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1"/>
    <p:sldMasterId id="2147483708" r:id="rId2"/>
  </p:sldMasterIdLst>
  <p:notesMasterIdLst>
    <p:notesMasterId r:id="rId12"/>
  </p:notesMasterIdLst>
  <p:sldIdLst>
    <p:sldId id="273" r:id="rId3"/>
    <p:sldId id="257" r:id="rId4"/>
    <p:sldId id="274" r:id="rId5"/>
    <p:sldId id="275" r:id="rId6"/>
    <p:sldId id="276" r:id="rId7"/>
    <p:sldId id="277" r:id="rId8"/>
    <p:sldId id="288" r:id="rId9"/>
    <p:sldId id="287" r:id="rId10"/>
    <p:sldId id="28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4448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0"/>
    <p:restoredTop sz="92893" autoAdjust="0"/>
  </p:normalViewPr>
  <p:slideViewPr>
    <p:cSldViewPr snapToGrid="0" snapToObjects="1">
      <p:cViewPr varScale="1">
        <p:scale>
          <a:sx n="81" d="100"/>
          <a:sy n="81" d="100"/>
        </p:scale>
        <p:origin x="-14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57470-FD3F-994C-BD46-2D13F23739AC}" type="datetimeFigureOut">
              <a:rPr lang="ru-RU" smtClean="0"/>
              <a:pPr/>
              <a:t>15.11.2023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58BC8-2F1F-BE4B-83FA-71165AF1B3E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99058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8BC8-2F1F-BE4B-83FA-71165AF1B3EB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7721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8BC8-2F1F-BE4B-83FA-71165AF1B3EB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11526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8BC8-2F1F-BE4B-83FA-71165AF1B3EB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205012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8BC8-2F1F-BE4B-83FA-71165AF1B3EB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15691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8BC8-2F1F-BE4B-83FA-71165AF1B3EB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16835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8BC8-2F1F-BE4B-83FA-71165AF1B3EB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31967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76D7-1995-4B72-BABC-5EB4AFEF015A}" type="datetime1">
              <a:rPr lang="ru-RU" smtClean="0"/>
              <a:pPr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3588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B22-69CF-490E-BFF9-2AF8A13FA889}" type="datetime1">
              <a:rPr lang="ru-RU" smtClean="0"/>
              <a:pPr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9181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BE34-63EC-4F5C-942A-6B12EC93CA4E}" type="datetime1">
              <a:rPr lang="ru-RU" smtClean="0"/>
              <a:pPr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92740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AE8-75C2-2242-AFED-78495F10DB34}" type="datetime1">
              <a:rPr lang="ru-RU" smtClean="0"/>
              <a:pPr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74236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1FDC-EED4-304B-8B4D-FDCE45D49F11}" type="datetime1">
              <a:rPr lang="ru-RU" smtClean="0"/>
              <a:pPr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47614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4F3F-EC80-324E-B3D9-82639530254F}" type="datetime1">
              <a:rPr lang="ru-RU" smtClean="0"/>
              <a:pPr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75811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A93F-2939-E041-8C11-907132C4B220}" type="datetime1">
              <a:rPr lang="ru-RU" smtClean="0"/>
              <a:pPr/>
              <a:t>15.11.2023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08748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2144-A576-3D4D-8985-ED50B8D19BE8}" type="datetime1">
              <a:rPr lang="ru-RU" smtClean="0"/>
              <a:pPr/>
              <a:t>15.11.2023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9416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1227-739B-A645-8F39-ACE61F92B391}" type="datetime1">
              <a:rPr lang="ru-RU" smtClean="0"/>
              <a:pPr/>
              <a:t>15.11.2023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38995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1E7F-B016-7743-8091-B03580650992}" type="datetime1">
              <a:rPr lang="ru-RU" smtClean="0"/>
              <a:pPr/>
              <a:t>15.11.2023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495730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8024-C918-F948-8048-FE2CDDE192F5}" type="datetime1">
              <a:rPr lang="ru-RU" smtClean="0"/>
              <a:pPr/>
              <a:t>15.11.2023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0944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97CB-7C82-4172-B262-A8855E025BBE}" type="datetime1">
              <a:rPr lang="ru-RU" smtClean="0"/>
              <a:pPr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44593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23ED-DA8C-D14C-8478-6795D9463B19}" type="datetime1">
              <a:rPr lang="ru-RU" smtClean="0"/>
              <a:pPr/>
              <a:t>15.11.2023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859509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5EC0-2547-3641-AE6F-7DF230143C08}" type="datetime1">
              <a:rPr lang="ru-RU" smtClean="0"/>
              <a:pPr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409637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84B-29CF-264A-B068-992488826BD2}" type="datetime1">
              <a:rPr lang="ru-RU" smtClean="0"/>
              <a:pPr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3903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C5DE-E59F-46C9-A61B-F860832A7B2F}" type="datetime1">
              <a:rPr lang="ru-RU" smtClean="0"/>
              <a:pPr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846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D871-AFA8-484E-A951-418D08EB6699}" type="datetime1">
              <a:rPr lang="ru-RU" smtClean="0"/>
              <a:pPr/>
              <a:t>15.11.2023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202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534B-FC02-440F-908C-C33359126DC9}" type="datetime1">
              <a:rPr lang="ru-RU" smtClean="0"/>
              <a:pPr/>
              <a:t>15.11.2023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8866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CBDA-072C-4B00-B09C-9CADB3326181}" type="datetime1">
              <a:rPr lang="ru-RU" smtClean="0"/>
              <a:pPr/>
              <a:t>15.11.2023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3350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5ED7-1EF6-4D03-8308-3DD7B5FC03EB}" type="datetime1">
              <a:rPr lang="ru-RU" smtClean="0"/>
              <a:pPr/>
              <a:t>15.11.2023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77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3FB4-4F93-480D-983F-747517C2B4F1}" type="datetime1">
              <a:rPr lang="ru-RU" smtClean="0"/>
              <a:pPr/>
              <a:t>15.11.2023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536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8CEA-ED9A-46CB-8E68-EDAF3D6EA3FB}" type="datetime1">
              <a:rPr lang="ru-RU" smtClean="0"/>
              <a:pPr/>
              <a:t>15.11.2023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767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1000" t="2000" r="-32000" b="8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766BA-2B9F-480C-AE69-6218B3E15BCB}" type="datetime1">
              <a:rPr lang="ru-RU" smtClean="0"/>
              <a:pPr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898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A4562-BB08-2142-8017-9EEBEF468BE3}" type="datetime1">
              <a:rPr lang="ru-RU" smtClean="0"/>
              <a:pPr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91B08-7AC1-6D4A-B34A-188C37328B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0396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way.php?to=http%3A%2F%2Fgithub.com%2FNufag%2FMorterik&amp;cc_key=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5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88999" y="2455333"/>
            <a:ext cx="7306733" cy="880534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rgbClr val="044485"/>
                </a:solidFill>
              </a:rPr>
              <a:t>Твой первый </a:t>
            </a:r>
            <a:r>
              <a:rPr lang="ru-RU" sz="4800" dirty="0" err="1" smtClean="0">
                <a:solidFill>
                  <a:srgbClr val="044485"/>
                </a:solidFill>
              </a:rPr>
              <a:t>квадрокоптер</a:t>
            </a:r>
            <a:endParaRPr lang="ru-RU" sz="4800" dirty="0">
              <a:solidFill>
                <a:srgbClr val="044485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934200" cy="1655762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044485"/>
                </a:solidFill>
              </a:rPr>
              <a:t>Название </a:t>
            </a:r>
            <a:r>
              <a:rPr lang="ru-RU" sz="2400" dirty="0" smtClean="0">
                <a:solidFill>
                  <a:srgbClr val="044485"/>
                </a:solidFill>
              </a:rPr>
              <a:t>команды-</a:t>
            </a:r>
            <a:r>
              <a:rPr lang="ru-RU" sz="2400" dirty="0" err="1" smtClean="0">
                <a:solidFill>
                  <a:srgbClr val="044485"/>
                </a:solidFill>
              </a:rPr>
              <a:t>Мортерик</a:t>
            </a:r>
            <a:endParaRPr lang="ru-RU" sz="2400" dirty="0">
              <a:solidFill>
                <a:srgbClr val="04448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0C49C5E-6693-40EF-8391-7C1D336B49F1}"/>
              </a:ext>
            </a:extLst>
          </p:cNvPr>
          <p:cNvSpPr txBox="1"/>
          <p:nvPr/>
        </p:nvSpPr>
        <p:spPr>
          <a:xfrm>
            <a:off x="4542365" y="468609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smtClean="0">
                <a:solidFill>
                  <a:srgbClr val="044485"/>
                </a:solidFill>
              </a:rPr>
              <a:t>Куратор-Самарин Михаил Петрович</a:t>
            </a:r>
            <a:endParaRPr lang="ru-RU" sz="1800" dirty="0">
              <a:solidFill>
                <a:srgbClr val="04448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733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808" y="238191"/>
            <a:ext cx="7134420" cy="530195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>
                <a:solidFill>
                  <a:srgbClr val="044485"/>
                </a:solidFill>
              </a:rPr>
              <a:t>Команда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109" y="3664022"/>
            <a:ext cx="2591855" cy="27559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Трофимов Никита Алексеевич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65860" y="6349224"/>
            <a:ext cx="2057400" cy="365125"/>
          </a:xfrm>
        </p:spPr>
        <p:txBody>
          <a:bodyPr/>
          <a:lstStyle/>
          <a:p>
            <a:fld id="{C0A91B08-7AC1-6D4A-B34A-188C37328BB5}" type="slidenum">
              <a:rPr lang="ru-RU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2</a:t>
            </a:fld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338" name="Picture 2" descr="https://sun9-37.userapi.com/impg/yig7RxscjqEC9bXapiV2ah62aHHxg7dK_S7vCg/Y2scIaWzt2E.jpg?size=487x1080&amp;quality=95&amp;sign=d97dc5cd8ca4081294cd5bfb1f831baf&amp;type=album"/>
          <p:cNvPicPr>
            <a:picLocks noChangeAspect="1" noChangeArrowheads="1"/>
          </p:cNvPicPr>
          <p:nvPr/>
        </p:nvPicPr>
        <p:blipFill>
          <a:blip r:embed="rId3"/>
          <a:srcRect t="9057" b="18180"/>
          <a:stretch>
            <a:fillRect/>
          </a:stretch>
        </p:blipFill>
        <p:spPr bwMode="auto">
          <a:xfrm>
            <a:off x="563644" y="1216058"/>
            <a:ext cx="1454637" cy="2347274"/>
          </a:xfrm>
          <a:prstGeom prst="rect">
            <a:avLst/>
          </a:prstGeom>
          <a:noFill/>
        </p:spPr>
      </p:pic>
      <p:pic>
        <p:nvPicPr>
          <p:cNvPr id="14340" name="Picture 4" descr="https://sun3-18.userapi.com/impg/SDlpAuZ4SR2J94hVDaYf6ZTeugQnTKXgP4UJXg/gNXzYszdhvk.jpg?size=810x1080&amp;quality=96&amp;sign=8abad6e951b62556643390df4b1b573c&amp;type=album"/>
          <p:cNvPicPr>
            <a:picLocks noChangeAspect="1" noChangeArrowheads="1"/>
          </p:cNvPicPr>
          <p:nvPr/>
        </p:nvPicPr>
        <p:blipFill>
          <a:blip r:embed="rId4"/>
          <a:srcRect t="12790"/>
          <a:stretch>
            <a:fillRect/>
          </a:stretch>
        </p:blipFill>
        <p:spPr bwMode="auto">
          <a:xfrm>
            <a:off x="3450510" y="1060516"/>
            <a:ext cx="1733200" cy="2015357"/>
          </a:xfrm>
          <a:prstGeom prst="rect">
            <a:avLst/>
          </a:prstGeom>
          <a:noFill/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3110329" y="3132197"/>
            <a:ext cx="2591855" cy="27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lvl="0" defTabSz="685800">
              <a:lnSpc>
                <a:spcPct val="90000"/>
              </a:lnSpc>
              <a:spcBef>
                <a:spcPts val="750"/>
              </a:spcBef>
            </a:pPr>
            <a:r>
              <a:rPr lang="ru-RU" sz="1400" dirty="0" smtClean="0"/>
              <a:t>Чердынцев Александр Сергеевич</a:t>
            </a:r>
            <a:endParaRPr kumimoji="0" lang="ru-RU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342" name="Picture 6" descr="https://sun9-76.userapi.com/impg/qu8jtMSZffKkgHe0RwwoKEI9M8apty8-xtvzFA/1ZZ0cfo-l0c.jpg?size=810x1080&amp;quality=95&amp;sign=3692b54d792d80ccc23735973ac1be60&amp;type=album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97761" y="1060516"/>
            <a:ext cx="1638374" cy="2184498"/>
          </a:xfrm>
          <a:prstGeom prst="rect">
            <a:avLst/>
          </a:prstGeom>
          <a:noFill/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6552145" y="3287739"/>
            <a:ext cx="2591855" cy="2755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 defTabSz="685800">
              <a:lnSpc>
                <a:spcPct val="90000"/>
              </a:lnSpc>
              <a:spcBef>
                <a:spcPts val="750"/>
              </a:spcBef>
            </a:pPr>
            <a:r>
              <a:rPr lang="ru-RU" sz="1400" dirty="0" err="1" smtClean="0"/>
              <a:t>Евлампьев</a:t>
            </a:r>
            <a:r>
              <a:rPr lang="ru-RU" sz="1400" dirty="0" smtClean="0"/>
              <a:t> Андрей Олегович</a:t>
            </a:r>
            <a:endParaRPr kumimoji="0" lang="ru-RU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344" name="Picture 8" descr="https://sun9-19.userapi.com/impg/JlICFuS32tPS-2mMFDqMphWXJc2uE0lQULjuwQ/InS2uJ_oZMM.jpg?size=810x1080&amp;quality=96&amp;sign=3da59b3011302c3cd2cfe30647d68398&amp;type=album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18281" y="3838925"/>
            <a:ext cx="1581813" cy="2109084"/>
          </a:xfrm>
          <a:prstGeom prst="rect">
            <a:avLst/>
          </a:prstGeom>
          <a:noFill/>
        </p:spPr>
      </p:pic>
      <p:sp>
        <p:nvSpPr>
          <p:cNvPr id="11" name="Объект 2"/>
          <p:cNvSpPr txBox="1">
            <a:spLocks/>
          </p:cNvSpPr>
          <p:nvPr/>
        </p:nvSpPr>
        <p:spPr>
          <a:xfrm>
            <a:off x="1360418" y="6073631"/>
            <a:ext cx="3002696" cy="2755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 defTabSz="685800">
              <a:lnSpc>
                <a:spcPct val="90000"/>
              </a:lnSpc>
              <a:spcBef>
                <a:spcPts val="750"/>
              </a:spcBef>
            </a:pPr>
            <a:r>
              <a:rPr lang="ru-RU" sz="1400" dirty="0" smtClean="0"/>
              <a:t>Овчинников Максим Александрович</a:t>
            </a:r>
            <a:endParaRPr kumimoji="0" lang="ru-RU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346" name="Picture 10" descr="https://sun3-24.userapi.com/impg/nxZa68c0RqWRXnQqouN858AV96fO5CDWmuKkPA/BQnSdBjsTQU.jpg?size=1620x2160&amp;quality=96&amp;sign=7ea976ec65cc42a4ff4145abf3d078f8&amp;type=album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02184" y="3664022"/>
            <a:ext cx="1712990" cy="2283987"/>
          </a:xfrm>
          <a:prstGeom prst="rect">
            <a:avLst/>
          </a:prstGeom>
          <a:noFill/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5469932" y="6073631"/>
            <a:ext cx="2591855" cy="2755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 defTabSz="685800">
              <a:lnSpc>
                <a:spcPct val="90000"/>
              </a:lnSpc>
              <a:spcBef>
                <a:spcPts val="750"/>
              </a:spcBef>
            </a:pPr>
            <a:r>
              <a:rPr lang="ru-RU" sz="1400" dirty="0" smtClean="0"/>
              <a:t>Гришина Татьяна Дмитриевна</a:t>
            </a:r>
            <a:endParaRPr kumimoji="0" lang="ru-RU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547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808" y="238191"/>
            <a:ext cx="7134420" cy="530195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>
                <a:solidFill>
                  <a:srgbClr val="044485"/>
                </a:solidFill>
              </a:rPr>
              <a:t>Идея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2747" y="1411804"/>
            <a:ext cx="7886700" cy="9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44485"/>
                </a:solidFill>
              </a:rPr>
              <a:t>Описание ситуации, потребность которая удовлетворяется и/или задача которая решается  реализуемым </a:t>
            </a:r>
            <a:r>
              <a:rPr lang="ru-RU" dirty="0" smtClean="0">
                <a:solidFill>
                  <a:srgbClr val="044485"/>
                </a:solidFill>
              </a:rPr>
              <a:t>продуктом</a:t>
            </a:r>
            <a:endParaRPr lang="ru-RU" dirty="0">
              <a:solidFill>
                <a:srgbClr val="044485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65860" y="6349224"/>
            <a:ext cx="2057400" cy="365125"/>
          </a:xfrm>
        </p:spPr>
        <p:txBody>
          <a:bodyPr/>
          <a:lstStyle/>
          <a:p>
            <a:fld id="{C0A91B08-7AC1-6D4A-B34A-188C37328BB5}" type="slidenum">
              <a:rPr lang="ru-RU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3</a:t>
            </a:fld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747" y="2321424"/>
            <a:ext cx="791456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cs typeface="Times New Roman" panose="02020603050405020304" pitchFamily="18" charset="0"/>
              </a:rPr>
              <a:t>Квадрокоптеры</a:t>
            </a:r>
            <a:r>
              <a:rPr lang="ru-RU" dirty="0">
                <a:cs typeface="Times New Roman" panose="02020603050405020304" pitchFamily="18" charset="0"/>
              </a:rPr>
              <a:t> - это беспилотные летательные аппараты с четырьмя роторами, которые имеют широкий спектр применения и полезности. Вот несколько основных областей, в которых </a:t>
            </a:r>
            <a:r>
              <a:rPr lang="ru-RU" dirty="0" err="1">
                <a:cs typeface="Times New Roman" panose="02020603050405020304" pitchFamily="18" charset="0"/>
              </a:rPr>
              <a:t>квадрокоптеры</a:t>
            </a:r>
            <a:r>
              <a:rPr lang="ru-RU" dirty="0">
                <a:cs typeface="Times New Roman" panose="02020603050405020304" pitchFamily="18" charset="0"/>
              </a:rPr>
              <a:t> могут быть использованы</a:t>
            </a:r>
            <a:r>
              <a:rPr lang="ru-RU" dirty="0" smtClean="0">
                <a:cs typeface="Times New Roman" panose="02020603050405020304" pitchFamily="18" charset="0"/>
              </a:rPr>
              <a:t>:</a:t>
            </a:r>
          </a:p>
          <a:p>
            <a:endParaRPr lang="ru-RU" dirty="0" smtClean="0"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 smtClean="0"/>
              <a:t>Фото и видеосъемка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 smtClean="0"/>
              <a:t> Исследования и картография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 smtClean="0"/>
              <a:t> Доставка и транспорт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 smtClean="0"/>
              <a:t> Обеспечение безопасности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 smtClean="0"/>
              <a:t> Развлечение и хобби</a:t>
            </a:r>
          </a:p>
          <a:p>
            <a:endParaRPr lang="ru-RU" dirty="0" smtClean="0">
              <a:cs typeface="Times New Roman" panose="02020603050405020304" pitchFamily="18" charset="0"/>
            </a:endParaRPr>
          </a:p>
          <a:p>
            <a:endParaRPr lang="ru-RU" dirty="0"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36659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808" y="238191"/>
            <a:ext cx="7134420" cy="530195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>
                <a:solidFill>
                  <a:srgbClr val="044485"/>
                </a:solidFill>
              </a:rPr>
              <a:t>Целевая аудитория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2747" y="1411804"/>
            <a:ext cx="7886700" cy="1275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44485"/>
                </a:solidFill>
              </a:rPr>
              <a:t>Группа людей, которых может заинтересовать этот продукт, которых объединяют общие признаки </a:t>
            </a:r>
            <a:r>
              <a:rPr lang="ru-RU" dirty="0" smtClean="0">
                <a:solidFill>
                  <a:srgbClr val="044485"/>
                </a:solidFill>
              </a:rPr>
              <a:t>- интересы</a:t>
            </a:r>
            <a:r>
              <a:rPr lang="ru-RU" dirty="0">
                <a:solidFill>
                  <a:srgbClr val="044485"/>
                </a:solidFill>
              </a:rPr>
              <a:t>, профессия или сфера бизнеса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65860" y="6349224"/>
            <a:ext cx="2057400" cy="365125"/>
          </a:xfrm>
        </p:spPr>
        <p:txBody>
          <a:bodyPr/>
          <a:lstStyle/>
          <a:p>
            <a:fld id="{C0A91B08-7AC1-6D4A-B34A-188C37328BB5}" type="slidenum">
              <a:rPr lang="ru-RU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4</a:t>
            </a:fld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747" y="2674980"/>
            <a:ext cx="8237299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Целевая </a:t>
            </a:r>
            <a:r>
              <a:rPr lang="ru-RU" dirty="0"/>
              <a:t>аудитория </a:t>
            </a:r>
            <a:r>
              <a:rPr lang="ru-RU" dirty="0" err="1"/>
              <a:t>квадрокоптеров</a:t>
            </a:r>
            <a:r>
              <a:rPr lang="ru-RU" dirty="0"/>
              <a:t> достаточно широка и включает в себя различные группы пользователей. </a:t>
            </a:r>
            <a:endParaRPr lang="ru-RU" dirty="0" smtClean="0"/>
          </a:p>
          <a:p>
            <a:endParaRPr lang="ru-RU" dirty="0" smtClean="0"/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 smtClean="0"/>
              <a:t> людей, увлекающихся фотографией и видеосъемкой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 smtClean="0"/>
              <a:t> исследователей и ученых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 smtClean="0"/>
              <a:t> служб безопасности, пожарных, полиции и других спасательных служб. 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 smtClean="0"/>
              <a:t> людей, которые интересуются новыми техническими разработками</a:t>
            </a:r>
          </a:p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="" xmlns:p14="http://schemas.microsoft.com/office/powerpoint/2010/main" val="275420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808" y="238191"/>
            <a:ext cx="7134420" cy="530195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>
                <a:solidFill>
                  <a:srgbClr val="044485"/>
                </a:solidFill>
              </a:rPr>
              <a:t>Анализ конкурентов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8447" y="1386404"/>
            <a:ext cx="7886700" cy="1275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44485"/>
                </a:solidFill>
              </a:rPr>
              <a:t>Сравнить предлагаемый продукт с прямыми и косвенными конкурентами на рынке.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65860" y="6349224"/>
            <a:ext cx="2057400" cy="365125"/>
          </a:xfrm>
        </p:spPr>
        <p:txBody>
          <a:bodyPr/>
          <a:lstStyle/>
          <a:p>
            <a:fld id="{C0A91B08-7AC1-6D4A-B34A-188C37328BB5}" type="slidenum">
              <a:rPr lang="ru-RU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5</a:t>
            </a:fld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410" y="2045616"/>
            <a:ext cx="81701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Сегодня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рынке существует множество компаний и брендов, которые занимаются сборкой и настройкой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квадрокоптеров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Конкурентность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этой отрасли довольно высока, и все активнее появляются новые игроки.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DJI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Official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Официальный магазин DJI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AliExpress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предлагает широкий ассортимент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квадрокоптеров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включая популярные модели, такие как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Mavic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Phantom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Кроме самого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квадрокоптера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они также предлагают запчасти, аксессуары и другие связанные товары.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EACHINE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Official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EACHINE - бренд, специализирующийся на производстве доступных по цене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квадрокоптеров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начинающих и любителей. Они предлагают модели с разными функциями и характеристиками, позволяя выбрать подходящий вариант для различных потребностей.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3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Hubsan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Official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Hubsan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еще один популярный бренд, специализирующийся на разработке и производстве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квадрокоптеров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Они предлагают широкий выбор моделей, начиная от недорогих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квадрокоптеров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любителей до более продвинутых моделей с функцией GPS и камерами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372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808" y="238191"/>
            <a:ext cx="7134420" cy="530195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>
                <a:solidFill>
                  <a:srgbClr val="044485"/>
                </a:solidFill>
              </a:rPr>
              <a:t>Цель проекта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2747" y="1411804"/>
            <a:ext cx="7886700" cy="4125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0444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1800" dirty="0" smtClean="0">
                <a:solidFill>
                  <a:srgbClr val="0444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444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Построить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свой первый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квадрокоптер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ознакомиться с общими принципами работы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квадрокоптера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Изучить интересные для вас направления: видеосъемка, FPV, развлекательные полеты, маршрутные полеты по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GPS. </a:t>
            </a:r>
            <a:endParaRPr lang="ru-RU" sz="1800" dirty="0" smtClean="0">
              <a:solidFill>
                <a:srgbClr val="0444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444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444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Какие основные задачи по проекту необходимо было решить, чтобы достигнуть цели</a:t>
            </a:r>
            <a:r>
              <a:rPr lang="ru-RU" sz="1800" dirty="0" smtClean="0">
                <a:solidFill>
                  <a:srgbClr val="0444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Освоить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устройство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квадрокоптера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научиться управлять моделью DJI F450. Программировать полетный контроллер. Работать с программами имитации полета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дронов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познакомиться с методами их обнаружения.</a:t>
            </a:r>
          </a:p>
          <a:p>
            <a:pPr marL="0" indent="0">
              <a:buNone/>
            </a:pPr>
            <a:endParaRPr lang="ru-RU" dirty="0">
              <a:solidFill>
                <a:srgbClr val="044485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65860" y="6349224"/>
            <a:ext cx="2057400" cy="365125"/>
          </a:xfrm>
        </p:spPr>
        <p:txBody>
          <a:bodyPr/>
          <a:lstStyle/>
          <a:p>
            <a:fld id="{C0A91B08-7AC1-6D4A-B34A-188C37328BB5}" type="slidenum">
              <a:rPr lang="ru-RU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6</a:t>
            </a:fld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5551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94201" y="204789"/>
            <a:ext cx="4713816" cy="642407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044485"/>
                </a:solidFill>
              </a:rPr>
              <a:t>	  </a:t>
            </a:r>
            <a:r>
              <a:rPr lang="ru-RU" sz="3000" b="1" dirty="0" smtClean="0">
                <a:solidFill>
                  <a:srgbClr val="044485"/>
                </a:solidFill>
              </a:rPr>
              <a:t>Технологический</a:t>
            </a:r>
            <a:r>
              <a:rPr lang="ru-RU" sz="3200" b="1" dirty="0" smtClean="0">
                <a:solidFill>
                  <a:srgbClr val="044485"/>
                </a:solidFill>
              </a:rPr>
              <a:t> </a:t>
            </a:r>
            <a:r>
              <a:rPr lang="ru-RU" sz="3200" b="1" dirty="0">
                <a:solidFill>
                  <a:srgbClr val="044485"/>
                </a:solidFill>
              </a:rPr>
              <a:t>стек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2747" y="2005013"/>
            <a:ext cx="78867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800" dirty="0" smtClean="0"/>
              <a:t>-  Устройство </a:t>
            </a:r>
            <a:r>
              <a:rPr lang="ru-RU" sz="1800" dirty="0" err="1" smtClean="0"/>
              <a:t>квадрокоптера</a:t>
            </a:r>
            <a:r>
              <a:rPr lang="ru-RU" sz="1800" dirty="0" smtClean="0"/>
              <a:t> включает несколько основных компонентов, которые работают вместе, чтобы обеспечить его функционирование и полет. Вот основные компоненты </a:t>
            </a:r>
            <a:r>
              <a:rPr lang="ru-RU" sz="1800" dirty="0" err="1" smtClean="0"/>
              <a:t>квадрокоптера</a:t>
            </a:r>
            <a:r>
              <a:rPr lang="ru-RU" sz="1800" dirty="0" smtClean="0"/>
              <a:t>:</a:t>
            </a:r>
          </a:p>
          <a:p>
            <a:pPr>
              <a:buFontTx/>
              <a:buChar char="-"/>
            </a:pPr>
            <a:r>
              <a:rPr lang="ru-RU" sz="1800" dirty="0" smtClean="0"/>
              <a:t>Рама, моторы, пропеллеры, регуляторы оборотов, полетный контроллер,  бортовой компьютер, батарея, пульт дистанционного управления.</a:t>
            </a:r>
          </a:p>
          <a:p>
            <a:pPr>
              <a:buFontTx/>
              <a:buChar char="-"/>
            </a:pP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-  </a:t>
            </a:r>
            <a:r>
              <a:rPr lang="ru-RU" sz="1800" dirty="0" err="1" smtClean="0"/>
              <a:t>Квадрокоптер</a:t>
            </a:r>
            <a:r>
              <a:rPr lang="ru-RU" sz="1800" dirty="0" smtClean="0"/>
              <a:t> работает на основе принципа аэродинамики и использования четырех моторов с пропеллерами. Он оснащен гироскопами и акселерометрами, которые помогают ему поддерживать стабильность в воздухе.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92747" y="1411804"/>
            <a:ext cx="7886700" cy="492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ru-RU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4448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Устройство </a:t>
            </a:r>
            <a:r>
              <a:rPr kumimoji="0" lang="ru-RU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4448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квадрокоптра</a:t>
            </a:r>
            <a:endParaRPr kumimoji="0" lang="ru-RU" sz="2100" b="0" i="0" u="none" strike="noStrike" kern="1200" cap="none" spc="0" normalizeH="0" baseline="0" noProof="0" dirty="0">
              <a:ln>
                <a:noFill/>
              </a:ln>
              <a:solidFill>
                <a:srgbClr val="04448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584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3467" y="177800"/>
            <a:ext cx="7128934" cy="668867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044485"/>
                </a:solidFill>
              </a:rPr>
              <a:t>					Технологический стек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92559"/>
            <a:ext cx="7886700" cy="42672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ru-RU" sz="1800" dirty="0" smtClean="0"/>
          </a:p>
          <a:p>
            <a:pPr marL="0" indent="0">
              <a:spcBef>
                <a:spcPts val="0"/>
              </a:spcBef>
              <a:spcAft>
                <a:spcPts val="1200"/>
              </a:spcAft>
            </a:pPr>
            <a:r>
              <a:rPr lang="ru-RU" sz="1800" dirty="0" smtClean="0"/>
              <a:t>Функция </a:t>
            </a:r>
            <a:r>
              <a:rPr lang="ru-RU" sz="1800" dirty="0"/>
              <a:t>удержания высоты и съемки</a:t>
            </a:r>
            <a:r>
              <a:rPr lang="ru-RU" sz="1800" dirty="0" smtClean="0"/>
              <a:t>. При наличии функции удержания высоты </a:t>
            </a:r>
            <a:r>
              <a:rPr lang="ru-RU" sz="1800" dirty="0" err="1" smtClean="0"/>
              <a:t>квадрокоптер</a:t>
            </a:r>
            <a:r>
              <a:rPr lang="ru-RU" sz="1800" dirty="0" smtClean="0"/>
              <a:t> способен как бы зависать в одной точке на определенной высоте. </a:t>
            </a:r>
            <a:endParaRPr lang="ru-RU" sz="1800" dirty="0"/>
          </a:p>
          <a:p>
            <a:pPr marL="0" indent="0">
              <a:spcBef>
                <a:spcPts val="0"/>
              </a:spcBef>
              <a:spcAft>
                <a:spcPts val="1200"/>
              </a:spcAft>
            </a:pPr>
            <a:r>
              <a:rPr lang="ru-RU" sz="1800" dirty="0" smtClean="0"/>
              <a:t> Функция </a:t>
            </a:r>
            <a:r>
              <a:rPr lang="ru-RU" sz="1800" dirty="0"/>
              <a:t>возврата домой. </a:t>
            </a:r>
            <a:r>
              <a:rPr lang="ru-RU" sz="1800" dirty="0" smtClean="0"/>
              <a:t>При наличии функции возврата </a:t>
            </a:r>
            <a:r>
              <a:rPr lang="ru-RU" sz="1800" dirty="0" err="1" smtClean="0"/>
              <a:t>коптер</a:t>
            </a:r>
            <a:r>
              <a:rPr lang="ru-RU" sz="1800" dirty="0" smtClean="0"/>
              <a:t> вернется в точку взлета, даже если потерял связь с пультом управления (в том числе по причине разряда аккумулятора).</a:t>
            </a:r>
            <a:endParaRPr lang="ru-RU" sz="1800" dirty="0"/>
          </a:p>
          <a:p>
            <a:pPr marL="0" indent="0">
              <a:spcBef>
                <a:spcPts val="0"/>
              </a:spcBef>
              <a:spcAft>
                <a:spcPts val="1200"/>
              </a:spcAft>
            </a:pPr>
            <a:r>
              <a:rPr lang="ru-RU" sz="1800" dirty="0" smtClean="0"/>
              <a:t> Функция </a:t>
            </a:r>
            <a:r>
              <a:rPr lang="ru-RU" sz="1800" dirty="0" err="1"/>
              <a:t>автовзлета</a:t>
            </a:r>
            <a:r>
              <a:rPr lang="ru-RU" sz="1800" dirty="0"/>
              <a:t> и </a:t>
            </a:r>
            <a:r>
              <a:rPr lang="ru-RU" sz="1800" dirty="0" err="1"/>
              <a:t>автопосадки</a:t>
            </a:r>
            <a:r>
              <a:rPr lang="ru-RU" sz="1800" dirty="0" smtClean="0"/>
              <a:t>. При наличии такой возможности вам не нужно всякий раз управлять устройством до набора высоты и беспокоиться о том, что он улетит. </a:t>
            </a:r>
            <a:r>
              <a:rPr lang="ru-RU" sz="1800" dirty="0" err="1" smtClean="0"/>
              <a:t>Автопосадка</a:t>
            </a:r>
            <a:r>
              <a:rPr lang="ru-RU" sz="1800" dirty="0" smtClean="0"/>
              <a:t> — это все та же функция возврата домой, при которой </a:t>
            </a:r>
            <a:r>
              <a:rPr lang="ru-RU" sz="1800" dirty="0" err="1" smtClean="0"/>
              <a:t>дрон</a:t>
            </a:r>
            <a:r>
              <a:rPr lang="ru-RU" sz="1800" dirty="0" smtClean="0"/>
              <a:t> приземляется на месте старта. </a:t>
            </a:r>
            <a:endParaRPr lang="ru-RU" sz="1800" dirty="0"/>
          </a:p>
          <a:p>
            <a:pPr marL="0" indent="0">
              <a:spcBef>
                <a:spcPts val="0"/>
              </a:spcBef>
              <a:spcAft>
                <a:spcPts val="1200"/>
              </a:spcAft>
            </a:pPr>
            <a:r>
              <a:rPr lang="ru-RU" sz="1800" dirty="0" smtClean="0"/>
              <a:t> Функция </a:t>
            </a:r>
            <a:r>
              <a:rPr lang="ru-RU" sz="1800" dirty="0"/>
              <a:t>разных летных режимов. </a:t>
            </a:r>
            <a:r>
              <a:rPr lang="ru-RU" sz="1800" dirty="0" smtClean="0"/>
              <a:t>. </a:t>
            </a:r>
            <a:r>
              <a:rPr lang="ru-RU" sz="1800" dirty="0" err="1" smtClean="0"/>
              <a:t>Дроны</a:t>
            </a:r>
            <a:r>
              <a:rPr lang="ru-RU" sz="1800" dirty="0" smtClean="0"/>
              <a:t> умеют подниматься по разным траекториям, что удобно для выполнения конкретных задач. 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28650" y="1292768"/>
            <a:ext cx="635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444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Функционал, который должен иметь </a:t>
            </a:r>
            <a:r>
              <a:rPr lang="ru-RU" dirty="0" err="1" smtClean="0">
                <a:solidFill>
                  <a:srgbClr val="0444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квадрокоптер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980341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2746" y="1357864"/>
            <a:ext cx="8636650" cy="530195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rgbClr val="044485"/>
                </a:solidFill>
              </a:rPr>
              <a:t>Спасибо за внимание!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2747" y="2702653"/>
            <a:ext cx="7886700" cy="1452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44485"/>
                </a:solidFill>
              </a:rPr>
              <a:t>Тема </a:t>
            </a:r>
            <a:r>
              <a:rPr lang="ru-RU" dirty="0" smtClean="0">
                <a:solidFill>
                  <a:srgbClr val="044485"/>
                </a:solidFill>
              </a:rPr>
              <a:t>проекта - </a:t>
            </a:r>
            <a:r>
              <a:rPr lang="ru-RU" sz="2400" dirty="0" smtClean="0">
                <a:solidFill>
                  <a:srgbClr val="044485"/>
                </a:solidFill>
              </a:rPr>
              <a:t>Твой первый </a:t>
            </a:r>
            <a:r>
              <a:rPr lang="ru-RU" sz="2400" dirty="0" err="1" smtClean="0">
                <a:solidFill>
                  <a:srgbClr val="044485"/>
                </a:solidFill>
              </a:rPr>
              <a:t>квадрокоптер</a:t>
            </a:r>
            <a:endParaRPr lang="ru-RU" dirty="0">
              <a:solidFill>
                <a:srgbClr val="044485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44485"/>
                </a:solidFill>
              </a:rPr>
              <a:t>Название </a:t>
            </a:r>
            <a:r>
              <a:rPr lang="ru-RU" dirty="0" smtClean="0">
                <a:solidFill>
                  <a:srgbClr val="044485"/>
                </a:solidFill>
              </a:rPr>
              <a:t>команды – </a:t>
            </a:r>
            <a:r>
              <a:rPr lang="ru-RU" sz="2000" dirty="0" err="1" smtClean="0">
                <a:solidFill>
                  <a:srgbClr val="044485"/>
                </a:solidFill>
              </a:rPr>
              <a:t>Мортерик</a:t>
            </a:r>
            <a:endParaRPr lang="ru-RU" dirty="0">
              <a:solidFill>
                <a:srgbClr val="044485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44485"/>
                </a:solidFill>
              </a:rPr>
              <a:t>Ссылка </a:t>
            </a:r>
            <a:r>
              <a:rPr lang="ru-RU" dirty="0">
                <a:solidFill>
                  <a:srgbClr val="044485"/>
                </a:solidFill>
              </a:rPr>
              <a:t>и </a:t>
            </a:r>
            <a:r>
              <a:rPr lang="en-US" dirty="0">
                <a:solidFill>
                  <a:srgbClr val="044485"/>
                </a:solidFill>
              </a:rPr>
              <a:t>QR-</a:t>
            </a:r>
            <a:r>
              <a:rPr lang="ru-RU" dirty="0">
                <a:solidFill>
                  <a:srgbClr val="044485"/>
                </a:solidFill>
              </a:rPr>
              <a:t>код на </a:t>
            </a:r>
            <a:r>
              <a:rPr lang="ru-RU" dirty="0" err="1" smtClean="0">
                <a:solidFill>
                  <a:srgbClr val="044485"/>
                </a:solidFill>
              </a:rPr>
              <a:t>репозиторий</a:t>
            </a:r>
            <a:r>
              <a:rPr lang="ru-RU" dirty="0" smtClean="0">
                <a:solidFill>
                  <a:srgbClr val="044485"/>
                </a:solidFill>
              </a:rPr>
              <a:t> - </a:t>
            </a:r>
            <a:r>
              <a:rPr lang="en-US" dirty="0" smtClean="0">
                <a:hlinkClick r:id="rId3"/>
              </a:rPr>
              <a:t>github.com/</a:t>
            </a:r>
            <a:r>
              <a:rPr lang="en-US" dirty="0" err="1" smtClean="0">
                <a:hlinkClick r:id="rId3"/>
              </a:rPr>
              <a:t>Nufag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Morterik</a:t>
            </a:r>
            <a:endParaRPr lang="ru-RU" dirty="0">
              <a:solidFill>
                <a:srgbClr val="044485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65860" y="6349224"/>
            <a:ext cx="2057400" cy="365125"/>
          </a:xfrm>
        </p:spPr>
        <p:txBody>
          <a:bodyPr/>
          <a:lstStyle/>
          <a:p>
            <a:fld id="{C0A91B08-7AC1-6D4A-B34A-188C37328BB5}" type="slidenum">
              <a:rPr lang="ru-RU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9</a:t>
            </a:fld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84106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Words>640</Words>
  <Application>Microsoft Office PowerPoint</Application>
  <PresentationFormat>Экран (4:3)</PresentationFormat>
  <Paragraphs>71</Paragraphs>
  <Slides>9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Тема Office</vt:lpstr>
      <vt:lpstr>1_Тема Office</vt:lpstr>
      <vt:lpstr>Твой первый квадрокоптер</vt:lpstr>
      <vt:lpstr>Команда</vt:lpstr>
      <vt:lpstr>Идея проекта</vt:lpstr>
      <vt:lpstr>Целевая аудитория</vt:lpstr>
      <vt:lpstr>Анализ конкурентов</vt:lpstr>
      <vt:lpstr>Цель проекта и задачи</vt:lpstr>
      <vt:lpstr>   Технологический стек</vt:lpstr>
      <vt:lpstr>     Технологический стек</vt:lpstr>
      <vt:lpstr>Спасибо за внимание!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Рецензент</dc:creator>
  <cp:lastModifiedBy>NON</cp:lastModifiedBy>
  <cp:revision>37</cp:revision>
  <dcterms:created xsi:type="dcterms:W3CDTF">2017-10-21T13:35:42Z</dcterms:created>
  <dcterms:modified xsi:type="dcterms:W3CDTF">2023-11-14T19:42:31Z</dcterms:modified>
</cp:coreProperties>
</file>