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63" r:id="rId8"/>
    <p:sldId id="277" r:id="rId9"/>
    <p:sldId id="264" r:id="rId10"/>
    <p:sldId id="265" r:id="rId11"/>
    <p:sldId id="267" r:id="rId12"/>
    <p:sldId id="266" r:id="rId13"/>
    <p:sldId id="268" r:id="rId14"/>
    <p:sldId id="280" r:id="rId15"/>
    <p:sldId id="269" r:id="rId16"/>
    <p:sldId id="271" r:id="rId17"/>
    <p:sldId id="278" r:id="rId18"/>
    <p:sldId id="272" r:id="rId19"/>
    <p:sldId id="281" r:id="rId20"/>
    <p:sldId id="270" r:id="rId21"/>
    <p:sldId id="273" r:id="rId22"/>
    <p:sldId id="274" r:id="rId23"/>
    <p:sldId id="279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07/09/2017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07/09/2017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07/09/2017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07/09/2017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07/09/2017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07/09/2017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07/09/2017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07/09/2017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07/09/2017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07/09/2017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07/09/2017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07/09/2017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07/09/2017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07/09/2017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07/09/2017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07/09/2017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07/09/2017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07/09/2017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HRMS &amp; PAYROLL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7183" y="4799882"/>
            <a:ext cx="8825658" cy="861420"/>
          </a:xfrm>
        </p:spPr>
        <p:txBody>
          <a:bodyPr/>
          <a:lstStyle/>
          <a:p>
            <a:r>
              <a:rPr lang="en-US" dirty="0" smtClean="0"/>
              <a:t> POS SHOP LIMITED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420" y="3339444"/>
            <a:ext cx="2628900" cy="305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6967" y="1906401"/>
            <a:ext cx="10855512" cy="832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1520" y="1616548"/>
            <a:ext cx="2951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Work Experience Information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3589" y="561703"/>
            <a:ext cx="4717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WORK EXPERIENCE TAB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31520" y="1171383"/>
            <a:ext cx="1169124" cy="35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Personal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1909609" y="1172193"/>
            <a:ext cx="1717766" cy="3592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859010" y="1186457"/>
            <a:ext cx="1110635" cy="3530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966203" y="1264661"/>
            <a:ext cx="1547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Contacts &amp; Address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76106" y="1238622"/>
            <a:ext cx="1125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950051" y="1180156"/>
            <a:ext cx="1417319" cy="3472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999178" y="1202321"/>
            <a:ext cx="1250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Qualification(s)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495434" y="1181409"/>
            <a:ext cx="1595831" cy="350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562774" y="1216926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Attachments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636276" y="1179104"/>
            <a:ext cx="1207668" cy="353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559461" y="1224172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Employment Info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35878" y="2317640"/>
            <a:ext cx="3317966" cy="2359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277830" y="2271077"/>
            <a:ext cx="1606732" cy="248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031499" y="2271077"/>
            <a:ext cx="1606732" cy="248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731520" y="1947321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Company Name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279335" y="1959654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Job Position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7830" y="1968362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Date Joined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8031499" y="1947321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Date Left</a:t>
            </a:r>
            <a:endParaRPr lang="en-US" sz="1100" b="1" dirty="0"/>
          </a:p>
        </p:txBody>
      </p:sp>
      <p:sp>
        <p:nvSpPr>
          <p:cNvPr id="87" name="Rectangle 86"/>
          <p:cNvSpPr/>
          <p:nvPr/>
        </p:nvSpPr>
        <p:spPr>
          <a:xfrm>
            <a:off x="9738373" y="2232559"/>
            <a:ext cx="710789" cy="3097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9844754" y="2235831"/>
            <a:ext cx="604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Add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6967" y="2847265"/>
            <a:ext cx="10855512" cy="3357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731520" y="3122023"/>
            <a:ext cx="10820959" cy="39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084217" y="2873829"/>
            <a:ext cx="0" cy="3304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615551" y="2878178"/>
            <a:ext cx="0" cy="3304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714319" y="2886885"/>
            <a:ext cx="0" cy="3304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556934" y="2899517"/>
            <a:ext cx="0" cy="3304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997451" y="2878175"/>
            <a:ext cx="0" cy="3304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123625" y="2880007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Date Joined</a:t>
            </a:r>
            <a:endParaRPr lang="en-US" sz="11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8834865" y="2863613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Date Left</a:t>
            </a:r>
            <a:endParaRPr lang="en-US" sz="11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833271" y="2868087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Job Position</a:t>
            </a:r>
            <a:endParaRPr lang="en-US" sz="11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484262" y="2843850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Company Name</a:t>
            </a:r>
            <a:endParaRPr lang="en-US" sz="11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0431865" y="2840292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Action</a:t>
            </a:r>
            <a:endParaRPr lang="en-US" sz="11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91782" y="2880007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S/N</a:t>
            </a:r>
            <a:endParaRPr lang="en-US" sz="11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32608" y="328306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1.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2608" y="3696332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2.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41316" y="407079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3.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36960" y="443220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4</a:t>
            </a:r>
            <a:r>
              <a:rPr lang="en-US" sz="1100" b="1" dirty="0" smtClean="0"/>
              <a:t>.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2605" y="478054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5</a:t>
            </a:r>
            <a:r>
              <a:rPr lang="en-US" sz="1100" b="1" dirty="0" smtClean="0"/>
              <a:t>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28249" y="514195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6</a:t>
            </a:r>
            <a:r>
              <a:rPr lang="en-US" sz="1100" b="1" dirty="0" smtClean="0"/>
              <a:t>.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175568" y="2290341"/>
            <a:ext cx="2027640" cy="248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002" y="3147313"/>
            <a:ext cx="379454" cy="37945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701" y="3168571"/>
            <a:ext cx="365770" cy="36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5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53589" y="561703"/>
            <a:ext cx="4079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QUALIFICATION TAB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63607" y="1624331"/>
            <a:ext cx="2951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Educational Qualification Information</a:t>
            </a:r>
            <a:endParaRPr lang="en-US" sz="1100" b="1" dirty="0"/>
          </a:p>
        </p:txBody>
      </p:sp>
      <p:sp>
        <p:nvSpPr>
          <p:cNvPr id="76" name="Rectangle 75"/>
          <p:cNvSpPr/>
          <p:nvPr/>
        </p:nvSpPr>
        <p:spPr>
          <a:xfrm>
            <a:off x="696967" y="1906401"/>
            <a:ext cx="10855512" cy="832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787833" y="2275618"/>
            <a:ext cx="2900398" cy="277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31519" y="1947321"/>
            <a:ext cx="1731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Institution Attended:</a:t>
            </a:r>
            <a:endParaRPr lang="en-US" sz="11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711187" y="1947321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Degree Obtained: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5766874" y="1929847"/>
            <a:ext cx="687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Year:</a:t>
            </a:r>
            <a:endParaRPr lang="en-US" sz="1100" b="1" dirty="0"/>
          </a:p>
        </p:txBody>
      </p:sp>
      <p:sp>
        <p:nvSpPr>
          <p:cNvPr id="104" name="Rectangle 103"/>
          <p:cNvSpPr/>
          <p:nvPr/>
        </p:nvSpPr>
        <p:spPr>
          <a:xfrm>
            <a:off x="7505747" y="2223455"/>
            <a:ext cx="710789" cy="3167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91782" y="2847265"/>
            <a:ext cx="10855512" cy="3357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731520" y="3122023"/>
            <a:ext cx="10820959" cy="39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084217" y="2873829"/>
            <a:ext cx="0" cy="3304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615551" y="2878178"/>
            <a:ext cx="0" cy="3304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714319" y="2886885"/>
            <a:ext cx="0" cy="3304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708585" y="2882530"/>
            <a:ext cx="0" cy="3304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0467719" y="2878175"/>
            <a:ext cx="0" cy="3304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123625" y="2880007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Year</a:t>
            </a:r>
            <a:endParaRPr lang="en-US" sz="11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9116110" y="2862119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Action</a:t>
            </a:r>
            <a:endParaRPr lang="en-US" sz="11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4833271" y="2868087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Degree Obtained:</a:t>
            </a:r>
            <a:endParaRPr lang="en-US" sz="11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1484261" y="2843850"/>
            <a:ext cx="293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Institution Attended:</a:t>
            </a:r>
            <a:endParaRPr lang="en-US" sz="11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691782" y="2880007"/>
            <a:ext cx="792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S/N</a:t>
            </a:r>
            <a:endParaRPr lang="en-US" sz="11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716712" y="3204467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1.</a:t>
            </a:r>
            <a:endParaRPr lang="en-US" sz="11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40982" y="3561935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54050" y="3990076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3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762024" y="4402819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4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62024" y="4778134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5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754049" y="5605260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7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750853" y="5067212"/>
            <a:ext cx="35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6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7505747" y="2223455"/>
            <a:ext cx="679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Save</a:t>
            </a:r>
            <a:endParaRPr lang="en-US" sz="1100" b="1" dirty="0"/>
          </a:p>
        </p:txBody>
      </p:sp>
      <p:sp>
        <p:nvSpPr>
          <p:cNvPr id="140" name="Rectangle 139"/>
          <p:cNvSpPr/>
          <p:nvPr/>
        </p:nvSpPr>
        <p:spPr>
          <a:xfrm>
            <a:off x="731520" y="1171383"/>
            <a:ext cx="1169124" cy="35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Personal</a:t>
            </a:r>
            <a:endParaRPr lang="en-US" sz="1200" dirty="0"/>
          </a:p>
        </p:txBody>
      </p:sp>
      <p:sp>
        <p:nvSpPr>
          <p:cNvPr id="141" name="Rectangle 140"/>
          <p:cNvSpPr/>
          <p:nvPr/>
        </p:nvSpPr>
        <p:spPr>
          <a:xfrm>
            <a:off x="1909609" y="1172193"/>
            <a:ext cx="1717766" cy="3592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4859010" y="1186457"/>
            <a:ext cx="1110635" cy="3530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1966203" y="1264661"/>
            <a:ext cx="1547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Contacts &amp; Address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747677" y="1251164"/>
            <a:ext cx="1125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950051" y="1180156"/>
            <a:ext cx="1417319" cy="34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6026688" y="1239753"/>
            <a:ext cx="1250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Qualification(s)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7405977" y="1180694"/>
            <a:ext cx="1595831" cy="350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7470501" y="1211753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Attachments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636276" y="1179104"/>
            <a:ext cx="1207668" cy="353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3559461" y="1224172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Employment Info</a:t>
            </a: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742360" y="2262977"/>
            <a:ext cx="1993422" cy="324128"/>
            <a:chOff x="5999708" y="2798447"/>
            <a:chExt cx="1639103" cy="324128"/>
          </a:xfrm>
        </p:grpSpPr>
        <p:sp>
          <p:nvSpPr>
            <p:cNvPr id="54" name="Rectangle 53"/>
            <p:cNvSpPr/>
            <p:nvPr/>
          </p:nvSpPr>
          <p:spPr>
            <a:xfrm>
              <a:off x="5999708" y="2815260"/>
              <a:ext cx="1606732" cy="2480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7292081" y="2775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7334794" y="2867512"/>
              <a:ext cx="0" cy="145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5766874" y="2262977"/>
            <a:ext cx="1639103" cy="324128"/>
            <a:chOff x="5999708" y="2798447"/>
            <a:chExt cx="1639103" cy="324128"/>
          </a:xfrm>
        </p:grpSpPr>
        <p:sp>
          <p:nvSpPr>
            <p:cNvPr id="62" name="Rectangle 61"/>
            <p:cNvSpPr/>
            <p:nvPr/>
          </p:nvSpPr>
          <p:spPr>
            <a:xfrm>
              <a:off x="5999708" y="2815260"/>
              <a:ext cx="1606732" cy="2480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7292081" y="2775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7334794" y="2867512"/>
              <a:ext cx="0" cy="145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411" y="3213307"/>
            <a:ext cx="379454" cy="37945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10" y="3234565"/>
            <a:ext cx="365770" cy="36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53589" y="561703"/>
            <a:ext cx="3655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ATTACHMENT TAB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63607" y="1624331"/>
            <a:ext cx="2951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Educational Qualification Information</a:t>
            </a:r>
            <a:endParaRPr lang="en-US" sz="1100" b="1" dirty="0"/>
          </a:p>
        </p:txBody>
      </p:sp>
      <p:sp>
        <p:nvSpPr>
          <p:cNvPr id="76" name="Rectangle 75"/>
          <p:cNvSpPr/>
          <p:nvPr/>
        </p:nvSpPr>
        <p:spPr>
          <a:xfrm>
            <a:off x="696967" y="1906401"/>
            <a:ext cx="10855512" cy="832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787833" y="2301308"/>
            <a:ext cx="2900398" cy="2522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31519" y="1947321"/>
            <a:ext cx="1731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File Title:</a:t>
            </a:r>
            <a:endParaRPr lang="en-US" sz="11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815097" y="1947321"/>
            <a:ext cx="1306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 </a:t>
            </a:r>
            <a:r>
              <a:rPr lang="en-US" sz="1100" b="1" dirty="0" smtClean="0"/>
              <a:t>File Type: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5766873" y="1929847"/>
            <a:ext cx="1053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File Path:</a:t>
            </a:r>
            <a:endParaRPr lang="en-US" sz="1100" b="1" dirty="0"/>
          </a:p>
        </p:txBody>
      </p:sp>
      <p:sp>
        <p:nvSpPr>
          <p:cNvPr id="104" name="Rectangle 103"/>
          <p:cNvSpPr/>
          <p:nvPr/>
        </p:nvSpPr>
        <p:spPr>
          <a:xfrm>
            <a:off x="7726000" y="2234739"/>
            <a:ext cx="710789" cy="3167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91782" y="2847265"/>
            <a:ext cx="10855512" cy="3357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731520" y="3122023"/>
            <a:ext cx="10820959" cy="39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084217" y="2873829"/>
            <a:ext cx="0" cy="3304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615551" y="2878178"/>
            <a:ext cx="0" cy="3304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714319" y="2886885"/>
            <a:ext cx="0" cy="3304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708585" y="2882530"/>
            <a:ext cx="0" cy="3304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0467719" y="2878175"/>
            <a:ext cx="0" cy="3304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123625" y="2880007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File Path</a:t>
            </a:r>
            <a:endParaRPr lang="en-US" sz="11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9116110" y="2862119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Action</a:t>
            </a:r>
            <a:endParaRPr lang="en-US" sz="11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4833271" y="2868087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File Type:</a:t>
            </a:r>
            <a:endParaRPr lang="en-US" sz="11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1484261" y="2843850"/>
            <a:ext cx="293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File Title:</a:t>
            </a:r>
            <a:endParaRPr lang="en-US" sz="11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691782" y="2880007"/>
            <a:ext cx="792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S/N</a:t>
            </a:r>
            <a:endParaRPr lang="en-US" sz="11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716712" y="3204467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1.</a:t>
            </a:r>
            <a:endParaRPr lang="en-US" sz="11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40982" y="3561935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54050" y="3990076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3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762024" y="4402819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4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62024" y="4778134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5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754049" y="5605260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7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750853" y="5067212"/>
            <a:ext cx="35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6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7723049" y="2223455"/>
            <a:ext cx="679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Browse</a:t>
            </a:r>
            <a:endParaRPr lang="en-US" sz="1100" b="1" dirty="0"/>
          </a:p>
        </p:txBody>
      </p:sp>
      <p:sp>
        <p:nvSpPr>
          <p:cNvPr id="140" name="Rectangle 139"/>
          <p:cNvSpPr/>
          <p:nvPr/>
        </p:nvSpPr>
        <p:spPr>
          <a:xfrm>
            <a:off x="731520" y="1171383"/>
            <a:ext cx="1169124" cy="35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Personal</a:t>
            </a:r>
            <a:endParaRPr lang="en-US" sz="1200" dirty="0"/>
          </a:p>
        </p:txBody>
      </p:sp>
      <p:sp>
        <p:nvSpPr>
          <p:cNvPr id="141" name="Rectangle 140"/>
          <p:cNvSpPr/>
          <p:nvPr/>
        </p:nvSpPr>
        <p:spPr>
          <a:xfrm>
            <a:off x="1909609" y="1172193"/>
            <a:ext cx="1717766" cy="3592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4859010" y="1186457"/>
            <a:ext cx="1110635" cy="3530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1966203" y="1264661"/>
            <a:ext cx="1547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Contacts &amp; Address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747677" y="1251164"/>
            <a:ext cx="1125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7675621" y="1158518"/>
            <a:ext cx="1417319" cy="34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7759194" y="1203859"/>
            <a:ext cx="1250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Attachment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022766" y="1180694"/>
            <a:ext cx="1595831" cy="350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6089829" y="1199407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Qualification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636276" y="1179104"/>
            <a:ext cx="1207668" cy="353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3559461" y="1224172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Employment Info</a:t>
            </a: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815097" y="2262977"/>
            <a:ext cx="1993422" cy="324128"/>
            <a:chOff x="5999708" y="2798447"/>
            <a:chExt cx="1639103" cy="324128"/>
          </a:xfrm>
        </p:grpSpPr>
        <p:sp>
          <p:nvSpPr>
            <p:cNvPr id="54" name="Rectangle 53"/>
            <p:cNvSpPr/>
            <p:nvPr/>
          </p:nvSpPr>
          <p:spPr>
            <a:xfrm>
              <a:off x="5999708" y="2815260"/>
              <a:ext cx="1606732" cy="2480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7292081" y="2775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7334794" y="2867512"/>
              <a:ext cx="0" cy="145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5808519" y="2293158"/>
            <a:ext cx="1697228" cy="2470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536286" y="2234739"/>
            <a:ext cx="880014" cy="3167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669656" y="2246299"/>
            <a:ext cx="679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Save</a:t>
            </a:r>
            <a:endParaRPr lang="en-US" sz="11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061" y="3187938"/>
            <a:ext cx="379454" cy="37945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760" y="3209196"/>
            <a:ext cx="365770" cy="36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510" y="1453869"/>
            <a:ext cx="952500" cy="9525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5394" y="807538"/>
            <a:ext cx="444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NEXT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1939" y="3142029"/>
            <a:ext cx="444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PAYROLL MODULE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6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510" y="1453869"/>
            <a:ext cx="952500" cy="9525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5394" y="807538"/>
            <a:ext cx="444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NEXT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1939" y="3142029"/>
            <a:ext cx="5043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GENERAL/COMPANY SETUP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9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53589" y="561703"/>
            <a:ext cx="4003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ALLOWANCE SETUP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6204" y="1545701"/>
            <a:ext cx="10820959" cy="4772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53588" y="1842360"/>
            <a:ext cx="4736789" cy="235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208480" y="2303474"/>
            <a:ext cx="2855592" cy="2812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208480" y="2727990"/>
            <a:ext cx="2855592" cy="265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208480" y="3121882"/>
            <a:ext cx="2855592" cy="280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345187" y="3818101"/>
            <a:ext cx="182880" cy="187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742361" y="3807167"/>
            <a:ext cx="182880" cy="187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53589" y="2271108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Description</a:t>
            </a:r>
            <a:endParaRPr lang="en-US" sz="11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37966" y="2747392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Allowance Type</a:t>
            </a:r>
            <a:endParaRPr lang="en-US" sz="11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953589" y="3147909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Percentage</a:t>
            </a:r>
            <a:endParaRPr lang="en-US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536041" y="3801395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Monthly</a:t>
            </a:r>
            <a:endParaRPr lang="en-US" sz="11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887364" y="3768801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Yearly</a:t>
            </a:r>
            <a:endParaRPr lang="en-US" sz="11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937966" y="1600240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Allowance Setup</a:t>
            </a:r>
            <a:endParaRPr lang="en-US" sz="1100" b="1" dirty="0"/>
          </a:p>
        </p:txBody>
      </p:sp>
      <p:sp>
        <p:nvSpPr>
          <p:cNvPr id="5" name="Rectangle 4"/>
          <p:cNvSpPr/>
          <p:nvPr/>
        </p:nvSpPr>
        <p:spPr>
          <a:xfrm>
            <a:off x="5788885" y="1825756"/>
            <a:ext cx="5476877" cy="2367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0360914" y="1856050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Action</a:t>
            </a:r>
            <a:endParaRPr lang="en-US" sz="11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6590963" y="1863355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Description</a:t>
            </a:r>
            <a:endParaRPr lang="en-US" sz="11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5761739" y="1860055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S/N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5786669" y="2184515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1.</a:t>
            </a:r>
            <a:endParaRPr lang="en-US" sz="11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5810939" y="2541983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5824007" y="2970124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3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831981" y="3382867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4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5831981" y="3758182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5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71996" y="1825756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8296887" y="1835866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0082166" y="1825756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24889" y="2169948"/>
            <a:ext cx="5430090" cy="2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8420717" y="1864674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Type</a:t>
            </a:r>
            <a:endParaRPr lang="en-US" sz="11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88" y="1851848"/>
            <a:ext cx="364105" cy="364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91" y="1851497"/>
            <a:ext cx="381661" cy="3816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628" y="2218957"/>
            <a:ext cx="365770" cy="3657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860" y="2198060"/>
            <a:ext cx="379454" cy="379454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2206410" y="3451719"/>
            <a:ext cx="1282325" cy="324128"/>
            <a:chOff x="5999708" y="2798447"/>
            <a:chExt cx="1639103" cy="324128"/>
          </a:xfrm>
        </p:grpSpPr>
        <p:sp>
          <p:nvSpPr>
            <p:cNvPr id="49" name="Rectangle 48"/>
            <p:cNvSpPr/>
            <p:nvPr/>
          </p:nvSpPr>
          <p:spPr>
            <a:xfrm>
              <a:off x="5999708" y="2815260"/>
              <a:ext cx="1606732" cy="2480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7292081" y="2775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334794" y="2867512"/>
              <a:ext cx="0" cy="145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953587" y="3496572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Grade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229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53589" y="561703"/>
            <a:ext cx="313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PENSION SETUP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1520" y="1541253"/>
            <a:ext cx="10820959" cy="47386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2582" y="1913842"/>
            <a:ext cx="6142994" cy="394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88720" y="3154451"/>
            <a:ext cx="5486022" cy="23206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129716" y="2362211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Employer %</a:t>
            </a:r>
            <a:endParaRPr 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122942" y="2799168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Employee %</a:t>
            </a:r>
            <a:endParaRPr lang="en-US" sz="11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010726" y="3179170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Pension Type</a:t>
            </a:r>
            <a:endParaRPr lang="en-US" sz="11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181502" y="3175870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S/N</a:t>
            </a:r>
            <a:endParaRPr 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206432" y="3500330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1.</a:t>
            </a:r>
            <a:endParaRPr lang="en-US" sz="11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230702" y="3857798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591759" y="3141571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559461" y="3165448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244652" y="3485763"/>
            <a:ext cx="5430090" cy="2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95548" y="3179626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Action</a:t>
            </a:r>
            <a:endParaRPr 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662791" y="3526247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Employer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662791" y="3862755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Employee </a:t>
            </a:r>
            <a:endParaRPr lang="en-US" sz="1100" b="1" dirty="0"/>
          </a:p>
        </p:txBody>
      </p:sp>
      <p:sp>
        <p:nvSpPr>
          <p:cNvPr id="6" name="Rectangle 5"/>
          <p:cNvSpPr/>
          <p:nvPr/>
        </p:nvSpPr>
        <p:spPr>
          <a:xfrm>
            <a:off x="1221184" y="5481882"/>
            <a:ext cx="385186" cy="3365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Plus 85"/>
          <p:cNvSpPr/>
          <p:nvPr/>
        </p:nvSpPr>
        <p:spPr>
          <a:xfrm>
            <a:off x="1251215" y="5536941"/>
            <a:ext cx="343558" cy="272584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4486929" y="3158639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787419" y="3206724"/>
            <a:ext cx="521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125302" y="2320316"/>
            <a:ext cx="2074575" cy="324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131664" y="2774105"/>
            <a:ext cx="2074575" cy="324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02" y="1931398"/>
            <a:ext cx="364105" cy="36410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69" y="1913842"/>
            <a:ext cx="381661" cy="381661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60" y="3538148"/>
            <a:ext cx="365770" cy="36577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87" y="3543668"/>
            <a:ext cx="379454" cy="37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53589" y="561703"/>
            <a:ext cx="2563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LOAN SETUP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1520" y="1533755"/>
            <a:ext cx="10820959" cy="47386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2960" y="1933529"/>
            <a:ext cx="4835301" cy="327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086577" y="2546067"/>
            <a:ext cx="2312127" cy="248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907884" y="3031022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Description</a:t>
            </a:r>
            <a:endParaRPr lang="en-US" sz="11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924216" y="2545417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Code</a:t>
            </a:r>
            <a:endParaRPr lang="en-US" sz="11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1125376" y="1631965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LOAN SETUP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09128" y="3437134"/>
            <a:ext cx="1410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Min. Length of Repayment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907884" y="3974925"/>
            <a:ext cx="1410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Max. Length of Repayment</a:t>
            </a:r>
            <a:endParaRPr lang="en-US" sz="1100" b="1" dirty="0"/>
          </a:p>
        </p:txBody>
      </p:sp>
      <p:sp>
        <p:nvSpPr>
          <p:cNvPr id="88" name="Rectangle 87"/>
          <p:cNvSpPr/>
          <p:nvPr/>
        </p:nvSpPr>
        <p:spPr>
          <a:xfrm>
            <a:off x="2080031" y="3062537"/>
            <a:ext cx="2312127" cy="248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083027" y="3535149"/>
            <a:ext cx="2315677" cy="324128"/>
            <a:chOff x="5999708" y="2798447"/>
            <a:chExt cx="1639103" cy="324128"/>
          </a:xfrm>
        </p:grpSpPr>
        <p:sp>
          <p:nvSpPr>
            <p:cNvPr id="90" name="Rectangle 89"/>
            <p:cNvSpPr/>
            <p:nvPr/>
          </p:nvSpPr>
          <p:spPr>
            <a:xfrm>
              <a:off x="5999708" y="2815260"/>
              <a:ext cx="1606732" cy="2480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 rot="16200000">
              <a:off x="7292081" y="2775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7334794" y="2867512"/>
              <a:ext cx="0" cy="145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076481" y="4081408"/>
            <a:ext cx="2315677" cy="324128"/>
            <a:chOff x="5999708" y="2798447"/>
            <a:chExt cx="1639103" cy="324128"/>
          </a:xfrm>
        </p:grpSpPr>
        <p:sp>
          <p:nvSpPr>
            <p:cNvPr id="105" name="Rectangle 104"/>
            <p:cNvSpPr/>
            <p:nvPr/>
          </p:nvSpPr>
          <p:spPr>
            <a:xfrm>
              <a:off x="5999708" y="2815260"/>
              <a:ext cx="1606732" cy="2480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 rot="16200000">
              <a:off x="7292081" y="2775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7334794" y="2867512"/>
              <a:ext cx="0" cy="145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/>
          <p:cNvSpPr/>
          <p:nvPr/>
        </p:nvSpPr>
        <p:spPr>
          <a:xfrm>
            <a:off x="5759517" y="1942004"/>
            <a:ext cx="5792962" cy="327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858750" y="2276823"/>
            <a:ext cx="5486022" cy="23206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367038" y="2303400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Code</a:t>
            </a:r>
            <a:endParaRPr lang="en-US" sz="11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851532" y="2298242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S/N</a:t>
            </a:r>
            <a:endParaRPr lang="en-US" sz="11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876462" y="2622702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1.</a:t>
            </a:r>
            <a:endParaRPr lang="en-US" sz="11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5900732" y="2980170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6247283" y="2287820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072432" y="2287820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900732" y="2608286"/>
            <a:ext cx="5430090" cy="2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36256" y="2287820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Action</a:t>
            </a:r>
            <a:endParaRPr lang="en-US" sz="1100" b="1" dirty="0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8174641" y="2287820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049539" y="2329174"/>
            <a:ext cx="997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Description</a:t>
            </a:r>
            <a:endParaRPr lang="en-US" sz="1100" b="1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9178730" y="2276823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0392595" y="2287820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144207" y="2298242"/>
            <a:ext cx="997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Min. LOR</a:t>
            </a:r>
            <a:endParaRPr lang="en-US" sz="11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9216072" y="2297940"/>
            <a:ext cx="997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Max. LOR</a:t>
            </a:r>
            <a:endParaRPr lang="en-US" sz="1100" b="1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16" y="2056994"/>
            <a:ext cx="381661" cy="381661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27" y="2074216"/>
            <a:ext cx="364105" cy="364105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702" y="2680169"/>
            <a:ext cx="379454" cy="379454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110" y="2700121"/>
            <a:ext cx="365770" cy="36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53589" y="561703"/>
            <a:ext cx="3361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PENALTIES SETUP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1520" y="1551732"/>
            <a:ext cx="10820959" cy="47386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00491" y="1906617"/>
            <a:ext cx="4703475" cy="327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228420" y="2398760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Code</a:t>
            </a:r>
            <a:endParaRPr 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169710" y="2851919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Description</a:t>
            </a:r>
            <a:endParaRPr 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146016" y="3591803"/>
            <a:ext cx="1157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Percentage</a:t>
            </a:r>
            <a:endParaRPr lang="en-US" sz="11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184183" y="4345556"/>
            <a:ext cx="1126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Allowance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54245" y="1638135"/>
            <a:ext cx="1984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Penalties</a:t>
            </a:r>
            <a:endParaRPr lang="en-US" sz="1100" b="1" dirty="0"/>
          </a:p>
        </p:txBody>
      </p:sp>
      <p:sp>
        <p:nvSpPr>
          <p:cNvPr id="77" name="Rectangle 76"/>
          <p:cNvSpPr/>
          <p:nvPr/>
        </p:nvSpPr>
        <p:spPr>
          <a:xfrm>
            <a:off x="2117648" y="2386949"/>
            <a:ext cx="2074575" cy="240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117648" y="2854559"/>
            <a:ext cx="2074575" cy="283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06103" y="3571117"/>
            <a:ext cx="2074575" cy="240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17648" y="3205225"/>
            <a:ext cx="222069" cy="2219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94172" y="3203756"/>
            <a:ext cx="222069" cy="2219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394171" y="3995316"/>
            <a:ext cx="222069" cy="2219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17648" y="3962804"/>
            <a:ext cx="222069" cy="2219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303766" y="3187249"/>
            <a:ext cx="1126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percentage</a:t>
            </a:r>
            <a:endParaRPr lang="en-US" sz="11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599094" y="3187249"/>
            <a:ext cx="1126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Loop Sum</a:t>
            </a:r>
            <a:endParaRPr lang="en-US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288246" y="3962804"/>
            <a:ext cx="1126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Allowance</a:t>
            </a:r>
            <a:endParaRPr lang="en-US" sz="11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616240" y="3945802"/>
            <a:ext cx="1530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Allowance Type</a:t>
            </a:r>
            <a:endParaRPr lang="en-US" sz="1100" b="1" dirty="0"/>
          </a:p>
        </p:txBody>
      </p:sp>
      <p:sp>
        <p:nvSpPr>
          <p:cNvPr id="55" name="Rectangle 54"/>
          <p:cNvSpPr/>
          <p:nvPr/>
        </p:nvSpPr>
        <p:spPr>
          <a:xfrm>
            <a:off x="2120070" y="4336614"/>
            <a:ext cx="2074575" cy="240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http://icons.iconarchive.com/icons/bogo-d/project/32/Magnifying-Glas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855" y="43239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53" y="2009018"/>
            <a:ext cx="364105" cy="36410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498" y="2005288"/>
            <a:ext cx="381661" cy="381661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759517" y="1942004"/>
            <a:ext cx="5792962" cy="327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858750" y="2276823"/>
            <a:ext cx="5486022" cy="23206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367038" y="2303400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Code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851532" y="2298242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S/N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876462" y="2622702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1.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5900732" y="2980170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6247283" y="2287820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72432" y="2287820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900732" y="2608286"/>
            <a:ext cx="5430090" cy="2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046721" y="2287820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049539" y="2329174"/>
            <a:ext cx="997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Description</a:t>
            </a:r>
            <a:endParaRPr lang="en-US" sz="1100" b="1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8577838" y="2290642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0392595" y="2287820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144207" y="2298242"/>
            <a:ext cx="997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%</a:t>
            </a:r>
            <a:endParaRPr lang="en-US" sz="11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9320729" y="2322308"/>
            <a:ext cx="997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Allowance</a:t>
            </a:r>
            <a:endParaRPr lang="en-US" sz="1100" b="1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702" y="2680169"/>
            <a:ext cx="379454" cy="37945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110" y="2700121"/>
            <a:ext cx="365770" cy="365770"/>
          </a:xfrm>
          <a:prstGeom prst="rect">
            <a:avLst/>
          </a:prstGeom>
        </p:spPr>
      </p:pic>
      <p:cxnSp>
        <p:nvCxnSpPr>
          <p:cNvPr id="102" name="Straight Connector 101"/>
          <p:cNvCxnSpPr/>
          <p:nvPr/>
        </p:nvCxnSpPr>
        <p:spPr>
          <a:xfrm>
            <a:off x="9216072" y="2287820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571457" y="2297940"/>
            <a:ext cx="644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L. Sum</a:t>
            </a:r>
            <a:endParaRPr lang="en-US" sz="11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98978" y="2307368"/>
            <a:ext cx="997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Action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622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510" y="1453869"/>
            <a:ext cx="952500" cy="9525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5394" y="807538"/>
            <a:ext cx="444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NEXT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1939" y="3142029"/>
            <a:ext cx="5043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STAFF SETUP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gray">
          <a:xfrm>
            <a:off x="1519647" y="1241678"/>
            <a:ext cx="8852262" cy="416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1450" b="1" dirty="0">
                <a:latin typeface="Calibri" pitchFamily="34" charset="0"/>
              </a:rPr>
              <a:t>  </a:t>
            </a:r>
            <a:r>
              <a:rPr lang="en-US" b="1" dirty="0" smtClean="0">
                <a:solidFill>
                  <a:srgbClr val="FF9933"/>
                </a:solidFill>
                <a:latin typeface="Calibri" pitchFamily="34" charset="0"/>
              </a:rPr>
              <a:t>POS SHOP Payroll </a:t>
            </a:r>
            <a:r>
              <a:rPr lang="en-US" b="1" dirty="0">
                <a:solidFill>
                  <a:srgbClr val="FF9933"/>
                </a:solidFill>
                <a:latin typeface="Calibri" pitchFamily="34" charset="0"/>
              </a:rPr>
              <a:t>&amp; HRMS Software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the simple and effective </a:t>
            </a: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system 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that provides employer everything for accurately and confidently track every aspect  of </a:t>
            </a: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all employees .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  <a:p>
            <a:pPr algn="just" eaLnBrk="0" hangingPunct="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  P</a:t>
            </a: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ayroll 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&amp; HRMS Software will reduce the work load of HR, employees of company and other staff.</a:t>
            </a:r>
          </a:p>
          <a:p>
            <a:pPr algn="just" eaLnBrk="0" hangingPunct="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  In addition to that it also facilitate faster access of HR related information of various branches.</a:t>
            </a:r>
          </a:p>
          <a:p>
            <a:pPr algn="just" eaLnBrk="0" hangingPunct="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  It manages the entire information of the Employees from the time they are recruited till the time they leave the company.</a:t>
            </a:r>
          </a:p>
          <a:p>
            <a:pPr algn="just" eaLnBrk="0" hangingPunct="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  Detail </a:t>
            </a: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reports 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show all scenario of the system to HR and Management.</a:t>
            </a:r>
          </a:p>
          <a:p>
            <a:pPr algn="just" eaLnBrk="0" hangingPunct="0">
              <a:lnSpc>
                <a:spcPct val="150000"/>
              </a:lnSpc>
              <a:buClr>
                <a:schemeClr val="tx1"/>
              </a:buClr>
              <a:defRPr/>
            </a:pPr>
            <a:endParaRPr lang="en-US" sz="1450" b="1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5143" y="718458"/>
            <a:ext cx="307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INTRODUCTION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5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53589" y="561703"/>
            <a:ext cx="2903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SALARY SETUP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9140" y="1509685"/>
            <a:ext cx="10820959" cy="47386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9275" y="2028195"/>
            <a:ext cx="6858846" cy="4193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0310" y="3557863"/>
            <a:ext cx="5486022" cy="23206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icons.iconarchive.com/icons/bogo-d/project/32/Magnifying-Glas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737" y="26291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973092" y="2933447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Staff Name</a:t>
            </a:r>
            <a:endParaRPr 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56592" y="2642266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Staff ID</a:t>
            </a:r>
            <a:endParaRPr lang="en-US" sz="11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802316" y="3582582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Allowances</a:t>
            </a:r>
            <a:endParaRPr lang="en-US" sz="11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73092" y="3579282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S/N</a:t>
            </a:r>
            <a:endParaRPr 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98022" y="3903742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1.</a:t>
            </a:r>
            <a:endParaRPr lang="en-US" sz="11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022292" y="4261210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035360" y="4689351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3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383349" y="3544983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862018" y="3565231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036242" y="3889175"/>
            <a:ext cx="5430090" cy="2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685854" y="3596440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Action</a:t>
            </a:r>
            <a:endParaRPr 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454381" y="3929659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Basic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454381" y="4266167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Housing 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451230" y="4691616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Transport 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54246" y="1638135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Salary Setup</a:t>
            </a:r>
            <a:endParaRPr lang="en-US" sz="1100" b="1" dirty="0"/>
          </a:p>
        </p:txBody>
      </p:sp>
      <p:sp>
        <p:nvSpPr>
          <p:cNvPr id="6" name="Rectangle 5"/>
          <p:cNvSpPr/>
          <p:nvPr/>
        </p:nvSpPr>
        <p:spPr>
          <a:xfrm>
            <a:off x="1012774" y="5885294"/>
            <a:ext cx="385186" cy="3365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Plus 85"/>
          <p:cNvSpPr/>
          <p:nvPr/>
        </p:nvSpPr>
        <p:spPr>
          <a:xfrm>
            <a:off x="1042805" y="5940353"/>
            <a:ext cx="343558" cy="272584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5462883" y="3557863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304860" y="3617414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Amount</a:t>
            </a:r>
            <a:endParaRPr lang="en-US" sz="11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1000753" y="3217276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Amount</a:t>
            </a:r>
            <a:endParaRPr lang="en-US" sz="1100" b="1" dirty="0"/>
          </a:p>
        </p:txBody>
      </p:sp>
      <p:sp>
        <p:nvSpPr>
          <p:cNvPr id="72" name="Rectangle 71"/>
          <p:cNvSpPr/>
          <p:nvPr/>
        </p:nvSpPr>
        <p:spPr>
          <a:xfrm>
            <a:off x="1926970" y="2642613"/>
            <a:ext cx="2253793" cy="218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940220" y="2927198"/>
            <a:ext cx="2253793" cy="218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4263441" y="3557863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345663" y="3605515"/>
            <a:ext cx="521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%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926970" y="3222538"/>
            <a:ext cx="2253793" cy="218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969" y="3904083"/>
            <a:ext cx="365770" cy="36577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167" y="3921397"/>
            <a:ext cx="379454" cy="37945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70" y="2112936"/>
            <a:ext cx="364105" cy="364105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95" y="2110358"/>
            <a:ext cx="381661" cy="3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53589" y="561703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STAFF LOAN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3971" y="1517360"/>
            <a:ext cx="10820959" cy="47386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9614" y="1964771"/>
            <a:ext cx="4543095" cy="394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914786" y="2914470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Staff Name</a:t>
            </a:r>
            <a:endParaRPr 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20170" y="2518577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Staff ID</a:t>
            </a:r>
            <a:endParaRPr lang="en-US" sz="11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14786" y="3625089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53826" y="5012440"/>
            <a:ext cx="1552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Repayment Amount</a:t>
            </a:r>
            <a:endParaRPr 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893352" y="3674694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Loan Amount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893352" y="3306900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Net Salary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54245" y="1638135"/>
            <a:ext cx="1984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STAFF LOAN</a:t>
            </a:r>
            <a:endParaRPr lang="en-US" sz="11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62574" y="4375591"/>
            <a:ext cx="1622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Total Loan Amount</a:t>
            </a:r>
            <a:endParaRPr lang="en-US" sz="1100" b="1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2415455" y="4689644"/>
            <a:ext cx="2246088" cy="324128"/>
            <a:chOff x="5999708" y="2798447"/>
            <a:chExt cx="1639103" cy="324128"/>
          </a:xfrm>
        </p:grpSpPr>
        <p:sp>
          <p:nvSpPr>
            <p:cNvPr id="105" name="Rectangle 104"/>
            <p:cNvSpPr/>
            <p:nvPr/>
          </p:nvSpPr>
          <p:spPr>
            <a:xfrm>
              <a:off x="5999708" y="2815260"/>
              <a:ext cx="1606732" cy="2480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 rot="16200000">
              <a:off x="7292081" y="2775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7334794" y="2867512"/>
              <a:ext cx="0" cy="145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Picture 2" descr="http://icons.iconarchive.com/icons/bogo-d/project/32/Magnifying-Glas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157" y="254865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2415455" y="3632215"/>
            <a:ext cx="2211979" cy="266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64460" y="4694825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No of Installment</a:t>
            </a:r>
            <a:endParaRPr lang="en-US" sz="1100" b="1" dirty="0"/>
          </a:p>
        </p:txBody>
      </p:sp>
      <p:sp>
        <p:nvSpPr>
          <p:cNvPr id="100" name="Rectangle 99"/>
          <p:cNvSpPr/>
          <p:nvPr/>
        </p:nvSpPr>
        <p:spPr>
          <a:xfrm>
            <a:off x="2415455" y="3311216"/>
            <a:ext cx="2211979" cy="2588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93352" y="4023729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Interest (%)</a:t>
            </a:r>
            <a:endParaRPr lang="en-US" sz="1100" b="1" dirty="0"/>
          </a:p>
        </p:txBody>
      </p:sp>
      <p:sp>
        <p:nvSpPr>
          <p:cNvPr id="102" name="Rectangle 101"/>
          <p:cNvSpPr/>
          <p:nvPr/>
        </p:nvSpPr>
        <p:spPr>
          <a:xfrm>
            <a:off x="2415455" y="4004411"/>
            <a:ext cx="2211979" cy="266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406537" y="4360146"/>
            <a:ext cx="2211979" cy="266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415454" y="5015566"/>
            <a:ext cx="2211979" cy="266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527491" y="1985813"/>
            <a:ext cx="5792962" cy="327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626724" y="2320632"/>
            <a:ext cx="5486022" cy="23206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133708" y="2275463"/>
            <a:ext cx="645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Staff Name</a:t>
            </a:r>
            <a:endParaRPr lang="en-US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603649" y="2356609"/>
            <a:ext cx="486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S/N</a:t>
            </a:r>
            <a:endParaRPr lang="en-US" sz="11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4436" y="2666511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1.</a:t>
            </a:r>
            <a:endParaRPr lang="en-US" sz="11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668706" y="3023979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6015257" y="2331629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840406" y="2331629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668706" y="2652095"/>
            <a:ext cx="5430090" cy="2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942615" y="2331629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817513" y="2372983"/>
            <a:ext cx="1111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Loan amount</a:t>
            </a:r>
            <a:endParaRPr lang="en-US" sz="1100" b="1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8946704" y="2320632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610463" y="2341749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12181" y="2342051"/>
            <a:ext cx="997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Interest (%)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8984046" y="2341749"/>
            <a:ext cx="626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N.O.I</a:t>
            </a:r>
            <a:endParaRPr lang="en-US" sz="1100" b="1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676" y="2723978"/>
            <a:ext cx="379454" cy="37945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084" y="2743930"/>
            <a:ext cx="365770" cy="365770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2410715" y="2530665"/>
            <a:ext cx="2211979" cy="266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422886" y="2936946"/>
            <a:ext cx="2211979" cy="266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37" y="2037525"/>
            <a:ext cx="364105" cy="364105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983" y="2018703"/>
            <a:ext cx="381661" cy="381661"/>
          </a:xfrm>
          <a:prstGeom prst="rect">
            <a:avLst/>
          </a:prstGeom>
        </p:spPr>
      </p:pic>
      <p:cxnSp>
        <p:nvCxnSpPr>
          <p:cNvPr id="93" name="Straight Connector 92"/>
          <p:cNvCxnSpPr/>
          <p:nvPr/>
        </p:nvCxnSpPr>
        <p:spPr>
          <a:xfrm>
            <a:off x="10320084" y="2341749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569556" y="2350214"/>
            <a:ext cx="626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T.L.A</a:t>
            </a:r>
            <a:endParaRPr lang="en-US" sz="11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3433156" y="5531551"/>
            <a:ext cx="1687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Repayment is &gt; 33.3%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00712" y="5472605"/>
            <a:ext cx="1853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N.O.I – No of Installment</a:t>
            </a:r>
            <a:endParaRPr lang="en-US" sz="11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900711" y="5748043"/>
            <a:ext cx="2075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T.L.A – Total Loan Amount</a:t>
            </a:r>
            <a:endParaRPr lang="en-US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396610" y="2353108"/>
            <a:ext cx="72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Action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99010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53589" y="561703"/>
            <a:ext cx="4338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PENALTY DEDUCTION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1520" y="1545379"/>
            <a:ext cx="10820959" cy="47386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9997" y="1962428"/>
            <a:ext cx="4461640" cy="208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42610" y="2805170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Staff Name</a:t>
            </a:r>
            <a:endParaRPr 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080747" y="2431700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Staff ID</a:t>
            </a:r>
            <a:endParaRPr lang="en-US" sz="11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035029" y="3446146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007835" y="3467445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 Amount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028187" y="3139745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Penalty Type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54245" y="1638135"/>
            <a:ext cx="1984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Penalty Deduction</a:t>
            </a:r>
            <a:endParaRPr lang="en-US" sz="1100" b="1" dirty="0"/>
          </a:p>
        </p:txBody>
      </p:sp>
      <p:pic>
        <p:nvPicPr>
          <p:cNvPr id="83" name="Picture 2" descr="http://icons.iconarchive.com/icons/bogo-d/project/32/Magnifying-Glas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00" y="23697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2535698" y="3453272"/>
            <a:ext cx="2211979" cy="266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535698" y="3132273"/>
            <a:ext cx="2211979" cy="2588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2" descr="http://icons.iconarchive.com/icons/bogo-d/project/32/Magnifying-Glas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00" y="309902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2530286" y="2416328"/>
            <a:ext cx="2211979" cy="266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530286" y="2799677"/>
            <a:ext cx="2211979" cy="266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86" y="2001193"/>
            <a:ext cx="364105" cy="36410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612" y="1992414"/>
            <a:ext cx="381661" cy="381661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504250" y="1938398"/>
            <a:ext cx="5792962" cy="327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603483" y="2273217"/>
            <a:ext cx="5486022" cy="23206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096597" y="2318702"/>
            <a:ext cx="720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Staff ID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580408" y="2309194"/>
            <a:ext cx="486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S/N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621195" y="2619096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1.</a:t>
            </a:r>
            <a:endParaRPr lang="en-US" sz="11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5645465" y="2976564"/>
            <a:ext cx="3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5992016" y="2284214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817165" y="2284214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645465" y="2604680"/>
            <a:ext cx="5430090" cy="2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919374" y="2284214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794272" y="2325568"/>
            <a:ext cx="1111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Staff Name</a:t>
            </a:r>
            <a:endParaRPr lang="en-US" sz="1100" b="1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8923463" y="2273217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888940" y="2294636"/>
            <a:ext cx="107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Penalty Type</a:t>
            </a:r>
            <a:endParaRPr lang="en-US" sz="11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8960805" y="2294334"/>
            <a:ext cx="898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Amount</a:t>
            </a:r>
            <a:endParaRPr lang="en-US" sz="1100" b="1" dirty="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35" y="2676563"/>
            <a:ext cx="379454" cy="379454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134" y="2697821"/>
            <a:ext cx="365770" cy="365770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>
            <a:off x="10100900" y="2294334"/>
            <a:ext cx="0" cy="2316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096899" y="2275885"/>
            <a:ext cx="898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Action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082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53589" y="561703"/>
            <a:ext cx="4118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GENERATE PAYROLL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7865" y="1523988"/>
            <a:ext cx="10820959" cy="47386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9996" y="1962428"/>
            <a:ext cx="5594757" cy="208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195250" y="2459967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Year</a:t>
            </a:r>
            <a:endParaRPr 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195250" y="2833742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Month</a:t>
            </a:r>
            <a:endParaRPr lang="en-US" sz="11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035029" y="3446146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54245" y="1638135"/>
            <a:ext cx="1984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PAYROLL GENERATION</a:t>
            </a:r>
            <a:endParaRPr lang="en-US" sz="1100" b="1" dirty="0"/>
          </a:p>
        </p:txBody>
      </p:sp>
      <p:sp>
        <p:nvSpPr>
          <p:cNvPr id="97" name="Rectangle 96"/>
          <p:cNvSpPr/>
          <p:nvPr/>
        </p:nvSpPr>
        <p:spPr>
          <a:xfrm>
            <a:off x="2212588" y="2798990"/>
            <a:ext cx="2211979" cy="266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2588" y="2416930"/>
            <a:ext cx="2211979" cy="266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icons.iconarchive.com/icons/custom-icon-design/pretty-office-7/128/Generate-table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754" y="3181051"/>
            <a:ext cx="541814" cy="54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5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510" y="1453869"/>
            <a:ext cx="952500" cy="952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47802" y="3089778"/>
            <a:ext cx="5043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THANK YOU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3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284515" y="0"/>
            <a:ext cx="8231777" cy="64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 dirty="0">
                <a:solidFill>
                  <a:schemeClr val="bg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n-US" altLang="en-US" sz="1100" dirty="0">
              <a:solidFill>
                <a:schemeClr val="bg1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en-US" sz="1600" b="1" dirty="0" smtClean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Recruitment</a:t>
            </a:r>
            <a:r>
              <a:rPr lang="en-US" alt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 Application Tracking </a:t>
            </a:r>
            <a:endParaRPr lang="en-US" altLang="en-US" sz="1600" b="1" dirty="0" smtClean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Dashboards</a:t>
            </a:r>
            <a:r>
              <a:rPr lang="en-US" alt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Employee </a:t>
            </a:r>
            <a:r>
              <a:rPr lang="en-US" alt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Information </a:t>
            </a:r>
            <a:r>
              <a:rPr lang="en-US" alt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Salary </a:t>
            </a:r>
            <a:r>
              <a:rPr lang="en-US" alt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Details/Review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Loan </a:t>
            </a:r>
            <a:r>
              <a:rPr lang="en-US" alt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endParaRPr lang="en-US" altLang="en-US" sz="16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Payroll Generation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Reports </a:t>
            </a:r>
            <a:endParaRPr lang="en-US" altLang="en-US" sz="16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Pay slip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Bank schedule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Pension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Leave </a:t>
            </a:r>
            <a:r>
              <a:rPr lang="en-US" alt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Appraisal </a:t>
            </a:r>
            <a:r>
              <a:rPr lang="en-US" alt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/Transfer / Promotion </a:t>
            </a:r>
            <a:r>
              <a:rPr lang="en-US" alt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track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Training 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Chats/Messaging/Email</a:t>
            </a:r>
            <a:endParaRPr lang="en-US" altLang="en-US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Notifications</a:t>
            </a:r>
          </a:p>
          <a:p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4790" y="796835"/>
            <a:ext cx="307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KEY MODULES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9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101737" y="778329"/>
            <a:ext cx="5081451" cy="4833257"/>
          </a:xfrm>
          <a:prstGeom prst="ellipse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0"/>
            <a:endCxn id="2" idx="4"/>
          </p:cNvCxnSpPr>
          <p:nvPr/>
        </p:nvCxnSpPr>
        <p:spPr>
          <a:xfrm>
            <a:off x="6642463" y="778329"/>
            <a:ext cx="0" cy="483325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259977" y="590006"/>
            <a:ext cx="862148" cy="849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6850" y="1402081"/>
            <a:ext cx="862148" cy="849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04708" y="3710940"/>
            <a:ext cx="862148" cy="849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67672" y="4680856"/>
            <a:ext cx="862148" cy="849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11388" y="5226230"/>
            <a:ext cx="862148" cy="849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216538" y="4290060"/>
            <a:ext cx="862148" cy="849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677003" y="2861854"/>
            <a:ext cx="862148" cy="849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321040" y="1439092"/>
            <a:ext cx="862148" cy="849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111092" y="590006"/>
            <a:ext cx="862148" cy="849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icons.iconarchive.com/icons/oxygen-icons.org/oxygen/128/Actions-user-group-new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138" y="64280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cons.iconarchive.com/icons/itzikgur/my-seven/128/Books-1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88" y="3775166"/>
            <a:ext cx="644433" cy="64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cons.iconarchive.com/icons/icons-land/vista-people/128/Groups-Meeting-Dark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179" y="4740727"/>
            <a:ext cx="657498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icons.iconarchive.com/icons/iconshock/brilliant-shopping/128/personal-loan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003" y="4366259"/>
            <a:ext cx="703217" cy="70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icons.iconarchive.com/icons/designcontest/ecommerce-business/128/money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57" y="2889068"/>
            <a:ext cx="794657" cy="79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/>
          <p:cNvSpPr/>
          <p:nvPr/>
        </p:nvSpPr>
        <p:spPr>
          <a:xfrm>
            <a:off x="6211388" y="2770414"/>
            <a:ext cx="862148" cy="849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4" name="Picture 12" descr="http://icons.iconarchive.com/icons/aha-soft/perfect-transport/48/Airplan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324" y="160618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icons.iconarchive.com/icons/aha-soft/large-seo/128/SEO-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068" y="5326379"/>
            <a:ext cx="648787" cy="64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 30"/>
          <p:cNvSpPr/>
          <p:nvPr/>
        </p:nvSpPr>
        <p:spPr>
          <a:xfrm>
            <a:off x="3670664" y="2562499"/>
            <a:ext cx="862148" cy="849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90" name="Picture 18" descr="http://icons.iconarchive.com/icons/graphicloads/100-flat-2/128/chat-2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774" y="2622915"/>
            <a:ext cx="728253" cy="72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765427" y="2105186"/>
            <a:ext cx="146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HRMS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2437" y="3719928"/>
            <a:ext cx="246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PAYROLL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36053" y="1463281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Leave Management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(HRMS)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34657" y="2802376"/>
            <a:ext cx="11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Messaging/Email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(HRMS)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57401" y="401201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Training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(HRMS)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81" y="506947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Employee Recruitment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(HRMS)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4260" y="592269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Employee Appraisal/Transfer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(HRMS)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42965" y="6045619"/>
            <a:ext cx="99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Reports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(HRMS/Payroll)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80092" y="3101731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Salary Management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(Payroll)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5981" y="458966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Loan Management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(Payroll)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349784" y="1585797"/>
            <a:ext cx="101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Bank Schedule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(Payroll)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26137" y="643878"/>
            <a:ext cx="63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Pay Slip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(Payroll)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47774" y="2894088"/>
            <a:ext cx="989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KEY </a:t>
            </a:r>
          </a:p>
          <a:p>
            <a:pPr algn="ctr"/>
            <a:r>
              <a:rPr lang="en-US" sz="1400" dirty="0" smtClean="0"/>
              <a:t>FEATURES</a:t>
            </a:r>
            <a:endParaRPr lang="en-US" sz="1400" dirty="0"/>
          </a:p>
        </p:txBody>
      </p:sp>
      <p:pic>
        <p:nvPicPr>
          <p:cNvPr id="3092" name="Picture 20" descr="http://icons.iconarchive.com/icons/custom-icon-design/flatastic-5/128/Product-sale-report-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18" y="713703"/>
            <a:ext cx="50292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icons.iconarchive.com/icons/designcontest/ecommerce-business/128/bank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78" y="1518292"/>
            <a:ext cx="712471" cy="71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 rot="5400000">
            <a:off x="-1762173" y="3180752"/>
            <a:ext cx="5727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HRMS AND PAYROLL PROCESS CYCLE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540724" y="1457074"/>
            <a:ext cx="8164286" cy="4389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51269" y="3200400"/>
            <a:ext cx="158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22868" y="3200400"/>
            <a:ext cx="199861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22867" y="3770812"/>
            <a:ext cx="199861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31873" y="4339765"/>
            <a:ext cx="135854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51268" y="3811787"/>
            <a:ext cx="158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77519" y="440018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 in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67593" y="1734665"/>
            <a:ext cx="47461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HRMS &amp; Payroll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…..for growing your Business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510" y="1453869"/>
            <a:ext cx="952500" cy="9525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5394" y="807538"/>
            <a:ext cx="444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LOG IN PAGE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00110" y="4885573"/>
            <a:ext cx="1580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Forget Password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91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1116" y="1626321"/>
            <a:ext cx="10750731" cy="4709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1116" y="1273624"/>
            <a:ext cx="1169124" cy="35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Personal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953589" y="561703"/>
            <a:ext cx="6003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PERSONAL INFORMATION TAB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9086" y="1881052"/>
            <a:ext cx="666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Title</a:t>
            </a:r>
            <a:endParaRPr lang="en-US" sz="1100" b="1" dirty="0"/>
          </a:p>
        </p:txBody>
      </p:sp>
      <p:sp>
        <p:nvSpPr>
          <p:cNvPr id="26" name="Rectangle 25"/>
          <p:cNvSpPr/>
          <p:nvPr/>
        </p:nvSpPr>
        <p:spPr>
          <a:xfrm>
            <a:off x="2348640" y="3302337"/>
            <a:ext cx="1606732" cy="248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9085" y="2397393"/>
            <a:ext cx="128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Middle Name</a:t>
            </a:r>
            <a:endParaRPr 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49084" y="2815260"/>
            <a:ext cx="1071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Staff No</a:t>
            </a:r>
            <a:endParaRPr 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42549" y="3304425"/>
            <a:ext cx="1084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Date of Birth</a:t>
            </a:r>
            <a:endParaRPr 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42547" y="3775383"/>
            <a:ext cx="108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Marital Status</a:t>
            </a:r>
            <a:endParaRPr 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42547" y="5173371"/>
            <a:ext cx="97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</a:t>
            </a:r>
            <a:r>
              <a:rPr lang="en-US" sz="1100" b="1" dirty="0" smtClean="0"/>
              <a:t>eligion</a:t>
            </a:r>
            <a:endParaRPr lang="en-US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795997" y="1867636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First Name</a:t>
            </a:r>
            <a:endParaRPr lang="en-US" sz="1100" b="1" dirty="0"/>
          </a:p>
        </p:txBody>
      </p:sp>
      <p:sp>
        <p:nvSpPr>
          <p:cNvPr id="42" name="Rectangle 41"/>
          <p:cNvSpPr/>
          <p:nvPr/>
        </p:nvSpPr>
        <p:spPr>
          <a:xfrm>
            <a:off x="5998744" y="1869050"/>
            <a:ext cx="1606732" cy="248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351423" y="2410986"/>
            <a:ext cx="1606732" cy="248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998744" y="2359797"/>
            <a:ext cx="1606732" cy="248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795997" y="2391834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Last Name</a:t>
            </a:r>
            <a:endParaRPr lang="en-US" sz="1100" b="1" dirty="0"/>
          </a:p>
        </p:txBody>
      </p:sp>
      <p:sp>
        <p:nvSpPr>
          <p:cNvPr id="46" name="Rectangle 45"/>
          <p:cNvSpPr/>
          <p:nvPr/>
        </p:nvSpPr>
        <p:spPr>
          <a:xfrm>
            <a:off x="2348640" y="2884997"/>
            <a:ext cx="1606732" cy="248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795997" y="2850162"/>
            <a:ext cx="1304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Spouse Name</a:t>
            </a:r>
            <a:endParaRPr lang="en-US" sz="1100" b="1" dirty="0"/>
          </a:p>
        </p:txBody>
      </p:sp>
      <p:grpSp>
        <p:nvGrpSpPr>
          <p:cNvPr id="59" name="Group 58"/>
          <p:cNvGrpSpPr/>
          <p:nvPr/>
        </p:nvGrpSpPr>
        <p:grpSpPr>
          <a:xfrm>
            <a:off x="2332454" y="1855457"/>
            <a:ext cx="1639103" cy="324128"/>
            <a:chOff x="5999708" y="2798447"/>
            <a:chExt cx="1639103" cy="324128"/>
          </a:xfrm>
        </p:grpSpPr>
        <p:sp>
          <p:nvSpPr>
            <p:cNvPr id="60" name="Rectangle 59"/>
            <p:cNvSpPr/>
            <p:nvPr/>
          </p:nvSpPr>
          <p:spPr>
            <a:xfrm>
              <a:off x="5999708" y="2815260"/>
              <a:ext cx="1606732" cy="2480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 rot="16200000">
              <a:off x="7292081" y="2775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7334794" y="2867512"/>
              <a:ext cx="0" cy="145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4767939" y="3330005"/>
            <a:ext cx="1332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No of Children/</a:t>
            </a:r>
          </a:p>
          <a:p>
            <a:r>
              <a:rPr lang="en-US" sz="1100" b="1" dirty="0"/>
              <a:t>D</a:t>
            </a:r>
            <a:r>
              <a:rPr lang="en-US" sz="1100" b="1" dirty="0" smtClean="0"/>
              <a:t>ependent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998744" y="3365009"/>
            <a:ext cx="1606732" cy="248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998744" y="2884997"/>
            <a:ext cx="1606732" cy="248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965122" y="4292133"/>
            <a:ext cx="1707940" cy="733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52353" y="4211457"/>
            <a:ext cx="969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Nationality</a:t>
            </a:r>
            <a:endParaRPr lang="en-US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49086" y="4647531"/>
            <a:ext cx="666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State</a:t>
            </a:r>
            <a:endParaRPr lang="en-US" sz="1100" b="1" dirty="0"/>
          </a:p>
        </p:txBody>
      </p:sp>
      <p:grpSp>
        <p:nvGrpSpPr>
          <p:cNvPr id="73" name="Group 72"/>
          <p:cNvGrpSpPr/>
          <p:nvPr/>
        </p:nvGrpSpPr>
        <p:grpSpPr>
          <a:xfrm>
            <a:off x="2348640" y="3771344"/>
            <a:ext cx="1639103" cy="324128"/>
            <a:chOff x="5999708" y="2798447"/>
            <a:chExt cx="1639103" cy="324128"/>
          </a:xfrm>
        </p:grpSpPr>
        <p:sp>
          <p:nvSpPr>
            <p:cNvPr id="74" name="Rectangle 73"/>
            <p:cNvSpPr/>
            <p:nvPr/>
          </p:nvSpPr>
          <p:spPr>
            <a:xfrm>
              <a:off x="5999708" y="2815260"/>
              <a:ext cx="1606732" cy="2480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7292081" y="2775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7334794" y="2867512"/>
              <a:ext cx="0" cy="145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2332454" y="4226807"/>
            <a:ext cx="1639103" cy="324128"/>
            <a:chOff x="5999708" y="2798447"/>
            <a:chExt cx="1639103" cy="324128"/>
          </a:xfrm>
        </p:grpSpPr>
        <p:sp>
          <p:nvSpPr>
            <p:cNvPr id="78" name="Rectangle 77"/>
            <p:cNvSpPr/>
            <p:nvPr/>
          </p:nvSpPr>
          <p:spPr>
            <a:xfrm>
              <a:off x="5999708" y="2815260"/>
              <a:ext cx="1606732" cy="2480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7292081" y="2775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7334794" y="2867512"/>
              <a:ext cx="0" cy="145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2348641" y="4678926"/>
            <a:ext cx="1639103" cy="324128"/>
            <a:chOff x="5999708" y="2798447"/>
            <a:chExt cx="1639103" cy="324128"/>
          </a:xfrm>
        </p:grpSpPr>
        <p:sp>
          <p:nvSpPr>
            <p:cNvPr id="82" name="Rectangle 81"/>
            <p:cNvSpPr/>
            <p:nvPr/>
          </p:nvSpPr>
          <p:spPr>
            <a:xfrm>
              <a:off x="5999708" y="2815260"/>
              <a:ext cx="1606732" cy="2480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 rot="16200000">
              <a:off x="7292081" y="2775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7334794" y="2867512"/>
              <a:ext cx="0" cy="145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348641" y="5142113"/>
            <a:ext cx="1639103" cy="324128"/>
            <a:chOff x="5999708" y="2798447"/>
            <a:chExt cx="1639103" cy="324128"/>
          </a:xfrm>
        </p:grpSpPr>
        <p:sp>
          <p:nvSpPr>
            <p:cNvPr id="86" name="Rectangle 85"/>
            <p:cNvSpPr/>
            <p:nvPr/>
          </p:nvSpPr>
          <p:spPr>
            <a:xfrm>
              <a:off x="5999708" y="2815260"/>
              <a:ext cx="1606732" cy="2480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 rot="16200000">
              <a:off x="7292081" y="2775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7334794" y="2867512"/>
              <a:ext cx="0" cy="145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4741135" y="3848320"/>
            <a:ext cx="1304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Disability</a:t>
            </a:r>
            <a:endParaRPr lang="en-US" sz="1100" b="1" dirty="0"/>
          </a:p>
        </p:txBody>
      </p:sp>
      <p:grpSp>
        <p:nvGrpSpPr>
          <p:cNvPr id="90" name="Group 89"/>
          <p:cNvGrpSpPr/>
          <p:nvPr/>
        </p:nvGrpSpPr>
        <p:grpSpPr>
          <a:xfrm>
            <a:off x="5982558" y="3803659"/>
            <a:ext cx="1639103" cy="324128"/>
            <a:chOff x="5999708" y="2798447"/>
            <a:chExt cx="1639103" cy="324128"/>
          </a:xfrm>
        </p:grpSpPr>
        <p:sp>
          <p:nvSpPr>
            <p:cNvPr id="91" name="Rectangle 90"/>
            <p:cNvSpPr/>
            <p:nvPr/>
          </p:nvSpPr>
          <p:spPr>
            <a:xfrm>
              <a:off x="5999708" y="2815260"/>
              <a:ext cx="1606732" cy="2480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 rot="16200000">
              <a:off x="7292081" y="2775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7334794" y="2867512"/>
              <a:ext cx="0" cy="145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4740450" y="4242224"/>
            <a:ext cx="1304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Disability Description</a:t>
            </a:r>
            <a:endParaRPr lang="en-US" sz="1100" b="1" dirty="0"/>
          </a:p>
        </p:txBody>
      </p:sp>
      <p:sp>
        <p:nvSpPr>
          <p:cNvPr id="95" name="Rectangle 94"/>
          <p:cNvSpPr/>
          <p:nvPr/>
        </p:nvSpPr>
        <p:spPr>
          <a:xfrm>
            <a:off x="8878423" y="1912276"/>
            <a:ext cx="2055187" cy="1908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9584104" y="3913034"/>
            <a:ext cx="793569" cy="274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641519" y="3929274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Upload</a:t>
            </a:r>
            <a:endParaRPr lang="en-US" sz="1100" b="1" dirty="0"/>
          </a:p>
        </p:txBody>
      </p:sp>
      <p:sp>
        <p:nvSpPr>
          <p:cNvPr id="2" name="Rectangle 1"/>
          <p:cNvSpPr/>
          <p:nvPr/>
        </p:nvSpPr>
        <p:spPr>
          <a:xfrm>
            <a:off x="1926770" y="1261854"/>
            <a:ext cx="1717766" cy="3592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644537" y="1270355"/>
            <a:ext cx="1175658" cy="3472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820195" y="1264613"/>
            <a:ext cx="1031965" cy="353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974796" y="1327853"/>
            <a:ext cx="1547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Contacts &amp; 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56799" y="1250750"/>
            <a:ext cx="11170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Employment Info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726423" y="1316311"/>
            <a:ext cx="1125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852160" y="1270355"/>
            <a:ext cx="1417319" cy="3472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5823359" y="1327853"/>
            <a:ext cx="1250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Qualification(s)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7644" y="1250750"/>
            <a:ext cx="1595831" cy="350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7434150" y="1295312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Attachments</a:t>
            </a:r>
          </a:p>
        </p:txBody>
      </p:sp>
    </p:spTree>
    <p:extLst>
      <p:ext uri="{BB962C8B-B14F-4D97-AF65-F5344CB8AC3E}">
        <p14:creationId xmlns:p14="http://schemas.microsoft.com/office/powerpoint/2010/main" val="1320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2332" y="1430023"/>
            <a:ext cx="10750731" cy="4657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2403" y="457076"/>
            <a:ext cx="5529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CONTACTS &amp; ADDRESS TAB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6834" y="1645729"/>
            <a:ext cx="4101737" cy="190494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96834" y="1812251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Address</a:t>
            </a:r>
            <a:endParaRPr lang="en-US" sz="11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64179" y="1430023"/>
            <a:ext cx="1273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Home Address</a:t>
            </a:r>
            <a:endParaRPr 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90304" y="2457200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City</a:t>
            </a:r>
            <a:endParaRPr 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90303" y="2867783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State</a:t>
            </a:r>
            <a:endParaRPr 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6834" y="3224328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Country</a:t>
            </a:r>
            <a:endParaRPr lang="en-US" sz="1100" b="1" dirty="0"/>
          </a:p>
        </p:txBody>
      </p:sp>
      <p:sp>
        <p:nvSpPr>
          <p:cNvPr id="20" name="Rectangle 19"/>
          <p:cNvSpPr/>
          <p:nvPr/>
        </p:nvSpPr>
        <p:spPr>
          <a:xfrm>
            <a:off x="1583498" y="1825138"/>
            <a:ext cx="2583553" cy="646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83499" y="2498094"/>
            <a:ext cx="2583553" cy="254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570435" y="2814244"/>
            <a:ext cx="1639103" cy="324128"/>
            <a:chOff x="5999708" y="2798447"/>
            <a:chExt cx="1639103" cy="324128"/>
          </a:xfrm>
        </p:grpSpPr>
        <p:sp>
          <p:nvSpPr>
            <p:cNvPr id="25" name="Rectangle 24"/>
            <p:cNvSpPr/>
            <p:nvPr/>
          </p:nvSpPr>
          <p:spPr>
            <a:xfrm>
              <a:off x="5999708" y="2815260"/>
              <a:ext cx="1606732" cy="2480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7292081" y="2775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334794" y="2867512"/>
              <a:ext cx="0" cy="145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570435" y="3175098"/>
            <a:ext cx="1639103" cy="324128"/>
            <a:chOff x="5999708" y="2798447"/>
            <a:chExt cx="1639103" cy="324128"/>
          </a:xfrm>
        </p:grpSpPr>
        <p:sp>
          <p:nvSpPr>
            <p:cNvPr id="29" name="Rectangle 28"/>
            <p:cNvSpPr/>
            <p:nvPr/>
          </p:nvSpPr>
          <p:spPr>
            <a:xfrm>
              <a:off x="5999708" y="2815260"/>
              <a:ext cx="1606732" cy="2480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7292081" y="2775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7334794" y="2867512"/>
              <a:ext cx="0" cy="145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5306643" y="1675085"/>
            <a:ext cx="5914352" cy="18894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92241" y="1819048"/>
            <a:ext cx="1632858" cy="254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492241" y="2217825"/>
            <a:ext cx="1632858" cy="254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492241" y="2635196"/>
            <a:ext cx="1632858" cy="254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498036" y="3061106"/>
            <a:ext cx="1632858" cy="254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512882" y="1823622"/>
            <a:ext cx="1632858" cy="254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512882" y="2199053"/>
            <a:ext cx="1632858" cy="254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512882" y="2607210"/>
            <a:ext cx="1632858" cy="254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405349" y="1848852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Mobile No</a:t>
            </a:r>
            <a:endParaRPr 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455239" y="1826037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Mobile No(2)</a:t>
            </a:r>
            <a:endParaRPr lang="en-US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31189" y="2198382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Work Phone</a:t>
            </a:r>
            <a:endParaRPr lang="en-US" sz="11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394961" y="2613082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Email(work)</a:t>
            </a:r>
            <a:endParaRPr lang="en-US" sz="11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411145" y="3057707"/>
            <a:ext cx="1086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Email</a:t>
            </a:r>
          </a:p>
          <a:p>
            <a:r>
              <a:rPr lang="en-US" sz="1100" b="1" dirty="0" smtClean="0"/>
              <a:t>(Personal)</a:t>
            </a:r>
            <a:endParaRPr lang="en-US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455237" y="2134339"/>
            <a:ext cx="1086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Secondary Mail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43400" y="1430023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Phone &amp; Mail</a:t>
            </a:r>
            <a:endParaRPr lang="en-US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455238" y="2666316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Fax</a:t>
            </a:r>
            <a:endParaRPr lang="en-US" sz="1100" b="1" dirty="0"/>
          </a:p>
        </p:txBody>
      </p:sp>
      <p:sp>
        <p:nvSpPr>
          <p:cNvPr id="50" name="Rectangle 49"/>
          <p:cNvSpPr/>
          <p:nvPr/>
        </p:nvSpPr>
        <p:spPr>
          <a:xfrm>
            <a:off x="789337" y="3805216"/>
            <a:ext cx="4101737" cy="22426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6918" y="3581827"/>
            <a:ext cx="1911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Next of Kin </a:t>
            </a:r>
            <a:endParaRPr lang="en-US" sz="1100" b="1" dirty="0"/>
          </a:p>
        </p:txBody>
      </p:sp>
      <p:sp>
        <p:nvSpPr>
          <p:cNvPr id="54" name="Rectangle 53"/>
          <p:cNvSpPr/>
          <p:nvPr/>
        </p:nvSpPr>
        <p:spPr>
          <a:xfrm>
            <a:off x="1625503" y="3922419"/>
            <a:ext cx="2583553" cy="254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25502" y="4230102"/>
            <a:ext cx="2583553" cy="254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25501" y="4847346"/>
            <a:ext cx="2583553" cy="430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54539" y="3891346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Name</a:t>
            </a:r>
            <a:endParaRPr lang="en-US" sz="11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37005" y="4212296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Phone No</a:t>
            </a:r>
            <a:endParaRPr 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13482" y="4956851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Address</a:t>
            </a:r>
            <a:endParaRPr lang="en-US" sz="1100" b="1" dirty="0"/>
          </a:p>
        </p:txBody>
      </p:sp>
      <p:sp>
        <p:nvSpPr>
          <p:cNvPr id="61" name="Rectangle 60"/>
          <p:cNvSpPr/>
          <p:nvPr/>
        </p:nvSpPr>
        <p:spPr>
          <a:xfrm>
            <a:off x="1625501" y="5358296"/>
            <a:ext cx="2583553" cy="254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1618892" y="5676143"/>
            <a:ext cx="1639103" cy="324128"/>
            <a:chOff x="5999708" y="2798447"/>
            <a:chExt cx="1639103" cy="324128"/>
          </a:xfrm>
        </p:grpSpPr>
        <p:sp>
          <p:nvSpPr>
            <p:cNvPr id="63" name="Rectangle 62"/>
            <p:cNvSpPr/>
            <p:nvPr/>
          </p:nvSpPr>
          <p:spPr>
            <a:xfrm>
              <a:off x="5999708" y="2815260"/>
              <a:ext cx="1606732" cy="2480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 rot="16200000">
              <a:off x="7292081" y="2775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7334794" y="2867512"/>
              <a:ext cx="0" cy="145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756966" y="5389218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City</a:t>
            </a:r>
            <a:endParaRPr lang="en-US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726918" y="5737601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State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74129" y="3812261"/>
            <a:ext cx="5946866" cy="22032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243400" y="3563610"/>
            <a:ext cx="1911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Emergency Contact Info</a:t>
            </a:r>
            <a:endParaRPr lang="en-US" sz="1100" b="1" dirty="0"/>
          </a:p>
        </p:txBody>
      </p:sp>
      <p:sp>
        <p:nvSpPr>
          <p:cNvPr id="70" name="Rectangle 69"/>
          <p:cNvSpPr/>
          <p:nvPr/>
        </p:nvSpPr>
        <p:spPr>
          <a:xfrm>
            <a:off x="6498486" y="3932849"/>
            <a:ext cx="2583553" cy="254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492240" y="4268311"/>
            <a:ext cx="2583553" cy="254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512240" y="4827531"/>
            <a:ext cx="2583553" cy="4698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330180" y="3900674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Name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20286" y="4275557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Phone No</a:t>
            </a:r>
            <a:endParaRPr lang="en-US" sz="11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340554" y="4966216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Address</a:t>
            </a:r>
            <a:endParaRPr 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5340554" y="5416273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City</a:t>
            </a:r>
            <a:endParaRPr lang="en-US" sz="11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340555" y="5684336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State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12240" y="5385080"/>
            <a:ext cx="2583553" cy="254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6518080" y="5682378"/>
            <a:ext cx="1639103" cy="324128"/>
            <a:chOff x="5999708" y="2798447"/>
            <a:chExt cx="1639103" cy="324128"/>
          </a:xfrm>
        </p:grpSpPr>
        <p:sp>
          <p:nvSpPr>
            <p:cNvPr id="81" name="Rectangle 80"/>
            <p:cNvSpPr/>
            <p:nvPr/>
          </p:nvSpPr>
          <p:spPr>
            <a:xfrm>
              <a:off x="5999708" y="2815260"/>
              <a:ext cx="1606732" cy="2480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7292081" y="2775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7334794" y="2867512"/>
              <a:ext cx="0" cy="145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1655125" y="4538804"/>
            <a:ext cx="222069" cy="2219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481852" y="4561714"/>
            <a:ext cx="222069" cy="2219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919886" y="4537167"/>
            <a:ext cx="1368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Same as above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688249" y="4571135"/>
            <a:ext cx="1368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Same as above</a:t>
            </a:r>
            <a:endParaRPr lang="en-US" sz="1100" b="1" dirty="0"/>
          </a:p>
        </p:txBody>
      </p:sp>
      <p:sp>
        <p:nvSpPr>
          <p:cNvPr id="102" name="Rectangle 101"/>
          <p:cNvSpPr/>
          <p:nvPr/>
        </p:nvSpPr>
        <p:spPr>
          <a:xfrm>
            <a:off x="1862584" y="1053127"/>
            <a:ext cx="1688069" cy="37045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568088" y="1061227"/>
            <a:ext cx="1175658" cy="3472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43746" y="1055485"/>
            <a:ext cx="1031965" cy="353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917633" y="1118395"/>
            <a:ext cx="1547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Contacts &amp; Address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580350" y="1041622"/>
            <a:ext cx="11170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Employment Info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9974" y="1107183"/>
            <a:ext cx="1125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775711" y="1061227"/>
            <a:ext cx="1417319" cy="3472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5746910" y="1118725"/>
            <a:ext cx="1250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Qualification(s)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230342" y="1061227"/>
            <a:ext cx="1595831" cy="350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7230342" y="1105069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Attachments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4088" y="1054738"/>
            <a:ext cx="1177651" cy="3523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713482" y="1115502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Personal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0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13482" y="1407110"/>
            <a:ext cx="10750731" cy="4657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2403" y="457076"/>
            <a:ext cx="5529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CONTACTS &amp; ADDRESS TAB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4687" y="1700164"/>
            <a:ext cx="5269542" cy="2822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77219" y="1449310"/>
            <a:ext cx="1911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Guarantor</a:t>
            </a:r>
            <a:endParaRPr lang="en-US" sz="1100" b="1" dirty="0"/>
          </a:p>
        </p:txBody>
      </p:sp>
      <p:sp>
        <p:nvSpPr>
          <p:cNvPr id="54" name="Rectangle 53"/>
          <p:cNvSpPr/>
          <p:nvPr/>
        </p:nvSpPr>
        <p:spPr>
          <a:xfrm>
            <a:off x="1893280" y="1868344"/>
            <a:ext cx="2583553" cy="254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888309" y="2330848"/>
            <a:ext cx="2583553" cy="254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861739" y="3006570"/>
            <a:ext cx="2583553" cy="5922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55965" y="1879883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Name</a:t>
            </a:r>
            <a:endParaRPr lang="en-US" sz="11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55964" y="2343004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Phone No</a:t>
            </a:r>
            <a:endParaRPr 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804687" y="3090855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Address</a:t>
            </a:r>
            <a:endParaRPr lang="en-US" sz="1100" b="1" dirty="0"/>
          </a:p>
        </p:txBody>
      </p:sp>
      <p:sp>
        <p:nvSpPr>
          <p:cNvPr id="61" name="Rectangle 60"/>
          <p:cNvSpPr/>
          <p:nvPr/>
        </p:nvSpPr>
        <p:spPr>
          <a:xfrm>
            <a:off x="1861738" y="3658106"/>
            <a:ext cx="2583553" cy="254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1867839" y="4044358"/>
            <a:ext cx="2577452" cy="324128"/>
            <a:chOff x="5999708" y="2798447"/>
            <a:chExt cx="1639103" cy="324128"/>
          </a:xfrm>
        </p:grpSpPr>
        <p:sp>
          <p:nvSpPr>
            <p:cNvPr id="63" name="Rectangle 62"/>
            <p:cNvSpPr/>
            <p:nvPr/>
          </p:nvSpPr>
          <p:spPr>
            <a:xfrm>
              <a:off x="5999708" y="2815260"/>
              <a:ext cx="1606732" cy="2480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 rot="16200000">
              <a:off x="7292081" y="2775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7334794" y="2867512"/>
              <a:ext cx="0" cy="145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855964" y="3665535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City</a:t>
            </a:r>
            <a:endParaRPr lang="en-US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964" y="4075617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State</a:t>
            </a:r>
          </a:p>
        </p:txBody>
      </p:sp>
      <p:sp>
        <p:nvSpPr>
          <p:cNvPr id="23" name="Oval 22"/>
          <p:cNvSpPr/>
          <p:nvPr/>
        </p:nvSpPr>
        <p:spPr>
          <a:xfrm>
            <a:off x="2155737" y="2710541"/>
            <a:ext cx="222069" cy="2219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2422258" y="2682512"/>
            <a:ext cx="1368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Same as above</a:t>
            </a:r>
            <a:endParaRPr lang="en-US" sz="1100" b="1" dirty="0"/>
          </a:p>
        </p:txBody>
      </p:sp>
      <p:sp>
        <p:nvSpPr>
          <p:cNvPr id="102" name="Rectangle 101"/>
          <p:cNvSpPr/>
          <p:nvPr/>
        </p:nvSpPr>
        <p:spPr>
          <a:xfrm>
            <a:off x="1862584" y="1053127"/>
            <a:ext cx="1688069" cy="37045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568088" y="1061227"/>
            <a:ext cx="1175658" cy="3472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43746" y="1055485"/>
            <a:ext cx="1031965" cy="353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917633" y="1118395"/>
            <a:ext cx="1547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Contacts &amp; Address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580350" y="1041622"/>
            <a:ext cx="11170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Employment Info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9974" y="1107183"/>
            <a:ext cx="1125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775711" y="1061227"/>
            <a:ext cx="1417319" cy="3472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5746910" y="1118725"/>
            <a:ext cx="1250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Qualification(s)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230342" y="1061227"/>
            <a:ext cx="1595831" cy="350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7230342" y="1105069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Attachments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4088" y="1054738"/>
            <a:ext cx="1177651" cy="3523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713482" y="1115502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Personal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8050" y="1632846"/>
            <a:ext cx="10750731" cy="4715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84746" y="2021138"/>
            <a:ext cx="7567368" cy="30958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3589" y="561703"/>
            <a:ext cx="4782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EMPLOYMENT INFO TAB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62910" y="2643422"/>
            <a:ext cx="1606732" cy="248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72937" y="3005034"/>
            <a:ext cx="1606732" cy="248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62910" y="4131148"/>
            <a:ext cx="1606732" cy="248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99108" y="2656106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Staff No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86046" y="3056008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Date Joined</a:t>
            </a:r>
            <a:endParaRPr lang="en-US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99108" y="3456830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Grade/Level</a:t>
            </a:r>
            <a:endParaRPr lang="en-US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199108" y="3778782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Designation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92576" y="4133648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 Salary</a:t>
            </a:r>
            <a:endParaRPr lang="en-US" sz="11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2256751" y="3385967"/>
            <a:ext cx="1639103" cy="324128"/>
            <a:chOff x="5999708" y="2798447"/>
            <a:chExt cx="1639103" cy="324128"/>
          </a:xfrm>
        </p:grpSpPr>
        <p:sp>
          <p:nvSpPr>
            <p:cNvPr id="25" name="Rectangle 24"/>
            <p:cNvSpPr/>
            <p:nvPr/>
          </p:nvSpPr>
          <p:spPr>
            <a:xfrm>
              <a:off x="5999708" y="2815260"/>
              <a:ext cx="1606732" cy="2480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7292081" y="2775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334794" y="2867512"/>
              <a:ext cx="0" cy="145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214843" y="4571606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Branch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279467" y="4532335"/>
            <a:ext cx="1639103" cy="324128"/>
            <a:chOff x="5999708" y="2798447"/>
            <a:chExt cx="1639103" cy="324128"/>
          </a:xfrm>
        </p:grpSpPr>
        <p:sp>
          <p:nvSpPr>
            <p:cNvPr id="30" name="Rectangle 29"/>
            <p:cNvSpPr/>
            <p:nvPr/>
          </p:nvSpPr>
          <p:spPr>
            <a:xfrm>
              <a:off x="5999708" y="2815260"/>
              <a:ext cx="1606732" cy="2480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7292081" y="2775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334794" y="2867512"/>
              <a:ext cx="0" cy="145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937761" y="2264274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Employment Type</a:t>
            </a:r>
            <a:endParaRPr lang="en-US" sz="11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6446520" y="2222178"/>
            <a:ext cx="1404257" cy="324128"/>
            <a:chOff x="5999708" y="2798447"/>
            <a:chExt cx="1639103" cy="324128"/>
          </a:xfrm>
        </p:grpSpPr>
        <p:sp>
          <p:nvSpPr>
            <p:cNvPr id="35" name="Rectangle 34"/>
            <p:cNvSpPr/>
            <p:nvPr/>
          </p:nvSpPr>
          <p:spPr>
            <a:xfrm>
              <a:off x="5999708" y="2815260"/>
              <a:ext cx="1606732" cy="2480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7292081" y="2775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7334794" y="2867512"/>
              <a:ext cx="0" cy="145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446520" y="2596544"/>
            <a:ext cx="1429281" cy="324128"/>
            <a:chOff x="5999708" y="2798447"/>
            <a:chExt cx="1639103" cy="324128"/>
          </a:xfrm>
        </p:grpSpPr>
        <p:sp>
          <p:nvSpPr>
            <p:cNvPr id="39" name="Rectangle 38"/>
            <p:cNvSpPr/>
            <p:nvPr/>
          </p:nvSpPr>
          <p:spPr>
            <a:xfrm>
              <a:off x="5999708" y="2815260"/>
              <a:ext cx="1606732" cy="2480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7292081" y="2775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7334794" y="2867512"/>
              <a:ext cx="0" cy="145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930786" y="2574601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Department</a:t>
            </a:r>
            <a:endParaRPr 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937761" y="2969153"/>
            <a:ext cx="141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Manager</a:t>
            </a:r>
            <a:endParaRPr lang="en-US" sz="11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52971" y="2995233"/>
            <a:ext cx="1437254" cy="324128"/>
            <a:chOff x="5999708" y="2798447"/>
            <a:chExt cx="1639103" cy="324128"/>
          </a:xfrm>
        </p:grpSpPr>
        <p:sp>
          <p:nvSpPr>
            <p:cNvPr id="45" name="Rectangle 44"/>
            <p:cNvSpPr/>
            <p:nvPr/>
          </p:nvSpPr>
          <p:spPr>
            <a:xfrm>
              <a:off x="5999708" y="2815260"/>
              <a:ext cx="1606732" cy="2480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7292081" y="2775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7334794" y="2867512"/>
              <a:ext cx="0" cy="145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131275" y="1763909"/>
            <a:ext cx="2029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Employment Information</a:t>
            </a:r>
            <a:endParaRPr lang="en-US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908997" y="3344955"/>
            <a:ext cx="1086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Job Description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39986" y="3406598"/>
            <a:ext cx="2163163" cy="1179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184746" y="2273791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Record No</a:t>
            </a:r>
            <a:endParaRPr lang="en-US" sz="1100" b="1" dirty="0"/>
          </a:p>
        </p:txBody>
      </p:sp>
      <p:sp>
        <p:nvSpPr>
          <p:cNvPr id="52" name="Rectangle 51"/>
          <p:cNvSpPr/>
          <p:nvPr/>
        </p:nvSpPr>
        <p:spPr>
          <a:xfrm>
            <a:off x="2257888" y="2261379"/>
            <a:ext cx="1606732" cy="2480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256751" y="3774056"/>
            <a:ext cx="1639103" cy="324128"/>
            <a:chOff x="5999708" y="2798447"/>
            <a:chExt cx="1639103" cy="324128"/>
          </a:xfrm>
        </p:grpSpPr>
        <p:sp>
          <p:nvSpPr>
            <p:cNvPr id="54" name="Rectangle 53"/>
            <p:cNvSpPr/>
            <p:nvPr/>
          </p:nvSpPr>
          <p:spPr>
            <a:xfrm>
              <a:off x="5999708" y="2815260"/>
              <a:ext cx="1606732" cy="2480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7292081" y="2775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7334794" y="2867512"/>
              <a:ext cx="0" cy="145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738050" y="1273827"/>
            <a:ext cx="1169124" cy="35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Personal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1916139" y="1261695"/>
            <a:ext cx="1717766" cy="3592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851991" y="1276369"/>
            <a:ext cx="1110635" cy="353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972733" y="1367105"/>
            <a:ext cx="1547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Contacts &amp; Address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20346" y="1314197"/>
            <a:ext cx="1125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957321" y="1270355"/>
            <a:ext cx="1417319" cy="3472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005708" y="1304765"/>
            <a:ext cx="1250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Qualification(s)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468159" y="1270355"/>
            <a:ext cx="1595831" cy="350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34361" y="1304765"/>
            <a:ext cx="108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Attachments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658918" y="1272181"/>
            <a:ext cx="1180837" cy="35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577274" y="1253911"/>
            <a:ext cx="1410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Employment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27588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4524</TotalTime>
  <Words>728</Words>
  <Application>Microsoft Office PowerPoint</Application>
  <PresentationFormat>Widescreen</PresentationFormat>
  <Paragraphs>372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Gothic</vt:lpstr>
      <vt:lpstr>Times New Roman</vt:lpstr>
      <vt:lpstr>Verdana</vt:lpstr>
      <vt:lpstr>Wingdings</vt:lpstr>
      <vt:lpstr>Wingdings 3</vt:lpstr>
      <vt:lpstr>Ion Boardroom</vt:lpstr>
      <vt:lpstr>HRMS &amp; PAYROLL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Anudavies</dc:creator>
  <cp:lastModifiedBy>Anudavies</cp:lastModifiedBy>
  <cp:revision>84</cp:revision>
  <dcterms:created xsi:type="dcterms:W3CDTF">2017-08-09T08:26:52Z</dcterms:created>
  <dcterms:modified xsi:type="dcterms:W3CDTF">2017-09-07T07:24:19Z</dcterms:modified>
</cp:coreProperties>
</file>