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78C12F-BD43-4003-B5C3-361DB78219C7}"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335976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78C12F-BD43-4003-B5C3-361DB78219C7}"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3749911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678C12F-BD43-4003-B5C3-361DB78219C7}"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2262046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678C12F-BD43-4003-B5C3-361DB78219C7}"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94226-C037-4E76-926A-2C3BF31F95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0121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8C12F-BD43-4003-B5C3-361DB78219C7}"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805617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8C12F-BD43-4003-B5C3-361DB78219C7}" type="datetimeFigureOut">
              <a:rPr lang="en-US" smtClean="0"/>
              <a:t>3/25/2022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3034951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78C12F-BD43-4003-B5C3-361DB78219C7}" type="datetimeFigureOut">
              <a:rPr lang="en-US" smtClean="0"/>
              <a:t>3/25/2022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161355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78C12F-BD43-4003-B5C3-361DB78219C7}"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2115686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78C12F-BD43-4003-B5C3-361DB78219C7}"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252372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678C12F-BD43-4003-B5C3-361DB78219C7}"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289175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8C12F-BD43-4003-B5C3-361DB78219C7}"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269887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78C12F-BD43-4003-B5C3-361DB78219C7}"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190983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78C12F-BD43-4003-B5C3-361DB78219C7}" type="datetimeFigureOut">
              <a:rPr lang="en-US" smtClean="0"/>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308780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678C12F-BD43-4003-B5C3-361DB78219C7}" type="datetimeFigureOut">
              <a:rPr lang="en-US" smtClean="0"/>
              <a:t>3/25/2022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380049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78C12F-BD43-4003-B5C3-361DB78219C7}" type="datetimeFigureOut">
              <a:rPr lang="en-US" smtClean="0"/>
              <a:t>3/25/2022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357059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678C12F-BD43-4003-B5C3-361DB78219C7}" type="datetimeFigureOut">
              <a:rPr lang="en-US" smtClean="0"/>
              <a:t>3/25/2022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11920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78C12F-BD43-4003-B5C3-361DB78219C7}"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94226-C037-4E76-926A-2C3BF31F9566}" type="slidenum">
              <a:rPr lang="en-US" smtClean="0"/>
              <a:t>‹#›</a:t>
            </a:fld>
            <a:endParaRPr lang="en-US"/>
          </a:p>
        </p:txBody>
      </p:sp>
    </p:spTree>
    <p:extLst>
      <p:ext uri="{BB962C8B-B14F-4D97-AF65-F5344CB8AC3E}">
        <p14:creationId xmlns:p14="http://schemas.microsoft.com/office/powerpoint/2010/main" val="225334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78C12F-BD43-4003-B5C3-361DB78219C7}" type="datetimeFigureOut">
              <a:rPr lang="en-US" smtClean="0"/>
              <a:t>3/25/2022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394226-C037-4E76-926A-2C3BF31F9566}" type="slidenum">
              <a:rPr lang="en-US" smtClean="0"/>
              <a:t>‹#›</a:t>
            </a:fld>
            <a:endParaRPr lang="en-US"/>
          </a:p>
        </p:txBody>
      </p:sp>
    </p:spTree>
    <p:extLst>
      <p:ext uri="{BB962C8B-B14F-4D97-AF65-F5344CB8AC3E}">
        <p14:creationId xmlns:p14="http://schemas.microsoft.com/office/powerpoint/2010/main" val="2005609796"/>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Vulnerability</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782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514600" y="228600"/>
            <a:ext cx="7772400" cy="1143000"/>
          </a:xfrm>
        </p:spPr>
        <p:txBody>
          <a:bodyPr/>
          <a:lstStyle/>
          <a:p>
            <a:pPr eaLnBrk="1" hangingPunct="1"/>
            <a:r>
              <a:rPr lang="en-US" altLang="en-US" smtClean="0">
                <a:solidFill>
                  <a:srgbClr val="FFC000"/>
                </a:solidFill>
              </a:rPr>
              <a:t>Kontrol Administratif</a:t>
            </a:r>
          </a:p>
        </p:txBody>
      </p:sp>
      <p:sp>
        <p:nvSpPr>
          <p:cNvPr id="3" name="Content Placeholder 2"/>
          <p:cNvSpPr>
            <a:spLocks noGrp="1"/>
          </p:cNvSpPr>
          <p:nvPr>
            <p:ph idx="1"/>
          </p:nvPr>
        </p:nvSpPr>
        <p:spPr>
          <a:xfrm>
            <a:off x="2133600" y="1676400"/>
            <a:ext cx="8077200" cy="4419600"/>
          </a:xfrm>
        </p:spPr>
        <p:txBody>
          <a:bodyPr/>
          <a:lstStyle/>
          <a:p>
            <a:pPr marL="0" indent="0">
              <a:buNone/>
              <a:defRPr/>
            </a:pPr>
            <a:r>
              <a:rPr lang="en-US" dirty="0" err="1"/>
              <a:t>Kontrol</a:t>
            </a:r>
            <a:r>
              <a:rPr lang="en-US" dirty="0"/>
              <a:t> </a:t>
            </a:r>
            <a:r>
              <a:rPr lang="en-US" dirty="0" err="1"/>
              <a:t>administratif</a:t>
            </a:r>
            <a:r>
              <a:rPr lang="en-US" dirty="0"/>
              <a:t> </a:t>
            </a:r>
            <a:r>
              <a:rPr lang="en-US" dirty="0" err="1"/>
              <a:t>dimaksudkan</a:t>
            </a:r>
            <a:r>
              <a:rPr lang="en-US" dirty="0"/>
              <a:t> </a:t>
            </a:r>
            <a:r>
              <a:rPr lang="en-US" dirty="0" err="1"/>
              <a:t>untuk</a:t>
            </a:r>
            <a:r>
              <a:rPr lang="en-US" dirty="0"/>
              <a:t> </a:t>
            </a:r>
            <a:r>
              <a:rPr lang="en-US" dirty="0" err="1"/>
              <a:t>menjamin</a:t>
            </a:r>
            <a:r>
              <a:rPr lang="en-US" dirty="0"/>
              <a:t> </a:t>
            </a:r>
            <a:r>
              <a:rPr lang="en-US" dirty="0" err="1"/>
              <a:t>bahwa</a:t>
            </a:r>
            <a:r>
              <a:rPr lang="en-US" dirty="0"/>
              <a:t> </a:t>
            </a:r>
            <a:r>
              <a:rPr lang="en-US" dirty="0" err="1"/>
              <a:t>seluruh</a:t>
            </a:r>
            <a:r>
              <a:rPr lang="en-US" dirty="0"/>
              <a:t> </a:t>
            </a:r>
            <a:r>
              <a:rPr lang="en-US" dirty="0" err="1"/>
              <a:t>kerangka</a:t>
            </a:r>
            <a:r>
              <a:rPr lang="en-US" dirty="0"/>
              <a:t> control </a:t>
            </a:r>
            <a:r>
              <a:rPr lang="en-US" dirty="0" err="1"/>
              <a:t>dilaksanakan</a:t>
            </a:r>
            <a:r>
              <a:rPr lang="en-US" dirty="0"/>
              <a:t> </a:t>
            </a:r>
            <a:r>
              <a:rPr lang="en-US" dirty="0" err="1"/>
              <a:t>sepenuhnya</a:t>
            </a:r>
            <a:r>
              <a:rPr lang="en-US" dirty="0"/>
              <a:t> </a:t>
            </a:r>
            <a:r>
              <a:rPr lang="en-US" dirty="0" err="1"/>
              <a:t>dalam</a:t>
            </a:r>
            <a:r>
              <a:rPr lang="en-US" dirty="0"/>
              <a:t> </a:t>
            </a:r>
            <a:r>
              <a:rPr lang="en-US" dirty="0" err="1"/>
              <a:t>organisasi</a:t>
            </a:r>
            <a:r>
              <a:rPr lang="en-US" dirty="0"/>
              <a:t> </a:t>
            </a:r>
            <a:r>
              <a:rPr lang="en-US" dirty="0" err="1"/>
              <a:t>berdasarkan</a:t>
            </a:r>
            <a:r>
              <a:rPr lang="en-US" dirty="0"/>
              <a:t> </a:t>
            </a:r>
            <a:r>
              <a:rPr lang="en-US" dirty="0" err="1"/>
              <a:t>prosedur-prosedur</a:t>
            </a:r>
            <a:r>
              <a:rPr lang="en-US" dirty="0"/>
              <a:t> yang </a:t>
            </a:r>
            <a:r>
              <a:rPr lang="en-US" dirty="0" err="1"/>
              <a:t>jelas</a:t>
            </a:r>
            <a:r>
              <a:rPr lang="en-US" dirty="0"/>
              <a:t>. </a:t>
            </a:r>
            <a:r>
              <a:rPr lang="en-US" dirty="0" err="1"/>
              <a:t>Kontrol</a:t>
            </a:r>
            <a:r>
              <a:rPr lang="en-US" dirty="0"/>
              <a:t> </a:t>
            </a:r>
            <a:r>
              <a:rPr lang="en-US" dirty="0" err="1"/>
              <a:t>ini</a:t>
            </a:r>
            <a:r>
              <a:rPr lang="en-US" dirty="0"/>
              <a:t> </a:t>
            </a:r>
            <a:r>
              <a:rPr lang="en-US" dirty="0" err="1"/>
              <a:t>mencakup</a:t>
            </a:r>
            <a:r>
              <a:rPr lang="en-US" dirty="0"/>
              <a:t> </a:t>
            </a:r>
            <a:r>
              <a:rPr lang="en-US" dirty="0" err="1"/>
              <a:t>hal-hal</a:t>
            </a:r>
            <a:r>
              <a:rPr lang="en-US" dirty="0"/>
              <a:t> </a:t>
            </a:r>
            <a:r>
              <a:rPr lang="en-US" dirty="0" err="1"/>
              <a:t>berikut</a:t>
            </a:r>
            <a:r>
              <a:rPr lang="en-US" dirty="0"/>
              <a:t>:</a:t>
            </a:r>
          </a:p>
          <a:p>
            <a:pPr marL="344488" indent="-344488">
              <a:buFont typeface="Wingdings" pitchFamily="2" charset="2"/>
              <a:buChar char="Ø"/>
              <a:defRPr/>
            </a:pPr>
            <a:r>
              <a:rPr lang="en-US" dirty="0" err="1"/>
              <a:t>Mempublikasikan</a:t>
            </a:r>
            <a:r>
              <a:rPr lang="en-US" dirty="0"/>
              <a:t> </a:t>
            </a:r>
            <a:r>
              <a:rPr lang="en-US" dirty="0" err="1"/>
              <a:t>kebijakan</a:t>
            </a:r>
            <a:r>
              <a:rPr lang="en-US" dirty="0"/>
              <a:t> control yang </a:t>
            </a:r>
            <a:r>
              <a:rPr lang="en-US" dirty="0" err="1"/>
              <a:t>membuat</a:t>
            </a:r>
            <a:r>
              <a:rPr lang="en-US" dirty="0"/>
              <a:t> </a:t>
            </a:r>
            <a:r>
              <a:rPr lang="en-US" dirty="0" err="1"/>
              <a:t>semua</a:t>
            </a:r>
            <a:r>
              <a:rPr lang="en-US" dirty="0"/>
              <a:t> </a:t>
            </a:r>
            <a:r>
              <a:rPr lang="en-US" dirty="0" err="1"/>
              <a:t>pengendalian</a:t>
            </a:r>
            <a:r>
              <a:rPr lang="en-US" dirty="0"/>
              <a:t> </a:t>
            </a:r>
            <a:r>
              <a:rPr lang="en-US" dirty="0" err="1"/>
              <a:t>sistem</a:t>
            </a:r>
            <a:r>
              <a:rPr lang="en-US" dirty="0"/>
              <a:t> </a:t>
            </a:r>
            <a:r>
              <a:rPr lang="en-US" dirty="0" err="1"/>
              <a:t>informasi</a:t>
            </a:r>
            <a:r>
              <a:rPr lang="en-US" dirty="0"/>
              <a:t> </a:t>
            </a:r>
            <a:r>
              <a:rPr lang="en-US" dirty="0" err="1"/>
              <a:t>dapat</a:t>
            </a:r>
            <a:r>
              <a:rPr lang="en-US" dirty="0"/>
              <a:t> </a:t>
            </a:r>
            <a:r>
              <a:rPr lang="en-US" dirty="0" err="1"/>
              <a:t>dilaksanakan</a:t>
            </a:r>
            <a:r>
              <a:rPr lang="en-US" dirty="0"/>
              <a:t> </a:t>
            </a:r>
            <a:r>
              <a:rPr lang="en-US" dirty="0" err="1"/>
              <a:t>dengan</a:t>
            </a:r>
            <a:r>
              <a:rPr lang="en-US" dirty="0"/>
              <a:t> </a:t>
            </a:r>
            <a:r>
              <a:rPr lang="en-US" dirty="0" err="1"/>
              <a:t>jelas</a:t>
            </a:r>
            <a:r>
              <a:rPr lang="en-US" dirty="0"/>
              <a:t> </a:t>
            </a:r>
            <a:r>
              <a:rPr lang="en-US" dirty="0" err="1"/>
              <a:t>dan</a:t>
            </a:r>
            <a:r>
              <a:rPr lang="en-US" dirty="0"/>
              <a:t> </a:t>
            </a:r>
            <a:r>
              <a:rPr lang="en-US" dirty="0" err="1"/>
              <a:t>serius</a:t>
            </a:r>
            <a:r>
              <a:rPr lang="en-US" dirty="0"/>
              <a:t> </a:t>
            </a:r>
            <a:r>
              <a:rPr lang="en-US" dirty="0" err="1"/>
              <a:t>oleh</a:t>
            </a:r>
            <a:r>
              <a:rPr lang="en-US" dirty="0"/>
              <a:t> </a:t>
            </a:r>
            <a:r>
              <a:rPr lang="en-US" dirty="0" err="1"/>
              <a:t>semua</a:t>
            </a:r>
            <a:r>
              <a:rPr lang="en-US" dirty="0"/>
              <a:t> </a:t>
            </a:r>
            <a:r>
              <a:rPr lang="en-US" dirty="0" err="1"/>
              <a:t>pihak</a:t>
            </a:r>
            <a:r>
              <a:rPr lang="en-US" dirty="0"/>
              <a:t> </a:t>
            </a:r>
            <a:r>
              <a:rPr lang="en-US" dirty="0" err="1"/>
              <a:t>dalam</a:t>
            </a:r>
            <a:r>
              <a:rPr lang="en-US" dirty="0"/>
              <a:t> </a:t>
            </a:r>
            <a:r>
              <a:rPr lang="en-US" dirty="0" err="1"/>
              <a:t>organisasi</a:t>
            </a:r>
            <a:r>
              <a:rPr lang="en-US" dirty="0"/>
              <a:t>.</a:t>
            </a:r>
          </a:p>
          <a:p>
            <a:pPr marL="0" indent="0">
              <a:buNone/>
              <a:defRPr/>
            </a:pPr>
            <a:endParaRPr lang="en-US" dirty="0"/>
          </a:p>
        </p:txBody>
      </p:sp>
    </p:spTree>
    <p:extLst>
      <p:ext uri="{BB962C8B-B14F-4D97-AF65-F5344CB8AC3E}">
        <p14:creationId xmlns:p14="http://schemas.microsoft.com/office/powerpoint/2010/main" val="720266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590800" y="304800"/>
            <a:ext cx="7772400" cy="1143000"/>
          </a:xfrm>
        </p:spPr>
        <p:txBody>
          <a:bodyPr/>
          <a:lstStyle/>
          <a:p>
            <a:pPr eaLnBrk="1" hangingPunct="1"/>
            <a:r>
              <a:rPr lang="en-US" altLang="en-US" smtClean="0">
                <a:solidFill>
                  <a:srgbClr val="FFC000"/>
                </a:solidFill>
              </a:rPr>
              <a:t>Kontrol Administratif</a:t>
            </a:r>
          </a:p>
        </p:txBody>
      </p:sp>
      <p:sp>
        <p:nvSpPr>
          <p:cNvPr id="29699" name="Content Placeholder 2"/>
          <p:cNvSpPr>
            <a:spLocks noGrp="1"/>
          </p:cNvSpPr>
          <p:nvPr>
            <p:ph idx="1"/>
          </p:nvPr>
        </p:nvSpPr>
        <p:spPr>
          <a:xfrm>
            <a:off x="2057400" y="1600200"/>
            <a:ext cx="7924800" cy="4495800"/>
          </a:xfrm>
        </p:spPr>
        <p:txBody>
          <a:bodyPr/>
          <a:lstStyle/>
          <a:p>
            <a:pPr eaLnBrk="1" hangingPunct="1">
              <a:buFont typeface="Wingdings" panose="05000000000000000000" pitchFamily="2" charset="2"/>
              <a:buChar char="Ø"/>
            </a:pPr>
            <a:r>
              <a:rPr lang="en-US" altLang="en-US" smtClean="0"/>
              <a:t>Prosedur yang bersifat formal dan standar pengoperasian disosialisasikan dan dilaksanakan dengan tegas. Termasuk hal ini adalah proses pengembangan sistem, prosedur untuk </a:t>
            </a:r>
            <a:r>
              <a:rPr lang="en-US" altLang="en-US" i="1" smtClean="0"/>
              <a:t>backup</a:t>
            </a:r>
            <a:r>
              <a:rPr lang="en-US" altLang="en-US" smtClean="0"/>
              <a:t>, pemulihan data, dan manajemen pengarsipan data.</a:t>
            </a:r>
          </a:p>
          <a:p>
            <a:pPr eaLnBrk="1" hangingPunct="1">
              <a:buFont typeface="Wingdings" panose="05000000000000000000" pitchFamily="2" charset="2"/>
              <a:buChar char="Ø"/>
            </a:pPr>
            <a:r>
              <a:rPr lang="en-US" altLang="en-US" smtClean="0"/>
              <a:t>Perekrutan pegawai secara berhati-hati yang diikuti dengan orientasi pembinaan, dan pelatihan yang diperlukan.</a:t>
            </a:r>
          </a:p>
        </p:txBody>
      </p:sp>
    </p:spTree>
    <p:extLst>
      <p:ext uri="{BB962C8B-B14F-4D97-AF65-F5344CB8AC3E}">
        <p14:creationId xmlns:p14="http://schemas.microsoft.com/office/powerpoint/2010/main" val="62526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438400" y="304800"/>
            <a:ext cx="7772400" cy="1143000"/>
          </a:xfrm>
        </p:spPr>
        <p:txBody>
          <a:bodyPr/>
          <a:lstStyle/>
          <a:p>
            <a:pPr eaLnBrk="1" hangingPunct="1"/>
            <a:r>
              <a:rPr lang="en-US" altLang="en-US" smtClean="0">
                <a:solidFill>
                  <a:srgbClr val="FFC000"/>
                </a:solidFill>
              </a:rPr>
              <a:t>Kontrol Administratif</a:t>
            </a:r>
          </a:p>
        </p:txBody>
      </p:sp>
      <p:sp>
        <p:nvSpPr>
          <p:cNvPr id="30723" name="Content Placeholder 2"/>
          <p:cNvSpPr>
            <a:spLocks noGrp="1"/>
          </p:cNvSpPr>
          <p:nvPr>
            <p:ph idx="1"/>
          </p:nvPr>
        </p:nvSpPr>
        <p:spPr>
          <a:xfrm>
            <a:off x="1981200" y="1524000"/>
            <a:ext cx="8001000" cy="4572000"/>
          </a:xfrm>
        </p:spPr>
        <p:txBody>
          <a:bodyPr/>
          <a:lstStyle/>
          <a:p>
            <a:pPr eaLnBrk="1" hangingPunct="1">
              <a:buFont typeface="Wingdings" panose="05000000000000000000" pitchFamily="2" charset="2"/>
              <a:buChar char="Ø"/>
            </a:pPr>
            <a:r>
              <a:rPr lang="en-US" altLang="en-US"/>
              <a:t>Supervisi terhadap para pegawai. Termasuk pula cara melakukan control kalau pegawai melakukan penyimpangan terhadap yang diharapkan.</a:t>
            </a:r>
          </a:p>
          <a:p>
            <a:pPr eaLnBrk="1" hangingPunct="1">
              <a:buFont typeface="Wingdings" panose="05000000000000000000" pitchFamily="2" charset="2"/>
              <a:buChar char="Ø"/>
            </a:pPr>
            <a:r>
              <a:rPr lang="en-US" altLang="en-US"/>
              <a:t>Pemisahan tugas-tugas dalam pekerjaan dengan tujuan agar tak seorangpun yang dapat menguasai suatu proses yang lengkap. Sebagai contoh, seorang pemrogram harus diusahakan tidak mempunyai akses terhadap data produksi (operasional) agar tidak memberikan kesempatan untuk melakukan kecurangan.</a:t>
            </a:r>
          </a:p>
        </p:txBody>
      </p:sp>
    </p:spTree>
    <p:extLst>
      <p:ext uri="{BB962C8B-B14F-4D97-AF65-F5344CB8AC3E}">
        <p14:creationId xmlns:p14="http://schemas.microsoft.com/office/powerpoint/2010/main" val="3711452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438400" y="228600"/>
            <a:ext cx="7772400" cy="1143000"/>
          </a:xfrm>
        </p:spPr>
        <p:txBody>
          <a:bodyPr>
            <a:normAutofit fontScale="90000"/>
          </a:bodyPr>
          <a:lstStyle/>
          <a:p>
            <a:pPr eaLnBrk="1" hangingPunct="1"/>
            <a:r>
              <a:rPr lang="en-US" altLang="en-US" sz="4000">
                <a:solidFill>
                  <a:srgbClr val="FFC000"/>
                </a:solidFill>
              </a:rPr>
              <a:t>Kontrol Pengembangan dan Pemeliharaan Sistem </a:t>
            </a:r>
          </a:p>
        </p:txBody>
      </p:sp>
      <p:sp>
        <p:nvSpPr>
          <p:cNvPr id="31747" name="Content Placeholder 2"/>
          <p:cNvSpPr>
            <a:spLocks noGrp="1"/>
          </p:cNvSpPr>
          <p:nvPr>
            <p:ph idx="1"/>
          </p:nvPr>
        </p:nvSpPr>
        <p:spPr>
          <a:xfrm>
            <a:off x="2133600" y="1752600"/>
            <a:ext cx="7848600" cy="4343400"/>
          </a:xfrm>
        </p:spPr>
        <p:txBody>
          <a:bodyPr/>
          <a:lstStyle/>
          <a:p>
            <a:pPr marL="0" indent="0">
              <a:buNone/>
            </a:pPr>
            <a:r>
              <a:rPr lang="en-US" altLang="en-US" smtClean="0"/>
              <a:t>Untuk melindungi kontrol ini, peran auditor sistem informasi sangatlah penting. Auditor sistem informasi harus dilibatkan dari masa pengembangan hingga pemeliharaan system, untuk memastikan bahwa system benar-benar terkendali, termasuk dalam hal otorisasi pemakai system. Aplikasi dilengkapi dengan </a:t>
            </a:r>
            <a:r>
              <a:rPr lang="en-US" altLang="en-US" i="1" smtClean="0"/>
              <a:t>audit trail</a:t>
            </a:r>
            <a:r>
              <a:rPr lang="en-US" altLang="en-US" smtClean="0"/>
              <a:t> sehingga kronologi transaksi mudah untuk ditelusuri</a:t>
            </a:r>
          </a:p>
        </p:txBody>
      </p:sp>
    </p:spTree>
    <p:extLst>
      <p:ext uri="{BB962C8B-B14F-4D97-AF65-F5344CB8AC3E}">
        <p14:creationId xmlns:p14="http://schemas.microsoft.com/office/powerpoint/2010/main" val="3817101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514600" y="228600"/>
            <a:ext cx="7772400" cy="1143000"/>
          </a:xfrm>
        </p:spPr>
        <p:txBody>
          <a:bodyPr/>
          <a:lstStyle/>
          <a:p>
            <a:pPr eaLnBrk="1" hangingPunct="1"/>
            <a:r>
              <a:rPr lang="en-US" altLang="en-US" smtClean="0">
                <a:solidFill>
                  <a:srgbClr val="FFC000"/>
                </a:solidFill>
              </a:rPr>
              <a:t>Kontrol Operasi</a:t>
            </a:r>
          </a:p>
        </p:txBody>
      </p:sp>
      <p:sp>
        <p:nvSpPr>
          <p:cNvPr id="3" name="Content Placeholder 2"/>
          <p:cNvSpPr>
            <a:spLocks noGrp="1"/>
          </p:cNvSpPr>
          <p:nvPr>
            <p:ph idx="1"/>
          </p:nvPr>
        </p:nvSpPr>
        <p:spPr>
          <a:xfrm>
            <a:off x="2209800" y="1524000"/>
            <a:ext cx="7772400" cy="4724400"/>
          </a:xfrm>
        </p:spPr>
        <p:txBody>
          <a:bodyPr/>
          <a:lstStyle/>
          <a:p>
            <a:pPr marL="0" indent="0">
              <a:buNone/>
              <a:defRPr/>
            </a:pPr>
            <a:r>
              <a:rPr lang="en-US" dirty="0" err="1"/>
              <a:t>Kontrol</a:t>
            </a:r>
            <a:r>
              <a:rPr lang="en-US" dirty="0"/>
              <a:t> </a:t>
            </a:r>
            <a:r>
              <a:rPr lang="en-US" dirty="0" err="1"/>
              <a:t>operasi</a:t>
            </a:r>
            <a:r>
              <a:rPr lang="en-US" dirty="0"/>
              <a:t> </a:t>
            </a:r>
            <a:r>
              <a:rPr lang="en-US" dirty="0" err="1"/>
              <a:t>dimaksudkan</a:t>
            </a:r>
            <a:r>
              <a:rPr lang="en-US" dirty="0"/>
              <a:t> agar system </a:t>
            </a:r>
            <a:r>
              <a:rPr lang="en-US" dirty="0" err="1"/>
              <a:t>beroperasi</a:t>
            </a:r>
            <a:r>
              <a:rPr lang="en-US" dirty="0"/>
              <a:t> </a:t>
            </a:r>
            <a:r>
              <a:rPr lang="en-US" dirty="0" err="1"/>
              <a:t>sesuai</a:t>
            </a:r>
            <a:r>
              <a:rPr lang="en-US" dirty="0"/>
              <a:t> </a:t>
            </a:r>
            <a:r>
              <a:rPr lang="en-US" dirty="0" err="1"/>
              <a:t>dengan</a:t>
            </a:r>
            <a:r>
              <a:rPr lang="en-US" dirty="0"/>
              <a:t> yang </a:t>
            </a:r>
            <a:r>
              <a:rPr lang="en-US" dirty="0" err="1"/>
              <a:t>diharapkan</a:t>
            </a:r>
            <a:r>
              <a:rPr lang="en-US" dirty="0"/>
              <a:t>. </a:t>
            </a:r>
            <a:r>
              <a:rPr lang="en-US" dirty="0" err="1"/>
              <a:t>Termasuk</a:t>
            </a:r>
            <a:r>
              <a:rPr lang="en-US" dirty="0"/>
              <a:t> </a:t>
            </a:r>
            <a:r>
              <a:rPr lang="en-US" dirty="0" err="1"/>
              <a:t>dalam</a:t>
            </a:r>
            <a:r>
              <a:rPr lang="en-US" dirty="0"/>
              <a:t> </a:t>
            </a:r>
            <a:r>
              <a:rPr lang="en-US" dirty="0" err="1"/>
              <a:t>kontrol</a:t>
            </a:r>
            <a:r>
              <a:rPr lang="en-US" dirty="0"/>
              <a:t> </a:t>
            </a:r>
            <a:r>
              <a:rPr lang="en-US" dirty="0" err="1"/>
              <a:t>ini</a:t>
            </a:r>
            <a:r>
              <a:rPr lang="en-US" dirty="0"/>
              <a:t>:</a:t>
            </a:r>
          </a:p>
          <a:p>
            <a:pPr marL="344488" indent="-344488">
              <a:buFont typeface="Wingdings" pitchFamily="2" charset="2"/>
              <a:buChar char="Ø"/>
              <a:defRPr/>
            </a:pPr>
            <a:r>
              <a:rPr lang="en-US" dirty="0" err="1"/>
              <a:t>Pembatasan</a:t>
            </a:r>
            <a:r>
              <a:rPr lang="en-US" dirty="0"/>
              <a:t> </a:t>
            </a:r>
            <a:r>
              <a:rPr lang="en-US" dirty="0" err="1"/>
              <a:t>akan</a:t>
            </a:r>
            <a:r>
              <a:rPr lang="en-US" dirty="0"/>
              <a:t> </a:t>
            </a:r>
            <a:r>
              <a:rPr lang="en-US" dirty="0" err="1"/>
              <a:t>akses</a:t>
            </a:r>
            <a:r>
              <a:rPr lang="en-US" dirty="0"/>
              <a:t> </a:t>
            </a:r>
            <a:r>
              <a:rPr lang="en-US" dirty="0" err="1"/>
              <a:t>terhadap</a:t>
            </a:r>
            <a:r>
              <a:rPr lang="en-US" dirty="0"/>
              <a:t> data</a:t>
            </a:r>
          </a:p>
          <a:p>
            <a:pPr eaLnBrk="1" hangingPunct="1">
              <a:buFont typeface="Wingdings" pitchFamily="2" charset="2"/>
              <a:buChar char="Ø"/>
              <a:defRPr/>
            </a:pPr>
            <a:r>
              <a:rPr lang="en-US" dirty="0" err="1"/>
              <a:t>Kontrol</a:t>
            </a:r>
            <a:r>
              <a:rPr lang="en-US" dirty="0"/>
              <a:t> </a:t>
            </a:r>
            <a:r>
              <a:rPr lang="en-US" dirty="0" err="1"/>
              <a:t>terhadap</a:t>
            </a:r>
            <a:r>
              <a:rPr lang="en-US" dirty="0"/>
              <a:t> </a:t>
            </a:r>
            <a:r>
              <a:rPr lang="en-US" dirty="0" err="1"/>
              <a:t>personel</a:t>
            </a:r>
            <a:r>
              <a:rPr lang="en-US" dirty="0"/>
              <a:t> </a:t>
            </a:r>
            <a:r>
              <a:rPr lang="en-US" dirty="0" err="1"/>
              <a:t>pengoperasi</a:t>
            </a:r>
            <a:endParaRPr lang="en-US" dirty="0"/>
          </a:p>
          <a:p>
            <a:pPr eaLnBrk="1" hangingPunct="1">
              <a:buFont typeface="Wingdings" pitchFamily="2" charset="2"/>
              <a:buChar char="Ø"/>
              <a:defRPr/>
            </a:pPr>
            <a:r>
              <a:rPr lang="en-US" dirty="0" err="1"/>
              <a:t>Kontrol</a:t>
            </a:r>
            <a:r>
              <a:rPr lang="en-US" dirty="0"/>
              <a:t> </a:t>
            </a:r>
            <a:r>
              <a:rPr lang="en-US" dirty="0" err="1"/>
              <a:t>terhadap</a:t>
            </a:r>
            <a:r>
              <a:rPr lang="en-US" dirty="0"/>
              <a:t> </a:t>
            </a:r>
            <a:r>
              <a:rPr lang="en-US" dirty="0" err="1"/>
              <a:t>peralatan</a:t>
            </a:r>
            <a:endParaRPr lang="en-US" dirty="0"/>
          </a:p>
          <a:p>
            <a:pPr eaLnBrk="1" hangingPunct="1">
              <a:buFont typeface="Wingdings" pitchFamily="2" charset="2"/>
              <a:buChar char="Ø"/>
              <a:defRPr/>
            </a:pPr>
            <a:r>
              <a:rPr lang="en-US" dirty="0" err="1"/>
              <a:t>Kontrol</a:t>
            </a:r>
            <a:r>
              <a:rPr lang="en-US" dirty="0"/>
              <a:t> </a:t>
            </a:r>
            <a:r>
              <a:rPr lang="en-US" dirty="0" err="1"/>
              <a:t>terhadap</a:t>
            </a:r>
            <a:r>
              <a:rPr lang="en-US" dirty="0"/>
              <a:t> </a:t>
            </a:r>
            <a:r>
              <a:rPr lang="en-US" dirty="0" err="1"/>
              <a:t>penyimpanan</a:t>
            </a:r>
            <a:r>
              <a:rPr lang="en-US" dirty="0"/>
              <a:t> </a:t>
            </a:r>
            <a:r>
              <a:rPr lang="en-US" dirty="0" err="1"/>
              <a:t>arsip</a:t>
            </a:r>
            <a:endParaRPr lang="en-US" dirty="0"/>
          </a:p>
          <a:p>
            <a:pPr eaLnBrk="1" hangingPunct="1">
              <a:buFont typeface="Wingdings" pitchFamily="2" charset="2"/>
              <a:buChar char="Ø"/>
              <a:defRPr/>
            </a:pPr>
            <a:r>
              <a:rPr lang="en-US" dirty="0" err="1"/>
              <a:t>Pengendalian</a:t>
            </a:r>
            <a:r>
              <a:rPr lang="en-US" dirty="0"/>
              <a:t> </a:t>
            </a:r>
            <a:r>
              <a:rPr lang="en-US" dirty="0" err="1"/>
              <a:t>terhadap</a:t>
            </a:r>
            <a:r>
              <a:rPr lang="en-US" dirty="0"/>
              <a:t> virus</a:t>
            </a:r>
          </a:p>
          <a:p>
            <a:pPr marL="344488" indent="0">
              <a:buNone/>
              <a:defRPr/>
            </a:pPr>
            <a:r>
              <a:rPr lang="en-US" sz="2000" dirty="0" err="1"/>
              <a:t>Untuk</a:t>
            </a:r>
            <a:r>
              <a:rPr lang="en-US" sz="2000" dirty="0"/>
              <a:t> </a:t>
            </a:r>
            <a:r>
              <a:rPr lang="en-US" sz="2000" dirty="0" err="1"/>
              <a:t>mengurangi</a:t>
            </a:r>
            <a:r>
              <a:rPr lang="en-US" sz="2000" dirty="0"/>
              <a:t> </a:t>
            </a:r>
            <a:r>
              <a:rPr lang="en-US" sz="2000" dirty="0" err="1"/>
              <a:t>terjangkitnya</a:t>
            </a:r>
            <a:r>
              <a:rPr lang="en-US" sz="2000" dirty="0"/>
              <a:t> virus, administrator </a:t>
            </a:r>
            <a:r>
              <a:rPr lang="en-US" sz="2000" dirty="0" err="1"/>
              <a:t>sistem</a:t>
            </a:r>
            <a:r>
              <a:rPr lang="en-US" sz="2000" dirty="0"/>
              <a:t> </a:t>
            </a:r>
            <a:r>
              <a:rPr lang="en-US" sz="2000" dirty="0" err="1"/>
              <a:t>harus</a:t>
            </a:r>
            <a:r>
              <a:rPr lang="en-US" sz="2000" dirty="0"/>
              <a:t> </a:t>
            </a:r>
            <a:r>
              <a:rPr lang="en-US" sz="2000" dirty="0" err="1"/>
              <a:t>melakukan</a:t>
            </a:r>
            <a:r>
              <a:rPr lang="en-US" sz="2000" dirty="0"/>
              <a:t> </a:t>
            </a:r>
            <a:r>
              <a:rPr lang="en-US" sz="2000" dirty="0" err="1"/>
              <a:t>tiga</a:t>
            </a:r>
            <a:r>
              <a:rPr lang="en-US" sz="2000" dirty="0"/>
              <a:t> </a:t>
            </a:r>
            <a:r>
              <a:rPr lang="en-US" sz="2000" dirty="0" err="1"/>
              <a:t>kontrol</a:t>
            </a:r>
            <a:r>
              <a:rPr lang="en-US" sz="2000" dirty="0"/>
              <a:t> </a:t>
            </a:r>
            <a:r>
              <a:rPr lang="en-US" sz="2000" dirty="0" err="1"/>
              <a:t>berupa</a:t>
            </a:r>
            <a:r>
              <a:rPr lang="en-US" sz="2000" dirty="0"/>
              <a:t> </a:t>
            </a:r>
            <a:r>
              <a:rPr lang="en-US" sz="2000" dirty="0" err="1"/>
              <a:t>preventif</a:t>
            </a:r>
            <a:r>
              <a:rPr lang="en-US" sz="2000" dirty="0"/>
              <a:t>, </a:t>
            </a:r>
            <a:r>
              <a:rPr lang="en-US" sz="2000" dirty="0" err="1"/>
              <a:t>detektif</a:t>
            </a:r>
            <a:r>
              <a:rPr lang="en-US" sz="2000" dirty="0"/>
              <a:t>, </a:t>
            </a:r>
            <a:r>
              <a:rPr lang="en-US" sz="2000" dirty="0" err="1"/>
              <a:t>dan</a:t>
            </a:r>
            <a:r>
              <a:rPr lang="en-US" sz="2000" dirty="0"/>
              <a:t> </a:t>
            </a:r>
            <a:r>
              <a:rPr lang="en-US" sz="2000" dirty="0" err="1"/>
              <a:t>korektif</a:t>
            </a:r>
            <a:r>
              <a:rPr lang="en-US" sz="2000" dirty="0"/>
              <a:t>.</a:t>
            </a:r>
          </a:p>
          <a:p>
            <a:pPr marL="344488" indent="0">
              <a:buNone/>
              <a:defRPr/>
            </a:pPr>
            <a:endParaRPr lang="en-US" dirty="0"/>
          </a:p>
          <a:p>
            <a:pPr marL="344488" indent="-344488">
              <a:buNone/>
              <a:defRPr/>
            </a:pPr>
            <a:endParaRPr lang="en-US" dirty="0"/>
          </a:p>
          <a:p>
            <a:pPr marL="344488" indent="-344488">
              <a:buFont typeface="Wingdings" pitchFamily="2" charset="2"/>
              <a:buChar char="Ø"/>
              <a:defRPr/>
            </a:pPr>
            <a:endParaRPr lang="en-US" dirty="0"/>
          </a:p>
          <a:p>
            <a:pPr marL="0" indent="0">
              <a:buNone/>
              <a:defRPr/>
            </a:pPr>
            <a:endParaRPr lang="en-US" dirty="0"/>
          </a:p>
        </p:txBody>
      </p:sp>
    </p:spTree>
    <p:extLst>
      <p:ext uri="{BB962C8B-B14F-4D97-AF65-F5344CB8AC3E}">
        <p14:creationId xmlns:p14="http://schemas.microsoft.com/office/powerpoint/2010/main" val="2195448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81200" y="533401"/>
          <a:ext cx="8001000" cy="5751513"/>
        </p:xfrm>
        <a:graphic>
          <a:graphicData uri="http://schemas.openxmlformats.org/drawingml/2006/table">
            <a:tbl>
              <a:tblPr/>
              <a:tblGrid>
                <a:gridCol w="1346703">
                  <a:extLst>
                    <a:ext uri="{9D8B030D-6E8A-4147-A177-3AD203B41FA5}">
                      <a16:colId xmlns:a16="http://schemas.microsoft.com/office/drawing/2014/main" val="20000"/>
                    </a:ext>
                  </a:extLst>
                </a:gridCol>
                <a:gridCol w="6654297">
                  <a:extLst>
                    <a:ext uri="{9D8B030D-6E8A-4147-A177-3AD203B41FA5}">
                      <a16:colId xmlns:a16="http://schemas.microsoft.com/office/drawing/2014/main" val="20001"/>
                    </a:ext>
                  </a:extLst>
                </a:gridCol>
              </a:tblGrid>
              <a:tr h="298743">
                <a:tc>
                  <a:txBody>
                    <a:bodyPr/>
                    <a:lstStyle/>
                    <a:p>
                      <a:pPr marL="0" marR="0" algn="ctr">
                        <a:lnSpc>
                          <a:spcPct val="140000"/>
                        </a:lnSpc>
                        <a:spcBef>
                          <a:spcPts val="0"/>
                        </a:spcBef>
                        <a:spcAft>
                          <a:spcPts val="0"/>
                        </a:spcAft>
                      </a:pPr>
                      <a:r>
                        <a:rPr lang="en-US" sz="1400" b="1" dirty="0" err="1">
                          <a:solidFill>
                            <a:schemeClr val="bg1"/>
                          </a:solidFill>
                          <a:latin typeface="Arial"/>
                          <a:ea typeface="Times New Roman"/>
                        </a:rPr>
                        <a:t>Kontrol</a:t>
                      </a:r>
                      <a:endParaRPr lang="en-US" sz="1400" dirty="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40000"/>
                        </a:lnSpc>
                        <a:spcBef>
                          <a:spcPts val="0"/>
                        </a:spcBef>
                        <a:spcAft>
                          <a:spcPts val="0"/>
                        </a:spcAft>
                      </a:pPr>
                      <a:r>
                        <a:rPr lang="en-US" sz="1400" b="1">
                          <a:solidFill>
                            <a:schemeClr val="bg1"/>
                          </a:solidFill>
                          <a:latin typeface="Arial"/>
                          <a:ea typeface="Times New Roman"/>
                        </a:rPr>
                        <a:t>Contoh</a:t>
                      </a:r>
                      <a:endParaRPr lang="en-US" sz="140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64085">
                <a:tc>
                  <a:txBody>
                    <a:bodyPr/>
                    <a:lstStyle/>
                    <a:p>
                      <a:pPr marL="0" marR="0" algn="just">
                        <a:lnSpc>
                          <a:spcPct val="140000"/>
                        </a:lnSpc>
                        <a:spcBef>
                          <a:spcPts val="0"/>
                        </a:spcBef>
                        <a:spcAft>
                          <a:spcPts val="0"/>
                        </a:spcAft>
                      </a:pPr>
                      <a:r>
                        <a:rPr lang="en-US" sz="1400" dirty="0" err="1">
                          <a:solidFill>
                            <a:schemeClr val="bg1"/>
                          </a:solidFill>
                          <a:latin typeface="Arial"/>
                          <a:ea typeface="Times New Roman"/>
                        </a:rPr>
                        <a:t>Preventif</a:t>
                      </a:r>
                      <a:endParaRPr lang="en-US" sz="1400" dirty="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Menggunakan</a:t>
                      </a:r>
                      <a:r>
                        <a:rPr lang="en-US" sz="1400" dirty="0">
                          <a:solidFill>
                            <a:schemeClr val="bg1"/>
                          </a:solidFill>
                          <a:latin typeface="Arial"/>
                          <a:ea typeface="Times New Roman"/>
                        </a:rPr>
                        <a:t> </a:t>
                      </a:r>
                      <a:r>
                        <a:rPr lang="en-US" sz="1400" dirty="0" err="1">
                          <a:solidFill>
                            <a:schemeClr val="bg1"/>
                          </a:solidFill>
                          <a:latin typeface="Arial"/>
                          <a:ea typeface="Times New Roman"/>
                        </a:rPr>
                        <a:t>salinan</a:t>
                      </a:r>
                      <a:r>
                        <a:rPr lang="en-US" sz="1400" dirty="0">
                          <a:solidFill>
                            <a:schemeClr val="bg1"/>
                          </a:solidFill>
                          <a:latin typeface="Arial"/>
                          <a:ea typeface="Times New Roman"/>
                        </a:rPr>
                        <a:t> </a:t>
                      </a:r>
                      <a:r>
                        <a:rPr lang="en-US" sz="1400" dirty="0" err="1">
                          <a:solidFill>
                            <a:schemeClr val="bg1"/>
                          </a:solidFill>
                          <a:latin typeface="Arial"/>
                          <a:ea typeface="Times New Roman"/>
                        </a:rPr>
                        <a:t>perangkat</a:t>
                      </a:r>
                      <a:r>
                        <a:rPr lang="en-US" sz="1400" dirty="0">
                          <a:solidFill>
                            <a:schemeClr val="bg1"/>
                          </a:solidFill>
                          <a:latin typeface="Arial"/>
                          <a:ea typeface="Times New Roman"/>
                        </a:rPr>
                        <a:t> </a:t>
                      </a:r>
                      <a:r>
                        <a:rPr lang="en-US" sz="1400" dirty="0" err="1">
                          <a:solidFill>
                            <a:schemeClr val="bg1"/>
                          </a:solidFill>
                          <a:latin typeface="Arial"/>
                          <a:ea typeface="Times New Roman"/>
                        </a:rPr>
                        <a:t>lunak</a:t>
                      </a:r>
                      <a:r>
                        <a:rPr lang="en-US" sz="1400" dirty="0">
                          <a:solidFill>
                            <a:schemeClr val="bg1"/>
                          </a:solidFill>
                          <a:latin typeface="Arial"/>
                          <a:ea typeface="Times New Roman"/>
                        </a:rPr>
                        <a:t> </a:t>
                      </a:r>
                      <a:r>
                        <a:rPr lang="en-US" sz="1400" dirty="0" err="1">
                          <a:solidFill>
                            <a:schemeClr val="bg1"/>
                          </a:solidFill>
                          <a:latin typeface="Arial"/>
                          <a:ea typeface="Times New Roman"/>
                        </a:rPr>
                        <a:t>atau</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r>
                        <a:rPr lang="en-US" sz="1400" dirty="0">
                          <a:solidFill>
                            <a:schemeClr val="bg1"/>
                          </a:solidFill>
                          <a:latin typeface="Arial"/>
                          <a:ea typeface="Times New Roman"/>
                        </a:rPr>
                        <a:t> yang </a:t>
                      </a:r>
                      <a:r>
                        <a:rPr lang="en-US" sz="1400" dirty="0" err="1">
                          <a:solidFill>
                            <a:schemeClr val="bg1"/>
                          </a:solidFill>
                          <a:latin typeface="Arial"/>
                          <a:ea typeface="Times New Roman"/>
                        </a:rPr>
                        <a:t>berisi</a:t>
                      </a:r>
                      <a:r>
                        <a:rPr lang="en-US" sz="1400" dirty="0">
                          <a:solidFill>
                            <a:schemeClr val="bg1"/>
                          </a:solidFill>
                          <a:latin typeface="Arial"/>
                          <a:ea typeface="Times New Roman"/>
                        </a:rPr>
                        <a:t> </a:t>
                      </a:r>
                      <a:r>
                        <a:rPr lang="en-US" sz="1400" dirty="0" err="1">
                          <a:solidFill>
                            <a:schemeClr val="bg1"/>
                          </a:solidFill>
                          <a:latin typeface="Arial"/>
                          <a:ea typeface="Times New Roman"/>
                        </a:rPr>
                        <a:t>makro</a:t>
                      </a:r>
                      <a:r>
                        <a:rPr lang="en-US" sz="1400" dirty="0">
                          <a:solidFill>
                            <a:schemeClr val="bg1"/>
                          </a:solidFill>
                          <a:latin typeface="Arial"/>
                          <a:ea typeface="Times New Roman"/>
                        </a:rPr>
                        <a:t> yang </a:t>
                      </a:r>
                      <a:r>
                        <a:rPr lang="en-US" sz="1400" dirty="0" err="1">
                          <a:solidFill>
                            <a:schemeClr val="bg1"/>
                          </a:solidFill>
                          <a:latin typeface="Arial"/>
                          <a:ea typeface="Times New Roman"/>
                        </a:rPr>
                        <a:t>benar-benar</a:t>
                      </a:r>
                      <a:r>
                        <a:rPr lang="en-US" sz="1400" dirty="0">
                          <a:solidFill>
                            <a:schemeClr val="bg1"/>
                          </a:solidFill>
                          <a:latin typeface="Arial"/>
                          <a:ea typeface="Times New Roman"/>
                        </a:rPr>
                        <a:t> </a:t>
                      </a:r>
                      <a:r>
                        <a:rPr lang="en-US" sz="1400" dirty="0" err="1">
                          <a:solidFill>
                            <a:schemeClr val="bg1"/>
                          </a:solidFill>
                          <a:latin typeface="Arial"/>
                          <a:ea typeface="Times New Roman"/>
                        </a:rPr>
                        <a:t>bersih</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Mengindari</a:t>
                      </a:r>
                      <a:r>
                        <a:rPr lang="en-US" sz="1400" dirty="0">
                          <a:solidFill>
                            <a:schemeClr val="bg1"/>
                          </a:solidFill>
                          <a:latin typeface="Arial"/>
                          <a:ea typeface="Times New Roman"/>
                        </a:rPr>
                        <a:t> </a:t>
                      </a:r>
                      <a:r>
                        <a:rPr lang="en-US" sz="1400" dirty="0" err="1">
                          <a:solidFill>
                            <a:schemeClr val="bg1"/>
                          </a:solidFill>
                          <a:latin typeface="Arial"/>
                          <a:ea typeface="Times New Roman"/>
                        </a:rPr>
                        <a:t>pemakaian</a:t>
                      </a:r>
                      <a:r>
                        <a:rPr lang="en-US" sz="1400" dirty="0">
                          <a:solidFill>
                            <a:schemeClr val="bg1"/>
                          </a:solidFill>
                          <a:latin typeface="Arial"/>
                          <a:ea typeface="Times New Roman"/>
                        </a:rPr>
                        <a:t> </a:t>
                      </a:r>
                      <a:r>
                        <a:rPr lang="en-US" sz="1400" dirty="0" err="1">
                          <a:solidFill>
                            <a:schemeClr val="bg1"/>
                          </a:solidFill>
                          <a:latin typeface="Arial"/>
                          <a:ea typeface="Times New Roman"/>
                        </a:rPr>
                        <a:t>perangkat</a:t>
                      </a:r>
                      <a:r>
                        <a:rPr lang="en-US" sz="1400" dirty="0">
                          <a:solidFill>
                            <a:schemeClr val="bg1"/>
                          </a:solidFill>
                          <a:latin typeface="Arial"/>
                          <a:ea typeface="Times New Roman"/>
                        </a:rPr>
                        <a:t> </a:t>
                      </a:r>
                      <a:r>
                        <a:rPr lang="en-US" sz="1400" dirty="0" err="1">
                          <a:solidFill>
                            <a:schemeClr val="bg1"/>
                          </a:solidFill>
                          <a:latin typeface="Arial"/>
                          <a:ea typeface="Times New Roman"/>
                        </a:rPr>
                        <a:t>lunak</a:t>
                      </a:r>
                      <a:r>
                        <a:rPr lang="en-US" sz="1400" dirty="0">
                          <a:solidFill>
                            <a:schemeClr val="bg1"/>
                          </a:solidFill>
                          <a:latin typeface="Arial"/>
                          <a:ea typeface="Times New Roman"/>
                        </a:rPr>
                        <a:t> </a:t>
                      </a:r>
                      <a:r>
                        <a:rPr lang="en-US" sz="1400" i="1" dirty="0">
                          <a:solidFill>
                            <a:schemeClr val="bg1"/>
                          </a:solidFill>
                          <a:latin typeface="Arial"/>
                          <a:ea typeface="Times New Roman"/>
                        </a:rPr>
                        <a:t>freeware </a:t>
                      </a:r>
                      <a:r>
                        <a:rPr lang="en-US" sz="1400" dirty="0" err="1">
                          <a:solidFill>
                            <a:schemeClr val="bg1"/>
                          </a:solidFill>
                          <a:latin typeface="Arial"/>
                          <a:ea typeface="Times New Roman"/>
                        </a:rPr>
                        <a:t>atau</a:t>
                      </a:r>
                      <a:r>
                        <a:rPr lang="en-US" sz="1400" dirty="0">
                          <a:solidFill>
                            <a:schemeClr val="bg1"/>
                          </a:solidFill>
                          <a:latin typeface="Arial"/>
                          <a:ea typeface="Times New Roman"/>
                        </a:rPr>
                        <a:t> </a:t>
                      </a:r>
                      <a:r>
                        <a:rPr lang="en-US" sz="1400" i="1" dirty="0">
                          <a:solidFill>
                            <a:schemeClr val="bg1"/>
                          </a:solidFill>
                          <a:latin typeface="Arial"/>
                          <a:ea typeface="Times New Roman"/>
                        </a:rPr>
                        <a:t>shareware</a:t>
                      </a:r>
                      <a:r>
                        <a:rPr lang="en-US" sz="1400" dirty="0">
                          <a:solidFill>
                            <a:schemeClr val="bg1"/>
                          </a:solidFill>
                          <a:latin typeface="Arial"/>
                          <a:ea typeface="Times New Roman"/>
                        </a:rPr>
                        <a:t> </a:t>
                      </a:r>
                      <a:r>
                        <a:rPr lang="en-US" sz="1400" dirty="0" err="1">
                          <a:solidFill>
                            <a:schemeClr val="bg1"/>
                          </a:solidFill>
                          <a:latin typeface="Arial"/>
                          <a:ea typeface="Times New Roman"/>
                        </a:rPr>
                        <a:t>dari</a:t>
                      </a:r>
                      <a:r>
                        <a:rPr lang="en-US" sz="1400" dirty="0">
                          <a:solidFill>
                            <a:schemeClr val="bg1"/>
                          </a:solidFill>
                          <a:latin typeface="Arial"/>
                          <a:ea typeface="Times New Roman"/>
                        </a:rPr>
                        <a:t> </a:t>
                      </a:r>
                      <a:r>
                        <a:rPr lang="en-US" sz="1400" dirty="0" err="1">
                          <a:solidFill>
                            <a:schemeClr val="bg1"/>
                          </a:solidFill>
                          <a:latin typeface="Arial"/>
                          <a:ea typeface="Times New Roman"/>
                        </a:rPr>
                        <a:t>sumber</a:t>
                      </a:r>
                      <a:r>
                        <a:rPr lang="en-US" sz="1400" dirty="0">
                          <a:solidFill>
                            <a:schemeClr val="bg1"/>
                          </a:solidFill>
                          <a:latin typeface="Arial"/>
                          <a:ea typeface="Times New Roman"/>
                        </a:rPr>
                        <a:t> yang </a:t>
                      </a:r>
                      <a:r>
                        <a:rPr lang="en-US" sz="1400" dirty="0" err="1">
                          <a:solidFill>
                            <a:schemeClr val="bg1"/>
                          </a:solidFill>
                          <a:latin typeface="Arial"/>
                          <a:ea typeface="Times New Roman"/>
                        </a:rPr>
                        <a:t>belum</a:t>
                      </a:r>
                      <a:r>
                        <a:rPr lang="en-US" sz="1400" dirty="0">
                          <a:solidFill>
                            <a:schemeClr val="bg1"/>
                          </a:solidFill>
                          <a:latin typeface="Arial"/>
                          <a:ea typeface="Times New Roman"/>
                        </a:rPr>
                        <a:t> </a:t>
                      </a:r>
                      <a:r>
                        <a:rPr lang="en-US" sz="1400" dirty="0" err="1">
                          <a:solidFill>
                            <a:schemeClr val="bg1"/>
                          </a:solidFill>
                          <a:latin typeface="Arial"/>
                          <a:ea typeface="Times New Roman"/>
                        </a:rPr>
                        <a:t>bisa</a:t>
                      </a:r>
                      <a:r>
                        <a:rPr lang="en-US" sz="1400" dirty="0">
                          <a:solidFill>
                            <a:schemeClr val="bg1"/>
                          </a:solidFill>
                          <a:latin typeface="Arial"/>
                          <a:ea typeface="Times New Roman"/>
                        </a:rPr>
                        <a:t> </a:t>
                      </a:r>
                      <a:r>
                        <a:rPr lang="en-US" sz="1400" dirty="0" err="1">
                          <a:solidFill>
                            <a:schemeClr val="bg1"/>
                          </a:solidFill>
                          <a:latin typeface="Arial"/>
                          <a:ea typeface="Times New Roman"/>
                        </a:rPr>
                        <a:t>dipercaya</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Menghindari</a:t>
                      </a:r>
                      <a:r>
                        <a:rPr lang="en-US" sz="1400" dirty="0">
                          <a:solidFill>
                            <a:schemeClr val="bg1"/>
                          </a:solidFill>
                          <a:latin typeface="Arial"/>
                          <a:ea typeface="Times New Roman"/>
                        </a:rPr>
                        <a:t> </a:t>
                      </a:r>
                      <a:r>
                        <a:rPr lang="en-US" sz="1400" dirty="0" err="1">
                          <a:solidFill>
                            <a:schemeClr val="bg1"/>
                          </a:solidFill>
                          <a:latin typeface="Arial"/>
                          <a:ea typeface="Times New Roman"/>
                        </a:rPr>
                        <a:t>pengambilan</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r>
                        <a:rPr lang="en-US" sz="1400" dirty="0">
                          <a:solidFill>
                            <a:schemeClr val="bg1"/>
                          </a:solidFill>
                          <a:latin typeface="Arial"/>
                          <a:ea typeface="Times New Roman"/>
                        </a:rPr>
                        <a:t> yang </a:t>
                      </a:r>
                      <a:r>
                        <a:rPr lang="en-US" sz="1400" dirty="0" err="1">
                          <a:solidFill>
                            <a:schemeClr val="bg1"/>
                          </a:solidFill>
                          <a:latin typeface="Arial"/>
                          <a:ea typeface="Times New Roman"/>
                        </a:rPr>
                        <a:t>mengandung</a:t>
                      </a:r>
                      <a:r>
                        <a:rPr lang="en-US" sz="1400" dirty="0">
                          <a:solidFill>
                            <a:schemeClr val="bg1"/>
                          </a:solidFill>
                          <a:latin typeface="Arial"/>
                          <a:ea typeface="Times New Roman"/>
                        </a:rPr>
                        <a:t> </a:t>
                      </a:r>
                      <a:r>
                        <a:rPr lang="en-US" sz="1400" dirty="0" err="1">
                          <a:solidFill>
                            <a:schemeClr val="bg1"/>
                          </a:solidFill>
                          <a:latin typeface="Arial"/>
                          <a:ea typeface="Times New Roman"/>
                        </a:rPr>
                        <a:t>makro</a:t>
                      </a:r>
                      <a:r>
                        <a:rPr lang="en-US" sz="1400" dirty="0">
                          <a:solidFill>
                            <a:schemeClr val="bg1"/>
                          </a:solidFill>
                          <a:latin typeface="Arial"/>
                          <a:ea typeface="Times New Roman"/>
                        </a:rPr>
                        <a:t> </a:t>
                      </a:r>
                      <a:r>
                        <a:rPr lang="en-US" sz="1400" dirty="0" err="1">
                          <a:solidFill>
                            <a:schemeClr val="bg1"/>
                          </a:solidFill>
                          <a:latin typeface="Arial"/>
                          <a:ea typeface="Times New Roman"/>
                        </a:rPr>
                        <a:t>dari</a:t>
                      </a:r>
                      <a:r>
                        <a:rPr lang="en-US" sz="1400" dirty="0">
                          <a:solidFill>
                            <a:schemeClr val="bg1"/>
                          </a:solidFill>
                          <a:latin typeface="Arial"/>
                          <a:ea typeface="Times New Roman"/>
                        </a:rPr>
                        <a:t> </a:t>
                      </a:r>
                      <a:r>
                        <a:rPr lang="en-US" sz="1400" dirty="0" err="1">
                          <a:solidFill>
                            <a:schemeClr val="bg1"/>
                          </a:solidFill>
                          <a:latin typeface="Arial"/>
                          <a:ea typeface="Times New Roman"/>
                        </a:rPr>
                        <a:t>sembarang</a:t>
                      </a:r>
                      <a:r>
                        <a:rPr lang="en-US" sz="1400" dirty="0">
                          <a:solidFill>
                            <a:schemeClr val="bg1"/>
                          </a:solidFill>
                          <a:latin typeface="Arial"/>
                          <a:ea typeface="Times New Roman"/>
                        </a:rPr>
                        <a:t> </a:t>
                      </a:r>
                      <a:r>
                        <a:rPr lang="en-US" sz="1400" dirty="0" err="1">
                          <a:solidFill>
                            <a:schemeClr val="bg1"/>
                          </a:solidFill>
                          <a:latin typeface="Arial"/>
                          <a:ea typeface="Times New Roman"/>
                        </a:rPr>
                        <a:t>tempat</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Memeriksa</a:t>
                      </a:r>
                      <a:r>
                        <a:rPr lang="en-US" sz="1400" dirty="0">
                          <a:solidFill>
                            <a:schemeClr val="bg1"/>
                          </a:solidFill>
                          <a:latin typeface="Arial"/>
                          <a:ea typeface="Times New Roman"/>
                        </a:rPr>
                        <a:t> program </a:t>
                      </a:r>
                      <a:r>
                        <a:rPr lang="en-US" sz="1400" dirty="0" err="1">
                          <a:solidFill>
                            <a:schemeClr val="bg1"/>
                          </a:solidFill>
                          <a:latin typeface="Arial"/>
                          <a:ea typeface="Times New Roman"/>
                        </a:rPr>
                        <a:t>baru</a:t>
                      </a:r>
                      <a:r>
                        <a:rPr lang="en-US" sz="1400" dirty="0">
                          <a:solidFill>
                            <a:schemeClr val="bg1"/>
                          </a:solidFill>
                          <a:latin typeface="Arial"/>
                          <a:ea typeface="Times New Roman"/>
                        </a:rPr>
                        <a:t> </a:t>
                      </a:r>
                      <a:r>
                        <a:rPr lang="en-US" sz="1400" dirty="0" err="1">
                          <a:solidFill>
                            <a:schemeClr val="bg1"/>
                          </a:solidFill>
                          <a:latin typeface="Arial"/>
                          <a:ea typeface="Times New Roman"/>
                        </a:rPr>
                        <a:t>atau</a:t>
                      </a:r>
                      <a:r>
                        <a:rPr lang="en-US" sz="1400" dirty="0">
                          <a:solidFill>
                            <a:schemeClr val="bg1"/>
                          </a:solidFill>
                          <a:latin typeface="Arial"/>
                          <a:ea typeface="Times New Roman"/>
                        </a:rPr>
                        <a:t> </a:t>
                      </a:r>
                      <a:r>
                        <a:rPr lang="en-US" sz="1400" dirty="0" err="1">
                          <a:solidFill>
                            <a:schemeClr val="bg1"/>
                          </a:solidFill>
                          <a:latin typeface="Arial"/>
                          <a:ea typeface="Times New Roman"/>
                        </a:rPr>
                        <a:t>berkas-berkas</a:t>
                      </a:r>
                      <a:r>
                        <a:rPr lang="en-US" sz="1400" dirty="0">
                          <a:solidFill>
                            <a:schemeClr val="bg1"/>
                          </a:solidFill>
                          <a:latin typeface="Arial"/>
                          <a:ea typeface="Times New Roman"/>
                        </a:rPr>
                        <a:t> </a:t>
                      </a:r>
                      <a:r>
                        <a:rPr lang="en-US" sz="1400" dirty="0" err="1">
                          <a:solidFill>
                            <a:schemeClr val="bg1"/>
                          </a:solidFill>
                          <a:latin typeface="Arial"/>
                          <a:ea typeface="Times New Roman"/>
                        </a:rPr>
                        <a:t>baru</a:t>
                      </a:r>
                      <a:r>
                        <a:rPr lang="en-US" sz="1400" dirty="0">
                          <a:solidFill>
                            <a:schemeClr val="bg1"/>
                          </a:solidFill>
                          <a:latin typeface="Arial"/>
                          <a:ea typeface="Times New Roman"/>
                        </a:rPr>
                        <a:t> yang </a:t>
                      </a:r>
                      <a:r>
                        <a:rPr lang="en-US" sz="1400" dirty="0" err="1">
                          <a:solidFill>
                            <a:schemeClr val="bg1"/>
                          </a:solidFill>
                          <a:latin typeface="Arial"/>
                          <a:ea typeface="Times New Roman"/>
                        </a:rPr>
                        <a:t>mengandung</a:t>
                      </a:r>
                      <a:r>
                        <a:rPr lang="en-US" sz="1400" dirty="0">
                          <a:solidFill>
                            <a:schemeClr val="bg1"/>
                          </a:solidFill>
                          <a:latin typeface="Arial"/>
                          <a:ea typeface="Times New Roman"/>
                        </a:rPr>
                        <a:t> </a:t>
                      </a:r>
                      <a:r>
                        <a:rPr lang="en-US" sz="1400" dirty="0" err="1">
                          <a:solidFill>
                            <a:schemeClr val="bg1"/>
                          </a:solidFill>
                          <a:latin typeface="Arial"/>
                          <a:ea typeface="Times New Roman"/>
                        </a:rPr>
                        <a:t>makro</a:t>
                      </a:r>
                      <a:r>
                        <a:rPr lang="en-US" sz="1400" dirty="0">
                          <a:solidFill>
                            <a:schemeClr val="bg1"/>
                          </a:solidFill>
                          <a:latin typeface="Arial"/>
                          <a:ea typeface="Times New Roman"/>
                        </a:rPr>
                        <a:t> </a:t>
                      </a:r>
                      <a:r>
                        <a:rPr lang="en-US" sz="1400" dirty="0" err="1">
                          <a:solidFill>
                            <a:schemeClr val="bg1"/>
                          </a:solidFill>
                          <a:latin typeface="Arial"/>
                          <a:ea typeface="Times New Roman"/>
                        </a:rPr>
                        <a:t>dengan</a:t>
                      </a:r>
                      <a:r>
                        <a:rPr lang="en-US" sz="1400" dirty="0">
                          <a:solidFill>
                            <a:schemeClr val="bg1"/>
                          </a:solidFill>
                          <a:latin typeface="Arial"/>
                          <a:ea typeface="Times New Roman"/>
                        </a:rPr>
                        <a:t> program anti virus </a:t>
                      </a:r>
                      <a:r>
                        <a:rPr lang="en-US" sz="1400" dirty="0" err="1">
                          <a:solidFill>
                            <a:schemeClr val="bg1"/>
                          </a:solidFill>
                          <a:latin typeface="Arial"/>
                          <a:ea typeface="Times New Roman"/>
                        </a:rPr>
                        <a:t>sebelum</a:t>
                      </a:r>
                      <a:r>
                        <a:rPr lang="en-US" sz="1400" dirty="0">
                          <a:solidFill>
                            <a:schemeClr val="bg1"/>
                          </a:solidFill>
                          <a:latin typeface="Arial"/>
                          <a:ea typeface="Times New Roman"/>
                        </a:rPr>
                        <a:t> </a:t>
                      </a:r>
                      <a:r>
                        <a:rPr lang="en-US" sz="1400" dirty="0" err="1">
                          <a:solidFill>
                            <a:schemeClr val="bg1"/>
                          </a:solidFill>
                          <a:latin typeface="Arial"/>
                          <a:ea typeface="Times New Roman"/>
                        </a:rPr>
                        <a:t>dipakai</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fi-FI" sz="1400" dirty="0">
                          <a:solidFill>
                            <a:schemeClr val="bg1"/>
                          </a:solidFill>
                          <a:latin typeface="Arial"/>
                          <a:ea typeface="Times New Roman"/>
                        </a:rPr>
                        <a:t>Menyadarkan pada setiap pemakai untuk waspada terhadap virus.</a:t>
                      </a:r>
                      <a:endParaRPr lang="en-US" sz="1400" dirty="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93714">
                <a:tc>
                  <a:txBody>
                    <a:bodyPr/>
                    <a:lstStyle/>
                    <a:p>
                      <a:pPr marL="0" marR="0" algn="just">
                        <a:lnSpc>
                          <a:spcPct val="140000"/>
                        </a:lnSpc>
                        <a:spcBef>
                          <a:spcPts val="0"/>
                        </a:spcBef>
                        <a:spcAft>
                          <a:spcPts val="0"/>
                        </a:spcAft>
                      </a:pPr>
                      <a:r>
                        <a:rPr lang="en-US" sz="1400">
                          <a:solidFill>
                            <a:schemeClr val="bg1"/>
                          </a:solidFill>
                          <a:latin typeface="Arial"/>
                          <a:ea typeface="Times New Roman"/>
                        </a:rPr>
                        <a:t>Detektif</a:t>
                      </a:r>
                      <a:endParaRPr lang="en-US" sz="140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Secara</a:t>
                      </a:r>
                      <a:r>
                        <a:rPr lang="en-US" sz="1400" dirty="0">
                          <a:solidFill>
                            <a:schemeClr val="bg1"/>
                          </a:solidFill>
                          <a:latin typeface="Arial"/>
                          <a:ea typeface="Times New Roman"/>
                        </a:rPr>
                        <a:t> </a:t>
                      </a:r>
                      <a:r>
                        <a:rPr lang="en-US" sz="1400" dirty="0" err="1">
                          <a:solidFill>
                            <a:schemeClr val="bg1"/>
                          </a:solidFill>
                          <a:latin typeface="Arial"/>
                          <a:ea typeface="Times New Roman"/>
                        </a:rPr>
                        <a:t>rutin</a:t>
                      </a:r>
                      <a:r>
                        <a:rPr lang="en-US" sz="1400" dirty="0">
                          <a:solidFill>
                            <a:schemeClr val="bg1"/>
                          </a:solidFill>
                          <a:latin typeface="Arial"/>
                          <a:ea typeface="Times New Roman"/>
                        </a:rPr>
                        <a:t> </a:t>
                      </a:r>
                      <a:r>
                        <a:rPr lang="en-US" sz="1400" dirty="0" err="1">
                          <a:solidFill>
                            <a:schemeClr val="bg1"/>
                          </a:solidFill>
                          <a:latin typeface="Arial"/>
                          <a:ea typeface="Times New Roman"/>
                        </a:rPr>
                        <a:t>menjalankan</a:t>
                      </a:r>
                      <a:r>
                        <a:rPr lang="en-US" sz="1400" dirty="0">
                          <a:solidFill>
                            <a:schemeClr val="bg1"/>
                          </a:solidFill>
                          <a:latin typeface="Arial"/>
                          <a:ea typeface="Times New Roman"/>
                        </a:rPr>
                        <a:t> program antivirus </a:t>
                      </a:r>
                      <a:r>
                        <a:rPr lang="en-US" sz="1400" dirty="0" err="1">
                          <a:solidFill>
                            <a:schemeClr val="bg1"/>
                          </a:solidFill>
                          <a:latin typeface="Arial"/>
                          <a:ea typeface="Times New Roman"/>
                        </a:rPr>
                        <a:t>untuk</a:t>
                      </a:r>
                      <a:r>
                        <a:rPr lang="en-US" sz="1400" dirty="0">
                          <a:solidFill>
                            <a:schemeClr val="bg1"/>
                          </a:solidFill>
                          <a:latin typeface="Arial"/>
                          <a:ea typeface="Times New Roman"/>
                        </a:rPr>
                        <a:t> </a:t>
                      </a:r>
                      <a:r>
                        <a:rPr lang="en-US" sz="1400" dirty="0" err="1">
                          <a:solidFill>
                            <a:schemeClr val="bg1"/>
                          </a:solidFill>
                          <a:latin typeface="Arial"/>
                          <a:ea typeface="Times New Roman"/>
                        </a:rPr>
                        <a:t>mendeteksi</a:t>
                      </a:r>
                      <a:r>
                        <a:rPr lang="en-US" sz="1400" dirty="0">
                          <a:solidFill>
                            <a:schemeClr val="bg1"/>
                          </a:solidFill>
                          <a:latin typeface="Arial"/>
                          <a:ea typeface="Times New Roman"/>
                        </a:rPr>
                        <a:t> </a:t>
                      </a:r>
                      <a:r>
                        <a:rPr lang="en-US" sz="1400" dirty="0" err="1">
                          <a:solidFill>
                            <a:schemeClr val="bg1"/>
                          </a:solidFill>
                          <a:latin typeface="Arial"/>
                          <a:ea typeface="Times New Roman"/>
                        </a:rPr>
                        <a:t>infeksi</a:t>
                      </a:r>
                      <a:r>
                        <a:rPr lang="en-US" sz="1400" dirty="0">
                          <a:solidFill>
                            <a:schemeClr val="bg1"/>
                          </a:solidFill>
                          <a:latin typeface="Arial"/>
                          <a:ea typeface="Times New Roman"/>
                        </a:rPr>
                        <a:t> virus.</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Melakukan</a:t>
                      </a:r>
                      <a:r>
                        <a:rPr lang="en-US" sz="1400" dirty="0">
                          <a:solidFill>
                            <a:schemeClr val="bg1"/>
                          </a:solidFill>
                          <a:latin typeface="Arial"/>
                          <a:ea typeface="Times New Roman"/>
                        </a:rPr>
                        <a:t> </a:t>
                      </a:r>
                      <a:r>
                        <a:rPr lang="en-US" sz="1400" dirty="0" err="1">
                          <a:solidFill>
                            <a:schemeClr val="bg1"/>
                          </a:solidFill>
                          <a:latin typeface="Arial"/>
                          <a:ea typeface="Times New Roman"/>
                        </a:rPr>
                        <a:t>pembandingan</a:t>
                      </a:r>
                      <a:r>
                        <a:rPr lang="en-US" sz="1400" dirty="0">
                          <a:solidFill>
                            <a:schemeClr val="bg1"/>
                          </a:solidFill>
                          <a:latin typeface="Arial"/>
                          <a:ea typeface="Times New Roman"/>
                        </a:rPr>
                        <a:t> </a:t>
                      </a:r>
                      <a:r>
                        <a:rPr lang="en-US" sz="1400" dirty="0" err="1">
                          <a:solidFill>
                            <a:schemeClr val="bg1"/>
                          </a:solidFill>
                          <a:latin typeface="Arial"/>
                          <a:ea typeface="Times New Roman"/>
                        </a:rPr>
                        <a:t>ukuran-ukuran</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r>
                        <a:rPr lang="en-US" sz="1400" dirty="0">
                          <a:solidFill>
                            <a:schemeClr val="bg1"/>
                          </a:solidFill>
                          <a:latin typeface="Arial"/>
                          <a:ea typeface="Times New Roman"/>
                        </a:rPr>
                        <a:t> </a:t>
                      </a:r>
                      <a:r>
                        <a:rPr lang="en-US" sz="1400" dirty="0" err="1">
                          <a:solidFill>
                            <a:schemeClr val="bg1"/>
                          </a:solidFill>
                          <a:latin typeface="Arial"/>
                          <a:ea typeface="Times New Roman"/>
                        </a:rPr>
                        <a:t>untuk</a:t>
                      </a:r>
                      <a:r>
                        <a:rPr lang="en-US" sz="1400" dirty="0">
                          <a:solidFill>
                            <a:schemeClr val="bg1"/>
                          </a:solidFill>
                          <a:latin typeface="Arial"/>
                          <a:ea typeface="Times New Roman"/>
                        </a:rPr>
                        <a:t> </a:t>
                      </a:r>
                      <a:r>
                        <a:rPr lang="en-US" sz="1400" dirty="0" err="1">
                          <a:solidFill>
                            <a:schemeClr val="bg1"/>
                          </a:solidFill>
                          <a:latin typeface="Arial"/>
                          <a:ea typeface="Times New Roman"/>
                        </a:rPr>
                        <a:t>mendeteksi</a:t>
                      </a:r>
                      <a:r>
                        <a:rPr lang="en-US" sz="1400" dirty="0">
                          <a:solidFill>
                            <a:schemeClr val="bg1"/>
                          </a:solidFill>
                          <a:latin typeface="Arial"/>
                          <a:ea typeface="Times New Roman"/>
                        </a:rPr>
                        <a:t> </a:t>
                      </a:r>
                      <a:r>
                        <a:rPr lang="en-US" sz="1400" dirty="0" err="1">
                          <a:solidFill>
                            <a:schemeClr val="bg1"/>
                          </a:solidFill>
                          <a:latin typeface="Arial"/>
                          <a:ea typeface="Times New Roman"/>
                        </a:rPr>
                        <a:t>perubahan</a:t>
                      </a:r>
                      <a:r>
                        <a:rPr lang="en-US" sz="1400" dirty="0">
                          <a:solidFill>
                            <a:schemeClr val="bg1"/>
                          </a:solidFill>
                          <a:latin typeface="Arial"/>
                          <a:ea typeface="Times New Roman"/>
                        </a:rPr>
                        <a:t> </a:t>
                      </a:r>
                      <a:r>
                        <a:rPr lang="en-US" sz="1400" dirty="0" err="1">
                          <a:solidFill>
                            <a:schemeClr val="bg1"/>
                          </a:solidFill>
                          <a:latin typeface="Arial"/>
                          <a:ea typeface="Times New Roman"/>
                        </a:rPr>
                        <a:t>ukuran</a:t>
                      </a:r>
                      <a:r>
                        <a:rPr lang="en-US" sz="1400" dirty="0">
                          <a:solidFill>
                            <a:schemeClr val="bg1"/>
                          </a:solidFill>
                          <a:latin typeface="Arial"/>
                          <a:ea typeface="Times New Roman"/>
                        </a:rPr>
                        <a:t> </a:t>
                      </a:r>
                      <a:r>
                        <a:rPr lang="en-US" sz="1400" dirty="0" err="1">
                          <a:solidFill>
                            <a:schemeClr val="bg1"/>
                          </a:solidFill>
                          <a:latin typeface="Arial"/>
                          <a:ea typeface="Times New Roman"/>
                        </a:rPr>
                        <a:t>pada</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Melakukan</a:t>
                      </a:r>
                      <a:r>
                        <a:rPr lang="en-US" sz="1400" dirty="0">
                          <a:solidFill>
                            <a:schemeClr val="bg1"/>
                          </a:solidFill>
                          <a:latin typeface="Arial"/>
                          <a:ea typeface="Times New Roman"/>
                        </a:rPr>
                        <a:t> </a:t>
                      </a:r>
                      <a:r>
                        <a:rPr lang="en-US" sz="1400" dirty="0" err="1">
                          <a:solidFill>
                            <a:schemeClr val="bg1"/>
                          </a:solidFill>
                          <a:latin typeface="Arial"/>
                          <a:ea typeface="Times New Roman"/>
                        </a:rPr>
                        <a:t>pembandingan</a:t>
                      </a:r>
                      <a:r>
                        <a:rPr lang="en-US" sz="1400" dirty="0">
                          <a:solidFill>
                            <a:schemeClr val="bg1"/>
                          </a:solidFill>
                          <a:latin typeface="Arial"/>
                          <a:ea typeface="Times New Roman"/>
                        </a:rPr>
                        <a:t> </a:t>
                      </a:r>
                      <a:r>
                        <a:rPr lang="en-US" sz="1400" dirty="0" err="1">
                          <a:solidFill>
                            <a:schemeClr val="bg1"/>
                          </a:solidFill>
                          <a:latin typeface="Arial"/>
                          <a:ea typeface="Times New Roman"/>
                        </a:rPr>
                        <a:t>tanggal</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r>
                        <a:rPr lang="en-US" sz="1400" dirty="0">
                          <a:solidFill>
                            <a:schemeClr val="bg1"/>
                          </a:solidFill>
                          <a:latin typeface="Arial"/>
                          <a:ea typeface="Times New Roman"/>
                        </a:rPr>
                        <a:t> </a:t>
                      </a:r>
                      <a:r>
                        <a:rPr lang="en-US" sz="1400" dirty="0" err="1">
                          <a:solidFill>
                            <a:schemeClr val="bg1"/>
                          </a:solidFill>
                          <a:latin typeface="Arial"/>
                          <a:ea typeface="Times New Roman"/>
                        </a:rPr>
                        <a:t>untuk</a:t>
                      </a:r>
                      <a:r>
                        <a:rPr lang="en-US" sz="1400" dirty="0">
                          <a:solidFill>
                            <a:schemeClr val="bg1"/>
                          </a:solidFill>
                          <a:latin typeface="Arial"/>
                          <a:ea typeface="Times New Roman"/>
                        </a:rPr>
                        <a:t> </a:t>
                      </a:r>
                      <a:r>
                        <a:rPr lang="en-US" sz="1400" dirty="0" err="1">
                          <a:solidFill>
                            <a:schemeClr val="bg1"/>
                          </a:solidFill>
                          <a:latin typeface="Arial"/>
                          <a:ea typeface="Times New Roman"/>
                        </a:rPr>
                        <a:t>mendeteksi</a:t>
                      </a:r>
                      <a:r>
                        <a:rPr lang="en-US" sz="1400" dirty="0">
                          <a:solidFill>
                            <a:schemeClr val="bg1"/>
                          </a:solidFill>
                          <a:latin typeface="Arial"/>
                          <a:ea typeface="Times New Roman"/>
                        </a:rPr>
                        <a:t> </a:t>
                      </a:r>
                      <a:r>
                        <a:rPr lang="en-US" sz="1400" dirty="0" err="1">
                          <a:solidFill>
                            <a:schemeClr val="bg1"/>
                          </a:solidFill>
                          <a:latin typeface="Arial"/>
                          <a:ea typeface="Times New Roman"/>
                        </a:rPr>
                        <a:t>perubahan</a:t>
                      </a:r>
                      <a:r>
                        <a:rPr lang="en-US" sz="1400" dirty="0">
                          <a:solidFill>
                            <a:schemeClr val="bg1"/>
                          </a:solidFill>
                          <a:latin typeface="Arial"/>
                          <a:ea typeface="Times New Roman"/>
                        </a:rPr>
                        <a:t> </a:t>
                      </a:r>
                      <a:r>
                        <a:rPr lang="en-US" sz="1400" dirty="0" err="1">
                          <a:solidFill>
                            <a:schemeClr val="bg1"/>
                          </a:solidFill>
                          <a:latin typeface="Arial"/>
                          <a:ea typeface="Times New Roman"/>
                        </a:rPr>
                        <a:t>tanggal</a:t>
                      </a:r>
                      <a:r>
                        <a:rPr lang="en-US" sz="1400" dirty="0">
                          <a:solidFill>
                            <a:schemeClr val="bg1"/>
                          </a:solidFill>
                          <a:latin typeface="Arial"/>
                          <a:ea typeface="Times New Roman"/>
                        </a:rPr>
                        <a:t> </a:t>
                      </a:r>
                      <a:r>
                        <a:rPr lang="en-US" sz="1400" dirty="0" err="1">
                          <a:solidFill>
                            <a:schemeClr val="bg1"/>
                          </a:solidFill>
                          <a:latin typeface="Arial"/>
                          <a:ea typeface="Times New Roman"/>
                        </a:rPr>
                        <a:t>berkas</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94971">
                <a:tc>
                  <a:txBody>
                    <a:bodyPr/>
                    <a:lstStyle/>
                    <a:p>
                      <a:pPr marL="0" marR="0" algn="just">
                        <a:lnSpc>
                          <a:spcPct val="140000"/>
                        </a:lnSpc>
                        <a:spcBef>
                          <a:spcPts val="0"/>
                        </a:spcBef>
                        <a:spcAft>
                          <a:spcPts val="0"/>
                        </a:spcAft>
                      </a:pPr>
                      <a:r>
                        <a:rPr lang="en-US" sz="1400">
                          <a:solidFill>
                            <a:schemeClr val="bg1"/>
                          </a:solidFill>
                          <a:latin typeface="Arial"/>
                          <a:ea typeface="Times New Roman"/>
                        </a:rPr>
                        <a:t>Korektif</a:t>
                      </a:r>
                      <a:endParaRPr lang="en-US" sz="140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Memastikan</a:t>
                      </a:r>
                      <a:r>
                        <a:rPr lang="en-US" sz="1400" dirty="0">
                          <a:solidFill>
                            <a:schemeClr val="bg1"/>
                          </a:solidFill>
                          <a:latin typeface="Arial"/>
                          <a:ea typeface="Times New Roman"/>
                        </a:rPr>
                        <a:t> </a:t>
                      </a:r>
                      <a:r>
                        <a:rPr lang="en-US" sz="1400" dirty="0" err="1">
                          <a:solidFill>
                            <a:schemeClr val="bg1"/>
                          </a:solidFill>
                          <a:latin typeface="Arial"/>
                          <a:ea typeface="Times New Roman"/>
                        </a:rPr>
                        <a:t>pem</a:t>
                      </a:r>
                      <a:r>
                        <a:rPr lang="en-US" sz="1400" dirty="0">
                          <a:solidFill>
                            <a:schemeClr val="bg1"/>
                          </a:solidFill>
                          <a:latin typeface="Arial"/>
                          <a:ea typeface="Times New Roman"/>
                        </a:rPr>
                        <a:t>-</a:t>
                      </a:r>
                      <a:r>
                        <a:rPr lang="en-US" sz="1400" i="1" dirty="0">
                          <a:solidFill>
                            <a:schemeClr val="bg1"/>
                          </a:solidFill>
                          <a:latin typeface="Arial"/>
                          <a:ea typeface="Times New Roman"/>
                        </a:rPr>
                        <a:t>backup</a:t>
                      </a:r>
                      <a:r>
                        <a:rPr lang="en-US" sz="1400" dirty="0">
                          <a:solidFill>
                            <a:schemeClr val="bg1"/>
                          </a:solidFill>
                          <a:latin typeface="Arial"/>
                          <a:ea typeface="Times New Roman"/>
                        </a:rPr>
                        <a:t>-an yang </a:t>
                      </a:r>
                      <a:r>
                        <a:rPr lang="en-US" sz="1400" dirty="0" err="1">
                          <a:solidFill>
                            <a:schemeClr val="bg1"/>
                          </a:solidFill>
                          <a:latin typeface="Arial"/>
                          <a:ea typeface="Times New Roman"/>
                        </a:rPr>
                        <a:t>bersih</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it-IT" sz="1400" dirty="0">
                          <a:solidFill>
                            <a:schemeClr val="bg1"/>
                          </a:solidFill>
                          <a:latin typeface="Arial"/>
                          <a:ea typeface="Times New Roman"/>
                        </a:rPr>
                        <a:t>Memiliki rencana terdokumentasi tentang pemulihan infeksi virus.</a:t>
                      </a:r>
                      <a:endParaRPr lang="en-US" sz="1400" dirty="0">
                        <a:solidFill>
                          <a:schemeClr val="bg1"/>
                        </a:solidFill>
                        <a:latin typeface="Times New Roman"/>
                        <a:ea typeface="Times New Roman"/>
                      </a:endParaRPr>
                    </a:p>
                    <a:p>
                      <a:pPr marL="285750" marR="0" lvl="1" indent="-285750" algn="just">
                        <a:lnSpc>
                          <a:spcPct val="140000"/>
                        </a:lnSpc>
                        <a:spcBef>
                          <a:spcPts val="0"/>
                        </a:spcBef>
                        <a:spcAft>
                          <a:spcPts val="0"/>
                        </a:spcAft>
                        <a:buFont typeface="Courier New"/>
                        <a:buChar char="o"/>
                      </a:pPr>
                      <a:r>
                        <a:rPr lang="en-US" sz="1400" dirty="0" err="1">
                          <a:solidFill>
                            <a:schemeClr val="bg1"/>
                          </a:solidFill>
                          <a:latin typeface="Arial"/>
                          <a:ea typeface="Times New Roman"/>
                        </a:rPr>
                        <a:t>Menjalankan</a:t>
                      </a:r>
                      <a:r>
                        <a:rPr lang="en-US" sz="1400" dirty="0">
                          <a:solidFill>
                            <a:schemeClr val="bg1"/>
                          </a:solidFill>
                          <a:latin typeface="Arial"/>
                          <a:ea typeface="Times New Roman"/>
                        </a:rPr>
                        <a:t> program antivirus </a:t>
                      </a:r>
                      <a:r>
                        <a:rPr lang="en-US" sz="1400" dirty="0" err="1">
                          <a:solidFill>
                            <a:schemeClr val="bg1"/>
                          </a:solidFill>
                          <a:latin typeface="Arial"/>
                          <a:ea typeface="Times New Roman"/>
                        </a:rPr>
                        <a:t>untuk</a:t>
                      </a:r>
                      <a:r>
                        <a:rPr lang="en-US" sz="1400" dirty="0">
                          <a:solidFill>
                            <a:schemeClr val="bg1"/>
                          </a:solidFill>
                          <a:latin typeface="Arial"/>
                          <a:ea typeface="Times New Roman"/>
                        </a:rPr>
                        <a:t> </a:t>
                      </a:r>
                      <a:r>
                        <a:rPr lang="en-US" sz="1400" dirty="0" err="1">
                          <a:solidFill>
                            <a:schemeClr val="bg1"/>
                          </a:solidFill>
                          <a:latin typeface="Arial"/>
                          <a:ea typeface="Times New Roman"/>
                        </a:rPr>
                        <a:t>menghilangkan</a:t>
                      </a:r>
                      <a:r>
                        <a:rPr lang="en-US" sz="1400" dirty="0">
                          <a:solidFill>
                            <a:schemeClr val="bg1"/>
                          </a:solidFill>
                          <a:latin typeface="Arial"/>
                          <a:ea typeface="Times New Roman"/>
                        </a:rPr>
                        <a:t> virus </a:t>
                      </a:r>
                      <a:r>
                        <a:rPr lang="en-US" sz="1400" dirty="0" err="1">
                          <a:solidFill>
                            <a:schemeClr val="bg1"/>
                          </a:solidFill>
                          <a:latin typeface="Arial"/>
                          <a:ea typeface="Times New Roman"/>
                        </a:rPr>
                        <a:t>dan</a:t>
                      </a:r>
                      <a:r>
                        <a:rPr lang="en-US" sz="1400" dirty="0">
                          <a:solidFill>
                            <a:schemeClr val="bg1"/>
                          </a:solidFill>
                          <a:latin typeface="Arial"/>
                          <a:ea typeface="Times New Roman"/>
                        </a:rPr>
                        <a:t> program yang </a:t>
                      </a:r>
                      <a:r>
                        <a:rPr lang="en-US" sz="1400" dirty="0" err="1">
                          <a:solidFill>
                            <a:schemeClr val="bg1"/>
                          </a:solidFill>
                          <a:latin typeface="Arial"/>
                          <a:ea typeface="Times New Roman"/>
                        </a:rPr>
                        <a:t>tertular</a:t>
                      </a:r>
                      <a:r>
                        <a:rPr lang="en-US" sz="1400" dirty="0">
                          <a:solidFill>
                            <a:schemeClr val="bg1"/>
                          </a:solidFill>
                          <a:latin typeface="Arial"/>
                          <a:ea typeface="Times New Roman"/>
                        </a:rPr>
                        <a:t>.</a:t>
                      </a:r>
                      <a:endParaRPr lang="en-US" sz="1400" dirty="0">
                        <a:solidFill>
                          <a:schemeClr val="bg1"/>
                        </a:solidFill>
                        <a:latin typeface="Times New Roman"/>
                        <a:ea typeface="Times New Roman"/>
                      </a:endParaRPr>
                    </a:p>
                  </a:txBody>
                  <a:tcPr marL="47329" marR="47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3811" name="Rectangle 1"/>
          <p:cNvSpPr>
            <a:spLocks noChangeArrowheads="1"/>
          </p:cNvSpPr>
          <p:nvPr/>
        </p:nvSpPr>
        <p:spPr bwMode="auto">
          <a:xfrm>
            <a:off x="1524001" y="-22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rgbClr val="DDDDDD"/>
                </a:solidFill>
                <a:latin typeface="Times New Roman" panose="02020603050405020304" pitchFamily="18" charset="0"/>
              </a:defRPr>
            </a:lvl1pPr>
            <a:lvl2pPr marL="742950" indent="-285750">
              <a:spcBef>
                <a:spcPct val="20000"/>
              </a:spcBef>
              <a:buChar char="–"/>
              <a:defRPr sz="2800">
                <a:solidFill>
                  <a:srgbClr val="DDDDDD"/>
                </a:solidFill>
                <a:latin typeface="Times New Roman" panose="02020603050405020304" pitchFamily="18" charset="0"/>
              </a:defRPr>
            </a:lvl2pPr>
            <a:lvl3pPr marL="1143000" indent="-228600">
              <a:spcBef>
                <a:spcPct val="20000"/>
              </a:spcBef>
              <a:buChar char="•"/>
              <a:defRPr sz="2400">
                <a:solidFill>
                  <a:srgbClr val="DDDDDD"/>
                </a:solidFill>
                <a:latin typeface="Times New Roman" panose="02020603050405020304" pitchFamily="18" charset="0"/>
              </a:defRPr>
            </a:lvl3pPr>
            <a:lvl4pPr marL="1600200" indent="-228600">
              <a:spcBef>
                <a:spcPct val="20000"/>
              </a:spcBef>
              <a:buChar char="–"/>
              <a:defRPr sz="2000">
                <a:solidFill>
                  <a:srgbClr val="DDDDDD"/>
                </a:solidFill>
                <a:latin typeface="Times New Roman" panose="02020603050405020304" pitchFamily="18" charset="0"/>
              </a:defRPr>
            </a:lvl4pPr>
            <a:lvl5pPr marL="2057400" indent="-228600">
              <a:spcBef>
                <a:spcPct val="20000"/>
              </a:spcBef>
              <a:buChar char="»"/>
              <a:defRPr sz="2000">
                <a:solidFill>
                  <a:srgbClr val="DDDDDD"/>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DDDDDD"/>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DDDDDD"/>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DDDDDD"/>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DDDDDD"/>
                </a:solidFill>
                <a:latin typeface="Times New Roman" panose="02020603050405020304" pitchFamily="18" charset="0"/>
              </a:defRPr>
            </a:lvl9pPr>
          </a:lstStyle>
          <a:p>
            <a:pPr eaLnBrk="1" hangingPunct="1">
              <a:spcBef>
                <a:spcPct val="0"/>
              </a:spcBef>
              <a:buFontTx/>
              <a:buNone/>
            </a:pPr>
            <a:endParaRPr lang="en-US" altLang="en-US" sz="2400">
              <a:solidFill>
                <a:schemeClr val="tx1"/>
              </a:solidFill>
            </a:endParaRPr>
          </a:p>
        </p:txBody>
      </p:sp>
    </p:spTree>
    <p:extLst>
      <p:ext uri="{BB962C8B-B14F-4D97-AF65-F5344CB8AC3E}">
        <p14:creationId xmlns:p14="http://schemas.microsoft.com/office/powerpoint/2010/main" val="2722729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38400" y="228600"/>
            <a:ext cx="7772400" cy="1143000"/>
          </a:xfrm>
        </p:spPr>
        <p:txBody>
          <a:bodyPr/>
          <a:lstStyle/>
          <a:p>
            <a:pPr eaLnBrk="1" hangingPunct="1"/>
            <a:r>
              <a:rPr lang="en-US" altLang="en-US" smtClean="0">
                <a:solidFill>
                  <a:srgbClr val="FFFF00"/>
                </a:solidFill>
              </a:rPr>
              <a:t>ANCAMAN (Threats)</a:t>
            </a:r>
          </a:p>
        </p:txBody>
      </p:sp>
      <p:sp>
        <p:nvSpPr>
          <p:cNvPr id="20483" name="Content Placeholder 2"/>
          <p:cNvSpPr>
            <a:spLocks noGrp="1"/>
          </p:cNvSpPr>
          <p:nvPr>
            <p:ph idx="1"/>
          </p:nvPr>
        </p:nvSpPr>
        <p:spPr>
          <a:xfrm>
            <a:off x="2057400" y="1447800"/>
            <a:ext cx="7924800" cy="4648200"/>
          </a:xfrm>
        </p:spPr>
        <p:txBody>
          <a:bodyPr>
            <a:normAutofit fontScale="92500" lnSpcReduction="20000"/>
          </a:bodyPr>
          <a:lstStyle/>
          <a:p>
            <a:pPr eaLnBrk="1" hangingPunct="1">
              <a:buFont typeface="Arial" panose="020B0604020202020204" pitchFamily="34" charset="0"/>
              <a:buChar char="☼"/>
            </a:pPr>
            <a:r>
              <a:rPr lang="en-US" altLang="en-US" b="1" smtClean="0"/>
              <a:t> </a:t>
            </a:r>
            <a:r>
              <a:rPr lang="en-US" altLang="en-US" i="1" smtClean="0"/>
              <a:t>Ancaman Manusia</a:t>
            </a:r>
          </a:p>
          <a:p>
            <a:pPr eaLnBrk="1" hangingPunct="1">
              <a:buFontTx/>
              <a:buNone/>
            </a:pPr>
            <a:r>
              <a:rPr lang="en-US" altLang="en-US" smtClean="0"/>
              <a:t>Yang dapat dikategorikan sebagai ancaman manusia, diantaranya adalah : </a:t>
            </a:r>
          </a:p>
          <a:p>
            <a:pPr eaLnBrk="1" hangingPunct="1"/>
            <a:r>
              <a:rPr lang="en-US" altLang="en-US" sz="2000"/>
              <a:t>Malicious code </a:t>
            </a:r>
          </a:p>
          <a:p>
            <a:pPr eaLnBrk="1" hangingPunct="1"/>
            <a:r>
              <a:rPr lang="en-US" altLang="en-US" sz="2000"/>
              <a:t>Virus, Logic bombs, Trojan horse, Worm, active contents, Countermeasures</a:t>
            </a:r>
          </a:p>
          <a:p>
            <a:pPr eaLnBrk="1" hangingPunct="1"/>
            <a:r>
              <a:rPr lang="en-US" altLang="en-US" sz="2000"/>
              <a:t>Social engineering</a:t>
            </a:r>
          </a:p>
          <a:p>
            <a:pPr eaLnBrk="1" hangingPunct="1"/>
            <a:r>
              <a:rPr lang="en-US" altLang="en-US" sz="2000"/>
              <a:t>Hacking, cracking, akses ke sistem oleh orang yang tidak berhak, DDOS, backdoor</a:t>
            </a:r>
          </a:p>
          <a:p>
            <a:pPr eaLnBrk="1" hangingPunct="1"/>
            <a:r>
              <a:rPr lang="en-US" altLang="en-US" sz="2000"/>
              <a:t>Kriminal</a:t>
            </a:r>
          </a:p>
          <a:p>
            <a:pPr eaLnBrk="1" hangingPunct="1"/>
            <a:r>
              <a:rPr lang="en-US" altLang="en-US" sz="2000"/>
              <a:t>Pencurian, penipuan, penyuapan, pengkopian tanpa ijin, perusakan</a:t>
            </a:r>
          </a:p>
          <a:p>
            <a:pPr eaLnBrk="1" hangingPunct="1"/>
            <a:r>
              <a:rPr lang="en-US" altLang="en-US" sz="2000"/>
              <a:t>Teroris</a:t>
            </a:r>
          </a:p>
          <a:p>
            <a:pPr eaLnBrk="1" hangingPunct="1"/>
            <a:r>
              <a:rPr lang="en-US" altLang="en-US" sz="2000"/>
              <a:t>Peledakan, Surat kaleng, perang informasi, perusakan </a:t>
            </a:r>
          </a:p>
          <a:p>
            <a:pPr eaLnBrk="1" hangingPunct="1"/>
            <a:endParaRPr lang="en-US" altLang="en-US" smtClean="0"/>
          </a:p>
        </p:txBody>
      </p:sp>
    </p:spTree>
    <p:extLst>
      <p:ext uri="{BB962C8B-B14F-4D97-AF65-F5344CB8AC3E}">
        <p14:creationId xmlns:p14="http://schemas.microsoft.com/office/powerpoint/2010/main" val="1141529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438400" y="152400"/>
            <a:ext cx="7772400" cy="1143000"/>
          </a:xfrm>
        </p:spPr>
        <p:txBody>
          <a:bodyPr/>
          <a:lstStyle/>
          <a:p>
            <a:pPr eaLnBrk="1" hangingPunct="1"/>
            <a:r>
              <a:rPr lang="en-US" altLang="en-US" smtClean="0">
                <a:solidFill>
                  <a:srgbClr val="FFFF00"/>
                </a:solidFill>
              </a:rPr>
              <a:t>ANCAMAN (Threats)</a:t>
            </a:r>
          </a:p>
        </p:txBody>
      </p:sp>
      <p:sp>
        <p:nvSpPr>
          <p:cNvPr id="21507" name="Content Placeholder 2"/>
          <p:cNvSpPr>
            <a:spLocks noGrp="1"/>
          </p:cNvSpPr>
          <p:nvPr>
            <p:ph idx="1"/>
          </p:nvPr>
        </p:nvSpPr>
        <p:spPr>
          <a:xfrm>
            <a:off x="2209800" y="1524000"/>
            <a:ext cx="7772400" cy="4572000"/>
          </a:xfrm>
        </p:spPr>
        <p:txBody>
          <a:bodyPr/>
          <a:lstStyle/>
          <a:p>
            <a:pPr eaLnBrk="1" hangingPunct="1">
              <a:buFont typeface="Arial" panose="020B0604020202020204" pitchFamily="34" charset="0"/>
              <a:buChar char="☼"/>
            </a:pPr>
            <a:r>
              <a:rPr lang="en-US" altLang="en-US" b="1" smtClean="0"/>
              <a:t> </a:t>
            </a:r>
            <a:r>
              <a:rPr lang="en-US" altLang="en-US" i="1" smtClean="0"/>
              <a:t>Ancaman Lingkungan</a:t>
            </a:r>
          </a:p>
          <a:p>
            <a:pPr eaLnBrk="1" hangingPunct="1">
              <a:buFontTx/>
              <a:buNone/>
            </a:pPr>
            <a:r>
              <a:rPr lang="en-US" altLang="en-US" smtClean="0"/>
              <a:t>Yang dapat dikategorikan sebagai ancaman lingkungan seperti : </a:t>
            </a:r>
          </a:p>
          <a:p>
            <a:pPr eaLnBrk="1" hangingPunct="1"/>
            <a:r>
              <a:rPr lang="en-US" altLang="en-US" sz="2400"/>
              <a:t>Penurunan tegangan listrik atau kenaikan tegangan listrik secara tiba-tiba dan dalam jangka waktu yang cukup lama</a:t>
            </a:r>
          </a:p>
          <a:p>
            <a:pPr eaLnBrk="1" hangingPunct="1"/>
            <a:r>
              <a:rPr lang="en-US" altLang="en-US" sz="2400"/>
              <a:t>Polusi</a:t>
            </a:r>
          </a:p>
          <a:p>
            <a:pPr eaLnBrk="1" hangingPunct="1"/>
            <a:r>
              <a:rPr lang="en-US" altLang="en-US" sz="2400"/>
              <a:t>Efek bahan kimia seperti semprotan obat pembunuh serangga, semprotan anti api, dll</a:t>
            </a:r>
          </a:p>
          <a:p>
            <a:pPr eaLnBrk="1" hangingPunct="1"/>
            <a:r>
              <a:rPr lang="en-US" altLang="en-US" sz="2400"/>
              <a:t>Kebocoran seperti A/C, atap bocor saat hujan</a:t>
            </a:r>
          </a:p>
          <a:p>
            <a:pPr eaLnBrk="1" hangingPunct="1"/>
            <a:endParaRPr lang="en-US" altLang="en-US" smtClean="0"/>
          </a:p>
        </p:txBody>
      </p:sp>
    </p:spTree>
    <p:extLst>
      <p:ext uri="{BB962C8B-B14F-4D97-AF65-F5344CB8AC3E}">
        <p14:creationId xmlns:p14="http://schemas.microsoft.com/office/powerpoint/2010/main" val="2739752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514600" y="228600"/>
            <a:ext cx="7772400" cy="1143000"/>
          </a:xfrm>
        </p:spPr>
        <p:txBody>
          <a:bodyPr/>
          <a:lstStyle/>
          <a:p>
            <a:pPr eaLnBrk="1" hangingPunct="1"/>
            <a:r>
              <a:rPr lang="en-US" altLang="en-US" smtClean="0">
                <a:solidFill>
                  <a:srgbClr val="FFFF00"/>
                </a:solidFill>
              </a:rPr>
              <a:t>KELEMAHAN (Vurnerability)</a:t>
            </a:r>
          </a:p>
        </p:txBody>
      </p:sp>
      <p:sp>
        <p:nvSpPr>
          <p:cNvPr id="3" name="Content Placeholder 2"/>
          <p:cNvSpPr>
            <a:spLocks noGrp="1"/>
          </p:cNvSpPr>
          <p:nvPr>
            <p:ph idx="1"/>
          </p:nvPr>
        </p:nvSpPr>
        <p:spPr>
          <a:xfrm>
            <a:off x="2438400" y="1752600"/>
            <a:ext cx="7010400" cy="4114800"/>
          </a:xfrm>
        </p:spPr>
        <p:txBody>
          <a:bodyPr/>
          <a:lstStyle/>
          <a:p>
            <a:pPr marL="0" indent="0">
              <a:buNone/>
              <a:defRPr/>
            </a:pPr>
            <a:r>
              <a:rPr lang="en-US" i="1" dirty="0" err="1" smtClean="0">
                <a:solidFill>
                  <a:schemeClr val="accent1">
                    <a:lumMod val="40000"/>
                    <a:lumOff val="60000"/>
                  </a:schemeClr>
                </a:solidFill>
                <a:effectLst>
                  <a:outerShdw blurRad="38100" dist="38100" dir="2700000" algn="tl">
                    <a:srgbClr val="000000">
                      <a:alpha val="43137"/>
                    </a:srgbClr>
                  </a:outerShdw>
                </a:effectLst>
              </a:rPr>
              <a:t>Adalah</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cacat</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atau</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kelemahan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dari</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suatu</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sistem</a:t>
            </a:r>
            <a:r>
              <a:rPr lang="en-US" i="1" dirty="0" smtClean="0">
                <a:solidFill>
                  <a:schemeClr val="accent1">
                    <a:lumMod val="40000"/>
                    <a:lumOff val="60000"/>
                  </a:schemeClr>
                </a:solidFill>
                <a:effectLst>
                  <a:outerShdw blurRad="38100" dist="38100" dir="2700000" algn="tl">
                    <a:srgbClr val="000000">
                      <a:alpha val="43137"/>
                    </a:srgbClr>
                  </a:outerShdw>
                </a:effectLst>
              </a:rPr>
              <a:t> yang </a:t>
            </a:r>
            <a:r>
              <a:rPr lang="en-US" i="1" dirty="0" err="1" smtClean="0">
                <a:solidFill>
                  <a:schemeClr val="accent1">
                    <a:lumMod val="40000"/>
                    <a:lumOff val="60000"/>
                  </a:schemeClr>
                </a:solidFill>
                <a:effectLst>
                  <a:outerShdw blurRad="38100" dist="38100" dir="2700000" algn="tl">
                    <a:srgbClr val="000000">
                      <a:alpha val="43137"/>
                    </a:srgbClr>
                  </a:outerShdw>
                </a:effectLst>
              </a:rPr>
              <a:t>mungkin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timbul</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pada</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saat</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mendesain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menetapkan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prosedur</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mengimplementasikan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maupun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kelemahan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atas</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sistem</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kontrol</a:t>
            </a:r>
            <a:r>
              <a:rPr lang="en-US" i="1" dirty="0" smtClean="0">
                <a:solidFill>
                  <a:schemeClr val="accent1">
                    <a:lumMod val="40000"/>
                    <a:lumOff val="60000"/>
                  </a:schemeClr>
                </a:solidFill>
                <a:effectLst>
                  <a:outerShdw blurRad="38100" dist="38100" dir="2700000" algn="tl">
                    <a:srgbClr val="000000">
                      <a:alpha val="43137"/>
                    </a:srgbClr>
                  </a:outerShdw>
                </a:effectLst>
              </a:rPr>
              <a:t> yang </a:t>
            </a:r>
            <a:r>
              <a:rPr lang="en-US" i="1" dirty="0" err="1" smtClean="0">
                <a:solidFill>
                  <a:schemeClr val="accent1">
                    <a:lumMod val="40000"/>
                    <a:lumOff val="60000"/>
                  </a:schemeClr>
                </a:solidFill>
                <a:effectLst>
                  <a:outerShdw blurRad="38100" dist="38100" dir="2700000" algn="tl">
                    <a:srgbClr val="000000">
                      <a:alpha val="43137"/>
                    </a:srgbClr>
                  </a:outerShdw>
                </a:effectLst>
              </a:rPr>
              <a:t>ada</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sehingga</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memicu</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tindakan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pelanggaran</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oleh</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pelaku</a:t>
            </a:r>
            <a:r>
              <a:rPr lang="en-US" i="1" dirty="0" smtClean="0">
                <a:solidFill>
                  <a:schemeClr val="accent1">
                    <a:lumMod val="40000"/>
                    <a:lumOff val="60000"/>
                  </a:schemeClr>
                </a:solidFill>
                <a:effectLst>
                  <a:outerShdw blurRad="38100" dist="38100" dir="2700000" algn="tl">
                    <a:srgbClr val="000000">
                      <a:alpha val="43137"/>
                    </a:srgbClr>
                  </a:outerShdw>
                </a:effectLst>
              </a:rPr>
              <a:t> yang </a:t>
            </a:r>
            <a:r>
              <a:rPr lang="en-US" i="1" dirty="0" err="1" smtClean="0">
                <a:solidFill>
                  <a:schemeClr val="accent1">
                    <a:lumMod val="40000"/>
                    <a:lumOff val="60000"/>
                  </a:schemeClr>
                </a:solidFill>
                <a:effectLst>
                  <a:outerShdw blurRad="38100" dist="38100" dir="2700000" algn="tl">
                    <a:srgbClr val="000000">
                      <a:alpha val="43137"/>
                    </a:srgbClr>
                  </a:outerShdw>
                </a:effectLst>
              </a:rPr>
              <a:t>mencoba</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menyusup</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terhadap</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sistem</a:t>
            </a:r>
            <a:r>
              <a:rPr lang="en-US" i="1" dirty="0" smtClean="0">
                <a:solidFill>
                  <a:schemeClr val="accent1">
                    <a:lumMod val="40000"/>
                    <a:lumOff val="60000"/>
                  </a:schemeClr>
                </a:solidFill>
                <a:effectLst>
                  <a:outerShdw blurRad="38100" dist="38100" dir="2700000" algn="tl">
                    <a:srgbClr val="000000">
                      <a:alpha val="43137"/>
                    </a:srgbClr>
                  </a:outerShdw>
                </a:effectLst>
              </a:rPr>
              <a:t> </a:t>
            </a:r>
            <a:r>
              <a:rPr lang="en-US" i="1" dirty="0" err="1" smtClean="0">
                <a:solidFill>
                  <a:schemeClr val="accent1">
                    <a:lumMod val="40000"/>
                    <a:lumOff val="60000"/>
                  </a:schemeClr>
                </a:solidFill>
                <a:effectLst>
                  <a:outerShdw blurRad="38100" dist="38100" dir="2700000" algn="tl">
                    <a:srgbClr val="000000">
                      <a:alpha val="43137"/>
                    </a:srgbClr>
                  </a:outerShdw>
                </a:effectLst>
              </a:rPr>
              <a:t>tersebut</a:t>
            </a:r>
            <a:r>
              <a:rPr lang="en-US" i="1" dirty="0" smtClean="0">
                <a:solidFill>
                  <a:schemeClr val="accent1">
                    <a:lumMod val="40000"/>
                    <a:lumOff val="60000"/>
                  </a:schemeClr>
                </a:solidFill>
                <a:effectLst>
                  <a:outerShdw blurRad="38100" dist="38100" dir="2700000" algn="tl">
                    <a:srgbClr val="000000">
                      <a:alpha val="43137"/>
                    </a:srgbClr>
                  </a:outerShdw>
                </a:effectLst>
              </a:rPr>
              <a:t>. </a:t>
            </a:r>
          </a:p>
          <a:p>
            <a:pPr eaLnBrk="1" hangingPunct="1">
              <a:defRPr/>
            </a:pPr>
            <a:endParaRPr lang="en-US" dirty="0" smtClean="0"/>
          </a:p>
        </p:txBody>
      </p:sp>
    </p:spTree>
    <p:extLst>
      <p:ext uri="{BB962C8B-B14F-4D97-AF65-F5344CB8AC3E}">
        <p14:creationId xmlns:p14="http://schemas.microsoft.com/office/powerpoint/2010/main" val="258138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514600" y="152400"/>
            <a:ext cx="7772400" cy="1143000"/>
          </a:xfrm>
        </p:spPr>
        <p:txBody>
          <a:bodyPr/>
          <a:lstStyle/>
          <a:p>
            <a:pPr eaLnBrk="1" hangingPunct="1"/>
            <a:r>
              <a:rPr lang="en-US" altLang="en-US" smtClean="0">
                <a:solidFill>
                  <a:srgbClr val="FFFF00"/>
                </a:solidFill>
              </a:rPr>
              <a:t>KELEMAHAN (Vurnerability)</a:t>
            </a:r>
          </a:p>
        </p:txBody>
      </p:sp>
      <p:sp>
        <p:nvSpPr>
          <p:cNvPr id="23555" name="Content Placeholder 2"/>
          <p:cNvSpPr>
            <a:spLocks noGrp="1"/>
          </p:cNvSpPr>
          <p:nvPr>
            <p:ph idx="1"/>
          </p:nvPr>
        </p:nvSpPr>
        <p:spPr>
          <a:xfrm>
            <a:off x="2209800" y="1524000"/>
            <a:ext cx="7772400" cy="4572000"/>
          </a:xfrm>
        </p:spPr>
        <p:txBody>
          <a:bodyPr/>
          <a:lstStyle/>
          <a:p>
            <a:pPr marL="0" indent="0">
              <a:buNone/>
            </a:pPr>
            <a:r>
              <a:rPr lang="en-US" altLang="en-US" smtClean="0"/>
              <a:t>Cacat sistem bisa terjadi pada prosedur, peralatan, maupun perangkat lunak yang dimiliki, contoh yang mungkin terjadi seperti : Seting firewall yang membuka telnet sehingga dapat diakses dari luar, atau Seting VPN yang tidak di ikuti oleh penerapan kerberos atau NAT.</a:t>
            </a:r>
          </a:p>
        </p:txBody>
      </p:sp>
    </p:spTree>
    <p:extLst>
      <p:ext uri="{BB962C8B-B14F-4D97-AF65-F5344CB8AC3E}">
        <p14:creationId xmlns:p14="http://schemas.microsoft.com/office/powerpoint/2010/main" val="3789250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514600" y="228600"/>
            <a:ext cx="7772400" cy="1143000"/>
          </a:xfrm>
        </p:spPr>
        <p:txBody>
          <a:bodyPr/>
          <a:lstStyle/>
          <a:p>
            <a:pPr eaLnBrk="1" hangingPunct="1"/>
            <a:r>
              <a:rPr lang="en-US" altLang="en-US" smtClean="0">
                <a:solidFill>
                  <a:srgbClr val="FFFF00"/>
                </a:solidFill>
              </a:rPr>
              <a:t>KELEMAHAN (Vurnerability)</a:t>
            </a:r>
          </a:p>
        </p:txBody>
      </p:sp>
      <p:sp>
        <p:nvSpPr>
          <p:cNvPr id="24579" name="Content Placeholder 2"/>
          <p:cNvSpPr>
            <a:spLocks noGrp="1"/>
          </p:cNvSpPr>
          <p:nvPr>
            <p:ph idx="1"/>
          </p:nvPr>
        </p:nvSpPr>
        <p:spPr>
          <a:xfrm>
            <a:off x="2209800" y="1676400"/>
            <a:ext cx="7772400" cy="4419600"/>
          </a:xfrm>
        </p:spPr>
        <p:txBody>
          <a:bodyPr/>
          <a:lstStyle/>
          <a:p>
            <a:pPr eaLnBrk="1" hangingPunct="1">
              <a:buFontTx/>
              <a:buNone/>
            </a:pPr>
            <a:r>
              <a:rPr lang="en-US" altLang="en-US" smtClean="0"/>
              <a:t>Suatu pendekatan keamanan sistem informasi minimal menggunakan 3 pendekatan, yaitu : </a:t>
            </a:r>
          </a:p>
          <a:p>
            <a:pPr eaLnBrk="1" hangingPunct="1">
              <a:buFontTx/>
              <a:buNone/>
            </a:pPr>
            <a:r>
              <a:rPr lang="en-US" altLang="en-US"/>
              <a:t>1. Pendekatan </a:t>
            </a:r>
            <a:r>
              <a:rPr lang="en-US" altLang="en-US" i="1"/>
              <a:t>preventif</a:t>
            </a:r>
            <a:r>
              <a:rPr lang="en-US" altLang="en-US"/>
              <a:t> yang bersifat mencegah dari kemungkinan terjadikan ancaman dan kelemahan </a:t>
            </a:r>
          </a:p>
          <a:p>
            <a:pPr eaLnBrk="1" hangingPunct="1">
              <a:buFontTx/>
              <a:buNone/>
            </a:pPr>
            <a:r>
              <a:rPr lang="en-US" altLang="en-US"/>
              <a:t>2. Pendekatan </a:t>
            </a:r>
            <a:r>
              <a:rPr lang="en-US" altLang="en-US" i="1"/>
              <a:t>detective </a:t>
            </a:r>
            <a:r>
              <a:rPr lang="en-US" altLang="en-US"/>
              <a:t>yang bersifat mendeteksi dari adanya penyusupan dan proses yang mengubah sistem dari keadaan normal menjadi keadaan abnormal </a:t>
            </a:r>
          </a:p>
          <a:p>
            <a:pPr eaLnBrk="1" hangingPunct="1">
              <a:buFontTx/>
              <a:buNone/>
            </a:pPr>
            <a:endParaRPr lang="en-US" altLang="en-US" smtClean="0"/>
          </a:p>
        </p:txBody>
      </p:sp>
    </p:spTree>
    <p:extLst>
      <p:ext uri="{BB962C8B-B14F-4D97-AF65-F5344CB8AC3E}">
        <p14:creationId xmlns:p14="http://schemas.microsoft.com/office/powerpoint/2010/main" val="205015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7772400" cy="1143000"/>
          </a:xfrm>
        </p:spPr>
        <p:txBody>
          <a:bodyPr/>
          <a:lstStyle/>
          <a:p>
            <a:pPr eaLnBrk="1" hangingPunct="1">
              <a:defRPr/>
            </a:pPr>
            <a:r>
              <a:rPr lang="en-US" dirty="0" smtClean="0">
                <a:solidFill>
                  <a:srgbClr val="FFFF00"/>
                </a:solidFill>
                <a:effectLst>
                  <a:outerShdw blurRad="38100" dist="38100" dir="2700000" algn="tl">
                    <a:srgbClr val="000000">
                      <a:alpha val="43137"/>
                    </a:srgbClr>
                  </a:outerShdw>
                </a:effectLst>
              </a:rPr>
              <a:t>KELEMAHAN (</a:t>
            </a:r>
            <a:r>
              <a:rPr lang="en-US" dirty="0" err="1" smtClean="0">
                <a:solidFill>
                  <a:srgbClr val="FFFF00"/>
                </a:solidFill>
                <a:effectLst>
                  <a:outerShdw blurRad="38100" dist="38100" dir="2700000" algn="tl">
                    <a:srgbClr val="000000">
                      <a:alpha val="43137"/>
                    </a:srgbClr>
                  </a:outerShdw>
                </a:effectLst>
              </a:rPr>
              <a:t>Vurnerability</a:t>
            </a:r>
            <a:r>
              <a:rPr lang="en-US" b="1" dirty="0" smtClean="0">
                <a:solidFill>
                  <a:srgbClr val="FFFF00"/>
                </a:solidFill>
              </a:rPr>
              <a:t>)</a:t>
            </a:r>
            <a:endParaRPr lang="en-US" dirty="0" smtClean="0">
              <a:solidFill>
                <a:srgbClr val="FFFF00"/>
              </a:solidFill>
            </a:endParaRPr>
          </a:p>
        </p:txBody>
      </p:sp>
      <p:sp>
        <p:nvSpPr>
          <p:cNvPr id="25603" name="Content Placeholder 2"/>
          <p:cNvSpPr>
            <a:spLocks noGrp="1"/>
          </p:cNvSpPr>
          <p:nvPr>
            <p:ph idx="1"/>
          </p:nvPr>
        </p:nvSpPr>
        <p:spPr/>
        <p:txBody>
          <a:bodyPr/>
          <a:lstStyle/>
          <a:p>
            <a:pPr eaLnBrk="1" hangingPunct="1">
              <a:buFontTx/>
              <a:buNone/>
            </a:pPr>
            <a:r>
              <a:rPr lang="en-US" altLang="en-US" smtClean="0"/>
              <a:t>3. Pendekatan </a:t>
            </a:r>
            <a:r>
              <a:rPr lang="en-US" altLang="en-US" i="1" smtClean="0"/>
              <a:t>Corrective </a:t>
            </a:r>
            <a:r>
              <a:rPr lang="en-US" altLang="en-US" smtClean="0"/>
              <a:t>yang bersifat mengkoreksi keadaan sistem yang sudah tidak seimbang untuk dikembalikan dalam keadaan normal </a:t>
            </a:r>
          </a:p>
          <a:p>
            <a:pPr eaLnBrk="1" hangingPunct="1">
              <a:buFontTx/>
              <a:buNone/>
            </a:pPr>
            <a:endParaRPr lang="en-US" altLang="en-US" smtClean="0"/>
          </a:p>
        </p:txBody>
      </p:sp>
    </p:spTree>
    <p:extLst>
      <p:ext uri="{BB962C8B-B14F-4D97-AF65-F5344CB8AC3E}">
        <p14:creationId xmlns:p14="http://schemas.microsoft.com/office/powerpoint/2010/main" val="2111712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514600" y="228600"/>
            <a:ext cx="7772400" cy="1143000"/>
          </a:xfrm>
        </p:spPr>
        <p:txBody>
          <a:bodyPr>
            <a:normAutofit fontScale="90000"/>
          </a:bodyPr>
          <a:lstStyle/>
          <a:p>
            <a:pPr eaLnBrk="1" hangingPunct="1"/>
            <a:r>
              <a:rPr lang="en-US" altLang="en-US" sz="4000">
                <a:solidFill>
                  <a:srgbClr val="FFFF00"/>
                </a:solidFill>
              </a:rPr>
              <a:t>PENGENDALIAN KEAMANAN SISTEM INFORMASI</a:t>
            </a:r>
          </a:p>
        </p:txBody>
      </p:sp>
      <p:sp>
        <p:nvSpPr>
          <p:cNvPr id="3" name="Content Placeholder 2"/>
          <p:cNvSpPr>
            <a:spLocks noGrp="1"/>
          </p:cNvSpPr>
          <p:nvPr>
            <p:ph idx="1"/>
          </p:nvPr>
        </p:nvSpPr>
        <p:spPr>
          <a:xfrm>
            <a:off x="2057400" y="1676400"/>
            <a:ext cx="8229600" cy="4419600"/>
          </a:xfrm>
        </p:spPr>
        <p:txBody>
          <a:bodyPr/>
          <a:lstStyle/>
          <a:p>
            <a:pPr marL="0" indent="0">
              <a:buNone/>
              <a:defRPr/>
            </a:pPr>
            <a:r>
              <a:rPr lang="en-US" dirty="0" err="1"/>
              <a:t>Berkaitan</a:t>
            </a:r>
            <a:r>
              <a:rPr lang="en-US" dirty="0"/>
              <a:t> </a:t>
            </a:r>
            <a:r>
              <a:rPr lang="en-US" dirty="0" err="1"/>
              <a:t>dengan</a:t>
            </a:r>
            <a:r>
              <a:rPr lang="en-US" dirty="0"/>
              <a:t> </a:t>
            </a:r>
            <a:r>
              <a:rPr lang="en-US" dirty="0" err="1"/>
              <a:t>keamanan</a:t>
            </a:r>
            <a:r>
              <a:rPr lang="en-US" dirty="0"/>
              <a:t> system </a:t>
            </a:r>
            <a:r>
              <a:rPr lang="en-US" dirty="0" err="1"/>
              <a:t>informasi</a:t>
            </a:r>
            <a:r>
              <a:rPr lang="en-US" dirty="0"/>
              <a:t>, </a:t>
            </a:r>
            <a:r>
              <a:rPr lang="en-US" dirty="0" err="1"/>
              <a:t>diperlukan</a:t>
            </a:r>
            <a:r>
              <a:rPr lang="en-US" dirty="0"/>
              <a:t> </a:t>
            </a:r>
            <a:r>
              <a:rPr lang="en-US" dirty="0" err="1"/>
              <a:t>tindakan</a:t>
            </a:r>
            <a:r>
              <a:rPr lang="en-US" dirty="0"/>
              <a:t> </a:t>
            </a:r>
            <a:r>
              <a:rPr lang="en-US" dirty="0" err="1"/>
              <a:t>berupa</a:t>
            </a:r>
            <a:r>
              <a:rPr lang="en-US" dirty="0"/>
              <a:t> </a:t>
            </a:r>
            <a:r>
              <a:rPr lang="en-US" dirty="0" err="1"/>
              <a:t>pengendalian</a:t>
            </a:r>
            <a:r>
              <a:rPr lang="en-US" dirty="0"/>
              <a:t> </a:t>
            </a:r>
            <a:r>
              <a:rPr lang="en-US" dirty="0" err="1"/>
              <a:t>terhadap</a:t>
            </a:r>
            <a:r>
              <a:rPr lang="en-US" dirty="0"/>
              <a:t> </a:t>
            </a:r>
            <a:r>
              <a:rPr lang="en-US" dirty="0" err="1"/>
              <a:t>sistem</a:t>
            </a:r>
            <a:r>
              <a:rPr lang="en-US" dirty="0"/>
              <a:t> </a:t>
            </a:r>
            <a:r>
              <a:rPr lang="en-US" dirty="0" err="1"/>
              <a:t>informasi</a:t>
            </a:r>
            <a:r>
              <a:rPr lang="en-US" dirty="0"/>
              <a:t>. </a:t>
            </a:r>
            <a:r>
              <a:rPr lang="en-US" dirty="0" err="1"/>
              <a:t>Kontrol-kontrol</a:t>
            </a:r>
            <a:r>
              <a:rPr lang="en-US" dirty="0"/>
              <a:t> </a:t>
            </a:r>
            <a:r>
              <a:rPr lang="en-US" dirty="0" err="1"/>
              <a:t>untuk</a:t>
            </a:r>
            <a:r>
              <a:rPr lang="en-US" dirty="0"/>
              <a:t> </a:t>
            </a:r>
            <a:r>
              <a:rPr lang="en-US" dirty="0" err="1"/>
              <a:t>pengamanan</a:t>
            </a:r>
            <a:r>
              <a:rPr lang="en-US" dirty="0"/>
              <a:t> </a:t>
            </a:r>
            <a:r>
              <a:rPr lang="en-US" dirty="0" err="1"/>
              <a:t>sistem</a:t>
            </a:r>
            <a:r>
              <a:rPr lang="en-US" dirty="0"/>
              <a:t> </a:t>
            </a:r>
            <a:r>
              <a:rPr lang="en-US" dirty="0" err="1"/>
              <a:t>informasi</a:t>
            </a:r>
            <a:r>
              <a:rPr lang="en-US" dirty="0"/>
              <a:t> </a:t>
            </a:r>
            <a:r>
              <a:rPr lang="en-US" dirty="0" err="1"/>
              <a:t>antara</a:t>
            </a:r>
            <a:r>
              <a:rPr lang="en-US" dirty="0"/>
              <a:t> lain:</a:t>
            </a:r>
          </a:p>
          <a:p>
            <a:pPr marL="514350" indent="-514350">
              <a:buFont typeface="+mj-lt"/>
              <a:buAutoNum type="alphaLcParenR"/>
              <a:defRPr/>
            </a:pPr>
            <a:r>
              <a:rPr lang="en-US" dirty="0" err="1"/>
              <a:t>Kontrol</a:t>
            </a:r>
            <a:r>
              <a:rPr lang="en-US" dirty="0"/>
              <a:t> </a:t>
            </a:r>
            <a:r>
              <a:rPr lang="en-US" dirty="0" err="1"/>
              <a:t>Administratif</a:t>
            </a:r>
            <a:endParaRPr lang="en-US" dirty="0"/>
          </a:p>
          <a:p>
            <a:pPr marL="514350" indent="-514350">
              <a:buFont typeface="+mj-lt"/>
              <a:buAutoNum type="alphaLcParenR"/>
              <a:defRPr/>
            </a:pPr>
            <a:r>
              <a:rPr lang="en-US" dirty="0" err="1"/>
              <a:t>Kontrol</a:t>
            </a:r>
            <a:r>
              <a:rPr lang="en-US" dirty="0"/>
              <a:t> </a:t>
            </a:r>
            <a:r>
              <a:rPr lang="en-US" dirty="0" err="1"/>
              <a:t>Pengembangan</a:t>
            </a:r>
            <a:r>
              <a:rPr lang="en-US" dirty="0"/>
              <a:t> </a:t>
            </a:r>
            <a:r>
              <a:rPr lang="en-US" dirty="0" err="1"/>
              <a:t>dan</a:t>
            </a:r>
            <a:r>
              <a:rPr lang="en-US" dirty="0"/>
              <a:t> </a:t>
            </a:r>
            <a:r>
              <a:rPr lang="en-US" dirty="0" err="1"/>
              <a:t>Pemeliharaan</a:t>
            </a:r>
            <a:r>
              <a:rPr lang="en-US" dirty="0"/>
              <a:t> </a:t>
            </a:r>
            <a:r>
              <a:rPr lang="en-US" dirty="0" err="1"/>
              <a:t>Sistem</a:t>
            </a:r>
            <a:r>
              <a:rPr lang="en-US" dirty="0"/>
              <a:t> </a:t>
            </a:r>
          </a:p>
          <a:p>
            <a:pPr marL="514350" indent="-514350">
              <a:buFont typeface="+mj-lt"/>
              <a:buAutoNum type="alphaLcParenR"/>
              <a:defRPr/>
            </a:pPr>
            <a:r>
              <a:rPr lang="en-US" dirty="0" err="1"/>
              <a:t>Kontrol</a:t>
            </a:r>
            <a:r>
              <a:rPr lang="en-US" dirty="0"/>
              <a:t> </a:t>
            </a:r>
            <a:r>
              <a:rPr lang="en-US" dirty="0" err="1"/>
              <a:t>Operasi</a:t>
            </a:r>
            <a:endParaRPr lang="en-US" dirty="0"/>
          </a:p>
          <a:p>
            <a:pPr marL="514350" indent="-514350">
              <a:buFont typeface="+mj-lt"/>
              <a:buAutoNum type="alphaLcParenR"/>
              <a:defRPr/>
            </a:pPr>
            <a:r>
              <a:rPr lang="en-US" dirty="0" err="1"/>
              <a:t>Proteksi</a:t>
            </a:r>
            <a:r>
              <a:rPr lang="en-US" dirty="0"/>
              <a:t> </a:t>
            </a:r>
            <a:r>
              <a:rPr lang="en-US" dirty="0" err="1"/>
              <a:t>Fisik</a:t>
            </a:r>
            <a:r>
              <a:rPr lang="en-US" dirty="0"/>
              <a:t> </a:t>
            </a:r>
            <a:r>
              <a:rPr lang="en-US" dirty="0" err="1"/>
              <a:t>terhadap</a:t>
            </a:r>
            <a:r>
              <a:rPr lang="en-US" dirty="0"/>
              <a:t> </a:t>
            </a:r>
            <a:r>
              <a:rPr lang="en-US" dirty="0" err="1"/>
              <a:t>Pusat</a:t>
            </a:r>
            <a:r>
              <a:rPr lang="en-US" dirty="0"/>
              <a:t> Data</a:t>
            </a:r>
          </a:p>
        </p:txBody>
      </p:sp>
    </p:spTree>
    <p:extLst>
      <p:ext uri="{BB962C8B-B14F-4D97-AF65-F5344CB8AC3E}">
        <p14:creationId xmlns:p14="http://schemas.microsoft.com/office/powerpoint/2010/main" val="1225670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514600" y="228600"/>
            <a:ext cx="7772400" cy="1143000"/>
          </a:xfrm>
        </p:spPr>
        <p:txBody>
          <a:bodyPr>
            <a:normAutofit fontScale="90000"/>
          </a:bodyPr>
          <a:lstStyle/>
          <a:p>
            <a:pPr eaLnBrk="1" hangingPunct="1"/>
            <a:r>
              <a:rPr lang="en-US" altLang="en-US" sz="4000" b="1">
                <a:solidFill>
                  <a:srgbClr val="FFFF00"/>
                </a:solidFill>
              </a:rPr>
              <a:t>PENGENDALIAN KEAMANAN SISTEM INFORMASI</a:t>
            </a:r>
            <a:endParaRPr lang="en-US" altLang="en-US" sz="4000">
              <a:solidFill>
                <a:srgbClr val="FFFF00"/>
              </a:solidFill>
            </a:endParaRPr>
          </a:p>
        </p:txBody>
      </p:sp>
      <p:sp>
        <p:nvSpPr>
          <p:cNvPr id="3" name="Content Placeholder 2"/>
          <p:cNvSpPr>
            <a:spLocks noGrp="1"/>
          </p:cNvSpPr>
          <p:nvPr>
            <p:ph idx="1"/>
          </p:nvPr>
        </p:nvSpPr>
        <p:spPr>
          <a:xfrm>
            <a:off x="2209800" y="1752600"/>
            <a:ext cx="7772400" cy="4343400"/>
          </a:xfrm>
        </p:spPr>
        <p:txBody>
          <a:bodyPr/>
          <a:lstStyle/>
          <a:p>
            <a:pPr marL="0" indent="0">
              <a:buNone/>
              <a:defRPr/>
            </a:pPr>
            <a:r>
              <a:rPr lang="en-US" dirty="0" err="1"/>
              <a:t>Kontrol-kontrol</a:t>
            </a:r>
            <a:r>
              <a:rPr lang="en-US" dirty="0"/>
              <a:t> </a:t>
            </a:r>
            <a:r>
              <a:rPr lang="en-US" dirty="0" err="1"/>
              <a:t>untuk</a:t>
            </a:r>
            <a:r>
              <a:rPr lang="en-US" dirty="0"/>
              <a:t> </a:t>
            </a:r>
            <a:r>
              <a:rPr lang="en-US" dirty="0" err="1"/>
              <a:t>pengamanan</a:t>
            </a:r>
            <a:r>
              <a:rPr lang="en-US" dirty="0"/>
              <a:t> </a:t>
            </a:r>
            <a:r>
              <a:rPr lang="en-US" dirty="0" err="1"/>
              <a:t>sistem</a:t>
            </a:r>
            <a:r>
              <a:rPr lang="en-US" dirty="0"/>
              <a:t> </a:t>
            </a:r>
            <a:r>
              <a:rPr lang="en-US" dirty="0" err="1"/>
              <a:t>informasi</a:t>
            </a:r>
            <a:r>
              <a:rPr lang="en-US" dirty="0"/>
              <a:t> </a:t>
            </a:r>
            <a:r>
              <a:rPr lang="en-US" dirty="0" err="1"/>
              <a:t>antara</a:t>
            </a:r>
            <a:r>
              <a:rPr lang="en-US" dirty="0"/>
              <a:t> lain (Cont): </a:t>
            </a:r>
          </a:p>
          <a:p>
            <a:pPr marL="514350" indent="-514350">
              <a:buFont typeface="+mj-lt"/>
              <a:buAutoNum type="alphaLcParenR" startAt="5"/>
              <a:defRPr/>
            </a:pPr>
            <a:r>
              <a:rPr lang="en-US" dirty="0" err="1"/>
              <a:t>Kontrol</a:t>
            </a:r>
            <a:r>
              <a:rPr lang="en-US" dirty="0"/>
              <a:t> </a:t>
            </a:r>
            <a:r>
              <a:rPr lang="en-US" dirty="0" err="1"/>
              <a:t>Perangkat</a:t>
            </a:r>
            <a:r>
              <a:rPr lang="en-US" dirty="0"/>
              <a:t> </a:t>
            </a:r>
            <a:r>
              <a:rPr lang="en-US" dirty="0" err="1"/>
              <a:t>Keras</a:t>
            </a:r>
            <a:endParaRPr lang="en-US" dirty="0"/>
          </a:p>
          <a:p>
            <a:pPr marL="514350" indent="-514350">
              <a:buFont typeface="+mj-lt"/>
              <a:buAutoNum type="alphaLcParenR" startAt="5"/>
              <a:defRPr/>
            </a:pPr>
            <a:r>
              <a:rPr lang="en-US" dirty="0" err="1"/>
              <a:t>Kontrol</a:t>
            </a:r>
            <a:r>
              <a:rPr lang="en-US" dirty="0"/>
              <a:t> </a:t>
            </a:r>
            <a:r>
              <a:rPr lang="en-US" dirty="0" err="1"/>
              <a:t>Akses</a:t>
            </a:r>
            <a:r>
              <a:rPr lang="en-US" dirty="0"/>
              <a:t> </a:t>
            </a:r>
            <a:r>
              <a:rPr lang="en-US" dirty="0" err="1"/>
              <a:t>terhadap</a:t>
            </a:r>
            <a:r>
              <a:rPr lang="en-US" dirty="0"/>
              <a:t> </a:t>
            </a:r>
            <a:r>
              <a:rPr lang="en-US" dirty="0" err="1"/>
              <a:t>Sistem</a:t>
            </a:r>
            <a:r>
              <a:rPr lang="en-US" dirty="0"/>
              <a:t> computer</a:t>
            </a:r>
          </a:p>
          <a:p>
            <a:pPr marL="514350" indent="-514350">
              <a:buFont typeface="+mj-lt"/>
              <a:buAutoNum type="alphaLcParenR" startAt="5"/>
              <a:defRPr/>
            </a:pPr>
            <a:r>
              <a:rPr lang="en-US" dirty="0" err="1"/>
              <a:t>Kontrol</a:t>
            </a:r>
            <a:r>
              <a:rPr lang="en-US" dirty="0"/>
              <a:t> </a:t>
            </a:r>
            <a:r>
              <a:rPr lang="en-US" dirty="0" err="1"/>
              <a:t>terhadap</a:t>
            </a:r>
            <a:r>
              <a:rPr lang="en-US" dirty="0"/>
              <a:t> </a:t>
            </a:r>
            <a:r>
              <a:rPr lang="en-US" dirty="0" err="1"/>
              <a:t>Akses</a:t>
            </a:r>
            <a:r>
              <a:rPr lang="en-US" dirty="0"/>
              <a:t> </a:t>
            </a:r>
            <a:r>
              <a:rPr lang="en-US" dirty="0" err="1"/>
              <a:t>Informasi</a:t>
            </a:r>
            <a:endParaRPr lang="en-US" dirty="0"/>
          </a:p>
          <a:p>
            <a:pPr marL="514350" indent="-514350">
              <a:buFont typeface="+mj-lt"/>
              <a:buAutoNum type="alphaLcParenR" startAt="5"/>
              <a:defRPr/>
            </a:pPr>
            <a:r>
              <a:rPr lang="en-US" dirty="0" err="1"/>
              <a:t>Kontrol</a:t>
            </a:r>
            <a:r>
              <a:rPr lang="en-US" dirty="0"/>
              <a:t> </a:t>
            </a:r>
            <a:r>
              <a:rPr lang="en-US" dirty="0" err="1"/>
              <a:t>terhadap</a:t>
            </a:r>
            <a:r>
              <a:rPr lang="en-US" dirty="0"/>
              <a:t> </a:t>
            </a:r>
            <a:r>
              <a:rPr lang="en-US" dirty="0" err="1"/>
              <a:t>Bencana</a:t>
            </a:r>
            <a:endParaRPr lang="en-US" dirty="0"/>
          </a:p>
          <a:p>
            <a:pPr marL="514350" indent="-514350">
              <a:buFont typeface="+mj-lt"/>
              <a:buAutoNum type="alphaLcParenR" startAt="5"/>
              <a:defRPr/>
            </a:pPr>
            <a:r>
              <a:rPr lang="en-US" dirty="0" err="1"/>
              <a:t>Kontrol</a:t>
            </a:r>
            <a:r>
              <a:rPr lang="en-US" dirty="0"/>
              <a:t> </a:t>
            </a:r>
            <a:r>
              <a:rPr lang="en-US" dirty="0" err="1"/>
              <a:t>Terhadap</a:t>
            </a:r>
            <a:r>
              <a:rPr lang="en-US" dirty="0"/>
              <a:t> </a:t>
            </a:r>
            <a:r>
              <a:rPr lang="en-US" dirty="0" err="1"/>
              <a:t>Perlidungan</a:t>
            </a:r>
            <a:r>
              <a:rPr lang="en-US" dirty="0"/>
              <a:t> </a:t>
            </a:r>
            <a:r>
              <a:rPr lang="en-US" dirty="0" err="1"/>
              <a:t>Terakhir</a:t>
            </a:r>
            <a:endParaRPr lang="en-US" dirty="0"/>
          </a:p>
          <a:p>
            <a:pPr marL="514350" indent="-514350">
              <a:buFont typeface="+mj-lt"/>
              <a:buAutoNum type="alphaLcParenR" startAt="5"/>
              <a:defRPr/>
            </a:pPr>
            <a:r>
              <a:rPr lang="en-US" dirty="0" err="1"/>
              <a:t>Kontrol</a:t>
            </a:r>
            <a:r>
              <a:rPr lang="en-US" dirty="0"/>
              <a:t> </a:t>
            </a:r>
            <a:r>
              <a:rPr lang="en-US" dirty="0" err="1"/>
              <a:t>Aplikasi</a:t>
            </a:r>
            <a:endParaRPr lang="en-US" dirty="0"/>
          </a:p>
          <a:p>
            <a:pPr eaLnBrk="1" hangingPunct="1">
              <a:defRPr/>
            </a:pPr>
            <a:endParaRPr lang="en-US" dirty="0" smtClean="0"/>
          </a:p>
        </p:txBody>
      </p:sp>
    </p:spTree>
    <p:extLst>
      <p:ext uri="{BB962C8B-B14F-4D97-AF65-F5344CB8AC3E}">
        <p14:creationId xmlns:p14="http://schemas.microsoft.com/office/powerpoint/2010/main" val="13173637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754</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Gothic</vt:lpstr>
      <vt:lpstr>Courier New</vt:lpstr>
      <vt:lpstr>Times New Roman</vt:lpstr>
      <vt:lpstr>Wingdings</vt:lpstr>
      <vt:lpstr>Wingdings 3</vt:lpstr>
      <vt:lpstr>Ion</vt:lpstr>
      <vt:lpstr>Vulnerability</vt:lpstr>
      <vt:lpstr>ANCAMAN (Threats)</vt:lpstr>
      <vt:lpstr>ANCAMAN (Threats)</vt:lpstr>
      <vt:lpstr>KELEMAHAN (Vurnerability)</vt:lpstr>
      <vt:lpstr>KELEMAHAN (Vurnerability)</vt:lpstr>
      <vt:lpstr>KELEMAHAN (Vurnerability)</vt:lpstr>
      <vt:lpstr>KELEMAHAN (Vurnerability)</vt:lpstr>
      <vt:lpstr>PENGENDALIAN KEAMANAN SISTEM INFORMASI</vt:lpstr>
      <vt:lpstr>PENGENDALIAN KEAMANAN SISTEM INFORMASI</vt:lpstr>
      <vt:lpstr>Kontrol Administratif</vt:lpstr>
      <vt:lpstr>Kontrol Administratif</vt:lpstr>
      <vt:lpstr>Kontrol Administratif</vt:lpstr>
      <vt:lpstr>Kontrol Pengembangan dan Pemeliharaan Sistem </vt:lpstr>
      <vt:lpstr>Kontrol Operasi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dc:title>
  <dc:creator>Lenovo</dc:creator>
  <cp:lastModifiedBy>Lenovo</cp:lastModifiedBy>
  <cp:revision>1</cp:revision>
  <dcterms:created xsi:type="dcterms:W3CDTF">2022-03-25T07:18:14Z</dcterms:created>
  <dcterms:modified xsi:type="dcterms:W3CDTF">2022-03-25T07:18:54Z</dcterms:modified>
</cp:coreProperties>
</file>