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297" r:id="rId3"/>
    <p:sldId id="298" r:id="rId4"/>
    <p:sldId id="304" r:id="rId5"/>
    <p:sldId id="305" r:id="rId6"/>
    <p:sldId id="306" r:id="rId7"/>
    <p:sldId id="299" r:id="rId8"/>
    <p:sldId id="300" r:id="rId9"/>
    <p:sldId id="301" r:id="rId10"/>
    <p:sldId id="260" r:id="rId11"/>
    <p:sldId id="261" r:id="rId12"/>
    <p:sldId id="264" r:id="rId13"/>
    <p:sldId id="265" r:id="rId14"/>
    <p:sldId id="266" r:id="rId15"/>
    <p:sldId id="267" r:id="rId16"/>
    <p:sldId id="268" r:id="rId17"/>
    <p:sldId id="269" r:id="rId18"/>
    <p:sldId id="270" r:id="rId19"/>
    <p:sldId id="271" r:id="rId20"/>
    <p:sldId id="273" r:id="rId21"/>
    <p:sldId id="274" r:id="rId22"/>
    <p:sldId id="275" r:id="rId23"/>
    <p:sldId id="276" r:id="rId24"/>
    <p:sldId id="277" r:id="rId25"/>
    <p:sldId id="278" r:id="rId26"/>
    <p:sldId id="279" r:id="rId27"/>
    <p:sldId id="281" r:id="rId28"/>
    <p:sldId id="280"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72" r:id="rId45"/>
    <p:sldId id="258" r:id="rId46"/>
    <p:sldId id="302" r:id="rId47"/>
    <p:sldId id="30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1" d="100"/>
          <a:sy n="71" d="100"/>
        </p:scale>
        <p:origin x="7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890E9ABC-25DF-493B-965D-444FA76E1FA6}" type="datetimeFigureOut">
              <a:rPr lang="en-US"/>
              <a:pPr>
                <a:defRPr/>
              </a:pPr>
              <a:t>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4D95F45-6FB3-4C14-9CF2-7D9276867F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CDBD1B-7F0B-417D-BCBF-9560DF41B08C}" type="slidenum">
              <a:rPr lang="en-US" altLang="en-US" smtClean="0">
                <a:latin typeface="Times New Roman" panose="02020603050405020304" pitchFamily="18" charset="0"/>
              </a:rPr>
              <a:pPr>
                <a:spcBef>
                  <a:spcPct val="0"/>
                </a:spcBef>
              </a:pPr>
              <a:t>42</a:t>
            </a:fld>
            <a:endParaRPr lang="en-US" altLang="en-US"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209DFE-E347-4277-9D33-BB6DAC011CD5}" type="slidenum">
              <a:rPr lang="en-US" altLang="en-US"/>
              <a:pPr>
                <a:defRPr/>
              </a:pPr>
              <a:t>‹#›</a:t>
            </a:fld>
            <a:endParaRPr lang="en-US" altLang="en-US"/>
          </a:p>
        </p:txBody>
      </p:sp>
    </p:spTree>
    <p:extLst>
      <p:ext uri="{BB962C8B-B14F-4D97-AF65-F5344CB8AC3E}">
        <p14:creationId xmlns:p14="http://schemas.microsoft.com/office/powerpoint/2010/main" val="417611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F70400-59BD-4682-ADD5-9DCADE7A1DDA}" type="slidenum">
              <a:rPr lang="en-US" altLang="en-US"/>
              <a:pPr>
                <a:defRPr/>
              </a:pPr>
              <a:t>‹#›</a:t>
            </a:fld>
            <a:endParaRPr lang="en-US" altLang="en-US"/>
          </a:p>
        </p:txBody>
      </p:sp>
    </p:spTree>
    <p:extLst>
      <p:ext uri="{BB962C8B-B14F-4D97-AF65-F5344CB8AC3E}">
        <p14:creationId xmlns:p14="http://schemas.microsoft.com/office/powerpoint/2010/main" val="422113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CE2319-8143-46CE-AC1E-312F8EE39D16}" type="slidenum">
              <a:rPr lang="en-US" altLang="en-US"/>
              <a:pPr>
                <a:defRPr/>
              </a:pPr>
              <a:t>‹#›</a:t>
            </a:fld>
            <a:endParaRPr lang="en-US" altLang="en-US"/>
          </a:p>
        </p:txBody>
      </p:sp>
    </p:spTree>
    <p:extLst>
      <p:ext uri="{BB962C8B-B14F-4D97-AF65-F5344CB8AC3E}">
        <p14:creationId xmlns:p14="http://schemas.microsoft.com/office/powerpoint/2010/main" val="251574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02CBC0-4FA1-4D9F-8843-E25C1C6CC18F}" type="slidenum">
              <a:rPr lang="en-US" altLang="en-US"/>
              <a:pPr>
                <a:defRPr/>
              </a:pPr>
              <a:t>‹#›</a:t>
            </a:fld>
            <a:endParaRPr lang="en-US" altLang="en-US"/>
          </a:p>
        </p:txBody>
      </p:sp>
    </p:spTree>
    <p:extLst>
      <p:ext uri="{BB962C8B-B14F-4D97-AF65-F5344CB8AC3E}">
        <p14:creationId xmlns:p14="http://schemas.microsoft.com/office/powerpoint/2010/main" val="34218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60C76AD2-574D-43AC-B22A-E50FEB4F8E53}" type="slidenum">
              <a:rPr lang="en-US" altLang="en-US"/>
              <a:pPr>
                <a:defRPr/>
              </a:pPr>
              <a:t>‹#›</a:t>
            </a:fld>
            <a:endParaRPr lang="en-US" altLang="en-US"/>
          </a:p>
        </p:txBody>
      </p:sp>
    </p:spTree>
    <p:extLst>
      <p:ext uri="{BB962C8B-B14F-4D97-AF65-F5344CB8AC3E}">
        <p14:creationId xmlns:p14="http://schemas.microsoft.com/office/powerpoint/2010/main" val="258175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DE1760-878F-4118-BBBB-0F81F9423AD2}" type="slidenum">
              <a:rPr lang="en-US" altLang="en-US"/>
              <a:pPr>
                <a:defRPr/>
              </a:pPr>
              <a:t>‹#›</a:t>
            </a:fld>
            <a:endParaRPr lang="en-US" altLang="en-US"/>
          </a:p>
        </p:txBody>
      </p:sp>
    </p:spTree>
    <p:extLst>
      <p:ext uri="{BB962C8B-B14F-4D97-AF65-F5344CB8AC3E}">
        <p14:creationId xmlns:p14="http://schemas.microsoft.com/office/powerpoint/2010/main" val="421290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27F9C0-C71D-45A4-AFC6-B18C6F7F3361}" type="slidenum">
              <a:rPr lang="en-US" altLang="en-US"/>
              <a:pPr>
                <a:defRPr/>
              </a:pPr>
              <a:t>‹#›</a:t>
            </a:fld>
            <a:endParaRPr lang="en-US" altLang="en-US"/>
          </a:p>
        </p:txBody>
      </p:sp>
    </p:spTree>
    <p:extLst>
      <p:ext uri="{BB962C8B-B14F-4D97-AF65-F5344CB8AC3E}">
        <p14:creationId xmlns:p14="http://schemas.microsoft.com/office/powerpoint/2010/main" val="143758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6B68177-ED24-4CEC-B8C7-109EB0C0E7EB}" type="slidenum">
              <a:rPr lang="en-US" altLang="en-US"/>
              <a:pPr>
                <a:defRPr/>
              </a:pPr>
              <a:t>‹#›</a:t>
            </a:fld>
            <a:endParaRPr lang="en-US" altLang="en-US"/>
          </a:p>
        </p:txBody>
      </p:sp>
    </p:spTree>
    <p:extLst>
      <p:ext uri="{BB962C8B-B14F-4D97-AF65-F5344CB8AC3E}">
        <p14:creationId xmlns:p14="http://schemas.microsoft.com/office/powerpoint/2010/main" val="406564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8EFD621B-E769-43A1-A8A3-B425AEF32D71}" type="slidenum">
              <a:rPr lang="en-US" altLang="en-US"/>
              <a:pPr>
                <a:defRPr/>
              </a:pPr>
              <a:t>‹#›</a:t>
            </a:fld>
            <a:endParaRPr lang="en-US" altLang="en-US"/>
          </a:p>
        </p:txBody>
      </p:sp>
    </p:spTree>
    <p:extLst>
      <p:ext uri="{BB962C8B-B14F-4D97-AF65-F5344CB8AC3E}">
        <p14:creationId xmlns:p14="http://schemas.microsoft.com/office/powerpoint/2010/main" val="391750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AA221B-CE4A-4C9F-84BB-F0F5A4EE6224}" type="slidenum">
              <a:rPr lang="en-US" altLang="en-US"/>
              <a:pPr>
                <a:defRPr/>
              </a:pPr>
              <a:t>‹#›</a:t>
            </a:fld>
            <a:endParaRPr lang="en-US" altLang="en-US"/>
          </a:p>
        </p:txBody>
      </p:sp>
    </p:spTree>
    <p:extLst>
      <p:ext uri="{BB962C8B-B14F-4D97-AF65-F5344CB8AC3E}">
        <p14:creationId xmlns:p14="http://schemas.microsoft.com/office/powerpoint/2010/main" val="272860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8A4C0F-4F69-4089-8814-62EC93AA40CE}" type="slidenum">
              <a:rPr lang="en-US" altLang="en-US"/>
              <a:pPr>
                <a:defRPr/>
              </a:pPr>
              <a:t>‹#›</a:t>
            </a:fld>
            <a:endParaRPr lang="en-US" altLang="en-US"/>
          </a:p>
        </p:txBody>
      </p:sp>
    </p:spTree>
    <p:extLst>
      <p:ext uri="{BB962C8B-B14F-4D97-AF65-F5344CB8AC3E}">
        <p14:creationId xmlns:p14="http://schemas.microsoft.com/office/powerpoint/2010/main" val="105343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5679441-8C79-4C98-81FE-56A3614182C0}" type="slidenum">
              <a:rPr lang="en-US" altLang="en-US"/>
              <a:pPr>
                <a:defRPr/>
              </a:pPr>
              <a:t>‹#›</a:t>
            </a:fld>
            <a:endParaRPr lang="en-US" altLang="en-US"/>
          </a:p>
        </p:txBody>
      </p:sp>
    </p:spTree>
    <p:extLst>
      <p:ext uri="{BB962C8B-B14F-4D97-AF65-F5344CB8AC3E}">
        <p14:creationId xmlns:p14="http://schemas.microsoft.com/office/powerpoint/2010/main" val="75785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DDDDDD"/>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DDDDDD"/>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DDDDDD"/>
                </a:solidFill>
              </a:defRPr>
            </a:lvl1pPr>
          </a:lstStyle>
          <a:p>
            <a:pPr>
              <a:defRPr/>
            </a:pPr>
            <a:fld id="{65213F2E-0B3B-41E1-9553-2CDF8C929E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43" r:id="rId2"/>
    <p:sldLayoutId id="2147483734" r:id="rId3"/>
    <p:sldLayoutId id="2147483735" r:id="rId4"/>
    <p:sldLayoutId id="2147483736" r:id="rId5"/>
    <p:sldLayoutId id="2147483744" r:id="rId6"/>
    <p:sldLayoutId id="2147483737" r:id="rId7"/>
    <p:sldLayoutId id="2147483738" r:id="rId8"/>
    <p:sldLayoutId id="2147483739" r:id="rId9"/>
    <p:sldLayoutId id="2147483740" r:id="rId10"/>
    <p:sldLayoutId id="2147483741" r:id="rId11"/>
    <p:sldLayoutId id="2147483742" r:id="rId12"/>
  </p:sldLayoutIdLst>
  <p:txStyles>
    <p:titleStyle>
      <a:lvl1pPr algn="ctr" rtl="0" eaLnBrk="0" fontAlgn="base" hangingPunct="0">
        <a:spcBef>
          <a:spcPct val="0"/>
        </a:spcBef>
        <a:spcAft>
          <a:spcPct val="0"/>
        </a:spcAft>
        <a:defRPr sz="4400">
          <a:solidFill>
            <a:srgbClr val="DDDDDD"/>
          </a:solidFill>
          <a:latin typeface="+mj-lt"/>
          <a:ea typeface="+mj-ea"/>
          <a:cs typeface="+mj-cs"/>
        </a:defRPr>
      </a:lvl1pPr>
      <a:lvl2pPr algn="ctr" rtl="0" eaLnBrk="0" fontAlgn="base" hangingPunct="0">
        <a:spcBef>
          <a:spcPct val="0"/>
        </a:spcBef>
        <a:spcAft>
          <a:spcPct val="0"/>
        </a:spcAft>
        <a:defRPr sz="4400">
          <a:solidFill>
            <a:srgbClr val="DDDDDD"/>
          </a:solidFill>
          <a:latin typeface="Times New Roman" pitchFamily="18" charset="0"/>
        </a:defRPr>
      </a:lvl2pPr>
      <a:lvl3pPr algn="ctr" rtl="0" eaLnBrk="0" fontAlgn="base" hangingPunct="0">
        <a:spcBef>
          <a:spcPct val="0"/>
        </a:spcBef>
        <a:spcAft>
          <a:spcPct val="0"/>
        </a:spcAft>
        <a:defRPr sz="4400">
          <a:solidFill>
            <a:srgbClr val="DDDDDD"/>
          </a:solidFill>
          <a:latin typeface="Times New Roman" pitchFamily="18" charset="0"/>
        </a:defRPr>
      </a:lvl3pPr>
      <a:lvl4pPr algn="ctr" rtl="0" eaLnBrk="0" fontAlgn="base" hangingPunct="0">
        <a:spcBef>
          <a:spcPct val="0"/>
        </a:spcBef>
        <a:spcAft>
          <a:spcPct val="0"/>
        </a:spcAft>
        <a:defRPr sz="4400">
          <a:solidFill>
            <a:srgbClr val="DDDDDD"/>
          </a:solidFill>
          <a:latin typeface="Times New Roman" pitchFamily="18" charset="0"/>
        </a:defRPr>
      </a:lvl4pPr>
      <a:lvl5pPr algn="ctr" rtl="0" eaLnBrk="0" fontAlgn="base" hangingPunct="0">
        <a:spcBef>
          <a:spcPct val="0"/>
        </a:spcBef>
        <a:spcAft>
          <a:spcPct val="0"/>
        </a:spcAft>
        <a:defRPr sz="4400">
          <a:solidFill>
            <a:srgbClr val="DDDDDD"/>
          </a:solidFill>
          <a:latin typeface="Times New Roman" pitchFamily="18" charset="0"/>
        </a:defRPr>
      </a:lvl5pPr>
      <a:lvl6pPr marL="457200" algn="ctr" rtl="0" eaLnBrk="1" fontAlgn="base" hangingPunct="1">
        <a:spcBef>
          <a:spcPct val="0"/>
        </a:spcBef>
        <a:spcAft>
          <a:spcPct val="0"/>
        </a:spcAft>
        <a:defRPr sz="4400">
          <a:solidFill>
            <a:srgbClr val="DDDDDD"/>
          </a:solidFill>
          <a:latin typeface="Times New Roman" pitchFamily="18" charset="0"/>
        </a:defRPr>
      </a:lvl6pPr>
      <a:lvl7pPr marL="914400" algn="ctr" rtl="0" eaLnBrk="1" fontAlgn="base" hangingPunct="1">
        <a:spcBef>
          <a:spcPct val="0"/>
        </a:spcBef>
        <a:spcAft>
          <a:spcPct val="0"/>
        </a:spcAft>
        <a:defRPr sz="4400">
          <a:solidFill>
            <a:srgbClr val="DDDDDD"/>
          </a:solidFill>
          <a:latin typeface="Times New Roman" pitchFamily="18" charset="0"/>
        </a:defRPr>
      </a:lvl7pPr>
      <a:lvl8pPr marL="1371600" algn="ctr" rtl="0" eaLnBrk="1" fontAlgn="base" hangingPunct="1">
        <a:spcBef>
          <a:spcPct val="0"/>
        </a:spcBef>
        <a:spcAft>
          <a:spcPct val="0"/>
        </a:spcAft>
        <a:defRPr sz="4400">
          <a:solidFill>
            <a:srgbClr val="DDDDDD"/>
          </a:solidFill>
          <a:latin typeface="Times New Roman" pitchFamily="18" charset="0"/>
        </a:defRPr>
      </a:lvl8pPr>
      <a:lvl9pPr marL="1828800" algn="ctr" rtl="0" eaLnBrk="1" fontAlgn="base" hangingPunct="1">
        <a:spcBef>
          <a:spcPct val="0"/>
        </a:spcBef>
        <a:spcAft>
          <a:spcPct val="0"/>
        </a:spcAft>
        <a:defRPr sz="4400">
          <a:solidFill>
            <a:srgbClr val="DDDDDD"/>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rgbClr val="DDDDDD"/>
          </a:solidFill>
          <a:latin typeface="+mn-lt"/>
          <a:ea typeface="+mn-ea"/>
          <a:cs typeface="+mn-cs"/>
        </a:defRPr>
      </a:lvl1pPr>
      <a:lvl2pPr marL="742950" indent="-285750" algn="l" rtl="0" eaLnBrk="0" fontAlgn="base" hangingPunct="0">
        <a:spcBef>
          <a:spcPct val="20000"/>
        </a:spcBef>
        <a:spcAft>
          <a:spcPct val="0"/>
        </a:spcAft>
        <a:buChar char="–"/>
        <a:defRPr sz="2800">
          <a:solidFill>
            <a:srgbClr val="DDDDDD"/>
          </a:solidFill>
          <a:latin typeface="+mn-lt"/>
        </a:defRPr>
      </a:lvl2pPr>
      <a:lvl3pPr marL="1143000" indent="-228600" algn="l" rtl="0" eaLnBrk="0" fontAlgn="base" hangingPunct="0">
        <a:spcBef>
          <a:spcPct val="20000"/>
        </a:spcBef>
        <a:spcAft>
          <a:spcPct val="0"/>
        </a:spcAft>
        <a:buChar char="•"/>
        <a:defRPr sz="2400">
          <a:solidFill>
            <a:srgbClr val="DDDDDD"/>
          </a:solidFill>
          <a:latin typeface="+mn-lt"/>
        </a:defRPr>
      </a:lvl3pPr>
      <a:lvl4pPr marL="1600200" indent="-228600" algn="l" rtl="0" eaLnBrk="0" fontAlgn="base" hangingPunct="0">
        <a:spcBef>
          <a:spcPct val="20000"/>
        </a:spcBef>
        <a:spcAft>
          <a:spcPct val="0"/>
        </a:spcAft>
        <a:buChar char="–"/>
        <a:defRPr sz="2000">
          <a:solidFill>
            <a:srgbClr val="DDDDDD"/>
          </a:solidFill>
          <a:latin typeface="+mn-lt"/>
        </a:defRPr>
      </a:lvl4pPr>
      <a:lvl5pPr marL="2057400" indent="-228600" algn="l" rtl="0" eaLnBrk="0" fontAlgn="base" hangingPunct="0">
        <a:spcBef>
          <a:spcPct val="20000"/>
        </a:spcBef>
        <a:spcAft>
          <a:spcPct val="0"/>
        </a:spcAft>
        <a:buChar char="»"/>
        <a:defRPr sz="2000">
          <a:solidFill>
            <a:srgbClr val="DDDDDD"/>
          </a:solidFill>
          <a:latin typeface="+mn-lt"/>
        </a:defRPr>
      </a:lvl5pPr>
      <a:lvl6pPr marL="2514600" indent="-228600" algn="l" rtl="0" eaLnBrk="1" fontAlgn="base" hangingPunct="1">
        <a:spcBef>
          <a:spcPct val="20000"/>
        </a:spcBef>
        <a:spcAft>
          <a:spcPct val="0"/>
        </a:spcAft>
        <a:buChar char="»"/>
        <a:defRPr sz="2000">
          <a:solidFill>
            <a:srgbClr val="DDDDDD"/>
          </a:solidFill>
          <a:latin typeface="+mn-lt"/>
        </a:defRPr>
      </a:lvl6pPr>
      <a:lvl7pPr marL="2971800" indent="-228600" algn="l" rtl="0" eaLnBrk="1" fontAlgn="base" hangingPunct="1">
        <a:spcBef>
          <a:spcPct val="20000"/>
        </a:spcBef>
        <a:spcAft>
          <a:spcPct val="0"/>
        </a:spcAft>
        <a:buChar char="»"/>
        <a:defRPr sz="2000">
          <a:solidFill>
            <a:srgbClr val="DDDDDD"/>
          </a:solidFill>
          <a:latin typeface="+mn-lt"/>
        </a:defRPr>
      </a:lvl7pPr>
      <a:lvl8pPr marL="3429000" indent="-228600" algn="l" rtl="0" eaLnBrk="1" fontAlgn="base" hangingPunct="1">
        <a:spcBef>
          <a:spcPct val="20000"/>
        </a:spcBef>
        <a:spcAft>
          <a:spcPct val="0"/>
        </a:spcAft>
        <a:buChar char="»"/>
        <a:defRPr sz="2000">
          <a:solidFill>
            <a:srgbClr val="DDDDDD"/>
          </a:solidFill>
          <a:latin typeface="+mn-lt"/>
        </a:defRPr>
      </a:lvl8pPr>
      <a:lvl9pPr marL="3886200" indent="-228600" algn="l" rtl="0" eaLnBrk="1" fontAlgn="base" hangingPunct="1">
        <a:spcBef>
          <a:spcPct val="20000"/>
        </a:spcBef>
        <a:spcAft>
          <a:spcPct val="0"/>
        </a:spcAft>
        <a:buChar char="»"/>
        <a:defRPr sz="2000">
          <a:solidFill>
            <a:srgbClr val="DDDDD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sisteminformasi.com/2009/04/keamanan-sistem-informasi-apa-dan.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152400"/>
            <a:ext cx="7772400" cy="1143000"/>
          </a:xfrm>
        </p:spPr>
        <p:txBody>
          <a:bodyPr/>
          <a:lstStyle/>
          <a:p>
            <a:pPr eaLnBrk="1" hangingPunct="1"/>
            <a:r>
              <a:rPr lang="en-US" altLang="en-US" smtClean="0">
                <a:solidFill>
                  <a:srgbClr val="FFFF00"/>
                </a:solidFill>
                <a:latin typeface="Verdana" panose="020B0604030504040204" pitchFamily="34" charset="0"/>
              </a:rPr>
              <a:t>Pendahuluan</a:t>
            </a:r>
          </a:p>
        </p:txBody>
      </p:sp>
      <p:sp>
        <p:nvSpPr>
          <p:cNvPr id="5123" name="Content Placeholder 2"/>
          <p:cNvSpPr>
            <a:spLocks noGrp="1"/>
          </p:cNvSpPr>
          <p:nvPr>
            <p:ph idx="1"/>
          </p:nvPr>
        </p:nvSpPr>
        <p:spPr>
          <a:xfrm>
            <a:off x="457200" y="1600200"/>
            <a:ext cx="8229600" cy="4495800"/>
          </a:xfrm>
        </p:spPr>
        <p:txBody>
          <a:bodyPr/>
          <a:lstStyle/>
          <a:p>
            <a:pPr eaLnBrk="1" hangingPunct="1"/>
            <a:r>
              <a:rPr lang="en-US" altLang="en-US" sz="2800" smtClean="0"/>
              <a:t>Informasi saat ini sudah menjadi sebuah komoditi yang sangat penting. Bahkan ada yang mengatakan bahwa kita sudah berada di sebuah “information-based society”. </a:t>
            </a:r>
          </a:p>
          <a:p>
            <a:pPr eaLnBrk="1" hangingPunct="1"/>
            <a:r>
              <a:rPr lang="en-US" altLang="en-US" sz="2800" smtClean="0"/>
              <a:t>Kemampuan untuk mengakses </a:t>
            </a:r>
            <a:r>
              <a:rPr lang="sv-SE" altLang="en-US" sz="2800" smtClean="0"/>
              <a:t>dan menyediakan informasi secara cepat dan akurat menjadi sangat </a:t>
            </a:r>
            <a:r>
              <a:rPr lang="en-US" altLang="en-US" sz="2800" smtClean="0"/>
              <a:t>esensial bagi sebuah organisasi, baik yang berupa organisasi </a:t>
            </a:r>
            <a:r>
              <a:rPr lang="fi-FI" altLang="en-US" sz="2800" smtClean="0"/>
              <a:t>komersial (perusahaan), perguruan tinggi, lembaga pemerintahan, </a:t>
            </a:r>
            <a:r>
              <a:rPr lang="en-US" altLang="en-US" sz="2800" smtClean="0"/>
              <a:t>maupun individual (pribadi).</a:t>
            </a:r>
          </a:p>
          <a:p>
            <a:pPr eaLnBrk="1" hangingPunct="1"/>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14339" name="Content Placeholder 2"/>
          <p:cNvSpPr>
            <a:spLocks noGrp="1"/>
          </p:cNvSpPr>
          <p:nvPr>
            <p:ph idx="1"/>
          </p:nvPr>
        </p:nvSpPr>
        <p:spPr/>
        <p:txBody>
          <a:bodyPr/>
          <a:lstStyle/>
          <a:p>
            <a:pPr eaLnBrk="1" hangingPunct="1"/>
            <a:r>
              <a:rPr lang="en-US" altLang="en-US" sz="2800" smtClean="0"/>
              <a:t>Jika kita berbicara tentang keamanan sistem informasi, selalu kata kunci yang dirujuk adalah pencegahan dari kemungkinan adanya virus, hacker, cracker dan lain-lain. </a:t>
            </a:r>
          </a:p>
          <a:p>
            <a:pPr eaLnBrk="1" hangingPunct="1"/>
            <a:r>
              <a:rPr lang="en-US" altLang="en-US" sz="2800" smtClean="0"/>
              <a:t>Padahal berbicara masalah keamanan sistem informasi maka kita akan berbicara kepada kemungkinan adanya resiko yang muncul atas sistem tersebut.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3" name="Content Placeholder 2"/>
          <p:cNvSpPr>
            <a:spLocks noGrp="1"/>
          </p:cNvSpPr>
          <p:nvPr>
            <p:ph idx="1"/>
          </p:nvPr>
        </p:nvSpPr>
        <p:spPr/>
        <p:txBody>
          <a:bodyPr/>
          <a:lstStyle/>
          <a:p>
            <a:pPr eaLnBrk="1" hangingPunct="1">
              <a:buFontTx/>
              <a:buNone/>
              <a:defRPr/>
            </a:pPr>
            <a:r>
              <a:rPr lang="en-US" dirty="0" err="1" smtClean="0"/>
              <a:t>Sehingga</a:t>
            </a:r>
            <a:r>
              <a:rPr lang="en-US" dirty="0" smtClean="0"/>
              <a:t> </a:t>
            </a:r>
            <a:r>
              <a:rPr lang="en-US" dirty="0" err="1" smtClean="0"/>
              <a:t>pembicaraan</a:t>
            </a:r>
            <a:r>
              <a:rPr lang="en-US" dirty="0" smtClean="0"/>
              <a:t> </a:t>
            </a:r>
            <a:r>
              <a:rPr lang="en-US" dirty="0" err="1" smtClean="0"/>
              <a:t>tentang</a:t>
            </a:r>
            <a:r>
              <a:rPr lang="en-US" dirty="0" smtClean="0"/>
              <a:t> </a:t>
            </a:r>
            <a:r>
              <a:rPr lang="en-US" dirty="0" err="1" smtClean="0"/>
              <a:t>keamanan</a:t>
            </a:r>
            <a:r>
              <a:rPr lang="en-US" dirty="0" smtClean="0"/>
              <a:t> </a:t>
            </a:r>
            <a:r>
              <a:rPr lang="en-US" dirty="0" err="1" smtClean="0"/>
              <a:t>sistem</a:t>
            </a:r>
            <a:r>
              <a:rPr lang="en-US" dirty="0" smtClean="0"/>
              <a:t> </a:t>
            </a:r>
            <a:r>
              <a:rPr lang="en-US" dirty="0" err="1" smtClean="0"/>
              <a:t>tersebut</a:t>
            </a:r>
            <a:r>
              <a:rPr lang="en-US" dirty="0" smtClean="0"/>
              <a:t> </a:t>
            </a:r>
            <a:r>
              <a:rPr lang="en-US" dirty="0" err="1" smtClean="0"/>
              <a:t>maka</a:t>
            </a:r>
            <a:r>
              <a:rPr lang="en-US" dirty="0" smtClean="0"/>
              <a:t> </a:t>
            </a:r>
            <a:r>
              <a:rPr lang="en-US" dirty="0" err="1" smtClean="0"/>
              <a:t>kita</a:t>
            </a:r>
            <a:r>
              <a:rPr lang="en-US" dirty="0" smtClean="0"/>
              <a:t> </a:t>
            </a:r>
            <a:r>
              <a:rPr lang="en-US" dirty="0" err="1" smtClean="0"/>
              <a:t>akan</a:t>
            </a:r>
            <a:r>
              <a:rPr lang="en-US" dirty="0" smtClean="0"/>
              <a:t> </a:t>
            </a:r>
            <a:r>
              <a:rPr lang="en-US" dirty="0" err="1" smtClean="0"/>
              <a:t>berbicara</a:t>
            </a:r>
            <a:r>
              <a:rPr lang="en-US" dirty="0" smtClean="0"/>
              <a:t> 2 </a:t>
            </a:r>
            <a:r>
              <a:rPr lang="en-US" dirty="0" err="1" smtClean="0"/>
              <a:t>masalah</a:t>
            </a:r>
            <a:r>
              <a:rPr lang="en-US" dirty="0" smtClean="0"/>
              <a:t> </a:t>
            </a:r>
            <a:r>
              <a:rPr lang="en-US" dirty="0" err="1" smtClean="0"/>
              <a:t>utama</a:t>
            </a:r>
            <a:r>
              <a:rPr lang="en-US" dirty="0" smtClean="0"/>
              <a:t> </a:t>
            </a:r>
            <a:r>
              <a:rPr lang="en-US" dirty="0" err="1" smtClean="0"/>
              <a:t>yaitu</a:t>
            </a:r>
            <a:r>
              <a:rPr lang="en-US" dirty="0" smtClean="0"/>
              <a:t> :</a:t>
            </a:r>
          </a:p>
          <a:p>
            <a:pPr marL="858838" indent="-514350" eaLnBrk="1" hangingPunct="1">
              <a:buFont typeface="+mj-lt"/>
              <a:buAutoNum type="arabicPeriod"/>
              <a:defRPr/>
            </a:pPr>
            <a:r>
              <a:rPr lang="en-US" dirty="0" smtClean="0"/>
              <a:t>Threats (</a:t>
            </a:r>
            <a:r>
              <a:rPr lang="en-US" dirty="0" err="1" smtClean="0"/>
              <a:t>Ancaman</a:t>
            </a:r>
            <a:r>
              <a:rPr lang="en-US" dirty="0" smtClean="0"/>
              <a:t>) </a:t>
            </a:r>
            <a:r>
              <a:rPr lang="en-US" dirty="0" err="1" smtClean="0"/>
              <a:t>atas</a:t>
            </a:r>
            <a:r>
              <a:rPr lang="en-US" dirty="0" smtClean="0"/>
              <a:t> </a:t>
            </a:r>
            <a:r>
              <a:rPr lang="en-US" dirty="0" err="1" smtClean="0"/>
              <a:t>sistem</a:t>
            </a:r>
            <a:r>
              <a:rPr lang="en-US" dirty="0" smtClean="0"/>
              <a:t> </a:t>
            </a:r>
            <a:r>
              <a:rPr lang="en-US" dirty="0" err="1" smtClean="0"/>
              <a:t>dan</a:t>
            </a:r>
            <a:endParaRPr lang="en-US" dirty="0" smtClean="0"/>
          </a:p>
          <a:p>
            <a:pPr marL="858838" indent="-514350" eaLnBrk="1" hangingPunct="1">
              <a:buFont typeface="+mj-lt"/>
              <a:buAutoNum type="arabicPeriod"/>
              <a:defRPr/>
            </a:pPr>
            <a:r>
              <a:rPr lang="en-US" dirty="0" smtClean="0"/>
              <a:t>Vulnerability (</a:t>
            </a:r>
            <a:r>
              <a:rPr lang="en-US" dirty="0" err="1" smtClean="0"/>
              <a:t>Kelemahan</a:t>
            </a:r>
            <a:r>
              <a:rPr lang="en-US" dirty="0" smtClean="0"/>
              <a:t>) </a:t>
            </a:r>
            <a:r>
              <a:rPr lang="en-US" dirty="0" err="1" smtClean="0"/>
              <a:t>atas</a:t>
            </a:r>
            <a:r>
              <a:rPr lang="en-US" dirty="0" smtClean="0"/>
              <a:t> </a:t>
            </a:r>
            <a:r>
              <a:rPr lang="en-US" dirty="0" err="1" smtClean="0"/>
              <a:t>sistem</a:t>
            </a: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304800"/>
            <a:ext cx="7772400" cy="1143000"/>
          </a:xfrm>
        </p:spPr>
        <p:txBody>
          <a:bodyPr/>
          <a:lstStyle/>
          <a:p>
            <a:pPr eaLnBrk="1" hangingPunct="1"/>
            <a:r>
              <a:rPr lang="en-US" altLang="en-US" smtClean="0">
                <a:solidFill>
                  <a:srgbClr val="FFFF00"/>
                </a:solidFill>
              </a:rPr>
              <a:t>ANCAMAN (Threats)</a:t>
            </a:r>
          </a:p>
        </p:txBody>
      </p:sp>
      <p:sp>
        <p:nvSpPr>
          <p:cNvPr id="3" name="Content Placeholder 2"/>
          <p:cNvSpPr>
            <a:spLocks noGrp="1"/>
          </p:cNvSpPr>
          <p:nvPr>
            <p:ph idx="1"/>
          </p:nvPr>
        </p:nvSpPr>
        <p:spPr>
          <a:xfrm>
            <a:off x="533400" y="1524000"/>
            <a:ext cx="7924800" cy="4572000"/>
          </a:xfrm>
        </p:spPr>
        <p:txBody>
          <a:bodyPr/>
          <a:lstStyle/>
          <a:p>
            <a:pPr eaLnBrk="1" hangingPunct="1">
              <a:buFontTx/>
              <a:buNone/>
              <a:defRPr/>
            </a:pPr>
            <a:r>
              <a:rPr lang="en-US" dirty="0" err="1" smtClean="0"/>
              <a:t>Ancaman</a:t>
            </a:r>
            <a:r>
              <a:rPr lang="en-US" dirty="0" smtClean="0"/>
              <a:t> </a:t>
            </a:r>
            <a:r>
              <a:rPr lang="en-US" dirty="0" err="1" smtClean="0"/>
              <a:t>adalah</a:t>
            </a:r>
            <a:r>
              <a:rPr lang="en-US" dirty="0" smtClean="0"/>
              <a:t> </a:t>
            </a:r>
            <a:r>
              <a:rPr lang="en-US" dirty="0" err="1" smtClean="0"/>
              <a:t>aksi</a:t>
            </a:r>
            <a:r>
              <a:rPr lang="en-US" dirty="0" smtClean="0"/>
              <a:t> yang </a:t>
            </a:r>
            <a:r>
              <a:rPr lang="en-US" dirty="0" err="1" smtClean="0"/>
              <a:t>terjadi</a:t>
            </a:r>
            <a:r>
              <a:rPr lang="en-US" dirty="0" smtClean="0"/>
              <a:t> </a:t>
            </a:r>
            <a:r>
              <a:rPr lang="en-US" dirty="0" err="1" smtClean="0"/>
              <a:t>baik</a:t>
            </a:r>
            <a:r>
              <a:rPr lang="en-US" dirty="0" smtClean="0"/>
              <a:t> </a:t>
            </a:r>
            <a:r>
              <a:rPr lang="en-US" dirty="0" err="1" smtClean="0"/>
              <a:t>dari</a:t>
            </a:r>
            <a:r>
              <a:rPr lang="en-US" dirty="0" smtClean="0"/>
              <a:t> </a:t>
            </a:r>
            <a:r>
              <a:rPr lang="en-US" dirty="0" err="1" smtClean="0"/>
              <a:t>dalam</a:t>
            </a:r>
            <a:r>
              <a:rPr lang="en-US" dirty="0" smtClean="0"/>
              <a:t> </a:t>
            </a:r>
            <a:r>
              <a:rPr lang="en-US" dirty="0" err="1" smtClean="0"/>
              <a:t>sistem</a:t>
            </a:r>
            <a:r>
              <a:rPr lang="en-US" dirty="0" smtClean="0"/>
              <a:t> </a:t>
            </a:r>
            <a:r>
              <a:rPr lang="en-US" dirty="0" err="1" smtClean="0"/>
              <a:t>maupun</a:t>
            </a:r>
            <a:r>
              <a:rPr lang="en-US" dirty="0" smtClean="0"/>
              <a:t> </a:t>
            </a:r>
            <a:r>
              <a:rPr lang="en-US" dirty="0" err="1" smtClean="0"/>
              <a:t>dari</a:t>
            </a:r>
            <a:r>
              <a:rPr lang="en-US" dirty="0" smtClean="0"/>
              <a:t> </a:t>
            </a:r>
            <a:r>
              <a:rPr lang="en-US" dirty="0" err="1" smtClean="0"/>
              <a:t>luar</a:t>
            </a:r>
            <a:r>
              <a:rPr lang="en-US" dirty="0" smtClean="0"/>
              <a:t> </a:t>
            </a:r>
            <a:r>
              <a:rPr lang="en-US" dirty="0" err="1" smtClean="0"/>
              <a:t>sistem</a:t>
            </a:r>
            <a:r>
              <a:rPr lang="en-US" dirty="0" smtClean="0"/>
              <a:t> yang </a:t>
            </a:r>
            <a:r>
              <a:rPr lang="en-US" dirty="0" err="1" smtClean="0"/>
              <a:t>dapat</a:t>
            </a:r>
            <a:r>
              <a:rPr lang="en-US" dirty="0" smtClean="0"/>
              <a:t> </a:t>
            </a:r>
            <a:r>
              <a:rPr lang="en-US" dirty="0" err="1" smtClean="0"/>
              <a:t>mengganggu</a:t>
            </a:r>
            <a:r>
              <a:rPr lang="en-US" dirty="0" smtClean="0"/>
              <a:t> </a:t>
            </a:r>
            <a:r>
              <a:rPr lang="en-US" dirty="0" err="1" smtClean="0"/>
              <a:t>keseimbangan</a:t>
            </a:r>
            <a:r>
              <a:rPr lang="en-US" dirty="0" smtClean="0"/>
              <a:t> </a:t>
            </a:r>
            <a:r>
              <a:rPr lang="en-US" dirty="0" err="1" smtClean="0"/>
              <a:t>sistem</a:t>
            </a:r>
            <a:r>
              <a:rPr lang="en-US" dirty="0" smtClean="0"/>
              <a:t> </a:t>
            </a:r>
            <a:r>
              <a:rPr lang="en-US" dirty="0" err="1" smtClean="0"/>
              <a:t>informasi</a:t>
            </a:r>
            <a:r>
              <a:rPr lang="en-US" dirty="0" smtClean="0"/>
              <a:t>. </a:t>
            </a:r>
            <a:r>
              <a:rPr lang="en-US" dirty="0" err="1" smtClean="0"/>
              <a:t>Ancaman</a:t>
            </a:r>
            <a:r>
              <a:rPr lang="en-US" dirty="0" smtClean="0"/>
              <a:t> yang </a:t>
            </a:r>
            <a:r>
              <a:rPr lang="en-US" dirty="0" err="1" smtClean="0"/>
              <a:t>mungkin</a:t>
            </a:r>
            <a:r>
              <a:rPr lang="en-US" dirty="0" smtClean="0"/>
              <a:t> </a:t>
            </a:r>
            <a:r>
              <a:rPr lang="en-US" dirty="0" err="1" smtClean="0"/>
              <a:t>timbul</a:t>
            </a:r>
            <a:r>
              <a:rPr lang="en-US" dirty="0" smtClean="0"/>
              <a:t> </a:t>
            </a:r>
            <a:r>
              <a:rPr lang="en-US" dirty="0" err="1" smtClean="0"/>
              <a:t>dari</a:t>
            </a:r>
            <a:r>
              <a:rPr lang="en-US" dirty="0" smtClean="0"/>
              <a:t> </a:t>
            </a:r>
            <a:r>
              <a:rPr lang="en-US" dirty="0" err="1" smtClean="0"/>
              <a:t>kegiatan</a:t>
            </a:r>
            <a:r>
              <a:rPr lang="en-US" dirty="0" smtClean="0"/>
              <a:t> </a:t>
            </a:r>
            <a:r>
              <a:rPr lang="en-US" dirty="0" err="1" smtClean="0"/>
              <a:t>pengolahan</a:t>
            </a:r>
            <a:r>
              <a:rPr lang="en-US" dirty="0" smtClean="0"/>
              <a:t> </a:t>
            </a:r>
            <a:r>
              <a:rPr lang="en-US" dirty="0" err="1" smtClean="0"/>
              <a:t>informasi</a:t>
            </a:r>
            <a:r>
              <a:rPr lang="en-US" dirty="0" smtClean="0"/>
              <a:t> </a:t>
            </a:r>
            <a:r>
              <a:rPr lang="en-US" dirty="0" err="1" smtClean="0"/>
              <a:t>berasal</a:t>
            </a:r>
            <a:r>
              <a:rPr lang="en-US" dirty="0" smtClean="0"/>
              <a:t> </a:t>
            </a:r>
            <a:r>
              <a:rPr lang="en-US" dirty="0" err="1" smtClean="0"/>
              <a:t>dari</a:t>
            </a:r>
            <a:r>
              <a:rPr lang="en-US" dirty="0" smtClean="0"/>
              <a:t> 3 </a:t>
            </a:r>
            <a:r>
              <a:rPr lang="en-US" dirty="0" err="1" smtClean="0"/>
              <a:t>hal</a:t>
            </a:r>
            <a:r>
              <a:rPr lang="en-US" dirty="0" smtClean="0"/>
              <a:t> </a:t>
            </a:r>
            <a:r>
              <a:rPr lang="en-US" dirty="0" err="1" smtClean="0"/>
              <a:t>utama</a:t>
            </a:r>
            <a:r>
              <a:rPr lang="en-US" dirty="0" smtClean="0"/>
              <a:t>, </a:t>
            </a:r>
            <a:r>
              <a:rPr lang="en-US" dirty="0" err="1" smtClean="0"/>
              <a:t>yaitu</a:t>
            </a:r>
            <a:r>
              <a:rPr lang="en-US" dirty="0" smtClean="0"/>
              <a:t> :</a:t>
            </a:r>
          </a:p>
          <a:p>
            <a:pPr marL="687388" eaLnBrk="1" hangingPunct="1">
              <a:defRPr/>
            </a:pPr>
            <a:r>
              <a:rPr lang="en-US" sz="2800" dirty="0" err="1" smtClean="0"/>
              <a:t>Ancaman</a:t>
            </a:r>
            <a:r>
              <a:rPr lang="en-US" sz="2800" dirty="0" smtClean="0"/>
              <a:t> </a:t>
            </a:r>
            <a:r>
              <a:rPr lang="en-US" sz="2800" dirty="0" err="1" smtClean="0"/>
              <a:t>Alam</a:t>
            </a:r>
            <a:endParaRPr lang="en-US" sz="2800" dirty="0" smtClean="0"/>
          </a:p>
          <a:p>
            <a:pPr marL="687388" eaLnBrk="1" hangingPunct="1">
              <a:defRPr/>
            </a:pPr>
            <a:r>
              <a:rPr lang="en-US" sz="2800" dirty="0" err="1" smtClean="0"/>
              <a:t>Ancaman</a:t>
            </a:r>
            <a:r>
              <a:rPr lang="en-US" sz="2800" dirty="0" smtClean="0"/>
              <a:t> </a:t>
            </a:r>
            <a:r>
              <a:rPr lang="en-US" sz="2800" dirty="0" err="1" smtClean="0"/>
              <a:t>Manusia</a:t>
            </a:r>
            <a:endParaRPr lang="en-US" sz="2800" dirty="0" smtClean="0"/>
          </a:p>
          <a:p>
            <a:pPr marL="687388" eaLnBrk="1" hangingPunct="1">
              <a:defRPr/>
            </a:pPr>
            <a:r>
              <a:rPr lang="en-US" sz="2800" dirty="0" err="1" smtClean="0"/>
              <a:t>Ancaman</a:t>
            </a:r>
            <a:r>
              <a:rPr lang="en-US" sz="2800" dirty="0" smtClean="0"/>
              <a:t> </a:t>
            </a:r>
            <a:r>
              <a:rPr lang="en-US" sz="2800" dirty="0" err="1" smtClean="0"/>
              <a:t>Lingkungan</a:t>
            </a:r>
            <a:endParaRPr lang="en-US" sz="2800"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228600"/>
            <a:ext cx="7772400" cy="1143000"/>
          </a:xfrm>
        </p:spPr>
        <p:txBody>
          <a:bodyPr/>
          <a:lstStyle/>
          <a:p>
            <a:pPr eaLnBrk="1" hangingPunct="1"/>
            <a:r>
              <a:rPr lang="en-US" altLang="en-US" smtClean="0">
                <a:solidFill>
                  <a:srgbClr val="FFFF00"/>
                </a:solidFill>
              </a:rPr>
              <a:t>ANCAMAN (Threats)</a:t>
            </a:r>
          </a:p>
        </p:txBody>
      </p:sp>
      <p:sp>
        <p:nvSpPr>
          <p:cNvPr id="19459" name="Content Placeholder 2"/>
          <p:cNvSpPr>
            <a:spLocks noGrp="1"/>
          </p:cNvSpPr>
          <p:nvPr>
            <p:ph idx="1"/>
          </p:nvPr>
        </p:nvSpPr>
        <p:spPr>
          <a:xfrm>
            <a:off x="685800" y="1524000"/>
            <a:ext cx="7772400" cy="4572000"/>
          </a:xfrm>
        </p:spPr>
        <p:txBody>
          <a:bodyPr/>
          <a:lstStyle/>
          <a:p>
            <a:pPr eaLnBrk="1" hangingPunct="1">
              <a:buFont typeface="Arial" panose="020B0604020202020204" pitchFamily="34" charset="0"/>
              <a:buChar char="☼"/>
            </a:pPr>
            <a:r>
              <a:rPr lang="en-US" altLang="en-US" i="1" smtClean="0"/>
              <a:t>Ancaman Alam </a:t>
            </a:r>
          </a:p>
          <a:p>
            <a:pPr eaLnBrk="1" hangingPunct="1">
              <a:buFontTx/>
              <a:buNone/>
            </a:pPr>
            <a:r>
              <a:rPr lang="en-US" altLang="en-US" smtClean="0"/>
              <a:t>Yang termasuk dalam kategori ancaman alam terdiri atas : </a:t>
            </a:r>
          </a:p>
          <a:p>
            <a:pPr eaLnBrk="1" hangingPunct="1"/>
            <a:r>
              <a:rPr lang="en-US" altLang="en-US" sz="2800" smtClean="0"/>
              <a:t>Ancaman air, seperti : Banjir, Stunami, Intrusi air laut, kelembaban tinggi, badai, pencairan salju </a:t>
            </a:r>
          </a:p>
          <a:p>
            <a:pPr eaLnBrk="1" hangingPunct="1"/>
            <a:r>
              <a:rPr lang="en-US" altLang="en-US" sz="2800" smtClean="0"/>
              <a:t>Ancaman Tanah, seperti : Longsor, Gempa bumi, gunung meletus</a:t>
            </a:r>
          </a:p>
          <a:p>
            <a:pPr eaLnBrk="1" hangingPunct="1"/>
            <a:r>
              <a:rPr lang="en-US" altLang="en-US" sz="2800" smtClean="0"/>
              <a:t>Ancaman Alam lain, seperti : Kebakaran hutan, Petir, tornado, angin ribut </a:t>
            </a:r>
          </a:p>
          <a:p>
            <a:pPr eaLnBrk="1" hangingPunct="1"/>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28600"/>
            <a:ext cx="7772400" cy="1143000"/>
          </a:xfrm>
        </p:spPr>
        <p:txBody>
          <a:bodyPr/>
          <a:lstStyle/>
          <a:p>
            <a:pPr eaLnBrk="1" hangingPunct="1"/>
            <a:r>
              <a:rPr lang="en-US" altLang="en-US" smtClean="0">
                <a:solidFill>
                  <a:srgbClr val="FFFF00"/>
                </a:solidFill>
              </a:rPr>
              <a:t>ANCAMAN (Threats)</a:t>
            </a:r>
          </a:p>
        </p:txBody>
      </p:sp>
      <p:sp>
        <p:nvSpPr>
          <p:cNvPr id="20483" name="Content Placeholder 2"/>
          <p:cNvSpPr>
            <a:spLocks noGrp="1"/>
          </p:cNvSpPr>
          <p:nvPr>
            <p:ph idx="1"/>
          </p:nvPr>
        </p:nvSpPr>
        <p:spPr>
          <a:xfrm>
            <a:off x="533400" y="1447800"/>
            <a:ext cx="7924800" cy="4648200"/>
          </a:xfrm>
        </p:spPr>
        <p:txBody>
          <a:bodyPr/>
          <a:lstStyle/>
          <a:p>
            <a:pPr eaLnBrk="1" hangingPunct="1">
              <a:buFont typeface="Arial" panose="020B0604020202020204" pitchFamily="34" charset="0"/>
              <a:buChar char="☼"/>
            </a:pPr>
            <a:r>
              <a:rPr lang="en-US" altLang="en-US" b="1" smtClean="0"/>
              <a:t> </a:t>
            </a:r>
            <a:r>
              <a:rPr lang="en-US" altLang="en-US" i="1" smtClean="0"/>
              <a:t>Ancaman Manusia</a:t>
            </a:r>
          </a:p>
          <a:p>
            <a:pPr eaLnBrk="1" hangingPunct="1">
              <a:buFontTx/>
              <a:buNone/>
            </a:pPr>
            <a:r>
              <a:rPr lang="en-US" altLang="en-US" smtClean="0"/>
              <a:t>Yang dapat dikategorikan sebagai ancaman manusia, diantaranya adalah : </a:t>
            </a:r>
          </a:p>
          <a:p>
            <a:pPr eaLnBrk="1" hangingPunct="1"/>
            <a:r>
              <a:rPr lang="en-US" altLang="en-US" sz="2000" smtClean="0"/>
              <a:t>Malicious code </a:t>
            </a:r>
          </a:p>
          <a:p>
            <a:pPr eaLnBrk="1" hangingPunct="1"/>
            <a:r>
              <a:rPr lang="en-US" altLang="en-US" sz="2000" smtClean="0"/>
              <a:t>Virus, Logic bombs, Trojan horse, Worm, active contents, Countermeasures</a:t>
            </a:r>
          </a:p>
          <a:p>
            <a:pPr eaLnBrk="1" hangingPunct="1"/>
            <a:r>
              <a:rPr lang="en-US" altLang="en-US" sz="2000" smtClean="0"/>
              <a:t>Social engineering</a:t>
            </a:r>
          </a:p>
          <a:p>
            <a:pPr eaLnBrk="1" hangingPunct="1"/>
            <a:r>
              <a:rPr lang="en-US" altLang="en-US" sz="2000" smtClean="0"/>
              <a:t>Hacking, cracking, akses ke sistem oleh orang yang tidak berhak, DDOS, backdoor</a:t>
            </a:r>
          </a:p>
          <a:p>
            <a:pPr eaLnBrk="1" hangingPunct="1"/>
            <a:r>
              <a:rPr lang="en-US" altLang="en-US" sz="2000" smtClean="0"/>
              <a:t>Kriminal</a:t>
            </a:r>
          </a:p>
          <a:p>
            <a:pPr eaLnBrk="1" hangingPunct="1"/>
            <a:r>
              <a:rPr lang="en-US" altLang="en-US" sz="2000" smtClean="0"/>
              <a:t>Pencurian, penipuan, penyuapan, pengkopian tanpa ijin, perusakan</a:t>
            </a:r>
          </a:p>
          <a:p>
            <a:pPr eaLnBrk="1" hangingPunct="1"/>
            <a:r>
              <a:rPr lang="en-US" altLang="en-US" sz="2000" smtClean="0"/>
              <a:t>Teroris</a:t>
            </a:r>
          </a:p>
          <a:p>
            <a:pPr eaLnBrk="1" hangingPunct="1"/>
            <a:r>
              <a:rPr lang="en-US" altLang="en-US" sz="2000" smtClean="0"/>
              <a:t>Peledakan, Surat kaleng, perang informasi, perusakan </a:t>
            </a:r>
          </a:p>
          <a:p>
            <a:pPr eaLnBrk="1" hangingPunct="1"/>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152400"/>
            <a:ext cx="7772400" cy="1143000"/>
          </a:xfrm>
        </p:spPr>
        <p:txBody>
          <a:bodyPr/>
          <a:lstStyle/>
          <a:p>
            <a:pPr eaLnBrk="1" hangingPunct="1"/>
            <a:r>
              <a:rPr lang="en-US" altLang="en-US" smtClean="0">
                <a:solidFill>
                  <a:srgbClr val="FFFF00"/>
                </a:solidFill>
              </a:rPr>
              <a:t>ANCAMAN (Threats)</a:t>
            </a:r>
          </a:p>
        </p:txBody>
      </p:sp>
      <p:sp>
        <p:nvSpPr>
          <p:cNvPr id="21507" name="Content Placeholder 2"/>
          <p:cNvSpPr>
            <a:spLocks noGrp="1"/>
          </p:cNvSpPr>
          <p:nvPr>
            <p:ph idx="1"/>
          </p:nvPr>
        </p:nvSpPr>
        <p:spPr>
          <a:xfrm>
            <a:off x="685800" y="1524000"/>
            <a:ext cx="7772400" cy="4572000"/>
          </a:xfrm>
        </p:spPr>
        <p:txBody>
          <a:bodyPr/>
          <a:lstStyle/>
          <a:p>
            <a:pPr eaLnBrk="1" hangingPunct="1">
              <a:buFont typeface="Arial" panose="020B0604020202020204" pitchFamily="34" charset="0"/>
              <a:buChar char="☼"/>
            </a:pPr>
            <a:r>
              <a:rPr lang="en-US" altLang="en-US" b="1" smtClean="0"/>
              <a:t> </a:t>
            </a:r>
            <a:r>
              <a:rPr lang="en-US" altLang="en-US" i="1" smtClean="0"/>
              <a:t>Ancaman Lingkungan</a:t>
            </a:r>
          </a:p>
          <a:p>
            <a:pPr eaLnBrk="1" hangingPunct="1">
              <a:buFontTx/>
              <a:buNone/>
            </a:pPr>
            <a:r>
              <a:rPr lang="en-US" altLang="en-US" smtClean="0"/>
              <a:t>Yang dapat dikategorikan sebagai ancaman lingkungan seperti : </a:t>
            </a:r>
          </a:p>
          <a:p>
            <a:pPr eaLnBrk="1" hangingPunct="1"/>
            <a:r>
              <a:rPr lang="en-US" altLang="en-US" sz="2400" smtClean="0"/>
              <a:t>Penurunan tegangan listrik atau kenaikan tegangan listrik secara tiba-tiba dan dalam jangka waktu yang cukup lama</a:t>
            </a:r>
          </a:p>
          <a:p>
            <a:pPr eaLnBrk="1" hangingPunct="1"/>
            <a:r>
              <a:rPr lang="en-US" altLang="en-US" sz="2400" smtClean="0"/>
              <a:t>Polusi</a:t>
            </a:r>
          </a:p>
          <a:p>
            <a:pPr eaLnBrk="1" hangingPunct="1"/>
            <a:r>
              <a:rPr lang="en-US" altLang="en-US" sz="2400" smtClean="0"/>
              <a:t>Efek bahan kimia seperti semprotan obat pembunuh serangga, semprotan anti api, dll</a:t>
            </a:r>
          </a:p>
          <a:p>
            <a:pPr eaLnBrk="1" hangingPunct="1"/>
            <a:r>
              <a:rPr lang="en-US" altLang="en-US" sz="2400" smtClean="0"/>
              <a:t>Kebocoran seperti A/C, atap bocor saat hujan</a:t>
            </a:r>
          </a:p>
          <a:p>
            <a:pPr eaLnBrk="1" hangingPunct="1"/>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90600" y="228600"/>
            <a:ext cx="7772400" cy="1143000"/>
          </a:xfrm>
        </p:spPr>
        <p:txBody>
          <a:bodyPr/>
          <a:lstStyle/>
          <a:p>
            <a:pPr eaLnBrk="1" hangingPunct="1"/>
            <a:r>
              <a:rPr lang="en-US" altLang="en-US" smtClean="0">
                <a:solidFill>
                  <a:srgbClr val="FFFF00"/>
                </a:solidFill>
              </a:rPr>
              <a:t>KELEMAHAN (Vurnerability)</a:t>
            </a:r>
          </a:p>
        </p:txBody>
      </p:sp>
      <p:sp>
        <p:nvSpPr>
          <p:cNvPr id="3" name="Content Placeholder 2"/>
          <p:cNvSpPr>
            <a:spLocks noGrp="1"/>
          </p:cNvSpPr>
          <p:nvPr>
            <p:ph idx="1"/>
          </p:nvPr>
        </p:nvSpPr>
        <p:spPr>
          <a:xfrm>
            <a:off x="914400" y="1752600"/>
            <a:ext cx="7010400" cy="4114800"/>
          </a:xfrm>
        </p:spPr>
        <p:txBody>
          <a:bodyPr/>
          <a:lstStyle/>
          <a:p>
            <a:pPr marL="0" indent="0" eaLnBrk="1" hangingPunct="1">
              <a:buFontTx/>
              <a:buNone/>
              <a:defRPr/>
            </a:pPr>
            <a:r>
              <a:rPr lang="en-US" i="1" dirty="0" err="1" smtClean="0">
                <a:solidFill>
                  <a:schemeClr val="accent1">
                    <a:lumMod val="40000"/>
                    <a:lumOff val="60000"/>
                  </a:schemeClr>
                </a:solidFill>
                <a:effectLst>
                  <a:outerShdw blurRad="38100" dist="38100" dir="2700000" algn="tl">
                    <a:srgbClr val="000000">
                      <a:alpha val="43137"/>
                    </a:srgbClr>
                  </a:outerShdw>
                </a:effectLst>
              </a:rPr>
              <a:t>Adalah</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cacat</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atau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kelemahan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dari</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suatu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mungkin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timbul</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pada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saat</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mendesain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menetapkan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prosedur</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mengimplementasikan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maupun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kelemahan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atas</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kontrol</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ada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sehingga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memicu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tindakan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pelanggaran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oleh</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pelaku</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mencoba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menyusup</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terhadap</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tersebut</a:t>
            </a:r>
            <a:r>
              <a:rPr lang="en-US" i="1" dirty="0" smtClean="0">
                <a:solidFill>
                  <a:schemeClr val="accent1">
                    <a:lumMod val="40000"/>
                    <a:lumOff val="60000"/>
                  </a:schemeClr>
                </a:solidFill>
                <a:effectLst>
                  <a:outerShdw blurRad="38100" dist="38100" dir="2700000" algn="tl">
                    <a:srgbClr val="000000">
                      <a:alpha val="43137"/>
                    </a:srgbClr>
                  </a:outerShdw>
                </a:effectLst>
              </a:rPr>
              <a:t>. </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90600" y="152400"/>
            <a:ext cx="7772400" cy="1143000"/>
          </a:xfrm>
        </p:spPr>
        <p:txBody>
          <a:bodyPr/>
          <a:lstStyle/>
          <a:p>
            <a:pPr eaLnBrk="1" hangingPunct="1"/>
            <a:r>
              <a:rPr lang="en-US" altLang="en-US" smtClean="0">
                <a:solidFill>
                  <a:srgbClr val="FFFF00"/>
                </a:solidFill>
              </a:rPr>
              <a:t>KELEMAHAN (Vurnerability)</a:t>
            </a:r>
          </a:p>
        </p:txBody>
      </p:sp>
      <p:sp>
        <p:nvSpPr>
          <p:cNvPr id="23555" name="Content Placeholder 2"/>
          <p:cNvSpPr>
            <a:spLocks noGrp="1"/>
          </p:cNvSpPr>
          <p:nvPr>
            <p:ph idx="1"/>
          </p:nvPr>
        </p:nvSpPr>
        <p:spPr>
          <a:xfrm>
            <a:off x="685800" y="1524000"/>
            <a:ext cx="7772400" cy="4572000"/>
          </a:xfrm>
        </p:spPr>
        <p:txBody>
          <a:bodyPr/>
          <a:lstStyle/>
          <a:p>
            <a:pPr marL="0" indent="0" eaLnBrk="1" hangingPunct="1">
              <a:buFontTx/>
              <a:buNone/>
            </a:pPr>
            <a:r>
              <a:rPr lang="en-US" altLang="en-US" smtClean="0"/>
              <a:t>Cacat sistem bisa terjadi pada prosedur, peralatan, maupun perangkat lunak yang dimiliki, contoh yang mungkin terjadi seperti : Seting firewall yang membuka telnet sehingga dapat diakses dari luar, atau Seting VPN yang tidak di ikuti oleh penerapan kerberos atau NAT.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90600" y="228600"/>
            <a:ext cx="7772400" cy="1143000"/>
          </a:xfrm>
        </p:spPr>
        <p:txBody>
          <a:bodyPr/>
          <a:lstStyle/>
          <a:p>
            <a:pPr eaLnBrk="1" hangingPunct="1"/>
            <a:r>
              <a:rPr lang="en-US" altLang="en-US" smtClean="0">
                <a:solidFill>
                  <a:srgbClr val="FFFF00"/>
                </a:solidFill>
              </a:rPr>
              <a:t>KELEMAHAN (Vurnerability)</a:t>
            </a:r>
          </a:p>
        </p:txBody>
      </p:sp>
      <p:sp>
        <p:nvSpPr>
          <p:cNvPr id="24579" name="Content Placeholder 2"/>
          <p:cNvSpPr>
            <a:spLocks noGrp="1"/>
          </p:cNvSpPr>
          <p:nvPr>
            <p:ph idx="1"/>
          </p:nvPr>
        </p:nvSpPr>
        <p:spPr>
          <a:xfrm>
            <a:off x="685800" y="1676400"/>
            <a:ext cx="7772400" cy="4419600"/>
          </a:xfrm>
        </p:spPr>
        <p:txBody>
          <a:bodyPr/>
          <a:lstStyle/>
          <a:p>
            <a:pPr eaLnBrk="1" hangingPunct="1">
              <a:buFontTx/>
              <a:buNone/>
            </a:pPr>
            <a:r>
              <a:rPr lang="en-US" altLang="en-US" smtClean="0"/>
              <a:t>Suatu pendekatan keamanan sistem informasi minimal menggunakan 3 pendekatan, yaitu : </a:t>
            </a:r>
          </a:p>
          <a:p>
            <a:pPr eaLnBrk="1" hangingPunct="1">
              <a:buFontTx/>
              <a:buNone/>
            </a:pPr>
            <a:r>
              <a:rPr lang="en-US" altLang="en-US" sz="2800" smtClean="0"/>
              <a:t>1. Pendekatan </a:t>
            </a:r>
            <a:r>
              <a:rPr lang="en-US" altLang="en-US" sz="2800" i="1" smtClean="0"/>
              <a:t>preventif</a:t>
            </a:r>
            <a:r>
              <a:rPr lang="en-US" altLang="en-US" sz="2800" smtClean="0"/>
              <a:t> yang bersifat mencegah dari kemungkinan terjadikan ancaman dan kelemahan </a:t>
            </a:r>
          </a:p>
          <a:p>
            <a:pPr eaLnBrk="1" hangingPunct="1">
              <a:buFontTx/>
              <a:buNone/>
            </a:pPr>
            <a:r>
              <a:rPr lang="en-US" altLang="en-US" sz="2800" smtClean="0"/>
              <a:t>2. Pendekatan </a:t>
            </a:r>
            <a:r>
              <a:rPr lang="en-US" altLang="en-US" sz="2800" i="1" smtClean="0"/>
              <a:t>detective </a:t>
            </a:r>
            <a:r>
              <a:rPr lang="en-US" altLang="en-US" sz="2800" smtClean="0"/>
              <a:t>yang bersifat mendeteksi dari adanya penyusupan dan proses yang mengubah sistem dari keadaan normal menjadi keadaan abnormal </a:t>
            </a:r>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772400" cy="1143000"/>
          </a:xfrm>
        </p:spPr>
        <p:txBody>
          <a:bodyPr/>
          <a:lstStyle/>
          <a:p>
            <a:pPr eaLnBrk="1" hangingPunct="1">
              <a:defRPr/>
            </a:pPr>
            <a:r>
              <a:rPr lang="en-US" dirty="0" smtClean="0">
                <a:solidFill>
                  <a:srgbClr val="FFFF00"/>
                </a:solidFill>
                <a:effectLst>
                  <a:outerShdw blurRad="38100" dist="38100" dir="2700000" algn="tl">
                    <a:srgbClr val="000000">
                      <a:alpha val="43137"/>
                    </a:srgbClr>
                  </a:outerShdw>
                </a:effectLst>
              </a:rPr>
              <a:t>KELEMAHAN (</a:t>
            </a:r>
            <a:r>
              <a:rPr lang="en-US" dirty="0" err="1" smtClean="0">
                <a:solidFill>
                  <a:srgbClr val="FFFF00"/>
                </a:solidFill>
                <a:effectLst>
                  <a:outerShdw blurRad="38100" dist="38100" dir="2700000" algn="tl">
                    <a:srgbClr val="000000">
                      <a:alpha val="43137"/>
                    </a:srgbClr>
                  </a:outerShdw>
                </a:effectLst>
              </a:rPr>
              <a:t>Vurnerability</a:t>
            </a:r>
            <a:r>
              <a:rPr lang="en-US" b="1" dirty="0" smtClean="0">
                <a:solidFill>
                  <a:srgbClr val="FFFF00"/>
                </a:solidFill>
              </a:rPr>
              <a:t>)</a:t>
            </a:r>
            <a:endParaRPr lang="en-US" dirty="0" smtClean="0">
              <a:solidFill>
                <a:srgbClr val="FFFF00"/>
              </a:solidFill>
            </a:endParaRPr>
          </a:p>
        </p:txBody>
      </p:sp>
      <p:sp>
        <p:nvSpPr>
          <p:cNvPr id="25603" name="Content Placeholder 2"/>
          <p:cNvSpPr>
            <a:spLocks noGrp="1"/>
          </p:cNvSpPr>
          <p:nvPr>
            <p:ph idx="1"/>
          </p:nvPr>
        </p:nvSpPr>
        <p:spPr/>
        <p:txBody>
          <a:bodyPr/>
          <a:lstStyle/>
          <a:p>
            <a:pPr eaLnBrk="1" hangingPunct="1">
              <a:buFontTx/>
              <a:buNone/>
            </a:pPr>
            <a:r>
              <a:rPr lang="en-US" altLang="en-US" smtClean="0"/>
              <a:t>3. Pendekatan </a:t>
            </a:r>
            <a:r>
              <a:rPr lang="en-US" altLang="en-US" i="1" smtClean="0"/>
              <a:t>Corrective </a:t>
            </a:r>
            <a:r>
              <a:rPr lang="en-US" altLang="en-US" smtClean="0"/>
              <a:t>yang bersifat mengkoreksi keadaan sistem yang sudah tidak seimbang untuk dikembalikan dalam keadaan normal </a:t>
            </a:r>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6147" name="Content Placeholder 2"/>
          <p:cNvSpPr>
            <a:spLocks noGrp="1"/>
          </p:cNvSpPr>
          <p:nvPr>
            <p:ph idx="1"/>
          </p:nvPr>
        </p:nvSpPr>
        <p:spPr/>
        <p:txBody>
          <a:bodyPr/>
          <a:lstStyle/>
          <a:p>
            <a:pPr eaLnBrk="1" hangingPunct="1"/>
            <a:r>
              <a:rPr lang="en-US" altLang="en-US" dirty="0" smtClean="0"/>
              <a:t>Survey Information Week (USA), 1271 system or network manager, </a:t>
            </a:r>
            <a:r>
              <a:rPr lang="en-US" altLang="en-US" dirty="0" err="1" smtClean="0"/>
              <a:t>hanya</a:t>
            </a:r>
            <a:r>
              <a:rPr lang="en-US" altLang="en-US" dirty="0" smtClean="0"/>
              <a:t> 22% yang </a:t>
            </a:r>
            <a:r>
              <a:rPr lang="en-US" altLang="en-US" dirty="0" err="1" smtClean="0"/>
              <a:t>menganggap</a:t>
            </a:r>
            <a:r>
              <a:rPr lang="en-US" altLang="en-US" dirty="0" smtClean="0"/>
              <a:t> </a:t>
            </a:r>
            <a:r>
              <a:rPr lang="en-US" altLang="en-US" dirty="0" err="1" smtClean="0"/>
              <a:t>keamanan</a:t>
            </a:r>
            <a:r>
              <a:rPr lang="en-US" altLang="en-US" dirty="0" smtClean="0"/>
              <a:t> </a:t>
            </a:r>
            <a:r>
              <a:rPr lang="en-US" altLang="en-US" dirty="0" err="1" smtClean="0"/>
              <a:t>sistem</a:t>
            </a:r>
            <a:r>
              <a:rPr lang="en-US" altLang="en-US" dirty="0" smtClean="0"/>
              <a:t> </a:t>
            </a:r>
            <a:r>
              <a:rPr lang="en-US" altLang="en-US" dirty="0" err="1" smtClean="0"/>
              <a:t>sebagai</a:t>
            </a:r>
            <a:r>
              <a:rPr lang="en-US" altLang="en-US" dirty="0" smtClean="0"/>
              <a:t> </a:t>
            </a:r>
            <a:r>
              <a:rPr lang="en-US" altLang="en-US" dirty="0" err="1" smtClean="0"/>
              <a:t>komponen</a:t>
            </a:r>
            <a:r>
              <a:rPr lang="en-US" altLang="en-US" dirty="0" smtClean="0"/>
              <a:t> </a:t>
            </a:r>
            <a:r>
              <a:rPr lang="en-US" altLang="en-US" dirty="0" err="1" smtClean="0"/>
              <a:t>penting</a:t>
            </a:r>
            <a:r>
              <a:rPr lang="en-US" altLang="en-US" dirty="0" smtClean="0"/>
              <a:t>.</a:t>
            </a:r>
          </a:p>
          <a:p>
            <a:pPr eaLnBrk="1" hangingPunct="1"/>
            <a:r>
              <a:rPr lang="fi-FI" altLang="en-US" dirty="0" smtClean="0">
                <a:solidFill>
                  <a:srgbClr val="FF0000"/>
                </a:solidFill>
              </a:rPr>
              <a:t>Kesadaran akan masalah keamanan masih </a:t>
            </a:r>
            <a:r>
              <a:rPr lang="en-US" altLang="en-US" dirty="0" err="1" smtClean="0">
                <a:solidFill>
                  <a:srgbClr val="FF0000"/>
                </a:solidFill>
              </a:rPr>
              <a:t>rendah</a:t>
            </a:r>
            <a:r>
              <a:rPr lang="en-US" altLang="en-US" dirty="0" smtClean="0">
                <a:solidFill>
                  <a:srgbClr val="FF0000"/>
                </a:solidFill>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90600" y="228600"/>
            <a:ext cx="7772400" cy="1143000"/>
          </a:xfrm>
        </p:spPr>
        <p:txBody>
          <a:bodyPr/>
          <a:lstStyle/>
          <a:p>
            <a:pPr eaLnBrk="1" hangingPunct="1"/>
            <a:r>
              <a:rPr lang="en-US" altLang="en-US" sz="4000" smtClean="0">
                <a:solidFill>
                  <a:srgbClr val="FFFF00"/>
                </a:solidFill>
              </a:rPr>
              <a:t>PENGENDALIAN KEAMANAN SISTEM INFORMASI</a:t>
            </a:r>
          </a:p>
        </p:txBody>
      </p:sp>
      <p:sp>
        <p:nvSpPr>
          <p:cNvPr id="3" name="Content Placeholder 2"/>
          <p:cNvSpPr>
            <a:spLocks noGrp="1"/>
          </p:cNvSpPr>
          <p:nvPr>
            <p:ph idx="1"/>
          </p:nvPr>
        </p:nvSpPr>
        <p:spPr>
          <a:xfrm>
            <a:off x="533400" y="1676400"/>
            <a:ext cx="8229600" cy="4419600"/>
          </a:xfrm>
        </p:spPr>
        <p:txBody>
          <a:bodyPr/>
          <a:lstStyle/>
          <a:p>
            <a:pPr marL="0" indent="0" eaLnBrk="1" hangingPunct="1">
              <a:buFontTx/>
              <a:buNone/>
              <a:defRPr/>
            </a:pPr>
            <a:r>
              <a:rPr lang="en-US" sz="2800" dirty="0" err="1" smtClean="0"/>
              <a:t>Berkaitan</a:t>
            </a:r>
            <a:r>
              <a:rPr lang="en-US" sz="2800" dirty="0" smtClean="0"/>
              <a:t> </a:t>
            </a:r>
            <a:r>
              <a:rPr lang="en-US" sz="2800" dirty="0" err="1" smtClean="0"/>
              <a:t>dengan</a:t>
            </a:r>
            <a:r>
              <a:rPr lang="en-US" sz="2800" dirty="0" smtClean="0"/>
              <a:t> </a:t>
            </a:r>
            <a:r>
              <a:rPr lang="en-US" sz="2800" dirty="0" err="1" smtClean="0"/>
              <a:t>keamanan</a:t>
            </a:r>
            <a:r>
              <a:rPr lang="en-US" sz="2800" dirty="0" smtClean="0"/>
              <a:t> system </a:t>
            </a:r>
            <a:r>
              <a:rPr lang="en-US" sz="2800" dirty="0" err="1" smtClean="0"/>
              <a:t>informasi</a:t>
            </a:r>
            <a:r>
              <a:rPr lang="en-US" sz="2800" dirty="0" smtClean="0"/>
              <a:t>, </a:t>
            </a:r>
            <a:r>
              <a:rPr lang="en-US" sz="2800" dirty="0" err="1" smtClean="0"/>
              <a:t>diperlukan</a:t>
            </a:r>
            <a:r>
              <a:rPr lang="en-US" sz="2800" dirty="0" smtClean="0"/>
              <a:t> </a:t>
            </a:r>
            <a:r>
              <a:rPr lang="en-US" sz="2800" dirty="0" err="1" smtClean="0"/>
              <a:t>tindakan</a:t>
            </a:r>
            <a:r>
              <a:rPr lang="en-US" sz="2800" dirty="0" smtClean="0"/>
              <a:t> </a:t>
            </a:r>
            <a:r>
              <a:rPr lang="en-US" sz="2800" dirty="0" err="1" smtClean="0"/>
              <a:t>berupa</a:t>
            </a:r>
            <a:r>
              <a:rPr lang="en-US" sz="2800" dirty="0" smtClean="0"/>
              <a:t> </a:t>
            </a:r>
            <a:r>
              <a:rPr lang="en-US" sz="2800" dirty="0" err="1" smtClean="0"/>
              <a:t>pengendalian</a:t>
            </a:r>
            <a:r>
              <a:rPr lang="en-US" sz="2800" dirty="0" smtClean="0"/>
              <a:t> </a:t>
            </a:r>
            <a:r>
              <a:rPr lang="en-US" sz="2800" dirty="0" err="1" smtClean="0"/>
              <a:t>terhadap</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Kontrol-kontrol</a:t>
            </a:r>
            <a:r>
              <a:rPr lang="en-US" sz="2800" dirty="0" smtClean="0"/>
              <a:t> </a:t>
            </a:r>
            <a:r>
              <a:rPr lang="en-US" sz="2800" dirty="0" err="1" smtClean="0"/>
              <a:t>untuk</a:t>
            </a:r>
            <a:r>
              <a:rPr lang="en-US" sz="2800" dirty="0" smtClean="0"/>
              <a:t> </a:t>
            </a:r>
            <a:r>
              <a:rPr lang="en-US" sz="2800" dirty="0" err="1" smtClean="0"/>
              <a:t>pengamanan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antara</a:t>
            </a:r>
            <a:r>
              <a:rPr lang="en-US" sz="2800" dirty="0" smtClean="0"/>
              <a:t> lain:</a:t>
            </a:r>
          </a:p>
          <a:p>
            <a:pPr marL="514350" indent="-514350" eaLnBrk="1" hangingPunct="1">
              <a:buFont typeface="+mj-lt"/>
              <a:buAutoNum type="alphaLcParenR"/>
              <a:defRPr/>
            </a:pPr>
            <a:r>
              <a:rPr lang="en-US" sz="2800" dirty="0" err="1" smtClean="0"/>
              <a:t>Kontrol</a:t>
            </a:r>
            <a:r>
              <a:rPr lang="en-US" sz="2800" dirty="0" smtClean="0"/>
              <a:t> </a:t>
            </a:r>
            <a:r>
              <a:rPr lang="en-US" sz="2800" dirty="0" err="1" smtClean="0"/>
              <a:t>Administratif</a:t>
            </a:r>
            <a:endParaRPr lang="en-US" sz="2800" dirty="0" smtClean="0"/>
          </a:p>
          <a:p>
            <a:pPr marL="514350" indent="-514350" eaLnBrk="1" hangingPunct="1">
              <a:buFont typeface="+mj-lt"/>
              <a:buAutoNum type="alphaLcParenR"/>
              <a:defRPr/>
            </a:pPr>
            <a:r>
              <a:rPr lang="en-US" sz="2800" dirty="0" err="1" smtClean="0"/>
              <a:t>Kontrol</a:t>
            </a:r>
            <a:r>
              <a:rPr lang="en-US" sz="2800" dirty="0" smtClean="0"/>
              <a:t> </a:t>
            </a:r>
            <a:r>
              <a:rPr lang="en-US" sz="2800" dirty="0" err="1" smtClean="0"/>
              <a:t>Pengembangan</a:t>
            </a:r>
            <a:r>
              <a:rPr lang="en-US" sz="2800" dirty="0" smtClean="0"/>
              <a:t> </a:t>
            </a:r>
            <a:r>
              <a:rPr lang="en-US" sz="2800" dirty="0" err="1" smtClean="0"/>
              <a:t>dan</a:t>
            </a:r>
            <a:r>
              <a:rPr lang="en-US" sz="2800" dirty="0" smtClean="0"/>
              <a:t> </a:t>
            </a:r>
            <a:r>
              <a:rPr lang="en-US" sz="2800" dirty="0" err="1" smtClean="0"/>
              <a:t>Pemeliharaan</a:t>
            </a:r>
            <a:r>
              <a:rPr lang="en-US" sz="2800" dirty="0" smtClean="0"/>
              <a:t> </a:t>
            </a:r>
            <a:r>
              <a:rPr lang="en-US" sz="2800" dirty="0" err="1" smtClean="0"/>
              <a:t>Sistem</a:t>
            </a:r>
            <a:r>
              <a:rPr lang="en-US" sz="2800" dirty="0" smtClean="0"/>
              <a:t> </a:t>
            </a:r>
          </a:p>
          <a:p>
            <a:pPr marL="514350" indent="-514350" eaLnBrk="1" hangingPunct="1">
              <a:buFont typeface="+mj-lt"/>
              <a:buAutoNum type="alphaLcParenR"/>
              <a:defRPr/>
            </a:pPr>
            <a:r>
              <a:rPr lang="en-US" sz="2800" dirty="0" err="1" smtClean="0"/>
              <a:t>Kontrol</a:t>
            </a:r>
            <a:r>
              <a:rPr lang="en-US" sz="2800" dirty="0" smtClean="0"/>
              <a:t> </a:t>
            </a:r>
            <a:r>
              <a:rPr lang="en-US" sz="2800" dirty="0" err="1" smtClean="0"/>
              <a:t>Operasi</a:t>
            </a:r>
            <a:endParaRPr lang="en-US" sz="2800" dirty="0" smtClean="0"/>
          </a:p>
          <a:p>
            <a:pPr marL="514350" indent="-514350" eaLnBrk="1" hangingPunct="1">
              <a:buFont typeface="+mj-lt"/>
              <a:buAutoNum type="alphaLcParenR"/>
              <a:defRPr/>
            </a:pPr>
            <a:r>
              <a:rPr lang="en-US" sz="2800" dirty="0" err="1" smtClean="0"/>
              <a:t>Proteksi</a:t>
            </a:r>
            <a:r>
              <a:rPr lang="en-US" sz="2800" dirty="0" smtClean="0"/>
              <a:t> </a:t>
            </a:r>
            <a:r>
              <a:rPr lang="en-US" sz="2800" dirty="0" err="1" smtClean="0"/>
              <a:t>Fisik</a:t>
            </a:r>
            <a:r>
              <a:rPr lang="en-US" sz="2800" dirty="0" smtClean="0"/>
              <a:t> </a:t>
            </a:r>
            <a:r>
              <a:rPr lang="en-US" sz="2800" dirty="0" err="1" smtClean="0"/>
              <a:t>terhadap</a:t>
            </a:r>
            <a:r>
              <a:rPr lang="en-US" sz="2800" dirty="0" smtClean="0"/>
              <a:t> </a:t>
            </a:r>
            <a:r>
              <a:rPr lang="en-US" sz="2800" dirty="0" err="1" smtClean="0"/>
              <a:t>Pusat</a:t>
            </a:r>
            <a:r>
              <a:rPr lang="en-US" sz="2800" dirty="0" smtClean="0"/>
              <a:t>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90600" y="228600"/>
            <a:ext cx="7772400" cy="1143000"/>
          </a:xfrm>
        </p:spPr>
        <p:txBody>
          <a:bodyPr/>
          <a:lstStyle/>
          <a:p>
            <a:pPr eaLnBrk="1" hangingPunct="1"/>
            <a:r>
              <a:rPr lang="en-US" altLang="en-US" sz="4000" b="1" smtClean="0">
                <a:solidFill>
                  <a:srgbClr val="FFFF00"/>
                </a:solidFill>
              </a:rPr>
              <a:t>PENGENDALIAN KEAMANAN SISTEM INFORMASI</a:t>
            </a:r>
            <a:endParaRPr lang="en-US" altLang="en-US" sz="4000" smtClean="0">
              <a:solidFill>
                <a:srgbClr val="FFFF00"/>
              </a:solidFill>
            </a:endParaRPr>
          </a:p>
        </p:txBody>
      </p:sp>
      <p:sp>
        <p:nvSpPr>
          <p:cNvPr id="3" name="Content Placeholder 2"/>
          <p:cNvSpPr>
            <a:spLocks noGrp="1"/>
          </p:cNvSpPr>
          <p:nvPr>
            <p:ph idx="1"/>
          </p:nvPr>
        </p:nvSpPr>
        <p:spPr>
          <a:xfrm>
            <a:off x="685800" y="1752600"/>
            <a:ext cx="7772400" cy="4343400"/>
          </a:xfrm>
        </p:spPr>
        <p:txBody>
          <a:bodyPr/>
          <a:lstStyle/>
          <a:p>
            <a:pPr marL="0" indent="0" eaLnBrk="1" hangingPunct="1">
              <a:buFontTx/>
              <a:buNone/>
              <a:defRPr/>
            </a:pPr>
            <a:r>
              <a:rPr lang="en-US" sz="2800" dirty="0" err="1" smtClean="0"/>
              <a:t>Kontrol-kontrol</a:t>
            </a:r>
            <a:r>
              <a:rPr lang="en-US" sz="2800" dirty="0" smtClean="0"/>
              <a:t> </a:t>
            </a:r>
            <a:r>
              <a:rPr lang="en-US" sz="2800" dirty="0" err="1" smtClean="0"/>
              <a:t>untuk</a:t>
            </a:r>
            <a:r>
              <a:rPr lang="en-US" sz="2800" dirty="0" smtClean="0"/>
              <a:t> </a:t>
            </a:r>
            <a:r>
              <a:rPr lang="en-US" sz="2800" dirty="0" err="1" smtClean="0"/>
              <a:t>pengamanan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antara</a:t>
            </a:r>
            <a:r>
              <a:rPr lang="en-US" sz="2800" dirty="0" smtClean="0"/>
              <a:t> lain (Cont): </a:t>
            </a:r>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Perangkat</a:t>
            </a:r>
            <a:r>
              <a:rPr lang="en-US" sz="2800" dirty="0" smtClean="0"/>
              <a:t> </a:t>
            </a:r>
            <a:r>
              <a:rPr lang="en-US" sz="2800" dirty="0" err="1" smtClean="0"/>
              <a:t>Keras</a:t>
            </a:r>
            <a:endParaRPr lang="en-US" sz="2800" dirty="0" smtClean="0"/>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Akses</a:t>
            </a:r>
            <a:r>
              <a:rPr lang="en-US" sz="2800" dirty="0" smtClean="0"/>
              <a:t> </a:t>
            </a:r>
            <a:r>
              <a:rPr lang="en-US" sz="2800" dirty="0" err="1" smtClean="0"/>
              <a:t>terhadap</a:t>
            </a:r>
            <a:r>
              <a:rPr lang="en-US" sz="2800" dirty="0" smtClean="0"/>
              <a:t> </a:t>
            </a:r>
            <a:r>
              <a:rPr lang="en-US" sz="2800" dirty="0" err="1" smtClean="0"/>
              <a:t>Sistem</a:t>
            </a:r>
            <a:r>
              <a:rPr lang="en-US" sz="2800" dirty="0" smtClean="0"/>
              <a:t> computer</a:t>
            </a:r>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Akses</a:t>
            </a:r>
            <a:r>
              <a:rPr lang="en-US" sz="2800" dirty="0" smtClean="0"/>
              <a:t> </a:t>
            </a:r>
            <a:r>
              <a:rPr lang="en-US" sz="2800" dirty="0" err="1" smtClean="0"/>
              <a:t>Informasi</a:t>
            </a:r>
            <a:endParaRPr lang="en-US" sz="2800" dirty="0" smtClean="0"/>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Bencana</a:t>
            </a:r>
            <a:endParaRPr lang="en-US" sz="2800" dirty="0" smtClean="0"/>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Perlidungan</a:t>
            </a:r>
            <a:r>
              <a:rPr lang="en-US" sz="2800" dirty="0" smtClean="0"/>
              <a:t> </a:t>
            </a:r>
            <a:r>
              <a:rPr lang="en-US" sz="2800" dirty="0" err="1" smtClean="0"/>
              <a:t>Terakhir</a:t>
            </a:r>
            <a:endParaRPr lang="en-US" sz="2800" dirty="0" smtClean="0"/>
          </a:p>
          <a:p>
            <a:pPr marL="514350" indent="-514350" eaLnBrk="1" hangingPunct="1">
              <a:buFont typeface="+mj-lt"/>
              <a:buAutoNum type="alphaLcParenR" startAt="5"/>
              <a:defRPr/>
            </a:pPr>
            <a:r>
              <a:rPr lang="en-US" sz="2800" dirty="0" err="1" smtClean="0"/>
              <a:t>Kontrol</a:t>
            </a:r>
            <a:r>
              <a:rPr lang="en-US" sz="2800" dirty="0" smtClean="0"/>
              <a:t> </a:t>
            </a:r>
            <a:r>
              <a:rPr lang="en-US" sz="2800" dirty="0" err="1" smtClean="0"/>
              <a:t>Aplikasi</a:t>
            </a:r>
            <a:endParaRPr lang="en-US" sz="2800"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Administratif</a:t>
            </a:r>
          </a:p>
        </p:txBody>
      </p:sp>
      <p:sp>
        <p:nvSpPr>
          <p:cNvPr id="3" name="Content Placeholder 2"/>
          <p:cNvSpPr>
            <a:spLocks noGrp="1"/>
          </p:cNvSpPr>
          <p:nvPr>
            <p:ph idx="1"/>
          </p:nvPr>
        </p:nvSpPr>
        <p:spPr>
          <a:xfrm>
            <a:off x="609600" y="1676400"/>
            <a:ext cx="8077200" cy="4419600"/>
          </a:xfrm>
        </p:spPr>
        <p:txBody>
          <a:bodyPr/>
          <a:lstStyle/>
          <a:p>
            <a:pPr marL="0" indent="0" eaLnBrk="1" hangingPunct="1">
              <a:buFontTx/>
              <a:buNone/>
              <a:defRPr/>
            </a:pPr>
            <a:r>
              <a:rPr lang="en-US" sz="2800" dirty="0" err="1" smtClean="0"/>
              <a:t>Kontrol</a:t>
            </a:r>
            <a:r>
              <a:rPr lang="en-US" sz="2800" dirty="0" smtClean="0"/>
              <a:t> </a:t>
            </a:r>
            <a:r>
              <a:rPr lang="en-US" sz="2800" dirty="0" err="1" smtClean="0"/>
              <a:t>administratif</a:t>
            </a:r>
            <a:r>
              <a:rPr lang="en-US" sz="2800" dirty="0" smtClean="0"/>
              <a:t> </a:t>
            </a:r>
            <a:r>
              <a:rPr lang="en-US" sz="2800" dirty="0" err="1" smtClean="0"/>
              <a:t>dimaksudkan</a:t>
            </a:r>
            <a:r>
              <a:rPr lang="en-US" sz="2800" dirty="0" smtClean="0"/>
              <a:t> </a:t>
            </a:r>
            <a:r>
              <a:rPr lang="en-US" sz="2800" dirty="0" err="1" smtClean="0"/>
              <a:t>untuk</a:t>
            </a:r>
            <a:r>
              <a:rPr lang="en-US" sz="2800" dirty="0" smtClean="0"/>
              <a:t> </a:t>
            </a:r>
            <a:r>
              <a:rPr lang="en-US" sz="2800" dirty="0" err="1" smtClean="0"/>
              <a:t>menjamin</a:t>
            </a:r>
            <a:r>
              <a:rPr lang="en-US" sz="2800" dirty="0" smtClean="0"/>
              <a:t> </a:t>
            </a:r>
            <a:r>
              <a:rPr lang="en-US" sz="2800" dirty="0" err="1" smtClean="0"/>
              <a:t>bahwa</a:t>
            </a:r>
            <a:r>
              <a:rPr lang="en-US" sz="2800" dirty="0" smtClean="0"/>
              <a:t> </a:t>
            </a:r>
            <a:r>
              <a:rPr lang="en-US" sz="2800" dirty="0" err="1" smtClean="0"/>
              <a:t>seluruh</a:t>
            </a:r>
            <a:r>
              <a:rPr lang="en-US" sz="2800" dirty="0" smtClean="0"/>
              <a:t> </a:t>
            </a:r>
            <a:r>
              <a:rPr lang="en-US" sz="2800" dirty="0" err="1" smtClean="0"/>
              <a:t>kerangka</a:t>
            </a:r>
            <a:r>
              <a:rPr lang="en-US" sz="2800" dirty="0" smtClean="0"/>
              <a:t> control </a:t>
            </a:r>
            <a:r>
              <a:rPr lang="en-US" sz="2800" dirty="0" err="1" smtClean="0"/>
              <a:t>dilaksanakan</a:t>
            </a:r>
            <a:r>
              <a:rPr lang="en-US" sz="2800" dirty="0" smtClean="0"/>
              <a:t> </a:t>
            </a:r>
            <a:r>
              <a:rPr lang="en-US" sz="2800" dirty="0" err="1" smtClean="0"/>
              <a:t>sepenuhnya</a:t>
            </a:r>
            <a:r>
              <a:rPr lang="en-US" sz="2800" dirty="0" smtClean="0"/>
              <a:t> </a:t>
            </a:r>
            <a:r>
              <a:rPr lang="en-US" sz="2800" dirty="0" err="1" smtClean="0"/>
              <a:t>dalam</a:t>
            </a:r>
            <a:r>
              <a:rPr lang="en-US" sz="2800" dirty="0" smtClean="0"/>
              <a:t> </a:t>
            </a:r>
            <a:r>
              <a:rPr lang="en-US" sz="2800" dirty="0" err="1" smtClean="0"/>
              <a:t>organisasi</a:t>
            </a:r>
            <a:r>
              <a:rPr lang="en-US" sz="2800" dirty="0" smtClean="0"/>
              <a:t> </a:t>
            </a:r>
            <a:r>
              <a:rPr lang="en-US" sz="2800" dirty="0" err="1" smtClean="0"/>
              <a:t>berdasarkan</a:t>
            </a:r>
            <a:r>
              <a:rPr lang="en-US" sz="2800" dirty="0" smtClean="0"/>
              <a:t> </a:t>
            </a:r>
            <a:r>
              <a:rPr lang="en-US" sz="2800" dirty="0" err="1" smtClean="0"/>
              <a:t>prosedur-prosedur</a:t>
            </a:r>
            <a:r>
              <a:rPr lang="en-US" sz="2800" dirty="0" smtClean="0"/>
              <a:t> yang </a:t>
            </a:r>
            <a:r>
              <a:rPr lang="en-US" sz="2800" dirty="0" err="1" smtClean="0"/>
              <a:t>jelas</a:t>
            </a:r>
            <a:r>
              <a:rPr lang="en-US" sz="2800" dirty="0" smtClean="0"/>
              <a:t>. </a:t>
            </a:r>
            <a:r>
              <a:rPr lang="en-US" sz="2800" dirty="0" err="1" smtClean="0"/>
              <a:t>Kontrol</a:t>
            </a:r>
            <a:r>
              <a:rPr lang="en-US" sz="2800" dirty="0" smtClean="0"/>
              <a:t> </a:t>
            </a:r>
            <a:r>
              <a:rPr lang="en-US" sz="2800" dirty="0" err="1" smtClean="0"/>
              <a:t>ini</a:t>
            </a:r>
            <a:r>
              <a:rPr lang="en-US" sz="2800" dirty="0" smtClean="0"/>
              <a:t> </a:t>
            </a:r>
            <a:r>
              <a:rPr lang="en-US" sz="2800" dirty="0" err="1" smtClean="0"/>
              <a:t>mencakup</a:t>
            </a:r>
            <a:r>
              <a:rPr lang="en-US" sz="2800" dirty="0" smtClean="0"/>
              <a:t> </a:t>
            </a:r>
            <a:r>
              <a:rPr lang="en-US" sz="2800" dirty="0" err="1" smtClean="0"/>
              <a:t>hal-hal</a:t>
            </a:r>
            <a:r>
              <a:rPr lang="en-US" sz="2800" dirty="0" smtClean="0"/>
              <a:t> </a:t>
            </a:r>
            <a:r>
              <a:rPr lang="en-US" sz="2800" dirty="0" err="1" smtClean="0"/>
              <a:t>berikut</a:t>
            </a:r>
            <a:r>
              <a:rPr lang="en-US" sz="2800" dirty="0" smtClean="0"/>
              <a:t>:</a:t>
            </a:r>
          </a:p>
          <a:p>
            <a:pPr marL="344488" indent="-344488" eaLnBrk="1" hangingPunct="1">
              <a:buFont typeface="Wingdings" pitchFamily="2" charset="2"/>
              <a:buChar char="Ø"/>
              <a:defRPr/>
            </a:pPr>
            <a:r>
              <a:rPr lang="en-US" sz="2800" dirty="0" err="1" smtClean="0"/>
              <a:t>Mempublikasikan</a:t>
            </a:r>
            <a:r>
              <a:rPr lang="en-US" sz="2800" dirty="0" smtClean="0"/>
              <a:t> </a:t>
            </a:r>
            <a:r>
              <a:rPr lang="en-US" sz="2800" dirty="0" err="1" smtClean="0"/>
              <a:t>kebijakan</a:t>
            </a:r>
            <a:r>
              <a:rPr lang="en-US" sz="2800" dirty="0" smtClean="0"/>
              <a:t> control yang </a:t>
            </a:r>
            <a:r>
              <a:rPr lang="en-US" sz="2800" dirty="0" err="1" smtClean="0"/>
              <a:t>membuat</a:t>
            </a:r>
            <a:r>
              <a:rPr lang="en-US" sz="2800" dirty="0" smtClean="0"/>
              <a:t> </a:t>
            </a:r>
            <a:r>
              <a:rPr lang="en-US" sz="2800" dirty="0" err="1" smtClean="0"/>
              <a:t>semua</a:t>
            </a:r>
            <a:r>
              <a:rPr lang="en-US" sz="2800" dirty="0" smtClean="0"/>
              <a:t> </a:t>
            </a:r>
            <a:r>
              <a:rPr lang="en-US" sz="2800" dirty="0" err="1" smtClean="0"/>
              <a:t>pengendalian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dapat</a:t>
            </a:r>
            <a:r>
              <a:rPr lang="en-US" sz="2800" dirty="0" smtClean="0"/>
              <a:t> </a:t>
            </a:r>
            <a:r>
              <a:rPr lang="en-US" sz="2800" dirty="0" err="1" smtClean="0"/>
              <a:t>dilaksanakan</a:t>
            </a:r>
            <a:r>
              <a:rPr lang="en-US" sz="2800" dirty="0" smtClean="0"/>
              <a:t> </a:t>
            </a:r>
            <a:r>
              <a:rPr lang="en-US" sz="2800" dirty="0" err="1" smtClean="0"/>
              <a:t>dengan</a:t>
            </a:r>
            <a:r>
              <a:rPr lang="en-US" sz="2800" dirty="0" smtClean="0"/>
              <a:t> </a:t>
            </a:r>
            <a:r>
              <a:rPr lang="en-US" sz="2800" dirty="0" err="1" smtClean="0"/>
              <a:t>jelas</a:t>
            </a:r>
            <a:r>
              <a:rPr lang="en-US" sz="2800" dirty="0" smtClean="0"/>
              <a:t> </a:t>
            </a:r>
            <a:r>
              <a:rPr lang="en-US" sz="2800" dirty="0" err="1" smtClean="0"/>
              <a:t>dan</a:t>
            </a:r>
            <a:r>
              <a:rPr lang="en-US" sz="2800" dirty="0" smtClean="0"/>
              <a:t> </a:t>
            </a:r>
            <a:r>
              <a:rPr lang="en-US" sz="2800" dirty="0" err="1" smtClean="0"/>
              <a:t>serius</a:t>
            </a:r>
            <a:r>
              <a:rPr lang="en-US" sz="2800" dirty="0" smtClean="0"/>
              <a:t> </a:t>
            </a:r>
            <a:r>
              <a:rPr lang="en-US" sz="2800" dirty="0" err="1" smtClean="0"/>
              <a:t>oleh</a:t>
            </a:r>
            <a:r>
              <a:rPr lang="en-US" sz="2800" dirty="0" smtClean="0"/>
              <a:t> </a:t>
            </a:r>
            <a:r>
              <a:rPr lang="en-US" sz="2800" dirty="0" err="1" smtClean="0"/>
              <a:t>semua</a:t>
            </a:r>
            <a:r>
              <a:rPr lang="en-US" sz="2800" dirty="0" smtClean="0"/>
              <a:t> </a:t>
            </a:r>
            <a:r>
              <a:rPr lang="en-US" sz="2800" dirty="0" err="1" smtClean="0"/>
              <a:t>pihak</a:t>
            </a:r>
            <a:r>
              <a:rPr lang="en-US" sz="2800" dirty="0" smtClean="0"/>
              <a:t> </a:t>
            </a:r>
            <a:r>
              <a:rPr lang="en-US" sz="2800" dirty="0" err="1" smtClean="0"/>
              <a:t>dalam</a:t>
            </a:r>
            <a:r>
              <a:rPr lang="en-US" sz="2800" dirty="0" smtClean="0"/>
              <a:t> </a:t>
            </a:r>
            <a:r>
              <a:rPr lang="en-US" sz="2800" dirty="0" err="1" smtClean="0"/>
              <a:t>organisasi</a:t>
            </a:r>
            <a:r>
              <a:rPr lang="en-US" sz="2800" dirty="0" smtClean="0"/>
              <a:t>.</a:t>
            </a:r>
          </a:p>
          <a:p>
            <a:pPr marL="0" indent="0"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772400" cy="1143000"/>
          </a:xfrm>
        </p:spPr>
        <p:txBody>
          <a:bodyPr/>
          <a:lstStyle/>
          <a:p>
            <a:pPr eaLnBrk="1" hangingPunct="1"/>
            <a:r>
              <a:rPr lang="en-US" altLang="en-US" smtClean="0">
                <a:solidFill>
                  <a:srgbClr val="FFC000"/>
                </a:solidFill>
              </a:rPr>
              <a:t>Kontrol Administratif</a:t>
            </a:r>
          </a:p>
        </p:txBody>
      </p:sp>
      <p:sp>
        <p:nvSpPr>
          <p:cNvPr id="29699" name="Content Placeholder 2"/>
          <p:cNvSpPr>
            <a:spLocks noGrp="1"/>
          </p:cNvSpPr>
          <p:nvPr>
            <p:ph idx="1"/>
          </p:nvPr>
        </p:nvSpPr>
        <p:spPr>
          <a:xfrm>
            <a:off x="533400" y="1600200"/>
            <a:ext cx="7924800" cy="4495800"/>
          </a:xfrm>
        </p:spPr>
        <p:txBody>
          <a:bodyPr/>
          <a:lstStyle/>
          <a:p>
            <a:pPr eaLnBrk="1" hangingPunct="1">
              <a:buFont typeface="Wingdings" panose="05000000000000000000" pitchFamily="2" charset="2"/>
              <a:buChar char="Ø"/>
            </a:pPr>
            <a:r>
              <a:rPr lang="en-US" altLang="en-US" smtClean="0"/>
              <a:t>Prosedur yang bersifat formal dan standar pengoperasian disosialisasikan dan dilaksanakan dengan tegas. Termasuk hal ini adalah proses pengembangan sistem, prosedur untuk </a:t>
            </a:r>
            <a:r>
              <a:rPr lang="en-US" altLang="en-US" i="1" smtClean="0"/>
              <a:t>backup</a:t>
            </a:r>
            <a:r>
              <a:rPr lang="en-US" altLang="en-US" smtClean="0"/>
              <a:t>, pemulihan data, dan manajemen pengarsipan data.</a:t>
            </a:r>
          </a:p>
          <a:p>
            <a:pPr eaLnBrk="1" hangingPunct="1">
              <a:buFont typeface="Wingdings" panose="05000000000000000000" pitchFamily="2" charset="2"/>
              <a:buChar char="Ø"/>
            </a:pPr>
            <a:r>
              <a:rPr lang="en-US" altLang="en-US" smtClean="0"/>
              <a:t>Perekrutan pegawai secara berhati-hati yang diikuti dengan orientasi pembinaan, dan pelatihan yang diperlukan.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14400" y="304800"/>
            <a:ext cx="7772400" cy="1143000"/>
          </a:xfrm>
        </p:spPr>
        <p:txBody>
          <a:bodyPr/>
          <a:lstStyle/>
          <a:p>
            <a:pPr eaLnBrk="1" hangingPunct="1"/>
            <a:r>
              <a:rPr lang="en-US" altLang="en-US" smtClean="0">
                <a:solidFill>
                  <a:srgbClr val="FFC000"/>
                </a:solidFill>
              </a:rPr>
              <a:t>Kontrol Administratif</a:t>
            </a:r>
          </a:p>
        </p:txBody>
      </p:sp>
      <p:sp>
        <p:nvSpPr>
          <p:cNvPr id="30723" name="Content Placeholder 2"/>
          <p:cNvSpPr>
            <a:spLocks noGrp="1"/>
          </p:cNvSpPr>
          <p:nvPr>
            <p:ph idx="1"/>
          </p:nvPr>
        </p:nvSpPr>
        <p:spPr>
          <a:xfrm>
            <a:off x="457200" y="1524000"/>
            <a:ext cx="8001000" cy="4572000"/>
          </a:xfrm>
        </p:spPr>
        <p:txBody>
          <a:bodyPr/>
          <a:lstStyle/>
          <a:p>
            <a:pPr eaLnBrk="1" hangingPunct="1">
              <a:buFont typeface="Wingdings" panose="05000000000000000000" pitchFamily="2" charset="2"/>
              <a:buChar char="Ø"/>
            </a:pPr>
            <a:r>
              <a:rPr lang="en-US" altLang="en-US" sz="2800" smtClean="0"/>
              <a:t>Supervisi terhadap para pegawai. Termasuk pula cara melakukan control kalau pegawai melakukan penyimpangan terhadap yang diharapkan.</a:t>
            </a:r>
          </a:p>
          <a:p>
            <a:pPr eaLnBrk="1" hangingPunct="1">
              <a:buFont typeface="Wingdings" panose="05000000000000000000" pitchFamily="2" charset="2"/>
              <a:buChar char="Ø"/>
            </a:pPr>
            <a:r>
              <a:rPr lang="en-US" altLang="en-US" sz="2800" smtClean="0"/>
              <a:t>Pemisahan tugas-tugas dalam pekerjaan dengan tujuan agar tak seorangpun yang dapat menguasai suatu proses yang lengkap. Sebagai contoh, seorang pemrogram harus diusahakan tidak mempunyai akses terhadap data produksi (operasional) agar tidak memberikan kesempatan untuk melakukan kecurangan.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14400" y="228600"/>
            <a:ext cx="7772400" cy="1143000"/>
          </a:xfrm>
        </p:spPr>
        <p:txBody>
          <a:bodyPr/>
          <a:lstStyle/>
          <a:p>
            <a:pPr eaLnBrk="1" hangingPunct="1"/>
            <a:r>
              <a:rPr lang="en-US" altLang="en-US" sz="4000" smtClean="0">
                <a:solidFill>
                  <a:srgbClr val="FFC000"/>
                </a:solidFill>
              </a:rPr>
              <a:t>Kontrol Pengembangan dan Pemeliharaan Sistem </a:t>
            </a:r>
          </a:p>
        </p:txBody>
      </p:sp>
      <p:sp>
        <p:nvSpPr>
          <p:cNvPr id="31747" name="Content Placeholder 2"/>
          <p:cNvSpPr>
            <a:spLocks noGrp="1"/>
          </p:cNvSpPr>
          <p:nvPr>
            <p:ph idx="1"/>
          </p:nvPr>
        </p:nvSpPr>
        <p:spPr>
          <a:xfrm>
            <a:off x="609600" y="1752600"/>
            <a:ext cx="7848600" cy="4343400"/>
          </a:xfrm>
        </p:spPr>
        <p:txBody>
          <a:bodyPr/>
          <a:lstStyle/>
          <a:p>
            <a:pPr marL="0" indent="0" eaLnBrk="1" hangingPunct="1">
              <a:buFontTx/>
              <a:buNone/>
            </a:pPr>
            <a:r>
              <a:rPr lang="en-US" altLang="en-US" smtClean="0"/>
              <a:t>Untuk melindungi kontrol ini, peran auditor sistem informasi sangatlah penting. Auditor sistem informasi harus dilibatkan dari masa pengembangan hingga pemeliharaan system, untuk memastikan bahwa system benar-benar terkendali, termasuk dalam hal otorisasi pemakai system. Aplikasi dilengkapi dengan </a:t>
            </a:r>
            <a:r>
              <a:rPr lang="en-US" altLang="en-US" i="1" smtClean="0"/>
              <a:t>audit trail</a:t>
            </a:r>
            <a:r>
              <a:rPr lang="en-US" altLang="en-US" smtClean="0"/>
              <a:t> sehingga kronologi transaksi mudah untuk ditelusuri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Operasi</a:t>
            </a:r>
          </a:p>
        </p:txBody>
      </p:sp>
      <p:sp>
        <p:nvSpPr>
          <p:cNvPr id="3" name="Content Placeholder 2"/>
          <p:cNvSpPr>
            <a:spLocks noGrp="1"/>
          </p:cNvSpPr>
          <p:nvPr>
            <p:ph idx="1"/>
          </p:nvPr>
        </p:nvSpPr>
        <p:spPr>
          <a:xfrm>
            <a:off x="685800" y="1524000"/>
            <a:ext cx="7772400" cy="4724400"/>
          </a:xfrm>
        </p:spPr>
        <p:txBody>
          <a:bodyPr/>
          <a:lstStyle/>
          <a:p>
            <a:pPr marL="0" indent="0" eaLnBrk="1" hangingPunct="1">
              <a:buFontTx/>
              <a:buNone/>
              <a:defRPr/>
            </a:pPr>
            <a:r>
              <a:rPr lang="en-US" sz="2800" dirty="0" err="1" smtClean="0"/>
              <a:t>Kontrol</a:t>
            </a:r>
            <a:r>
              <a:rPr lang="en-US" sz="2800" dirty="0" smtClean="0"/>
              <a:t> </a:t>
            </a:r>
            <a:r>
              <a:rPr lang="en-US" sz="2800" dirty="0" err="1" smtClean="0"/>
              <a:t>operasi</a:t>
            </a:r>
            <a:r>
              <a:rPr lang="en-US" sz="2800" dirty="0" smtClean="0"/>
              <a:t> </a:t>
            </a:r>
            <a:r>
              <a:rPr lang="en-US" sz="2800" dirty="0" err="1" smtClean="0"/>
              <a:t>dimaksudkan</a:t>
            </a:r>
            <a:r>
              <a:rPr lang="en-US" sz="2800" dirty="0" smtClean="0"/>
              <a:t> agar system </a:t>
            </a:r>
            <a:r>
              <a:rPr lang="en-US" sz="2800" dirty="0" err="1" smtClean="0"/>
              <a:t>beroperasi</a:t>
            </a:r>
            <a:r>
              <a:rPr lang="en-US" sz="2800" dirty="0" smtClean="0"/>
              <a:t> </a:t>
            </a:r>
            <a:r>
              <a:rPr lang="en-US" sz="2800" dirty="0" err="1" smtClean="0"/>
              <a:t>sesuai</a:t>
            </a:r>
            <a:r>
              <a:rPr lang="en-US" sz="2800" dirty="0" smtClean="0"/>
              <a:t> </a:t>
            </a:r>
            <a:r>
              <a:rPr lang="en-US" sz="2800" dirty="0" err="1" smtClean="0"/>
              <a:t>dengan</a:t>
            </a:r>
            <a:r>
              <a:rPr lang="en-US" sz="2800" dirty="0" smtClean="0"/>
              <a:t> yang </a:t>
            </a:r>
            <a:r>
              <a:rPr lang="en-US" sz="2800" dirty="0" err="1" smtClean="0"/>
              <a:t>diharapkan</a:t>
            </a:r>
            <a:r>
              <a:rPr lang="en-US" sz="2800" dirty="0" smtClean="0"/>
              <a:t>. </a:t>
            </a:r>
            <a:r>
              <a:rPr lang="en-US" sz="2800" dirty="0" err="1" smtClean="0"/>
              <a:t>Termasuk</a:t>
            </a:r>
            <a:r>
              <a:rPr lang="en-US" sz="2800" dirty="0" smtClean="0"/>
              <a:t> </a:t>
            </a:r>
            <a:r>
              <a:rPr lang="en-US" sz="2800" dirty="0" err="1" smtClean="0"/>
              <a:t>dalam</a:t>
            </a:r>
            <a:r>
              <a:rPr lang="en-US" sz="2800" dirty="0" smtClean="0"/>
              <a:t> </a:t>
            </a:r>
            <a:r>
              <a:rPr lang="en-US" sz="2800" dirty="0" err="1" smtClean="0"/>
              <a:t>kontrol</a:t>
            </a:r>
            <a:r>
              <a:rPr lang="en-US" sz="2800" dirty="0" smtClean="0"/>
              <a:t> </a:t>
            </a:r>
            <a:r>
              <a:rPr lang="en-US" sz="2800" dirty="0" err="1" smtClean="0"/>
              <a:t>ini</a:t>
            </a:r>
            <a:r>
              <a:rPr lang="en-US" sz="2800" dirty="0" smtClean="0"/>
              <a:t>:</a:t>
            </a:r>
          </a:p>
          <a:p>
            <a:pPr marL="344488" indent="-344488" eaLnBrk="1" hangingPunct="1">
              <a:buFont typeface="Wingdings" pitchFamily="2" charset="2"/>
              <a:buChar char="Ø"/>
              <a:defRPr/>
            </a:pPr>
            <a:r>
              <a:rPr lang="en-US" sz="2800" dirty="0" err="1" smtClean="0"/>
              <a:t>Pembatasan</a:t>
            </a:r>
            <a:r>
              <a:rPr lang="en-US" sz="2800" dirty="0" smtClean="0"/>
              <a:t> </a:t>
            </a:r>
            <a:r>
              <a:rPr lang="en-US" sz="2800" dirty="0" err="1" smtClean="0"/>
              <a:t>akan</a:t>
            </a:r>
            <a:r>
              <a:rPr lang="en-US" sz="2800" dirty="0" smtClean="0"/>
              <a:t> </a:t>
            </a:r>
            <a:r>
              <a:rPr lang="en-US" sz="2800" dirty="0" err="1" smtClean="0"/>
              <a:t>akses</a:t>
            </a:r>
            <a:r>
              <a:rPr lang="en-US" sz="2800" dirty="0" smtClean="0"/>
              <a:t> </a:t>
            </a:r>
            <a:r>
              <a:rPr lang="en-US" sz="2800" dirty="0" err="1" smtClean="0"/>
              <a:t>terhadap</a:t>
            </a:r>
            <a:r>
              <a:rPr lang="en-US" sz="2800" dirty="0" smtClean="0"/>
              <a:t> data</a:t>
            </a:r>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personel</a:t>
            </a:r>
            <a:r>
              <a:rPr lang="en-US" sz="2800" dirty="0" smtClean="0"/>
              <a:t> </a:t>
            </a:r>
            <a:r>
              <a:rPr lang="en-US" sz="2800" dirty="0" err="1" smtClean="0"/>
              <a:t>pengoperasi</a:t>
            </a:r>
            <a:endParaRPr lang="en-US" sz="2800" dirty="0" smtClean="0"/>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peralatan</a:t>
            </a:r>
            <a:endParaRPr lang="en-US" sz="2800" dirty="0" smtClean="0"/>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penyimpanan</a:t>
            </a:r>
            <a:r>
              <a:rPr lang="en-US" sz="2800" dirty="0" smtClean="0"/>
              <a:t> </a:t>
            </a:r>
            <a:r>
              <a:rPr lang="en-US" sz="2800" dirty="0" err="1" smtClean="0"/>
              <a:t>arsip</a:t>
            </a:r>
            <a:endParaRPr lang="en-US" sz="2800" dirty="0" smtClean="0"/>
          </a:p>
          <a:p>
            <a:pPr eaLnBrk="1" hangingPunct="1">
              <a:buFont typeface="Wingdings" pitchFamily="2" charset="2"/>
              <a:buChar char="Ø"/>
              <a:defRPr/>
            </a:pPr>
            <a:r>
              <a:rPr lang="en-US" sz="2800" dirty="0" err="1" smtClean="0"/>
              <a:t>Pengendalian</a:t>
            </a:r>
            <a:r>
              <a:rPr lang="en-US" sz="2800" dirty="0" smtClean="0"/>
              <a:t> </a:t>
            </a:r>
            <a:r>
              <a:rPr lang="en-US" sz="2800" dirty="0" err="1" smtClean="0"/>
              <a:t>terhadap</a:t>
            </a:r>
            <a:r>
              <a:rPr lang="en-US" sz="2800" dirty="0" smtClean="0"/>
              <a:t> virus</a:t>
            </a:r>
          </a:p>
          <a:p>
            <a:pPr marL="344488" indent="0" eaLnBrk="1" hangingPunct="1">
              <a:buFontTx/>
              <a:buNone/>
              <a:defRPr/>
            </a:pPr>
            <a:r>
              <a:rPr lang="en-US" sz="2000" dirty="0" err="1" smtClean="0"/>
              <a:t>Untuk</a:t>
            </a:r>
            <a:r>
              <a:rPr lang="en-US" sz="2000" dirty="0" smtClean="0"/>
              <a:t> </a:t>
            </a:r>
            <a:r>
              <a:rPr lang="en-US" sz="2000" dirty="0" err="1" smtClean="0"/>
              <a:t>mengurangi</a:t>
            </a:r>
            <a:r>
              <a:rPr lang="en-US" sz="2000" dirty="0" smtClean="0"/>
              <a:t> </a:t>
            </a:r>
            <a:r>
              <a:rPr lang="en-US" sz="2000" dirty="0" err="1" smtClean="0"/>
              <a:t>terjangkitnya</a:t>
            </a:r>
            <a:r>
              <a:rPr lang="en-US" sz="2000" dirty="0" smtClean="0"/>
              <a:t> virus, administrator </a:t>
            </a:r>
            <a:r>
              <a:rPr lang="en-US" sz="2000" dirty="0" err="1" smtClean="0"/>
              <a:t>sistem</a:t>
            </a:r>
            <a:r>
              <a:rPr lang="en-US" sz="2000" dirty="0" smtClean="0"/>
              <a:t> </a:t>
            </a:r>
            <a:r>
              <a:rPr lang="en-US" sz="2000" dirty="0" err="1" smtClean="0"/>
              <a:t>harus</a:t>
            </a:r>
            <a:r>
              <a:rPr lang="en-US" sz="2000" dirty="0" smtClean="0"/>
              <a:t> </a:t>
            </a:r>
            <a:r>
              <a:rPr lang="en-US" sz="2000" dirty="0" err="1" smtClean="0"/>
              <a:t>melakukan</a:t>
            </a:r>
            <a:r>
              <a:rPr lang="en-US" sz="2000" dirty="0" smtClean="0"/>
              <a:t> </a:t>
            </a:r>
            <a:r>
              <a:rPr lang="en-US" sz="2000" dirty="0" err="1" smtClean="0"/>
              <a:t>tiga</a:t>
            </a:r>
            <a:r>
              <a:rPr lang="en-US" sz="2000" dirty="0" smtClean="0"/>
              <a:t> </a:t>
            </a:r>
            <a:r>
              <a:rPr lang="en-US" sz="2000" dirty="0" err="1" smtClean="0"/>
              <a:t>kontrol</a:t>
            </a:r>
            <a:r>
              <a:rPr lang="en-US" sz="2000" dirty="0" smtClean="0"/>
              <a:t> </a:t>
            </a:r>
            <a:r>
              <a:rPr lang="en-US" sz="2000" dirty="0" err="1" smtClean="0"/>
              <a:t>berupa</a:t>
            </a:r>
            <a:r>
              <a:rPr lang="en-US" sz="2000" dirty="0" smtClean="0"/>
              <a:t> </a:t>
            </a:r>
            <a:r>
              <a:rPr lang="en-US" sz="2000" dirty="0" err="1" smtClean="0"/>
              <a:t>preventif</a:t>
            </a:r>
            <a:r>
              <a:rPr lang="en-US" sz="2000" dirty="0" smtClean="0"/>
              <a:t>, </a:t>
            </a:r>
            <a:r>
              <a:rPr lang="en-US" sz="2000" dirty="0" err="1" smtClean="0"/>
              <a:t>detektif</a:t>
            </a:r>
            <a:r>
              <a:rPr lang="en-US" sz="2000" dirty="0" smtClean="0"/>
              <a:t>, </a:t>
            </a:r>
            <a:r>
              <a:rPr lang="en-US" sz="2000" dirty="0" err="1" smtClean="0"/>
              <a:t>dan</a:t>
            </a:r>
            <a:r>
              <a:rPr lang="en-US" sz="2000" dirty="0" smtClean="0"/>
              <a:t> </a:t>
            </a:r>
            <a:r>
              <a:rPr lang="en-US" sz="2000" dirty="0" err="1" smtClean="0"/>
              <a:t>korektif</a:t>
            </a:r>
            <a:r>
              <a:rPr lang="en-US" sz="2000" dirty="0" smtClean="0"/>
              <a:t>.</a:t>
            </a:r>
          </a:p>
          <a:p>
            <a:pPr marL="344488" indent="0" eaLnBrk="1" hangingPunct="1">
              <a:buFontTx/>
              <a:buNone/>
              <a:defRPr/>
            </a:pPr>
            <a:endParaRPr lang="en-US" sz="2800" dirty="0" smtClean="0"/>
          </a:p>
          <a:p>
            <a:pPr marL="344488" indent="-344488" eaLnBrk="1" hangingPunct="1">
              <a:buFontTx/>
              <a:buNone/>
              <a:defRPr/>
            </a:pPr>
            <a:endParaRPr lang="en-US" sz="2800" dirty="0" smtClean="0"/>
          </a:p>
          <a:p>
            <a:pPr marL="344488" indent="-344488" eaLnBrk="1" hangingPunct="1">
              <a:buFont typeface="Wingdings" pitchFamily="2" charset="2"/>
              <a:buChar char="Ø"/>
              <a:defRPr/>
            </a:pPr>
            <a:endParaRPr lang="en-US" sz="2800" dirty="0" smtClean="0"/>
          </a:p>
          <a:p>
            <a:pPr marL="0" indent="0"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533400"/>
          <a:ext cx="8001000" cy="5751513"/>
        </p:xfrm>
        <a:graphic>
          <a:graphicData uri="http://schemas.openxmlformats.org/drawingml/2006/table">
            <a:tbl>
              <a:tblPr/>
              <a:tblGrid>
                <a:gridCol w="1346703">
                  <a:extLst>
                    <a:ext uri="{9D8B030D-6E8A-4147-A177-3AD203B41FA5}">
                      <a16:colId xmlns:a16="http://schemas.microsoft.com/office/drawing/2014/main" val="20000"/>
                    </a:ext>
                  </a:extLst>
                </a:gridCol>
                <a:gridCol w="6654297">
                  <a:extLst>
                    <a:ext uri="{9D8B030D-6E8A-4147-A177-3AD203B41FA5}">
                      <a16:colId xmlns:a16="http://schemas.microsoft.com/office/drawing/2014/main" val="20001"/>
                    </a:ext>
                  </a:extLst>
                </a:gridCol>
              </a:tblGrid>
              <a:tr h="298743">
                <a:tc>
                  <a:txBody>
                    <a:bodyPr/>
                    <a:lstStyle/>
                    <a:p>
                      <a:pPr marL="0" marR="0" algn="ctr">
                        <a:lnSpc>
                          <a:spcPct val="140000"/>
                        </a:lnSpc>
                        <a:spcBef>
                          <a:spcPts val="0"/>
                        </a:spcBef>
                        <a:spcAft>
                          <a:spcPts val="0"/>
                        </a:spcAft>
                      </a:pPr>
                      <a:r>
                        <a:rPr lang="en-US" sz="1400" b="1" dirty="0" err="1">
                          <a:solidFill>
                            <a:schemeClr val="bg1"/>
                          </a:solidFill>
                          <a:latin typeface="Arial"/>
                          <a:ea typeface="Times New Roman"/>
                        </a:rPr>
                        <a:t>Kontrol</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40000"/>
                        </a:lnSpc>
                        <a:spcBef>
                          <a:spcPts val="0"/>
                        </a:spcBef>
                        <a:spcAft>
                          <a:spcPts val="0"/>
                        </a:spcAft>
                      </a:pPr>
                      <a:r>
                        <a:rPr lang="en-US" sz="1400" b="1">
                          <a:solidFill>
                            <a:schemeClr val="bg1"/>
                          </a:solidFill>
                          <a:latin typeface="Arial"/>
                          <a:ea typeface="Times New Roman"/>
                        </a:rPr>
                        <a:t>Contoh</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64085">
                <a:tc>
                  <a:txBody>
                    <a:bodyPr/>
                    <a:lstStyle/>
                    <a:p>
                      <a:pPr marL="0" marR="0" algn="just">
                        <a:lnSpc>
                          <a:spcPct val="140000"/>
                        </a:lnSpc>
                        <a:spcBef>
                          <a:spcPts val="0"/>
                        </a:spcBef>
                        <a:spcAft>
                          <a:spcPts val="0"/>
                        </a:spcAft>
                      </a:pPr>
                      <a:r>
                        <a:rPr lang="en-US" sz="1400" dirty="0" err="1">
                          <a:solidFill>
                            <a:schemeClr val="bg1"/>
                          </a:solidFill>
                          <a:latin typeface="Arial"/>
                          <a:ea typeface="Times New Roman"/>
                        </a:rPr>
                        <a:t>Preventif</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Menggunakan</a:t>
                      </a:r>
                      <a:r>
                        <a:rPr lang="en-US" sz="1400" dirty="0">
                          <a:solidFill>
                            <a:schemeClr val="bg1"/>
                          </a:solidFill>
                          <a:latin typeface="Arial"/>
                          <a:ea typeface="Times New Roman"/>
                        </a:rPr>
                        <a:t> </a:t>
                      </a:r>
                      <a:r>
                        <a:rPr lang="en-US" sz="1400" dirty="0" err="1">
                          <a:solidFill>
                            <a:schemeClr val="bg1"/>
                          </a:solidFill>
                          <a:latin typeface="Arial"/>
                          <a:ea typeface="Times New Roman"/>
                        </a:rPr>
                        <a:t>salinan</a:t>
                      </a:r>
                      <a:r>
                        <a:rPr lang="en-US" sz="1400" dirty="0">
                          <a:solidFill>
                            <a:schemeClr val="bg1"/>
                          </a:solidFill>
                          <a:latin typeface="Arial"/>
                          <a:ea typeface="Times New Roman"/>
                        </a:rPr>
                        <a:t> </a:t>
                      </a:r>
                      <a:r>
                        <a:rPr lang="en-US" sz="1400" dirty="0" err="1">
                          <a:solidFill>
                            <a:schemeClr val="bg1"/>
                          </a:solidFill>
                          <a:latin typeface="Arial"/>
                          <a:ea typeface="Times New Roman"/>
                        </a:rPr>
                        <a:t>perangkat</a:t>
                      </a:r>
                      <a:r>
                        <a:rPr lang="en-US" sz="1400" dirty="0">
                          <a:solidFill>
                            <a:schemeClr val="bg1"/>
                          </a:solidFill>
                          <a:latin typeface="Arial"/>
                          <a:ea typeface="Times New Roman"/>
                        </a:rPr>
                        <a:t> </a:t>
                      </a:r>
                      <a:r>
                        <a:rPr lang="en-US" sz="1400" dirty="0" err="1">
                          <a:solidFill>
                            <a:schemeClr val="bg1"/>
                          </a:solidFill>
                          <a:latin typeface="Arial"/>
                          <a:ea typeface="Times New Roman"/>
                        </a:rPr>
                        <a:t>lunak</a:t>
                      </a:r>
                      <a:r>
                        <a:rPr lang="en-US" sz="1400" dirty="0">
                          <a:solidFill>
                            <a:schemeClr val="bg1"/>
                          </a:solidFill>
                          <a:latin typeface="Arial"/>
                          <a:ea typeface="Times New Roman"/>
                        </a:rPr>
                        <a:t>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yang </a:t>
                      </a:r>
                      <a:r>
                        <a:rPr lang="en-US" sz="1400" dirty="0" err="1">
                          <a:solidFill>
                            <a:schemeClr val="bg1"/>
                          </a:solidFill>
                          <a:latin typeface="Arial"/>
                          <a:ea typeface="Times New Roman"/>
                        </a:rPr>
                        <a:t>berisi</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yang </a:t>
                      </a:r>
                      <a:r>
                        <a:rPr lang="en-US" sz="1400" dirty="0" err="1">
                          <a:solidFill>
                            <a:schemeClr val="bg1"/>
                          </a:solidFill>
                          <a:latin typeface="Arial"/>
                          <a:ea typeface="Times New Roman"/>
                        </a:rPr>
                        <a:t>benar-benar</a:t>
                      </a:r>
                      <a:r>
                        <a:rPr lang="en-US" sz="1400" dirty="0">
                          <a:solidFill>
                            <a:schemeClr val="bg1"/>
                          </a:solidFill>
                          <a:latin typeface="Arial"/>
                          <a:ea typeface="Times New Roman"/>
                        </a:rPr>
                        <a:t> </a:t>
                      </a:r>
                      <a:r>
                        <a:rPr lang="en-US" sz="1400" dirty="0" err="1">
                          <a:solidFill>
                            <a:schemeClr val="bg1"/>
                          </a:solidFill>
                          <a:latin typeface="Arial"/>
                          <a:ea typeface="Times New Roman"/>
                        </a:rPr>
                        <a:t>bersih</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Mengindari</a:t>
                      </a:r>
                      <a:r>
                        <a:rPr lang="en-US" sz="1400" dirty="0">
                          <a:solidFill>
                            <a:schemeClr val="bg1"/>
                          </a:solidFill>
                          <a:latin typeface="Arial"/>
                          <a:ea typeface="Times New Roman"/>
                        </a:rPr>
                        <a:t> </a:t>
                      </a:r>
                      <a:r>
                        <a:rPr lang="en-US" sz="1400" dirty="0" err="1">
                          <a:solidFill>
                            <a:schemeClr val="bg1"/>
                          </a:solidFill>
                          <a:latin typeface="Arial"/>
                          <a:ea typeface="Times New Roman"/>
                        </a:rPr>
                        <a:t>pemakaian</a:t>
                      </a:r>
                      <a:r>
                        <a:rPr lang="en-US" sz="1400" dirty="0">
                          <a:solidFill>
                            <a:schemeClr val="bg1"/>
                          </a:solidFill>
                          <a:latin typeface="Arial"/>
                          <a:ea typeface="Times New Roman"/>
                        </a:rPr>
                        <a:t> </a:t>
                      </a:r>
                      <a:r>
                        <a:rPr lang="en-US" sz="1400" dirty="0" err="1">
                          <a:solidFill>
                            <a:schemeClr val="bg1"/>
                          </a:solidFill>
                          <a:latin typeface="Arial"/>
                          <a:ea typeface="Times New Roman"/>
                        </a:rPr>
                        <a:t>perangkat</a:t>
                      </a:r>
                      <a:r>
                        <a:rPr lang="en-US" sz="1400" dirty="0">
                          <a:solidFill>
                            <a:schemeClr val="bg1"/>
                          </a:solidFill>
                          <a:latin typeface="Arial"/>
                          <a:ea typeface="Times New Roman"/>
                        </a:rPr>
                        <a:t> </a:t>
                      </a:r>
                      <a:r>
                        <a:rPr lang="en-US" sz="1400" dirty="0" err="1">
                          <a:solidFill>
                            <a:schemeClr val="bg1"/>
                          </a:solidFill>
                          <a:latin typeface="Arial"/>
                          <a:ea typeface="Times New Roman"/>
                        </a:rPr>
                        <a:t>lunak</a:t>
                      </a:r>
                      <a:r>
                        <a:rPr lang="en-US" sz="1400" dirty="0">
                          <a:solidFill>
                            <a:schemeClr val="bg1"/>
                          </a:solidFill>
                          <a:latin typeface="Arial"/>
                          <a:ea typeface="Times New Roman"/>
                        </a:rPr>
                        <a:t> </a:t>
                      </a:r>
                      <a:r>
                        <a:rPr lang="en-US" sz="1400" i="1" dirty="0">
                          <a:solidFill>
                            <a:schemeClr val="bg1"/>
                          </a:solidFill>
                          <a:latin typeface="Arial"/>
                          <a:ea typeface="Times New Roman"/>
                        </a:rPr>
                        <a:t>freeware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i="1" dirty="0">
                          <a:solidFill>
                            <a:schemeClr val="bg1"/>
                          </a:solidFill>
                          <a:latin typeface="Arial"/>
                          <a:ea typeface="Times New Roman"/>
                        </a:rPr>
                        <a:t>shareware</a:t>
                      </a:r>
                      <a:r>
                        <a:rPr lang="en-US" sz="1400" dirty="0">
                          <a:solidFill>
                            <a:schemeClr val="bg1"/>
                          </a:solidFill>
                          <a:latin typeface="Arial"/>
                          <a:ea typeface="Times New Roman"/>
                        </a:rPr>
                        <a:t> </a:t>
                      </a:r>
                      <a:r>
                        <a:rPr lang="en-US" sz="1400" dirty="0" err="1">
                          <a:solidFill>
                            <a:schemeClr val="bg1"/>
                          </a:solidFill>
                          <a:latin typeface="Arial"/>
                          <a:ea typeface="Times New Roman"/>
                        </a:rPr>
                        <a:t>dari</a:t>
                      </a:r>
                      <a:r>
                        <a:rPr lang="en-US" sz="1400" dirty="0">
                          <a:solidFill>
                            <a:schemeClr val="bg1"/>
                          </a:solidFill>
                          <a:latin typeface="Arial"/>
                          <a:ea typeface="Times New Roman"/>
                        </a:rPr>
                        <a:t> </a:t>
                      </a:r>
                      <a:r>
                        <a:rPr lang="en-US" sz="1400" dirty="0" err="1">
                          <a:solidFill>
                            <a:schemeClr val="bg1"/>
                          </a:solidFill>
                          <a:latin typeface="Arial"/>
                          <a:ea typeface="Times New Roman"/>
                        </a:rPr>
                        <a:t>sumber</a:t>
                      </a:r>
                      <a:r>
                        <a:rPr lang="en-US" sz="1400" dirty="0">
                          <a:solidFill>
                            <a:schemeClr val="bg1"/>
                          </a:solidFill>
                          <a:latin typeface="Arial"/>
                          <a:ea typeface="Times New Roman"/>
                        </a:rPr>
                        <a:t> yang </a:t>
                      </a:r>
                      <a:r>
                        <a:rPr lang="en-US" sz="1400" dirty="0" err="1">
                          <a:solidFill>
                            <a:schemeClr val="bg1"/>
                          </a:solidFill>
                          <a:latin typeface="Arial"/>
                          <a:ea typeface="Times New Roman"/>
                        </a:rPr>
                        <a:t>belum</a:t>
                      </a:r>
                      <a:r>
                        <a:rPr lang="en-US" sz="1400" dirty="0">
                          <a:solidFill>
                            <a:schemeClr val="bg1"/>
                          </a:solidFill>
                          <a:latin typeface="Arial"/>
                          <a:ea typeface="Times New Roman"/>
                        </a:rPr>
                        <a:t> </a:t>
                      </a:r>
                      <a:r>
                        <a:rPr lang="en-US" sz="1400" dirty="0" err="1">
                          <a:solidFill>
                            <a:schemeClr val="bg1"/>
                          </a:solidFill>
                          <a:latin typeface="Arial"/>
                          <a:ea typeface="Times New Roman"/>
                        </a:rPr>
                        <a:t>bisa</a:t>
                      </a:r>
                      <a:r>
                        <a:rPr lang="en-US" sz="1400" dirty="0">
                          <a:solidFill>
                            <a:schemeClr val="bg1"/>
                          </a:solidFill>
                          <a:latin typeface="Arial"/>
                          <a:ea typeface="Times New Roman"/>
                        </a:rPr>
                        <a:t> </a:t>
                      </a:r>
                      <a:r>
                        <a:rPr lang="en-US" sz="1400" dirty="0" err="1">
                          <a:solidFill>
                            <a:schemeClr val="bg1"/>
                          </a:solidFill>
                          <a:latin typeface="Arial"/>
                          <a:ea typeface="Times New Roman"/>
                        </a:rPr>
                        <a:t>dipercaya</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Menghindari</a:t>
                      </a:r>
                      <a:r>
                        <a:rPr lang="en-US" sz="1400" dirty="0">
                          <a:solidFill>
                            <a:schemeClr val="bg1"/>
                          </a:solidFill>
                          <a:latin typeface="Arial"/>
                          <a:ea typeface="Times New Roman"/>
                        </a:rPr>
                        <a:t> </a:t>
                      </a:r>
                      <a:r>
                        <a:rPr lang="en-US" sz="1400" dirty="0" err="1">
                          <a:solidFill>
                            <a:schemeClr val="bg1"/>
                          </a:solidFill>
                          <a:latin typeface="Arial"/>
                          <a:ea typeface="Times New Roman"/>
                        </a:rPr>
                        <a:t>pengambilan</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yang </a:t>
                      </a:r>
                      <a:r>
                        <a:rPr lang="en-US" sz="1400" dirty="0" err="1">
                          <a:solidFill>
                            <a:schemeClr val="bg1"/>
                          </a:solidFill>
                          <a:latin typeface="Arial"/>
                          <a:ea typeface="Times New Roman"/>
                        </a:rPr>
                        <a:t>mengandung</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a:t>
                      </a:r>
                      <a:r>
                        <a:rPr lang="en-US" sz="1400" dirty="0" err="1">
                          <a:solidFill>
                            <a:schemeClr val="bg1"/>
                          </a:solidFill>
                          <a:latin typeface="Arial"/>
                          <a:ea typeface="Times New Roman"/>
                        </a:rPr>
                        <a:t>dari</a:t>
                      </a:r>
                      <a:r>
                        <a:rPr lang="en-US" sz="1400" dirty="0">
                          <a:solidFill>
                            <a:schemeClr val="bg1"/>
                          </a:solidFill>
                          <a:latin typeface="Arial"/>
                          <a:ea typeface="Times New Roman"/>
                        </a:rPr>
                        <a:t> </a:t>
                      </a:r>
                      <a:r>
                        <a:rPr lang="en-US" sz="1400" dirty="0" err="1">
                          <a:solidFill>
                            <a:schemeClr val="bg1"/>
                          </a:solidFill>
                          <a:latin typeface="Arial"/>
                          <a:ea typeface="Times New Roman"/>
                        </a:rPr>
                        <a:t>sembarang</a:t>
                      </a:r>
                      <a:r>
                        <a:rPr lang="en-US" sz="1400" dirty="0">
                          <a:solidFill>
                            <a:schemeClr val="bg1"/>
                          </a:solidFill>
                          <a:latin typeface="Arial"/>
                          <a:ea typeface="Times New Roman"/>
                        </a:rPr>
                        <a:t> </a:t>
                      </a:r>
                      <a:r>
                        <a:rPr lang="en-US" sz="1400" dirty="0" err="1">
                          <a:solidFill>
                            <a:schemeClr val="bg1"/>
                          </a:solidFill>
                          <a:latin typeface="Arial"/>
                          <a:ea typeface="Times New Roman"/>
                        </a:rPr>
                        <a:t>tempat</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Memeriksa</a:t>
                      </a:r>
                      <a:r>
                        <a:rPr lang="en-US" sz="1400" dirty="0">
                          <a:solidFill>
                            <a:schemeClr val="bg1"/>
                          </a:solidFill>
                          <a:latin typeface="Arial"/>
                          <a:ea typeface="Times New Roman"/>
                        </a:rPr>
                        <a:t> program </a:t>
                      </a:r>
                      <a:r>
                        <a:rPr lang="en-US" sz="1400" dirty="0" err="1">
                          <a:solidFill>
                            <a:schemeClr val="bg1"/>
                          </a:solidFill>
                          <a:latin typeface="Arial"/>
                          <a:ea typeface="Times New Roman"/>
                        </a:rPr>
                        <a:t>baru</a:t>
                      </a:r>
                      <a:r>
                        <a:rPr lang="en-US" sz="1400" dirty="0">
                          <a:solidFill>
                            <a:schemeClr val="bg1"/>
                          </a:solidFill>
                          <a:latin typeface="Arial"/>
                          <a:ea typeface="Times New Roman"/>
                        </a:rPr>
                        <a:t>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dirty="0" err="1">
                          <a:solidFill>
                            <a:schemeClr val="bg1"/>
                          </a:solidFill>
                          <a:latin typeface="Arial"/>
                          <a:ea typeface="Times New Roman"/>
                        </a:rPr>
                        <a:t>berkas-berkas</a:t>
                      </a:r>
                      <a:r>
                        <a:rPr lang="en-US" sz="1400" dirty="0">
                          <a:solidFill>
                            <a:schemeClr val="bg1"/>
                          </a:solidFill>
                          <a:latin typeface="Arial"/>
                          <a:ea typeface="Times New Roman"/>
                        </a:rPr>
                        <a:t> </a:t>
                      </a:r>
                      <a:r>
                        <a:rPr lang="en-US" sz="1400" dirty="0" err="1">
                          <a:solidFill>
                            <a:schemeClr val="bg1"/>
                          </a:solidFill>
                          <a:latin typeface="Arial"/>
                          <a:ea typeface="Times New Roman"/>
                        </a:rPr>
                        <a:t>baru</a:t>
                      </a:r>
                      <a:r>
                        <a:rPr lang="en-US" sz="1400" dirty="0">
                          <a:solidFill>
                            <a:schemeClr val="bg1"/>
                          </a:solidFill>
                          <a:latin typeface="Arial"/>
                          <a:ea typeface="Times New Roman"/>
                        </a:rPr>
                        <a:t> yang </a:t>
                      </a:r>
                      <a:r>
                        <a:rPr lang="en-US" sz="1400" dirty="0" err="1">
                          <a:solidFill>
                            <a:schemeClr val="bg1"/>
                          </a:solidFill>
                          <a:latin typeface="Arial"/>
                          <a:ea typeface="Times New Roman"/>
                        </a:rPr>
                        <a:t>mengandung</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a:t>
                      </a:r>
                      <a:r>
                        <a:rPr lang="en-US" sz="1400" dirty="0" err="1">
                          <a:solidFill>
                            <a:schemeClr val="bg1"/>
                          </a:solidFill>
                          <a:latin typeface="Arial"/>
                          <a:ea typeface="Times New Roman"/>
                        </a:rPr>
                        <a:t>dengan</a:t>
                      </a:r>
                      <a:r>
                        <a:rPr lang="en-US" sz="1400" dirty="0">
                          <a:solidFill>
                            <a:schemeClr val="bg1"/>
                          </a:solidFill>
                          <a:latin typeface="Arial"/>
                          <a:ea typeface="Times New Roman"/>
                        </a:rPr>
                        <a:t> program anti virus </a:t>
                      </a:r>
                      <a:r>
                        <a:rPr lang="en-US" sz="1400" dirty="0" err="1">
                          <a:solidFill>
                            <a:schemeClr val="bg1"/>
                          </a:solidFill>
                          <a:latin typeface="Arial"/>
                          <a:ea typeface="Times New Roman"/>
                        </a:rPr>
                        <a:t>sebelum</a:t>
                      </a:r>
                      <a:r>
                        <a:rPr lang="en-US" sz="1400" dirty="0">
                          <a:solidFill>
                            <a:schemeClr val="bg1"/>
                          </a:solidFill>
                          <a:latin typeface="Arial"/>
                          <a:ea typeface="Times New Roman"/>
                        </a:rPr>
                        <a:t> </a:t>
                      </a:r>
                      <a:r>
                        <a:rPr lang="en-US" sz="1400" dirty="0" err="1">
                          <a:solidFill>
                            <a:schemeClr val="bg1"/>
                          </a:solidFill>
                          <a:latin typeface="Arial"/>
                          <a:ea typeface="Times New Roman"/>
                        </a:rPr>
                        <a:t>dipakai</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fi-FI" sz="1400" dirty="0">
                          <a:solidFill>
                            <a:schemeClr val="bg1"/>
                          </a:solidFill>
                          <a:latin typeface="Arial"/>
                          <a:ea typeface="Times New Roman"/>
                        </a:rPr>
                        <a:t>Menyadarkan pada setiap pemakai untuk waspada terhadap virus.</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93714">
                <a:tc>
                  <a:txBody>
                    <a:bodyPr/>
                    <a:lstStyle/>
                    <a:p>
                      <a:pPr marL="0" marR="0" algn="just">
                        <a:lnSpc>
                          <a:spcPct val="140000"/>
                        </a:lnSpc>
                        <a:spcBef>
                          <a:spcPts val="0"/>
                        </a:spcBef>
                        <a:spcAft>
                          <a:spcPts val="0"/>
                        </a:spcAft>
                      </a:pPr>
                      <a:r>
                        <a:rPr lang="en-US" sz="1400">
                          <a:solidFill>
                            <a:schemeClr val="bg1"/>
                          </a:solidFill>
                          <a:latin typeface="Arial"/>
                          <a:ea typeface="Times New Roman"/>
                        </a:rPr>
                        <a:t>Detektif</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Secara</a:t>
                      </a:r>
                      <a:r>
                        <a:rPr lang="en-US" sz="1400" dirty="0">
                          <a:solidFill>
                            <a:schemeClr val="bg1"/>
                          </a:solidFill>
                          <a:latin typeface="Arial"/>
                          <a:ea typeface="Times New Roman"/>
                        </a:rPr>
                        <a:t> </a:t>
                      </a:r>
                      <a:r>
                        <a:rPr lang="en-US" sz="1400" dirty="0" err="1">
                          <a:solidFill>
                            <a:schemeClr val="bg1"/>
                          </a:solidFill>
                          <a:latin typeface="Arial"/>
                          <a:ea typeface="Times New Roman"/>
                        </a:rPr>
                        <a:t>rutin</a:t>
                      </a:r>
                      <a:r>
                        <a:rPr lang="en-US" sz="1400" dirty="0">
                          <a:solidFill>
                            <a:schemeClr val="bg1"/>
                          </a:solidFill>
                          <a:latin typeface="Arial"/>
                          <a:ea typeface="Times New Roman"/>
                        </a:rPr>
                        <a:t> </a:t>
                      </a:r>
                      <a:r>
                        <a:rPr lang="en-US" sz="1400" dirty="0" err="1">
                          <a:solidFill>
                            <a:schemeClr val="bg1"/>
                          </a:solidFill>
                          <a:latin typeface="Arial"/>
                          <a:ea typeface="Times New Roman"/>
                        </a:rPr>
                        <a:t>menjalankan</a:t>
                      </a:r>
                      <a:r>
                        <a:rPr lang="en-US" sz="1400" dirty="0">
                          <a:solidFill>
                            <a:schemeClr val="bg1"/>
                          </a:solidFill>
                          <a:latin typeface="Arial"/>
                          <a:ea typeface="Times New Roman"/>
                        </a:rPr>
                        <a:t> program antivirus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infeksi</a:t>
                      </a:r>
                      <a:r>
                        <a:rPr lang="en-US" sz="1400" dirty="0">
                          <a:solidFill>
                            <a:schemeClr val="bg1"/>
                          </a:solidFill>
                          <a:latin typeface="Arial"/>
                          <a:ea typeface="Times New Roman"/>
                        </a:rPr>
                        <a:t> virus.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Melakukan</a:t>
                      </a:r>
                      <a:r>
                        <a:rPr lang="en-US" sz="1400" dirty="0">
                          <a:solidFill>
                            <a:schemeClr val="bg1"/>
                          </a:solidFill>
                          <a:latin typeface="Arial"/>
                          <a:ea typeface="Times New Roman"/>
                        </a:rPr>
                        <a:t> </a:t>
                      </a:r>
                      <a:r>
                        <a:rPr lang="en-US" sz="1400" dirty="0" err="1">
                          <a:solidFill>
                            <a:schemeClr val="bg1"/>
                          </a:solidFill>
                          <a:latin typeface="Arial"/>
                          <a:ea typeface="Times New Roman"/>
                        </a:rPr>
                        <a:t>pembandingan</a:t>
                      </a:r>
                      <a:r>
                        <a:rPr lang="en-US" sz="1400" dirty="0">
                          <a:solidFill>
                            <a:schemeClr val="bg1"/>
                          </a:solidFill>
                          <a:latin typeface="Arial"/>
                          <a:ea typeface="Times New Roman"/>
                        </a:rPr>
                        <a:t> </a:t>
                      </a:r>
                      <a:r>
                        <a:rPr lang="en-US" sz="1400" dirty="0" err="1">
                          <a:solidFill>
                            <a:schemeClr val="bg1"/>
                          </a:solidFill>
                          <a:latin typeface="Arial"/>
                          <a:ea typeface="Times New Roman"/>
                        </a:rPr>
                        <a:t>ukuran-ukuran</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perubahan</a:t>
                      </a:r>
                      <a:r>
                        <a:rPr lang="en-US" sz="1400" dirty="0">
                          <a:solidFill>
                            <a:schemeClr val="bg1"/>
                          </a:solidFill>
                          <a:latin typeface="Arial"/>
                          <a:ea typeface="Times New Roman"/>
                        </a:rPr>
                        <a:t> </a:t>
                      </a:r>
                      <a:r>
                        <a:rPr lang="en-US" sz="1400" dirty="0" err="1">
                          <a:solidFill>
                            <a:schemeClr val="bg1"/>
                          </a:solidFill>
                          <a:latin typeface="Arial"/>
                          <a:ea typeface="Times New Roman"/>
                        </a:rPr>
                        <a:t>ukuran</a:t>
                      </a:r>
                      <a:r>
                        <a:rPr lang="en-US" sz="1400" dirty="0">
                          <a:solidFill>
                            <a:schemeClr val="bg1"/>
                          </a:solidFill>
                          <a:latin typeface="Arial"/>
                          <a:ea typeface="Times New Roman"/>
                        </a:rPr>
                        <a:t> </a:t>
                      </a:r>
                      <a:r>
                        <a:rPr lang="en-US" sz="1400" dirty="0" err="1">
                          <a:solidFill>
                            <a:schemeClr val="bg1"/>
                          </a:solidFill>
                          <a:latin typeface="Arial"/>
                          <a:ea typeface="Times New Roman"/>
                        </a:rPr>
                        <a:t>pada</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Melakukan</a:t>
                      </a:r>
                      <a:r>
                        <a:rPr lang="en-US" sz="1400" dirty="0">
                          <a:solidFill>
                            <a:schemeClr val="bg1"/>
                          </a:solidFill>
                          <a:latin typeface="Arial"/>
                          <a:ea typeface="Times New Roman"/>
                        </a:rPr>
                        <a:t> </a:t>
                      </a:r>
                      <a:r>
                        <a:rPr lang="en-US" sz="1400" dirty="0" err="1">
                          <a:solidFill>
                            <a:schemeClr val="bg1"/>
                          </a:solidFill>
                          <a:latin typeface="Arial"/>
                          <a:ea typeface="Times New Roman"/>
                        </a:rPr>
                        <a:t>pembandingan</a:t>
                      </a:r>
                      <a:r>
                        <a:rPr lang="en-US" sz="1400" dirty="0">
                          <a:solidFill>
                            <a:schemeClr val="bg1"/>
                          </a:solidFill>
                          <a:latin typeface="Arial"/>
                          <a:ea typeface="Times New Roman"/>
                        </a:rPr>
                        <a:t> </a:t>
                      </a:r>
                      <a:r>
                        <a:rPr lang="en-US" sz="1400" dirty="0" err="1">
                          <a:solidFill>
                            <a:schemeClr val="bg1"/>
                          </a:solidFill>
                          <a:latin typeface="Arial"/>
                          <a:ea typeface="Times New Roman"/>
                        </a:rPr>
                        <a:t>tanggal</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perubahan</a:t>
                      </a:r>
                      <a:r>
                        <a:rPr lang="en-US" sz="1400" dirty="0">
                          <a:solidFill>
                            <a:schemeClr val="bg1"/>
                          </a:solidFill>
                          <a:latin typeface="Arial"/>
                          <a:ea typeface="Times New Roman"/>
                        </a:rPr>
                        <a:t> </a:t>
                      </a:r>
                      <a:r>
                        <a:rPr lang="en-US" sz="1400" dirty="0" err="1">
                          <a:solidFill>
                            <a:schemeClr val="bg1"/>
                          </a:solidFill>
                          <a:latin typeface="Arial"/>
                          <a:ea typeface="Times New Roman"/>
                        </a:rPr>
                        <a:t>tanggal</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94971">
                <a:tc>
                  <a:txBody>
                    <a:bodyPr/>
                    <a:lstStyle/>
                    <a:p>
                      <a:pPr marL="0" marR="0" algn="just">
                        <a:lnSpc>
                          <a:spcPct val="140000"/>
                        </a:lnSpc>
                        <a:spcBef>
                          <a:spcPts val="0"/>
                        </a:spcBef>
                        <a:spcAft>
                          <a:spcPts val="0"/>
                        </a:spcAft>
                      </a:pPr>
                      <a:r>
                        <a:rPr lang="en-US" sz="1400">
                          <a:solidFill>
                            <a:schemeClr val="bg1"/>
                          </a:solidFill>
                          <a:latin typeface="Arial"/>
                          <a:ea typeface="Times New Roman"/>
                        </a:rPr>
                        <a:t>Korektif</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Memastikan</a:t>
                      </a:r>
                      <a:r>
                        <a:rPr lang="en-US" sz="1400" dirty="0">
                          <a:solidFill>
                            <a:schemeClr val="bg1"/>
                          </a:solidFill>
                          <a:latin typeface="Arial"/>
                          <a:ea typeface="Times New Roman"/>
                        </a:rPr>
                        <a:t> </a:t>
                      </a:r>
                      <a:r>
                        <a:rPr lang="en-US" sz="1400" dirty="0" err="1">
                          <a:solidFill>
                            <a:schemeClr val="bg1"/>
                          </a:solidFill>
                          <a:latin typeface="Arial"/>
                          <a:ea typeface="Times New Roman"/>
                        </a:rPr>
                        <a:t>pem</a:t>
                      </a:r>
                      <a:r>
                        <a:rPr lang="en-US" sz="1400" dirty="0">
                          <a:solidFill>
                            <a:schemeClr val="bg1"/>
                          </a:solidFill>
                          <a:latin typeface="Arial"/>
                          <a:ea typeface="Times New Roman"/>
                        </a:rPr>
                        <a:t>-</a:t>
                      </a:r>
                      <a:r>
                        <a:rPr lang="en-US" sz="1400" i="1" dirty="0">
                          <a:solidFill>
                            <a:schemeClr val="bg1"/>
                          </a:solidFill>
                          <a:latin typeface="Arial"/>
                          <a:ea typeface="Times New Roman"/>
                        </a:rPr>
                        <a:t>backup</a:t>
                      </a:r>
                      <a:r>
                        <a:rPr lang="en-US" sz="1400" dirty="0">
                          <a:solidFill>
                            <a:schemeClr val="bg1"/>
                          </a:solidFill>
                          <a:latin typeface="Arial"/>
                          <a:ea typeface="Times New Roman"/>
                        </a:rPr>
                        <a:t>-an yang </a:t>
                      </a:r>
                      <a:r>
                        <a:rPr lang="en-US" sz="1400" dirty="0" err="1">
                          <a:solidFill>
                            <a:schemeClr val="bg1"/>
                          </a:solidFill>
                          <a:latin typeface="Arial"/>
                          <a:ea typeface="Times New Roman"/>
                        </a:rPr>
                        <a:t>bersih</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it-IT" sz="1400" dirty="0">
                          <a:solidFill>
                            <a:schemeClr val="bg1"/>
                          </a:solidFill>
                          <a:latin typeface="Arial"/>
                          <a:ea typeface="Times New Roman"/>
                        </a:rPr>
                        <a:t>Memiliki rencana terdokumentasi tentang pemulihan infeksi virus.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Menjalankan</a:t>
                      </a:r>
                      <a:r>
                        <a:rPr lang="en-US" sz="1400" dirty="0">
                          <a:solidFill>
                            <a:schemeClr val="bg1"/>
                          </a:solidFill>
                          <a:latin typeface="Arial"/>
                          <a:ea typeface="Times New Roman"/>
                        </a:rPr>
                        <a:t> program antivirus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menghilangkan</a:t>
                      </a:r>
                      <a:r>
                        <a:rPr lang="en-US" sz="1400" dirty="0">
                          <a:solidFill>
                            <a:schemeClr val="bg1"/>
                          </a:solidFill>
                          <a:latin typeface="Arial"/>
                          <a:ea typeface="Times New Roman"/>
                        </a:rPr>
                        <a:t> virus </a:t>
                      </a:r>
                      <a:r>
                        <a:rPr lang="en-US" sz="1400" dirty="0" err="1">
                          <a:solidFill>
                            <a:schemeClr val="bg1"/>
                          </a:solidFill>
                          <a:latin typeface="Arial"/>
                          <a:ea typeface="Times New Roman"/>
                        </a:rPr>
                        <a:t>dan</a:t>
                      </a:r>
                      <a:r>
                        <a:rPr lang="en-US" sz="1400" dirty="0">
                          <a:solidFill>
                            <a:schemeClr val="bg1"/>
                          </a:solidFill>
                          <a:latin typeface="Arial"/>
                          <a:ea typeface="Times New Roman"/>
                        </a:rPr>
                        <a:t> program yang </a:t>
                      </a:r>
                      <a:r>
                        <a:rPr lang="en-US" sz="1400" dirty="0" err="1">
                          <a:solidFill>
                            <a:schemeClr val="bg1"/>
                          </a:solidFill>
                          <a:latin typeface="Arial"/>
                          <a:ea typeface="Times New Roman"/>
                        </a:rPr>
                        <a:t>tertular</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3811"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rgbClr val="DDDDDD"/>
                </a:solidFill>
                <a:latin typeface="Times New Roman" panose="02020603050405020304" pitchFamily="18" charset="0"/>
              </a:defRPr>
            </a:lvl1pPr>
            <a:lvl2pPr marL="742950" indent="-285750">
              <a:spcBef>
                <a:spcPct val="20000"/>
              </a:spcBef>
              <a:buChar char="–"/>
              <a:defRPr sz="2800">
                <a:solidFill>
                  <a:srgbClr val="DDDDDD"/>
                </a:solidFill>
                <a:latin typeface="Times New Roman" panose="02020603050405020304" pitchFamily="18" charset="0"/>
              </a:defRPr>
            </a:lvl2pPr>
            <a:lvl3pPr marL="1143000" indent="-228600">
              <a:spcBef>
                <a:spcPct val="20000"/>
              </a:spcBef>
              <a:buChar char="•"/>
              <a:defRPr sz="2400">
                <a:solidFill>
                  <a:srgbClr val="DDDDDD"/>
                </a:solidFill>
                <a:latin typeface="Times New Roman" panose="02020603050405020304" pitchFamily="18" charset="0"/>
              </a:defRPr>
            </a:lvl3pPr>
            <a:lvl4pPr marL="1600200" indent="-228600">
              <a:spcBef>
                <a:spcPct val="20000"/>
              </a:spcBef>
              <a:buChar char="–"/>
              <a:defRPr sz="2000">
                <a:solidFill>
                  <a:srgbClr val="DDDDDD"/>
                </a:solidFill>
                <a:latin typeface="Times New Roman" panose="02020603050405020304" pitchFamily="18" charset="0"/>
              </a:defRPr>
            </a:lvl4pPr>
            <a:lvl5pPr marL="2057400" indent="-228600">
              <a:spcBef>
                <a:spcPct val="20000"/>
              </a:spcBef>
              <a:buChar char="»"/>
              <a:defRPr sz="2000">
                <a:solidFill>
                  <a:srgbClr val="DDDDDD"/>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DDDDDD"/>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DDDDDD"/>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DDDDDD"/>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DDDDDD"/>
                </a:solidFill>
                <a:latin typeface="Times New Roman" panose="02020603050405020304" pitchFamily="18" charset="0"/>
              </a:defRPr>
            </a:lvl9pPr>
          </a:lstStyle>
          <a:p>
            <a:pPr eaLnBrk="1" hangingPunct="1">
              <a:spcBef>
                <a:spcPct val="0"/>
              </a:spcBef>
              <a:buFontTx/>
              <a:buNone/>
            </a:pPr>
            <a:endParaRPr lang="en-US" altLang="en-US" sz="240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90600" y="228600"/>
            <a:ext cx="7772400" cy="1143000"/>
          </a:xfrm>
        </p:spPr>
        <p:txBody>
          <a:bodyPr/>
          <a:lstStyle/>
          <a:p>
            <a:pPr eaLnBrk="1" hangingPunct="1"/>
            <a:r>
              <a:rPr lang="en-US" altLang="en-US" sz="4000" smtClean="0">
                <a:solidFill>
                  <a:srgbClr val="FFC000"/>
                </a:solidFill>
              </a:rPr>
              <a:t>Proteksi Fisik terhadap Pusat Data</a:t>
            </a:r>
          </a:p>
        </p:txBody>
      </p:sp>
      <p:sp>
        <p:nvSpPr>
          <p:cNvPr id="34819" name="Content Placeholder 2"/>
          <p:cNvSpPr>
            <a:spLocks noGrp="1"/>
          </p:cNvSpPr>
          <p:nvPr>
            <p:ph idx="1"/>
          </p:nvPr>
        </p:nvSpPr>
        <p:spPr>
          <a:xfrm>
            <a:off x="685800" y="1524000"/>
            <a:ext cx="7772400" cy="4572000"/>
          </a:xfrm>
        </p:spPr>
        <p:txBody>
          <a:bodyPr/>
          <a:lstStyle/>
          <a:p>
            <a:pPr eaLnBrk="1" hangingPunct="1">
              <a:buFont typeface="Wingdings" panose="05000000000000000000" pitchFamily="2" charset="2"/>
              <a:buChar char="Ø"/>
            </a:pPr>
            <a:r>
              <a:rPr lang="en-US" altLang="en-US" smtClean="0"/>
              <a:t>Untuk menjaga hal-hal yang tidak diinginkan terhadap pusat data. </a:t>
            </a:r>
          </a:p>
          <a:p>
            <a:pPr eaLnBrk="1" hangingPunct="1">
              <a:buFont typeface="Wingdings" panose="05000000000000000000" pitchFamily="2" charset="2"/>
              <a:buChar char="Ø"/>
            </a:pPr>
            <a:r>
              <a:rPr lang="en-US" altLang="en-US" smtClean="0"/>
              <a:t>Faktor lingkungan yang menyangkut suhu, kebersihan, kelembaban udara, bahaya banjir, dan keamanan fisik ruangan perlu diperhatikan dengan benar.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Perangkat Keras</a:t>
            </a:r>
          </a:p>
        </p:txBody>
      </p:sp>
      <p:sp>
        <p:nvSpPr>
          <p:cNvPr id="35843" name="Content Placeholder 2"/>
          <p:cNvSpPr>
            <a:spLocks noGrp="1"/>
          </p:cNvSpPr>
          <p:nvPr>
            <p:ph idx="1"/>
          </p:nvPr>
        </p:nvSpPr>
        <p:spPr>
          <a:xfrm>
            <a:off x="685800" y="1447800"/>
            <a:ext cx="7772400" cy="4648200"/>
          </a:xfrm>
        </p:spPr>
        <p:txBody>
          <a:bodyPr/>
          <a:lstStyle/>
          <a:p>
            <a:pPr eaLnBrk="1" hangingPunct="1">
              <a:buFont typeface="Wingdings" panose="05000000000000000000" pitchFamily="2" charset="2"/>
              <a:buChar char="Ø"/>
            </a:pPr>
            <a:r>
              <a:rPr lang="en-US" altLang="en-US" smtClean="0"/>
              <a:t>Untuk mengatisipasi kegagalan sistem komputer, terkadang organisasi menerapkan sistem komputer yang berbasis </a:t>
            </a:r>
            <a:r>
              <a:rPr lang="en-US" altLang="en-US" i="1" smtClean="0"/>
              <a:t>fault-tolerant </a:t>
            </a:r>
            <a:r>
              <a:rPr lang="en-US" altLang="en-US" smtClean="0"/>
              <a:t>(toleran terhadap kegagalan). </a:t>
            </a:r>
          </a:p>
          <a:p>
            <a:pPr eaLnBrk="1" hangingPunct="1">
              <a:buFont typeface="Wingdings" panose="05000000000000000000" pitchFamily="2" charset="2"/>
              <a:buChar char="Ø"/>
            </a:pPr>
            <a:r>
              <a:rPr lang="en-US" altLang="en-US" smtClean="0"/>
              <a:t>Pada sistem ini, jika komponen dalam sistem mengalami kegagalan maka komponen cadangan atau kembarannya segera mengambil alih peran komponen yang rusak</a:t>
            </a:r>
          </a:p>
          <a:p>
            <a:pPr eaLnBrk="1" hangingPunct="1"/>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90600" y="228600"/>
            <a:ext cx="7772400" cy="1143000"/>
          </a:xfrm>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7171" name="Content Placeholder 2"/>
          <p:cNvSpPr>
            <a:spLocks noGrp="1"/>
          </p:cNvSpPr>
          <p:nvPr>
            <p:ph idx="1"/>
          </p:nvPr>
        </p:nvSpPr>
        <p:spPr>
          <a:xfrm>
            <a:off x="457200" y="1447800"/>
            <a:ext cx="8001000" cy="4648200"/>
          </a:xfrm>
        </p:spPr>
        <p:txBody>
          <a:bodyPr/>
          <a:lstStyle/>
          <a:p>
            <a:r>
              <a:rPr lang="en-US" altLang="en-US" sz="2400" smtClean="0"/>
              <a:t>1988. Keamanan sistem mail </a:t>
            </a:r>
            <a:r>
              <a:rPr lang="en-US" altLang="en-US" sz="2400" i="1" smtClean="0"/>
              <a:t>sendmail  dieksploitasi oleh Robert </a:t>
            </a:r>
            <a:r>
              <a:rPr lang="en-US" altLang="en-US" sz="2400" smtClean="0"/>
              <a:t>Tapan Morris sehingga melumpuhkan sistem Internet. Kegiatan  ini dapat diklasifikasikan sebagai “</a:t>
            </a:r>
            <a:r>
              <a:rPr lang="en-US" altLang="en-US" sz="2400" i="1" smtClean="0"/>
              <a:t>denial of service attack”. </a:t>
            </a:r>
            <a:r>
              <a:rPr lang="en-US" altLang="en-US" sz="2400" smtClean="0"/>
              <a:t>Diperkirakan biaya yang digunakan untuk  memperbaiki dan hal-hal lain yang hilang adalah sekitar $100 juta. Di tahun 1990 Morris dihukum (convicted) dan hanya didenda $10.000.</a:t>
            </a:r>
          </a:p>
          <a:p>
            <a:pPr eaLnBrk="1" hangingPunct="1"/>
            <a:r>
              <a:rPr lang="sv-SE" altLang="en-US" sz="2400" smtClean="0"/>
              <a:t>10 Maret 1997. Seorang hacker dari Massachusetts berhasil </a:t>
            </a:r>
            <a:r>
              <a:rPr lang="en-US" altLang="en-US" sz="2400" smtClean="0"/>
              <a:t>mematikan sistem telekomunikasi sebuah airport lokal (Worcester, Mass.) sehingga memutuskan komunikasi di control tower dan menghalau pesawat yang hendak mendarat.</a:t>
            </a:r>
          </a:p>
          <a:p>
            <a:pPr eaLnBrk="1" hangingPunct="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Perangkat Keras</a:t>
            </a:r>
            <a:endParaRPr lang="en-US" altLang="en-US" smtClean="0"/>
          </a:p>
        </p:txBody>
      </p:sp>
      <p:sp>
        <p:nvSpPr>
          <p:cNvPr id="3" name="Content Placeholder 2"/>
          <p:cNvSpPr>
            <a:spLocks noGrp="1"/>
          </p:cNvSpPr>
          <p:nvPr>
            <p:ph idx="1"/>
          </p:nvPr>
        </p:nvSpPr>
        <p:spPr>
          <a:xfrm>
            <a:off x="533400" y="1447800"/>
            <a:ext cx="8153400" cy="4648200"/>
          </a:xfrm>
        </p:spPr>
        <p:txBody>
          <a:bodyPr/>
          <a:lstStyle/>
          <a:p>
            <a:pPr marL="0" indent="0" eaLnBrk="1" hangingPunct="1">
              <a:buFontTx/>
              <a:buNone/>
              <a:defRPr/>
            </a:pPr>
            <a:r>
              <a:rPr lang="en-US" dirty="0" err="1" smtClean="0"/>
              <a:t>Sistem</a:t>
            </a:r>
            <a:r>
              <a:rPr lang="en-US" dirty="0" smtClean="0"/>
              <a:t> </a:t>
            </a:r>
            <a:r>
              <a:rPr lang="en-US" i="1" dirty="0" smtClean="0"/>
              <a:t>fault-tolerant </a:t>
            </a:r>
            <a:r>
              <a:rPr lang="en-US" dirty="0" err="1" smtClean="0"/>
              <a:t>dapat</a:t>
            </a:r>
            <a:r>
              <a:rPr lang="en-US" dirty="0" smtClean="0"/>
              <a:t> </a:t>
            </a:r>
            <a:r>
              <a:rPr lang="en-US" dirty="0" err="1" smtClean="0"/>
              <a:t>diterapkan</a:t>
            </a:r>
            <a:r>
              <a:rPr lang="en-US" dirty="0" smtClean="0"/>
              <a:t> </a:t>
            </a:r>
            <a:r>
              <a:rPr lang="en-US" dirty="0" err="1" smtClean="0"/>
              <a:t>pada</a:t>
            </a:r>
            <a:r>
              <a:rPr lang="en-US" dirty="0" smtClean="0"/>
              <a:t> lima level, </a:t>
            </a:r>
            <a:r>
              <a:rPr lang="en-US" dirty="0" err="1" smtClean="0"/>
              <a:t>yaitu</a:t>
            </a:r>
            <a:r>
              <a:rPr lang="en-US" dirty="0" smtClean="0"/>
              <a:t> </a:t>
            </a:r>
            <a:r>
              <a:rPr lang="en-US" dirty="0" err="1" smtClean="0"/>
              <a:t>pada</a:t>
            </a:r>
            <a:r>
              <a:rPr lang="en-US" dirty="0" smtClean="0"/>
              <a:t> </a:t>
            </a:r>
          </a:p>
          <a:p>
            <a:pPr eaLnBrk="1" hangingPunct="1">
              <a:buFont typeface="Wingdings" pitchFamily="2" charset="2"/>
              <a:buChar char="Ø"/>
              <a:defRPr/>
            </a:pPr>
            <a:r>
              <a:rPr lang="en-US" dirty="0" err="1" smtClean="0"/>
              <a:t>komunikasi</a:t>
            </a:r>
            <a:r>
              <a:rPr lang="en-US" dirty="0" smtClean="0"/>
              <a:t> </a:t>
            </a:r>
            <a:r>
              <a:rPr lang="en-US" dirty="0" err="1" smtClean="0"/>
              <a:t>jaringan</a:t>
            </a:r>
            <a:r>
              <a:rPr lang="en-US" dirty="0" smtClean="0"/>
              <a:t>, </a:t>
            </a:r>
            <a:r>
              <a:rPr lang="en-US" dirty="0" err="1" smtClean="0"/>
              <a:t>toleransi</a:t>
            </a:r>
            <a:r>
              <a:rPr lang="en-US" dirty="0" smtClean="0"/>
              <a:t> </a:t>
            </a:r>
            <a:r>
              <a:rPr lang="en-US" dirty="0" err="1" smtClean="0"/>
              <a:t>kegagalan</a:t>
            </a:r>
            <a:r>
              <a:rPr lang="en-US" dirty="0" smtClean="0"/>
              <a:t> </a:t>
            </a:r>
            <a:r>
              <a:rPr lang="en-US" dirty="0" err="1" smtClean="0"/>
              <a:t>terhadap</a:t>
            </a:r>
            <a:r>
              <a:rPr lang="en-US" dirty="0" smtClean="0"/>
              <a:t> </a:t>
            </a:r>
            <a:r>
              <a:rPr lang="en-US" dirty="0" err="1" smtClean="0"/>
              <a:t>jaringan</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menduplikasi</a:t>
            </a:r>
            <a:r>
              <a:rPr lang="en-US" dirty="0" smtClean="0"/>
              <a:t> </a:t>
            </a:r>
            <a:r>
              <a:rPr lang="en-US" dirty="0" err="1" smtClean="0"/>
              <a:t>jalur</a:t>
            </a:r>
            <a:r>
              <a:rPr lang="en-US" dirty="0" smtClean="0"/>
              <a:t> </a:t>
            </a:r>
            <a:r>
              <a:rPr lang="en-US" dirty="0" err="1" smtClean="0"/>
              <a:t>komunikasi</a:t>
            </a:r>
            <a:r>
              <a:rPr lang="en-US" dirty="0" smtClean="0"/>
              <a:t> </a:t>
            </a:r>
            <a:r>
              <a:rPr lang="en-US" dirty="0" err="1" smtClean="0"/>
              <a:t>dan</a:t>
            </a:r>
            <a:r>
              <a:rPr lang="en-US" dirty="0" smtClean="0"/>
              <a:t> </a:t>
            </a:r>
            <a:r>
              <a:rPr lang="en-US" dirty="0" err="1" smtClean="0"/>
              <a:t>prosesor</a:t>
            </a:r>
            <a:r>
              <a:rPr lang="en-US" dirty="0" smtClean="0"/>
              <a:t> </a:t>
            </a:r>
            <a:r>
              <a:rPr lang="en-US" dirty="0" err="1" smtClean="0"/>
              <a:t>komunikasi</a:t>
            </a:r>
            <a:r>
              <a:rPr lang="en-US" dirty="0" smtClean="0"/>
              <a:t>. </a:t>
            </a:r>
          </a:p>
          <a:p>
            <a:pPr eaLnBrk="1" hangingPunct="1">
              <a:buFont typeface="Wingdings" pitchFamily="2" charset="2"/>
              <a:buChar char="Ø"/>
              <a:defRPr/>
            </a:pPr>
            <a:r>
              <a:rPr lang="en-US" dirty="0" err="1" smtClean="0"/>
              <a:t>prosesor</a:t>
            </a:r>
            <a:r>
              <a:rPr lang="en-US" dirty="0" smtClean="0"/>
              <a:t>, </a:t>
            </a:r>
            <a:r>
              <a:rPr lang="en-US" dirty="0" err="1" smtClean="0"/>
              <a:t>redundasi</a:t>
            </a:r>
            <a:r>
              <a:rPr lang="en-US" dirty="0" smtClean="0"/>
              <a:t> </a:t>
            </a:r>
            <a:r>
              <a:rPr lang="en-US" dirty="0" err="1" smtClean="0"/>
              <a:t>prosesor</a:t>
            </a:r>
            <a:r>
              <a:rPr lang="en-US" dirty="0" smtClean="0"/>
              <a:t> </a:t>
            </a:r>
            <a:r>
              <a:rPr lang="en-US" dirty="0" err="1" smtClean="0"/>
              <a:t>dilakukan</a:t>
            </a:r>
            <a:r>
              <a:rPr lang="en-US" dirty="0" smtClean="0"/>
              <a:t> </a:t>
            </a:r>
            <a:r>
              <a:rPr lang="en-US" dirty="0" err="1" smtClean="0"/>
              <a:t>antaralain</a:t>
            </a:r>
            <a:r>
              <a:rPr lang="en-US" dirty="0" smtClean="0"/>
              <a:t> </a:t>
            </a:r>
            <a:r>
              <a:rPr lang="en-US" dirty="0" err="1" smtClean="0"/>
              <a:t>dengan</a:t>
            </a:r>
            <a:r>
              <a:rPr lang="en-US" dirty="0" smtClean="0"/>
              <a:t> </a:t>
            </a:r>
            <a:r>
              <a:rPr lang="en-US" dirty="0" err="1" smtClean="0"/>
              <a:t>teknik</a:t>
            </a:r>
            <a:r>
              <a:rPr lang="en-US" dirty="0" smtClean="0"/>
              <a:t> </a:t>
            </a:r>
            <a:r>
              <a:rPr lang="en-US" i="1" dirty="0" smtClean="0"/>
              <a:t>watchdog processor</a:t>
            </a:r>
            <a:r>
              <a:rPr lang="en-US" dirty="0" smtClean="0"/>
              <a:t>, yang </a:t>
            </a:r>
            <a:r>
              <a:rPr lang="en-US" dirty="0" err="1" smtClean="0"/>
              <a:t>akan</a:t>
            </a:r>
            <a:r>
              <a:rPr lang="en-US" dirty="0" smtClean="0"/>
              <a:t> </a:t>
            </a:r>
            <a:r>
              <a:rPr lang="en-US" dirty="0" err="1" smtClean="0"/>
              <a:t>mengambil</a:t>
            </a:r>
            <a:r>
              <a:rPr lang="en-US" dirty="0" smtClean="0"/>
              <a:t> </a:t>
            </a:r>
            <a:r>
              <a:rPr lang="en-US" dirty="0" err="1" smtClean="0"/>
              <a:t>alih</a:t>
            </a:r>
            <a:r>
              <a:rPr lang="en-US" dirty="0" smtClean="0"/>
              <a:t> </a:t>
            </a:r>
            <a:r>
              <a:rPr lang="en-US" dirty="0" err="1" smtClean="0"/>
              <a:t>prosesor</a:t>
            </a:r>
            <a:r>
              <a:rPr lang="en-US" dirty="0" smtClean="0"/>
              <a:t> yang </a:t>
            </a:r>
            <a:r>
              <a:rPr lang="en-US" dirty="0" err="1" smtClean="0"/>
              <a:t>bermasalah</a:t>
            </a:r>
            <a:r>
              <a:rPr lang="en-US"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90600" y="152400"/>
            <a:ext cx="7772400" cy="1143000"/>
          </a:xfrm>
        </p:spPr>
        <p:txBody>
          <a:bodyPr/>
          <a:lstStyle/>
          <a:p>
            <a:pPr eaLnBrk="1" hangingPunct="1"/>
            <a:r>
              <a:rPr lang="en-US" altLang="en-US" smtClean="0">
                <a:solidFill>
                  <a:srgbClr val="FFC000"/>
                </a:solidFill>
              </a:rPr>
              <a:t>Kontrol Perangkat Keras</a:t>
            </a:r>
            <a:endParaRPr lang="en-US" altLang="en-US" smtClean="0"/>
          </a:p>
        </p:txBody>
      </p:sp>
      <p:sp>
        <p:nvSpPr>
          <p:cNvPr id="37891" name="Content Placeholder 2"/>
          <p:cNvSpPr>
            <a:spLocks noGrp="1"/>
          </p:cNvSpPr>
          <p:nvPr>
            <p:ph idx="1"/>
          </p:nvPr>
        </p:nvSpPr>
        <p:spPr>
          <a:xfrm>
            <a:off x="685800" y="1524000"/>
            <a:ext cx="7772400" cy="4572000"/>
          </a:xfrm>
        </p:spPr>
        <p:txBody>
          <a:bodyPr/>
          <a:lstStyle/>
          <a:p>
            <a:pPr eaLnBrk="1" hangingPunct="1">
              <a:buFont typeface="Wingdings" panose="05000000000000000000" pitchFamily="2" charset="2"/>
              <a:buChar char="Ø"/>
            </a:pPr>
            <a:r>
              <a:rPr lang="en-US" altLang="en-US" smtClean="0"/>
              <a:t>penyimpan eksternal,terhadap kegagalan pada penyimpan eksternal antara lain dilakukan melalui </a:t>
            </a:r>
            <a:r>
              <a:rPr lang="en-US" altLang="en-US" i="1" smtClean="0"/>
              <a:t>disk memoring </a:t>
            </a:r>
            <a:r>
              <a:rPr lang="en-US" altLang="en-US" smtClean="0"/>
              <a:t>atau </a:t>
            </a:r>
            <a:r>
              <a:rPr lang="en-US" altLang="en-US" i="1" smtClean="0"/>
              <a:t>disk shadowing</a:t>
            </a:r>
            <a:r>
              <a:rPr lang="en-US" altLang="en-US" smtClean="0"/>
              <a:t>, yang menggunakan teknik dengan menulis seluruh data ke dua </a:t>
            </a:r>
            <a:r>
              <a:rPr lang="en-US" altLang="en-US" i="1" smtClean="0"/>
              <a:t>disk </a:t>
            </a:r>
            <a:r>
              <a:rPr lang="en-US" altLang="en-US" smtClean="0"/>
              <a:t>secara pararel. Jika salah satu disk mengalami kegagalan, program aplikasi tetap bisa berjalan dengan menggunakan </a:t>
            </a:r>
            <a:r>
              <a:rPr lang="en-US" altLang="en-US" i="1" smtClean="0"/>
              <a:t>disk </a:t>
            </a:r>
            <a:r>
              <a:rPr lang="en-US" altLang="en-US" smtClean="0"/>
              <a:t>yang masih baik.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90600" y="152400"/>
            <a:ext cx="7772400" cy="1143000"/>
          </a:xfrm>
        </p:spPr>
        <p:txBody>
          <a:bodyPr/>
          <a:lstStyle/>
          <a:p>
            <a:pPr eaLnBrk="1" hangingPunct="1"/>
            <a:r>
              <a:rPr lang="en-US" altLang="en-US" smtClean="0">
                <a:solidFill>
                  <a:srgbClr val="FFC000"/>
                </a:solidFill>
              </a:rPr>
              <a:t>Kontrol Perangkat Keras</a:t>
            </a:r>
            <a:endParaRPr lang="en-US" altLang="en-US" smtClean="0"/>
          </a:p>
        </p:txBody>
      </p:sp>
      <p:sp>
        <p:nvSpPr>
          <p:cNvPr id="38915" name="Content Placeholder 2"/>
          <p:cNvSpPr>
            <a:spLocks noGrp="1"/>
          </p:cNvSpPr>
          <p:nvPr>
            <p:ph idx="1"/>
          </p:nvPr>
        </p:nvSpPr>
        <p:spPr>
          <a:xfrm>
            <a:off x="685800" y="1524000"/>
            <a:ext cx="7772400" cy="4572000"/>
          </a:xfrm>
        </p:spPr>
        <p:txBody>
          <a:bodyPr/>
          <a:lstStyle/>
          <a:p>
            <a:pPr eaLnBrk="1" hangingPunct="1">
              <a:buFont typeface="Wingdings" panose="05000000000000000000" pitchFamily="2" charset="2"/>
              <a:buChar char="Ø"/>
            </a:pPr>
            <a:r>
              <a:rPr lang="en-US" altLang="en-US" smtClean="0"/>
              <a:t>catu daya, toleransi kegagalan pada catu daya diatasi melalui UPS. </a:t>
            </a:r>
          </a:p>
          <a:p>
            <a:pPr eaLnBrk="1" hangingPunct="1">
              <a:buFont typeface="Wingdings" panose="05000000000000000000" pitchFamily="2" charset="2"/>
              <a:buChar char="Ø"/>
            </a:pPr>
            <a:r>
              <a:rPr lang="en-US" altLang="en-US" smtClean="0"/>
              <a:t>transaksi, toleransi kegagalan pada level transaksi ditanganimelalui mekanisme basis data yang disebut </a:t>
            </a:r>
            <a:r>
              <a:rPr lang="en-US" altLang="en-US" i="1" smtClean="0"/>
              <a:t>rollback,</a:t>
            </a:r>
            <a:r>
              <a:rPr lang="en-US" altLang="en-US" smtClean="0"/>
              <a:t> yang akan mengembalikan ke keadaan semula yaitu keadaan seperti sebelum transaksi dimulai sekiranya di pertengahan pemrosesan transaksi terjadi kegagalan.</a:t>
            </a:r>
          </a:p>
          <a:p>
            <a:pPr eaLnBrk="1" hangingPunct="1">
              <a:buFontTx/>
              <a:buNone/>
            </a:pPr>
            <a:r>
              <a:rPr lang="en-US" altLang="en-US" smtClean="0"/>
              <a:t> </a:t>
            </a:r>
          </a:p>
          <a:p>
            <a:pPr eaLnBrk="1" hangingPunct="1"/>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Akses terhadap Sistem Komputer</a:t>
            </a:r>
          </a:p>
        </p:txBody>
      </p:sp>
      <p:sp>
        <p:nvSpPr>
          <p:cNvPr id="39939" name="Content Placeholder 2"/>
          <p:cNvSpPr>
            <a:spLocks noGrp="1"/>
          </p:cNvSpPr>
          <p:nvPr>
            <p:ph idx="1"/>
          </p:nvPr>
        </p:nvSpPr>
        <p:spPr>
          <a:xfrm>
            <a:off x="533400" y="1676400"/>
            <a:ext cx="8153400" cy="4419600"/>
          </a:xfrm>
        </p:spPr>
        <p:txBody>
          <a:bodyPr/>
          <a:lstStyle/>
          <a:p>
            <a:pPr eaLnBrk="1" hangingPunct="1">
              <a:buFont typeface="Wingdings" panose="05000000000000000000" pitchFamily="2" charset="2"/>
              <a:buChar char="Ø"/>
            </a:pPr>
            <a:r>
              <a:rPr lang="en-US" altLang="en-US" sz="2800" smtClean="0"/>
              <a:t>untuk melakukan pembatasan akses terhadap sistem, setiap pemakai sistem diberi otorisasi yang berbeda-beda. Setiap pemakai dilengkapi dengan nama pemakai dan </a:t>
            </a:r>
            <a:r>
              <a:rPr lang="en-US" altLang="en-US" sz="2800" i="1" smtClean="0"/>
              <a:t>password</a:t>
            </a:r>
            <a:r>
              <a:rPr lang="en-US" altLang="en-US" sz="2800" smtClean="0"/>
              <a:t>.</a:t>
            </a:r>
          </a:p>
          <a:p>
            <a:pPr eaLnBrk="1" hangingPunct="1">
              <a:buFont typeface="Wingdings" panose="05000000000000000000" pitchFamily="2" charset="2"/>
              <a:buChar char="Ø"/>
            </a:pPr>
            <a:r>
              <a:rPr lang="en-US" altLang="en-US" sz="2800" smtClean="0"/>
              <a:t>sistem-sistem yang lebih maju mengombinasikan dengan teknologi lain. Misalnya, mesin ATM menggunakan kartu magnetic atau bahkan kartu cerdas sebagai langkah awal untuk mengakses sistem dan kemudian baru diikuti dengan pemasukan PIN (</a:t>
            </a:r>
            <a:r>
              <a:rPr lang="en-US" altLang="en-US" sz="2800" i="1" smtClean="0"/>
              <a:t>personal identification number</a:t>
            </a:r>
            <a:r>
              <a:rPr lang="en-US" altLang="en-US" sz="280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90600" y="152400"/>
            <a:ext cx="7772400" cy="1143000"/>
          </a:xfrm>
        </p:spPr>
        <p:txBody>
          <a:bodyPr/>
          <a:lstStyle/>
          <a:p>
            <a:pPr eaLnBrk="1" hangingPunct="1"/>
            <a:r>
              <a:rPr lang="en-US" altLang="en-US" smtClean="0">
                <a:solidFill>
                  <a:srgbClr val="FFC000"/>
                </a:solidFill>
              </a:rPr>
              <a:t>Kontrol Akses terhadap Sistem Komputer</a:t>
            </a:r>
            <a:endParaRPr lang="en-US" altLang="en-US" smtClean="0"/>
          </a:p>
        </p:txBody>
      </p:sp>
      <p:sp>
        <p:nvSpPr>
          <p:cNvPr id="40963" name="Content Placeholder 2"/>
          <p:cNvSpPr>
            <a:spLocks noGrp="1"/>
          </p:cNvSpPr>
          <p:nvPr>
            <p:ph idx="1"/>
          </p:nvPr>
        </p:nvSpPr>
        <p:spPr>
          <a:xfrm>
            <a:off x="533400" y="1676400"/>
            <a:ext cx="7924800" cy="4419600"/>
          </a:xfrm>
        </p:spPr>
        <p:txBody>
          <a:bodyPr/>
          <a:lstStyle/>
          <a:p>
            <a:pPr eaLnBrk="1" hangingPunct="1">
              <a:buFont typeface="Wingdings" panose="05000000000000000000" pitchFamily="2" charset="2"/>
              <a:buChar char="Ø"/>
            </a:pPr>
            <a:r>
              <a:rPr lang="en-US" altLang="en-US" sz="2800" smtClean="0"/>
              <a:t>Teknologi yang lebih canggih menggunakan sifat-sifat biologis manusia yang bersifat unik, seperti sidik jari dan retina mata, sebagai kunci untuk mengakses sistem</a:t>
            </a:r>
          </a:p>
          <a:p>
            <a:pPr eaLnBrk="1" hangingPunct="1">
              <a:buFont typeface="Wingdings" panose="05000000000000000000" pitchFamily="2" charset="2"/>
              <a:buChar char="Ø"/>
            </a:pPr>
            <a:r>
              <a:rPr lang="en-US" altLang="en-US" sz="2800" smtClean="0"/>
              <a:t>Pada sistem yang terhubung ke Internet, akses Intranet dari pemakai luar (via Internet) dapat dicegar dengan menggunakan </a:t>
            </a:r>
            <a:r>
              <a:rPr lang="en-US" altLang="en-US" sz="2800" i="1" smtClean="0"/>
              <a:t>firewall. Firewall </a:t>
            </a:r>
            <a:r>
              <a:rPr lang="en-US" altLang="en-US" sz="2800" smtClean="0"/>
              <a:t>dapat berupa program ataupun perangkat keras yang memblokir akses dari luar intranet.</a:t>
            </a:r>
          </a:p>
          <a:p>
            <a:pPr eaLnBrk="1" hangingPunct="1"/>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14400" y="152400"/>
            <a:ext cx="7772400" cy="1143000"/>
          </a:xfrm>
        </p:spPr>
        <p:txBody>
          <a:bodyPr/>
          <a:lstStyle/>
          <a:p>
            <a:pPr eaLnBrk="1" hangingPunct="1"/>
            <a:r>
              <a:rPr lang="en-US" altLang="en-US" smtClean="0">
                <a:solidFill>
                  <a:srgbClr val="FFC000"/>
                </a:solidFill>
              </a:rPr>
              <a:t>Kontrol terhadap Akses Informasi</a:t>
            </a:r>
          </a:p>
        </p:txBody>
      </p:sp>
      <p:sp>
        <p:nvSpPr>
          <p:cNvPr id="41987" name="Content Placeholder 2"/>
          <p:cNvSpPr>
            <a:spLocks noGrp="1"/>
          </p:cNvSpPr>
          <p:nvPr>
            <p:ph idx="1"/>
          </p:nvPr>
        </p:nvSpPr>
        <p:spPr>
          <a:xfrm>
            <a:off x="533400" y="1600200"/>
            <a:ext cx="8077200" cy="4495800"/>
          </a:xfrm>
        </p:spPr>
        <p:txBody>
          <a:bodyPr/>
          <a:lstStyle/>
          <a:p>
            <a:pPr eaLnBrk="1" hangingPunct="1"/>
            <a:r>
              <a:rPr lang="en-US" altLang="en-US" smtClean="0"/>
              <a:t>Ada kemungkinan bahwa seseorang yang tak berhak terhadap suatu informasi berhasil membaca informasi tersebut melalui jaringan (dengan menggunakan teknik </a:t>
            </a:r>
            <a:r>
              <a:rPr lang="en-US" altLang="en-US" i="1" smtClean="0"/>
              <a:t>sniffer</a:t>
            </a:r>
            <a:r>
              <a:rPr lang="en-US" altLang="en-US" smtClean="0"/>
              <a:t>). Untuk mengantisipasi keadaan seperti ini, alangkah lebih baik sekiranya informasi tersebut dikodekan dalam bentuk yang hanya bisa dibaca oleh yang berhak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mtClean="0">
                <a:solidFill>
                  <a:srgbClr val="FFC000"/>
                </a:solidFill>
              </a:rPr>
              <a:t>Kontrol terhadap Akses Informasi</a:t>
            </a:r>
            <a:endParaRPr lang="en-US" altLang="en-US" smtClean="0"/>
          </a:p>
        </p:txBody>
      </p:sp>
      <p:sp>
        <p:nvSpPr>
          <p:cNvPr id="43011" name="Content Placeholder 2"/>
          <p:cNvSpPr>
            <a:spLocks noGrp="1"/>
          </p:cNvSpPr>
          <p:nvPr>
            <p:ph idx="1"/>
          </p:nvPr>
        </p:nvSpPr>
        <p:spPr/>
        <p:txBody>
          <a:bodyPr/>
          <a:lstStyle/>
          <a:p>
            <a:pPr eaLnBrk="1" hangingPunct="1"/>
            <a:r>
              <a:rPr lang="en-US" altLang="en-US" sz="2800" smtClean="0"/>
              <a:t>Studi tentang cara mengubah suatu informasi ke dalam bentuk yang tak dapat dibaca oleh orang lain dikenal dengan istilah </a:t>
            </a:r>
            <a:r>
              <a:rPr lang="en-US" altLang="en-US" sz="2800" b="1" smtClean="0"/>
              <a:t>kriptografi</a:t>
            </a:r>
            <a:r>
              <a:rPr lang="en-US" altLang="en-US" sz="2800" smtClean="0"/>
              <a:t>. Adapun sistemnya disebut </a:t>
            </a:r>
            <a:r>
              <a:rPr lang="en-US" altLang="en-US" sz="2800" b="1" smtClean="0"/>
              <a:t>sistem kripto</a:t>
            </a:r>
            <a:r>
              <a:rPr lang="en-US" altLang="en-US" sz="2800" smtClean="0"/>
              <a:t>. Secara lebih khusus, proses untuk mengubah teks asli (</a:t>
            </a:r>
            <a:r>
              <a:rPr lang="en-US" altLang="en-US" sz="2800" i="1" smtClean="0"/>
              <a:t>cleartext </a:t>
            </a:r>
            <a:r>
              <a:rPr lang="en-US" altLang="en-US" sz="2800" smtClean="0"/>
              <a:t>atau </a:t>
            </a:r>
            <a:r>
              <a:rPr lang="en-US" altLang="en-US" sz="2800" i="1" smtClean="0"/>
              <a:t>plaintext</a:t>
            </a:r>
            <a:r>
              <a:rPr lang="en-US" altLang="en-US" sz="2800" smtClean="0"/>
              <a:t>) menjadi teks yang telah dilacak (</a:t>
            </a:r>
            <a:r>
              <a:rPr lang="en-US" altLang="en-US" sz="2800" i="1" smtClean="0"/>
              <a:t>cliphertext</a:t>
            </a:r>
            <a:r>
              <a:rPr lang="en-US" altLang="en-US" sz="2800" smtClean="0"/>
              <a:t>) dinamakan </a:t>
            </a:r>
            <a:r>
              <a:rPr lang="en-US" altLang="en-US" sz="2800" b="1" smtClean="0"/>
              <a:t>enskripsi, </a:t>
            </a:r>
            <a:r>
              <a:rPr lang="en-US" altLang="en-US" sz="2800" smtClean="0"/>
              <a:t>sedangkan proses kebalikannya, dari </a:t>
            </a:r>
            <a:r>
              <a:rPr lang="en-US" altLang="en-US" sz="2800" i="1" smtClean="0"/>
              <a:t>chiphertext </a:t>
            </a:r>
            <a:r>
              <a:rPr lang="en-US" altLang="en-US" sz="2800" smtClean="0"/>
              <a:t>menjadi </a:t>
            </a:r>
            <a:r>
              <a:rPr lang="en-US" altLang="en-US" sz="2800" i="1" smtClean="0"/>
              <a:t>cleratext, </a:t>
            </a:r>
            <a:r>
              <a:rPr lang="en-US" altLang="en-US" sz="2800" smtClean="0"/>
              <a:t>disebut </a:t>
            </a:r>
            <a:r>
              <a:rPr lang="en-US" altLang="en-US" sz="2800" b="1" smtClean="0"/>
              <a:t>dekrpisi.</a:t>
            </a:r>
            <a:endParaRPr lang="en-US" altLang="en-US" sz="2800"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Akses Informasi</a:t>
            </a:r>
            <a:endParaRPr lang="en-US" altLang="en-US" smtClean="0"/>
          </a:p>
        </p:txBody>
      </p:sp>
      <p:sp>
        <p:nvSpPr>
          <p:cNvPr id="44035" name="Content Placeholder 2"/>
          <p:cNvSpPr>
            <a:spLocks noGrp="1"/>
          </p:cNvSpPr>
          <p:nvPr>
            <p:ph idx="1"/>
          </p:nvPr>
        </p:nvSpPr>
        <p:spPr>
          <a:xfrm>
            <a:off x="457200" y="1600200"/>
            <a:ext cx="8153400" cy="4495800"/>
          </a:xfrm>
        </p:spPr>
        <p:txBody>
          <a:bodyPr/>
          <a:lstStyle/>
          <a:p>
            <a:pPr eaLnBrk="1" hangingPunct="1">
              <a:buFontTx/>
              <a:buNone/>
            </a:pPr>
            <a:r>
              <a:rPr lang="en-US" altLang="en-US" sz="2800" smtClean="0"/>
              <a:t>Dua teknik yang popular untuk melakukan enskripsi yaitu DES dan </a:t>
            </a:r>
            <a:r>
              <a:rPr lang="en-US" altLang="en-US" sz="2800" i="1" smtClean="0"/>
              <a:t>public-key encryption</a:t>
            </a:r>
          </a:p>
          <a:p>
            <a:pPr eaLnBrk="1" hangingPunct="1">
              <a:buFontTx/>
              <a:buNone/>
            </a:pPr>
            <a:r>
              <a:rPr lang="en-US" altLang="en-US" sz="2800" smtClean="0"/>
              <a:t>DES merupakan teknik untuk melakukan enskripsi dan deskripsi yang dikembangkan oleh IBM  pada tahun 1970-an. Kunci yang digunakan berupa kunci privat yang bentuknya sama. Panjang kunci yang digunakan sebesar 64 bit. Algoritma yang digunakan mengonversi satu blok berukuran 64 bit (8karakter) menjadi blok data berukuran 64 bit</a:t>
            </a:r>
            <a:r>
              <a:rPr lang="en-US" altLang="en-US" smtClean="0"/>
              <a:t>.</a:t>
            </a:r>
          </a:p>
          <a:p>
            <a:pPr eaLnBrk="1" hangingPunct="1">
              <a:buFontTx/>
              <a:buNone/>
            </a:pPr>
            <a:endParaRPr lang="en-US" altLang="en-US" i="1" smtClean="0"/>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Akses Informasi</a:t>
            </a:r>
            <a:endParaRPr lang="en-US" altLang="en-US" smtClean="0"/>
          </a:p>
        </p:txBody>
      </p:sp>
      <p:sp>
        <p:nvSpPr>
          <p:cNvPr id="45059" name="Content Placeholder 2"/>
          <p:cNvSpPr>
            <a:spLocks noGrp="1"/>
          </p:cNvSpPr>
          <p:nvPr>
            <p:ph idx="1"/>
          </p:nvPr>
        </p:nvSpPr>
        <p:spPr/>
        <p:txBody>
          <a:bodyPr/>
          <a:lstStyle/>
          <a:p>
            <a:pPr eaLnBrk="1" hangingPunct="1"/>
            <a:r>
              <a:rPr lang="en-US" altLang="en-US" smtClean="0"/>
              <a:t>Sistem DES yang menggunakan kunci privat memiliki kelemahan yang terletak pada keharusan untuk mendistribusikan kunci ini. Pendistribusian inilah yang menjadi titik rawan untuk diketahui oleh pihak penyadap.</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Akses Informasi</a:t>
            </a:r>
            <a:endParaRPr lang="en-US" altLang="en-US" smtClean="0"/>
          </a:p>
        </p:txBody>
      </p:sp>
      <p:sp>
        <p:nvSpPr>
          <p:cNvPr id="46083" name="Content Placeholder 2"/>
          <p:cNvSpPr>
            <a:spLocks noGrp="1"/>
          </p:cNvSpPr>
          <p:nvPr>
            <p:ph idx="1"/>
          </p:nvPr>
        </p:nvSpPr>
        <p:spPr>
          <a:xfrm>
            <a:off x="533400" y="1600200"/>
            <a:ext cx="7924800" cy="4495800"/>
          </a:xfrm>
        </p:spPr>
        <p:txBody>
          <a:bodyPr/>
          <a:lstStyle/>
          <a:p>
            <a:pPr eaLnBrk="1" hangingPunct="1"/>
            <a:r>
              <a:rPr lang="en-US" altLang="en-US" sz="2800" smtClean="0"/>
              <a:t>Untuk mengatasi kelemahan sistem kripto simetrik, diperkenalkan teknik yang disebut kriptografi kunci publik. Sistem ini merupakan model sistem kripto asimetrik, yang menggunakan kunci enkripsi dan dekripsi yang berbeda. Caranya adalah dengan menggunakan kunci privat dan kunci publik. Sebagai gambaran, bila pengirim S mengirimkan pesan ke penerima R, ia menggunakan kunci publik R dan kemudian R melakukan dekripsi dengan menggunakan kunci privat R</a:t>
            </a:r>
            <a:r>
              <a:rPr lang="en-US" altLang="en-US" smtClean="0"/>
              <a:t>.</a:t>
            </a:r>
          </a:p>
          <a:p>
            <a:pPr eaLnBrk="1" hangingPunct="1"/>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90600" y="228600"/>
            <a:ext cx="7772400" cy="1143000"/>
          </a:xfrm>
        </p:spPr>
        <p:txBody>
          <a:bodyPr/>
          <a:lstStyle/>
          <a:p>
            <a:r>
              <a:rPr lang="en-US" altLang="en-US" sz="4000" smtClean="0">
                <a:solidFill>
                  <a:srgbClr val="FFFF00"/>
                </a:solidFill>
              </a:rPr>
              <a:t>Pendahuluan</a:t>
            </a:r>
          </a:p>
        </p:txBody>
      </p:sp>
      <p:sp>
        <p:nvSpPr>
          <p:cNvPr id="3" name="Content Placeholder 2"/>
          <p:cNvSpPr>
            <a:spLocks noGrp="1"/>
          </p:cNvSpPr>
          <p:nvPr>
            <p:ph idx="1"/>
          </p:nvPr>
        </p:nvSpPr>
        <p:spPr>
          <a:xfrm>
            <a:off x="533400" y="1295400"/>
            <a:ext cx="8153400" cy="4800600"/>
          </a:xfrm>
        </p:spPr>
        <p:txBody>
          <a:bodyPr/>
          <a:lstStyle/>
          <a:p>
            <a:pPr marL="0" indent="0">
              <a:buFontTx/>
              <a:buNone/>
              <a:defRPr/>
            </a:pPr>
            <a:r>
              <a:rPr lang="en-US" sz="2800" dirty="0" err="1" smtClean="0"/>
              <a:t>Jumlah</a:t>
            </a:r>
            <a:r>
              <a:rPr lang="en-US" sz="2800" dirty="0" smtClean="0"/>
              <a:t> </a:t>
            </a:r>
            <a:r>
              <a:rPr lang="en-US" sz="2800" dirty="0" err="1" smtClean="0"/>
              <a:t>kejahatan</a:t>
            </a:r>
            <a:r>
              <a:rPr lang="en-US" sz="2800" dirty="0" smtClean="0"/>
              <a:t> </a:t>
            </a:r>
            <a:r>
              <a:rPr lang="en-US" sz="2800" dirty="0" err="1" smtClean="0"/>
              <a:t>komputer</a:t>
            </a:r>
            <a:r>
              <a:rPr lang="en-US" sz="2800" dirty="0" smtClean="0"/>
              <a:t> (</a:t>
            </a:r>
            <a:r>
              <a:rPr lang="en-US" sz="2800" i="1" dirty="0" smtClean="0"/>
              <a:t>computer crime), </a:t>
            </a:r>
            <a:r>
              <a:rPr lang="en-US" sz="2800" i="1" dirty="0" err="1" smtClean="0"/>
              <a:t>terutama</a:t>
            </a:r>
            <a:r>
              <a:rPr lang="en-US" sz="2800" i="1" dirty="0" smtClean="0"/>
              <a:t> yang </a:t>
            </a:r>
            <a:r>
              <a:rPr lang="en-US" sz="2800" dirty="0" err="1" smtClean="0"/>
              <a:t>berhubungan</a:t>
            </a:r>
            <a:r>
              <a:rPr lang="en-US" sz="2800" dirty="0" smtClean="0"/>
              <a:t> </a:t>
            </a:r>
            <a:r>
              <a:rPr lang="en-US" sz="2800" dirty="0" err="1" smtClean="0"/>
              <a:t>dengan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akan</a:t>
            </a:r>
            <a:r>
              <a:rPr lang="en-US" sz="2800" dirty="0" smtClean="0"/>
              <a:t> </a:t>
            </a:r>
            <a:r>
              <a:rPr lang="en-US" sz="2800" dirty="0" err="1" smtClean="0"/>
              <a:t>terus</a:t>
            </a:r>
            <a:r>
              <a:rPr lang="en-US" sz="2800" dirty="0" smtClean="0"/>
              <a:t> </a:t>
            </a:r>
            <a:r>
              <a:rPr lang="en-US" sz="2800" dirty="0" err="1" smtClean="0"/>
              <a:t>meningkat</a:t>
            </a:r>
            <a:r>
              <a:rPr lang="en-US" sz="2800" dirty="0" smtClean="0"/>
              <a:t> </a:t>
            </a:r>
            <a:r>
              <a:rPr lang="sv-SE" sz="2800" dirty="0" smtClean="0"/>
              <a:t>dikarenakan beberapa hal, antara lain:</a:t>
            </a:r>
          </a:p>
          <a:p>
            <a:pPr>
              <a:defRPr/>
            </a:pPr>
            <a:r>
              <a:rPr lang="en-US" sz="2800" dirty="0" err="1" smtClean="0"/>
              <a:t>Aplikasi</a:t>
            </a:r>
            <a:r>
              <a:rPr lang="en-US" sz="2800" dirty="0" smtClean="0"/>
              <a:t> </a:t>
            </a:r>
            <a:r>
              <a:rPr lang="en-US" sz="2800" dirty="0" err="1" smtClean="0"/>
              <a:t>bisnis</a:t>
            </a:r>
            <a:r>
              <a:rPr lang="en-US" sz="2800" dirty="0" smtClean="0"/>
              <a:t> yang </a:t>
            </a:r>
            <a:r>
              <a:rPr lang="en-US" sz="2800" dirty="0" err="1" smtClean="0"/>
              <a:t>menggunakan</a:t>
            </a:r>
            <a:r>
              <a:rPr lang="en-US" sz="2800" dirty="0" smtClean="0"/>
              <a:t> (</a:t>
            </a:r>
            <a:r>
              <a:rPr lang="en-US" sz="2800" dirty="0" err="1" smtClean="0"/>
              <a:t>berbasis</a:t>
            </a:r>
            <a:r>
              <a:rPr lang="en-US" sz="2800" dirty="0" smtClean="0"/>
              <a:t>) </a:t>
            </a:r>
            <a:r>
              <a:rPr lang="en-US" sz="2800" dirty="0" err="1" smtClean="0"/>
              <a:t>teknologi</a:t>
            </a:r>
            <a:r>
              <a:rPr lang="en-US" sz="2800" dirty="0" smtClean="0"/>
              <a:t> </a:t>
            </a:r>
            <a:r>
              <a:rPr lang="en-US" sz="2800" dirty="0" err="1" smtClean="0"/>
              <a:t>informasi</a:t>
            </a:r>
            <a:r>
              <a:rPr lang="en-US" sz="2800" dirty="0" smtClean="0"/>
              <a:t> </a:t>
            </a:r>
            <a:r>
              <a:rPr lang="en-US" sz="2800" dirty="0" err="1" smtClean="0"/>
              <a:t>dan</a:t>
            </a:r>
            <a:r>
              <a:rPr lang="en-US" sz="2800" dirty="0" smtClean="0"/>
              <a:t> </a:t>
            </a:r>
            <a:r>
              <a:rPr lang="en-US" sz="2800" dirty="0" err="1" smtClean="0"/>
              <a:t>jaringan</a:t>
            </a:r>
            <a:r>
              <a:rPr lang="en-US" sz="2800" dirty="0" smtClean="0"/>
              <a:t> </a:t>
            </a:r>
            <a:r>
              <a:rPr lang="en-US" sz="2800" dirty="0" err="1" smtClean="0"/>
              <a:t>komputer</a:t>
            </a:r>
            <a:r>
              <a:rPr lang="en-US" sz="2800" dirty="0" smtClean="0"/>
              <a:t> </a:t>
            </a:r>
            <a:r>
              <a:rPr lang="en-US" sz="2800" dirty="0" err="1" smtClean="0"/>
              <a:t>semakin</a:t>
            </a:r>
            <a:r>
              <a:rPr lang="en-US" sz="2800" dirty="0" smtClean="0"/>
              <a:t> </a:t>
            </a:r>
            <a:r>
              <a:rPr lang="en-US" sz="2800" dirty="0" err="1" smtClean="0"/>
              <a:t>meningkat</a:t>
            </a:r>
            <a:r>
              <a:rPr lang="en-US" sz="2800" dirty="0" smtClean="0"/>
              <a:t>.</a:t>
            </a:r>
          </a:p>
          <a:p>
            <a:pPr>
              <a:defRPr/>
            </a:pPr>
            <a:r>
              <a:rPr lang="en-US" sz="2800" dirty="0" err="1" smtClean="0"/>
              <a:t>Desentralisasi</a:t>
            </a:r>
            <a:r>
              <a:rPr lang="en-US" sz="2800" dirty="0" smtClean="0"/>
              <a:t> server </a:t>
            </a:r>
            <a:r>
              <a:rPr lang="en-US" sz="2800" dirty="0" err="1" smtClean="0"/>
              <a:t>sehingga</a:t>
            </a:r>
            <a:r>
              <a:rPr lang="en-US" sz="2800" dirty="0" smtClean="0"/>
              <a:t> </a:t>
            </a:r>
            <a:r>
              <a:rPr lang="en-US" sz="2800" dirty="0" err="1" smtClean="0"/>
              <a:t>lebih</a:t>
            </a:r>
            <a:r>
              <a:rPr lang="en-US" sz="2800" dirty="0" smtClean="0"/>
              <a:t> </a:t>
            </a:r>
            <a:r>
              <a:rPr lang="en-US" sz="2800" dirty="0" err="1" smtClean="0"/>
              <a:t>banyak</a:t>
            </a:r>
            <a:r>
              <a:rPr lang="en-US" sz="2800" dirty="0" smtClean="0"/>
              <a:t> </a:t>
            </a:r>
            <a:r>
              <a:rPr lang="en-US" sz="2800" dirty="0" err="1" smtClean="0"/>
              <a:t>sistem</a:t>
            </a:r>
            <a:r>
              <a:rPr lang="en-US" sz="2800" dirty="0" smtClean="0"/>
              <a:t> yang </a:t>
            </a:r>
            <a:r>
              <a:rPr lang="en-US" sz="2800" dirty="0" err="1" smtClean="0"/>
              <a:t>harus</a:t>
            </a:r>
            <a:r>
              <a:rPr lang="en-US" sz="2800" dirty="0" smtClean="0"/>
              <a:t> </a:t>
            </a:r>
            <a:r>
              <a:rPr lang="en-US" sz="2800" dirty="0" err="1" smtClean="0"/>
              <a:t>ditangani</a:t>
            </a:r>
            <a:r>
              <a:rPr lang="en-US" sz="2800" dirty="0" smtClean="0"/>
              <a:t> </a:t>
            </a:r>
            <a:r>
              <a:rPr lang="en-US" sz="2800" dirty="0" err="1" smtClean="0"/>
              <a:t>dan</a:t>
            </a:r>
            <a:r>
              <a:rPr lang="en-US" sz="2800" dirty="0" smtClean="0"/>
              <a:t> </a:t>
            </a:r>
            <a:r>
              <a:rPr lang="en-US" sz="2800" dirty="0" err="1" smtClean="0"/>
              <a:t>membutuhkan</a:t>
            </a:r>
            <a:r>
              <a:rPr lang="en-US" sz="2800" dirty="0" smtClean="0"/>
              <a:t> </a:t>
            </a:r>
            <a:r>
              <a:rPr lang="en-US" sz="2800" dirty="0" err="1" smtClean="0"/>
              <a:t>lebih</a:t>
            </a:r>
            <a:r>
              <a:rPr lang="en-US" sz="2800" dirty="0" smtClean="0"/>
              <a:t> </a:t>
            </a:r>
            <a:r>
              <a:rPr lang="en-US" sz="2800" dirty="0" err="1" smtClean="0"/>
              <a:t>banyak</a:t>
            </a:r>
            <a:r>
              <a:rPr lang="en-US" sz="2800" dirty="0" smtClean="0"/>
              <a:t> operator </a:t>
            </a:r>
            <a:r>
              <a:rPr lang="en-US" sz="2800" dirty="0" err="1" smtClean="0"/>
              <a:t>dan</a:t>
            </a:r>
            <a:r>
              <a:rPr lang="en-US" sz="2800" dirty="0" smtClean="0"/>
              <a:t> </a:t>
            </a:r>
            <a:r>
              <a:rPr lang="es-ES" sz="2800" dirty="0" err="1" smtClean="0"/>
              <a:t>administrator</a:t>
            </a:r>
            <a:r>
              <a:rPr lang="es-ES" sz="2800" dirty="0" smtClean="0"/>
              <a:t> yang </a:t>
            </a:r>
            <a:r>
              <a:rPr lang="es-ES" sz="2800" dirty="0" err="1" smtClean="0"/>
              <a:t>handal</a:t>
            </a:r>
            <a:r>
              <a:rPr lang="es-ES" sz="2800" dirty="0" smtClean="0"/>
              <a:t>. </a:t>
            </a:r>
            <a:r>
              <a:rPr lang="es-ES" sz="2800" dirty="0" err="1" smtClean="0"/>
              <a:t>Padahal</a:t>
            </a:r>
            <a:r>
              <a:rPr lang="es-ES" sz="2800" dirty="0" smtClean="0"/>
              <a:t> </a:t>
            </a:r>
            <a:r>
              <a:rPr lang="es-ES" sz="2800" dirty="0" err="1" smtClean="0"/>
              <a:t>mencari</a:t>
            </a:r>
            <a:r>
              <a:rPr lang="es-ES" sz="2800" dirty="0" smtClean="0"/>
              <a:t> </a:t>
            </a:r>
            <a:r>
              <a:rPr lang="es-ES" sz="2800" dirty="0" err="1" smtClean="0"/>
              <a:t>operator</a:t>
            </a:r>
            <a:r>
              <a:rPr lang="es-ES" sz="2800" dirty="0" smtClean="0"/>
              <a:t> dan </a:t>
            </a:r>
            <a:r>
              <a:rPr lang="en-US" sz="2800" dirty="0" smtClean="0"/>
              <a:t>administrator yang </a:t>
            </a:r>
            <a:r>
              <a:rPr lang="en-US" sz="2800" dirty="0" err="1" smtClean="0"/>
              <a:t>handal</a:t>
            </a:r>
            <a:r>
              <a:rPr lang="en-US" sz="2800" dirty="0" smtClean="0"/>
              <a:t> </a:t>
            </a:r>
            <a:r>
              <a:rPr lang="en-US" sz="2800" dirty="0" err="1" smtClean="0"/>
              <a:t>adalah</a:t>
            </a:r>
            <a:r>
              <a:rPr lang="en-US" sz="2800" dirty="0" smtClean="0"/>
              <a:t> </a:t>
            </a:r>
            <a:r>
              <a:rPr lang="en-US" sz="2800" dirty="0" err="1" smtClean="0"/>
              <a:t>sangat</a:t>
            </a:r>
            <a:r>
              <a:rPr lang="en-US" sz="2800" dirty="0" smtClean="0"/>
              <a:t> </a:t>
            </a:r>
            <a:r>
              <a:rPr lang="en-US" sz="2800" dirty="0" err="1" smtClean="0"/>
              <a:t>sulit</a:t>
            </a:r>
            <a:r>
              <a:rPr lang="en-US" sz="2800" dirty="0" smtClean="0"/>
              <a:t>.</a:t>
            </a:r>
          </a:p>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Bencana</a:t>
            </a:r>
          </a:p>
        </p:txBody>
      </p:sp>
      <p:sp>
        <p:nvSpPr>
          <p:cNvPr id="3" name="Content Placeholder 2"/>
          <p:cNvSpPr>
            <a:spLocks noGrp="1"/>
          </p:cNvSpPr>
          <p:nvPr>
            <p:ph idx="1"/>
          </p:nvPr>
        </p:nvSpPr>
        <p:spPr>
          <a:xfrm>
            <a:off x="533400" y="1524000"/>
            <a:ext cx="8077200" cy="4572000"/>
          </a:xfrm>
        </p:spPr>
        <p:txBody>
          <a:bodyPr/>
          <a:lstStyle/>
          <a:p>
            <a:pPr marL="0" indent="0" eaLnBrk="1" hangingPunct="1">
              <a:buFontTx/>
              <a:buNone/>
              <a:defRPr/>
            </a:pPr>
            <a:r>
              <a:rPr lang="en-US" dirty="0" err="1" smtClean="0"/>
              <a:t>Zwass</a:t>
            </a:r>
            <a:r>
              <a:rPr lang="en-US" dirty="0" smtClean="0"/>
              <a:t> (1998) </a:t>
            </a:r>
            <a:r>
              <a:rPr lang="en-US" dirty="0" err="1" smtClean="0"/>
              <a:t>membagi</a:t>
            </a:r>
            <a:r>
              <a:rPr lang="en-US" dirty="0" smtClean="0"/>
              <a:t> </a:t>
            </a:r>
            <a:r>
              <a:rPr lang="en-US" dirty="0" err="1" smtClean="0"/>
              <a:t>rencana</a:t>
            </a:r>
            <a:r>
              <a:rPr lang="en-US" dirty="0" smtClean="0"/>
              <a:t> </a:t>
            </a:r>
            <a:r>
              <a:rPr lang="en-US" dirty="0" err="1" smtClean="0"/>
              <a:t>pemulihan</a:t>
            </a:r>
            <a:r>
              <a:rPr lang="en-US" dirty="0" smtClean="0"/>
              <a:t> </a:t>
            </a:r>
            <a:r>
              <a:rPr lang="en-US" dirty="0" err="1" smtClean="0"/>
              <a:t>terhadap</a:t>
            </a:r>
            <a:r>
              <a:rPr lang="en-US" dirty="0" smtClean="0"/>
              <a:t> </a:t>
            </a:r>
            <a:r>
              <a:rPr lang="en-US" dirty="0" err="1" smtClean="0"/>
              <a:t>bencana</a:t>
            </a:r>
            <a:r>
              <a:rPr lang="en-US" dirty="0" smtClean="0"/>
              <a:t> </a:t>
            </a:r>
            <a:r>
              <a:rPr lang="en-US" dirty="0" err="1" smtClean="0"/>
              <a:t>ke</a:t>
            </a:r>
            <a:r>
              <a:rPr lang="en-US" dirty="0" smtClean="0"/>
              <a:t> </a:t>
            </a:r>
            <a:r>
              <a:rPr lang="en-US" dirty="0" err="1" smtClean="0"/>
              <a:t>dalam</a:t>
            </a:r>
            <a:r>
              <a:rPr lang="en-US" dirty="0" smtClean="0"/>
              <a:t> 4 </a:t>
            </a:r>
            <a:r>
              <a:rPr lang="en-US" dirty="0" err="1" smtClean="0"/>
              <a:t>komponen</a:t>
            </a:r>
            <a:r>
              <a:rPr lang="en-US" dirty="0" smtClean="0"/>
              <a:t>:</a:t>
            </a:r>
          </a:p>
          <a:p>
            <a:pPr eaLnBrk="1" hangingPunct="1">
              <a:defRPr/>
            </a:pPr>
            <a:r>
              <a:rPr lang="en-US" dirty="0" err="1" smtClean="0"/>
              <a:t>Rencana</a:t>
            </a:r>
            <a:r>
              <a:rPr lang="en-US" dirty="0" smtClean="0"/>
              <a:t> </a:t>
            </a:r>
            <a:r>
              <a:rPr lang="en-US" dirty="0" err="1" smtClean="0"/>
              <a:t>darurat</a:t>
            </a:r>
            <a:r>
              <a:rPr lang="en-US" dirty="0" smtClean="0"/>
              <a:t> (</a:t>
            </a:r>
            <a:r>
              <a:rPr lang="en-US" i="1" dirty="0" smtClean="0"/>
              <a:t>emergency plan)</a:t>
            </a:r>
            <a:r>
              <a:rPr lang="en-US" dirty="0" smtClean="0"/>
              <a:t> </a:t>
            </a:r>
            <a:r>
              <a:rPr lang="en-US" dirty="0" err="1" smtClean="0"/>
              <a:t>menentukan</a:t>
            </a:r>
            <a:r>
              <a:rPr lang="en-US" dirty="0" smtClean="0"/>
              <a:t> </a:t>
            </a:r>
            <a:r>
              <a:rPr lang="en-US" dirty="0" err="1" smtClean="0"/>
              <a:t>tidakan-tindakan</a:t>
            </a:r>
            <a:r>
              <a:rPr lang="en-US" dirty="0" smtClean="0"/>
              <a:t> yang </a:t>
            </a:r>
            <a:r>
              <a:rPr lang="en-US" dirty="0" err="1" smtClean="0"/>
              <a:t>harus</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para</a:t>
            </a:r>
            <a:r>
              <a:rPr lang="en-US" dirty="0" smtClean="0"/>
              <a:t> </a:t>
            </a:r>
            <a:r>
              <a:rPr lang="en-US" dirty="0" err="1" smtClean="0"/>
              <a:t>pegawai</a:t>
            </a:r>
            <a:r>
              <a:rPr lang="en-US" dirty="0" smtClean="0"/>
              <a:t> </a:t>
            </a:r>
            <a:r>
              <a:rPr lang="en-US" dirty="0" err="1" smtClean="0"/>
              <a:t>manakala</a:t>
            </a:r>
            <a:r>
              <a:rPr lang="en-US" dirty="0" smtClean="0"/>
              <a:t> </a:t>
            </a:r>
            <a:r>
              <a:rPr lang="en-US" dirty="0" err="1" smtClean="0"/>
              <a:t>bencana</a:t>
            </a:r>
            <a:r>
              <a:rPr lang="en-US" dirty="0" smtClean="0"/>
              <a:t> </a:t>
            </a:r>
            <a:r>
              <a:rPr lang="en-US" dirty="0" err="1" smtClean="0"/>
              <a:t>terjadi</a:t>
            </a:r>
            <a:r>
              <a:rPr lang="en-US" dirty="0" smtClean="0"/>
              <a:t>.</a:t>
            </a:r>
          </a:p>
          <a:p>
            <a:pPr eaLnBrk="1" hangingPunct="1">
              <a:defRPr/>
            </a:pPr>
            <a:r>
              <a:rPr lang="en-US" dirty="0" err="1" smtClean="0"/>
              <a:t>Rencana</a:t>
            </a:r>
            <a:r>
              <a:rPr lang="en-US" dirty="0" smtClean="0"/>
              <a:t> </a:t>
            </a:r>
            <a:r>
              <a:rPr lang="en-US" dirty="0" err="1" smtClean="0"/>
              <a:t>cadangan</a:t>
            </a:r>
            <a:r>
              <a:rPr lang="en-US" dirty="0" smtClean="0"/>
              <a:t> (</a:t>
            </a:r>
            <a:r>
              <a:rPr lang="en-US" i="1" dirty="0" smtClean="0"/>
              <a:t>backup plan</a:t>
            </a:r>
            <a:r>
              <a:rPr lang="en-US" dirty="0" smtClean="0"/>
              <a:t>) </a:t>
            </a:r>
            <a:r>
              <a:rPr lang="en-US" dirty="0" err="1" smtClean="0"/>
              <a:t>menentukan</a:t>
            </a:r>
            <a:r>
              <a:rPr lang="en-US" dirty="0" smtClean="0"/>
              <a:t> </a:t>
            </a:r>
            <a:r>
              <a:rPr lang="en-US" dirty="0" err="1" smtClean="0"/>
              <a:t>bagaimana</a:t>
            </a:r>
            <a:r>
              <a:rPr lang="en-US" dirty="0" smtClean="0"/>
              <a:t> </a:t>
            </a:r>
            <a:r>
              <a:rPr lang="en-US" dirty="0" err="1" smtClean="0"/>
              <a:t>pemrosesan</a:t>
            </a:r>
            <a:r>
              <a:rPr lang="en-US" dirty="0" smtClean="0"/>
              <a:t> </a:t>
            </a:r>
            <a:r>
              <a:rPr lang="en-US" dirty="0" err="1" smtClean="0"/>
              <a:t>informasi</a:t>
            </a:r>
            <a:r>
              <a:rPr lang="en-US" dirty="0" smtClean="0"/>
              <a:t> </a:t>
            </a:r>
            <a:r>
              <a:rPr lang="en-US" dirty="0" err="1" smtClean="0"/>
              <a:t>akan</a:t>
            </a:r>
            <a:r>
              <a:rPr lang="en-US" dirty="0" smtClean="0"/>
              <a:t> </a:t>
            </a:r>
            <a:r>
              <a:rPr lang="en-US" dirty="0" err="1" smtClean="0"/>
              <a:t>dilaksanakan</a:t>
            </a:r>
            <a:r>
              <a:rPr lang="en-US" dirty="0" smtClean="0"/>
              <a:t> </a:t>
            </a:r>
            <a:r>
              <a:rPr lang="en-US" dirty="0" err="1" smtClean="0"/>
              <a:t>selama</a:t>
            </a:r>
            <a:r>
              <a:rPr lang="en-US" dirty="0" smtClean="0"/>
              <a:t> </a:t>
            </a:r>
            <a:r>
              <a:rPr lang="en-US" dirty="0" err="1" smtClean="0"/>
              <a:t>masa</a:t>
            </a:r>
            <a:r>
              <a:rPr lang="en-US" dirty="0" smtClean="0"/>
              <a:t> </a:t>
            </a:r>
            <a:r>
              <a:rPr lang="en-US" dirty="0" err="1" smtClean="0"/>
              <a:t>darurat</a:t>
            </a:r>
            <a:r>
              <a:rPr lang="en-US" dirty="0" smtClean="0"/>
              <a:t>.</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Bencana</a:t>
            </a:r>
            <a:endParaRPr lang="en-US" altLang="en-US" smtClean="0"/>
          </a:p>
        </p:txBody>
      </p:sp>
      <p:sp>
        <p:nvSpPr>
          <p:cNvPr id="48131" name="Content Placeholder 2"/>
          <p:cNvSpPr>
            <a:spLocks noGrp="1"/>
          </p:cNvSpPr>
          <p:nvPr>
            <p:ph idx="1"/>
          </p:nvPr>
        </p:nvSpPr>
        <p:spPr>
          <a:xfrm>
            <a:off x="685800" y="1524000"/>
            <a:ext cx="8001000" cy="4572000"/>
          </a:xfrm>
        </p:spPr>
        <p:txBody>
          <a:bodyPr/>
          <a:lstStyle/>
          <a:p>
            <a:pPr eaLnBrk="1" hangingPunct="1"/>
            <a:r>
              <a:rPr lang="en-US" altLang="en-US" smtClean="0"/>
              <a:t>Rencana pemulihan (</a:t>
            </a:r>
            <a:r>
              <a:rPr lang="en-US" altLang="en-US" i="1" smtClean="0"/>
              <a:t>recovery plan</a:t>
            </a:r>
            <a:r>
              <a:rPr lang="en-US" altLang="en-US" smtClean="0"/>
              <a:t>) menentukan bagaimana pemrosesan akan dikembalikan ke keadaan seperti aslinya secara lengkap, termasu mencakup tanggung jawab masing-masing personil.</a:t>
            </a:r>
          </a:p>
          <a:p>
            <a:pPr eaLnBrk="1" hangingPunct="1"/>
            <a:r>
              <a:rPr lang="en-US" altLang="en-US" smtClean="0"/>
              <a:t>Rencana pengujian (</a:t>
            </a:r>
            <a:r>
              <a:rPr lang="en-US" altLang="en-US" i="1" smtClean="0"/>
              <a:t>test plan</a:t>
            </a:r>
            <a:r>
              <a:rPr lang="en-US" altLang="en-US" smtClean="0"/>
              <a:t>) menentukan bagaimana komponen-komponen dalam rencana pemulihan akan diuji atau disimulasikan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990600" y="228600"/>
            <a:ext cx="7772400" cy="1143000"/>
          </a:xfrm>
        </p:spPr>
        <p:txBody>
          <a:bodyPr/>
          <a:lstStyle/>
          <a:p>
            <a:pPr eaLnBrk="1" hangingPunct="1"/>
            <a:r>
              <a:rPr lang="en-US" altLang="en-US" smtClean="0">
                <a:solidFill>
                  <a:srgbClr val="FFC000"/>
                </a:solidFill>
              </a:rPr>
              <a:t>Kontrol Terhadap Perlidungan Terakhir</a:t>
            </a:r>
          </a:p>
        </p:txBody>
      </p:sp>
      <p:sp>
        <p:nvSpPr>
          <p:cNvPr id="3" name="Content Placeholder 2"/>
          <p:cNvSpPr>
            <a:spLocks noGrp="1"/>
          </p:cNvSpPr>
          <p:nvPr>
            <p:ph idx="1"/>
          </p:nvPr>
        </p:nvSpPr>
        <p:spPr>
          <a:xfrm>
            <a:off x="457200" y="1752600"/>
            <a:ext cx="8153400" cy="4343400"/>
          </a:xfrm>
        </p:spPr>
        <p:txBody>
          <a:bodyPr/>
          <a:lstStyle/>
          <a:p>
            <a:pPr marL="0" indent="0" eaLnBrk="1" hangingPunct="1">
              <a:buFontTx/>
              <a:buNone/>
              <a:defRPr/>
            </a:pPr>
            <a:r>
              <a:rPr lang="en-US" dirty="0" err="1" smtClean="0"/>
              <a:t>Kontrol</a:t>
            </a:r>
            <a:r>
              <a:rPr lang="en-US" dirty="0" smtClean="0"/>
              <a:t> </a:t>
            </a:r>
            <a:r>
              <a:rPr lang="en-US" dirty="0" err="1" smtClean="0"/>
              <a:t>terhadap</a:t>
            </a:r>
            <a:r>
              <a:rPr lang="en-US" dirty="0" smtClean="0"/>
              <a:t> </a:t>
            </a:r>
            <a:r>
              <a:rPr lang="en-US" dirty="0" err="1" smtClean="0"/>
              <a:t>perlindungan</a:t>
            </a:r>
            <a:r>
              <a:rPr lang="en-US" dirty="0" smtClean="0"/>
              <a:t> </a:t>
            </a:r>
            <a:r>
              <a:rPr lang="en-US" dirty="0" err="1" smtClean="0"/>
              <a:t>terakhir</a:t>
            </a:r>
            <a:r>
              <a:rPr lang="en-US" dirty="0" smtClean="0"/>
              <a:t> </a:t>
            </a:r>
            <a:r>
              <a:rPr lang="en-US" dirty="0" err="1" smtClean="0"/>
              <a:t>dapat</a:t>
            </a:r>
            <a:r>
              <a:rPr lang="en-US" dirty="0" smtClean="0"/>
              <a:t> </a:t>
            </a:r>
            <a:r>
              <a:rPr lang="en-US" dirty="0" err="1" smtClean="0"/>
              <a:t>berupa</a:t>
            </a:r>
            <a:r>
              <a:rPr lang="en-US" dirty="0" smtClean="0"/>
              <a:t>:</a:t>
            </a:r>
          </a:p>
          <a:p>
            <a:pPr eaLnBrk="1" hangingPunct="1">
              <a:defRPr/>
            </a:pPr>
            <a:r>
              <a:rPr lang="en-US" dirty="0" err="1" smtClean="0"/>
              <a:t>Rencana</a:t>
            </a:r>
            <a:r>
              <a:rPr lang="en-US" dirty="0" smtClean="0"/>
              <a:t> </a:t>
            </a:r>
            <a:r>
              <a:rPr lang="en-US" dirty="0" err="1" smtClean="0"/>
              <a:t>pemulihan</a:t>
            </a:r>
            <a:r>
              <a:rPr lang="en-US" dirty="0" smtClean="0"/>
              <a:t> </a:t>
            </a:r>
            <a:r>
              <a:rPr lang="en-US" dirty="0" err="1" smtClean="0"/>
              <a:t>terhadap</a:t>
            </a:r>
            <a:r>
              <a:rPr lang="en-US" dirty="0" smtClean="0"/>
              <a:t> </a:t>
            </a:r>
            <a:r>
              <a:rPr lang="en-US" dirty="0" err="1" smtClean="0"/>
              <a:t>bencana</a:t>
            </a:r>
            <a:r>
              <a:rPr lang="en-US" dirty="0" smtClean="0"/>
              <a:t>.</a:t>
            </a:r>
          </a:p>
          <a:p>
            <a:pPr eaLnBrk="1" hangingPunct="1">
              <a:defRPr/>
            </a:pPr>
            <a:r>
              <a:rPr lang="en-US" dirty="0" err="1" smtClean="0"/>
              <a:t>Asuransi</a:t>
            </a:r>
            <a:r>
              <a:rPr lang="en-US" dirty="0" smtClean="0"/>
              <a:t>.</a:t>
            </a:r>
          </a:p>
          <a:p>
            <a:pPr indent="1588" eaLnBrk="1" hangingPunct="1">
              <a:buFontTx/>
              <a:buNone/>
              <a:defRPr/>
            </a:pPr>
            <a:r>
              <a:rPr lang="fi-FI" sz="2400" dirty="0" smtClean="0"/>
              <a:t>Asuransi merupakan upaya untuk mengurangi kerugian sekiranya terjadi bencana. Itulah sebabnya, biasanya organisasi mengansurasikan gedung atau asset-aset tertentu dengan tujuan kalau bencana terjadi, klaim asuransi dapat digunakan untuk meringankan beban organisasi</a:t>
            </a:r>
            <a:endParaRPr lang="en-US"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990600" y="152400"/>
            <a:ext cx="7772400" cy="1143000"/>
          </a:xfrm>
        </p:spPr>
        <p:txBody>
          <a:bodyPr/>
          <a:lstStyle/>
          <a:p>
            <a:pPr eaLnBrk="1" hangingPunct="1"/>
            <a:r>
              <a:rPr lang="en-US" altLang="en-US" smtClean="0">
                <a:solidFill>
                  <a:srgbClr val="FFC000"/>
                </a:solidFill>
              </a:rPr>
              <a:t>Kontrol Aplikasi</a:t>
            </a:r>
          </a:p>
        </p:txBody>
      </p:sp>
      <p:sp>
        <p:nvSpPr>
          <p:cNvPr id="3" name="Content Placeholder 2"/>
          <p:cNvSpPr>
            <a:spLocks noGrp="1"/>
          </p:cNvSpPr>
          <p:nvPr>
            <p:ph idx="1"/>
          </p:nvPr>
        </p:nvSpPr>
        <p:spPr>
          <a:xfrm>
            <a:off x="533400" y="1447800"/>
            <a:ext cx="7924800" cy="4648200"/>
          </a:xfrm>
        </p:spPr>
        <p:txBody>
          <a:bodyPr/>
          <a:lstStyle/>
          <a:p>
            <a:pPr marL="0" indent="0" eaLnBrk="1" hangingPunct="1">
              <a:buFontTx/>
              <a:buNone/>
              <a:defRPr/>
            </a:pPr>
            <a:r>
              <a:rPr lang="en-US" dirty="0" err="1" smtClean="0"/>
              <a:t>Kontrol</a:t>
            </a:r>
            <a:r>
              <a:rPr lang="en-US" dirty="0" smtClean="0"/>
              <a:t> </a:t>
            </a:r>
            <a:r>
              <a:rPr lang="en-US" dirty="0" err="1" smtClean="0"/>
              <a:t>aplikasi</a:t>
            </a:r>
            <a:r>
              <a:rPr lang="en-US" dirty="0" smtClean="0"/>
              <a:t> </a:t>
            </a:r>
            <a:r>
              <a:rPr lang="en-US" dirty="0" err="1" smtClean="0"/>
              <a:t>adalah</a:t>
            </a:r>
            <a:r>
              <a:rPr lang="en-US" dirty="0" smtClean="0"/>
              <a:t> </a:t>
            </a:r>
            <a:r>
              <a:rPr lang="en-US" dirty="0" err="1" smtClean="0"/>
              <a:t>kontrol</a:t>
            </a:r>
            <a:r>
              <a:rPr lang="en-US" dirty="0" smtClean="0"/>
              <a:t> yang </a:t>
            </a:r>
            <a:r>
              <a:rPr lang="en-US" dirty="0" err="1" smtClean="0"/>
              <a:t>diwujudkan</a:t>
            </a:r>
            <a:r>
              <a:rPr lang="en-US" dirty="0" smtClean="0"/>
              <a:t> </a:t>
            </a:r>
            <a:r>
              <a:rPr lang="en-US" dirty="0" err="1" smtClean="0"/>
              <a:t>secara</a:t>
            </a:r>
            <a:r>
              <a:rPr lang="en-US" dirty="0" smtClean="0"/>
              <a:t> </a:t>
            </a:r>
            <a:r>
              <a:rPr lang="en-US" dirty="0" err="1" smtClean="0"/>
              <a:t>sesifik</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aplikasi</a:t>
            </a:r>
            <a:r>
              <a:rPr lang="en-US" dirty="0" smtClean="0"/>
              <a:t> </a:t>
            </a:r>
            <a:r>
              <a:rPr lang="en-US" dirty="0" err="1" smtClean="0"/>
              <a:t>sistem</a:t>
            </a:r>
            <a:r>
              <a:rPr lang="en-US" dirty="0" smtClean="0"/>
              <a:t> </a:t>
            </a:r>
            <a:r>
              <a:rPr lang="en-US" dirty="0" err="1" smtClean="0"/>
              <a:t>informasi</a:t>
            </a:r>
            <a:r>
              <a:rPr lang="en-US" dirty="0" smtClean="0"/>
              <a:t>. Wilayah yang </a:t>
            </a:r>
            <a:r>
              <a:rPr lang="en-US" dirty="0" err="1" smtClean="0"/>
              <a:t>dicakup</a:t>
            </a:r>
            <a:r>
              <a:rPr lang="en-US" dirty="0" smtClean="0"/>
              <a:t> </a:t>
            </a:r>
            <a:r>
              <a:rPr lang="en-US" dirty="0" err="1" smtClean="0"/>
              <a:t>oleh</a:t>
            </a:r>
            <a:r>
              <a:rPr lang="en-US" dirty="0" smtClean="0"/>
              <a:t> </a:t>
            </a:r>
            <a:r>
              <a:rPr lang="en-US" dirty="0" err="1" smtClean="0"/>
              <a:t>kontrol</a:t>
            </a:r>
            <a:r>
              <a:rPr lang="en-US" dirty="0" smtClean="0"/>
              <a:t> </a:t>
            </a:r>
            <a:r>
              <a:rPr lang="en-US" dirty="0" err="1" smtClean="0"/>
              <a:t>ini</a:t>
            </a:r>
            <a:r>
              <a:rPr lang="en-US" dirty="0" smtClean="0"/>
              <a:t> </a:t>
            </a:r>
            <a:r>
              <a:rPr lang="en-US" dirty="0" err="1" smtClean="0"/>
              <a:t>meliputi</a:t>
            </a:r>
            <a:r>
              <a:rPr lang="en-US" dirty="0" smtClean="0"/>
              <a:t>: </a:t>
            </a:r>
          </a:p>
          <a:p>
            <a:pPr eaLnBrk="1" hangingPunct="1">
              <a:buFont typeface="Wingdings" pitchFamily="2" charset="2"/>
              <a:buChar char="Ø"/>
              <a:defRPr/>
            </a:pPr>
            <a:r>
              <a:rPr lang="en-US" dirty="0" err="1" smtClean="0"/>
              <a:t>Kontrol</a:t>
            </a:r>
            <a:r>
              <a:rPr lang="en-US" dirty="0" smtClean="0"/>
              <a:t> </a:t>
            </a:r>
            <a:r>
              <a:rPr lang="en-US" dirty="0" err="1" smtClean="0"/>
              <a:t>Masukan</a:t>
            </a:r>
            <a:endParaRPr lang="en-US" dirty="0" smtClean="0"/>
          </a:p>
          <a:p>
            <a:pPr eaLnBrk="1" hangingPunct="1">
              <a:buFont typeface="Wingdings" pitchFamily="2" charset="2"/>
              <a:buChar char="Ø"/>
              <a:defRPr/>
            </a:pPr>
            <a:r>
              <a:rPr lang="en-US" dirty="0" err="1" smtClean="0"/>
              <a:t>Kontrol</a:t>
            </a:r>
            <a:r>
              <a:rPr lang="en-US" dirty="0" smtClean="0"/>
              <a:t> </a:t>
            </a:r>
            <a:r>
              <a:rPr lang="en-US" dirty="0" err="1" smtClean="0"/>
              <a:t>Pemrosesan</a:t>
            </a:r>
            <a:endParaRPr lang="en-US" dirty="0" smtClean="0"/>
          </a:p>
          <a:p>
            <a:pPr eaLnBrk="1" hangingPunct="1">
              <a:buFont typeface="Wingdings" pitchFamily="2" charset="2"/>
              <a:buChar char="Ø"/>
              <a:defRPr/>
            </a:pPr>
            <a:r>
              <a:rPr lang="en-US" dirty="0" err="1" smtClean="0"/>
              <a:t>Kontrol</a:t>
            </a:r>
            <a:r>
              <a:rPr lang="en-US" dirty="0" smtClean="0"/>
              <a:t> </a:t>
            </a:r>
            <a:r>
              <a:rPr lang="en-US" dirty="0" err="1" smtClean="0"/>
              <a:t>Keluaran</a:t>
            </a:r>
            <a:endParaRPr lang="en-US" dirty="0" smtClean="0"/>
          </a:p>
          <a:p>
            <a:pPr eaLnBrk="1" hangingPunct="1">
              <a:buFont typeface="Wingdings" pitchFamily="2" charset="2"/>
              <a:buChar char="Ø"/>
              <a:defRPr/>
            </a:pPr>
            <a:r>
              <a:rPr lang="en-US" dirty="0" err="1" smtClean="0"/>
              <a:t>Kontrol</a:t>
            </a:r>
            <a:r>
              <a:rPr lang="en-US" dirty="0" smtClean="0"/>
              <a:t> Basis Data </a:t>
            </a:r>
          </a:p>
          <a:p>
            <a:pPr eaLnBrk="1" hangingPunct="1">
              <a:buFont typeface="Wingdings" pitchFamily="2" charset="2"/>
              <a:buChar char="Ø"/>
              <a:defRPr/>
            </a:pPr>
            <a:r>
              <a:rPr lang="en-US" dirty="0" err="1" smtClean="0"/>
              <a:t>Kontrol</a:t>
            </a:r>
            <a:r>
              <a:rPr lang="en-US" dirty="0" smtClean="0"/>
              <a:t> Telekomunikasi</a:t>
            </a:r>
          </a:p>
          <a:p>
            <a:pPr eaLnBrk="1" hangingPunct="1">
              <a:buFont typeface="Wingdings" pitchFamily="2" charset="2"/>
              <a:buChar char="Ø"/>
              <a:defRPr/>
            </a:pPr>
            <a:endParaRPr lang="en-US" dirty="0" smtClean="0"/>
          </a:p>
          <a:p>
            <a:pPr eaLnBrk="1" hangingPunct="1">
              <a:buFont typeface="Wingdings" pitchFamily="2" charset="2"/>
              <a:buChar char="Ø"/>
              <a:defRPr/>
            </a:pPr>
            <a:endParaRPr lang="en-US" dirty="0" smtClean="0"/>
          </a:p>
          <a:p>
            <a:pPr eaLnBrk="1" hangingPunct="1">
              <a:defRPr/>
            </a:pPr>
            <a:endParaRPr lang="en-US" dirty="0" smtClean="0"/>
          </a:p>
        </p:txBody>
      </p:sp>
      <p:sp>
        <p:nvSpPr>
          <p:cNvPr id="51204"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rgbClr val="DDDDDD"/>
                </a:solidFill>
                <a:latin typeface="Times New Roman" panose="02020603050405020304" pitchFamily="18" charset="0"/>
              </a:defRPr>
            </a:lvl1pPr>
            <a:lvl2pPr marL="742950" indent="-285750">
              <a:spcBef>
                <a:spcPct val="20000"/>
              </a:spcBef>
              <a:buChar char="–"/>
              <a:defRPr sz="2800">
                <a:solidFill>
                  <a:srgbClr val="DDDDDD"/>
                </a:solidFill>
                <a:latin typeface="Times New Roman" panose="02020603050405020304" pitchFamily="18" charset="0"/>
              </a:defRPr>
            </a:lvl2pPr>
            <a:lvl3pPr marL="1143000" indent="-228600">
              <a:spcBef>
                <a:spcPct val="20000"/>
              </a:spcBef>
              <a:buChar char="•"/>
              <a:defRPr sz="2400">
                <a:solidFill>
                  <a:srgbClr val="DDDDDD"/>
                </a:solidFill>
                <a:latin typeface="Times New Roman" panose="02020603050405020304" pitchFamily="18" charset="0"/>
              </a:defRPr>
            </a:lvl3pPr>
            <a:lvl4pPr marL="1600200" indent="-228600">
              <a:spcBef>
                <a:spcPct val="20000"/>
              </a:spcBef>
              <a:buChar char="–"/>
              <a:defRPr sz="2000">
                <a:solidFill>
                  <a:srgbClr val="DDDDDD"/>
                </a:solidFill>
                <a:latin typeface="Times New Roman" panose="02020603050405020304" pitchFamily="18" charset="0"/>
              </a:defRPr>
            </a:lvl4pPr>
            <a:lvl5pPr marL="2057400" indent="-228600">
              <a:spcBef>
                <a:spcPct val="20000"/>
              </a:spcBef>
              <a:buChar char="»"/>
              <a:defRPr sz="2000">
                <a:solidFill>
                  <a:srgbClr val="DDDDDD"/>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DDDDDD"/>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DDDDDD"/>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DDDDDD"/>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DDDDDD"/>
                </a:solidFill>
                <a:latin typeface="Times New Roman" panose="02020603050405020304" pitchFamily="18" charset="0"/>
              </a:defRPr>
            </a:lvl9pPr>
          </a:lstStyle>
          <a:p>
            <a:pPr algn="just" eaLnBrk="1" hangingPunct="1">
              <a:spcBef>
                <a:spcPct val="0"/>
              </a:spcBef>
            </a:pPr>
            <a:r>
              <a:rPr lang="en-US" altLang="en-US" sz="1100" b="1">
                <a:solidFill>
                  <a:schemeClr val="tx1"/>
                </a:solidFill>
                <a:latin typeface="Arial" panose="020B0604020202020204" pitchFamily="34" charset="0"/>
                <a:ea typeface="Times New Roman" panose="02020603050405020304" pitchFamily="18" charset="0"/>
                <a:cs typeface="Arial" panose="020B0604020202020204" pitchFamily="34" charset="0"/>
              </a:rPr>
              <a:t>Kontrol Telekomunikasi</a:t>
            </a:r>
            <a:endParaRPr lang="en-US" altLang="en-US" sz="2400">
              <a:solidFill>
                <a:schemeClr val="tx1"/>
              </a:solidFill>
              <a:ea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smtClean="0">
                <a:solidFill>
                  <a:srgbClr val="FFFF00"/>
                </a:solidFill>
              </a:rPr>
              <a:t>Kesimpulan</a:t>
            </a:r>
          </a:p>
        </p:txBody>
      </p:sp>
      <p:sp>
        <p:nvSpPr>
          <p:cNvPr id="52227" name="Content Placeholder 2"/>
          <p:cNvSpPr>
            <a:spLocks noGrp="1"/>
          </p:cNvSpPr>
          <p:nvPr>
            <p:ph idx="1"/>
          </p:nvPr>
        </p:nvSpPr>
        <p:spPr/>
        <p:txBody>
          <a:bodyPr/>
          <a:lstStyle/>
          <a:p>
            <a:pPr eaLnBrk="1" hangingPunct="1"/>
            <a:r>
              <a:rPr lang="en-US" altLang="en-US" smtClean="0"/>
              <a:t>Keamanan sistem informasi tidak dilihat hanya dari kaca mata timbulnya serangan dari virus, mallware, spy ware dan masalah lain, akan tetapi dilihat dari berbagai segi sesuai dengan domain keamanan sistem itu sendiri.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eaLnBrk="1" hangingPunct="1"/>
            <a:r>
              <a:rPr lang="en-US" altLang="en-US" smtClean="0"/>
              <a:t>Daftar Pustaka</a:t>
            </a:r>
          </a:p>
        </p:txBody>
      </p:sp>
      <p:sp>
        <p:nvSpPr>
          <p:cNvPr id="53251" name="Content Placeholder 2"/>
          <p:cNvSpPr>
            <a:spLocks noGrp="1"/>
          </p:cNvSpPr>
          <p:nvPr>
            <p:ph idx="1"/>
          </p:nvPr>
        </p:nvSpPr>
        <p:spPr>
          <a:xfrm>
            <a:off x="457200" y="1676400"/>
            <a:ext cx="8229600" cy="4419600"/>
          </a:xfrm>
        </p:spPr>
        <p:txBody>
          <a:bodyPr/>
          <a:lstStyle/>
          <a:p>
            <a:pPr eaLnBrk="1" hangingPunct="1"/>
            <a:r>
              <a:rPr lang="en-US" altLang="en-US" sz="2400" smtClean="0"/>
              <a:t>Budi Rahardjo</a:t>
            </a:r>
            <a:r>
              <a:rPr lang="en-US" altLang="en-US" sz="2400" i="1" smtClean="0"/>
              <a:t>, Keamanan Sistem Informasi Berbasis Internet, ismailzone.com/download/cryptography/Rahard-sec-handbook.pdf , </a:t>
            </a:r>
            <a:r>
              <a:rPr lang="en-US" altLang="en-US" sz="2400" smtClean="0"/>
              <a:t>Juli 2009</a:t>
            </a:r>
          </a:p>
          <a:p>
            <a:pPr eaLnBrk="1" hangingPunct="1"/>
            <a:r>
              <a:rPr lang="en-US" altLang="en-US" sz="2400" smtClean="0"/>
              <a:t>Kentaro</a:t>
            </a:r>
            <a:r>
              <a:rPr lang="en-US" altLang="en-US" sz="2400" i="1" smtClean="0"/>
              <a:t>, Keamanan Sistem Informasi Apa dan Bagaimana, </a:t>
            </a:r>
            <a:r>
              <a:rPr lang="en-US" altLang="en-US" sz="2400" smtClean="0">
                <a:hlinkClick r:id="rId2"/>
              </a:rPr>
              <a:t>http://www.sisteminformasi.com/2009/04/keamanan-sistem-informasi-apa-dan.html</a:t>
            </a:r>
            <a:r>
              <a:rPr lang="en-US" altLang="en-US" sz="2400" smtClean="0"/>
              <a:t>, Juli 2009</a:t>
            </a:r>
          </a:p>
          <a:p>
            <a:pPr eaLnBrk="1" hangingPunct="1"/>
            <a:endParaRPr lang="en-US" altLang="en-US" sz="2400" i="1" smtClean="0"/>
          </a:p>
          <a:p>
            <a:pPr eaLnBrk="1" hangingPunct="1"/>
            <a:endParaRPr lang="en-US" altLang="en-US" i="1"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0"/>
            <a:ext cx="33337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25622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57200"/>
            <a:ext cx="2609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2857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09600"/>
            <a:ext cx="41148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228600"/>
            <a:ext cx="7772400" cy="1143000"/>
          </a:xfrm>
        </p:spPr>
        <p:txBody>
          <a:bodyPr/>
          <a:lstStyle/>
          <a:p>
            <a:r>
              <a:rPr lang="en-US" altLang="en-US" smtClean="0">
                <a:solidFill>
                  <a:srgbClr val="FFFF00"/>
                </a:solidFill>
                <a:latin typeface="Verdana" panose="020B0604030504040204" pitchFamily="34" charset="0"/>
              </a:rPr>
              <a:t>Pendahuluan</a:t>
            </a:r>
            <a:endParaRPr lang="en-US" altLang="en-US" smtClean="0"/>
          </a:p>
        </p:txBody>
      </p:sp>
      <p:sp>
        <p:nvSpPr>
          <p:cNvPr id="9219" name="Content Placeholder 2"/>
          <p:cNvSpPr>
            <a:spLocks noGrp="1"/>
          </p:cNvSpPr>
          <p:nvPr>
            <p:ph idx="1"/>
          </p:nvPr>
        </p:nvSpPr>
        <p:spPr>
          <a:xfrm>
            <a:off x="457200" y="1447800"/>
            <a:ext cx="8001000" cy="4648200"/>
          </a:xfrm>
        </p:spPr>
        <p:txBody>
          <a:bodyPr/>
          <a:lstStyle/>
          <a:p>
            <a:r>
              <a:rPr lang="it-IT" altLang="en-US" sz="2800" smtClean="0"/>
              <a:t>Transisi dari single vendor ke multi-vendor sehingga lebih </a:t>
            </a:r>
            <a:r>
              <a:rPr lang="sv-SE" altLang="en-US" sz="2800" smtClean="0"/>
              <a:t>banyak yang harus  dimengerti dan masalah interoperability antar </a:t>
            </a:r>
            <a:r>
              <a:rPr lang="en-US" altLang="en-US" sz="2800" smtClean="0"/>
              <a:t>vendor yang lebih sulit ditangani.</a:t>
            </a:r>
          </a:p>
          <a:p>
            <a:r>
              <a:rPr lang="en-US" altLang="en-US" sz="2800" smtClean="0"/>
              <a:t>Meningkatnya kemampuan pemakai di bidang komputer sehingga mulai banyak pemakai yang mencoba-coba bermain atau membongkar sistem yang digunakannya.</a:t>
            </a:r>
          </a:p>
          <a:p>
            <a:r>
              <a:rPr lang="en-US" altLang="en-US" sz="2800" smtClean="0"/>
              <a:t>Kesulitan dari penegak hukum untuk mengejar kemajuan dunia komputer dan telekomunikasi yang sangat cepat.</a:t>
            </a:r>
          </a:p>
          <a:p>
            <a:pPr>
              <a:buFontTx/>
              <a:buNone/>
            </a:pP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90600" y="152400"/>
            <a:ext cx="7772400" cy="1143000"/>
          </a:xfrm>
        </p:spPr>
        <p:txBody>
          <a:bodyPr/>
          <a:lstStyle/>
          <a:p>
            <a:r>
              <a:rPr lang="en-US" altLang="en-US" smtClean="0">
                <a:solidFill>
                  <a:srgbClr val="FFFF00"/>
                </a:solidFill>
                <a:latin typeface="Verdana" panose="020B0604030504040204" pitchFamily="34" charset="0"/>
              </a:rPr>
              <a:t>Pendahuluan</a:t>
            </a:r>
            <a:endParaRPr lang="en-US" altLang="en-US" smtClean="0"/>
          </a:p>
        </p:txBody>
      </p:sp>
      <p:sp>
        <p:nvSpPr>
          <p:cNvPr id="10243" name="Content Placeholder 2"/>
          <p:cNvSpPr>
            <a:spLocks noGrp="1"/>
          </p:cNvSpPr>
          <p:nvPr>
            <p:ph idx="1"/>
          </p:nvPr>
        </p:nvSpPr>
        <p:spPr>
          <a:xfrm>
            <a:off x="457200" y="1371600"/>
            <a:ext cx="8305800" cy="4724400"/>
          </a:xfrm>
        </p:spPr>
        <p:txBody>
          <a:bodyPr/>
          <a:lstStyle/>
          <a:p>
            <a:r>
              <a:rPr lang="en-US" altLang="en-US" smtClean="0"/>
              <a:t>Semakin kompleksnya sistem yang digunakan, seperti semakin besarnya program (</a:t>
            </a:r>
            <a:r>
              <a:rPr lang="en-US" altLang="en-US" i="1" smtClean="0"/>
              <a:t>source code) yang digunakan sehingga </a:t>
            </a:r>
            <a:r>
              <a:rPr lang="en-US" altLang="en-US" smtClean="0"/>
              <a:t>semakin besar probabilitas terjadinya lubang keamanan.</a:t>
            </a:r>
          </a:p>
          <a:p>
            <a:r>
              <a:rPr lang="en-US" altLang="en-US" smtClean="0"/>
              <a:t>Semakin banyak perusahaan yang menghubungkan sistem informasinya dengan jaringan komputer yang global seperti Internet. Potensi sistem informasi yang dapat dijebol menjadi lebih besar.</a:t>
            </a:r>
          </a:p>
          <a:p>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90600" y="228600"/>
            <a:ext cx="7772400" cy="1143000"/>
          </a:xfrm>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11267" name="Content Placeholder 2"/>
          <p:cNvSpPr>
            <a:spLocks noGrp="1"/>
          </p:cNvSpPr>
          <p:nvPr>
            <p:ph idx="1"/>
          </p:nvPr>
        </p:nvSpPr>
        <p:spPr>
          <a:xfrm>
            <a:off x="533400" y="1447800"/>
            <a:ext cx="8153400" cy="4648200"/>
          </a:xfrm>
        </p:spPr>
        <p:txBody>
          <a:bodyPr/>
          <a:lstStyle/>
          <a:p>
            <a:pPr eaLnBrk="1" hangingPunct="1"/>
            <a:r>
              <a:rPr lang="en-US" altLang="en-US" sz="3000" smtClean="0"/>
              <a:t>1999 Computer Security Institute (CSI) / FBI Computer Crime Survey menunjukkan beberapa statistik yang menarik, seperti misalnya ditunjukkan bahwa “disgruntled worker” merupakan potensi attack / abuse. Http://www.gocsi.com</a:t>
            </a:r>
          </a:p>
          <a:p>
            <a:pPr eaLnBrk="1" hangingPunct="1"/>
            <a:r>
              <a:rPr lang="en-US" altLang="en-US" sz="3000" smtClean="0"/>
              <a:t>Pada tahun 2000</a:t>
            </a:r>
            <a:r>
              <a:rPr lang="en-US" altLang="en-US" sz="3000" b="1" smtClean="0"/>
              <a:t> </a:t>
            </a:r>
            <a:r>
              <a:rPr lang="en-US" altLang="en-US" sz="3000" smtClean="0"/>
              <a:t>beberapa situs web di Indonesia dijebol. Contoh terakhir: Bank </a:t>
            </a:r>
            <a:r>
              <a:rPr lang="pl-PL" altLang="en-US" sz="3000" smtClean="0"/>
              <a:t>BCA, Bank Lippo, Bank Bali.</a:t>
            </a:r>
          </a:p>
          <a:p>
            <a:pPr eaLnBrk="1" hangingPunct="1"/>
            <a:r>
              <a:rPr lang="it-IT" altLang="en-US" sz="3000" smtClean="0"/>
              <a:t>Cracker Indonesia ditangkap di Singapura</a:t>
            </a:r>
          </a:p>
          <a:p>
            <a:pPr eaLnBrk="1" hangingPunct="1"/>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90600" y="152400"/>
            <a:ext cx="7772400" cy="1143000"/>
          </a:xfrm>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3" name="Content Placeholder 2"/>
          <p:cNvSpPr>
            <a:spLocks noGrp="1"/>
          </p:cNvSpPr>
          <p:nvPr>
            <p:ph idx="1"/>
          </p:nvPr>
        </p:nvSpPr>
        <p:spPr>
          <a:xfrm>
            <a:off x="609600" y="1524000"/>
            <a:ext cx="8001000" cy="4572000"/>
          </a:xfrm>
        </p:spPr>
        <p:txBody>
          <a:bodyPr/>
          <a:lstStyle/>
          <a:p>
            <a:pPr eaLnBrk="1" hangingPunct="1">
              <a:buFontTx/>
              <a:buNone/>
              <a:defRPr/>
            </a:pPr>
            <a:r>
              <a:rPr lang="en-US" dirty="0" err="1" smtClean="0"/>
              <a:t>Mungkinkah</a:t>
            </a:r>
            <a:r>
              <a:rPr lang="en-US" dirty="0" smtClean="0"/>
              <a:t> </a:t>
            </a:r>
            <a:r>
              <a:rPr lang="en-US" dirty="0" err="1" smtClean="0"/>
              <a:t>Aman</a:t>
            </a:r>
            <a:r>
              <a:rPr lang="en-US" dirty="0" smtClean="0"/>
              <a:t>?</a:t>
            </a:r>
          </a:p>
          <a:p>
            <a:pPr eaLnBrk="1" hangingPunct="1">
              <a:defRPr/>
            </a:pPr>
            <a:r>
              <a:rPr lang="fi-FI" dirty="0" smtClean="0"/>
              <a:t>Sangat sulit mencapai 100% aman</a:t>
            </a:r>
          </a:p>
          <a:p>
            <a:pPr eaLnBrk="1" hangingPunct="1">
              <a:defRPr/>
            </a:pPr>
            <a:r>
              <a:rPr lang="en-US" dirty="0" err="1" smtClean="0"/>
              <a:t>Ada</a:t>
            </a:r>
            <a:r>
              <a:rPr lang="en-US" dirty="0" smtClean="0"/>
              <a:t> </a:t>
            </a:r>
            <a:r>
              <a:rPr lang="en-US" dirty="0" err="1" smtClean="0"/>
              <a:t>timbal</a:t>
            </a:r>
            <a:r>
              <a:rPr lang="en-US" dirty="0" smtClean="0"/>
              <a:t> </a:t>
            </a:r>
            <a:r>
              <a:rPr lang="en-US" dirty="0" err="1" smtClean="0"/>
              <a:t>balik</a:t>
            </a:r>
            <a:r>
              <a:rPr lang="en-US" dirty="0" smtClean="0"/>
              <a:t> </a:t>
            </a:r>
            <a:r>
              <a:rPr lang="en-US" dirty="0" err="1" smtClean="0"/>
              <a:t>antara</a:t>
            </a:r>
            <a:r>
              <a:rPr lang="en-US" dirty="0" smtClean="0"/>
              <a:t> </a:t>
            </a:r>
            <a:r>
              <a:rPr lang="en-US" dirty="0" err="1" smtClean="0"/>
              <a:t>keamanan</a:t>
            </a:r>
            <a:r>
              <a:rPr lang="en-US" dirty="0" smtClean="0"/>
              <a:t> vs. </a:t>
            </a:r>
            <a:r>
              <a:rPr lang="en-US" dirty="0" err="1" smtClean="0"/>
              <a:t>kenyamanan</a:t>
            </a:r>
            <a:r>
              <a:rPr lang="en-US" dirty="0" smtClean="0"/>
              <a:t> (security </a:t>
            </a:r>
            <a:r>
              <a:rPr lang="en-US" dirty="0" err="1" smtClean="0"/>
              <a:t>vs</a:t>
            </a:r>
            <a:r>
              <a:rPr lang="en-US" dirty="0" smtClean="0"/>
              <a:t> convenience)</a:t>
            </a:r>
          </a:p>
          <a:p>
            <a:pPr eaLnBrk="1" hangingPunct="1">
              <a:buFontTx/>
              <a:buNone/>
              <a:defRPr/>
            </a:pPr>
            <a:endParaRPr lang="en-US" dirty="0" smtClean="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228600"/>
            <a:ext cx="7772400" cy="1143000"/>
          </a:xfrm>
        </p:spPr>
        <p:txBody>
          <a:bodyPr/>
          <a:lstStyle/>
          <a:p>
            <a:pPr eaLnBrk="1" hangingPunct="1"/>
            <a:r>
              <a:rPr lang="en-US" altLang="en-US" smtClean="0">
                <a:solidFill>
                  <a:srgbClr val="FFFF00"/>
                </a:solidFill>
                <a:latin typeface="Verdana" panose="020B0604030504040204" pitchFamily="34" charset="0"/>
              </a:rPr>
              <a:t>Pendahuluan</a:t>
            </a:r>
            <a:endParaRPr lang="en-US" altLang="en-US" smtClean="0"/>
          </a:p>
        </p:txBody>
      </p:sp>
      <p:sp>
        <p:nvSpPr>
          <p:cNvPr id="3" name="Content Placeholder 2"/>
          <p:cNvSpPr>
            <a:spLocks noGrp="1"/>
          </p:cNvSpPr>
          <p:nvPr>
            <p:ph idx="1"/>
          </p:nvPr>
        </p:nvSpPr>
        <p:spPr>
          <a:xfrm>
            <a:off x="609600" y="1447800"/>
            <a:ext cx="7848600" cy="4648200"/>
          </a:xfrm>
        </p:spPr>
        <p:txBody>
          <a:bodyPr/>
          <a:lstStyle/>
          <a:p>
            <a:pPr eaLnBrk="1" hangingPunct="1">
              <a:defRPr/>
            </a:pPr>
            <a:r>
              <a:rPr lang="en-US" dirty="0" err="1" smtClean="0"/>
              <a:t>Definisi</a:t>
            </a:r>
            <a:r>
              <a:rPr lang="en-US" dirty="0" smtClean="0"/>
              <a:t> computer security:</a:t>
            </a:r>
          </a:p>
          <a:p>
            <a:pPr eaLnBrk="1" hangingPunct="1">
              <a:buFontTx/>
              <a:buNone/>
              <a:defRPr/>
            </a:pPr>
            <a:r>
              <a:rPr lang="en-US" dirty="0" smtClean="0">
                <a:solidFill>
                  <a:srgbClr val="FF00FF"/>
                </a:solidFill>
              </a:rPr>
              <a:t>(</a:t>
            </a:r>
            <a:r>
              <a:rPr lang="en-US" dirty="0" err="1" smtClean="0">
                <a:solidFill>
                  <a:srgbClr val="FF00FF"/>
                </a:solidFill>
              </a:rPr>
              <a:t>Garfinkel</a:t>
            </a:r>
            <a:r>
              <a:rPr lang="en-US" dirty="0" smtClean="0">
                <a:solidFill>
                  <a:srgbClr val="FF00FF"/>
                </a:solidFill>
              </a:rPr>
              <a:t> &amp; </a:t>
            </a:r>
            <a:r>
              <a:rPr lang="en-US" dirty="0" err="1" smtClean="0">
                <a:solidFill>
                  <a:srgbClr val="FF00FF"/>
                </a:solidFill>
              </a:rPr>
              <a:t>Spafford</a:t>
            </a:r>
            <a:r>
              <a:rPr lang="en-US" dirty="0" smtClean="0">
                <a:solidFill>
                  <a:srgbClr val="FF00FF"/>
                </a:solidFill>
              </a:rPr>
              <a:t>)</a:t>
            </a:r>
          </a:p>
          <a:p>
            <a:pPr eaLnBrk="1" hangingPunct="1">
              <a:buFontTx/>
              <a:buNone/>
              <a:defRPr/>
            </a:pPr>
            <a:r>
              <a:rPr lang="en-US" sz="2800" dirty="0" smtClean="0">
                <a:solidFill>
                  <a:schemeClr val="accent1">
                    <a:lumMod val="40000"/>
                    <a:lumOff val="60000"/>
                  </a:schemeClr>
                </a:solidFill>
              </a:rPr>
              <a:t>A computer is secure if you can depend on it and its software to behave as you expect</a:t>
            </a:r>
          </a:p>
          <a:p>
            <a:pPr eaLnBrk="1" hangingPunct="1">
              <a:buFontTx/>
              <a:buNone/>
              <a:defRPr/>
            </a:pPr>
            <a:r>
              <a:rPr lang="fi-FI" dirty="0" smtClean="0">
                <a:solidFill>
                  <a:srgbClr val="FF00FF"/>
                </a:solidFill>
              </a:rPr>
              <a:t>G. J. Simons</a:t>
            </a:r>
            <a:r>
              <a:rPr lang="fi-FI" dirty="0" smtClean="0"/>
              <a:t>, keamanan informasi adalah </a:t>
            </a:r>
            <a:r>
              <a:rPr lang="fi-FI" sz="2800" dirty="0" smtClean="0">
                <a:solidFill>
                  <a:schemeClr val="accent1">
                    <a:lumMod val="40000"/>
                    <a:lumOff val="60000"/>
                  </a:schemeClr>
                </a:solidFill>
              </a:rPr>
              <a:t>bagaimana kita </a:t>
            </a:r>
            <a:r>
              <a:rPr lang="en-US" sz="2800" dirty="0" err="1" smtClean="0">
                <a:solidFill>
                  <a:schemeClr val="accent1">
                    <a:lumMod val="40000"/>
                    <a:lumOff val="60000"/>
                  </a:schemeClr>
                </a:solidFill>
              </a:rPr>
              <a:t>dapat</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mencegah</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penipuan</a:t>
            </a:r>
            <a:r>
              <a:rPr lang="en-US" sz="2800" dirty="0" smtClean="0">
                <a:solidFill>
                  <a:schemeClr val="accent1">
                    <a:lumMod val="40000"/>
                    <a:lumOff val="60000"/>
                  </a:schemeClr>
                </a:solidFill>
              </a:rPr>
              <a:t> (</a:t>
            </a:r>
            <a:r>
              <a:rPr lang="en-US" sz="2800" i="1" dirty="0" smtClean="0">
                <a:solidFill>
                  <a:schemeClr val="accent1">
                    <a:lumMod val="40000"/>
                    <a:lumOff val="60000"/>
                  </a:schemeClr>
                </a:solidFill>
              </a:rPr>
              <a:t>cheating) </a:t>
            </a:r>
            <a:r>
              <a:rPr lang="en-US" sz="2800" i="1" dirty="0" err="1" smtClean="0">
                <a:solidFill>
                  <a:schemeClr val="accent1">
                    <a:lumMod val="40000"/>
                    <a:lumOff val="60000"/>
                  </a:schemeClr>
                </a:solidFill>
              </a:rPr>
              <a:t>atau</a:t>
            </a:r>
            <a:r>
              <a:rPr lang="en-US" sz="2800" i="1" dirty="0" smtClean="0">
                <a:solidFill>
                  <a:schemeClr val="accent1">
                    <a:lumMod val="40000"/>
                    <a:lumOff val="60000"/>
                  </a:schemeClr>
                </a:solidFill>
              </a:rPr>
              <a:t>, paling </a:t>
            </a:r>
            <a:r>
              <a:rPr lang="en-US" sz="2800" i="1" dirty="0" err="1" smtClean="0">
                <a:solidFill>
                  <a:schemeClr val="accent1">
                    <a:lumMod val="40000"/>
                    <a:lumOff val="60000"/>
                  </a:schemeClr>
                </a:solidFill>
              </a:rPr>
              <a:t>tidak</a:t>
            </a:r>
            <a:r>
              <a:rPr lang="en-US" sz="2800" i="1" dirty="0" smtClean="0">
                <a:solidFill>
                  <a:schemeClr val="accent1">
                    <a:lumMod val="40000"/>
                    <a:lumOff val="60000"/>
                  </a:schemeClr>
                </a:solidFill>
              </a:rPr>
              <a:t>, </a:t>
            </a:r>
            <a:r>
              <a:rPr lang="en-US" sz="2800" i="1" dirty="0" err="1" smtClean="0">
                <a:solidFill>
                  <a:schemeClr val="accent1">
                    <a:lumMod val="40000"/>
                    <a:lumOff val="60000"/>
                  </a:schemeClr>
                </a:solidFill>
              </a:rPr>
              <a:t>mendeteksi</a:t>
            </a:r>
            <a:endParaRPr lang="en-US" sz="2800" i="1" dirty="0" smtClean="0">
              <a:solidFill>
                <a:schemeClr val="accent1">
                  <a:lumMod val="40000"/>
                  <a:lumOff val="60000"/>
                </a:schemeClr>
              </a:solidFill>
            </a:endParaRPr>
          </a:p>
          <a:p>
            <a:pPr eaLnBrk="1" hangingPunct="1">
              <a:defRPr/>
            </a:pPr>
            <a:r>
              <a:rPr lang="sv-SE" sz="2800" dirty="0" smtClean="0">
                <a:solidFill>
                  <a:schemeClr val="accent1">
                    <a:lumMod val="40000"/>
                    <a:lumOff val="60000"/>
                  </a:schemeClr>
                </a:solidFill>
              </a:rPr>
              <a:t>adanya penipuan di sebuah sistem yang berbasis informasi, dimana </a:t>
            </a:r>
            <a:r>
              <a:rPr lang="en-US" sz="2800" dirty="0" err="1" smtClean="0">
                <a:solidFill>
                  <a:schemeClr val="accent1">
                    <a:lumMod val="40000"/>
                    <a:lumOff val="60000"/>
                  </a:schemeClr>
                </a:solidFill>
              </a:rPr>
              <a:t>informasinya</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sendiri</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tidak</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memiliki</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arti</a:t>
            </a:r>
            <a:r>
              <a:rPr lang="en-US" sz="2800" dirty="0" smtClean="0">
                <a:solidFill>
                  <a:schemeClr val="accent1">
                    <a:lumMod val="40000"/>
                    <a:lumOff val="60000"/>
                  </a:schemeClr>
                </a:solidFill>
              </a:rPr>
              <a:t> </a:t>
            </a:r>
            <a:r>
              <a:rPr lang="en-US" sz="2800" dirty="0" err="1" smtClean="0">
                <a:solidFill>
                  <a:schemeClr val="accent1">
                    <a:lumMod val="40000"/>
                    <a:lumOff val="60000"/>
                  </a:schemeClr>
                </a:solidFill>
              </a:rPr>
              <a:t>fisik</a:t>
            </a:r>
            <a:r>
              <a:rPr lang="en-US" sz="2800" dirty="0" smtClean="0">
                <a:solidFill>
                  <a:schemeClr val="accent1">
                    <a:lumMod val="40000"/>
                    <a:lumOff val="60000"/>
                  </a:schemeClr>
                </a:solidFill>
              </a:rPr>
              <a:t>.</a:t>
            </a:r>
          </a:p>
          <a:p>
            <a:pPr eaLnBrk="1" hangingPunct="1">
              <a:defRP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Template>
  <TotalTime>667</TotalTime>
  <Words>2362</Words>
  <Application>Microsoft Office PowerPoint</Application>
  <PresentationFormat>Tampilan Layar (4:3)</PresentationFormat>
  <Paragraphs>192</Paragraphs>
  <Slides>47</Slides>
  <Notes>1</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47</vt:i4>
      </vt:variant>
    </vt:vector>
  </HeadingPairs>
  <TitlesOfParts>
    <vt:vector size="54" baseType="lpstr">
      <vt:lpstr>Times New Roman</vt:lpstr>
      <vt:lpstr>Arial</vt:lpstr>
      <vt:lpstr>Calibri</vt:lpstr>
      <vt:lpstr>Verdana</vt:lpstr>
      <vt:lpstr>Wingdings</vt:lpstr>
      <vt:lpstr>Courier New</vt:lpstr>
      <vt:lpstr>5</vt:lpstr>
      <vt:lpstr>Pendahuluan</vt:lpstr>
      <vt:lpstr>Pendahuluan</vt:lpstr>
      <vt:lpstr>Pendahuluan</vt:lpstr>
      <vt:lpstr>Pendahuluan</vt:lpstr>
      <vt:lpstr>Pendahuluan</vt:lpstr>
      <vt:lpstr>Pendahuluan</vt:lpstr>
      <vt:lpstr>Pendahuluan</vt:lpstr>
      <vt:lpstr>Pendahuluan</vt:lpstr>
      <vt:lpstr>Pendahuluan</vt:lpstr>
      <vt:lpstr>Pendahuluan</vt:lpstr>
      <vt:lpstr>Pendahuluan</vt:lpstr>
      <vt:lpstr>ANCAMAN (Threats)</vt:lpstr>
      <vt:lpstr>ANCAMAN (Threats)</vt:lpstr>
      <vt:lpstr>ANCAMAN (Threats)</vt:lpstr>
      <vt:lpstr>ANCAMAN (Threats)</vt:lpstr>
      <vt:lpstr>KELEMAHAN (Vurnerability)</vt:lpstr>
      <vt:lpstr>KELEMAHAN (Vurnerability)</vt:lpstr>
      <vt:lpstr>KELEMAHAN (Vurnerability)</vt:lpstr>
      <vt:lpstr>KELEMAHAN (Vurnerability)</vt:lpstr>
      <vt:lpstr>PENGENDALIAN KEAMANAN SISTEM INFORMASI</vt:lpstr>
      <vt:lpstr>PENGENDALIAN KEAMANAN SISTEM INFORMASI</vt:lpstr>
      <vt:lpstr>Kontrol Administratif</vt:lpstr>
      <vt:lpstr>Kontrol Administratif</vt:lpstr>
      <vt:lpstr>Kontrol Administratif</vt:lpstr>
      <vt:lpstr>Kontrol Pengembangan dan Pemeliharaan Sistem </vt:lpstr>
      <vt:lpstr>Kontrol Operasi</vt:lpstr>
      <vt:lpstr>Presentasi PowerPoint</vt:lpstr>
      <vt:lpstr>Proteksi Fisik terhadap Pusat Data</vt:lpstr>
      <vt:lpstr>Kontrol Perangkat Keras</vt:lpstr>
      <vt:lpstr>Kontrol Perangkat Keras</vt:lpstr>
      <vt:lpstr>Kontrol Perangkat Keras</vt:lpstr>
      <vt:lpstr>Kontrol Perangkat Keras</vt:lpstr>
      <vt:lpstr>Kontrol Akses terhadap Sistem Komputer</vt:lpstr>
      <vt:lpstr>Kontrol Akses terhadap Sistem Komputer</vt:lpstr>
      <vt:lpstr>Kontrol terhadap Akses Informasi</vt:lpstr>
      <vt:lpstr>Kontrol terhadap Akses Informasi</vt:lpstr>
      <vt:lpstr>Kontrol terhadap Akses Informasi</vt:lpstr>
      <vt:lpstr>Kontrol terhadap Akses Informasi</vt:lpstr>
      <vt:lpstr>Kontrol terhadap Akses Informasi</vt:lpstr>
      <vt:lpstr>Kontrol Terhadap Bencana</vt:lpstr>
      <vt:lpstr>Kontrol Terhadap Bencana</vt:lpstr>
      <vt:lpstr>Kontrol Terhadap Perlidungan Terakhir</vt:lpstr>
      <vt:lpstr>Kontrol Aplikasi</vt:lpstr>
      <vt:lpstr>Kesimpulan</vt:lpstr>
      <vt:lpstr>Daftar Pustaka</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Keamanan Sistem Informasi</dc:title>
  <dc:creator>Lily</dc:creator>
  <cp:lastModifiedBy>Yudha</cp:lastModifiedBy>
  <cp:revision>96</cp:revision>
  <dcterms:created xsi:type="dcterms:W3CDTF">2009-07-21T04:47:44Z</dcterms:created>
  <dcterms:modified xsi:type="dcterms:W3CDTF">2021-02-09T10:33:57Z</dcterms:modified>
</cp:coreProperties>
</file>