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222831"/>
    <a:srgbClr val="08D9D6"/>
    <a:srgbClr val="FF2E63"/>
    <a:srgbClr val="363B43"/>
    <a:srgbClr val="808387"/>
    <a:srgbClr val="6B6B6B"/>
    <a:srgbClr val="FFFFFF"/>
    <a:srgbClr val="EEEEEE"/>
    <a:srgbClr val="00A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95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7AC8-C9DB-4895-9E78-53219A9DCBD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6E31-924F-4CE6-A68A-BE8B7DAB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7AC8-C9DB-4895-9E78-53219A9DCBD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6E31-924F-4CE6-A68A-BE8B7DAB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1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7AC8-C9DB-4895-9E78-53219A9DCBD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6E31-924F-4CE6-A68A-BE8B7DAB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7AC8-C9DB-4895-9E78-53219A9DCBD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6E31-924F-4CE6-A68A-BE8B7DAB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7AC8-C9DB-4895-9E78-53219A9DCBD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6E31-924F-4CE6-A68A-BE8B7DAB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7AC8-C9DB-4895-9E78-53219A9DCBD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6E31-924F-4CE6-A68A-BE8B7DAB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5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7AC8-C9DB-4895-9E78-53219A9DCBD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6E31-924F-4CE6-A68A-BE8B7DAB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5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7AC8-C9DB-4895-9E78-53219A9DCBD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6E31-924F-4CE6-A68A-BE8B7DAB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7AC8-C9DB-4895-9E78-53219A9DCBD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6E31-924F-4CE6-A68A-BE8B7DAB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1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7AC8-C9DB-4895-9E78-53219A9DCBD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6E31-924F-4CE6-A68A-BE8B7DAB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7AC8-C9DB-4895-9E78-53219A9DCBD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6E31-924F-4CE6-A68A-BE8B7DAB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4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7AC8-C9DB-4895-9E78-53219A9DCBD5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F6E31-924F-4CE6-A68A-BE8B7DAB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5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256" y="0"/>
            <a:ext cx="12192000" cy="6858000"/>
          </a:xfrm>
          <a:prstGeom prst="rect">
            <a:avLst/>
          </a:prstGeom>
          <a:solidFill>
            <a:srgbClr val="22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5256" y="-1"/>
            <a:ext cx="3085575" cy="723617"/>
          </a:xfrm>
          <a:prstGeom prst="rect">
            <a:avLst/>
          </a:prstGeom>
          <a:solidFill>
            <a:srgbClr val="08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5256" y="723616"/>
            <a:ext cx="2511552" cy="493776"/>
          </a:xfrm>
          <a:prstGeom prst="rect">
            <a:avLst/>
          </a:prstGeom>
          <a:solidFill>
            <a:srgbClr val="FF2E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0800000">
            <a:off x="9137245" y="5687984"/>
            <a:ext cx="3054755" cy="676240"/>
          </a:xfrm>
          <a:prstGeom prst="rect">
            <a:avLst/>
          </a:prstGeom>
          <a:solidFill>
            <a:srgbClr val="FF2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0800000">
            <a:off x="9502815" y="6364224"/>
            <a:ext cx="2689185" cy="493776"/>
          </a:xfrm>
          <a:prstGeom prst="rect">
            <a:avLst/>
          </a:prstGeom>
          <a:solidFill>
            <a:srgbClr val="08D9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05499" y="1180259"/>
            <a:ext cx="950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8D9D6"/>
                </a:solidFill>
              </a:rPr>
              <a:t>&lt;/&gt;</a:t>
            </a:r>
            <a:endParaRPr lang="en-US" sz="4000" b="1" dirty="0">
              <a:solidFill>
                <a:srgbClr val="08D9D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450064" y="6298185"/>
            <a:ext cx="2862557" cy="367792"/>
          </a:xfrm>
          <a:prstGeom prst="rect">
            <a:avLst/>
          </a:prstGeom>
          <a:solidFill>
            <a:srgbClr val="DDDDD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51176" y="6298185"/>
            <a:ext cx="2862557" cy="367792"/>
          </a:xfrm>
          <a:prstGeom prst="rect">
            <a:avLst/>
          </a:prstGeom>
          <a:solidFill>
            <a:srgbClr val="DDDDD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589279" y="5752137"/>
            <a:ext cx="1581912" cy="36779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31316" y="5752137"/>
            <a:ext cx="1581912" cy="36779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1911" y="5752137"/>
            <a:ext cx="1581912" cy="36779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617" y="5222046"/>
            <a:ext cx="2862557" cy="367792"/>
          </a:xfrm>
          <a:prstGeom prst="rect">
            <a:avLst/>
          </a:prstGeom>
          <a:solidFill>
            <a:srgbClr val="DDDDD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60677" y="5208962"/>
            <a:ext cx="1581912" cy="367792"/>
          </a:xfrm>
          <a:prstGeom prst="rect">
            <a:avLst/>
          </a:prstGeom>
          <a:solidFill>
            <a:srgbClr val="DDDDD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0800000">
            <a:off x="7694548" y="1269666"/>
            <a:ext cx="2862557" cy="367792"/>
          </a:xfrm>
          <a:prstGeom prst="rect">
            <a:avLst/>
          </a:prstGeom>
          <a:solidFill>
            <a:srgbClr val="36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0800000">
            <a:off x="10695788" y="1269666"/>
            <a:ext cx="2862557" cy="367792"/>
          </a:xfrm>
          <a:prstGeom prst="rect">
            <a:avLst/>
          </a:prstGeom>
          <a:solidFill>
            <a:srgbClr val="36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0800000">
            <a:off x="7555333" y="723618"/>
            <a:ext cx="1581912" cy="36779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0800000">
            <a:off x="9275928" y="723618"/>
            <a:ext cx="1581912" cy="36779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>
            <a:off x="10996523" y="723618"/>
            <a:ext cx="1581912" cy="36779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0800000">
            <a:off x="8167229" y="193527"/>
            <a:ext cx="2862557" cy="367792"/>
          </a:xfrm>
          <a:prstGeom prst="rect">
            <a:avLst/>
          </a:prstGeom>
          <a:solidFill>
            <a:srgbClr val="808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0800000">
            <a:off x="11205289" y="180443"/>
            <a:ext cx="1581912" cy="367792"/>
          </a:xfrm>
          <a:prstGeom prst="rect">
            <a:avLst/>
          </a:prstGeom>
          <a:solidFill>
            <a:srgbClr val="808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94701" y="2088778"/>
            <a:ext cx="59720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8D9D6"/>
                </a:solidFill>
              </a:rPr>
              <a:t>O</a:t>
            </a:r>
            <a:r>
              <a:rPr lang="en-US" sz="6000" dirty="0" smtClean="0">
                <a:solidFill>
                  <a:srgbClr val="DDDDDD"/>
                </a:solidFill>
              </a:rPr>
              <a:t>bject </a:t>
            </a:r>
            <a:r>
              <a:rPr lang="en-US" sz="6000" b="1" dirty="0" smtClean="0">
                <a:solidFill>
                  <a:srgbClr val="08D9D6"/>
                </a:solidFill>
              </a:rPr>
              <a:t>O</a:t>
            </a:r>
            <a:r>
              <a:rPr lang="en-US" sz="6000" dirty="0" smtClean="0">
                <a:solidFill>
                  <a:srgbClr val="DDDDDD"/>
                </a:solidFill>
              </a:rPr>
              <a:t>riented </a:t>
            </a:r>
            <a:r>
              <a:rPr lang="en-US" sz="6000" b="1" dirty="0" smtClean="0">
                <a:solidFill>
                  <a:srgbClr val="08D9D6"/>
                </a:solidFill>
              </a:rPr>
              <a:t>P</a:t>
            </a:r>
            <a:r>
              <a:rPr lang="en-US" sz="6000" dirty="0" smtClean="0">
                <a:solidFill>
                  <a:srgbClr val="DDDDDD"/>
                </a:solidFill>
              </a:rPr>
              <a:t>rogramming.</a:t>
            </a:r>
            <a:endParaRPr lang="en-US" sz="6000" dirty="0">
              <a:solidFill>
                <a:srgbClr val="DDDDDD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30636" y="4432264"/>
            <a:ext cx="47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DDDDDD"/>
                </a:solidFill>
              </a:rPr>
              <a:t>NUGRAHA PANCA WIBISANA XI RPL 2 </a:t>
            </a:r>
            <a:endParaRPr lang="en-US" b="1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0977" y="1358909"/>
            <a:ext cx="407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8D9D6"/>
                </a:solidFill>
                <a:latin typeface="Arial Black" panose="020B0A04020102020204" pitchFamily="34" charset="0"/>
              </a:rPr>
              <a:t>GAGASAN POKOK</a:t>
            </a:r>
            <a:endParaRPr lang="en-US" sz="2800" dirty="0">
              <a:solidFill>
                <a:srgbClr val="08D9D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29640" cy="1447800"/>
          </a:xfrm>
          <a:prstGeom prst="rect">
            <a:avLst/>
          </a:prstGeom>
          <a:solidFill>
            <a:srgbClr val="FF2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9640" y="0"/>
            <a:ext cx="1463040" cy="807720"/>
          </a:xfrm>
          <a:prstGeom prst="rect">
            <a:avLst/>
          </a:prstGeom>
          <a:solidFill>
            <a:srgbClr val="08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11321115" y="57777"/>
            <a:ext cx="929640" cy="814086"/>
          </a:xfrm>
          <a:prstGeom prst="rect">
            <a:avLst/>
          </a:prstGeom>
          <a:solidFill>
            <a:srgbClr val="08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10076898" y="132144"/>
            <a:ext cx="1463040" cy="1183511"/>
          </a:xfrm>
          <a:prstGeom prst="rect">
            <a:avLst/>
          </a:prstGeom>
          <a:solidFill>
            <a:srgbClr val="FF2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29640" y="2840414"/>
            <a:ext cx="52300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dirty="0" err="1" smtClean="0">
                <a:solidFill>
                  <a:srgbClr val="DDDDDD"/>
                </a:solidFill>
              </a:rPr>
              <a:t>Pengertian</a:t>
            </a:r>
            <a:r>
              <a:rPr lang="en-US" sz="4000" dirty="0" smtClean="0">
                <a:solidFill>
                  <a:srgbClr val="DDDDDD"/>
                </a:solidFill>
              </a:rPr>
              <a:t> 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 err="1" smtClean="0">
                <a:solidFill>
                  <a:srgbClr val="DDDDDD"/>
                </a:solidFill>
              </a:rPr>
              <a:t>Konsep</a:t>
            </a:r>
            <a:r>
              <a:rPr lang="en-US" sz="4000" dirty="0" smtClean="0">
                <a:solidFill>
                  <a:srgbClr val="DDDDDD"/>
                </a:solidFill>
              </a:rPr>
              <a:t> 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 err="1" smtClean="0">
                <a:solidFill>
                  <a:srgbClr val="DDDDDD"/>
                </a:solidFill>
              </a:rPr>
              <a:t>Kelebihan</a:t>
            </a:r>
            <a:r>
              <a:rPr lang="en-US" sz="4000" dirty="0" smtClean="0">
                <a:solidFill>
                  <a:srgbClr val="DDDDDD"/>
                </a:solidFill>
              </a:rPr>
              <a:t> OOP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 err="1" smtClean="0">
                <a:solidFill>
                  <a:srgbClr val="DDDDDD"/>
                </a:solidFill>
              </a:rPr>
              <a:t>Kekurangan</a:t>
            </a:r>
            <a:r>
              <a:rPr lang="en-US" sz="4000" dirty="0" smtClean="0">
                <a:solidFill>
                  <a:srgbClr val="DDDDDD"/>
                </a:solidFill>
              </a:rPr>
              <a:t> OOP</a:t>
            </a:r>
            <a:endParaRPr lang="en-US" sz="4000" dirty="0">
              <a:solidFill>
                <a:srgbClr val="DDDDDD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181" y="1904988"/>
            <a:ext cx="4456754" cy="445675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0291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01112" y="2644170"/>
            <a:ext cx="6589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DDDDD"/>
                </a:solidFill>
              </a:rPr>
              <a:t>OOP, atau </a:t>
            </a:r>
            <a:r>
              <a:rPr lang="en-US" sz="2400" b="1" dirty="0" err="1">
                <a:solidFill>
                  <a:srgbClr val="DDDDDD"/>
                </a:solidFill>
              </a:rPr>
              <a:t>Pemrograman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Berorientasi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Objek</a:t>
            </a:r>
            <a:r>
              <a:rPr lang="en-US" sz="2400" b="1" dirty="0">
                <a:solidFill>
                  <a:srgbClr val="DDDDDD"/>
                </a:solidFill>
              </a:rPr>
              <a:t>, </a:t>
            </a:r>
            <a:r>
              <a:rPr lang="en-US" sz="2400" b="1" dirty="0" err="1">
                <a:solidFill>
                  <a:srgbClr val="DDDDDD"/>
                </a:solidFill>
              </a:rPr>
              <a:t>adalah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paradigma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pemrograman</a:t>
            </a:r>
            <a:r>
              <a:rPr lang="en-US" sz="2400" b="1" dirty="0">
                <a:solidFill>
                  <a:srgbClr val="DDDDDD"/>
                </a:solidFill>
              </a:rPr>
              <a:t> yang </a:t>
            </a:r>
            <a:r>
              <a:rPr lang="en-US" sz="2400" b="1" dirty="0" err="1">
                <a:solidFill>
                  <a:srgbClr val="DDDDDD"/>
                </a:solidFill>
              </a:rPr>
              <a:t>berfokus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pada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pengorganisasian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dan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pemodelan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dunia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nyata</a:t>
            </a:r>
            <a:r>
              <a:rPr lang="en-US" sz="2400" b="1" dirty="0">
                <a:solidFill>
                  <a:srgbClr val="DDDDDD"/>
                </a:solidFill>
              </a:rPr>
              <a:t> dengan </a:t>
            </a:r>
            <a:r>
              <a:rPr lang="en-US" sz="2400" b="1" dirty="0" err="1">
                <a:solidFill>
                  <a:srgbClr val="DDDDDD"/>
                </a:solidFill>
              </a:rPr>
              <a:t>menggunakan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konsep</a:t>
            </a:r>
            <a:r>
              <a:rPr lang="en-US" sz="2400" b="1" dirty="0">
                <a:solidFill>
                  <a:srgbClr val="DDDDDD"/>
                </a:solidFill>
              </a:rPr>
              <a:t> "</a:t>
            </a:r>
            <a:r>
              <a:rPr lang="en-US" sz="2400" b="1" dirty="0" err="1" smtClean="0">
                <a:solidFill>
                  <a:srgbClr val="DDDDDD"/>
                </a:solidFill>
              </a:rPr>
              <a:t>objek</a:t>
            </a:r>
            <a:r>
              <a:rPr lang="en-US" sz="2400" b="1" dirty="0" smtClean="0">
                <a:solidFill>
                  <a:srgbClr val="DDDDDD"/>
                </a:solidFill>
              </a:rPr>
              <a:t>“. </a:t>
            </a:r>
            <a:endParaRPr lang="en-US" sz="2400" b="1" dirty="0">
              <a:solidFill>
                <a:srgbClr val="DDDDD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3198" y="1358910"/>
            <a:ext cx="3965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8D9D6"/>
                </a:solidFill>
                <a:latin typeface="Arial Black" panose="020B0A04020102020204" pitchFamily="34" charset="0"/>
              </a:rPr>
              <a:t>APA ITU OOP?</a:t>
            </a:r>
            <a:endParaRPr lang="en-US" sz="2800" b="1" dirty="0">
              <a:solidFill>
                <a:srgbClr val="08D9D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862"/>
            <a:ext cx="12192000" cy="6858000"/>
          </a:xfrm>
          <a:prstGeom prst="rect">
            <a:avLst/>
          </a:prstGeom>
          <a:solidFill>
            <a:srgbClr val="22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01110" y="1417250"/>
            <a:ext cx="6589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DDDDD"/>
                </a:solidFill>
              </a:rPr>
              <a:t>kelas </a:t>
            </a:r>
            <a:r>
              <a:rPr lang="en-US" sz="2400" b="1" dirty="0" err="1">
                <a:solidFill>
                  <a:srgbClr val="DDDDDD"/>
                </a:solidFill>
              </a:rPr>
              <a:t>sebagai</a:t>
            </a:r>
            <a:r>
              <a:rPr lang="en-US" sz="2400" b="1" dirty="0">
                <a:solidFill>
                  <a:srgbClr val="DDDDDD"/>
                </a:solidFill>
              </a:rPr>
              <a:t> blueprint </a:t>
            </a:r>
            <a:r>
              <a:rPr lang="en-US" sz="2400" b="1" dirty="0" err="1">
                <a:solidFill>
                  <a:srgbClr val="DDDDDD"/>
                </a:solidFill>
              </a:rPr>
              <a:t>untuk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membuat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objek</a:t>
            </a:r>
            <a:r>
              <a:rPr lang="en-US" sz="2400" b="1" dirty="0">
                <a:solidFill>
                  <a:srgbClr val="DDDDDD"/>
                </a:solidFill>
              </a:rPr>
              <a:t>, yang </a:t>
            </a:r>
            <a:r>
              <a:rPr lang="en-US" sz="2400" b="1" dirty="0" err="1">
                <a:solidFill>
                  <a:srgbClr val="DDDDDD"/>
                </a:solidFill>
              </a:rPr>
              <a:t>memiliki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atribut</a:t>
            </a:r>
            <a:r>
              <a:rPr lang="en-US" sz="2400" b="1" dirty="0">
                <a:solidFill>
                  <a:srgbClr val="DDDDDD"/>
                </a:solidFill>
              </a:rPr>
              <a:t> (data) </a:t>
            </a:r>
            <a:r>
              <a:rPr lang="en-US" sz="2400" b="1" dirty="0" err="1">
                <a:solidFill>
                  <a:srgbClr val="DDDDDD"/>
                </a:solidFill>
              </a:rPr>
              <a:t>dan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metode</a:t>
            </a:r>
            <a:r>
              <a:rPr lang="en-US" sz="2400" b="1" dirty="0">
                <a:solidFill>
                  <a:srgbClr val="DDDDDD"/>
                </a:solidFill>
              </a:rPr>
              <a:t> (</a:t>
            </a:r>
            <a:r>
              <a:rPr lang="en-US" sz="2400" b="1" dirty="0" err="1">
                <a:solidFill>
                  <a:srgbClr val="DDDDDD"/>
                </a:solidFill>
              </a:rPr>
              <a:t>fungsi</a:t>
            </a:r>
            <a:r>
              <a:rPr lang="en-US" sz="2400" b="1" dirty="0">
                <a:solidFill>
                  <a:srgbClr val="DDDDDD"/>
                </a:solidFill>
              </a:rPr>
              <a:t>).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3197" y="794257"/>
            <a:ext cx="3965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8D9D6"/>
                </a:solidFill>
                <a:latin typeface="Arial Black" panose="020B0A04020102020204" pitchFamily="34" charset="0"/>
              </a:rPr>
              <a:t>KONSEP OOP</a:t>
            </a:r>
            <a:endParaRPr lang="en-US" sz="2800" b="1" dirty="0">
              <a:solidFill>
                <a:srgbClr val="08D9D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22509" y="3236633"/>
            <a:ext cx="2233914" cy="3298656"/>
          </a:xfrm>
          <a:prstGeom prst="roundRect">
            <a:avLst/>
          </a:prstGeom>
          <a:solidFill>
            <a:srgbClr val="FF2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638348" y="3207825"/>
            <a:ext cx="2233914" cy="3298656"/>
          </a:xfrm>
          <a:prstGeom prst="roundRect">
            <a:avLst/>
          </a:prstGeom>
          <a:solidFill>
            <a:srgbClr val="FF2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54187" y="3236633"/>
            <a:ext cx="2233914" cy="3298656"/>
          </a:xfrm>
          <a:prstGeom prst="roundRect">
            <a:avLst/>
          </a:prstGeom>
          <a:solidFill>
            <a:srgbClr val="FF2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870026" y="3236633"/>
            <a:ext cx="2233914" cy="3298656"/>
          </a:xfrm>
          <a:prstGeom prst="roundRect">
            <a:avLst/>
          </a:prstGeom>
          <a:solidFill>
            <a:srgbClr val="FF2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38909" y="2450052"/>
            <a:ext cx="3314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DDDDDD"/>
                </a:solidFill>
              </a:rPr>
              <a:t>OOP MENCAKUP :</a:t>
            </a:r>
            <a:endParaRPr lang="en-US" sz="3200" b="1" dirty="0">
              <a:solidFill>
                <a:srgbClr val="DDDDD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8136" y="3429000"/>
            <a:ext cx="172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DDDDDD"/>
                </a:solidFill>
              </a:rPr>
              <a:t>Enkapsulasi</a:t>
            </a:r>
            <a:endParaRPr lang="en-US" sz="2400" b="1" dirty="0">
              <a:solidFill>
                <a:srgbClr val="DDDDD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6416" y="4083032"/>
            <a:ext cx="21061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DDDDD"/>
                </a:solidFill>
              </a:rPr>
              <a:t>Ini </a:t>
            </a:r>
            <a:r>
              <a:rPr lang="en-US" dirty="0" err="1">
                <a:solidFill>
                  <a:srgbClr val="DDDDDD"/>
                </a:solidFill>
              </a:rPr>
              <a:t>adalah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konsep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menyembunyikan</a:t>
            </a:r>
            <a:r>
              <a:rPr lang="en-US" dirty="0">
                <a:solidFill>
                  <a:srgbClr val="DDDDDD"/>
                </a:solidFill>
              </a:rPr>
              <a:t> detail internal </a:t>
            </a:r>
            <a:r>
              <a:rPr lang="en-US" dirty="0" err="1">
                <a:solidFill>
                  <a:srgbClr val="DDDDDD"/>
                </a:solidFill>
              </a:rPr>
              <a:t>objek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dan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memberikan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akses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hanya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melalui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metode</a:t>
            </a:r>
            <a:r>
              <a:rPr lang="en-US" dirty="0">
                <a:solidFill>
                  <a:srgbClr val="DDDDDD"/>
                </a:solidFill>
              </a:rPr>
              <a:t> yang </a:t>
            </a:r>
            <a:r>
              <a:rPr lang="en-US" dirty="0" err="1" smtClean="0">
                <a:solidFill>
                  <a:srgbClr val="DDDDDD"/>
                </a:solidFill>
              </a:rPr>
              <a:t>ditentukan</a:t>
            </a:r>
            <a:r>
              <a:rPr lang="en-US" dirty="0" smtClean="0">
                <a:solidFill>
                  <a:srgbClr val="DDDDDD"/>
                </a:solidFill>
              </a:rPr>
              <a:t>.</a:t>
            </a:r>
            <a:endParaRPr lang="en-US" dirty="0">
              <a:solidFill>
                <a:srgbClr val="DDDDD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93974" y="3429000"/>
            <a:ext cx="172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DDDDDD"/>
                </a:solidFill>
              </a:rPr>
              <a:t>Pewarisan</a:t>
            </a:r>
            <a:endParaRPr lang="en-US" sz="2400" b="1" dirty="0">
              <a:solidFill>
                <a:srgbClr val="DDDDD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1006" y="4083032"/>
            <a:ext cx="2231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rgbClr val="DDDDDD"/>
                </a:solidFill>
              </a:rPr>
              <a:t>Pewarisan memungkinkan kelas baru (kelas turunan) mewarisi atribut dan metode dari kelas yang sudah ada (kelas induk).</a:t>
            </a:r>
            <a:endParaRPr lang="en-US" dirty="0">
              <a:solidFill>
                <a:srgbClr val="DDDDD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0763" y="3429000"/>
            <a:ext cx="190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DDDDDD"/>
                </a:solidFill>
              </a:rPr>
              <a:t>Polimorfisme</a:t>
            </a:r>
            <a:endParaRPr lang="en-US" sz="2400" b="1" dirty="0">
              <a:solidFill>
                <a:srgbClr val="DDDDD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7467" y="4083032"/>
            <a:ext cx="2167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DDDDDD"/>
                </a:solidFill>
              </a:rPr>
              <a:t>Polimorfisme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memungkinkan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objek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dari</a:t>
            </a:r>
            <a:r>
              <a:rPr lang="en-US" dirty="0">
                <a:solidFill>
                  <a:srgbClr val="DDDDDD"/>
                </a:solidFill>
              </a:rPr>
              <a:t> kelas yang </a:t>
            </a:r>
            <a:r>
              <a:rPr lang="en-US" dirty="0" err="1">
                <a:solidFill>
                  <a:srgbClr val="DDDDDD"/>
                </a:solidFill>
              </a:rPr>
              <a:t>berbeda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untuk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menunjukkan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perilaku</a:t>
            </a:r>
            <a:r>
              <a:rPr lang="en-US" dirty="0">
                <a:solidFill>
                  <a:srgbClr val="DDDDDD"/>
                </a:solidFill>
              </a:rPr>
              <a:t> yang </a:t>
            </a:r>
            <a:r>
              <a:rPr lang="en-US" dirty="0" err="1" smtClean="0">
                <a:solidFill>
                  <a:srgbClr val="DDDDDD"/>
                </a:solidFill>
              </a:rPr>
              <a:t>sama</a:t>
            </a:r>
            <a:r>
              <a:rPr lang="en-US" dirty="0" smtClean="0">
                <a:solidFill>
                  <a:srgbClr val="DDDDDD"/>
                </a:solidFill>
              </a:rPr>
              <a:t>.</a:t>
            </a:r>
            <a:endParaRPr lang="en-US" dirty="0">
              <a:solidFill>
                <a:srgbClr val="DDDDDD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36602" y="3423138"/>
            <a:ext cx="190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DDDDDD"/>
                </a:solidFill>
              </a:rPr>
              <a:t>Abstraction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03306" y="4095631"/>
            <a:ext cx="2167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48" dirty="0" err="1">
                <a:solidFill>
                  <a:srgbClr val="DDDDDD"/>
                </a:solidFill>
              </a:rPr>
              <a:t>menyembunyikan</a:t>
            </a:r>
            <a:r>
              <a:rPr lang="en-US" spc="48" dirty="0">
                <a:solidFill>
                  <a:srgbClr val="DDDDDD"/>
                </a:solidFill>
              </a:rPr>
              <a:t> detail </a:t>
            </a:r>
            <a:r>
              <a:rPr lang="en-US" spc="48" dirty="0" err="1">
                <a:solidFill>
                  <a:srgbClr val="DDDDDD"/>
                </a:solidFill>
              </a:rPr>
              <a:t>latar</a:t>
            </a:r>
            <a:r>
              <a:rPr lang="en-US" spc="48" dirty="0">
                <a:solidFill>
                  <a:srgbClr val="DDDDDD"/>
                </a:solidFill>
              </a:rPr>
              <a:t> </a:t>
            </a:r>
            <a:r>
              <a:rPr lang="en-US" spc="48" dirty="0" err="1">
                <a:solidFill>
                  <a:srgbClr val="DDDDDD"/>
                </a:solidFill>
              </a:rPr>
              <a:t>belakang</a:t>
            </a:r>
            <a:r>
              <a:rPr lang="en-US" spc="48" dirty="0">
                <a:solidFill>
                  <a:srgbClr val="DDDDDD"/>
                </a:solidFill>
              </a:rPr>
              <a:t> </a:t>
            </a:r>
            <a:r>
              <a:rPr lang="en-US" spc="48" dirty="0" err="1">
                <a:solidFill>
                  <a:srgbClr val="DDDDDD"/>
                </a:solidFill>
              </a:rPr>
              <a:t>dan</a:t>
            </a:r>
            <a:r>
              <a:rPr lang="en-US" spc="48" dirty="0">
                <a:solidFill>
                  <a:srgbClr val="DDDDDD"/>
                </a:solidFill>
              </a:rPr>
              <a:t> </a:t>
            </a:r>
            <a:r>
              <a:rPr lang="en-US" spc="48" dirty="0" err="1">
                <a:solidFill>
                  <a:srgbClr val="DDDDDD"/>
                </a:solidFill>
              </a:rPr>
              <a:t>hanya</a:t>
            </a:r>
            <a:r>
              <a:rPr lang="en-US" spc="48" dirty="0">
                <a:solidFill>
                  <a:srgbClr val="DDDDDD"/>
                </a:solidFill>
              </a:rPr>
              <a:t> </a:t>
            </a:r>
            <a:r>
              <a:rPr lang="en-US" spc="48" dirty="0" err="1">
                <a:solidFill>
                  <a:srgbClr val="DDDDDD"/>
                </a:solidFill>
              </a:rPr>
              <a:t>mewakili</a:t>
            </a:r>
            <a:r>
              <a:rPr lang="en-US" spc="48" dirty="0">
                <a:solidFill>
                  <a:srgbClr val="DDDDDD"/>
                </a:solidFill>
              </a:rPr>
              <a:t> </a:t>
            </a:r>
            <a:r>
              <a:rPr lang="en-US" spc="48" dirty="0" err="1">
                <a:solidFill>
                  <a:srgbClr val="DDDDDD"/>
                </a:solidFill>
              </a:rPr>
              <a:t>informasi</a:t>
            </a:r>
            <a:r>
              <a:rPr lang="en-US" spc="48" dirty="0">
                <a:solidFill>
                  <a:srgbClr val="DDDDDD"/>
                </a:solidFill>
              </a:rPr>
              <a:t> yang di </a:t>
            </a:r>
            <a:r>
              <a:rPr lang="en-US" spc="48" dirty="0" err="1">
                <a:solidFill>
                  <a:srgbClr val="DDDDDD"/>
                </a:solidFill>
              </a:rPr>
              <a:t>perlukan</a:t>
            </a:r>
            <a:r>
              <a:rPr lang="en-US" spc="48" dirty="0">
                <a:solidFill>
                  <a:srgbClr val="DDDDDD"/>
                </a:solidFill>
              </a:rPr>
              <a:t> </a:t>
            </a:r>
            <a:r>
              <a:rPr lang="en-US" spc="48" dirty="0" err="1">
                <a:solidFill>
                  <a:srgbClr val="DDDDDD"/>
                </a:solidFill>
              </a:rPr>
              <a:t>untuk</a:t>
            </a:r>
            <a:r>
              <a:rPr lang="en-US" spc="48" dirty="0">
                <a:solidFill>
                  <a:srgbClr val="DDDDDD"/>
                </a:solidFill>
              </a:rPr>
              <a:t> </a:t>
            </a:r>
            <a:r>
              <a:rPr lang="en-US" spc="48" dirty="0" err="1">
                <a:solidFill>
                  <a:srgbClr val="DDDDDD"/>
                </a:solidFill>
              </a:rPr>
              <a:t>dunia</a:t>
            </a:r>
            <a:r>
              <a:rPr lang="en-US" spc="48" dirty="0">
                <a:solidFill>
                  <a:srgbClr val="DDDDDD"/>
                </a:solidFill>
              </a:rPr>
              <a:t> </a:t>
            </a:r>
            <a:r>
              <a:rPr lang="en-US" spc="48" dirty="0" err="1">
                <a:solidFill>
                  <a:srgbClr val="DDDDDD"/>
                </a:solidFill>
              </a:rPr>
              <a:t>luar</a:t>
            </a:r>
            <a:r>
              <a:rPr lang="en-US" spc="48" dirty="0">
                <a:solidFill>
                  <a:srgbClr val="DDDDDD"/>
                </a:solidFill>
              </a:rPr>
              <a:t>.</a:t>
            </a:r>
            <a:endParaRPr lang="en-US" spc="48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4548" y="2090171"/>
            <a:ext cx="7487451" cy="267765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DDDDDD"/>
                </a:solidFill>
              </a:rPr>
              <a:t>Modularitas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dan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Reusabilitas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kode</a:t>
            </a:r>
            <a:r>
              <a:rPr lang="en-US" sz="2400" b="1" dirty="0">
                <a:solidFill>
                  <a:srgbClr val="DDDDDD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DDDDDD"/>
                </a:solidFill>
              </a:rPr>
              <a:t>Enkapsulasi</a:t>
            </a:r>
            <a:r>
              <a:rPr lang="en-US" sz="2400" b="1" dirty="0" smtClean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menyembunyikan</a:t>
            </a:r>
            <a:r>
              <a:rPr lang="en-US" sz="2400" b="1" dirty="0">
                <a:solidFill>
                  <a:srgbClr val="DDDDDD"/>
                </a:solidFill>
              </a:rPr>
              <a:t> detail </a:t>
            </a:r>
            <a:r>
              <a:rPr lang="en-US" sz="2400" b="1" dirty="0" err="1">
                <a:solidFill>
                  <a:srgbClr val="DDDDDD"/>
                </a:solidFill>
              </a:rPr>
              <a:t>implementasi</a:t>
            </a:r>
            <a:r>
              <a:rPr lang="en-US" sz="2400" b="1" dirty="0">
                <a:solidFill>
                  <a:srgbClr val="DDDDDD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DDDDDD"/>
                </a:solidFill>
              </a:rPr>
              <a:t>Pewarisan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memungkinkan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memperluas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fungsionalitas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tanpa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menulis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ulang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kode</a:t>
            </a:r>
            <a:r>
              <a:rPr lang="en-US" sz="2400" b="1" dirty="0">
                <a:solidFill>
                  <a:srgbClr val="DDDDDD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DDDDDD"/>
                </a:solidFill>
              </a:rPr>
              <a:t>Polimorfisme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meningkatkan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fleksibilitas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kode</a:t>
            </a:r>
            <a:r>
              <a:rPr lang="en-US" sz="2400" b="1" dirty="0">
                <a:solidFill>
                  <a:srgbClr val="DDDDDD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DDDDDD"/>
                </a:solidFill>
              </a:rPr>
              <a:t>Organisasi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kode</a:t>
            </a:r>
            <a:r>
              <a:rPr lang="en-US" sz="2400" b="1" dirty="0">
                <a:solidFill>
                  <a:srgbClr val="DDDDDD"/>
                </a:solidFill>
              </a:rPr>
              <a:t> yang </a:t>
            </a:r>
            <a:r>
              <a:rPr lang="en-US" sz="2400" b="1" dirty="0" err="1">
                <a:solidFill>
                  <a:srgbClr val="DDDDDD"/>
                </a:solidFill>
              </a:rPr>
              <a:t>baik</a:t>
            </a:r>
            <a:r>
              <a:rPr lang="en-US" sz="2400" b="1" dirty="0">
                <a:solidFill>
                  <a:srgbClr val="DDDDDD"/>
                </a:solidFill>
              </a:rPr>
              <a:t>, </a:t>
            </a:r>
            <a:r>
              <a:rPr lang="en-US" sz="2400" b="1" dirty="0" err="1">
                <a:solidFill>
                  <a:srgbClr val="DDDDDD"/>
                </a:solidFill>
              </a:rPr>
              <a:t>lebih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mudah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dipahami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dan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dipelihara</a:t>
            </a:r>
            <a:r>
              <a:rPr lang="en-US" sz="2400" b="1" dirty="0" smtClean="0">
                <a:solidFill>
                  <a:srgbClr val="DDDDDD"/>
                </a:solidFill>
              </a:rPr>
              <a:t>.</a:t>
            </a:r>
            <a:endParaRPr lang="en-US" sz="2400" b="1" dirty="0">
              <a:solidFill>
                <a:srgbClr val="DDDDD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556760" cy="6858000"/>
          </a:xfrm>
          <a:prstGeom prst="rect">
            <a:avLst/>
          </a:prstGeom>
          <a:solidFill>
            <a:srgbClr val="08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5578" y="2767280"/>
            <a:ext cx="39656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22831"/>
                </a:solidFill>
                <a:latin typeface="Arial Black" panose="020B0A04020102020204" pitchFamily="34" charset="0"/>
              </a:rPr>
              <a:t>KELEBIHAN DARI OOP</a:t>
            </a:r>
            <a:endParaRPr lang="en-US" sz="4000" b="1" dirty="0">
              <a:solidFill>
                <a:srgbClr val="22283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4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4548" y="1905505"/>
            <a:ext cx="7487451" cy="30469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DDDDDD"/>
                </a:solidFill>
              </a:rPr>
              <a:t>Kompleksitas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awal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dalam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pemahaman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dan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desain</a:t>
            </a:r>
            <a:r>
              <a:rPr lang="en-US" sz="2400" b="1" dirty="0">
                <a:solidFill>
                  <a:srgbClr val="DDDDDD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DDDDD"/>
                </a:solidFill>
              </a:rPr>
              <a:t>Overhead </a:t>
            </a:r>
            <a:r>
              <a:rPr lang="en-US" sz="2400" b="1" dirty="0" err="1">
                <a:solidFill>
                  <a:srgbClr val="DDDDDD"/>
                </a:solidFill>
              </a:rPr>
              <a:t>memori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karena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informasi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tambahan</a:t>
            </a:r>
            <a:r>
              <a:rPr lang="en-US" sz="2400" b="1" dirty="0">
                <a:solidFill>
                  <a:srgbClr val="DDDDDD"/>
                </a:solidFill>
              </a:rPr>
              <a:t> yang </a:t>
            </a:r>
            <a:r>
              <a:rPr lang="en-US" sz="2400" b="1" dirty="0" err="1">
                <a:solidFill>
                  <a:srgbClr val="DDDDDD"/>
                </a:solidFill>
              </a:rPr>
              <a:t>disimpan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dalam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objek</a:t>
            </a:r>
            <a:r>
              <a:rPr lang="en-US" sz="2400" b="1" dirty="0">
                <a:solidFill>
                  <a:srgbClr val="DDDDDD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DDDDDD"/>
                </a:solidFill>
              </a:rPr>
              <a:t>Kinerja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lebih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lambat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dibandingkan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pemrograman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prosedural</a:t>
            </a:r>
            <a:r>
              <a:rPr lang="en-US" sz="2400" b="1" dirty="0">
                <a:solidFill>
                  <a:srgbClr val="DDDDDD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DDDDDD"/>
                </a:solidFill>
              </a:rPr>
              <a:t>Potensi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kode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berlebihan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jika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desain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buruk</a:t>
            </a:r>
            <a:r>
              <a:rPr lang="en-US" sz="2400" b="1" dirty="0">
                <a:solidFill>
                  <a:srgbClr val="DDDDDD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DDDDDD"/>
                </a:solidFill>
              </a:rPr>
              <a:t>Desain</a:t>
            </a:r>
            <a:r>
              <a:rPr lang="en-US" sz="2400" b="1" dirty="0">
                <a:solidFill>
                  <a:srgbClr val="DDDDDD"/>
                </a:solidFill>
              </a:rPr>
              <a:t> kelas yang </a:t>
            </a:r>
            <a:r>
              <a:rPr lang="en-US" sz="2400" b="1" dirty="0" err="1">
                <a:solidFill>
                  <a:srgbClr val="DDDDDD"/>
                </a:solidFill>
              </a:rPr>
              <a:t>buruk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dapat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menyulitkan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perubahan</a:t>
            </a:r>
            <a:r>
              <a:rPr lang="en-US" sz="2400" b="1" dirty="0">
                <a:solidFill>
                  <a:srgbClr val="DDDDDD"/>
                </a:solidFill>
              </a:rPr>
              <a:t> </a:t>
            </a:r>
            <a:r>
              <a:rPr lang="en-US" sz="2400" b="1" dirty="0" err="1">
                <a:solidFill>
                  <a:srgbClr val="DDDDDD"/>
                </a:solidFill>
              </a:rPr>
              <a:t>struktur</a:t>
            </a:r>
            <a:r>
              <a:rPr lang="en-US" sz="2400" b="1" dirty="0">
                <a:solidFill>
                  <a:srgbClr val="DDDDDD"/>
                </a:solidFill>
              </a:rPr>
              <a:t> nanti.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556760" cy="6858000"/>
          </a:xfrm>
          <a:prstGeom prst="rect">
            <a:avLst/>
          </a:prstGeom>
          <a:solidFill>
            <a:srgbClr val="FF2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083" y="2767280"/>
            <a:ext cx="438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DDDDDD"/>
                </a:solidFill>
                <a:latin typeface="Arial Black" panose="020B0A04020102020204" pitchFamily="34" charset="0"/>
              </a:rPr>
              <a:t>KEKURANGAN DARI OOP</a:t>
            </a:r>
            <a:endParaRPr lang="en-US" sz="4000" b="1" dirty="0">
              <a:solidFill>
                <a:srgbClr val="DDDDD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22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94729" y="2767280"/>
            <a:ext cx="4602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8D9D6"/>
                </a:solidFill>
                <a:latin typeface="Arial Black" panose="020B0A04020102020204" pitchFamily="34" charset="0"/>
              </a:rPr>
              <a:t>SEKIAN DAN TERIMA KASIH</a:t>
            </a:r>
            <a:endParaRPr lang="en-US" sz="4000" b="1" dirty="0">
              <a:solidFill>
                <a:srgbClr val="08D9D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227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wibi sana</dc:creator>
  <cp:lastModifiedBy>wibi sana</cp:lastModifiedBy>
  <cp:revision>19</cp:revision>
  <dcterms:created xsi:type="dcterms:W3CDTF">2023-08-01T15:04:12Z</dcterms:created>
  <dcterms:modified xsi:type="dcterms:W3CDTF">2023-08-02T06:31:32Z</dcterms:modified>
</cp:coreProperties>
</file>