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8" r:id="rId2"/>
    <p:sldId id="257" r:id="rId3"/>
    <p:sldId id="268" r:id="rId4"/>
    <p:sldId id="260" r:id="rId5"/>
    <p:sldId id="267" r:id="rId6"/>
    <p:sldId id="261" r:id="rId7"/>
    <p:sldId id="269" r:id="rId8"/>
    <p:sldId id="262" r:id="rId9"/>
    <p:sldId id="272" r:id="rId10"/>
    <p:sldId id="263" r:id="rId11"/>
    <p:sldId id="266"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F35CE1-5E9D-40A7-B1B7-B76EB3AE8224}">
          <p14:sldIdLst>
            <p14:sldId id="258"/>
            <p14:sldId id="257"/>
            <p14:sldId id="268"/>
            <p14:sldId id="260"/>
            <p14:sldId id="267"/>
            <p14:sldId id="261"/>
            <p14:sldId id="269"/>
            <p14:sldId id="262"/>
          </p14:sldIdLst>
        </p14:section>
        <p14:section name="Untitled Section" id="{820130CB-A714-43E0-9B35-8ECF27650F5E}">
          <p14:sldIdLst>
            <p14:sldId id="272"/>
            <p14:sldId id="263"/>
            <p14:sldId id="266"/>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156319-109B-249D-2863-613B82070561}" v="1080" dt="2025-01-17T09:05:28.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dirty="0">
                <a:solidFill>
                  <a:schemeClr val="bg1"/>
                </a:solidFill>
                <a:latin typeface="Times New Roman"/>
                <a:ea typeface="Calibri"/>
                <a:cs typeface="Times New Roman"/>
              </a:rPr>
              <a:t>Early Detection of </a:t>
            </a:r>
            <a:r>
              <a:rPr lang="en-GB" sz="2000" b="1" dirty="0" smtClean="0">
                <a:solidFill>
                  <a:schemeClr val="bg1"/>
                </a:solidFill>
                <a:latin typeface="Times New Roman"/>
                <a:ea typeface="Calibri"/>
                <a:cs typeface="Times New Roman"/>
              </a:rPr>
              <a:t>Autism Spectrum Disorder </a:t>
            </a:r>
            <a:br>
              <a:rPr lang="en-GB" sz="2000" b="1" dirty="0" smtClean="0">
                <a:solidFill>
                  <a:schemeClr val="bg1"/>
                </a:solidFill>
                <a:latin typeface="Times New Roman"/>
                <a:ea typeface="Calibri"/>
                <a:cs typeface="Times New Roman"/>
              </a:rPr>
            </a:br>
            <a:r>
              <a:rPr lang="en-GB" sz="2000" b="1" dirty="0" smtClean="0">
                <a:solidFill>
                  <a:schemeClr val="bg1"/>
                </a:solidFill>
                <a:latin typeface="Times New Roman"/>
                <a:ea typeface="Calibri"/>
                <a:cs typeface="Times New Roman"/>
              </a:rPr>
              <a:t>Using EEG techniques (ML</a:t>
            </a:r>
            <a:r>
              <a:rPr lang="en-GB" sz="2000" b="1" dirty="0">
                <a:solidFill>
                  <a:schemeClr val="bg1"/>
                </a:solidFill>
                <a:latin typeface="Times New Roman"/>
                <a:ea typeface="Calibri"/>
                <a:cs typeface="Times New Roman"/>
              </a:rPr>
              <a:t>)</a:t>
            </a:r>
            <a:endParaRPr lang="en-US" sz="2200" dirty="0">
              <a:solidFill>
                <a:schemeClr val="bg1"/>
              </a:solidFill>
              <a:latin typeface="Times New Roman"/>
              <a:ea typeface="Calibri"/>
              <a:cs typeface="Calibri"/>
            </a:endParaRPr>
          </a:p>
        </p:txBody>
      </p:sp>
      <p:sp>
        <p:nvSpPr>
          <p:cNvPr id="7" name="TextBox 6"/>
          <p:cNvSpPr txBox="1"/>
          <p:nvPr/>
        </p:nvSpPr>
        <p:spPr>
          <a:xfrm>
            <a:off x="0" y="6020076"/>
            <a:ext cx="5465618" cy="830997"/>
          </a:xfrm>
          <a:prstGeom prst="rect">
            <a:avLst/>
          </a:prstGeom>
          <a:solidFill>
            <a:srgbClr val="008000"/>
          </a:solidFill>
        </p:spPr>
        <p:txBody>
          <a:bodyPr wrap="square" lIns="91440" tIns="45720" rIns="91440" bIns="45720" rtlCol="0" anchor="t">
            <a:spAutoFit/>
          </a:bodyPr>
          <a:lstStyle/>
          <a:p>
            <a:pPr algn="ctr"/>
            <a:r>
              <a:rPr lang="en-US" sz="2000" dirty="0">
                <a:solidFill>
                  <a:schemeClr val="bg1"/>
                </a:solidFill>
                <a:latin typeface="TW Cen MT"/>
                <a:ea typeface="Calibri"/>
                <a:cs typeface="Calibri"/>
              </a:rPr>
              <a:t>Department of Computing, FEST</a:t>
            </a:r>
          </a:p>
          <a:p>
            <a:pPr algn="ctr"/>
            <a:r>
              <a:rPr lang="en-US" sz="2400" dirty="0">
                <a:solidFill>
                  <a:schemeClr val="bg1"/>
                </a:solidFill>
                <a:latin typeface="TW Cen MT"/>
                <a:ea typeface="Calibri"/>
                <a:cs typeface="Calibri"/>
              </a:rPr>
              <a:t>Hamdard</a:t>
            </a:r>
            <a:r>
              <a:rPr lang="en-US" sz="2400" baseline="0" dirty="0">
                <a:solidFill>
                  <a:schemeClr val="bg1"/>
                </a:solidFill>
                <a:latin typeface="TW Cen MT"/>
                <a:ea typeface="Calibri"/>
                <a:cs typeface="Calibri"/>
              </a:rPr>
              <a:t> University</a:t>
            </a:r>
            <a:r>
              <a:rPr lang="en-US" sz="2800" baseline="0" dirty="0">
                <a:solidFill>
                  <a:schemeClr val="bg1"/>
                </a:solidFill>
                <a:latin typeface="Calibri"/>
                <a:ea typeface="Calibri"/>
                <a:cs typeface="Calibri"/>
              </a:rPr>
              <a:t>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628" y="2438400"/>
            <a:ext cx="1544978" cy="1347537"/>
          </a:xfrm>
          <a:prstGeom prst="rect">
            <a:avLst/>
          </a:prstGeom>
        </p:spPr>
      </p:pic>
      <p:sp>
        <p:nvSpPr>
          <p:cNvPr id="9" name="TextBox 8"/>
          <p:cNvSpPr txBox="1"/>
          <p:nvPr/>
        </p:nvSpPr>
        <p:spPr>
          <a:xfrm>
            <a:off x="5743415" y="4539253"/>
            <a:ext cx="2919759" cy="1815882"/>
          </a:xfrm>
          <a:prstGeom prst="rect">
            <a:avLst/>
          </a:prstGeom>
          <a:noFill/>
        </p:spPr>
        <p:txBody>
          <a:bodyPr wrap="square" lIns="91440" tIns="45720" rIns="91440" bIns="45720" rtlCol="0" anchor="t">
            <a:spAutoFit/>
          </a:bodyPr>
          <a:lstStyle/>
          <a:p>
            <a:pPr algn="ctr"/>
            <a:r>
              <a:rPr lang="en-US" sz="1600" b="1" dirty="0">
                <a:latin typeface="TW Cen MT"/>
                <a:ea typeface="Calibri"/>
                <a:cs typeface="Calibri"/>
              </a:rPr>
              <a:t>Students name: </a:t>
            </a:r>
          </a:p>
          <a:p>
            <a:pPr algn="ctr"/>
            <a:r>
              <a:rPr lang="en-US" sz="1600" dirty="0">
                <a:latin typeface="TW Cen MT"/>
                <a:ea typeface="Calibri"/>
                <a:cs typeface="Calibri"/>
              </a:rPr>
              <a:t> Nuha Amir(1611-2021)</a:t>
            </a:r>
            <a:r>
              <a:rPr lang="en-US" sz="1600" dirty="0">
                <a:latin typeface="TW Cen MT"/>
              </a:rPr>
              <a:t/>
            </a:r>
            <a:br>
              <a:rPr lang="en-US" sz="1600" dirty="0">
                <a:latin typeface="TW Cen MT"/>
              </a:rPr>
            </a:br>
            <a:r>
              <a:rPr lang="en-US" sz="1600" dirty="0">
                <a:latin typeface="TW Cen MT"/>
                <a:ea typeface="Calibri"/>
                <a:cs typeface="Calibri"/>
              </a:rPr>
              <a:t>Rubbaishe(2192-2021</a:t>
            </a:r>
            <a:r>
              <a:rPr lang="en-US" sz="1600" dirty="0" smtClean="0">
                <a:latin typeface="TW Cen MT"/>
                <a:ea typeface="Calibri"/>
                <a:cs typeface="Calibri"/>
              </a:rPr>
              <a:t>)</a:t>
            </a:r>
          </a:p>
          <a:p>
            <a:pPr algn="ctr"/>
            <a:r>
              <a:rPr lang="en-US" sz="1600" dirty="0" err="1">
                <a:latin typeface="TW Cen MT"/>
                <a:ea typeface="Calibri"/>
                <a:cs typeface="Calibri"/>
              </a:rPr>
              <a:t>Mujtaba</a:t>
            </a:r>
            <a:r>
              <a:rPr lang="en-US" sz="1600" dirty="0">
                <a:latin typeface="TW Cen MT"/>
                <a:ea typeface="Calibri"/>
                <a:cs typeface="Calibri"/>
              </a:rPr>
              <a:t> Khan(1802-2021)</a:t>
            </a:r>
            <a:r>
              <a:rPr lang="en-US" sz="1600" dirty="0">
                <a:latin typeface="TW Cen MT"/>
              </a:rPr>
              <a:t/>
            </a:r>
            <a:br>
              <a:rPr lang="en-US" sz="1600" dirty="0">
                <a:latin typeface="TW Cen MT"/>
              </a:rPr>
            </a:br>
            <a:endParaRPr lang="en-US" sz="1600" dirty="0">
              <a:latin typeface="TW Cen MT"/>
              <a:cs typeface="Calibri"/>
            </a:endParaRPr>
          </a:p>
          <a:p>
            <a:pPr algn="ctr"/>
            <a:r>
              <a:rPr lang="en-US" sz="1600" b="1" dirty="0" smtClean="0">
                <a:latin typeface="TW Cen MT"/>
                <a:ea typeface="Calibri"/>
                <a:cs typeface="Calibri"/>
              </a:rPr>
              <a:t>Supervisor </a:t>
            </a:r>
            <a:r>
              <a:rPr lang="en-US" sz="1600" b="1" dirty="0">
                <a:latin typeface="TW Cen MT"/>
                <a:ea typeface="Calibri"/>
                <a:cs typeface="Times New Roman"/>
              </a:rPr>
              <a:t>name</a:t>
            </a:r>
            <a:r>
              <a:rPr lang="en-US" sz="1600" b="1" dirty="0">
                <a:latin typeface="TW Cen MT"/>
                <a:ea typeface="Calibri"/>
                <a:cs typeface="Calibri"/>
              </a:rPr>
              <a:t>:</a:t>
            </a:r>
          </a:p>
          <a:p>
            <a:pPr algn="ctr"/>
            <a:r>
              <a:rPr lang="en-US" sz="1600" dirty="0">
                <a:latin typeface="TW Cen MT"/>
                <a:ea typeface="Calibri"/>
                <a:cs typeface="Calibri"/>
              </a:rPr>
              <a:t>Sir Saad Akber</a:t>
            </a:r>
          </a:p>
        </p:txBody>
      </p:sp>
      <p:sp>
        <p:nvSpPr>
          <p:cNvPr id="10" name="Isosceles Triangle 9"/>
          <p:cNvSpPr/>
          <p:nvPr/>
        </p:nvSpPr>
        <p:spPr>
          <a:xfrm flipV="1">
            <a:off x="2209800" y="1057545"/>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446276"/>
          </a:xfrm>
          <a:prstGeom prst="rect">
            <a:avLst/>
          </a:prstGeom>
          <a:solidFill>
            <a:srgbClr val="F86308"/>
          </a:solidFill>
        </p:spPr>
        <p:txBody>
          <a:bodyPr wrap="square" lIns="91440" tIns="45720" rIns="91440" bIns="45720" rtlCol="0" anchor="t">
            <a:spAutoFit/>
          </a:bodyPr>
          <a:lstStyle/>
          <a:p>
            <a:pPr algn="ctr"/>
            <a:r>
              <a:rPr lang="en-US" sz="2300" b="1" dirty="0" smtClean="0">
                <a:solidFill>
                  <a:schemeClr val="bg1"/>
                </a:solidFill>
                <a:latin typeface="Calibri"/>
                <a:ea typeface="Calibri"/>
                <a:cs typeface="Calibri"/>
              </a:rPr>
              <a:t>FYP-II</a:t>
            </a:r>
            <a:endParaRPr lang="en-US" sz="2300" b="1" dirty="0">
              <a:solidFill>
                <a:schemeClr val="bg1"/>
              </a:solidFill>
              <a:latin typeface="Calibri" pitchFamily="34" charset="0"/>
            </a:endParaRPr>
          </a:p>
        </p:txBody>
      </p:sp>
      <p:sp>
        <p:nvSpPr>
          <p:cNvPr id="12" name="Isosceles Triangle 11"/>
          <p:cNvSpPr/>
          <p:nvPr/>
        </p:nvSpPr>
        <p:spPr>
          <a:xfrm flipV="1">
            <a:off x="4894118" y="600156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6D4BC1AB-2A1D-4850-D2DF-062DB567C6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3807" y="4960203"/>
            <a:ext cx="1773766" cy="830997"/>
          </a:xfrm>
          <a:prstGeom prst="rect">
            <a:avLst/>
          </a:prstGeom>
        </p:spPr>
      </p:pic>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r>
              <a:rPr lang="en-US" dirty="0" smtClean="0"/>
              <a:t>  </a:t>
            </a:r>
            <a:endParaRPr lang="en-US" dirty="0"/>
          </a:p>
        </p:txBody>
      </p:sp>
      <p:sp>
        <p:nvSpPr>
          <p:cNvPr id="4" name="Footer Placeholder 3"/>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
        <p:nvSpPr>
          <p:cNvPr id="3" name="Content Placeholder 2"/>
          <p:cNvSpPr>
            <a:spLocks noGrp="1"/>
          </p:cNvSpPr>
          <p:nvPr>
            <p:ph sz="quarter" idx="1"/>
          </p:nvPr>
        </p:nvSpPr>
        <p:spPr/>
        <p:txBody>
          <a:bodyPr/>
          <a:lstStyle/>
          <a:p>
            <a:r>
              <a:rPr lang="en-US" dirty="0" smtClean="0"/>
              <a:t>Model </a:t>
            </a:r>
            <a:r>
              <a:rPr lang="en-US" dirty="0"/>
              <a:t>achieved high performance in ASD detection.</a:t>
            </a:r>
          </a:p>
          <a:p>
            <a:r>
              <a:rPr lang="en-US" dirty="0" smtClean="0"/>
              <a:t>Visualization </a:t>
            </a:r>
            <a:r>
              <a:rPr lang="en-US" dirty="0"/>
              <a:t>with t-SNE shows clear class separation.</a:t>
            </a:r>
          </a:p>
          <a:p>
            <a:r>
              <a:rPr lang="en-US" dirty="0" smtClean="0"/>
              <a:t>Graph-based </a:t>
            </a:r>
            <a:r>
              <a:rPr lang="en-US" dirty="0"/>
              <a:t>representation enhances EEG interpretation.</a:t>
            </a:r>
          </a:p>
          <a:p>
            <a:endParaRPr lang="en-US" dirty="0"/>
          </a:p>
        </p:txBody>
      </p:sp>
    </p:spTree>
    <p:extLst>
      <p:ext uri="{BB962C8B-B14F-4D97-AF65-F5344CB8AC3E}">
        <p14:creationId xmlns:p14="http://schemas.microsoft.com/office/powerpoint/2010/main" val="65665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vert="horz" lIns="91440" tIns="45720" rIns="91440" bIns="45720" anchor="t">
            <a:normAutofit fontScale="92500" lnSpcReduction="10000"/>
          </a:bodyPr>
          <a:lstStyle/>
          <a:p>
            <a:pPr>
              <a:buNone/>
            </a:pPr>
            <a:r>
              <a:rPr lang="en-GB" sz="1400" dirty="0"/>
              <a:t>Title: Prediction of autism spectrum disorder diagnosis using nonlinear measures of language-related EEG Link: https://link.springer.com/article/10.1186/s11689-021-09405-x </a:t>
            </a:r>
          </a:p>
          <a:p>
            <a:pPr>
              <a:buNone/>
            </a:pPr>
            <a:r>
              <a:rPr lang="en-GB" sz="1400" dirty="0"/>
              <a:t>2. Title: Application of Machine Learning Techniques to Detect the Children with Autism Spectrum Disorder Link : https://onlinelibrary.wiley.com/doi/full/10.1155/2022/9340027 </a:t>
            </a:r>
          </a:p>
          <a:p>
            <a:pPr>
              <a:buNone/>
            </a:pPr>
            <a:r>
              <a:rPr lang="en-GB" sz="1400" dirty="0"/>
              <a:t>3. Title: EEG Microstates Analysis in Young Adults With Autism Spectrum Disorder During Resting-State Link : https://www.frontiersin.org/journals/humanneuroscience/articles/10.3389/fnhum.2019.00173/full </a:t>
            </a:r>
          </a:p>
          <a:p>
            <a:pPr>
              <a:buNone/>
            </a:pPr>
            <a:r>
              <a:rPr lang="en-GB" sz="1400" dirty="0"/>
              <a:t>4. Title: Autism spectrum disorder classification on electroencephalogram signal using deep learning algorithm Link : https://download.garuda.kemdikbud.go.id/article.php?article=1493202&amp;val=151 &amp;title=Autism%20spectrum%20disorder%20classification%20on%20electroencep halogram%20signal%20using%20deep%20learning%20algorithm </a:t>
            </a:r>
          </a:p>
          <a:p>
            <a:pPr>
              <a:buNone/>
            </a:pPr>
            <a:r>
              <a:rPr lang="en-GB" sz="1400" dirty="0"/>
              <a:t>5. Title: A Multimodal Approach for Identifying Autism Spectrum Disorders in Children Link : https://ieeexplore.ieee.org/abstract/document/9832930 By </a:t>
            </a:r>
            <a:r>
              <a:rPr lang="en-GB" sz="1400" dirty="0" err="1"/>
              <a:t>Nuha</a:t>
            </a:r>
            <a:r>
              <a:rPr lang="en-GB" sz="1400" dirty="0"/>
              <a:t> </a:t>
            </a:r>
            <a:r>
              <a:rPr lang="en-GB" sz="1400" dirty="0" err="1"/>
              <a:t>Aamir</a:t>
            </a:r>
            <a:r>
              <a:rPr lang="en-GB" sz="1400" dirty="0"/>
              <a:t> </a:t>
            </a:r>
          </a:p>
          <a:p>
            <a:pPr>
              <a:buNone/>
            </a:pPr>
            <a:r>
              <a:rPr lang="en-GB" sz="1400" dirty="0"/>
              <a:t>6. Title: A spectrogram image based intelligent technique for automatic detection of autism spectrum disorder from EEG Link : https://journals.plos.org/plosone/article?id=10.1371/journal.pone.0253094 </a:t>
            </a:r>
          </a:p>
          <a:p>
            <a:pPr>
              <a:buNone/>
            </a:pPr>
            <a:r>
              <a:rPr lang="en-GB" sz="1400" dirty="0"/>
              <a:t>7. Title: EEG-Based Computer Aided Diagnosis of Autism Spectrum Disorder Using Wavelet, Entropy, and ANN Link : https://onlinelibrary.wiley.com/doi/full/10.1155/2017/9816591 </a:t>
            </a:r>
          </a:p>
          <a:p>
            <a:pPr>
              <a:buNone/>
            </a:pPr>
            <a:r>
              <a:rPr lang="en-GB" sz="1400" dirty="0"/>
              <a:t>8. Title: Diagnosis of autism spectrum disorder from EEG using a time– frequency spectrogram image-based approach Link : https://ietresearch.onlinelibrary.wiley.com/doi/full/10.1049/el.2020.2646 </a:t>
            </a:r>
          </a:p>
          <a:p>
            <a:pPr>
              <a:buNone/>
            </a:pPr>
            <a:r>
              <a:rPr lang="en-GB" sz="1400" dirty="0"/>
              <a:t>9. Title: EEG Analytics for Early Detection of Autism Spectrum Disorder: A data-driven approach Link : https://www.nature.com/articles/s41598-018-24318-x</a:t>
            </a:r>
            <a:endParaRPr lang="en-US" sz="1400" dirty="0">
              <a:latin typeface="Calibri"/>
              <a:ea typeface="Calibri"/>
              <a:cs typeface="Calibri"/>
            </a:endParaRPr>
          </a:p>
          <a:p>
            <a:pPr marL="0" indent="0">
              <a:buNone/>
            </a:pPr>
            <a:endParaRPr lang="en-US" dirty="0"/>
          </a:p>
        </p:txBody>
      </p:sp>
      <p:sp>
        <p:nvSpPr>
          <p:cNvPr id="4" name="Footer Placeholder 3"/>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Tree>
    <p:extLst>
      <p:ext uri="{BB962C8B-B14F-4D97-AF65-F5344CB8AC3E}">
        <p14:creationId xmlns:p14="http://schemas.microsoft.com/office/powerpoint/2010/main" val="85071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AB1A0416-1730-B46D-ED21-5598ED4D5796}"/>
              </a:ext>
            </a:extLst>
          </p:cNvPr>
          <p:cNvSpPr>
            <a:spLocks noGrp="1"/>
          </p:cNvSpPr>
          <p:nvPr>
            <p:ph type="dt" sz="half" idx="10"/>
          </p:nvPr>
        </p:nvSpPr>
        <p:spPr/>
        <p:txBody>
          <a:bodyPr/>
          <a:lstStyle/>
          <a:p>
            <a:r>
              <a:rPr lang="en-US" dirty="0"/>
              <a:t>AI-FYP    </a:t>
            </a:r>
            <a:r>
              <a:rPr lang="en-US" dirty="0" err="1"/>
              <a:t>Hamdard</a:t>
            </a:r>
            <a:r>
              <a:rPr lang="en-US" dirty="0"/>
              <a:t> University </a:t>
            </a:r>
          </a:p>
        </p:txBody>
      </p:sp>
      <p:sp>
        <p:nvSpPr>
          <p:cNvPr id="4" name="Footer Placeholder 3">
            <a:extLst>
              <a:ext uri="{FF2B5EF4-FFF2-40B4-BE49-F238E27FC236}">
                <a16:creationId xmlns:a16="http://schemas.microsoft.com/office/drawing/2014/main" xmlns="" id="{2432FCD0-F85F-27C5-0037-2081C9383D44}"/>
              </a:ext>
            </a:extLst>
          </p:cNvPr>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a:extLst>
              <a:ext uri="{FF2B5EF4-FFF2-40B4-BE49-F238E27FC236}">
                <a16:creationId xmlns:a16="http://schemas.microsoft.com/office/drawing/2014/main" xmlns="" id="{08A7A0DF-F049-E388-BA2A-A0BCB5830D94}"/>
              </a:ext>
            </a:extLst>
          </p:cNvPr>
          <p:cNvSpPr>
            <a:spLocks noGrp="1"/>
          </p:cNvSpPr>
          <p:nvPr>
            <p:ph type="sldNum" sz="quarter" idx="12"/>
          </p:nvPr>
        </p:nvSpPr>
        <p:spPr/>
        <p:txBody>
          <a:bodyPr/>
          <a:lstStyle/>
          <a:p>
            <a:fld id="{9EBC64C3-3FC7-4C40-910B-2643F037F02C}" type="slidenum">
              <a:rPr lang="en-US" smtClean="0"/>
              <a:pPr/>
              <a:t>12</a:t>
            </a:fld>
            <a:endParaRPr lang="en-US" dirty="0"/>
          </a:p>
        </p:txBody>
      </p:sp>
      <p:sp>
        <p:nvSpPr>
          <p:cNvPr id="6" name="Content Placeholder 5">
            <a:extLst>
              <a:ext uri="{FF2B5EF4-FFF2-40B4-BE49-F238E27FC236}">
                <a16:creationId xmlns:a16="http://schemas.microsoft.com/office/drawing/2014/main" xmlns="" id="{1EE5BCBB-351B-42EC-3031-259A8EE3C8AE}"/>
              </a:ext>
            </a:extLst>
          </p:cNvPr>
          <p:cNvSpPr>
            <a:spLocks noGrp="1"/>
          </p:cNvSpPr>
          <p:nvPr>
            <p:ph sz="quarter" idx="1"/>
          </p:nvPr>
        </p:nvSpPr>
        <p:spPr/>
        <p:txBody>
          <a:bodyPr vert="horz" lIns="91440" tIns="45720" rIns="91440" bIns="45720" anchor="t">
            <a:normAutofit/>
          </a:bodyPr>
          <a:lstStyle/>
          <a:p>
            <a:pPr algn="ctr">
              <a:lnSpc>
                <a:spcPct val="300000"/>
              </a:lnSpc>
              <a:buFont typeface="Wingdings"/>
              <a:buNone/>
            </a:pPr>
            <a:r>
              <a:rPr lang="en-US" sz="4800" dirty="0">
                <a:latin typeface="Poppins"/>
                <a:cs typeface="Poppins"/>
              </a:rPr>
              <a:t>THANK YOU!</a:t>
            </a:r>
            <a:endParaRPr lang="en-US" sz="4800" dirty="0"/>
          </a:p>
          <a:p>
            <a:pPr marL="0" indent="0">
              <a:buNone/>
            </a:pPr>
            <a:endParaRPr lang="en-US" dirty="0"/>
          </a:p>
        </p:txBody>
      </p:sp>
      <p:pic>
        <p:nvPicPr>
          <p:cNvPr id="7" name="Picture 6">
            <a:extLst>
              <a:ext uri="{FF2B5EF4-FFF2-40B4-BE49-F238E27FC236}">
                <a16:creationId xmlns:a16="http://schemas.microsoft.com/office/drawing/2014/main" xmlns="" id="{7B2FD8BF-D99A-6401-C7F0-88DAA27CA16A}"/>
              </a:ext>
            </a:extLst>
          </p:cNvPr>
          <p:cNvPicPr>
            <a:picLocks noChangeAspect="1"/>
          </p:cNvPicPr>
          <p:nvPr/>
        </p:nvPicPr>
        <p:blipFill>
          <a:blip r:embed="rId2"/>
          <a:stretch>
            <a:fillRect/>
          </a:stretch>
        </p:blipFill>
        <p:spPr>
          <a:xfrm>
            <a:off x="64785" y="186061"/>
            <a:ext cx="9032940" cy="988373"/>
          </a:xfrm>
          <a:prstGeom prst="rect">
            <a:avLst/>
          </a:prstGeom>
        </p:spPr>
      </p:pic>
    </p:spTree>
    <p:extLst>
      <p:ext uri="{BB962C8B-B14F-4D97-AF65-F5344CB8AC3E}">
        <p14:creationId xmlns:p14="http://schemas.microsoft.com/office/powerpoint/2010/main" val="4255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vert="horz" lIns="91440" tIns="45720" rIns="91440" bIns="45720" anchor="t">
            <a:normAutofit/>
          </a:bodyPr>
          <a:lstStyle/>
          <a:p>
            <a:r>
              <a:rPr lang="en-US" sz="2600" dirty="0">
                <a:solidFill>
                  <a:srgbClr val="000000"/>
                </a:solidFill>
                <a:latin typeface="TW Cen MT"/>
                <a:ea typeface="Calibri"/>
                <a:cs typeface="Calibri"/>
              </a:rPr>
              <a:t>Introduction</a:t>
            </a:r>
            <a:endParaRPr lang="en-US" sz="2400" dirty="0">
              <a:solidFill>
                <a:srgbClr val="FF0000"/>
              </a:solidFill>
              <a:latin typeface="TW Cen MT"/>
              <a:ea typeface="Calibri"/>
              <a:cs typeface="Calibri"/>
            </a:endParaRPr>
          </a:p>
          <a:p>
            <a:r>
              <a:rPr lang="en-US" sz="2600" dirty="0">
                <a:solidFill>
                  <a:srgbClr val="000000"/>
                </a:solidFill>
                <a:latin typeface="TW Cen MT"/>
                <a:ea typeface="Calibri"/>
                <a:cs typeface="Calibri"/>
              </a:rPr>
              <a:t>Problem Statement</a:t>
            </a:r>
          </a:p>
          <a:p>
            <a:r>
              <a:rPr lang="en-US" sz="2600" dirty="0">
                <a:solidFill>
                  <a:srgbClr val="000000"/>
                </a:solidFill>
                <a:latin typeface="TW Cen MT"/>
                <a:ea typeface="Calibri"/>
                <a:cs typeface="Calibri"/>
              </a:rPr>
              <a:t>Project Objective</a:t>
            </a:r>
          </a:p>
          <a:p>
            <a:r>
              <a:rPr lang="en-US" sz="2600" dirty="0">
                <a:solidFill>
                  <a:srgbClr val="000000"/>
                </a:solidFill>
                <a:latin typeface="TW Cen MT"/>
                <a:ea typeface="Calibri"/>
                <a:cs typeface="Calibri"/>
              </a:rPr>
              <a:t>Project Scope</a:t>
            </a:r>
            <a:endParaRPr lang="en-US" sz="2600" dirty="0">
              <a:latin typeface="TW Cen MT"/>
              <a:ea typeface="Calibri"/>
              <a:cs typeface="Calibri"/>
            </a:endParaRPr>
          </a:p>
          <a:p>
            <a:r>
              <a:rPr lang="en-US" sz="2600" dirty="0" smtClean="0">
                <a:latin typeface="TW Cen MT"/>
                <a:ea typeface="+mn-lt"/>
                <a:cs typeface="+mn-lt"/>
              </a:rPr>
              <a:t>GCN Model Architecture </a:t>
            </a:r>
            <a:endParaRPr lang="en-US" sz="2600" dirty="0">
              <a:latin typeface="TW Cen MT"/>
              <a:ea typeface="Calibri"/>
              <a:cs typeface="Calibri"/>
            </a:endParaRPr>
          </a:p>
          <a:p>
            <a:r>
              <a:rPr lang="en-US" sz="2600" dirty="0">
                <a:latin typeface="TW Cen MT"/>
                <a:ea typeface="Calibri"/>
                <a:cs typeface="Calibri"/>
              </a:rPr>
              <a:t>Our </a:t>
            </a:r>
            <a:r>
              <a:rPr lang="en-US" sz="2600" dirty="0" smtClean="0">
                <a:latin typeface="TW Cen MT"/>
                <a:ea typeface="Calibri"/>
                <a:cs typeface="Calibri"/>
              </a:rPr>
              <a:t>Methodology</a:t>
            </a:r>
          </a:p>
          <a:p>
            <a:r>
              <a:rPr lang="en-US" sz="2600" dirty="0" smtClean="0">
                <a:latin typeface="TW Cen MT"/>
                <a:ea typeface="Calibri"/>
                <a:cs typeface="Calibri"/>
              </a:rPr>
              <a:t>Dataset Description </a:t>
            </a:r>
            <a:endParaRPr lang="en-US" sz="2600" dirty="0">
              <a:latin typeface="TW Cen MT"/>
              <a:ea typeface="Calibri"/>
              <a:cs typeface="Calibri"/>
            </a:endParaRPr>
          </a:p>
          <a:p>
            <a:r>
              <a:rPr lang="en-US" sz="2600" dirty="0" smtClean="0">
                <a:latin typeface="TW Cen MT"/>
                <a:ea typeface="Calibri"/>
                <a:cs typeface="Calibri"/>
              </a:rPr>
              <a:t>Results</a:t>
            </a:r>
            <a:endParaRPr lang="en-US" sz="2600" dirty="0" smtClean="0">
              <a:latin typeface="TW Cen MT"/>
              <a:ea typeface="Calibri"/>
              <a:cs typeface="Calibri"/>
            </a:endParaRPr>
          </a:p>
          <a:p>
            <a:r>
              <a:rPr lang="en-US" sz="2600" dirty="0" smtClean="0">
                <a:latin typeface="TW Cen MT"/>
                <a:ea typeface="Calibri"/>
                <a:cs typeface="Calibri"/>
              </a:rPr>
              <a:t>References </a:t>
            </a:r>
            <a:endParaRPr lang="en-US" sz="2600" dirty="0">
              <a:latin typeface="TW Cen MT"/>
              <a:ea typeface="Calibri"/>
              <a:cs typeface="Calibri"/>
            </a:endParaRPr>
          </a:p>
        </p:txBody>
      </p:sp>
      <p:sp>
        <p:nvSpPr>
          <p:cNvPr id="4" name="Footer Placeholder 3"/>
          <p:cNvSpPr>
            <a:spLocks noGrp="1"/>
          </p:cNvSpPr>
          <p:nvPr>
            <p:ph type="ftr" sz="quarter" idx="11"/>
          </p:nvPr>
        </p:nvSpPr>
        <p:spPr/>
        <p:txBody>
          <a:bodyPr vert="horz" lIns="91440" tIns="45720" rIns="91440" bIns="45720" anchor="ctr"/>
          <a:lstStyle/>
          <a:p>
            <a:r>
              <a:rPr lang="en-GB" sz="1100" dirty="0"/>
              <a:t>Early Detection of Autism Spectrum Disorder </a:t>
            </a:r>
            <a:r>
              <a:rPr lang="en-GB" sz="1100" dirty="0" smtClean="0"/>
              <a:t>Using </a:t>
            </a:r>
            <a:r>
              <a:rPr lang="en-GB" sz="1100" dirty="0"/>
              <a:t>EEG techniques (ML)</a:t>
            </a:r>
            <a:endParaRPr lang="en-US" sz="1100" dirty="0">
              <a:latin typeface="Calibri"/>
              <a:ea typeface="Calibri"/>
              <a:cs typeface="Calibri"/>
            </a:endParaRP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0180D0-9CF1-1BC6-F406-707FB3EC5ACE}"/>
              </a:ext>
            </a:extLst>
          </p:cNvPr>
          <p:cNvSpPr>
            <a:spLocks noGrp="1"/>
          </p:cNvSpPr>
          <p:nvPr>
            <p:ph type="title"/>
          </p:nvPr>
        </p:nvSpPr>
        <p:spPr/>
        <p:txBody>
          <a:bodyPr vert="horz" lIns="91440" tIns="45720" rIns="91440" bIns="45720" anchor="ctr">
            <a:normAutofit/>
          </a:bodyPr>
          <a:lstStyle/>
          <a:p>
            <a:r>
              <a:rPr lang="en-US" dirty="0"/>
              <a:t>Introduction</a:t>
            </a:r>
          </a:p>
        </p:txBody>
      </p:sp>
      <p:sp>
        <p:nvSpPr>
          <p:cNvPr id="3" name="Date Placeholder 2">
            <a:extLst>
              <a:ext uri="{FF2B5EF4-FFF2-40B4-BE49-F238E27FC236}">
                <a16:creationId xmlns:a16="http://schemas.microsoft.com/office/drawing/2014/main" xmlns="" id="{56E51C12-4438-9B59-106B-732018D96BA2}"/>
              </a:ext>
            </a:extLst>
          </p:cNvPr>
          <p:cNvSpPr>
            <a:spLocks noGrp="1"/>
          </p:cNvSpPr>
          <p:nvPr>
            <p:ph type="dt" sz="half" idx="10"/>
          </p:nvPr>
        </p:nvSpPr>
        <p:spPr/>
        <p:txBody>
          <a:bodyPr/>
          <a:lstStyle/>
          <a:p>
            <a:r>
              <a:rPr lang="en-US" dirty="0"/>
              <a:t>AI-FYP    </a:t>
            </a:r>
            <a:r>
              <a:rPr lang="en-US" dirty="0" err="1"/>
              <a:t>Hamdard</a:t>
            </a:r>
            <a:r>
              <a:rPr lang="en-US" dirty="0"/>
              <a:t> University </a:t>
            </a:r>
          </a:p>
        </p:txBody>
      </p:sp>
      <p:sp>
        <p:nvSpPr>
          <p:cNvPr id="4" name="Footer Placeholder 3">
            <a:extLst>
              <a:ext uri="{FF2B5EF4-FFF2-40B4-BE49-F238E27FC236}">
                <a16:creationId xmlns:a16="http://schemas.microsoft.com/office/drawing/2014/main" xmlns="" id="{FB60B377-827E-8360-EB83-B2339A7EE060}"/>
              </a:ext>
            </a:extLst>
          </p:cNvPr>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a:extLst>
              <a:ext uri="{FF2B5EF4-FFF2-40B4-BE49-F238E27FC236}">
                <a16:creationId xmlns:a16="http://schemas.microsoft.com/office/drawing/2014/main" xmlns="" id="{4910728F-8968-67ED-D808-49338AE10C48}"/>
              </a:ext>
            </a:extLst>
          </p:cNvPr>
          <p:cNvSpPr>
            <a:spLocks noGrp="1"/>
          </p:cNvSpPr>
          <p:nvPr>
            <p:ph type="sldNum" sz="quarter" idx="12"/>
          </p:nvPr>
        </p:nvSpPr>
        <p:spPr/>
        <p:txBody>
          <a:bodyPr/>
          <a:lstStyle/>
          <a:p>
            <a:fld id="{9EBC64C3-3FC7-4C40-910B-2643F037F02C}" type="slidenum">
              <a:rPr lang="en-US" smtClean="0"/>
              <a:pPr/>
              <a:t>3</a:t>
            </a:fld>
            <a:endParaRPr lang="en-US" dirty="0"/>
          </a:p>
        </p:txBody>
      </p:sp>
      <p:sp>
        <p:nvSpPr>
          <p:cNvPr id="6" name="Content Placeholder 5">
            <a:extLst>
              <a:ext uri="{FF2B5EF4-FFF2-40B4-BE49-F238E27FC236}">
                <a16:creationId xmlns:a16="http://schemas.microsoft.com/office/drawing/2014/main" xmlns="" id="{548CFFEC-9B9F-A239-063F-A0B5B5F8E702}"/>
              </a:ext>
            </a:extLst>
          </p:cNvPr>
          <p:cNvSpPr>
            <a:spLocks noGrp="1"/>
          </p:cNvSpPr>
          <p:nvPr>
            <p:ph sz="quarter" idx="1"/>
          </p:nvPr>
        </p:nvSpPr>
        <p:spPr>
          <a:xfrm>
            <a:off x="381000" y="1335719"/>
            <a:ext cx="8610600" cy="4953000"/>
          </a:xfrm>
        </p:spPr>
        <p:txBody>
          <a:bodyPr vert="horz" lIns="91440" tIns="45720" rIns="91440" bIns="45720" anchor="t">
            <a:normAutofit/>
          </a:bodyPr>
          <a:lstStyle/>
          <a:p>
            <a:r>
              <a:rPr lang="en-GB" sz="2000" dirty="0" smtClean="0">
                <a:latin typeface="Poppins" panose="00000500000000000000" pitchFamily="2" charset="0"/>
                <a:cs typeface="Poppins" panose="00000500000000000000" pitchFamily="2" charset="0"/>
              </a:rPr>
              <a:t/>
            </a:r>
            <a:br>
              <a:rPr lang="en-GB" sz="2000" dirty="0" smtClean="0">
                <a:latin typeface="Poppins" panose="00000500000000000000" pitchFamily="2" charset="0"/>
                <a:cs typeface="Poppins" panose="00000500000000000000" pitchFamily="2" charset="0"/>
              </a:rPr>
            </a:br>
            <a:r>
              <a:rPr lang="en-US" sz="2400" dirty="0">
                <a:latin typeface="Tw Cen MT" panose="020B0602020104020603" pitchFamily="34" charset="0"/>
                <a:cs typeface="Times New Roman" panose="02020603050405020304" pitchFamily="18" charset="0"/>
              </a:rPr>
              <a:t>Autism spectrum disorder (ASD)  is a complex neurodevelopmental disorder which affects behavior, social interaction, and communication, specially in children. Traditional diagnostic methods are often subjective and delayed, which can prevent timely treatment. However, early detection is critical for enhancing long-term developmental outcomes. This project uses AI techniques and EEG signals to create a dependable and automated system for early ASD detection. EEG is perfect for non-invasive, data-driven diagnostics since it offers real-time insights into brain activity to create an automated and dependable system for early ASD detection.</a:t>
            </a:r>
          </a:p>
        </p:txBody>
      </p:sp>
    </p:spTree>
    <p:extLst>
      <p:ext uri="{BB962C8B-B14F-4D97-AF65-F5344CB8AC3E}">
        <p14:creationId xmlns:p14="http://schemas.microsoft.com/office/powerpoint/2010/main" val="389860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vert="horz" lIns="91440" tIns="45720" rIns="91440" bIns="45720" anchor="t">
            <a:noAutofit/>
          </a:bodyPr>
          <a:lstStyle/>
          <a:p>
            <a:r>
              <a:rPr lang="en-US" sz="2000" dirty="0" smtClean="0"/>
              <a:t>Autism </a:t>
            </a:r>
            <a:r>
              <a:rPr lang="en-US" sz="2000" dirty="0"/>
              <a:t>Spectrum Disorder (ASD) is difficult to detect at early stages.</a:t>
            </a:r>
          </a:p>
          <a:p>
            <a:pPr lvl="0"/>
            <a:r>
              <a:rPr lang="en-US" sz="2000" dirty="0"/>
              <a:t>Diagnosis takes time and is often not accurate because it mostly depends on observing a child’s behavior and what parents report</a:t>
            </a:r>
            <a:r>
              <a:rPr lang="en-US" sz="2000" dirty="0" smtClean="0"/>
              <a:t>.</a:t>
            </a:r>
            <a:endParaRPr lang="en-US" sz="2000" dirty="0"/>
          </a:p>
          <a:p>
            <a:pPr algn="just"/>
            <a:r>
              <a:rPr lang="en-US" sz="2000" b="1" dirty="0" smtClean="0"/>
              <a:t>Machine </a:t>
            </a:r>
            <a:r>
              <a:rPr lang="en-US" sz="2000" b="1" dirty="0"/>
              <a:t>Learning:</a:t>
            </a:r>
            <a:r>
              <a:rPr lang="en-US" sz="2000" dirty="0"/>
              <a:t> Using EEG data to consistently categorize people into ASD and non-ASD groups requires the development and improvement of machine learning models</a:t>
            </a:r>
            <a:r>
              <a:rPr lang="en-US" sz="2000" dirty="0" smtClean="0"/>
              <a:t>.</a:t>
            </a:r>
            <a:endParaRPr lang="en-US" sz="2000" dirty="0"/>
          </a:p>
          <a:p>
            <a:pPr lvl="0"/>
            <a:r>
              <a:rPr lang="en-US" sz="2000" dirty="0"/>
              <a:t>Many current AI models cannot be used in real clinics because they are hard to understand and cannot be applied on a large scale.</a:t>
            </a:r>
          </a:p>
          <a:p>
            <a:pPr marL="0" indent="0">
              <a:buNone/>
            </a:pPr>
            <a:r>
              <a:rPr lang="en-US" sz="2000" dirty="0"/>
              <a:t>So, there is a need for a reliable, unbiased, and practical system using EEG and AI that can detect ASD early and accurately.</a:t>
            </a:r>
          </a:p>
        </p:txBody>
      </p:sp>
      <p:sp>
        <p:nvSpPr>
          <p:cNvPr id="4" name="Footer Placeholder 3"/>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Tree>
    <p:extLst>
      <p:ext uri="{BB962C8B-B14F-4D97-AF65-F5344CB8AC3E}">
        <p14:creationId xmlns:p14="http://schemas.microsoft.com/office/powerpoint/2010/main" val="35355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US" dirty="0"/>
              <a:t>Project Objective</a:t>
            </a:r>
          </a:p>
        </p:txBody>
      </p:sp>
      <p:sp>
        <p:nvSpPr>
          <p:cNvPr id="3" name="Content Placeholder 2"/>
          <p:cNvSpPr>
            <a:spLocks noGrp="1"/>
          </p:cNvSpPr>
          <p:nvPr>
            <p:ph sz="quarter" idx="1"/>
          </p:nvPr>
        </p:nvSpPr>
        <p:spPr>
          <a:xfrm>
            <a:off x="381000" y="1600200"/>
            <a:ext cx="8610600" cy="4495800"/>
          </a:xfrm>
        </p:spPr>
        <p:txBody>
          <a:bodyPr vert="horz" lIns="91440" tIns="45720" rIns="91440" bIns="45720" anchor="t">
            <a:normAutofit/>
          </a:bodyPr>
          <a:lstStyle/>
          <a:p>
            <a:r>
              <a:rPr lang="en-US" sz="2400" dirty="0" smtClean="0"/>
              <a:t>Develop </a:t>
            </a:r>
            <a:r>
              <a:rPr lang="en-US" sz="2400" dirty="0"/>
              <a:t>an intelligent tool to detect ASD using EEG data.</a:t>
            </a:r>
          </a:p>
          <a:p>
            <a:r>
              <a:rPr lang="en-US" sz="2400" dirty="0" smtClean="0"/>
              <a:t>Convert </a:t>
            </a:r>
            <a:r>
              <a:rPr lang="en-US" sz="2400" dirty="0"/>
              <a:t>EEG into graph structures and apply GCN.</a:t>
            </a:r>
          </a:p>
          <a:p>
            <a:r>
              <a:rPr lang="en-US" sz="2400" dirty="0" smtClean="0"/>
              <a:t>Evaluate </a:t>
            </a:r>
            <a:r>
              <a:rPr lang="en-US" sz="2400" dirty="0"/>
              <a:t>model accuracy and effectiveness</a:t>
            </a:r>
            <a:r>
              <a:rPr lang="en-US" sz="1600" dirty="0" smtClean="0"/>
              <a:t>.</a:t>
            </a:r>
            <a:endParaRPr lang="en-US" sz="1600" dirty="0"/>
          </a:p>
          <a:p>
            <a:pPr lvl="0"/>
            <a:r>
              <a:rPr lang="en-US" sz="2400" dirty="0" smtClean="0"/>
              <a:t>Explore </a:t>
            </a:r>
            <a:r>
              <a:rPr lang="en-US" sz="2400" dirty="0"/>
              <a:t>multimodal fusion (EEG + eye-tracking/behavioral data).</a:t>
            </a:r>
          </a:p>
          <a:p>
            <a:pPr lvl="0"/>
            <a:r>
              <a:rPr lang="en-US" sz="2400" dirty="0" smtClean="0"/>
              <a:t>Build </a:t>
            </a:r>
            <a:r>
              <a:rPr lang="en-US" sz="2400" dirty="0"/>
              <a:t>interpretable models to support clinical adoption.</a:t>
            </a:r>
          </a:p>
          <a:p>
            <a:endParaRPr lang="en-US" sz="1600" dirty="0"/>
          </a:p>
        </p:txBody>
      </p:sp>
      <p:sp>
        <p:nvSpPr>
          <p:cNvPr id="4" name="Footer Placeholder 3"/>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Tree>
    <p:extLst>
      <p:ext uri="{BB962C8B-B14F-4D97-AF65-F5344CB8AC3E}">
        <p14:creationId xmlns:p14="http://schemas.microsoft.com/office/powerpoint/2010/main" val="71812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US" dirty="0"/>
              <a:t>Project Scope </a:t>
            </a:r>
          </a:p>
        </p:txBody>
      </p:sp>
      <p:sp>
        <p:nvSpPr>
          <p:cNvPr id="3" name="Content Placeholder 2"/>
          <p:cNvSpPr>
            <a:spLocks noGrp="1"/>
          </p:cNvSpPr>
          <p:nvPr>
            <p:ph sz="quarter" idx="1"/>
          </p:nvPr>
        </p:nvSpPr>
        <p:spPr/>
        <p:txBody>
          <a:bodyPr vert="horz" lIns="91440" tIns="45720" rIns="91440" bIns="45720" anchor="t">
            <a:normAutofit fontScale="70000" lnSpcReduction="20000"/>
          </a:bodyPr>
          <a:lstStyle/>
          <a:p>
            <a:r>
              <a:rPr lang="en-US" sz="2400" dirty="0"/>
              <a:t>This project focuses on building a reliable and intelligent system for early detection of Autism Spectrum Disorder (ASD) using EEG signals and AI techniques. The key areas included in the scope are:</a:t>
            </a:r>
          </a:p>
          <a:p>
            <a:pPr lvl="0"/>
            <a:r>
              <a:rPr lang="en-US" sz="2400" b="1" dirty="0"/>
              <a:t>EEG Signal and Preprocessing:</a:t>
            </a:r>
            <a:r>
              <a:rPr lang="en-US" sz="2400" dirty="0"/>
              <a:t/>
            </a:r>
            <a:br>
              <a:rPr lang="en-US" sz="2400" dirty="0"/>
            </a:br>
            <a:r>
              <a:rPr lang="en-US" sz="2400" dirty="0"/>
              <a:t>Collection of raw EEG data and application of noise reduction techniques to ensure signal clarity</a:t>
            </a:r>
            <a:r>
              <a:rPr lang="en-US" sz="2400" dirty="0" smtClean="0"/>
              <a:t>.</a:t>
            </a:r>
          </a:p>
          <a:p>
            <a:pPr lvl="0"/>
            <a:r>
              <a:rPr lang="en-US" sz="2400" b="1" dirty="0"/>
              <a:t>Spectrogram Generation:</a:t>
            </a:r>
            <a:r>
              <a:rPr lang="en-US" sz="2400" dirty="0"/>
              <a:t/>
            </a:r>
            <a:br>
              <a:rPr lang="en-US" sz="2400" dirty="0"/>
            </a:br>
            <a:r>
              <a:rPr lang="en-US" sz="2400" dirty="0"/>
              <a:t>Transforming EEG signals into time-frequency images (spectrograms) to extract meaningful patterns.</a:t>
            </a:r>
          </a:p>
          <a:p>
            <a:pPr lvl="0"/>
            <a:r>
              <a:rPr lang="en-US" sz="2400" b="1" dirty="0"/>
              <a:t>Machine Learning and Deep Learning Models:</a:t>
            </a:r>
            <a:r>
              <a:rPr lang="en-US" sz="2400" dirty="0"/>
              <a:t/>
            </a:r>
            <a:br>
              <a:rPr lang="en-US" sz="2400" dirty="0"/>
            </a:br>
            <a:r>
              <a:rPr lang="en-US" sz="2400" dirty="0"/>
              <a:t>Designing and training classification models to accurately detect ASD-related patterns from EEG data.</a:t>
            </a:r>
          </a:p>
          <a:p>
            <a:pPr lvl="0"/>
            <a:r>
              <a:rPr lang="en-US" sz="2400" b="1" dirty="0"/>
              <a:t>Multimodal Fusion Techniques:</a:t>
            </a:r>
            <a:r>
              <a:rPr lang="en-US" sz="2400" dirty="0"/>
              <a:t/>
            </a:r>
            <a:br>
              <a:rPr lang="en-US" sz="2400" dirty="0"/>
            </a:br>
            <a:r>
              <a:rPr lang="en-US" sz="2400" dirty="0"/>
              <a:t>Exploring the combination of EEG with other modalities (if available) to improve prediction accuracy and robustness.</a:t>
            </a:r>
          </a:p>
          <a:p>
            <a:pPr lvl="0"/>
            <a:r>
              <a:rPr lang="en-US" sz="2400" b="1" dirty="0"/>
              <a:t>Model Evaluation:</a:t>
            </a:r>
            <a:r>
              <a:rPr lang="en-US" sz="2400" dirty="0"/>
              <a:t/>
            </a:r>
            <a:br>
              <a:rPr lang="en-US" sz="2400" dirty="0"/>
            </a:br>
            <a:r>
              <a:rPr lang="en-US" sz="2400" dirty="0"/>
              <a:t>Assessing the system’s performance in terms of accuracy, reliability, and feasibility for real-time or clinical use.</a:t>
            </a:r>
          </a:p>
          <a:p>
            <a:pPr lvl="0"/>
            <a:endParaRPr lang="en-US" sz="2400" dirty="0"/>
          </a:p>
        </p:txBody>
      </p:sp>
      <p:sp>
        <p:nvSpPr>
          <p:cNvPr id="4" name="Footer Placeholder 3"/>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Tree>
    <p:extLst>
      <p:ext uri="{BB962C8B-B14F-4D97-AF65-F5344CB8AC3E}">
        <p14:creationId xmlns:p14="http://schemas.microsoft.com/office/powerpoint/2010/main" val="338196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E7D05-406A-1FDC-DA70-87D6C2A4C31B}"/>
              </a:ext>
            </a:extLst>
          </p:cNvPr>
          <p:cNvSpPr>
            <a:spLocks noGrp="1"/>
          </p:cNvSpPr>
          <p:nvPr>
            <p:ph type="title"/>
          </p:nvPr>
        </p:nvSpPr>
        <p:spPr/>
        <p:txBody>
          <a:bodyPr vert="horz" lIns="91440" tIns="45720" rIns="91440" bIns="45720" anchor="ctr">
            <a:normAutofit/>
          </a:bodyPr>
          <a:lstStyle/>
          <a:p>
            <a:r>
              <a:rPr lang="en-US" dirty="0" smtClean="0">
                <a:ea typeface="+mj-lt"/>
                <a:cs typeface="+mj-lt"/>
              </a:rPr>
              <a:t>GCN Model </a:t>
            </a:r>
            <a:r>
              <a:rPr lang="en-US" dirty="0" smtClean="0">
                <a:ea typeface="+mj-lt"/>
                <a:cs typeface="+mj-lt"/>
              </a:rPr>
              <a:t>Architecture </a:t>
            </a:r>
            <a:endParaRPr lang="en-US" dirty="0"/>
          </a:p>
        </p:txBody>
      </p:sp>
      <p:sp>
        <p:nvSpPr>
          <p:cNvPr id="3" name="Date Placeholder 2">
            <a:extLst>
              <a:ext uri="{FF2B5EF4-FFF2-40B4-BE49-F238E27FC236}">
                <a16:creationId xmlns:a16="http://schemas.microsoft.com/office/drawing/2014/main" xmlns="" id="{17EE0424-01B0-1423-FE7D-1A171430E5EB}"/>
              </a:ext>
            </a:extLst>
          </p:cNvPr>
          <p:cNvSpPr>
            <a:spLocks noGrp="1"/>
          </p:cNvSpPr>
          <p:nvPr>
            <p:ph type="dt" sz="half" idx="10"/>
          </p:nvPr>
        </p:nvSpPr>
        <p:spPr/>
        <p:txBody>
          <a:bodyPr/>
          <a:lstStyle/>
          <a:p>
            <a:r>
              <a:rPr lang="en-US" dirty="0"/>
              <a:t>AI-FYP    </a:t>
            </a:r>
            <a:r>
              <a:rPr lang="en-US" dirty="0" err="1"/>
              <a:t>Hamdard</a:t>
            </a:r>
            <a:r>
              <a:rPr lang="en-US" dirty="0"/>
              <a:t> University </a:t>
            </a:r>
          </a:p>
        </p:txBody>
      </p:sp>
      <p:sp>
        <p:nvSpPr>
          <p:cNvPr id="4" name="Footer Placeholder 3">
            <a:extLst>
              <a:ext uri="{FF2B5EF4-FFF2-40B4-BE49-F238E27FC236}">
                <a16:creationId xmlns:a16="http://schemas.microsoft.com/office/drawing/2014/main" xmlns="" id="{770E3A29-25EF-4E60-5E3F-D57D6557B025}"/>
              </a:ext>
            </a:extLst>
          </p:cNvPr>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a:extLst>
              <a:ext uri="{FF2B5EF4-FFF2-40B4-BE49-F238E27FC236}">
                <a16:creationId xmlns:a16="http://schemas.microsoft.com/office/drawing/2014/main" xmlns="" id="{3AF92F8D-4709-CEBF-2DD1-1DFCA62495E2}"/>
              </a:ext>
            </a:extLst>
          </p:cNvPr>
          <p:cNvSpPr>
            <a:spLocks noGrp="1"/>
          </p:cNvSpPr>
          <p:nvPr>
            <p:ph type="sldNum" sz="quarter" idx="12"/>
          </p:nvPr>
        </p:nvSpPr>
        <p:spPr/>
        <p:txBody>
          <a:bodyPr/>
          <a:lstStyle/>
          <a:p>
            <a:fld id="{9EBC64C3-3FC7-4C40-910B-2643F037F02C}" type="slidenum">
              <a:rPr lang="en-US" smtClean="0"/>
              <a:pPr/>
              <a:t>7</a:t>
            </a:fld>
            <a:endParaRPr lang="en-US" dirty="0"/>
          </a:p>
        </p:txBody>
      </p:sp>
      <p:sp>
        <p:nvSpPr>
          <p:cNvPr id="6" name="Rectangle 5"/>
          <p:cNvSpPr/>
          <p:nvPr/>
        </p:nvSpPr>
        <p:spPr>
          <a:xfrm>
            <a:off x="762000" y="4419600"/>
            <a:ext cx="152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chemeClr val="tx1"/>
                </a:solidFill>
                <a:latin typeface="Times New Roman" panose="02020603050405020304" pitchFamily="18" charset="0"/>
                <a:cs typeface="Times New Roman" panose="02020603050405020304" pitchFamily="18" charset="0"/>
              </a:rPr>
              <a:t>EEG Signals</a:t>
            </a:r>
            <a:endParaRPr lang="en-GB" sz="1400" b="1" i="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1"/>
          </p:nvPr>
        </p:nvSpPr>
        <p:spPr/>
        <p:txBody>
          <a:bodyPr/>
          <a:lstStyle/>
          <a:p>
            <a:r>
              <a:rPr lang="en-US" dirty="0" smtClean="0"/>
              <a:t>Layer </a:t>
            </a:r>
            <a:r>
              <a:rPr lang="en-US" dirty="0"/>
              <a:t>1: </a:t>
            </a:r>
            <a:r>
              <a:rPr lang="en-US" dirty="0" err="1"/>
              <a:t>GCNConv</a:t>
            </a:r>
            <a:r>
              <a:rPr lang="en-US" dirty="0"/>
              <a:t> (input → hidden) + </a:t>
            </a:r>
            <a:r>
              <a:rPr lang="en-US" dirty="0" err="1"/>
              <a:t>ReLU</a:t>
            </a:r>
            <a:endParaRPr lang="en-US" dirty="0"/>
          </a:p>
          <a:p>
            <a:r>
              <a:rPr lang="en-US" dirty="0" smtClean="0"/>
              <a:t>Layer </a:t>
            </a:r>
            <a:r>
              <a:rPr lang="en-US" dirty="0"/>
              <a:t>2: </a:t>
            </a:r>
            <a:r>
              <a:rPr lang="en-US" dirty="0" err="1"/>
              <a:t>GCNConv</a:t>
            </a:r>
            <a:r>
              <a:rPr lang="en-US" dirty="0"/>
              <a:t> (hidden → hidden)</a:t>
            </a:r>
          </a:p>
          <a:p>
            <a:r>
              <a:rPr lang="en-US" dirty="0" smtClean="0"/>
              <a:t>Global </a:t>
            </a:r>
            <a:r>
              <a:rPr lang="en-US" dirty="0"/>
              <a:t>Mean Pooling over graph nodes</a:t>
            </a:r>
          </a:p>
          <a:p>
            <a:r>
              <a:rPr lang="en-US" dirty="0" smtClean="0"/>
              <a:t>Fully </a:t>
            </a:r>
            <a:r>
              <a:rPr lang="en-US" dirty="0"/>
              <a:t>Connected Layer → Output class (ASD / </a:t>
            </a:r>
            <a:r>
              <a:rPr lang="en-US" dirty="0" smtClean="0"/>
              <a:t>Non-ASD</a:t>
            </a:r>
            <a:endParaRPr lang="en-US" dirty="0"/>
          </a:p>
        </p:txBody>
      </p:sp>
    </p:spTree>
    <p:extLst>
      <p:ext uri="{BB962C8B-B14F-4D97-AF65-F5344CB8AC3E}">
        <p14:creationId xmlns:p14="http://schemas.microsoft.com/office/powerpoint/2010/main" val="424785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vert="horz" lIns="91440" tIns="45720" rIns="91440" bIns="45720" anchor="t">
            <a:noAutofit/>
          </a:bodyPr>
          <a:lstStyle/>
          <a:p>
            <a:pPr lvl="0"/>
            <a:r>
              <a:rPr lang="en-US" sz="2400" dirty="0" smtClean="0"/>
              <a:t>Phase </a:t>
            </a:r>
            <a:r>
              <a:rPr lang="en-US" sz="2400" dirty="0"/>
              <a:t>1: Literature Review and Dataset Collection</a:t>
            </a:r>
          </a:p>
          <a:p>
            <a:pPr lvl="0"/>
            <a:r>
              <a:rPr lang="en-US" sz="2400" dirty="0" smtClean="0"/>
              <a:t>Phase </a:t>
            </a:r>
            <a:r>
              <a:rPr lang="en-US" sz="2400" dirty="0"/>
              <a:t>2: EEG Signal Preprocessing.</a:t>
            </a:r>
          </a:p>
          <a:p>
            <a:pPr lvl="0"/>
            <a:r>
              <a:rPr lang="en-US" sz="2400" dirty="0" smtClean="0"/>
              <a:t>Phase </a:t>
            </a:r>
            <a:r>
              <a:rPr lang="en-US" sz="2400" dirty="0"/>
              <a:t>3: Spectrogram Generation for EEG signals</a:t>
            </a:r>
          </a:p>
          <a:p>
            <a:pPr lvl="0"/>
            <a:r>
              <a:rPr lang="en-US" sz="2400" dirty="0" smtClean="0"/>
              <a:t>Phase </a:t>
            </a:r>
            <a:r>
              <a:rPr lang="en-US" sz="2400" dirty="0"/>
              <a:t>4: Training classifiers (CNN, SVM, RF, etc.) on extracted features</a:t>
            </a:r>
          </a:p>
          <a:p>
            <a:pPr lvl="0"/>
            <a:r>
              <a:rPr lang="en-US" sz="2400" dirty="0" smtClean="0"/>
              <a:t>Phase </a:t>
            </a:r>
            <a:r>
              <a:rPr lang="en-US" sz="2400" dirty="0"/>
              <a:t>5: Model Evaluation using accuracy, precision, recall metrics</a:t>
            </a:r>
          </a:p>
          <a:p>
            <a:pPr lvl="0"/>
            <a:r>
              <a:rPr lang="en-US" sz="2400" dirty="0" smtClean="0"/>
              <a:t>Tools</a:t>
            </a:r>
            <a:r>
              <a:rPr lang="en-US" sz="2400" dirty="0"/>
              <a:t>: Python, </a:t>
            </a:r>
            <a:r>
              <a:rPr lang="en-US" sz="2400" dirty="0" err="1"/>
              <a:t>TensorFlow</a:t>
            </a:r>
            <a:r>
              <a:rPr lang="en-US" sz="2400" dirty="0"/>
              <a:t>, </a:t>
            </a:r>
            <a:r>
              <a:rPr lang="en-US" sz="2400" dirty="0" err="1"/>
              <a:t>Scikit</a:t>
            </a:r>
            <a:r>
              <a:rPr lang="en-US" sz="2400" dirty="0"/>
              <a:t>-learn, MNE-Python, </a:t>
            </a:r>
            <a:r>
              <a:rPr lang="en-US" sz="2400" dirty="0" err="1"/>
              <a:t>Matplotlib</a:t>
            </a:r>
            <a:endParaRPr lang="en-US" sz="2400" dirty="0"/>
          </a:p>
          <a:p>
            <a:pPr marL="0" indent="0">
              <a:buNone/>
            </a:pPr>
            <a:endParaRPr lang="en-US" dirty="0"/>
          </a:p>
        </p:txBody>
      </p:sp>
      <p:sp>
        <p:nvSpPr>
          <p:cNvPr id="4" name="Footer Placeholder 3"/>
          <p:cNvSpPr>
            <a:spLocks noGrp="1"/>
          </p:cNvSpPr>
          <p:nvPr>
            <p:ph type="ftr" sz="quarter" idx="11"/>
          </p:nvPr>
        </p:nvSpPr>
        <p:spPr/>
        <p:txBody>
          <a:bodyPr vert="horz" lIns="91440" tIns="45720" rIns="91440" bIns="45720" anchor="ctr"/>
          <a:lstStyle/>
          <a:p>
            <a:r>
              <a:rPr lang="en-GB" sz="1100" dirty="0"/>
              <a:t>Early Detection of Autism Spectrum Disorder Using EEG techniques (ML)</a:t>
            </a:r>
            <a:endParaRPr lang="en-US" sz="1100" dirty="0">
              <a:latin typeface="Calibri"/>
              <a:ea typeface="Calibri"/>
              <a:cs typeface="Calibri"/>
            </a:endParaRP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Tree>
    <p:extLst>
      <p:ext uri="{BB962C8B-B14F-4D97-AF65-F5344CB8AC3E}">
        <p14:creationId xmlns:p14="http://schemas.microsoft.com/office/powerpoint/2010/main" val="112337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sp>
        <p:nvSpPr>
          <p:cNvPr id="3" name="Date Placeholder 2"/>
          <p:cNvSpPr>
            <a:spLocks noGrp="1"/>
          </p:cNvSpPr>
          <p:nvPr>
            <p:ph type="dt" sz="half" idx="10"/>
          </p:nvPr>
        </p:nvSpPr>
        <p:spPr/>
        <p:txBody>
          <a:bodyPr/>
          <a:lstStyle/>
          <a:p>
            <a:r>
              <a:rPr lang="en-US" smtClean="0"/>
              <a:t>CS-FYP    Hamdard University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9</a:t>
            </a:fld>
            <a:endParaRPr lang="en-US" dirty="0"/>
          </a:p>
        </p:txBody>
      </p:sp>
      <p:sp>
        <p:nvSpPr>
          <p:cNvPr id="6" name="Content Placeholder 5"/>
          <p:cNvSpPr>
            <a:spLocks noGrp="1"/>
          </p:cNvSpPr>
          <p:nvPr>
            <p:ph sz="quarter" idx="1"/>
          </p:nvPr>
        </p:nvSpPr>
        <p:spPr/>
        <p:txBody>
          <a:bodyPr/>
          <a:lstStyle/>
          <a:p>
            <a:r>
              <a:rPr lang="en-US" dirty="0"/>
              <a:t>EEG data stored in .</a:t>
            </a:r>
            <a:r>
              <a:rPr lang="en-US" dirty="0" err="1"/>
              <a:t>pkl</a:t>
            </a:r>
            <a:r>
              <a:rPr lang="en-US" dirty="0"/>
              <a:t> format.</a:t>
            </a:r>
          </a:p>
          <a:p>
            <a:r>
              <a:rPr lang="en-US" dirty="0" smtClean="0"/>
              <a:t>Each </a:t>
            </a:r>
            <a:r>
              <a:rPr lang="en-US" dirty="0"/>
              <a:t>file contains extracted EEG features and corresponding label (ASD or non-ASD).</a:t>
            </a:r>
          </a:p>
          <a:p>
            <a:r>
              <a:rPr lang="en-US" dirty="0" smtClean="0"/>
              <a:t>Labels</a:t>
            </a:r>
            <a:r>
              <a:rPr lang="en-US" dirty="0"/>
              <a:t>: 0 = Non-ASD, 1 = ASD</a:t>
            </a:r>
          </a:p>
          <a:p>
            <a:endParaRPr lang="en-US" dirty="0"/>
          </a:p>
        </p:txBody>
      </p:sp>
    </p:spTree>
    <p:extLst>
      <p:ext uri="{BB962C8B-B14F-4D97-AF65-F5344CB8AC3E}">
        <p14:creationId xmlns:p14="http://schemas.microsoft.com/office/powerpoint/2010/main" val="9319164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385</TotalTime>
  <Words>773</Words>
  <Application>Microsoft Office PowerPoint</Application>
  <PresentationFormat>On-screen Show (4:3)</PresentationFormat>
  <Paragraphs>106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Poppins</vt:lpstr>
      <vt:lpstr>Times New Roman</vt:lpstr>
      <vt:lpstr>Tw Cen MT</vt:lpstr>
      <vt:lpstr>Tw Cen MT</vt:lpstr>
      <vt:lpstr>Wingdings</vt:lpstr>
      <vt:lpstr>Wingdings 2</vt:lpstr>
      <vt:lpstr>Median</vt:lpstr>
      <vt:lpstr>PowerPoint Presentation</vt:lpstr>
      <vt:lpstr>Summary </vt:lpstr>
      <vt:lpstr>Introduction</vt:lpstr>
      <vt:lpstr>Problem Statement </vt:lpstr>
      <vt:lpstr>Project Objective</vt:lpstr>
      <vt:lpstr>Project Scope </vt:lpstr>
      <vt:lpstr>GCN Model Architecture </vt:lpstr>
      <vt:lpstr>Our Methodology </vt:lpstr>
      <vt:lpstr>Dataset Description</vt:lpstr>
      <vt:lpstr>Results  </vt:lpstr>
      <vt:lpstr>Reference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DELL</cp:lastModifiedBy>
  <cp:revision>458</cp:revision>
  <dcterms:created xsi:type="dcterms:W3CDTF">2015-09-23T05:32:20Z</dcterms:created>
  <dcterms:modified xsi:type="dcterms:W3CDTF">2025-07-03T19:45:58Z</dcterms:modified>
</cp:coreProperties>
</file>