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312" r:id="rId3"/>
    <p:sldId id="257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59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7" autoAdjust="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c624a2eb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c624a2eb9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c8754ee7f7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c8754ee7f7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9c4634428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9c4634428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c718aa7c6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c718aa7c6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8754ee7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8754ee7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720525" y="1256175"/>
            <a:ext cx="7717800" cy="3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1905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arker Grotesque Medium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373473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5207121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3"/>
          </p:nvPr>
        </p:nvSpPr>
        <p:spPr>
          <a:xfrm>
            <a:off x="1373473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207122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207121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6"/>
          </p:nvPr>
        </p:nvSpPr>
        <p:spPr>
          <a:xfrm>
            <a:off x="5207122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373473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373473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9" hasCustomPrompt="1"/>
          </p:nvPr>
        </p:nvSpPr>
        <p:spPr>
          <a:xfrm>
            <a:off x="4459847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13" hasCustomPrompt="1"/>
          </p:nvPr>
        </p:nvSpPr>
        <p:spPr>
          <a:xfrm>
            <a:off x="4459847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672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672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>
            <a:spLocks noGrp="1"/>
          </p:cNvSpPr>
          <p:nvPr>
            <p:ph type="title"/>
          </p:nvPr>
        </p:nvSpPr>
        <p:spPr>
          <a:xfrm>
            <a:off x="1426025" y="1254225"/>
            <a:ext cx="6292200" cy="2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9"/>
          <p:cNvSpPr/>
          <p:nvPr/>
        </p:nvSpPr>
        <p:spPr>
          <a:xfrm>
            <a:off x="5271025" y="1313250"/>
            <a:ext cx="2045700" cy="204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9"/>
          <p:cNvSpPr txBox="1">
            <a:spLocks noGrp="1"/>
          </p:cNvSpPr>
          <p:nvPr>
            <p:ph type="ctrTitle"/>
          </p:nvPr>
        </p:nvSpPr>
        <p:spPr>
          <a:xfrm>
            <a:off x="361628" y="485677"/>
            <a:ext cx="5661220" cy="1595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EDA for The top 5 Indian moves </a:t>
            </a:r>
            <a:endParaRPr sz="4400" b="1" dirty="0">
              <a:latin typeface="Mountains of Christmas"/>
              <a:ea typeface="Mountains of Christmas"/>
              <a:cs typeface="Mountains of Christmas"/>
              <a:sym typeface="Mountains of Christmas"/>
            </a:endParaRPr>
          </a:p>
        </p:txBody>
      </p:sp>
      <p:sp>
        <p:nvSpPr>
          <p:cNvPr id="889" name="Google Shape;889;p39"/>
          <p:cNvSpPr txBox="1">
            <a:spLocks noGrp="1"/>
          </p:cNvSpPr>
          <p:nvPr>
            <p:ph type="subTitle" idx="1"/>
          </p:nvPr>
        </p:nvSpPr>
        <p:spPr>
          <a:xfrm>
            <a:off x="314229" y="3169605"/>
            <a:ext cx="2880836" cy="904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:</a:t>
            </a: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Ebtesam Sultan </a:t>
            </a: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Nuha Aljohani</a:t>
            </a:r>
          </a:p>
        </p:txBody>
      </p:sp>
      <p:pic>
        <p:nvPicPr>
          <p:cNvPr id="890" name="Google Shape;890;p39"/>
          <p:cNvPicPr preferRelativeResize="0"/>
          <p:nvPr/>
        </p:nvPicPr>
        <p:blipFill rotWithShape="1">
          <a:blip r:embed="rId3"/>
          <a:srcRect l="22799" t="2945" r="24871" b="7537"/>
          <a:stretch>
            <a:fillRect/>
          </a:stretch>
        </p:blipFill>
        <p:spPr>
          <a:xfrm>
            <a:off x="5362052" y="1119317"/>
            <a:ext cx="2472035" cy="2670408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9"/>
          <p:cNvSpPr/>
          <p:nvPr/>
        </p:nvSpPr>
        <p:spPr>
          <a:xfrm>
            <a:off x="5751490" y="2081206"/>
            <a:ext cx="1023834" cy="1084862"/>
          </a:xfrm>
          <a:custGeom>
            <a:avLst/>
            <a:gdLst/>
            <a:ahLst/>
            <a:cxnLst/>
            <a:rect l="l" t="t" r="r" b="b"/>
            <a:pathLst>
              <a:path w="54071" h="57294" extrusionOk="0">
                <a:moveTo>
                  <a:pt x="42542" y="4250"/>
                </a:moveTo>
                <a:cubicBezTo>
                  <a:pt x="44756" y="4250"/>
                  <a:pt x="46557" y="4391"/>
                  <a:pt x="46979" y="4813"/>
                </a:cubicBezTo>
                <a:cubicBezTo>
                  <a:pt x="46979" y="4813"/>
                  <a:pt x="47040" y="4808"/>
                  <a:pt x="47148" y="4808"/>
                </a:cubicBezTo>
                <a:cubicBezTo>
                  <a:pt x="47854" y="4808"/>
                  <a:pt x="50572" y="4999"/>
                  <a:pt x="51670" y="7852"/>
                </a:cubicBezTo>
                <a:cubicBezTo>
                  <a:pt x="51670" y="7852"/>
                  <a:pt x="52430" y="8865"/>
                  <a:pt x="52430" y="11530"/>
                </a:cubicBezTo>
                <a:lnTo>
                  <a:pt x="53058" y="34953"/>
                </a:lnTo>
                <a:lnTo>
                  <a:pt x="53058" y="46989"/>
                </a:lnTo>
                <a:cubicBezTo>
                  <a:pt x="53058" y="46989"/>
                  <a:pt x="51670" y="51669"/>
                  <a:pt x="49390" y="52561"/>
                </a:cubicBezTo>
                <a:cubicBezTo>
                  <a:pt x="49390" y="52561"/>
                  <a:pt x="45459" y="53321"/>
                  <a:pt x="42045" y="53321"/>
                </a:cubicBezTo>
                <a:cubicBezTo>
                  <a:pt x="42045" y="53321"/>
                  <a:pt x="25075" y="53827"/>
                  <a:pt x="24569" y="53827"/>
                </a:cubicBezTo>
                <a:lnTo>
                  <a:pt x="16585" y="53827"/>
                </a:lnTo>
                <a:lnTo>
                  <a:pt x="9879" y="53321"/>
                </a:lnTo>
                <a:cubicBezTo>
                  <a:pt x="9879" y="53321"/>
                  <a:pt x="7467" y="52429"/>
                  <a:pt x="6708" y="49522"/>
                </a:cubicBezTo>
                <a:cubicBezTo>
                  <a:pt x="6708" y="49522"/>
                  <a:pt x="5573" y="41538"/>
                  <a:pt x="5573" y="40404"/>
                </a:cubicBezTo>
                <a:lnTo>
                  <a:pt x="5573" y="28621"/>
                </a:lnTo>
                <a:lnTo>
                  <a:pt x="6586" y="20010"/>
                </a:lnTo>
                <a:cubicBezTo>
                  <a:pt x="6586" y="20010"/>
                  <a:pt x="7467" y="11530"/>
                  <a:pt x="8227" y="11530"/>
                </a:cubicBezTo>
                <a:cubicBezTo>
                  <a:pt x="8227" y="11530"/>
                  <a:pt x="9494" y="8744"/>
                  <a:pt x="13931" y="7852"/>
                </a:cubicBezTo>
                <a:cubicBezTo>
                  <a:pt x="13931" y="7852"/>
                  <a:pt x="27102" y="4813"/>
                  <a:pt x="32036" y="4813"/>
                </a:cubicBezTo>
                <a:cubicBezTo>
                  <a:pt x="32036" y="4813"/>
                  <a:pt x="38114" y="4250"/>
                  <a:pt x="42542" y="4250"/>
                </a:cubicBezTo>
                <a:close/>
                <a:moveTo>
                  <a:pt x="39634" y="0"/>
                </a:moveTo>
                <a:lnTo>
                  <a:pt x="33049" y="507"/>
                </a:lnTo>
                <a:lnTo>
                  <a:pt x="26089" y="1399"/>
                </a:lnTo>
                <a:cubicBezTo>
                  <a:pt x="26089" y="1399"/>
                  <a:pt x="20010" y="2027"/>
                  <a:pt x="19503" y="2027"/>
                </a:cubicBezTo>
                <a:cubicBezTo>
                  <a:pt x="18997" y="2027"/>
                  <a:pt x="9494" y="4306"/>
                  <a:pt x="9494" y="4306"/>
                </a:cubicBezTo>
                <a:lnTo>
                  <a:pt x="5320" y="5704"/>
                </a:lnTo>
                <a:cubicBezTo>
                  <a:pt x="3162" y="6464"/>
                  <a:pt x="1642" y="10638"/>
                  <a:pt x="1642" y="10638"/>
                </a:cubicBezTo>
                <a:lnTo>
                  <a:pt x="1267" y="14822"/>
                </a:lnTo>
                <a:lnTo>
                  <a:pt x="629" y="22674"/>
                </a:lnTo>
                <a:lnTo>
                  <a:pt x="1" y="31032"/>
                </a:lnTo>
                <a:lnTo>
                  <a:pt x="1" y="45722"/>
                </a:lnTo>
                <a:cubicBezTo>
                  <a:pt x="1" y="49522"/>
                  <a:pt x="882" y="52683"/>
                  <a:pt x="882" y="52683"/>
                </a:cubicBezTo>
                <a:cubicBezTo>
                  <a:pt x="2074" y="56257"/>
                  <a:pt x="3732" y="56643"/>
                  <a:pt x="4393" y="56643"/>
                </a:cubicBezTo>
                <a:cubicBezTo>
                  <a:pt x="4575" y="56643"/>
                  <a:pt x="4681" y="56613"/>
                  <a:pt x="4681" y="56613"/>
                </a:cubicBezTo>
                <a:cubicBezTo>
                  <a:pt x="5225" y="57152"/>
                  <a:pt x="10872" y="57293"/>
                  <a:pt x="16657" y="57293"/>
                </a:cubicBezTo>
                <a:cubicBezTo>
                  <a:pt x="23062" y="57293"/>
                  <a:pt x="29634" y="57120"/>
                  <a:pt x="29634" y="57120"/>
                </a:cubicBezTo>
                <a:cubicBezTo>
                  <a:pt x="49765" y="57120"/>
                  <a:pt x="49005" y="56107"/>
                  <a:pt x="49005" y="56107"/>
                </a:cubicBezTo>
                <a:cubicBezTo>
                  <a:pt x="52683" y="54456"/>
                  <a:pt x="53443" y="48377"/>
                  <a:pt x="53443" y="48377"/>
                </a:cubicBezTo>
                <a:cubicBezTo>
                  <a:pt x="54071" y="47749"/>
                  <a:pt x="53949" y="35966"/>
                  <a:pt x="53949" y="35966"/>
                </a:cubicBezTo>
                <a:lnTo>
                  <a:pt x="53189" y="14569"/>
                </a:lnTo>
                <a:cubicBezTo>
                  <a:pt x="53189" y="10385"/>
                  <a:pt x="51923" y="4813"/>
                  <a:pt x="51923" y="4813"/>
                </a:cubicBezTo>
                <a:cubicBezTo>
                  <a:pt x="51031" y="1145"/>
                  <a:pt x="48499" y="639"/>
                  <a:pt x="48499" y="639"/>
                </a:cubicBezTo>
                <a:cubicBezTo>
                  <a:pt x="47992" y="132"/>
                  <a:pt x="44699" y="0"/>
                  <a:pt x="4469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Algorithms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768" y="1100664"/>
            <a:ext cx="7717800" cy="855654"/>
          </a:xfrm>
        </p:spPr>
        <p:txBody>
          <a:bodyPr/>
          <a:lstStyle/>
          <a:p>
            <a:pPr marL="15240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most type of Indian movies watched from 2019 to 2021?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46" y="1956318"/>
            <a:ext cx="4314644" cy="259651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2"/>
          <p:cNvSpPr txBox="1">
            <a:spLocks noGrp="1"/>
          </p:cNvSpPr>
          <p:nvPr>
            <p:ph type="subTitle" idx="1"/>
          </p:nvPr>
        </p:nvSpPr>
        <p:spPr>
          <a:xfrm>
            <a:off x="1373473" y="3675533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Drama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Romance 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918" name="Google Shape;918;p42"/>
          <p:cNvSpPr txBox="1">
            <a:spLocks noGrp="1"/>
          </p:cNvSpPr>
          <p:nvPr>
            <p:ph type="subTitle" idx="2"/>
          </p:nvPr>
        </p:nvSpPr>
        <p:spPr>
          <a:xfrm>
            <a:off x="1318817" y="3243148"/>
            <a:ext cx="2719800" cy="577800"/>
          </a:xfrm>
          <a:prstGeom prst="rect">
            <a:avLst/>
          </a:prstGeom>
        </p:spPr>
        <p:txBody>
          <a:bodyPr spcFirstLastPara="0" vert="horz" wrap="square" lIns="91425" tIns="91425" rIns="91425" bIns="91425" rtlCol="0" anchor="ctr" anchorCtr="0">
            <a:noAutofit/>
          </a:bodyPr>
          <a:lstStyle/>
          <a:p>
            <a:pPr marL="0" lvl="0" algn="l">
              <a:buSzTx/>
            </a:pPr>
            <a:r>
              <a:rPr lang="en-US" dirty="0">
                <a:solidFill>
                  <a:schemeClr val="tx1"/>
                </a:solidFill>
                <a:sym typeface="+mn-ea"/>
              </a:rPr>
              <a:t>Most type of moves :</a:t>
            </a:r>
          </a:p>
        </p:txBody>
      </p:sp>
      <p:sp>
        <p:nvSpPr>
          <p:cNvPr id="919" name="Google Shape;919;p42"/>
          <p:cNvSpPr txBox="1">
            <a:spLocks noGrp="1"/>
          </p:cNvSpPr>
          <p:nvPr>
            <p:ph type="subTitle" idx="3"/>
          </p:nvPr>
        </p:nvSpPr>
        <p:spPr>
          <a:xfrm>
            <a:off x="4770285" y="2338204"/>
            <a:ext cx="3386745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15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 move by Votes :</a:t>
            </a:r>
          </a:p>
        </p:txBody>
      </p:sp>
      <p:sp>
        <p:nvSpPr>
          <p:cNvPr id="914" name="Google Shape;914;p42"/>
          <p:cNvSpPr txBox="1">
            <a:spLocks noGrp="1"/>
          </p:cNvSpPr>
          <p:nvPr>
            <p:ph type="subTitle" idx="4"/>
          </p:nvPr>
        </p:nvSpPr>
        <p:spPr>
          <a:xfrm>
            <a:off x="5104113" y="2665169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2060"/>
                </a:solidFill>
              </a:rPr>
              <a:t>Gho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Gho</a:t>
            </a:r>
            <a:r>
              <a:rPr lang="en-US" sz="1600" dirty="0">
                <a:solidFill>
                  <a:srgbClr val="002060"/>
                </a:solidFill>
              </a:rPr>
              <a:t> Rani</a:t>
            </a:r>
          </a:p>
        </p:txBody>
      </p:sp>
      <p:sp>
        <p:nvSpPr>
          <p:cNvPr id="921" name="Google Shape;921;p42"/>
          <p:cNvSpPr txBox="1">
            <a:spLocks noGrp="1"/>
          </p:cNvSpPr>
          <p:nvPr>
            <p:ph type="subTitle" idx="5"/>
          </p:nvPr>
        </p:nvSpPr>
        <p:spPr>
          <a:xfrm>
            <a:off x="1373473" y="1494033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Top moves by rating :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6" name="Google Shape;916;p42"/>
          <p:cNvSpPr txBox="1">
            <a:spLocks noGrp="1"/>
          </p:cNvSpPr>
          <p:nvPr>
            <p:ph type="subTitle" idx="6"/>
          </p:nvPr>
        </p:nvSpPr>
        <p:spPr>
          <a:xfrm>
            <a:off x="1175988" y="1893686"/>
            <a:ext cx="2719800" cy="467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</a:rPr>
              <a:t>Love </a:t>
            </a:r>
            <a:r>
              <a:rPr lang="en-US" sz="1600" dirty="0" err="1">
                <a:solidFill>
                  <a:srgbClr val="002060"/>
                </a:solidFill>
              </a:rPr>
              <a:t>qubool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hai</a:t>
            </a:r>
          </a:p>
        </p:txBody>
      </p:sp>
      <p:sp>
        <p:nvSpPr>
          <p:cNvPr id="917" name="Google Shape;91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Conclusion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09" name="Google Shape;909;p42"/>
          <p:cNvSpPr txBox="1">
            <a:spLocks noGrp="1"/>
          </p:cNvSpPr>
          <p:nvPr>
            <p:ph type="title" idx="9"/>
          </p:nvPr>
        </p:nvSpPr>
        <p:spPr>
          <a:xfrm>
            <a:off x="545648" y="316457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dirty="0"/>
          </a:p>
        </p:txBody>
      </p:sp>
      <p:sp>
        <p:nvSpPr>
          <p:cNvPr id="911" name="Google Shape;911;p42"/>
          <p:cNvSpPr txBox="1">
            <a:spLocks noGrp="1"/>
          </p:cNvSpPr>
          <p:nvPr>
            <p:ph type="title" idx="13"/>
          </p:nvPr>
        </p:nvSpPr>
        <p:spPr>
          <a:xfrm>
            <a:off x="653415" y="1281838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dirty="0"/>
          </a:p>
        </p:txBody>
      </p:sp>
      <p:sp>
        <p:nvSpPr>
          <p:cNvPr id="912" name="Google Shape;912;p42"/>
          <p:cNvSpPr txBox="1">
            <a:spLocks noGrp="1"/>
          </p:cNvSpPr>
          <p:nvPr>
            <p:ph type="title" idx="14"/>
          </p:nvPr>
        </p:nvSpPr>
        <p:spPr>
          <a:xfrm>
            <a:off x="4074870" y="210909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3151" b="73319"/>
          <a:stretch>
            <a:fillRect/>
          </a:stretch>
        </p:blipFill>
        <p:spPr>
          <a:xfrm>
            <a:off x="5103908" y="3242634"/>
            <a:ext cx="2466975" cy="4348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56188" b="14689"/>
          <a:stretch>
            <a:fillRect/>
          </a:stretch>
        </p:blipFill>
        <p:spPr>
          <a:xfrm>
            <a:off x="1318895" y="2472055"/>
            <a:ext cx="1847850" cy="5822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1267928" y="1000914"/>
            <a:ext cx="6292200" cy="1906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GB" dirty="0"/>
              <a:t>hank you 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566129" y="2997236"/>
            <a:ext cx="7913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US" b="1" dirty="0">
                <a:solidFill>
                  <a:srgbClr val="002060"/>
                </a:solidFill>
              </a:rPr>
              <a:t>Do you have any questions?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8" name="Google Shape;1048;p51"/>
          <p:cNvCxnSpPr/>
          <p:nvPr/>
        </p:nvCxnSpPr>
        <p:spPr>
          <a:xfrm>
            <a:off x="697925" y="2936805"/>
            <a:ext cx="7733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9" name="Google Shape;1049;p51"/>
          <p:cNvSpPr txBox="1">
            <a:spLocks noGrp="1"/>
          </p:cNvSpPr>
          <p:nvPr>
            <p:ph type="title"/>
          </p:nvPr>
        </p:nvSpPr>
        <p:spPr>
          <a:xfrm>
            <a:off x="480996" y="65017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outline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051" name="Google Shape;1051;p51"/>
          <p:cNvSpPr txBox="1">
            <a:spLocks noGrp="1"/>
          </p:cNvSpPr>
          <p:nvPr>
            <p:ph type="subTitle" idx="4294967295"/>
          </p:nvPr>
        </p:nvSpPr>
        <p:spPr>
          <a:xfrm>
            <a:off x="2217420" y="1882775"/>
            <a:ext cx="1943100" cy="515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that data will answer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3" name="Google Shape;1053;p51"/>
          <p:cNvSpPr txBox="1">
            <a:spLocks noGrp="1"/>
          </p:cNvSpPr>
          <p:nvPr>
            <p:ph type="subTitle" idx="4294967295"/>
          </p:nvPr>
        </p:nvSpPr>
        <p:spPr>
          <a:xfrm>
            <a:off x="5093578" y="1884609"/>
            <a:ext cx="1944687" cy="514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and conclusion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5" name="Google Shape;1055;p51"/>
          <p:cNvSpPr txBox="1">
            <a:spLocks noGrp="1"/>
          </p:cNvSpPr>
          <p:nvPr>
            <p:ph type="subTitle" idx="4294967295"/>
          </p:nvPr>
        </p:nvSpPr>
        <p:spPr>
          <a:xfrm>
            <a:off x="0" y="3763963"/>
            <a:ext cx="1944688" cy="51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of project</a:t>
            </a:r>
            <a:endParaRPr dirty="0"/>
          </a:p>
        </p:txBody>
      </p:sp>
      <p:sp>
        <p:nvSpPr>
          <p:cNvPr id="1057" name="Google Shape;1057;p51"/>
          <p:cNvSpPr txBox="1">
            <a:spLocks noGrp="1"/>
          </p:cNvSpPr>
          <p:nvPr>
            <p:ph type="subTitle" idx="4294967295"/>
          </p:nvPr>
        </p:nvSpPr>
        <p:spPr>
          <a:xfrm>
            <a:off x="3652670" y="3643352"/>
            <a:ext cx="1943100" cy="51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the data</a:t>
            </a:r>
            <a:endParaRPr dirty="0"/>
          </a:p>
        </p:txBody>
      </p:sp>
      <p:sp>
        <p:nvSpPr>
          <p:cNvPr id="1059" name="Google Shape;1059;p51"/>
          <p:cNvSpPr txBox="1">
            <a:spLocks noGrp="1"/>
          </p:cNvSpPr>
          <p:nvPr>
            <p:ph type="subTitle" idx="4294967295"/>
          </p:nvPr>
        </p:nvSpPr>
        <p:spPr>
          <a:xfrm>
            <a:off x="6524021" y="3654635"/>
            <a:ext cx="1943100" cy="515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 and programs that were used</a:t>
            </a:r>
            <a:endParaRPr dirty="0"/>
          </a:p>
        </p:txBody>
      </p:sp>
      <p:sp>
        <p:nvSpPr>
          <p:cNvPr id="1062" name="Google Shape;1062;p51"/>
          <p:cNvSpPr/>
          <p:nvPr/>
        </p:nvSpPr>
        <p:spPr>
          <a:xfrm>
            <a:off x="1283970" y="2647950"/>
            <a:ext cx="1159510" cy="5778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introduction</a:t>
            </a:r>
          </a:p>
        </p:txBody>
      </p:sp>
      <p:cxnSp>
        <p:nvCxnSpPr>
          <p:cNvPr id="1065" name="Google Shape;1065;p51"/>
          <p:cNvCxnSpPr/>
          <p:nvPr/>
        </p:nvCxnSpPr>
        <p:spPr>
          <a:xfrm flipH="1">
            <a:off x="1683588" y="3211373"/>
            <a:ext cx="230321" cy="36539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6" name="Google Shape;1066;p51"/>
          <p:cNvCxnSpPr>
            <a:endCxn id="1051" idx="2"/>
          </p:cNvCxnSpPr>
          <p:nvPr/>
        </p:nvCxnSpPr>
        <p:spPr>
          <a:xfrm rot="10800000">
            <a:off x="3188667" y="2399118"/>
            <a:ext cx="0" cy="26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7" name="Google Shape;1067;p51"/>
          <p:cNvCxnSpPr/>
          <p:nvPr/>
        </p:nvCxnSpPr>
        <p:spPr>
          <a:xfrm>
            <a:off x="4572001" y="3225705"/>
            <a:ext cx="0" cy="275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51"/>
          <p:cNvCxnSpPr>
            <a:stCxn id="1053" idx="2"/>
          </p:cNvCxnSpPr>
          <p:nvPr/>
        </p:nvCxnSpPr>
        <p:spPr>
          <a:xfrm>
            <a:off x="6065387" y="2398965"/>
            <a:ext cx="900" cy="26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69" name="Google Shape;1069;p51"/>
          <p:cNvCxnSpPr/>
          <p:nvPr/>
        </p:nvCxnSpPr>
        <p:spPr>
          <a:xfrm>
            <a:off x="7449691" y="3225705"/>
            <a:ext cx="0" cy="275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" name="Google Shape;1062;p51"/>
          <p:cNvSpPr/>
          <p:nvPr/>
        </p:nvSpPr>
        <p:spPr>
          <a:xfrm>
            <a:off x="2669686" y="2660436"/>
            <a:ext cx="103844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Design</a:t>
            </a:r>
            <a:endParaRPr sz="800" b="1" dirty="0">
              <a:latin typeface="Mountains of Christmas"/>
              <a:ea typeface="Mountains of Christmas"/>
              <a:cs typeface="Mountains of Christmas"/>
              <a:sym typeface="Mountains of Christmas"/>
            </a:endParaRPr>
          </a:p>
        </p:txBody>
      </p:sp>
      <p:sp>
        <p:nvSpPr>
          <p:cNvPr id="32" name="Google Shape;1062;p51"/>
          <p:cNvSpPr/>
          <p:nvPr/>
        </p:nvSpPr>
        <p:spPr>
          <a:xfrm>
            <a:off x="4105000" y="2673965"/>
            <a:ext cx="103844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Data</a:t>
            </a:r>
          </a:p>
        </p:txBody>
      </p:sp>
      <p:sp>
        <p:nvSpPr>
          <p:cNvPr id="34" name="Google Shape;1062;p51"/>
          <p:cNvSpPr/>
          <p:nvPr/>
        </p:nvSpPr>
        <p:spPr>
          <a:xfrm>
            <a:off x="6976351" y="2643092"/>
            <a:ext cx="103844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Tools</a:t>
            </a:r>
          </a:p>
        </p:txBody>
      </p:sp>
      <p:sp>
        <p:nvSpPr>
          <p:cNvPr id="35" name="Google Shape;1062;p51"/>
          <p:cNvSpPr/>
          <p:nvPr/>
        </p:nvSpPr>
        <p:spPr>
          <a:xfrm>
            <a:off x="5431155" y="2640965"/>
            <a:ext cx="1129030" cy="5778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Algorithms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>
            <a:spLocks noGrp="1"/>
          </p:cNvSpPr>
          <p:nvPr>
            <p:ph type="title"/>
          </p:nvPr>
        </p:nvSpPr>
        <p:spPr>
          <a:xfrm>
            <a:off x="828674" y="521792"/>
            <a:ext cx="437186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Introduction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898" name="Google Shape;898;p40"/>
          <p:cNvSpPr txBox="1">
            <a:spLocks noGrp="1"/>
          </p:cNvSpPr>
          <p:nvPr>
            <p:ph type="body" idx="1"/>
          </p:nvPr>
        </p:nvSpPr>
        <p:spPr>
          <a:xfrm>
            <a:off x="314325" y="1285129"/>
            <a:ext cx="8124000" cy="2845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Recently, websites and applications for watching movies have spread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most people are watching movies.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Some people prefer Arabic moves, and another prefer foreign moves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 of project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we will give you the top 5 Indian moves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from 2019 to 2021 ...  </a:t>
            </a:r>
          </a:p>
        </p:txBody>
      </p:sp>
      <p:pic>
        <p:nvPicPr>
          <p:cNvPr id="4" name="Google Shape;890;p39"/>
          <p:cNvPicPr preferRelativeResize="0"/>
          <p:nvPr/>
        </p:nvPicPr>
        <p:blipFill rotWithShape="1">
          <a:blip r:embed="rId3"/>
          <a:srcRect l="22799" t="2945" r="24871" b="7537"/>
          <a:stretch>
            <a:fillRect/>
          </a:stretch>
        </p:blipFill>
        <p:spPr>
          <a:xfrm>
            <a:off x="5951440" y="2264229"/>
            <a:ext cx="2472035" cy="243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24" y="423747"/>
            <a:ext cx="3858775" cy="572700"/>
          </a:xfrm>
        </p:spPr>
        <p:txBody>
          <a:bodyPr/>
          <a:lstStyle/>
          <a:p>
            <a:pPr algn="ctr"/>
            <a:br>
              <a:rPr lang="en-US" sz="3600" b="1" dirty="0">
                <a:solidFill>
                  <a:srgbClr val="0070C0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br>
              <a:rPr lang="en-US" sz="3600" b="1" dirty="0">
                <a:solidFill>
                  <a:srgbClr val="0070C0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r>
              <a:rPr lang="en-US" sz="3600" b="1" dirty="0">
                <a:solidFill>
                  <a:srgbClr val="0070C0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Design</a:t>
            </a:r>
            <a:br>
              <a:rPr lang="en-US" sz="3600" b="1" dirty="0">
                <a:solidFill>
                  <a:srgbClr val="0070C0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285129"/>
            <a:ext cx="7717800" cy="2845946"/>
          </a:xfrm>
        </p:spPr>
        <p:txBody>
          <a:bodyPr/>
          <a:lstStyle/>
          <a:p>
            <a:pPr marL="342900" lvl="0" indent="-342900" algn="l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Indian movies has high rating and votes from 2019 to 2021?</a:t>
            </a:r>
          </a:p>
          <a:p>
            <a:pPr marL="342900" lvl="0" indent="-342900" algn="l" rtl="0">
              <a:lnSpc>
                <a:spcPct val="114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4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most type of Indian movies watched from 2019 to 2021?</a:t>
            </a:r>
          </a:p>
          <a:p>
            <a:pPr marL="152400" indent="0" algn="l" rtl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Google Shape;890;p39"/>
          <p:cNvPicPr preferRelativeResize="0"/>
          <p:nvPr/>
        </p:nvPicPr>
        <p:blipFill rotWithShape="1">
          <a:blip r:embed="rId2"/>
          <a:srcRect l="22799" t="2945" r="24871" b="7537"/>
          <a:stretch>
            <a:fillRect/>
          </a:stretch>
        </p:blipFill>
        <p:spPr>
          <a:xfrm>
            <a:off x="6628765" y="2650670"/>
            <a:ext cx="2129804" cy="205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5" y="815140"/>
            <a:ext cx="4787689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706118"/>
            <a:ext cx="7717800" cy="2517539"/>
          </a:xfrm>
        </p:spPr>
        <p:txBody>
          <a:bodyPr/>
          <a:lstStyle/>
          <a:p>
            <a:pPr marL="342900" indent="-342900" algn="l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extracted our dataset from Data.World website and scraped data from IMDb with 15506 number of rows and 10 number of columns.</a:t>
            </a:r>
          </a:p>
          <a:p>
            <a:pPr marL="342900" indent="-342900" algn="l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Columns include (name, year, duration, genre, rating, number of votes, director and the 3 main actors in the movies) with data type (integer, string). </a:t>
            </a:r>
          </a:p>
          <a:p>
            <a:pPr marL="152400" indent="0" algn="l" rtl="0"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52400" indent="0" algn="l" rtl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653" y="856958"/>
            <a:ext cx="2530719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525" y="1538513"/>
            <a:ext cx="7717800" cy="2773375"/>
          </a:xfrm>
        </p:spPr>
        <p:txBody>
          <a:bodyPr/>
          <a:lstStyle/>
          <a:p>
            <a:pPr marL="342900" lvl="0" indent="-342900" algn="just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Drop a null value from the data set.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Convert Column name to Upper case.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Remove symbols from Columns.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Count number of VOTET and RATING.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890;p39"/>
          <p:cNvPicPr preferRelativeResize="0"/>
          <p:nvPr/>
        </p:nvPicPr>
        <p:blipFill rotWithShape="1">
          <a:blip r:embed="rId2"/>
          <a:srcRect l="22799" t="2945" r="24871" b="7537"/>
          <a:stretch>
            <a:fillRect/>
          </a:stretch>
        </p:blipFill>
        <p:spPr>
          <a:xfrm>
            <a:off x="5842582" y="1429658"/>
            <a:ext cx="2472035" cy="243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Algorithms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905" y="1018050"/>
            <a:ext cx="7717800" cy="3447600"/>
          </a:xfrm>
        </p:spPr>
        <p:txBody>
          <a:bodyPr/>
          <a:lstStyle/>
          <a:p>
            <a:pPr marL="152400" indent="0">
              <a:buNone/>
            </a:pPr>
            <a:endParaRPr lang="en-US" dirty="0"/>
          </a:p>
        </p:txBody>
      </p:sp>
      <p:pic>
        <p:nvPicPr>
          <p:cNvPr id="4" name="Picture 3" descr="Chart, ba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15" y="1959048"/>
            <a:ext cx="3650226" cy="2663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: Rounded Corners 4"/>
          <p:cNvSpPr/>
          <p:nvPr/>
        </p:nvSpPr>
        <p:spPr>
          <a:xfrm>
            <a:off x="973394" y="1386348"/>
            <a:ext cx="4630993" cy="572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52400" indent="0"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Highest number of ratings per year 2019 to 2021: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Algorithms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97" y="1545772"/>
            <a:ext cx="7717800" cy="243634"/>
          </a:xfrm>
        </p:spPr>
        <p:txBody>
          <a:bodyPr/>
          <a:lstStyle/>
          <a:p>
            <a:pPr marL="15240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Indian movies has high rating from 2019 to 2021?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52400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88" y="1948938"/>
            <a:ext cx="4182926" cy="2453853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9" name="Google Shape;1555;p67"/>
          <p:cNvGrpSpPr/>
          <p:nvPr/>
        </p:nvGrpSpPr>
        <p:grpSpPr>
          <a:xfrm>
            <a:off x="5994593" y="792690"/>
            <a:ext cx="1383503" cy="119749"/>
            <a:chOff x="3465975" y="2270276"/>
            <a:chExt cx="1986364" cy="171929"/>
          </a:xfrm>
        </p:grpSpPr>
        <p:sp>
          <p:nvSpPr>
            <p:cNvPr id="10" name="Google Shape;1556;p67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1" name="Google Shape;1557;p67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2" name="Google Shape;1558;p67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3" name="Google Shape;1559;p67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4" name="Google Shape;1560;p67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5" name="Google Shape;1561;p67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6" name="Google Shape;1562;p67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7" name="Google Shape;1563;p67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Algorithms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525" y="1256175"/>
            <a:ext cx="7717800" cy="652454"/>
          </a:xfrm>
        </p:spPr>
        <p:txBody>
          <a:bodyPr/>
          <a:lstStyle/>
          <a:p>
            <a:pPr marL="15240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 Indian movies has high votes from 2019 to 2021?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52400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6" y="2156052"/>
            <a:ext cx="4966698" cy="215763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" name="Google Shape;1555;p67"/>
          <p:cNvGrpSpPr/>
          <p:nvPr/>
        </p:nvGrpSpPr>
        <p:grpSpPr>
          <a:xfrm>
            <a:off x="5276136" y="731375"/>
            <a:ext cx="1383503" cy="119749"/>
            <a:chOff x="3465975" y="2270276"/>
            <a:chExt cx="1986364" cy="171929"/>
          </a:xfrm>
          <a:solidFill>
            <a:srgbClr val="0070C0"/>
          </a:solidFill>
        </p:grpSpPr>
        <p:sp>
          <p:nvSpPr>
            <p:cNvPr id="6" name="Google Shape;1556;p67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grp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7;p67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grp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58;p67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59;p67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60;p67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61;p67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grp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62;p67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3;p67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305</Words>
  <Application>Microsoft Office PowerPoint</Application>
  <PresentationFormat>On-screen Show (16:9)</PresentationFormat>
  <Paragraphs>59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Darker Grotesque Medium</vt:lpstr>
      <vt:lpstr>Gill Sans MT</vt:lpstr>
      <vt:lpstr>Hind Siliguri Medium</vt:lpstr>
      <vt:lpstr>Mountains of Christmas</vt:lpstr>
      <vt:lpstr>Poppins</vt:lpstr>
      <vt:lpstr>Roboto Condensed Light</vt:lpstr>
      <vt:lpstr>Times New Roman</vt:lpstr>
      <vt:lpstr>Wingdings</vt:lpstr>
      <vt:lpstr>Gallery</vt:lpstr>
      <vt:lpstr>EDA for The top 5 Indian moves </vt:lpstr>
      <vt:lpstr>outline</vt:lpstr>
      <vt:lpstr>Introduction </vt:lpstr>
      <vt:lpstr>  Design </vt:lpstr>
      <vt:lpstr>Data</vt:lpstr>
      <vt:lpstr>Data</vt:lpstr>
      <vt:lpstr>Algorithms </vt:lpstr>
      <vt:lpstr>Algorithms  </vt:lpstr>
      <vt:lpstr>Algorithms </vt:lpstr>
      <vt:lpstr>Algorithms 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 5 Indian moves</dc:title>
  <dc:creator>ASUS</dc:creator>
  <cp:lastModifiedBy>Nuha Aljohani</cp:lastModifiedBy>
  <cp:revision>27</cp:revision>
  <dcterms:created xsi:type="dcterms:W3CDTF">2021-11-20T21:16:00Z</dcterms:created>
  <dcterms:modified xsi:type="dcterms:W3CDTF">2021-11-21T10:19:09Z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6284502A70E44CB89867AAACA473D4A0</vt:lpwstr>
  </property>
  <property fmtid="{D5CDD505-2E9C-101B-9397-08002B2CF9AE}" pid="3" name="KSOProductBuildVer">
    <vt:lpwstr>1033-11.2.0.10382</vt:lpwstr>
  </property>
</Properties>
</file>