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43891200" cx="32918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2143125" y="685800"/>
            <a:ext cx="257174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2143125" y="685800"/>
            <a:ext cx="257174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/>
          <p:nvPr>
            <p:ph idx="2" type="pic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00150" lvl="0" marL="16065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92187" lvl="1" marL="3481388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71525" lvl="2" marL="53562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17563" lvl="3" marL="74977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27088" lvl="4" marL="96408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27088" lvl="5" marL="100980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27088" lvl="6" marL="105552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27088" lvl="7" marL="110124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27088" lvl="8" marL="114696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01750" lvl="0" marL="16065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93787" lvl="1" marL="34813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47725" lvl="2" marL="53562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68363" lvl="3" marL="749776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888" lvl="4" marL="96408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77888" lvl="5" marL="100980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77888" lvl="6" marL="105552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7888" lvl="7" marL="110124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77888" lvl="8" marL="114696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01750" lvl="0" marL="16065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93787" lvl="1" marL="34813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47725" lvl="2" marL="53562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68363" lvl="3" marL="749776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888" lvl="4" marL="96408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77888" lvl="5" marL="100980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77888" lvl="6" marL="105552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7888" lvl="7" marL="110124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77888" lvl="8" marL="114696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50950" lvl="0" marL="1606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42987" lvl="1" marL="3481388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2325" lvl="2" marL="53562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42963" lvl="3" marL="7497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2488" lvl="4" marL="96408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2488" lvl="5" marL="100980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2488" lvl="6" marL="105552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52488" lvl="7" marL="11012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52488" lvl="8" marL="114696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50950" lvl="0" marL="1606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42987" lvl="1" marL="3481388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2325" lvl="2" marL="53562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42963" lvl="3" marL="7497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2488" lvl="4" marL="96408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2488" lvl="5" marL="100980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2488" lvl="6" marL="105552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52488" lvl="7" marL="11012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52488" lvl="8" marL="114696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png"/><Relationship Id="rId4" Type="http://schemas.openxmlformats.org/officeDocument/2006/relationships/image" Target="../media/image07.png"/><Relationship Id="rId11" Type="http://schemas.openxmlformats.org/officeDocument/2006/relationships/image" Target="../media/image01.jpg"/><Relationship Id="rId10" Type="http://schemas.openxmlformats.org/officeDocument/2006/relationships/image" Target="../media/image03.png"/><Relationship Id="rId9" Type="http://schemas.openxmlformats.org/officeDocument/2006/relationships/image" Target="../media/image00.png"/><Relationship Id="rId5" Type="http://schemas.openxmlformats.org/officeDocument/2006/relationships/image" Target="../media/image06.jpg"/><Relationship Id="rId6" Type="http://schemas.openxmlformats.org/officeDocument/2006/relationships/image" Target="../media/image05.jpg"/><Relationship Id="rId7" Type="http://schemas.openxmlformats.org/officeDocument/2006/relationships/image" Target="../media/image08.png"/><Relationship Id="rId8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9401325" y="1516950"/>
            <a:ext cx="124443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Project, </a:t>
            </a: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2016</a:t>
            </a:r>
            <a:r>
              <a:rPr b="1" i="0" lang="en-US" sz="7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Fall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6567485" y="2590800"/>
            <a:ext cx="197976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lang="en-US" sz="6000">
                <a:solidFill>
                  <a:srgbClr val="3333CC"/>
                </a:solidFill>
              </a:rPr>
              <a:t>Code by Cooking 0.0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>
                <a:solidFill>
                  <a:srgbClr val="3333CC"/>
                </a:solidFill>
              </a:rPr>
              <a:t>Derrick Serbia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Mentors:</a:t>
            </a:r>
            <a:r>
              <a:rPr b="1" i="1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>
                <a:solidFill>
                  <a:srgbClr val="3333CC"/>
                </a:solidFill>
              </a:rPr>
              <a:t>Dr. Franciso Ortega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1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>
                <a:solidFill>
                  <a:srgbClr val="3333CC"/>
                </a:solidFill>
              </a:rPr>
              <a:t>Mr. Mohsen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Taher</a:t>
            </a:r>
            <a:r>
              <a:rPr lang="en-US" sz="3500">
                <a:solidFill>
                  <a:srgbClr val="3333CC"/>
                </a:solidFill>
              </a:rPr>
              <a:t>i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b="1" i="1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 Sadjadi, Florida International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219200" y="42352075"/>
            <a:ext cx="306324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-493712" lvl="0" marL="49371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material presented in this poster is based upon the work supported by </a:t>
            </a:r>
            <a:r>
              <a:rPr lang="en-US" sz="3000">
                <a:solidFill>
                  <a:schemeClr val="dk1"/>
                </a:solidFill>
              </a:rPr>
              <a:t>Leonardo Guibert, Mohsen Taheri, Francisco Ortega and Masoud Sadjadi. 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am thankful to the help that I received from my </a:t>
            </a:r>
            <a:r>
              <a:rPr lang="en-US" sz="3000">
                <a:solidFill>
                  <a:schemeClr val="dk1"/>
                </a:solidFill>
              </a:rPr>
              <a:t>teammate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3000">
                <a:solidFill>
                  <a:schemeClr val="dk1"/>
                </a:solidFill>
              </a:rPr>
              <a:t> Dhrumel Shah.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990600" y="5493600"/>
            <a:ext cx="31089600" cy="35661600"/>
          </a:xfrm>
          <a:prstGeom prst="rect">
            <a:avLst/>
          </a:prstGeom>
          <a:noFill/>
          <a:ln cap="flat" cmpd="sng" w="635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2189225" y="5789575"/>
            <a:ext cx="10412100" cy="4890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  <a:p>
            <a:pPr indent="-457200" lvl="0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/>
              <a:buAutoNum type="arabicPeriod"/>
            </a:pPr>
            <a:r>
              <a:rPr lang="en-US" sz="4100">
                <a:solidFill>
                  <a:srgbClr val="336699"/>
                </a:solidFill>
              </a:rPr>
              <a:t>Students new to programming cannot easily understand basic concepts.</a:t>
            </a:r>
          </a:p>
          <a:p>
            <a:pPr indent="-457200" lvl="0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/>
              <a:buAutoNum type="arabicPeriod"/>
            </a:pPr>
            <a:r>
              <a:rPr lang="en-US" sz="4100">
                <a:solidFill>
                  <a:srgbClr val="336699"/>
                </a:solidFill>
              </a:rPr>
              <a:t>Current teaching methods are not interactive enough.</a:t>
            </a:r>
          </a:p>
          <a:p>
            <a:pPr indent="-457200" lvl="0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/>
              <a:buAutoNum type="arabicPeriod"/>
            </a:pPr>
            <a:r>
              <a:rPr lang="en-US" sz="4100">
                <a:solidFill>
                  <a:srgbClr val="336699"/>
                </a:solidFill>
              </a:rPr>
              <a:t>Typing is the only method to build code.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914400" y="42056850"/>
            <a:ext cx="31089600" cy="1371600"/>
          </a:xfrm>
          <a:prstGeom prst="rect">
            <a:avLst/>
          </a:prstGeom>
          <a:noFill/>
          <a:ln cap="flat" cmpd="sng" w="635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1219212" y="41557962"/>
            <a:ext cx="4980000" cy="730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5925800" y="446087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82600" y="381000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13425050" y="5815700"/>
            <a:ext cx="10412100" cy="4890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</a:p>
          <a:p>
            <a:pPr indent="-4889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/>
              <a:buChar char="●"/>
            </a:pPr>
            <a:r>
              <a:rPr lang="en-US" sz="4100">
                <a:solidFill>
                  <a:srgbClr val="336699"/>
                </a:solidFill>
              </a:rPr>
              <a:t>Lectures</a:t>
            </a:r>
          </a:p>
          <a:p>
            <a:pPr indent="-4889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Videos</a:t>
            </a:r>
          </a:p>
          <a:p>
            <a:pPr indent="-4889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Examples</a:t>
            </a:r>
          </a:p>
          <a:p>
            <a:pPr indent="-4889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Interactive but fail at comparing programming with a familiar activity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24660875" y="5815700"/>
            <a:ext cx="6494700" cy="10467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  <a:p>
            <a:pPr indent="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>
                <a:solidFill>
                  <a:srgbClr val="336699"/>
                </a:solidFill>
              </a:rPr>
              <a:t>The application should allow the student to:</a:t>
            </a:r>
          </a:p>
          <a:p>
            <a:pPr indent="-488950" lvl="0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Interact with various cooking tools in the virtual environment</a:t>
            </a:r>
          </a:p>
          <a:p>
            <a:pPr indent="-488950" lvl="0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Make a connection between programming and cooking</a:t>
            </a:r>
          </a:p>
          <a:p>
            <a:pPr indent="-488950" lvl="0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Create and execute functions that have been predefined in the system</a:t>
            </a:r>
          </a:p>
          <a:p>
            <a:pPr indent="-488950" lvl="0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See the output of the functions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1995350" y="17102300"/>
            <a:ext cx="12647400" cy="808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>
                <a:solidFill>
                  <a:srgbClr val="336699"/>
                </a:solidFill>
              </a:rPr>
              <a:t>Model-View-Controller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995350" y="25798775"/>
            <a:ext cx="12647400" cy="14946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Object Design</a:t>
            </a:r>
          </a:p>
          <a:p>
            <a:pPr indent="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>
                <a:solidFill>
                  <a:srgbClr val="336699"/>
                </a:solidFill>
              </a:rPr>
              <a:t>The GrabbingWand controller is used to move objects around in the environment. The interactions between these allows the student to view and execute code in the Code Menu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3425050" y="11098000"/>
            <a:ext cx="10412100" cy="5185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  <a:p>
            <a:pPr indent="-4889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/>
              <a:buChar char="●"/>
            </a:pPr>
            <a:r>
              <a:rPr lang="en-US" sz="4100">
                <a:solidFill>
                  <a:srgbClr val="336699"/>
                </a:solidFill>
              </a:rPr>
              <a:t>Unity 5.3.2 used for application development.</a:t>
            </a:r>
          </a:p>
          <a:p>
            <a:pPr indent="-4889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Mechdyne’s getReal3D 3.2.5 used to connect and utilize input devices.</a:t>
            </a:r>
          </a:p>
          <a:p>
            <a:pPr indent="-4889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Microsoft Visual Studio used develop scripts in C#.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15925800" y="17102300"/>
            <a:ext cx="15229800" cy="1699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>
                <a:solidFill>
                  <a:srgbClr val="336699"/>
                </a:solidFill>
              </a:rPr>
              <a:t>(Top) Code menu that lets students see the functions that can be executed. (Bottom) Virtual kitchen with cooking objects.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23795350" y="34435375"/>
            <a:ext cx="7360200" cy="6309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336699"/>
                </a:solidFill>
              </a:rPr>
              <a:t>Code by Cooking immerses students in a virtual reality environment and attempts to simplify programming concepts. The application’s purpose is to educate while staying away from traditional teaching methods.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990600" y="609600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27203400" y="609600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2189225" y="11002400"/>
            <a:ext cx="10412100" cy="5280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  <a:p>
            <a:pPr indent="-457200" lvl="0" marL="914400" rtl="0">
              <a:spcBef>
                <a:spcPts val="0"/>
              </a:spcBef>
              <a:buClr>
                <a:srgbClr val="336699"/>
              </a:buClr>
              <a:buSzPct val="100000"/>
              <a:buAutoNum type="arabicPeriod"/>
            </a:pPr>
            <a:r>
              <a:rPr lang="en-US" sz="4100">
                <a:solidFill>
                  <a:srgbClr val="336699"/>
                </a:solidFill>
              </a:rPr>
              <a:t>Connect programming concepts with familiar activities such as cooking.</a:t>
            </a:r>
          </a:p>
          <a:p>
            <a:pPr indent="-457200" lvl="0" marL="914400" rtl="0">
              <a:spcBef>
                <a:spcPts val="0"/>
              </a:spcBef>
              <a:buClr>
                <a:srgbClr val="336699"/>
              </a:buClr>
              <a:buSzPct val="100000"/>
              <a:buAutoNum type="arabicPeriod"/>
            </a:pPr>
            <a:r>
              <a:rPr lang="en-US" sz="4100">
                <a:solidFill>
                  <a:srgbClr val="336699"/>
                </a:solidFill>
              </a:rPr>
              <a:t>Create virtual reality environment where students can engage in interactive learning.</a:t>
            </a:r>
          </a:p>
          <a:p>
            <a:pPr indent="-457200" lvl="0" marL="914400" rtl="0">
              <a:spcBef>
                <a:spcPts val="0"/>
              </a:spcBef>
              <a:buClr>
                <a:srgbClr val="336699"/>
              </a:buClr>
              <a:buSzPct val="100000"/>
              <a:buAutoNum type="arabicPeriod"/>
            </a:pPr>
            <a:r>
              <a:rPr lang="en-US" sz="4100">
                <a:solidFill>
                  <a:srgbClr val="336699"/>
                </a:solidFill>
              </a:rPr>
              <a:t>Have students build code by moving objects in the virtual world.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6225" y="3129824"/>
            <a:ext cx="6845100" cy="182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5">
            <a:alphaModFix/>
          </a:blip>
          <a:srcRect b="25536" l="21777" r="22269" t="27172"/>
          <a:stretch/>
        </p:blipFill>
        <p:spPr>
          <a:xfrm>
            <a:off x="2556219" y="609599"/>
            <a:ext cx="5662307" cy="245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85837" y="18676412"/>
            <a:ext cx="12266424" cy="630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7">
            <a:alphaModFix/>
          </a:blip>
          <a:srcRect b="43200" l="37874" r="37415" t="32274"/>
          <a:stretch/>
        </p:blipFill>
        <p:spPr>
          <a:xfrm>
            <a:off x="16479777" y="19415800"/>
            <a:ext cx="14121873" cy="63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479765" y="25857212"/>
            <a:ext cx="14121875" cy="785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15925800" y="34435375"/>
            <a:ext cx="7360200" cy="6309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lang="en-US" sz="4100">
                <a:solidFill>
                  <a:srgbClr val="336699"/>
                </a:solidFill>
              </a:rPr>
              <a:t>I-CAVE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Shape 1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152100" y="35245900"/>
            <a:ext cx="6950456" cy="528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10">
            <a:alphaModFix/>
          </a:blip>
          <a:srcRect b="19239" l="18978" r="19243" t="18232"/>
          <a:stretch/>
        </p:blipFill>
        <p:spPr>
          <a:xfrm>
            <a:off x="25531949" y="549300"/>
            <a:ext cx="4184625" cy="42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85845" y="29079795"/>
            <a:ext cx="12266399" cy="11447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