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1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7 seconds.( I will select 2 best slides (i will give them extra points and students will present for CIS committee)</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45" name="Shape 24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3" name="Shape 2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88" name="Shape 2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99" name="Shape 2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Introduce the problem that the whole project (in all versions) tackles with GIF or screenshot. </a:t>
            </a:r>
          </a:p>
          <a:p>
            <a:pPr indent="0" lvl="0" marL="0" marR="0" rtl="0" algn="l">
              <a:lnSpc>
                <a:spcPct val="100000"/>
              </a:lnSpc>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Go into the details of the most important/significant tasks using bullet lists or visual graphs or state chart diagram</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optional</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10" name="Shape 31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20" name="Shape 3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 description of verification process and Test Suites and Test Cases for one of the use cases.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Automated test scripts for the implemented use cases (if any) (one or more slides).</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28" name="Shape 3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Summarize your contribution, mention your effort for Scrum, Mingle, Github, Google Drive Documentation and minutes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336" name="Shape 3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Introduce the problem that the your project (in new version) tackles with GIF or screenshot. </a:t>
            </a:r>
          </a:p>
          <a:p>
            <a:pPr indent="0" lvl="0" marL="0" marR="0" rtl="0" algn="l">
              <a:spcBef>
                <a:spcPts val="0"/>
              </a:spcBef>
              <a:spcAft>
                <a:spcPts val="0"/>
              </a:spcAft>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Show the Use Case Diagram for the whole project.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Highlight your use cases.</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20 seconds</a:t>
            </a:r>
          </a:p>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System design: Highlight the parts that you contributed to them.</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Clr>
                <a:schemeClr val="dk1"/>
              </a:buClr>
              <a:buSzPct val="25000"/>
              <a:buFont typeface="Calibri"/>
              <a:buNone/>
            </a:pP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10 seconds.Minimal class diagram. Highlight the classes that you created/modified</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Identify the design patterns used (one or more slides).</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92" name="Shape 1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5 seconds.</a:t>
            </a:r>
          </a:p>
          <a:p>
            <a:pPr indent="0" lvl="0" marL="0" marR="0" rtl="0" algn="l">
              <a:spcBef>
                <a:spcPts val="0"/>
              </a:spcBef>
              <a:spcAft>
                <a:spcPts val="0"/>
              </a:spcAft>
              <a:buClr>
                <a:schemeClr val="dk1"/>
              </a:buClr>
              <a:buSzPct val="25000"/>
              <a:buFont typeface="Arial"/>
              <a:buNone/>
            </a:pPr>
            <a:r>
              <a:rPr b="0" i="0" lang="en-US" sz="1200" u="none" cap="none" strike="noStrike">
                <a:solidFill>
                  <a:schemeClr val="dk1"/>
                </a:solidFill>
                <a:latin typeface="Calibri"/>
                <a:ea typeface="Calibri"/>
                <a:cs typeface="Calibri"/>
                <a:sym typeface="Calibri"/>
              </a:rPr>
              <a:t>List the user stories that you worked on them.(put in order of importance). Stay focused on the parts that you have been working. </a:t>
            </a:r>
          </a:p>
          <a:p>
            <a:pPr indent="0" lvl="0" marL="0" marR="0" rtl="0" algn="l">
              <a:spcBef>
                <a:spcPts val="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07" name="Shape 2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60 seconds</a:t>
            </a:r>
          </a:p>
          <a:p>
            <a:pPr indent="0" lvl="0" marL="0" marR="0" rtl="0" algn="l">
              <a:spcBef>
                <a:spcPts val="360"/>
              </a:spcBef>
              <a:spcAft>
                <a:spcPts val="0"/>
              </a:spcAft>
              <a:buClr>
                <a:schemeClr val="dk1"/>
              </a:buClr>
              <a:buSzPct val="25000"/>
              <a:buFont typeface="Calibri"/>
              <a:buNone/>
            </a:pPr>
            <a:r>
              <a:rPr b="0" i="0" lang="en-US" sz="1200" u="none" cap="none" strike="noStrike">
                <a:solidFill>
                  <a:schemeClr val="dk1"/>
                </a:solidFill>
                <a:latin typeface="Calibri"/>
                <a:ea typeface="Calibri"/>
                <a:cs typeface="Calibri"/>
                <a:sym typeface="Calibri"/>
              </a:rPr>
              <a:t>The tile of user story</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The most important user story you worked on it. You have to describe this one very well and be proud of that.</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Go into the details of the most important/significant tasks using bullet lists or visual graphs or state chart diagram</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Sequence Diagram for this user story is mandatory  (in another separate page if required)</a:t>
            </a:r>
          </a:p>
          <a:p>
            <a:pPr indent="-228600" lvl="0" marL="457200" marR="0" rtl="0" algn="l">
              <a:spcBef>
                <a:spcPts val="360"/>
              </a:spcBef>
              <a:spcAft>
                <a:spcPts val="0"/>
              </a:spcAft>
              <a:buClr>
                <a:schemeClr val="dk1"/>
              </a:buClr>
              <a:buSzPct val="100000"/>
              <a:buFont typeface="Calibri"/>
              <a:buChar char="-"/>
            </a:pPr>
            <a:r>
              <a:rPr b="0" i="0" lang="en-US" sz="1200" u="none" cap="none" strike="noStrike">
                <a:solidFill>
                  <a:schemeClr val="dk1"/>
                </a:solidFill>
                <a:latin typeface="Calibri"/>
                <a:ea typeface="Calibri"/>
                <a:cs typeface="Calibri"/>
                <a:sym typeface="Calibri"/>
              </a:rPr>
              <a:t>Demo using </a:t>
            </a:r>
            <a:r>
              <a:rPr b="1" i="0" lang="en-US" sz="1200" u="none" cap="none" strike="noStrike">
                <a:solidFill>
                  <a:schemeClr val="dk1"/>
                </a:solidFill>
                <a:latin typeface="Calibri"/>
                <a:ea typeface="Calibri"/>
                <a:cs typeface="Calibri"/>
                <a:sym typeface="Calibri"/>
              </a:rPr>
              <a:t>screenshots or GIF</a:t>
            </a:r>
            <a:r>
              <a:rPr b="0" i="0" lang="en-US" sz="1200" u="none" cap="none" strike="noStrike">
                <a:solidFill>
                  <a:schemeClr val="dk1"/>
                </a:solidFill>
                <a:latin typeface="Calibri"/>
                <a:ea typeface="Calibri"/>
                <a:cs typeface="Calibri"/>
                <a:sym typeface="Calibri"/>
              </a:rPr>
              <a:t> (in another separate page if required)</a:t>
            </a:r>
            <a:br>
              <a:rPr b="0" i="0" lang="en-US" sz="1200" u="none" cap="none" strike="noStrike">
                <a:solidFill>
                  <a:schemeClr val="dk1"/>
                </a:solidFill>
                <a:latin typeface="Calibri"/>
                <a:ea typeface="Calibri"/>
                <a:cs typeface="Calibri"/>
                <a:sym typeface="Calibri"/>
              </a:rPr>
            </a:br>
          </a:p>
          <a:p>
            <a:pPr indent="0" lvl="0" marL="0" marR="0" rtl="0" algn="l">
              <a:spcBef>
                <a:spcPts val="360"/>
              </a:spcBef>
              <a:spcAft>
                <a:spcPts val="0"/>
              </a:spcAft>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9" name="Shape 19"/>
          <p:cNvSpPr txBox="1"/>
          <p:nvPr>
            <p:ph type="ctrTitle"/>
          </p:nvPr>
        </p:nvSpPr>
        <p:spPr>
          <a:xfrm>
            <a:off x="1600200" y="2492375"/>
            <a:ext cx="6762748" cy="1470023"/>
          </a:xfrm>
          <a:prstGeom prst="rect">
            <a:avLst/>
          </a:prstGeom>
          <a:noFill/>
          <a:ln>
            <a:noFill/>
          </a:ln>
        </p:spPr>
        <p:txBody>
          <a:bodyPr anchorCtr="0" anchor="b" bIns="91425" lIns="91425" rIns="91425" tIns="91425"/>
          <a:lstStyle>
            <a:lvl1pPr indent="0" lvl="0" marL="0" marR="0" rtl="0" algn="r">
              <a:lnSpc>
                <a:spcPct val="100000"/>
              </a:lnSpc>
              <a:spcBef>
                <a:spcPts val="0"/>
              </a:spcBef>
              <a:spcAft>
                <a:spcPts val="0"/>
              </a:spcAft>
              <a:buClr>
                <a:srgbClr val="001D4D"/>
              </a:buClr>
              <a:buFont typeface="Trebuchet MS"/>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lnSpc>
                <a:spcPct val="100000"/>
              </a:lnSpc>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lnSpc>
                <a:spcPct val="100000"/>
              </a:lnSpc>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00" name="Shape 100"/>
          <p:cNvSpPr txBox="1"/>
          <p:nvPr>
            <p:ph type="title"/>
          </p:nvPr>
        </p:nvSpPr>
        <p:spPr>
          <a:xfrm>
            <a:off x="779464" y="590550"/>
            <a:ext cx="3657600" cy="1162048"/>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8"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5"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16" name="Shape 116"/>
          <p:cNvSpPr txBox="1"/>
          <p:nvPr>
            <p:ph type="title"/>
          </p:nvPr>
        </p:nvSpPr>
        <p:spPr>
          <a:xfrm>
            <a:off x="4710953" y="533400"/>
            <a:ext cx="3657600" cy="1252536"/>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8"/>
          </a:xfrm>
          <a:prstGeom prst="rect">
            <a:avLst/>
          </a:prstGeom>
          <a:noFill/>
          <a:ln>
            <a:noFill/>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8"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lnSpc>
                <a:spcPct val="100000"/>
              </a:lnSpc>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400"/>
              </a:spcBef>
              <a:spcAft>
                <a:spcPts val="0"/>
              </a:spcAft>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180"/>
              </a:spcBef>
              <a:spcAft>
                <a:spcPts val="0"/>
              </a:spcAft>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139" name="Shape 139"/>
          <p:cNvSpPr txBox="1"/>
          <p:nvPr>
            <p:ph type="title"/>
          </p:nvPr>
        </p:nvSpPr>
        <p:spPr>
          <a:xfrm rot="5400000">
            <a:off x="5373265" y="2734842"/>
            <a:ext cx="5268912" cy="1358152"/>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2" y="328612"/>
            <a:ext cx="5268911" cy="617061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8" cy="6483349"/>
          </a:xfrm>
          <a:prstGeom prst="rect">
            <a:avLst/>
          </a:prstGeom>
          <a:noFill/>
          <a:ln>
            <a:noFill/>
          </a:ln>
        </p:spPr>
      </p:pic>
      <p:sp>
        <p:nvSpPr>
          <p:cNvPr id="33" name="Shape 33"/>
          <p:cNvSpPr txBox="1"/>
          <p:nvPr>
            <p:ph type="title"/>
          </p:nvPr>
        </p:nvSpPr>
        <p:spPr>
          <a:xfrm>
            <a:off x="779462" y="2591358"/>
            <a:ext cx="7583486" cy="13620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lnSpc>
                <a:spcPct val="100000"/>
              </a:lnSpc>
              <a:spcBef>
                <a:spcPts val="280"/>
              </a:spcBef>
              <a:spcAft>
                <a:spcPts val="0"/>
              </a:spcAft>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3"/>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lnSpc>
                <a:spcPct val="100000"/>
              </a:lnSpc>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lnSpc>
                <a:spcPct val="100000"/>
              </a:lnSpc>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lnSpc>
                <a:spcPct val="100000"/>
              </a:lnSpc>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lnSpc>
                <a:spcPct val="100000"/>
              </a:lnSpc>
              <a:spcBef>
                <a:spcPts val="320"/>
              </a:spcBef>
              <a:spcAft>
                <a:spcPts val="0"/>
              </a:spcAft>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28575" lvl="0" marL="282575" marR="0" rtl="0" algn="l">
              <a:lnSpc>
                <a:spcPct val="100000"/>
              </a:lnSpc>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69850" lvl="1" marL="57785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0" lvl="5" marL="25146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0" lvl="6" marL="29718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0" lvl="7" marL="34290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0" lvl="8" marL="3886200" marR="0" rtl="0" algn="l">
              <a:lnSpc>
                <a:spcPct val="100000"/>
              </a:lnSpc>
              <a:spcBef>
                <a:spcPts val="360"/>
              </a:spcBef>
              <a:spcAft>
                <a:spcPts val="0"/>
              </a:spcAft>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1"/>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Clr>
                <a:srgbClr val="001D4D"/>
              </a:buClr>
              <a:buFont typeface="Trebuchet MS"/>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3175" lvl="0" marL="282575" marR="0" rtl="0" algn="l">
              <a:lnSpc>
                <a:spcPct val="100000"/>
              </a:lnSpc>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44450" lvl="1" marL="577850" marR="0" rtl="0" algn="l">
              <a:lnSpc>
                <a:spcPct val="100000"/>
              </a:lnSpc>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60325" lvl="2" marL="86042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63500" lvl="3" marL="1143000"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53975" lvl="4" marL="1425575" marR="0" rtl="0" algn="l">
              <a:lnSpc>
                <a:spcPct val="100000"/>
              </a:lnSpc>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Clr>
                <a:schemeClr val="lt2"/>
              </a:buClr>
              <a:buFont typeface="Trebuchet MS"/>
              <a:buNone/>
              <a:defRPr b="0" i="0" sz="1200" u="none" cap="none" strike="noStrike">
                <a:solidFill>
                  <a:schemeClr val="lt2"/>
                </a:solidFill>
                <a:latin typeface="Trebuchet MS"/>
                <a:ea typeface="Trebuchet MS"/>
                <a:cs typeface="Trebuchet MS"/>
                <a:sym typeface="Trebuchet MS"/>
              </a:defRPr>
            </a:lvl1pPr>
            <a:lvl2pPr indent="0" lvl="1" marL="457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6pPr>
            <a:lvl7pPr indent="0" lvl="6" marL="27432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7pPr>
            <a:lvl8pPr indent="0" lvl="7" marL="32004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8pPr>
            <a:lvl9pPr indent="0" lvl="8" marL="3657600" marR="0" rtl="0" algn="l">
              <a:lnSpc>
                <a:spcPct val="100000"/>
              </a:lnSpc>
              <a:spcBef>
                <a:spcPts val="0"/>
              </a:spcBef>
              <a:spcAft>
                <a:spcPts val="0"/>
              </a:spcAft>
              <a:buClr>
                <a:schemeClr val="dk1"/>
              </a:buClr>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chemeClr val="dk2"/>
              </a:buClr>
              <a:buSzPct val="25000"/>
              <a:buFont typeface="Trebuchet MS"/>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2.jpg"/><Relationship Id="rId5" Type="http://schemas.openxmlformats.org/officeDocument/2006/relationships/image" Target="../media/image16.jpg"/><Relationship Id="rId6"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5.jpg"/><Relationship Id="rId5"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7.jpg"/><Relationship Id="rId5"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2800" u="none" cap="none" strike="noStrike">
                <a:solidFill>
                  <a:srgbClr val="001D4D"/>
                </a:solidFill>
                <a:latin typeface="Trebuchet MS"/>
                <a:ea typeface="Trebuchet MS"/>
                <a:cs typeface="Trebuchet MS"/>
                <a:sym typeface="Trebuchet MS"/>
              </a:rPr>
              <a:t>Mult-touch-midAir-and Motion for Virtual and Augmented Reality (TAM) </a:t>
            </a:r>
            <a:br>
              <a:rPr b="0" i="0" lang="en-US" sz="2800" u="none" cap="none" strike="noStrike">
                <a:solidFill>
                  <a:srgbClr val="001D4D"/>
                </a:solidFill>
                <a:latin typeface="Trebuchet MS"/>
                <a:ea typeface="Trebuchet MS"/>
                <a:cs typeface="Trebuchet MS"/>
                <a:sym typeface="Trebuchet MS"/>
              </a:rPr>
            </a:br>
            <a:r>
              <a:rPr b="0" i="0" lang="en-US" sz="2800" u="none" cap="none" strike="noStrike">
                <a:solidFill>
                  <a:srgbClr val="001D4D"/>
                </a:solidFill>
                <a:latin typeface="Trebuchet MS"/>
                <a:ea typeface="Trebuchet MS"/>
                <a:cs typeface="Trebuchet MS"/>
                <a:sym typeface="Trebuchet MS"/>
              </a:rPr>
              <a:t>3D CodeBlocks</a:t>
            </a:r>
            <a:br>
              <a:rPr b="0" i="0" lang="en-US" sz="2800" u="none" cap="none" strike="noStrike">
                <a:solidFill>
                  <a:srgbClr val="001D4D"/>
                </a:solidFill>
                <a:latin typeface="Trebuchet MS"/>
                <a:ea typeface="Trebuchet MS"/>
                <a:cs typeface="Trebuchet MS"/>
                <a:sym typeface="Trebuchet MS"/>
              </a:rPr>
            </a:br>
          </a:p>
          <a:p>
            <a:pPr indent="0" lvl="0" marL="0" marR="0" rtl="0" algn="ctr">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Team Members: Fernando de Zayas, Taufiq Islam</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Dr. Francisco R. Ortega</a:t>
            </a:r>
          </a:p>
          <a:p>
            <a:pPr indent="0" lvl="0" marL="0" marR="0" rtl="0" algn="ctr">
              <a:lnSpc>
                <a:spcPct val="100000"/>
              </a:lnSpc>
              <a:spcBef>
                <a:spcPts val="0"/>
              </a:spcBef>
              <a:spcAft>
                <a:spcPts val="0"/>
              </a:spcAft>
              <a:buClr>
                <a:srgbClr val="001D4D"/>
              </a:buClr>
              <a:buSzPct val="25000"/>
              <a:buFont typeface="Trebuchet MS"/>
              <a:buNone/>
            </a:pPr>
            <a:r>
              <a:rPr b="0" i="0" lang="en-US" sz="2500" u="none" cap="none" strike="noStrike">
                <a:solidFill>
                  <a:srgbClr val="001D4D"/>
                </a:solidFill>
                <a:latin typeface="Trebuchet MS"/>
                <a:ea typeface="Trebuchet MS"/>
                <a:cs typeface="Trebuchet MS"/>
                <a:sym typeface="Trebuchet MS"/>
              </a:rPr>
              <a:t>Instructor: Dr. Francisco R. Ortega,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Noto Sans Symbols"/>
              <a:buNone/>
            </a:pPr>
            <a:r>
              <a:rPr b="0" i="0" lang="en-US" sz="1800" u="none" cap="none" strike="noStrike">
                <a:solidFill>
                  <a:srgbClr val="666666"/>
                </a:solidFill>
                <a:latin typeface="Trebuchet MS"/>
                <a:ea typeface="Trebuchet MS"/>
                <a:cs typeface="Trebuchet MS"/>
                <a:sym typeface="Trebuchet MS"/>
              </a:rPr>
              <a:t> </a:t>
            </a:r>
          </a:p>
        </p:txBody>
      </p:sp>
      <p:sp>
        <p:nvSpPr>
          <p:cNvPr id="151" name="Shape 151"/>
          <p:cNvSpPr txBox="1"/>
          <p:nvPr/>
        </p:nvSpPr>
        <p:spPr>
          <a:xfrm>
            <a:off x="154806" y="337073"/>
            <a:ext cx="8686800" cy="7226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600" u="none" cap="none" strike="noStrike">
                <a:solidFill>
                  <a:srgbClr val="001D4D"/>
                </a:solidFill>
                <a:latin typeface="Trebuchet MS"/>
                <a:ea typeface="Trebuchet MS"/>
                <a:cs typeface="Trebuchet MS"/>
                <a:sym typeface="Trebuchet MS"/>
              </a:rPr>
              <a:t>Final Presentation</a:t>
            </a:r>
          </a:p>
          <a:p>
            <a:pPr indent="0" lvl="0" marL="0" marR="0" rtl="0" algn="ctr">
              <a:lnSpc>
                <a:spcPct val="100000"/>
              </a:lnSpc>
              <a:spcBef>
                <a:spcPts val="0"/>
              </a:spcBef>
              <a:spcAft>
                <a:spcPts val="0"/>
              </a:spcAft>
              <a:buClr>
                <a:schemeClr val="dk1"/>
              </a:buClr>
              <a:buSzPct val="25000"/>
              <a:buFont typeface="Trebuchet MS"/>
              <a:buNone/>
            </a:pPr>
            <a:r>
              <a:rPr b="0" i="0" lang="en-US" sz="2600" u="none" cap="none" strike="noStrike">
                <a:solidFill>
                  <a:srgbClr val="001D4D"/>
                </a:solidFill>
                <a:latin typeface="Trebuchet MS"/>
                <a:ea typeface="Trebuchet MS"/>
                <a:cs typeface="Trebuchet MS"/>
                <a:sym typeface="Trebuchet MS"/>
              </a:rPr>
              <a:t>Spring 2017</a:t>
            </a:r>
          </a:p>
        </p:txBody>
      </p:sp>
      <p:sp>
        <p:nvSpPr>
          <p:cNvPr id="152" name="Shape 152"/>
          <p:cNvSpPr txBox="1"/>
          <p:nvPr/>
        </p:nvSpPr>
        <p:spPr>
          <a:xfrm>
            <a:off x="585850" y="5942950"/>
            <a:ext cx="1550700" cy="620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US" sz="1400" u="none" cap="none" strike="noStrike">
                <a:solidFill>
                  <a:srgbClr val="000000"/>
                </a:solidFill>
                <a:latin typeface="Arial"/>
                <a:ea typeface="Arial"/>
                <a:cs typeface="Arial"/>
                <a:sym typeface="Arial"/>
              </a:rPr>
              <a:t>The logo of your project</a:t>
            </a:r>
          </a:p>
        </p:txBody>
      </p:sp>
      <p:pic>
        <p:nvPicPr>
          <p:cNvPr id="153" name="Shape 153"/>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Variable Code Blocks</a:t>
            </a:r>
          </a:p>
        </p:txBody>
      </p:sp>
      <p:sp>
        <p:nvSpPr>
          <p:cNvPr id="226" name="Shape 226"/>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142875" lvl="0" marL="282575" marR="0" rtl="0" algn="l">
              <a:lnSpc>
                <a:spcPct val="100000"/>
              </a:lnSpc>
              <a:spcBef>
                <a:spcPts val="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Attempt with custom SaveGame object</a:t>
            </a:r>
          </a:p>
        </p:txBody>
      </p:sp>
      <p:pic>
        <p:nvPicPr>
          <p:cNvPr id="227" name="Shape 227"/>
          <p:cNvPicPr preferRelativeResize="0"/>
          <p:nvPr/>
        </p:nvPicPr>
        <p:blipFill rotWithShape="1">
          <a:blip r:embed="rId3">
            <a:alphaModFix/>
          </a:blip>
          <a:srcRect b="0" l="0" r="0" t="0"/>
          <a:stretch/>
        </p:blipFill>
        <p:spPr>
          <a:xfrm>
            <a:off x="762000" y="1828799"/>
            <a:ext cx="6915149" cy="32706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Variable Code Blocks</a:t>
            </a:r>
          </a:p>
        </p:txBody>
      </p:sp>
      <p:sp>
        <p:nvSpPr>
          <p:cNvPr id="233" name="Shape 233"/>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142875" lvl="0" marL="282575" marR="0" rtl="0" algn="l">
              <a:lnSpc>
                <a:spcPct val="100000"/>
              </a:lnSpc>
              <a:spcBef>
                <a:spcPts val="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Successful attempt with custom GameInstance</a:t>
            </a:r>
          </a:p>
        </p:txBody>
      </p:sp>
      <p:pic>
        <p:nvPicPr>
          <p:cNvPr id="234" name="Shape 234"/>
          <p:cNvPicPr preferRelativeResize="0"/>
          <p:nvPr/>
        </p:nvPicPr>
        <p:blipFill rotWithShape="1">
          <a:blip r:embed="rId3">
            <a:alphaModFix/>
          </a:blip>
          <a:srcRect b="0" l="0" r="0" t="0"/>
          <a:stretch/>
        </p:blipFill>
        <p:spPr>
          <a:xfrm>
            <a:off x="1132884" y="1824080"/>
            <a:ext cx="6858000"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Variable Code Blocks</a:t>
            </a:r>
          </a:p>
        </p:txBody>
      </p:sp>
      <p:sp>
        <p:nvSpPr>
          <p:cNvPr id="240" name="Shape 240"/>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142875" lvl="0" marL="282575" marR="0" rtl="0" algn="l">
              <a:lnSpc>
                <a:spcPct val="100000"/>
              </a:lnSpc>
              <a:spcBef>
                <a:spcPts val="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Setting the saved value in a custom blueprint</a:t>
            </a:r>
          </a:p>
        </p:txBody>
      </p:sp>
      <p:pic>
        <p:nvPicPr>
          <p:cNvPr id="241" name="Shape 241"/>
          <p:cNvPicPr preferRelativeResize="0"/>
          <p:nvPr/>
        </p:nvPicPr>
        <p:blipFill rotWithShape="1">
          <a:blip r:embed="rId3">
            <a:alphaModFix/>
          </a:blip>
          <a:srcRect b="0" l="0" r="0" t="0"/>
          <a:stretch/>
        </p:blipFill>
        <p:spPr>
          <a:xfrm>
            <a:off x="457200" y="1828800"/>
            <a:ext cx="8209376" cy="28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Create Variable Code Blocks</a:t>
            </a:r>
          </a:p>
        </p:txBody>
      </p:sp>
      <p:sp>
        <p:nvSpPr>
          <p:cNvPr id="248" name="Shape 248"/>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342900" lvl="0" marL="342900"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Final design of the Game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Settings set for future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use</a:t>
            </a:r>
          </a:p>
          <a:p>
            <a:pPr indent="-342900" lvl="0" marL="342900"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342900" lvl="0" marL="342900"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Logic for custom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GameModes setup redone</a:t>
            </a:r>
          </a:p>
        </p:txBody>
      </p:sp>
      <p:pic>
        <p:nvPicPr>
          <p:cNvPr id="249" name="Shape 249"/>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50" name="Shape 250"/>
          <p:cNvPicPr preferRelativeResize="0"/>
          <p:nvPr/>
        </p:nvPicPr>
        <p:blipFill rotWithShape="1">
          <a:blip r:embed="rId4">
            <a:alphaModFix/>
          </a:blip>
          <a:srcRect b="0" l="0" r="0" t="0"/>
          <a:stretch/>
        </p:blipFill>
        <p:spPr>
          <a:xfrm>
            <a:off x="4572000" y="1896233"/>
            <a:ext cx="3675458"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Create Variable Code Blocks</a:t>
            </a:r>
          </a:p>
        </p:txBody>
      </p:sp>
      <p:sp>
        <p:nvSpPr>
          <p:cNvPr id="256" name="Shape 256"/>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142875" lvl="0" marL="282575" marR="0" rtl="0" algn="l">
              <a:lnSpc>
                <a:spcPct val="100000"/>
              </a:lnSpc>
              <a:spcBef>
                <a:spcPts val="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GameModes set the basic settings of a level, such as default player character and control inputs</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Unable to be changed in blueprints, only from a dropdown menu</a:t>
            </a:r>
          </a:p>
        </p:txBody>
      </p:sp>
      <p:pic>
        <p:nvPicPr>
          <p:cNvPr id="257" name="Shape 257"/>
          <p:cNvPicPr preferRelativeResize="0"/>
          <p:nvPr/>
        </p:nvPicPr>
        <p:blipFill rotWithShape="1">
          <a:blip r:embed="rId3">
            <a:alphaModFix/>
          </a:blip>
          <a:srcRect b="0" l="0" r="0" t="0"/>
          <a:stretch/>
        </p:blipFill>
        <p:spPr>
          <a:xfrm>
            <a:off x="1066800" y="1828799"/>
            <a:ext cx="6934199" cy="27099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Loop Blocks</a:t>
            </a:r>
          </a:p>
        </p:txBody>
      </p:sp>
      <p:sp>
        <p:nvSpPr>
          <p:cNvPr id="264" name="Shape 264"/>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342900" lvl="0" marL="342900"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Redesign of the original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structure for commands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and looping</a:t>
            </a:r>
          </a:p>
          <a:p>
            <a:pPr indent="-342900" lvl="0" marL="342900"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342900" lvl="0" marL="342900"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Successful looping through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the commands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accomplished</a:t>
            </a:r>
          </a:p>
          <a:p>
            <a:pPr indent="-342900" lvl="0" marL="342900"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265" name="Shape 265"/>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66" name="Shape 266"/>
          <p:cNvPicPr preferRelativeResize="0"/>
          <p:nvPr/>
        </p:nvPicPr>
        <p:blipFill rotWithShape="1">
          <a:blip r:embed="rId4">
            <a:alphaModFix/>
          </a:blip>
          <a:srcRect b="0" l="0" r="0" t="0"/>
          <a:stretch/>
        </p:blipFill>
        <p:spPr>
          <a:xfrm>
            <a:off x="4724400" y="1840136"/>
            <a:ext cx="3155219" cy="41796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Loop Blocks</a:t>
            </a:r>
          </a:p>
        </p:txBody>
      </p:sp>
      <p:sp>
        <p:nvSpPr>
          <p:cNvPr id="273" name="Shape 273"/>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Original design, which dynamically added blocks to HUD</a:t>
            </a:r>
          </a:p>
        </p:txBody>
      </p:sp>
      <p:pic>
        <p:nvPicPr>
          <p:cNvPr id="274" name="Shape 274"/>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75" name="Shape 275"/>
          <p:cNvPicPr preferRelativeResize="0"/>
          <p:nvPr/>
        </p:nvPicPr>
        <p:blipFill rotWithShape="1">
          <a:blip r:embed="rId4">
            <a:alphaModFix/>
          </a:blip>
          <a:srcRect b="0" l="0" r="0" t="0"/>
          <a:stretch/>
        </p:blipFill>
        <p:spPr>
          <a:xfrm>
            <a:off x="1254265" y="1828800"/>
            <a:ext cx="6678395" cy="3581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Loop Blocks</a:t>
            </a:r>
          </a:p>
        </p:txBody>
      </p:sp>
      <p:sp>
        <p:nvSpPr>
          <p:cNvPr id="282" name="Shape 282"/>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Logic to loop through the chosen commands </a:t>
            </a:r>
          </a:p>
        </p:txBody>
      </p:sp>
      <p:pic>
        <p:nvPicPr>
          <p:cNvPr id="283" name="Shape 283"/>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84" name="Shape 284"/>
          <p:cNvPicPr preferRelativeResize="0"/>
          <p:nvPr/>
        </p:nvPicPr>
        <p:blipFill rotWithShape="1">
          <a:blip r:embed="rId4">
            <a:alphaModFix/>
          </a:blip>
          <a:srcRect b="0" l="0" r="0" t="0"/>
          <a:stretch/>
        </p:blipFill>
        <p:spPr>
          <a:xfrm>
            <a:off x="1295400" y="1447800"/>
            <a:ext cx="6553200" cy="39379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lang="en-US"/>
              <a:t>Networking and Multiplayer Functionality</a:t>
            </a:r>
          </a:p>
        </p:txBody>
      </p:sp>
      <p:sp>
        <p:nvSpPr>
          <p:cNvPr id="291" name="Shape 291"/>
          <p:cNvSpPr txBox="1"/>
          <p:nvPr>
            <p:ph idx="1" type="body"/>
          </p:nvPr>
        </p:nvSpPr>
        <p:spPr>
          <a:xfrm>
            <a:off x="779462" y="1483975"/>
            <a:ext cx="7583400" cy="4208400"/>
          </a:xfrm>
          <a:prstGeom prst="rect">
            <a:avLst/>
          </a:prstGeom>
          <a:noFill/>
          <a:ln>
            <a:noFill/>
          </a:ln>
        </p:spPr>
        <p:txBody>
          <a:bodyPr anchorCtr="0" anchor="t" bIns="45700" lIns="91425" rIns="91425" tIns="45700">
            <a:noAutofit/>
          </a:bodyPr>
          <a:lstStyle/>
          <a:p>
            <a:pPr indent="-368300" lvl="0" marL="457200" marR="0" rtl="0" algn="l">
              <a:lnSpc>
                <a:spcPct val="100000"/>
              </a:lnSpc>
              <a:spcBef>
                <a:spcPts val="0"/>
              </a:spcBef>
              <a:spcAft>
                <a:spcPts val="0"/>
              </a:spcAft>
              <a:buClr>
                <a:srgbClr val="001D4D"/>
              </a:buClr>
              <a:buSzPct val="100000"/>
              <a:buFont typeface="Trebuchet MS"/>
            </a:pPr>
            <a:r>
              <a:rPr lang="en-US"/>
              <a:t>Create a user-menu that allows players to host a new session or join a session in progress.</a:t>
            </a:r>
          </a:p>
        </p:txBody>
      </p:sp>
      <p:pic>
        <p:nvPicPr>
          <p:cNvPr id="292" name="Shape 292"/>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93" name="Shape 293"/>
          <p:cNvPicPr preferRelativeResize="0"/>
          <p:nvPr/>
        </p:nvPicPr>
        <p:blipFill rotWithShape="1">
          <a:blip r:embed="rId4">
            <a:alphaModFix/>
          </a:blip>
          <a:srcRect b="0" l="26293" r="26297" t="0"/>
          <a:stretch/>
        </p:blipFill>
        <p:spPr>
          <a:xfrm>
            <a:off x="1136449" y="2387575"/>
            <a:ext cx="2317800" cy="3443700"/>
          </a:xfrm>
          <a:prstGeom prst="rect">
            <a:avLst/>
          </a:prstGeom>
          <a:noFill/>
          <a:ln>
            <a:noFill/>
          </a:ln>
        </p:spPr>
      </p:pic>
      <p:pic>
        <p:nvPicPr>
          <p:cNvPr id="294" name="Shape 294"/>
          <p:cNvPicPr preferRelativeResize="0"/>
          <p:nvPr/>
        </p:nvPicPr>
        <p:blipFill rotWithShape="1">
          <a:blip r:embed="rId5">
            <a:alphaModFix/>
          </a:blip>
          <a:srcRect b="0" l="0" r="0" t="0"/>
          <a:stretch/>
        </p:blipFill>
        <p:spPr>
          <a:xfrm>
            <a:off x="4163149" y="2287375"/>
            <a:ext cx="4199700" cy="1725600"/>
          </a:xfrm>
          <a:prstGeom prst="rect">
            <a:avLst/>
          </a:prstGeom>
          <a:noFill/>
          <a:ln>
            <a:noFill/>
          </a:ln>
        </p:spPr>
      </p:pic>
      <p:pic>
        <p:nvPicPr>
          <p:cNvPr id="295" name="Shape 295"/>
          <p:cNvPicPr preferRelativeResize="0"/>
          <p:nvPr/>
        </p:nvPicPr>
        <p:blipFill rotWithShape="1">
          <a:blip r:embed="rId6">
            <a:alphaModFix/>
          </a:blip>
          <a:srcRect b="9567" l="0" r="0" t="0"/>
          <a:stretch/>
        </p:blipFill>
        <p:spPr>
          <a:xfrm>
            <a:off x="4163150" y="4012974"/>
            <a:ext cx="4199700" cy="181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lang="en-US"/>
              <a:t>Networking and Multiplayer Functionality</a:t>
            </a:r>
          </a:p>
        </p:txBody>
      </p:sp>
      <p:pic>
        <p:nvPicPr>
          <p:cNvPr id="302" name="Shape 302"/>
          <p:cNvPicPr preferRelativeResize="0"/>
          <p:nvPr/>
        </p:nvPicPr>
        <p:blipFill rotWithShape="1">
          <a:blip r:embed="rId3">
            <a:alphaModFix/>
          </a:blip>
          <a:srcRect b="0" l="0" r="0" t="0"/>
          <a:stretch/>
        </p:blipFill>
        <p:spPr>
          <a:xfrm>
            <a:off x="533400" y="6019800"/>
            <a:ext cx="1981200" cy="621600"/>
          </a:xfrm>
          <a:prstGeom prst="rect">
            <a:avLst/>
          </a:prstGeom>
          <a:noFill/>
          <a:ln>
            <a:noFill/>
          </a:ln>
        </p:spPr>
      </p:pic>
      <p:pic>
        <p:nvPicPr>
          <p:cNvPr id="303" name="Shape 303"/>
          <p:cNvPicPr preferRelativeResize="0"/>
          <p:nvPr/>
        </p:nvPicPr>
        <p:blipFill rotWithShape="1">
          <a:blip r:embed="rId4">
            <a:alphaModFix/>
          </a:blip>
          <a:srcRect b="0" l="0" r="0" t="0"/>
          <a:stretch/>
        </p:blipFill>
        <p:spPr>
          <a:xfrm>
            <a:off x="383099" y="1903849"/>
            <a:ext cx="3891300" cy="2745900"/>
          </a:xfrm>
          <a:prstGeom prst="rect">
            <a:avLst/>
          </a:prstGeom>
          <a:noFill/>
          <a:ln>
            <a:noFill/>
          </a:ln>
        </p:spPr>
      </p:pic>
      <p:pic>
        <p:nvPicPr>
          <p:cNvPr id="304" name="Shape 304"/>
          <p:cNvPicPr preferRelativeResize="0"/>
          <p:nvPr/>
        </p:nvPicPr>
        <p:blipFill rotWithShape="1">
          <a:blip r:embed="rId5">
            <a:alphaModFix/>
          </a:blip>
          <a:srcRect b="0" l="0" r="0" t="0"/>
          <a:stretch/>
        </p:blipFill>
        <p:spPr>
          <a:xfrm>
            <a:off x="4815150" y="1906100"/>
            <a:ext cx="3891300" cy="2741400"/>
          </a:xfrm>
          <a:prstGeom prst="rect">
            <a:avLst/>
          </a:prstGeom>
          <a:noFill/>
          <a:ln>
            <a:noFill/>
          </a:ln>
        </p:spPr>
      </p:pic>
      <p:sp>
        <p:nvSpPr>
          <p:cNvPr id="305" name="Shape 305"/>
          <p:cNvSpPr txBox="1"/>
          <p:nvPr/>
        </p:nvSpPr>
        <p:spPr>
          <a:xfrm>
            <a:off x="383100" y="4744225"/>
            <a:ext cx="3891300" cy="375900"/>
          </a:xfrm>
          <a:prstGeom prst="rect">
            <a:avLst/>
          </a:prstGeom>
          <a:noFill/>
          <a:ln>
            <a:noFill/>
          </a:ln>
        </p:spPr>
        <p:txBody>
          <a:bodyPr anchorCtr="0" anchor="t" bIns="91425" lIns="91425" rIns="91425" tIns="91425">
            <a:noAutofit/>
          </a:bodyPr>
          <a:lstStyle/>
          <a:p>
            <a:pPr lvl="0" rtl="0" algn="ctr">
              <a:spcBef>
                <a:spcPts val="0"/>
              </a:spcBef>
              <a:buClr>
                <a:schemeClr val="dk1"/>
              </a:buClr>
              <a:buSzPct val="50000"/>
              <a:buFont typeface="Arial"/>
              <a:buNone/>
            </a:pPr>
            <a:r>
              <a:rPr lang="en-US" sz="2200">
                <a:solidFill>
                  <a:srgbClr val="001D4D"/>
                </a:solidFill>
                <a:latin typeface="Trebuchet MS"/>
                <a:ea typeface="Trebuchet MS"/>
                <a:cs typeface="Trebuchet MS"/>
                <a:sym typeface="Trebuchet MS"/>
              </a:rPr>
              <a:t>User hosting a new session</a:t>
            </a:r>
          </a:p>
        </p:txBody>
      </p:sp>
      <p:sp>
        <p:nvSpPr>
          <p:cNvPr id="306" name="Shape 306"/>
          <p:cNvSpPr txBox="1"/>
          <p:nvPr/>
        </p:nvSpPr>
        <p:spPr>
          <a:xfrm>
            <a:off x="4815150" y="4744225"/>
            <a:ext cx="3891300" cy="621600"/>
          </a:xfrm>
          <a:prstGeom prst="rect">
            <a:avLst/>
          </a:prstGeom>
          <a:noFill/>
          <a:ln>
            <a:noFill/>
          </a:ln>
        </p:spPr>
        <p:txBody>
          <a:bodyPr anchorCtr="0" anchor="t" bIns="91425" lIns="91425" rIns="91425" tIns="91425">
            <a:noAutofit/>
          </a:bodyPr>
          <a:lstStyle/>
          <a:p>
            <a:pPr lvl="0" rtl="0" algn="ctr">
              <a:spcBef>
                <a:spcPts val="0"/>
              </a:spcBef>
              <a:buNone/>
            </a:pPr>
            <a:r>
              <a:rPr lang="en-US" sz="2200">
                <a:solidFill>
                  <a:srgbClr val="001D4D"/>
                </a:solidFill>
                <a:latin typeface="Trebuchet MS"/>
                <a:ea typeface="Trebuchet MS"/>
                <a:cs typeface="Trebuchet MS"/>
                <a:sym typeface="Trebuchet MS"/>
              </a:rPr>
              <a:t>Two users in the same session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sp>
        <p:nvSpPr>
          <p:cNvPr id="160" name="Shape 160"/>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1D4D"/>
              </a:buClr>
              <a:buSzPct val="25000"/>
              <a:buFont typeface="Noto Sans Symbols"/>
              <a:buNone/>
            </a:pPr>
            <a:r>
              <a:rPr b="0" i="0" lang="en-US" sz="1800" u="none" cap="none" strike="noStrike">
                <a:solidFill>
                  <a:srgbClr val="001D4D"/>
                </a:solidFill>
                <a:latin typeface="Trebuchet MS"/>
                <a:ea typeface="Trebuchet MS"/>
                <a:cs typeface="Trebuchet MS"/>
                <a:sym typeface="Trebuchet MS"/>
              </a:rPr>
              <a:t>Main Area of the Project, where you changes levels and settings</a:t>
            </a:r>
          </a:p>
        </p:txBody>
      </p:sp>
      <p:pic>
        <p:nvPicPr>
          <p:cNvPr id="161" name="Shape 161"/>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162" name="Shape 162"/>
          <p:cNvPicPr preferRelativeResize="0"/>
          <p:nvPr/>
        </p:nvPicPr>
        <p:blipFill rotWithShape="1">
          <a:blip r:embed="rId4">
            <a:alphaModFix/>
          </a:blip>
          <a:srcRect b="0" l="0" r="0" t="0"/>
          <a:stretch/>
        </p:blipFill>
        <p:spPr>
          <a:xfrm>
            <a:off x="1828800" y="1528046"/>
            <a:ext cx="5410200" cy="365814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lang="en-US"/>
              <a:t>Cross-platform Multiplayer Functionality </a:t>
            </a:r>
          </a:p>
        </p:txBody>
      </p:sp>
      <p:sp>
        <p:nvSpPr>
          <p:cNvPr id="313" name="Shape 313"/>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368300" lvl="0" marL="457200" marR="0" rtl="0" algn="l">
              <a:lnSpc>
                <a:spcPct val="100000"/>
              </a:lnSpc>
              <a:spcBef>
                <a:spcPts val="0"/>
              </a:spcBef>
              <a:spcAft>
                <a:spcPts val="0"/>
              </a:spcAft>
              <a:buClr>
                <a:srgbClr val="001D4D"/>
              </a:buClr>
              <a:buSzPct val="100000"/>
              <a:buFont typeface="Trebuchet MS"/>
            </a:pPr>
            <a:r>
              <a:rPr lang="en-US"/>
              <a:t>Unreal Engine 4 Network Replication System is platform independent</a:t>
            </a:r>
          </a:p>
          <a:p>
            <a:pPr indent="0" lvl="0" marL="0" marR="0" rtl="0" algn="l">
              <a:lnSpc>
                <a:spcPct val="100000"/>
              </a:lnSpc>
              <a:spcBef>
                <a:spcPts val="0"/>
              </a:spcBef>
              <a:spcAft>
                <a:spcPts val="0"/>
              </a:spcAft>
              <a:buNone/>
            </a:pPr>
            <a:r>
              <a:t/>
            </a:r>
            <a:endParaRPr/>
          </a:p>
          <a:p>
            <a:pPr indent="-368300" lvl="0" marL="457200" marR="0" rtl="0" algn="l">
              <a:lnSpc>
                <a:spcPct val="100000"/>
              </a:lnSpc>
              <a:spcBef>
                <a:spcPts val="0"/>
              </a:spcBef>
              <a:spcAft>
                <a:spcPts val="0"/>
              </a:spcAft>
              <a:buClr>
                <a:srgbClr val="001D4D"/>
              </a:buClr>
              <a:buSzPct val="100000"/>
              <a:buFont typeface="Trebuchet MS"/>
            </a:pPr>
            <a:r>
              <a:rPr lang="en-US"/>
              <a:t>The same input controls / network code will work on any of the platforms natively supported by UE4 </a:t>
            </a:r>
          </a:p>
        </p:txBody>
      </p:sp>
      <p:pic>
        <p:nvPicPr>
          <p:cNvPr id="314" name="Shape 314"/>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descr="platforms.JPG" id="315" name="Shape 315"/>
          <p:cNvPicPr preferRelativeResize="0"/>
          <p:nvPr/>
        </p:nvPicPr>
        <p:blipFill rotWithShape="1">
          <a:blip r:embed="rId4">
            <a:alphaModFix/>
          </a:blip>
          <a:srcRect b="0" l="0" r="50109" t="0"/>
          <a:stretch/>
        </p:blipFill>
        <p:spPr>
          <a:xfrm>
            <a:off x="1186275" y="3908250"/>
            <a:ext cx="6771449" cy="538674"/>
          </a:xfrm>
          <a:prstGeom prst="rect">
            <a:avLst/>
          </a:prstGeom>
          <a:noFill/>
          <a:ln>
            <a:noFill/>
          </a:ln>
        </p:spPr>
      </p:pic>
      <p:pic>
        <p:nvPicPr>
          <p:cNvPr descr="platforms.JPG" id="316" name="Shape 316"/>
          <p:cNvPicPr preferRelativeResize="0"/>
          <p:nvPr/>
        </p:nvPicPr>
        <p:blipFill rotWithShape="1">
          <a:blip r:embed="rId5">
            <a:alphaModFix/>
          </a:blip>
          <a:srcRect b="0" l="49984" r="0" t="0"/>
          <a:stretch/>
        </p:blipFill>
        <p:spPr>
          <a:xfrm>
            <a:off x="1186275" y="4814150"/>
            <a:ext cx="6788579" cy="538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23" name="Shape 323"/>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139700" marR="0" rtl="0" algn="l">
              <a:lnSpc>
                <a:spcPct val="100000"/>
              </a:lnSpc>
              <a:spcBef>
                <a:spcPts val="0"/>
              </a:spcBef>
              <a:spcAft>
                <a:spcPts val="0"/>
              </a:spcAft>
              <a:buClr>
                <a:srgbClr val="001D4D"/>
              </a:buClr>
              <a:buSzPct val="25000"/>
              <a:buFont typeface="Noto Sans Symbols"/>
              <a:buNone/>
            </a:pPr>
            <a:r>
              <a:rPr b="0" i="0" lang="en-US" sz="1000" u="none" cap="none" strike="noStrike">
                <a:solidFill>
                  <a:srgbClr val="001D4D"/>
                </a:solidFill>
                <a:latin typeface="Trebuchet MS"/>
                <a:ea typeface="Trebuchet MS"/>
                <a:cs typeface="Trebuchet MS"/>
                <a:sym typeface="Trebuchet MS"/>
              </a:rPr>
              <a:t>3D_CodeBlocks_UT_004 (Sunny Day)</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Purpose:Verify that the level change between the MainArea and DancingStickman levels works in both directions</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Pre-condition: CodeBlocksHTCVive project is installed on a computer with Unreal Engine 4.15</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Input:</a:t>
            </a:r>
          </a:p>
          <a:p>
            <a:pPr indent="-174625" lvl="2" marL="860425"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opens the Game Settings menu</a:t>
            </a:r>
          </a:p>
          <a:p>
            <a:pPr indent="-174625" lvl="2" marL="860425"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selects Dancing Stickman as the game to play</a:t>
            </a:r>
          </a:p>
          <a:p>
            <a:pPr indent="-174625" lvl="2" marL="860425"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clicks Start Game</a:t>
            </a:r>
          </a:p>
          <a:p>
            <a:pPr indent="-174625" lvl="2" marL="860425"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clicks Return</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Expected Results: User spawns in the correct location with the correct camera in the MainArea and DancingStickman levels</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Actual Result: User spawned in the correct location with the correct camera in the MainArea and DancingStickman levels</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Status (Fail/Pass): Pass</a:t>
            </a:r>
          </a:p>
        </p:txBody>
      </p:sp>
      <p:pic>
        <p:nvPicPr>
          <p:cNvPr id="324" name="Shape 324"/>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31" name="Shape 331"/>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139700" marR="0" rtl="0" algn="l">
              <a:lnSpc>
                <a:spcPct val="100000"/>
              </a:lnSpc>
              <a:spcBef>
                <a:spcPts val="0"/>
              </a:spcBef>
              <a:spcAft>
                <a:spcPts val="0"/>
              </a:spcAft>
              <a:buClr>
                <a:srgbClr val="001D4D"/>
              </a:buClr>
              <a:buSzPct val="25000"/>
              <a:buFont typeface="Noto Sans Symbols"/>
              <a:buNone/>
            </a:pPr>
            <a:r>
              <a:rPr b="0" i="0" lang="en-US" sz="1000" u="none" cap="none" strike="noStrike">
                <a:solidFill>
                  <a:srgbClr val="001D4D"/>
                </a:solidFill>
                <a:latin typeface="Trebuchet MS"/>
                <a:ea typeface="Trebuchet MS"/>
                <a:cs typeface="Trebuchet MS"/>
                <a:sym typeface="Trebuchet MS"/>
              </a:rPr>
              <a:t>3D_CodeBlocks_UT_002 (Rainy Day)</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Purpose: Verify that the player character spawns and accepts user input after the P1_Main level</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Pre-condition: CodeBlocksHTCVive project is installed on a computer with Unreal Engine 4.15</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Input:</a:t>
            </a:r>
          </a:p>
          <a:p>
            <a:pPr indent="-171450" lvl="1" marL="577850"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opens the Game Settings menu</a:t>
            </a:r>
          </a:p>
          <a:p>
            <a:pPr indent="-171450" lvl="1" marL="577850"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selects pong as the game to play</a:t>
            </a:r>
          </a:p>
          <a:p>
            <a:pPr indent="-171450" lvl="1" marL="577850"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clicks Start Game</a:t>
            </a:r>
          </a:p>
          <a:p>
            <a:pPr indent="-171450" lvl="1" marL="577850"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clicks 1P Pong</a:t>
            </a:r>
          </a:p>
          <a:p>
            <a:pPr indent="-171450" lvl="1" marL="577850" marR="0" rtl="0" algn="l">
              <a:lnSpc>
                <a:spcPct val="100000"/>
              </a:lnSpc>
              <a:spcBef>
                <a:spcPts val="6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User presses the up and down arrow keys</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Expected Results: The right side player controlled paddle spawns and moves according to arrow key input</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Actual Result: The right side player controlled paddle spawned and moved according to arrow key input</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1000" u="none" cap="none" strike="noStrike">
                <a:solidFill>
                  <a:srgbClr val="001D4D"/>
                </a:solidFill>
                <a:latin typeface="Trebuchet MS"/>
                <a:ea typeface="Trebuchet MS"/>
                <a:cs typeface="Trebuchet MS"/>
                <a:sym typeface="Trebuchet MS"/>
              </a:rPr>
              <a:t>Status (Fail/Pass): Pass</a:t>
            </a:r>
          </a:p>
        </p:txBody>
      </p:sp>
      <p:pic>
        <p:nvPicPr>
          <p:cNvPr id="332" name="Shape 332"/>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Summary</a:t>
            </a:r>
          </a:p>
        </p:txBody>
      </p:sp>
      <p:sp>
        <p:nvSpPr>
          <p:cNvPr id="339" name="Shape 339"/>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3D CodeBlocks is designed to facilitate the education of students with no background in Computer Science in the field of basic programming concepts.</a:t>
            </a:r>
          </a:p>
          <a:p>
            <a:pPr indent="0" lvl="0" marL="0" rtl="0">
              <a:spcBef>
                <a:spcPts val="0"/>
              </a:spcBef>
              <a:buNone/>
            </a:pPr>
            <a:r>
              <a:t/>
            </a:r>
            <a:endParaRPr/>
          </a:p>
          <a:p>
            <a:pPr indent="0" lvl="0" rtl="0">
              <a:spcBef>
                <a:spcPts val="0"/>
              </a:spcBef>
              <a:buClr>
                <a:srgbClr val="001D4D"/>
              </a:buClr>
              <a:buSzPct val="100000"/>
              <a:buFont typeface="Noto Sans Symbols"/>
              <a:buChar char="●"/>
            </a:pPr>
            <a:r>
              <a:rPr lang="en-US"/>
              <a:t>Documentation for this project was recorded on Mingle, Google Drive, and Github, using Scrum methodology.</a:t>
            </a:r>
          </a:p>
          <a:p>
            <a:pPr indent="0" lvl="0" marL="0" marR="0" rtl="0" algn="l">
              <a:lnSpc>
                <a:spcPct val="100000"/>
              </a:lnSpc>
              <a:spcBef>
                <a:spcPts val="0"/>
              </a:spcBef>
              <a:spcAft>
                <a:spcPts val="0"/>
              </a:spcAft>
              <a:buNone/>
            </a:pPr>
            <a:r>
              <a:t/>
            </a:r>
            <a:endParaRPr b="0" i="0" sz="2200" u="none" cap="none" strike="noStrike">
              <a:solidFill>
                <a:srgbClr val="001D4D"/>
              </a:solidFill>
              <a:latin typeface="Trebuchet MS"/>
              <a:ea typeface="Trebuchet MS"/>
              <a:cs typeface="Trebuchet MS"/>
              <a:sym typeface="Trebuchet MS"/>
            </a:endParaRPr>
          </a:p>
          <a:p>
            <a:pPr indent="-2825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Contact Information:</a:t>
            </a:r>
          </a:p>
          <a:p>
            <a:pPr indent="-285750" lvl="1" marL="577850" marR="0" rtl="0" algn="l">
              <a:lnSpc>
                <a:spcPct val="100000"/>
              </a:lnSpc>
              <a:spcBef>
                <a:spcPts val="2000"/>
              </a:spcBef>
              <a:spcAft>
                <a:spcPts val="0"/>
              </a:spcAft>
              <a:buClr>
                <a:srgbClr val="001D4D"/>
              </a:buClr>
              <a:buSzPct val="100000"/>
              <a:buFont typeface="Noto Sans Symbols"/>
              <a:buChar char="●"/>
            </a:pPr>
            <a:r>
              <a:rPr b="0" i="0" lang="en-US" sz="2000" u="none" cap="none" strike="noStrike">
                <a:solidFill>
                  <a:srgbClr val="001D4D"/>
                </a:solidFill>
                <a:latin typeface="Trebuchet MS"/>
                <a:ea typeface="Trebuchet MS"/>
                <a:cs typeface="Trebuchet MS"/>
                <a:sym typeface="Trebuchet MS"/>
              </a:rPr>
              <a:t>Fernando de Zayas 	fdeza001@fiu.edu</a:t>
            </a:r>
          </a:p>
          <a:p>
            <a:pPr indent="-285750" lvl="1" marL="577850" marR="0" rtl="0" algn="l">
              <a:lnSpc>
                <a:spcPct val="100000"/>
              </a:lnSpc>
              <a:spcBef>
                <a:spcPts val="2000"/>
              </a:spcBef>
              <a:spcAft>
                <a:spcPts val="0"/>
              </a:spcAft>
              <a:buClr>
                <a:srgbClr val="001D4D"/>
              </a:buClr>
              <a:buSzPct val="100000"/>
              <a:buFont typeface="Noto Sans Symbols"/>
              <a:buChar char="●"/>
            </a:pPr>
            <a:r>
              <a:rPr b="0" i="0" lang="en-US" sz="2000" u="none" cap="none" strike="noStrike">
                <a:solidFill>
                  <a:srgbClr val="001D4D"/>
                </a:solidFill>
                <a:latin typeface="Trebuchet MS"/>
                <a:ea typeface="Trebuchet MS"/>
                <a:cs typeface="Trebuchet MS"/>
                <a:sym typeface="Trebuchet MS"/>
              </a:rPr>
              <a:t>Taufiq Islam 		 	tisla@005@fiu.edu</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340" name="Shape 340"/>
          <p:cNvPicPr preferRelativeResize="0"/>
          <p:nvPr/>
        </p:nvPicPr>
        <p:blipFill rotWithShape="1">
          <a:blip r:embed="rId3">
            <a:alphaModFix/>
          </a:blip>
          <a:srcRect b="0" l="0" r="0" t="0"/>
          <a:stretch/>
        </p:blipFill>
        <p:spPr>
          <a:xfrm>
            <a:off x="3458150" y="6051400"/>
            <a:ext cx="762000" cy="790200"/>
          </a:xfrm>
          <a:prstGeom prst="rect">
            <a:avLst/>
          </a:prstGeom>
          <a:noFill/>
          <a:ln>
            <a:noFill/>
          </a:ln>
        </p:spPr>
      </p:pic>
      <p:pic>
        <p:nvPicPr>
          <p:cNvPr id="341" name="Shape 341"/>
          <p:cNvPicPr preferRelativeResize="0"/>
          <p:nvPr/>
        </p:nvPicPr>
        <p:blipFill rotWithShape="1">
          <a:blip r:embed="rId4">
            <a:alphaModFix/>
          </a:blip>
          <a:srcRect b="0" l="0" r="0" t="0"/>
          <a:stretch/>
        </p:blipFill>
        <p:spPr>
          <a:xfrm>
            <a:off x="4519225" y="6126998"/>
            <a:ext cx="1219200" cy="639000"/>
          </a:xfrm>
          <a:prstGeom prst="rect">
            <a:avLst/>
          </a:prstGeom>
          <a:noFill/>
          <a:ln>
            <a:noFill/>
          </a:ln>
        </p:spPr>
      </p:pic>
      <p:pic>
        <p:nvPicPr>
          <p:cNvPr id="342" name="Shape 342"/>
          <p:cNvPicPr preferRelativeResize="0"/>
          <p:nvPr/>
        </p:nvPicPr>
        <p:blipFill rotWithShape="1">
          <a:blip r:embed="rId5">
            <a:alphaModFix/>
          </a:blip>
          <a:srcRect b="0" l="0" r="0" t="0"/>
          <a:stretch/>
        </p:blipFill>
        <p:spPr>
          <a:xfrm>
            <a:off x="533400" y="6019800"/>
            <a:ext cx="1981199" cy="6214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Project definition</a:t>
            </a:r>
          </a:p>
        </p:txBody>
      </p:sp>
      <p:sp>
        <p:nvSpPr>
          <p:cNvPr id="169" name="Shape 169"/>
          <p:cNvSpPr txBox="1"/>
          <p:nvPr>
            <p:ph idx="1" type="body"/>
          </p:nvPr>
        </p:nvSpPr>
        <p:spPr>
          <a:xfrm>
            <a:off x="779462" y="15240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Pong Level with customized settings</a:t>
            </a:r>
          </a:p>
        </p:txBody>
      </p:sp>
      <p:pic>
        <p:nvPicPr>
          <p:cNvPr id="170" name="Shape 170"/>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171" name="Shape 171"/>
          <p:cNvPicPr preferRelativeResize="0"/>
          <p:nvPr/>
        </p:nvPicPr>
        <p:blipFill rotWithShape="1">
          <a:blip r:embed="rId4">
            <a:alphaModFix/>
          </a:blip>
          <a:srcRect b="0" l="0" r="0" t="0"/>
          <a:stretch/>
        </p:blipFill>
        <p:spPr>
          <a:xfrm>
            <a:off x="1066800" y="1524000"/>
            <a:ext cx="7010400" cy="3581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78" name="Shape 178"/>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179" name="Shape 179"/>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180" name="Shape 180"/>
          <p:cNvPicPr preferRelativeResize="0"/>
          <p:nvPr/>
        </p:nvPicPr>
        <p:blipFill>
          <a:blip r:embed="rId4">
            <a:alphaModFix/>
          </a:blip>
          <a:stretch>
            <a:fillRect/>
          </a:stretch>
        </p:blipFill>
        <p:spPr>
          <a:xfrm>
            <a:off x="779450" y="1828799"/>
            <a:ext cx="7583399" cy="413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7" name="Shape 187"/>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342900" lvl="0" marL="342900"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Event-Driven Architecture</a:t>
            </a:r>
          </a:p>
          <a:p>
            <a:pPr indent="-342900" lvl="0" marL="342900"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342900" lvl="0" marL="342900"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Deployment: One to two computers capable of running Unreal Engine 4</a:t>
            </a:r>
          </a:p>
        </p:txBody>
      </p:sp>
      <p:pic>
        <p:nvPicPr>
          <p:cNvPr id="188" name="Shape 188"/>
          <p:cNvPicPr preferRelativeResize="0"/>
          <p:nvPr/>
        </p:nvPicPr>
        <p:blipFill rotWithShape="1">
          <a:blip r:embed="rId3">
            <a:alphaModFix/>
          </a:blip>
          <a:srcRect b="0" l="0" r="0" t="0"/>
          <a:stretch/>
        </p:blipFill>
        <p:spPr>
          <a:xfrm>
            <a:off x="1343025" y="2066250"/>
            <a:ext cx="6457950" cy="136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195" name="Shape 195"/>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196" name="Shape 196"/>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197" name="Shape 197"/>
          <p:cNvPicPr preferRelativeResize="0"/>
          <p:nvPr/>
        </p:nvPicPr>
        <p:blipFill rotWithShape="1">
          <a:blip r:embed="rId4">
            <a:alphaModFix/>
          </a:blip>
          <a:srcRect b="0" l="0" r="0" t="0"/>
          <a:stretch/>
        </p:blipFill>
        <p:spPr>
          <a:xfrm>
            <a:off x="779400" y="1828800"/>
            <a:ext cx="7583400" cy="41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779462" y="381000"/>
            <a:ext cx="7583486" cy="1044575"/>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Design Patterns</a:t>
            </a:r>
          </a:p>
        </p:txBody>
      </p:sp>
      <p:sp>
        <p:nvSpPr>
          <p:cNvPr id="203" name="Shape 203"/>
          <p:cNvSpPr txBox="1"/>
          <p:nvPr>
            <p:ph idx="1" type="body"/>
          </p:nvPr>
        </p:nvSpPr>
        <p:spPr>
          <a:xfrm>
            <a:off x="779462" y="1828800"/>
            <a:ext cx="7583486" cy="4208462"/>
          </a:xfrm>
          <a:prstGeom prst="rect">
            <a:avLst/>
          </a:prstGeom>
          <a:noFill/>
          <a:ln>
            <a:noFill/>
          </a:ln>
        </p:spPr>
        <p:txBody>
          <a:bodyPr anchorCtr="0" anchor="t" bIns="91425" lIns="91425" rIns="91425" tIns="91425">
            <a:noAutofit/>
          </a:bodyPr>
          <a:lstStyle/>
          <a:p>
            <a:pPr indent="-142875" lvl="0" marL="282575"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Lazy Initialization : Before a level is needed, it is not loaded.</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Singleton : HUD blueprints for each level are Singletons and referenced as such.</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Marker: The custom GameMode classes have no functionality but define metadata such as which class is the default player character</a:t>
            </a:r>
          </a:p>
          <a:p>
            <a:pPr indent="-142875" lvl="0" marL="282575" marR="0" rtl="0" algn="l">
              <a:lnSpc>
                <a:spcPct val="100000"/>
              </a:lnSpc>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Null Object: Every blueprint that requires an object or reference will not allow compilation until one of the correct type is provided.</a:t>
            </a:r>
          </a:p>
          <a:p>
            <a:pPr indent="0" lvl="0" marL="13970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10" name="Shape 210"/>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1.#1305 Finish Variable Code Blocks</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2.#1207 Create Variable Code Blocks</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3.#1309 Finish Loop Blocks</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4.#1212 Networking and Multiplayer Functionality</a:t>
            </a:r>
          </a:p>
          <a:p>
            <a:pPr indent="0" lvl="0" marL="0" marR="0" rtl="0" algn="l">
              <a:lnSpc>
                <a:spcPct val="100000"/>
              </a:lnSpc>
              <a:spcBef>
                <a:spcPts val="2000"/>
              </a:spcBef>
              <a:spcAft>
                <a:spcPts val="0"/>
              </a:spcAft>
              <a:buClr>
                <a:srgbClr val="001D4D"/>
              </a:buClr>
              <a:buSzPct val="25000"/>
              <a:buFont typeface="Noto Sans Symbols"/>
              <a:buNone/>
            </a:pPr>
            <a:r>
              <a:rPr b="0" i="0" lang="en-US" sz="2200" u="none" cap="none" strike="noStrike">
                <a:solidFill>
                  <a:srgbClr val="001D4D"/>
                </a:solidFill>
                <a:latin typeface="Trebuchet MS"/>
                <a:ea typeface="Trebuchet MS"/>
                <a:cs typeface="Trebuchet MS"/>
                <a:sym typeface="Trebuchet MS"/>
              </a:rPr>
              <a:t>5.#1294 Cross-platform M</a:t>
            </a:r>
            <a:r>
              <a:rPr lang="en-US"/>
              <a:t>ultiplayer Functionality </a:t>
            </a:r>
          </a:p>
          <a:p>
            <a:pPr indent="0" lvl="0" marL="0" marR="0" rtl="0" algn="l">
              <a:lnSpc>
                <a:spcPct val="100000"/>
              </a:lnSpc>
              <a:spcBef>
                <a:spcPts val="2000"/>
              </a:spcBef>
              <a:spcAft>
                <a:spcPts val="0"/>
              </a:spcAft>
              <a:buClr>
                <a:srgbClr val="001D4D"/>
              </a:buClr>
              <a:buSzPct val="25000"/>
              <a:buFont typeface="Noto Sans Symbols"/>
              <a:buNone/>
            </a:pPr>
            <a:r>
              <a:t/>
            </a:r>
            <a:endParaRPr b="0" i="0" sz="2200" u="none" cap="none" strike="noStrike">
              <a:solidFill>
                <a:srgbClr val="001D4D"/>
              </a:solidFill>
              <a:latin typeface="Trebuchet MS"/>
              <a:ea typeface="Trebuchet MS"/>
              <a:cs typeface="Trebuchet MS"/>
              <a:sym typeface="Trebuchet MS"/>
            </a:endParaRPr>
          </a:p>
        </p:txBody>
      </p:sp>
      <p:pic>
        <p:nvPicPr>
          <p:cNvPr id="211" name="Shape 211"/>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779462" y="381000"/>
            <a:ext cx="7583400" cy="1044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001D4D"/>
              </a:buClr>
              <a:buSzPct val="25000"/>
              <a:buFont typeface="Trebuchet MS"/>
              <a:buNone/>
            </a:pPr>
            <a:r>
              <a:rPr b="0" i="0" lang="en-US" sz="3800" u="none" cap="none" strike="noStrike">
                <a:solidFill>
                  <a:srgbClr val="001D4D"/>
                </a:solidFill>
                <a:latin typeface="Trebuchet MS"/>
                <a:ea typeface="Trebuchet MS"/>
                <a:cs typeface="Trebuchet MS"/>
                <a:sym typeface="Trebuchet MS"/>
              </a:rPr>
              <a:t>Finish Variable Code Blocks</a:t>
            </a:r>
          </a:p>
        </p:txBody>
      </p:sp>
      <p:sp>
        <p:nvSpPr>
          <p:cNvPr id="218" name="Shape 218"/>
          <p:cNvSpPr txBox="1"/>
          <p:nvPr>
            <p:ph idx="1" type="body"/>
          </p:nvPr>
        </p:nvSpPr>
        <p:spPr>
          <a:xfrm>
            <a:off x="779462" y="1828800"/>
            <a:ext cx="7583400" cy="4208399"/>
          </a:xfrm>
          <a:prstGeom prst="rect">
            <a:avLst/>
          </a:prstGeom>
          <a:noFill/>
          <a:ln>
            <a:noFill/>
          </a:ln>
        </p:spPr>
        <p:txBody>
          <a:bodyPr anchorCtr="0" anchor="t" bIns="45700" lIns="91425" rIns="91425" tIns="45700">
            <a:noAutofit/>
          </a:bodyPr>
          <a:lstStyle/>
          <a:p>
            <a:pPr indent="0" lvl="0" marL="0" marR="0" rtl="0" algn="l">
              <a:lnSpc>
                <a:spcPct val="100000"/>
              </a:lnSpc>
              <a:spcBef>
                <a:spcPts val="2000"/>
              </a:spcBef>
              <a:spcAft>
                <a:spcPts val="0"/>
              </a:spcAft>
              <a:buNone/>
            </a:pPr>
            <a:r>
              <a:t/>
            </a:r>
            <a:endParaRPr/>
          </a:p>
          <a:p>
            <a:pPr indent="-342900" lvl="0" marL="342900"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Changes the values of a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level from a different level</a:t>
            </a:r>
          </a:p>
          <a:p>
            <a:pPr indent="-342900" lvl="0" marL="342900" marR="0" rtl="0" algn="l">
              <a:lnSpc>
                <a:spcPct val="100000"/>
              </a:lnSpc>
              <a:spcBef>
                <a:spcPts val="2000"/>
              </a:spcBef>
              <a:spcAft>
                <a:spcPts val="0"/>
              </a:spcAft>
              <a:buClr>
                <a:srgbClr val="001D4D"/>
              </a:buClr>
              <a:buSzPct val="100000"/>
              <a:buFont typeface="Noto Sans Symbols"/>
              <a:buNone/>
            </a:pPr>
            <a:r>
              <a:t/>
            </a:r>
            <a:endParaRPr b="0" i="0" sz="2200" u="none" cap="none" strike="noStrike">
              <a:solidFill>
                <a:srgbClr val="001D4D"/>
              </a:solidFill>
              <a:latin typeface="Trebuchet MS"/>
              <a:ea typeface="Trebuchet MS"/>
              <a:cs typeface="Trebuchet MS"/>
              <a:sym typeface="Trebuchet MS"/>
            </a:endParaRPr>
          </a:p>
          <a:p>
            <a:pPr indent="0" lvl="0" marL="0" marR="0" rtl="0" algn="l">
              <a:lnSpc>
                <a:spcPct val="100000"/>
              </a:lnSpc>
              <a:spcBef>
                <a:spcPts val="2000"/>
              </a:spcBef>
              <a:spcAft>
                <a:spcPts val="0"/>
              </a:spcAft>
              <a:buNone/>
            </a:pPr>
            <a:r>
              <a:t/>
            </a:r>
            <a:endParaRPr/>
          </a:p>
          <a:p>
            <a:pPr indent="-342900" lvl="0" marL="342900" marR="0" rtl="0" algn="l">
              <a:lnSpc>
                <a:spcPct val="100000"/>
              </a:lnSpc>
              <a:spcBef>
                <a:spcPts val="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Transferring the values </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between levels took various</a:t>
            </a:r>
          </a:p>
          <a:p>
            <a:pPr indent="0" lvl="0" marL="0" marR="0" rtl="0" algn="l">
              <a:lnSpc>
                <a:spcPct val="100000"/>
              </a:lnSpc>
              <a:spcBef>
                <a:spcPts val="0"/>
              </a:spcBef>
              <a:spcAft>
                <a:spcPts val="0"/>
              </a:spcAft>
              <a:buNone/>
            </a:pPr>
            <a:r>
              <a:rPr lang="en-US"/>
              <a:t>   </a:t>
            </a:r>
            <a:r>
              <a:rPr b="0" i="0" lang="en-US" sz="2200" u="none" cap="none" strike="noStrike">
                <a:solidFill>
                  <a:srgbClr val="001D4D"/>
                </a:solidFill>
                <a:latin typeface="Trebuchet MS"/>
                <a:ea typeface="Trebuchet MS"/>
                <a:cs typeface="Trebuchet MS"/>
                <a:sym typeface="Trebuchet MS"/>
              </a:rPr>
              <a:t> attempts</a:t>
            </a:r>
          </a:p>
        </p:txBody>
      </p:sp>
      <p:pic>
        <p:nvPicPr>
          <p:cNvPr id="219" name="Shape 219"/>
          <p:cNvPicPr preferRelativeResize="0"/>
          <p:nvPr/>
        </p:nvPicPr>
        <p:blipFill rotWithShape="1">
          <a:blip r:embed="rId3">
            <a:alphaModFix/>
          </a:blip>
          <a:srcRect b="0" l="0" r="0" t="0"/>
          <a:stretch/>
        </p:blipFill>
        <p:spPr>
          <a:xfrm>
            <a:off x="533400" y="6019800"/>
            <a:ext cx="1981199" cy="621471"/>
          </a:xfrm>
          <a:prstGeom prst="rect">
            <a:avLst/>
          </a:prstGeom>
          <a:noFill/>
          <a:ln>
            <a:noFill/>
          </a:ln>
        </p:spPr>
      </p:pic>
      <p:pic>
        <p:nvPicPr>
          <p:cNvPr id="220" name="Shape 220"/>
          <p:cNvPicPr preferRelativeResize="0"/>
          <p:nvPr/>
        </p:nvPicPr>
        <p:blipFill rotWithShape="1">
          <a:blip r:embed="rId4">
            <a:alphaModFix/>
          </a:blip>
          <a:srcRect b="0" l="0" r="0" t="0"/>
          <a:stretch/>
        </p:blipFill>
        <p:spPr>
          <a:xfrm>
            <a:off x="4800600" y="1828800"/>
            <a:ext cx="3189611" cy="4164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