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984" y="-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649765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 dirty="0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36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00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921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71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175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8856749" y="1025757"/>
            <a:ext cx="15357300" cy="10779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VIP, Spring 2017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5545394" y="1584263"/>
            <a:ext cx="22270063" cy="3715152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lvl="0" algn="ctr">
              <a:buClr>
                <a:srgbClr val="3333CC"/>
              </a:buClr>
              <a:buSzPct val="25000"/>
            </a:pPr>
            <a:r>
              <a:rPr lang="en-US" sz="60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TAM: Multi-Touch, Mid-Air, and Motion for Virtual and Augmented </a:t>
            </a:r>
            <a:r>
              <a:rPr lang="en-US" sz="6000" b="1" dirty="0">
                <a:solidFill>
                  <a:srgbClr val="3333CC"/>
                </a:solidFill>
              </a:rPr>
              <a:t>Reality – ICAVE –  </a:t>
            </a:r>
            <a:r>
              <a:rPr lang="en-US" sz="60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Learning with Virtual Reality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Michael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Quiros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Francisco Ortega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500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Sadjadi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90600" y="5493600"/>
            <a:ext cx="31089600" cy="356616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636400" y="6095925"/>
            <a:ext cx="9191920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endParaRPr lang="en-US" sz="4800" dirty="0">
              <a:solidFill>
                <a:srgbClr val="336699"/>
              </a:solidFill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Implement learning using 3D/VR aspects of </a:t>
            </a:r>
            <a:r>
              <a:rPr lang="en-US" sz="4100" dirty="0" smtClean="0">
                <a:solidFill>
                  <a:srgbClr val="336699"/>
                </a:solidFill>
              </a:rPr>
              <a:t>ICAVE</a:t>
            </a:r>
            <a:endParaRPr lang="en-US" sz="4100" dirty="0">
              <a:solidFill>
                <a:srgbClr val="336699"/>
              </a:solidFill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Should take advantage of the 3D/VR environment for a learning experience unique to the ICAVE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endParaRPr lang="en-US" sz="4100" dirty="0">
              <a:solidFill>
                <a:srgbClr val="336699"/>
              </a:solidFill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990612" y="41924400"/>
            <a:ext cx="4980000" cy="730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22256180" y="6095850"/>
            <a:ext cx="8854301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Version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endParaRPr lang="en-US" sz="20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Users begin aboard a ship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Users must take advantage of wind direction, navigation, and their natural wayfinding skills to find all objects throughout the map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Many features can be added in the future to increase user experience</a:t>
            </a:r>
            <a:endParaRPr sz="41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1636401" y="29946600"/>
            <a:ext cx="9191920" cy="1043408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User Objective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endParaRPr lang="en-US" sz="28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Pick-up objects are spread </a:t>
            </a:r>
            <a:r>
              <a:rPr lang="en-US" sz="4100" dirty="0" smtClean="0">
                <a:solidFill>
                  <a:srgbClr val="336699"/>
                </a:solidFill>
              </a:rPr>
              <a:t>through </a:t>
            </a:r>
            <a:r>
              <a:rPr lang="en-US" sz="4100" dirty="0">
                <a:solidFill>
                  <a:srgbClr val="336699"/>
                </a:solidFill>
              </a:rPr>
              <a:t>the </a:t>
            </a:r>
            <a:r>
              <a:rPr lang="en-US" sz="4100" dirty="0" smtClean="0">
                <a:solidFill>
                  <a:srgbClr val="336699"/>
                </a:solidFill>
              </a:rPr>
              <a:t>map for the user to collect</a:t>
            </a:r>
            <a:endParaRPr lang="en-US" sz="4100" dirty="0">
              <a:solidFill>
                <a:srgbClr val="336699"/>
              </a:solidFill>
            </a:endParaRPr>
          </a:p>
          <a:p>
            <a:pPr marL="571500" lvl="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The </a:t>
            </a:r>
            <a:r>
              <a:rPr lang="en-US" sz="4100" dirty="0" smtClean="0">
                <a:solidFill>
                  <a:srgbClr val="336699"/>
                </a:solidFill>
              </a:rPr>
              <a:t>user</a:t>
            </a:r>
            <a:r>
              <a:rPr lang="en-US" sz="4100" dirty="0" smtClean="0">
                <a:solidFill>
                  <a:srgbClr val="336699"/>
                </a:solidFill>
              </a:rPr>
              <a:t> </a:t>
            </a:r>
            <a:r>
              <a:rPr lang="en-US" sz="4100" dirty="0">
                <a:solidFill>
                  <a:srgbClr val="336699"/>
                </a:solidFill>
              </a:rPr>
              <a:t>must use their </a:t>
            </a:r>
            <a:r>
              <a:rPr lang="en-US" sz="4100" dirty="0" smtClean="0">
                <a:solidFill>
                  <a:srgbClr val="336699"/>
                </a:solidFill>
              </a:rPr>
              <a:t>sailing and navigation </a:t>
            </a:r>
            <a:r>
              <a:rPr lang="en-US" sz="4100" dirty="0">
                <a:solidFill>
                  <a:srgbClr val="336699"/>
                </a:solidFill>
              </a:rPr>
              <a:t>skills to find and collect these objects</a:t>
            </a:r>
          </a:p>
          <a:p>
            <a:pPr marL="571500" lvl="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Unique landforms and islands give a sense of </a:t>
            </a:r>
            <a:r>
              <a:rPr lang="en-US" sz="4100" dirty="0" smtClean="0">
                <a:solidFill>
                  <a:srgbClr val="336699"/>
                </a:solidFill>
              </a:rPr>
              <a:t>direction to the user</a:t>
            </a:r>
            <a:endParaRPr lang="en-US" sz="4100" dirty="0">
              <a:solidFill>
                <a:srgbClr val="336699"/>
              </a:solidFill>
            </a:endParaRPr>
          </a:p>
          <a:p>
            <a:pPr marL="571500" lvl="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Pick up objects spread in a breadcrumb trail to find </a:t>
            </a:r>
          </a:p>
          <a:p>
            <a:pPr marL="571500" lvl="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Map is open space to encourage exploration/sailing while providing an obstacle course-like challenge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1652738" y="23167839"/>
            <a:ext cx="9765321" cy="58262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ICAVE System</a:t>
            </a:r>
            <a:endParaRPr lang="en-US" sz="41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endParaRPr lang="en-US" sz="28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Motion Tracking 3D Glasses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Motion Tracking Controller </a:t>
            </a:r>
            <a:r>
              <a:rPr lang="en-US" sz="4100" dirty="0">
                <a:solidFill>
                  <a:srgbClr val="336699"/>
                </a:solidFill>
              </a:rPr>
              <a:t>(“Wand”)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Head Node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System Render Node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Projectors &amp; Displays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endParaRPr lang="en-US" sz="41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1652738" y="29908500"/>
            <a:ext cx="9765322" cy="1043408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Future Design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endParaRPr lang="en-US" sz="28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Lots of room for features to be added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More maps with larger selection of sailing environments to learn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Dynamic random pick up positioning for an exploratory experience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Multiplayer integration with multiple users piloting one or more ships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More features </a:t>
            </a:r>
            <a:r>
              <a:rPr lang="en-US" sz="410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such as compasses, telescopes, and sail </a:t>
            </a:r>
            <a:r>
              <a:rPr lang="en-US" sz="4100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manipulation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Direct information on navigation and wayfinding within the contents of the game (pop-ups, virtual instructions)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Use of GetReal3D’s “Wand” tools to mimic hands manipulating objects</a:t>
            </a:r>
            <a:endParaRPr lang="en-US" sz="41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22256180" y="23106501"/>
            <a:ext cx="8854301" cy="58390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endParaRPr lang="en-US" sz="24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Unity 5.3.2 – 3D Game Engine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GetReal3D – ICAVE supported motion tracking/VR plug-in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Visual Studio – IDE used for scripting in C#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Maya – Modeling software to edit/customize preset 3D models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endParaRPr lang="en-US" sz="4100" dirty="0">
              <a:solidFill>
                <a:srgbClr val="336699"/>
              </a:solidFill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endParaRPr lang="en-US" sz="4100" dirty="0">
              <a:solidFill>
                <a:srgbClr val="336699"/>
              </a:solidFill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endParaRPr sz="41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1636400" y="23167763"/>
            <a:ext cx="9191920" cy="58263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Problems Encountered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28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Little to no experience with 3D Unity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No previous VR/ICAVE experience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Many bugs and setbacks including improper ship movement, 3D modeling interruptions, and Unity Physics engine incompliance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endParaRPr lang="en-US" sz="41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636400" y="12414825"/>
            <a:ext cx="29460378" cy="1029273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22256180" y="29908500"/>
            <a:ext cx="8854301" cy="104613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28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Users will be able to explore sailing through the ICAVE using a small sailing </a:t>
            </a:r>
            <a:r>
              <a:rPr lang="en-US" sz="4100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simulator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 smtClean="0">
                <a:solidFill>
                  <a:srgbClr val="336699"/>
                </a:solidFill>
              </a:rPr>
              <a:t>The ICAVE will enhance the user experience by having them sail in a fun and safe, yet educational and interactive environment.</a:t>
            </a:r>
            <a:endParaRPr lang="en-US" sz="41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This will promote their knowledge of factors affecting sailing such as wind direction and speed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The simulator will also test the users navigation and wayfinding skills in finding the preset pick ups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endParaRPr lang="en-US" sz="41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endParaRPr sz="41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11652738" y="6095850"/>
            <a:ext cx="9765321" cy="585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marL="57150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The learning should be implemented in a fun and interactive design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b="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Suggested solution: Design a virtual room to do “Coding by blocks” for Computer Science education use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End outcome</a:t>
            </a:r>
            <a:r>
              <a:rPr lang="en-US" sz="4100" b="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: Design a sailing simulator to teach sailing and explore features of the ICAVE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endParaRPr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6343000" y="41615475"/>
            <a:ext cx="25737000" cy="13566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dirty="0">
                <a:solidFill>
                  <a:schemeClr val="dk1"/>
                </a:solidFill>
              </a:rPr>
              <a:t>The material presented in this poster is based upon the work supported by Francisco Ortega. </a:t>
            </a:r>
          </a:p>
          <a:p>
            <a:pPr marL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dirty="0">
                <a:solidFill>
                  <a:schemeClr val="dk1"/>
                </a:solidFill>
              </a:rPr>
              <a:t>I am thankful to the help that I received from my group member, Noel Gonzalez.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349" y="14308710"/>
            <a:ext cx="10456970" cy="72289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0319" y="17411408"/>
            <a:ext cx="9676195" cy="52318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00320" y="12520942"/>
            <a:ext cx="9676194" cy="49553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5175" y="12556950"/>
            <a:ext cx="8618174" cy="100863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837" y="1696481"/>
            <a:ext cx="4552025" cy="23306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36591" y="1776981"/>
            <a:ext cx="4343409" cy="1362459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495</Words>
  <Application>Microsoft Office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michael anthony quiros</cp:lastModifiedBy>
  <cp:revision>24</cp:revision>
  <dcterms:modified xsi:type="dcterms:W3CDTF">2017-04-17T19:40:13Z</dcterms:modified>
</cp:coreProperties>
</file>