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drawing3.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6858000" cy="9144000"/>
  <p:defaultTextStyle>
    <a:defPPr>
      <a:defRPr lang="en-US"/>
    </a:defPPr>
    <a:lvl1pPr marL="0" algn="l" defTabSz="3072384" rtl="0" eaLnBrk="1" latinLnBrk="0" hangingPunct="1">
      <a:defRPr sz="6000" kern="1200">
        <a:solidFill>
          <a:schemeClr val="tx1"/>
        </a:solidFill>
        <a:latin typeface="+mn-lt"/>
        <a:ea typeface="+mn-ea"/>
        <a:cs typeface="+mn-cs"/>
      </a:defRPr>
    </a:lvl1pPr>
    <a:lvl2pPr marL="1536192" algn="l" defTabSz="3072384" rtl="0" eaLnBrk="1" latinLnBrk="0" hangingPunct="1">
      <a:defRPr sz="6000" kern="1200">
        <a:solidFill>
          <a:schemeClr val="tx1"/>
        </a:solidFill>
        <a:latin typeface="+mn-lt"/>
        <a:ea typeface="+mn-ea"/>
        <a:cs typeface="+mn-cs"/>
      </a:defRPr>
    </a:lvl2pPr>
    <a:lvl3pPr marL="3072384" algn="l" defTabSz="3072384" rtl="0" eaLnBrk="1" latinLnBrk="0" hangingPunct="1">
      <a:defRPr sz="6000" kern="1200">
        <a:solidFill>
          <a:schemeClr val="tx1"/>
        </a:solidFill>
        <a:latin typeface="+mn-lt"/>
        <a:ea typeface="+mn-ea"/>
        <a:cs typeface="+mn-cs"/>
      </a:defRPr>
    </a:lvl3pPr>
    <a:lvl4pPr marL="4608576" algn="l" defTabSz="3072384" rtl="0" eaLnBrk="1" latinLnBrk="0" hangingPunct="1">
      <a:defRPr sz="6000" kern="1200">
        <a:solidFill>
          <a:schemeClr val="tx1"/>
        </a:solidFill>
        <a:latin typeface="+mn-lt"/>
        <a:ea typeface="+mn-ea"/>
        <a:cs typeface="+mn-cs"/>
      </a:defRPr>
    </a:lvl4pPr>
    <a:lvl5pPr marL="6144768" algn="l" defTabSz="3072384" rtl="0" eaLnBrk="1" latinLnBrk="0" hangingPunct="1">
      <a:defRPr sz="6000" kern="1200">
        <a:solidFill>
          <a:schemeClr val="tx1"/>
        </a:solidFill>
        <a:latin typeface="+mn-lt"/>
        <a:ea typeface="+mn-ea"/>
        <a:cs typeface="+mn-cs"/>
      </a:defRPr>
    </a:lvl5pPr>
    <a:lvl6pPr marL="7680960" algn="l" defTabSz="3072384" rtl="0" eaLnBrk="1" latinLnBrk="0" hangingPunct="1">
      <a:defRPr sz="6000" kern="1200">
        <a:solidFill>
          <a:schemeClr val="tx1"/>
        </a:solidFill>
        <a:latin typeface="+mn-lt"/>
        <a:ea typeface="+mn-ea"/>
        <a:cs typeface="+mn-cs"/>
      </a:defRPr>
    </a:lvl6pPr>
    <a:lvl7pPr marL="9217152" algn="l" defTabSz="3072384" rtl="0" eaLnBrk="1" latinLnBrk="0" hangingPunct="1">
      <a:defRPr sz="6000" kern="1200">
        <a:solidFill>
          <a:schemeClr val="tx1"/>
        </a:solidFill>
        <a:latin typeface="+mn-lt"/>
        <a:ea typeface="+mn-ea"/>
        <a:cs typeface="+mn-cs"/>
      </a:defRPr>
    </a:lvl7pPr>
    <a:lvl8pPr marL="10753344" algn="l" defTabSz="3072384" rtl="0" eaLnBrk="1" latinLnBrk="0" hangingPunct="1">
      <a:defRPr sz="6000" kern="1200">
        <a:solidFill>
          <a:schemeClr val="tx1"/>
        </a:solidFill>
        <a:latin typeface="+mn-lt"/>
        <a:ea typeface="+mn-ea"/>
        <a:cs typeface="+mn-cs"/>
      </a:defRPr>
    </a:lvl8pPr>
    <a:lvl9pPr marL="12289536" algn="l" defTabSz="3072384" rtl="0" eaLnBrk="1" latinLnBrk="0" hangingPunct="1">
      <a:defRPr sz="6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535" autoAdjust="0"/>
    <p:restoredTop sz="94631" autoAdjust="0"/>
  </p:normalViewPr>
  <p:slideViewPr>
    <p:cSldViewPr>
      <p:cViewPr>
        <p:scale>
          <a:sx n="33" d="100"/>
          <a:sy n="33" d="100"/>
        </p:scale>
        <p:origin x="-1044" y="1362"/>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16835-994B-4871-854C-C144CEE9D2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BC54A1-237C-4A18-97C5-C5AAFFC9B140}">
      <dgm:prSet custT="1"/>
      <dgm:spPr/>
      <dgm:t>
        <a:bodyPr/>
        <a:lstStyle/>
        <a:p>
          <a:pPr algn="ctr" rtl="0"/>
          <a:r>
            <a:rPr lang="en-US" sz="2400" dirty="0" smtClean="0"/>
            <a:t>The scene from the player’s perspective (with UI).</a:t>
          </a:r>
          <a:endParaRPr lang="en-US" sz="2400" dirty="0"/>
        </a:p>
      </dgm:t>
    </dgm:pt>
    <dgm:pt modelId="{6D3FD00D-1E62-44EA-8C27-528F641A401D}" type="parTrans" cxnId="{719E9E68-746F-47A5-95CF-E624A6929B27}">
      <dgm:prSet/>
      <dgm:spPr/>
      <dgm:t>
        <a:bodyPr/>
        <a:lstStyle/>
        <a:p>
          <a:endParaRPr lang="en-US"/>
        </a:p>
      </dgm:t>
    </dgm:pt>
    <dgm:pt modelId="{3BBA3AF7-908B-43A1-B5CE-42A836D5E5B4}" type="sibTrans" cxnId="{719E9E68-746F-47A5-95CF-E624A6929B27}">
      <dgm:prSet/>
      <dgm:spPr/>
      <dgm:t>
        <a:bodyPr/>
        <a:lstStyle/>
        <a:p>
          <a:endParaRPr lang="en-US"/>
        </a:p>
      </dgm:t>
    </dgm:pt>
    <dgm:pt modelId="{E81A306C-8934-4298-9055-0DE1B1D47DC2}" type="pres">
      <dgm:prSet presAssocID="{CBD16835-994B-4871-854C-C144CEE9D2E7}" presName="linear" presStyleCnt="0">
        <dgm:presLayoutVars>
          <dgm:animLvl val="lvl"/>
          <dgm:resizeHandles val="exact"/>
        </dgm:presLayoutVars>
      </dgm:prSet>
      <dgm:spPr/>
      <dgm:t>
        <a:bodyPr/>
        <a:lstStyle/>
        <a:p>
          <a:endParaRPr lang="en-US"/>
        </a:p>
      </dgm:t>
    </dgm:pt>
    <dgm:pt modelId="{C669E59C-2C25-425B-863A-336E30E2E205}" type="pres">
      <dgm:prSet presAssocID="{0BBC54A1-237C-4A18-97C5-C5AAFFC9B140}" presName="parentText" presStyleLbl="node1" presStyleIdx="0" presStyleCnt="1">
        <dgm:presLayoutVars>
          <dgm:chMax val="0"/>
          <dgm:bulletEnabled val="1"/>
        </dgm:presLayoutVars>
      </dgm:prSet>
      <dgm:spPr/>
      <dgm:t>
        <a:bodyPr/>
        <a:lstStyle/>
        <a:p>
          <a:endParaRPr lang="en-US"/>
        </a:p>
      </dgm:t>
    </dgm:pt>
  </dgm:ptLst>
  <dgm:cxnLst>
    <dgm:cxn modelId="{364EA8A9-5901-4925-8203-5131B8B3972D}" type="presOf" srcId="{CBD16835-994B-4871-854C-C144CEE9D2E7}" destId="{E81A306C-8934-4298-9055-0DE1B1D47DC2}" srcOrd="0" destOrd="0" presId="urn:microsoft.com/office/officeart/2005/8/layout/vList2"/>
    <dgm:cxn modelId="{719E9E68-746F-47A5-95CF-E624A6929B27}" srcId="{CBD16835-994B-4871-854C-C144CEE9D2E7}" destId="{0BBC54A1-237C-4A18-97C5-C5AAFFC9B140}" srcOrd="0" destOrd="0" parTransId="{6D3FD00D-1E62-44EA-8C27-528F641A401D}" sibTransId="{3BBA3AF7-908B-43A1-B5CE-42A836D5E5B4}"/>
    <dgm:cxn modelId="{C82E1138-1E6F-44E1-BBC1-7458B5655A96}" type="presOf" srcId="{0BBC54A1-237C-4A18-97C5-C5AAFFC9B140}" destId="{C669E59C-2C25-425B-863A-336E30E2E205}" srcOrd="0" destOrd="0" presId="urn:microsoft.com/office/officeart/2005/8/layout/vList2"/>
    <dgm:cxn modelId="{1AE3AF7B-11E1-48C2-A106-F49092EE8E54}" type="presParOf" srcId="{E81A306C-8934-4298-9055-0DE1B1D47DC2}" destId="{C669E59C-2C25-425B-863A-336E30E2E205}"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C53BE2-5D95-4CC3-8C6D-BA81DCC3E8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DB80A3-9BBB-475D-A50F-C1C92AB59F61}">
      <dgm:prSet custT="1"/>
      <dgm:spPr/>
      <dgm:t>
        <a:bodyPr/>
        <a:lstStyle/>
        <a:p>
          <a:pPr rtl="0"/>
          <a:r>
            <a:rPr lang="en-US" sz="2800" dirty="0" smtClean="0"/>
            <a:t>A model of the ICave’s hexagonal display structure. Users wearing the ICave 3D glasses see a continuous 3D screen.</a:t>
          </a:r>
          <a:endParaRPr lang="en-US" sz="2800" dirty="0"/>
        </a:p>
      </dgm:t>
    </dgm:pt>
    <dgm:pt modelId="{71865DAF-194E-46D1-A740-002270C9B4EA}" type="parTrans" cxnId="{526A8141-A3C5-43DC-AA3F-406560B6F2F8}">
      <dgm:prSet/>
      <dgm:spPr/>
      <dgm:t>
        <a:bodyPr/>
        <a:lstStyle/>
        <a:p>
          <a:endParaRPr lang="en-US"/>
        </a:p>
      </dgm:t>
    </dgm:pt>
    <dgm:pt modelId="{C191E3EC-6227-4308-93A2-49707A0C8B92}" type="sibTrans" cxnId="{526A8141-A3C5-43DC-AA3F-406560B6F2F8}">
      <dgm:prSet/>
      <dgm:spPr/>
      <dgm:t>
        <a:bodyPr/>
        <a:lstStyle/>
        <a:p>
          <a:endParaRPr lang="en-US"/>
        </a:p>
      </dgm:t>
    </dgm:pt>
    <dgm:pt modelId="{33071F72-1DFF-4D7E-8E36-29AB3E3866ED}" type="pres">
      <dgm:prSet presAssocID="{C9C53BE2-5D95-4CC3-8C6D-BA81DCC3E811}" presName="linear" presStyleCnt="0">
        <dgm:presLayoutVars>
          <dgm:animLvl val="lvl"/>
          <dgm:resizeHandles val="exact"/>
        </dgm:presLayoutVars>
      </dgm:prSet>
      <dgm:spPr/>
      <dgm:t>
        <a:bodyPr/>
        <a:lstStyle/>
        <a:p>
          <a:endParaRPr lang="en-US"/>
        </a:p>
      </dgm:t>
    </dgm:pt>
    <dgm:pt modelId="{8A43F457-20D7-4F36-8716-00C08F9C0E16}" type="pres">
      <dgm:prSet presAssocID="{99DB80A3-9BBB-475D-A50F-C1C92AB59F61}" presName="parentText" presStyleLbl="node1" presStyleIdx="0" presStyleCnt="1">
        <dgm:presLayoutVars>
          <dgm:chMax val="0"/>
          <dgm:bulletEnabled val="1"/>
        </dgm:presLayoutVars>
      </dgm:prSet>
      <dgm:spPr/>
      <dgm:t>
        <a:bodyPr/>
        <a:lstStyle/>
        <a:p>
          <a:endParaRPr lang="en-US"/>
        </a:p>
      </dgm:t>
    </dgm:pt>
  </dgm:ptLst>
  <dgm:cxnLst>
    <dgm:cxn modelId="{526A8141-A3C5-43DC-AA3F-406560B6F2F8}" srcId="{C9C53BE2-5D95-4CC3-8C6D-BA81DCC3E811}" destId="{99DB80A3-9BBB-475D-A50F-C1C92AB59F61}" srcOrd="0" destOrd="0" parTransId="{71865DAF-194E-46D1-A740-002270C9B4EA}" sibTransId="{C191E3EC-6227-4308-93A2-49707A0C8B92}"/>
    <dgm:cxn modelId="{CFB61859-6EE6-4F16-8550-4F522A5A6CCA}" type="presOf" srcId="{99DB80A3-9BBB-475D-A50F-C1C92AB59F61}" destId="{8A43F457-20D7-4F36-8716-00C08F9C0E16}" srcOrd="0" destOrd="0" presId="urn:microsoft.com/office/officeart/2005/8/layout/vList2"/>
    <dgm:cxn modelId="{D74573FB-6F61-4C6A-A3CF-3FEFD9131E08}" type="presOf" srcId="{C9C53BE2-5D95-4CC3-8C6D-BA81DCC3E811}" destId="{33071F72-1DFF-4D7E-8E36-29AB3E3866ED}" srcOrd="0" destOrd="0" presId="urn:microsoft.com/office/officeart/2005/8/layout/vList2"/>
    <dgm:cxn modelId="{A35162CD-C08F-406E-89CF-24D687F49812}" type="presParOf" srcId="{33071F72-1DFF-4D7E-8E36-29AB3E3866ED}" destId="{8A43F457-20D7-4F36-8716-00C08F9C0E16}" srcOrd="0" destOrd="0" presId="urn:microsoft.com/office/officeart/2005/8/layout/vList2"/>
  </dgm:cxnLst>
  <dgm:bg/>
  <dgm:whole/>
  <dgm:extLst>
    <a:ext uri="http://schemas.microsoft.com/office/drawing/2008/diagram">
      <dsp:dataModelExt xmlns:dsp="http://schemas.microsoft.com/office/drawing/2008/diagram" xmlns=""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EC9214-1138-4EE7-8433-FD025CE510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0511A54-0EC6-403E-A719-27F672E0CF42}">
      <dgm:prSet custT="1"/>
      <dgm:spPr/>
      <dgm:t>
        <a:bodyPr/>
        <a:lstStyle/>
        <a:p>
          <a:pPr rtl="0"/>
          <a:r>
            <a:rPr lang="en-US" sz="2800" dirty="0" smtClean="0"/>
            <a:t>Top-down view of the scene. In the current system, the player begins in the enclosed area and must first navigate out of it to progress. The player then is tasked with the wayfinding aspect of the project after leaving this area. From that point on, it is up to them to locate and collect the items.</a:t>
          </a:r>
          <a:endParaRPr lang="en-US" sz="2800" dirty="0"/>
        </a:p>
      </dgm:t>
    </dgm:pt>
    <dgm:pt modelId="{0609F4C4-ED4D-4C08-A823-3EA99FE829E4}" type="parTrans" cxnId="{BB577305-60CC-4B43-989E-B73C9025AB52}">
      <dgm:prSet/>
      <dgm:spPr/>
      <dgm:t>
        <a:bodyPr/>
        <a:lstStyle/>
        <a:p>
          <a:endParaRPr lang="en-US"/>
        </a:p>
      </dgm:t>
    </dgm:pt>
    <dgm:pt modelId="{262191E4-0469-4CEB-9A33-CA5497F5C1B6}" type="sibTrans" cxnId="{BB577305-60CC-4B43-989E-B73C9025AB52}">
      <dgm:prSet/>
      <dgm:spPr/>
      <dgm:t>
        <a:bodyPr/>
        <a:lstStyle/>
        <a:p>
          <a:endParaRPr lang="en-US"/>
        </a:p>
      </dgm:t>
    </dgm:pt>
    <dgm:pt modelId="{4A92F23D-877B-4349-B0CD-06DD3C910873}" type="pres">
      <dgm:prSet presAssocID="{1EEC9214-1138-4EE7-8433-FD025CE51076}" presName="linear" presStyleCnt="0">
        <dgm:presLayoutVars>
          <dgm:animLvl val="lvl"/>
          <dgm:resizeHandles val="exact"/>
        </dgm:presLayoutVars>
      </dgm:prSet>
      <dgm:spPr/>
      <dgm:t>
        <a:bodyPr/>
        <a:lstStyle/>
        <a:p>
          <a:endParaRPr lang="en-US"/>
        </a:p>
      </dgm:t>
    </dgm:pt>
    <dgm:pt modelId="{00317C7E-F6F3-4C95-A3A8-22D604F5B1B9}" type="pres">
      <dgm:prSet presAssocID="{F0511A54-0EC6-403E-A719-27F672E0CF42}" presName="parentText" presStyleLbl="node1" presStyleIdx="0" presStyleCnt="1">
        <dgm:presLayoutVars>
          <dgm:chMax val="0"/>
          <dgm:bulletEnabled val="1"/>
        </dgm:presLayoutVars>
      </dgm:prSet>
      <dgm:spPr/>
      <dgm:t>
        <a:bodyPr/>
        <a:lstStyle/>
        <a:p>
          <a:endParaRPr lang="en-US"/>
        </a:p>
      </dgm:t>
    </dgm:pt>
  </dgm:ptLst>
  <dgm:cxnLst>
    <dgm:cxn modelId="{BB577305-60CC-4B43-989E-B73C9025AB52}" srcId="{1EEC9214-1138-4EE7-8433-FD025CE51076}" destId="{F0511A54-0EC6-403E-A719-27F672E0CF42}" srcOrd="0" destOrd="0" parTransId="{0609F4C4-ED4D-4C08-A823-3EA99FE829E4}" sibTransId="{262191E4-0469-4CEB-9A33-CA5497F5C1B6}"/>
    <dgm:cxn modelId="{D64DCB89-BBAC-4054-8678-6D908D6546D6}" type="presOf" srcId="{F0511A54-0EC6-403E-A719-27F672E0CF42}" destId="{00317C7E-F6F3-4C95-A3A8-22D604F5B1B9}" srcOrd="0" destOrd="0" presId="urn:microsoft.com/office/officeart/2005/8/layout/vList2"/>
    <dgm:cxn modelId="{3F866F7D-0751-440D-BA4E-958C90DA9638}" type="presOf" srcId="{1EEC9214-1138-4EE7-8433-FD025CE51076}" destId="{4A92F23D-877B-4349-B0CD-06DD3C910873}" srcOrd="0" destOrd="0" presId="urn:microsoft.com/office/officeart/2005/8/layout/vList2"/>
    <dgm:cxn modelId="{77F3F01F-879F-4DB4-9FEE-248F816EACBE}" type="presParOf" srcId="{4A92F23D-877B-4349-B0CD-06DD3C910873}" destId="{00317C7E-F6F3-4C95-A3A8-22D604F5B1B9}" srcOrd="0" destOrd="0" presId="urn:microsoft.com/office/officeart/2005/8/layout/vList2"/>
  </dgm:cxnLst>
  <dgm:bg/>
  <dgm:whole/>
  <dgm:extLst>
    <a:ext uri="http://schemas.microsoft.com/office/drawing/2008/diagram">
      <dsp:dataModelExt xmlns:dsp="http://schemas.microsoft.com/office/drawing/2008/diagram" xmlns="" relId="rId2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2872E0-25E9-4742-BDB0-0C4266A47C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EB4B36-704B-4BE2-8C62-91CE6ED8A6D4}">
      <dgm:prSet custT="1"/>
      <dgm:spPr/>
      <dgm:t>
        <a:bodyPr/>
        <a:lstStyle/>
        <a:p>
          <a:pPr algn="ctr" rtl="0"/>
          <a:r>
            <a:rPr lang="en-US" sz="2200" dirty="0" smtClean="0"/>
            <a:t>The material presented in this poster is based upon the work supported by Francisco Ortega, Unity, and the ICave development team.  Special thanks to my teammate Michael Quiros for his contributions and Masoud Sadjadi for feedback.</a:t>
          </a:r>
          <a:endParaRPr lang="en-US" sz="2200" dirty="0"/>
        </a:p>
      </dgm:t>
    </dgm:pt>
    <dgm:pt modelId="{E022C7B6-5A66-4977-853A-361D03076E96}" type="parTrans" cxnId="{725F8FA7-86F2-49D0-B016-8E462344C2D4}">
      <dgm:prSet/>
      <dgm:spPr/>
      <dgm:t>
        <a:bodyPr/>
        <a:lstStyle/>
        <a:p>
          <a:endParaRPr lang="en-US" sz="2200"/>
        </a:p>
      </dgm:t>
    </dgm:pt>
    <dgm:pt modelId="{709F0912-7513-4840-BFD5-42B149E84C6C}" type="sibTrans" cxnId="{725F8FA7-86F2-49D0-B016-8E462344C2D4}">
      <dgm:prSet/>
      <dgm:spPr/>
      <dgm:t>
        <a:bodyPr/>
        <a:lstStyle/>
        <a:p>
          <a:endParaRPr lang="en-US" sz="2200"/>
        </a:p>
      </dgm:t>
    </dgm:pt>
    <dgm:pt modelId="{378B1156-FB0A-46A3-8D11-EAA1655D277A}" type="pres">
      <dgm:prSet presAssocID="{EB2872E0-25E9-4742-BDB0-0C4266A47C0D}" presName="linear" presStyleCnt="0">
        <dgm:presLayoutVars>
          <dgm:animLvl val="lvl"/>
          <dgm:resizeHandles val="exact"/>
        </dgm:presLayoutVars>
      </dgm:prSet>
      <dgm:spPr/>
      <dgm:t>
        <a:bodyPr/>
        <a:lstStyle/>
        <a:p>
          <a:endParaRPr lang="en-US"/>
        </a:p>
      </dgm:t>
    </dgm:pt>
    <dgm:pt modelId="{627A8778-6EA6-4D93-A7B4-EF505B79ACFC}" type="pres">
      <dgm:prSet presAssocID="{8FEB4B36-704B-4BE2-8C62-91CE6ED8A6D4}" presName="parentText" presStyleLbl="node1" presStyleIdx="0" presStyleCnt="1">
        <dgm:presLayoutVars>
          <dgm:chMax val="0"/>
          <dgm:bulletEnabled val="1"/>
        </dgm:presLayoutVars>
      </dgm:prSet>
      <dgm:spPr/>
      <dgm:t>
        <a:bodyPr/>
        <a:lstStyle/>
        <a:p>
          <a:endParaRPr lang="en-US"/>
        </a:p>
      </dgm:t>
    </dgm:pt>
  </dgm:ptLst>
  <dgm:cxnLst>
    <dgm:cxn modelId="{725F8FA7-86F2-49D0-B016-8E462344C2D4}" srcId="{EB2872E0-25E9-4742-BDB0-0C4266A47C0D}" destId="{8FEB4B36-704B-4BE2-8C62-91CE6ED8A6D4}" srcOrd="0" destOrd="0" parTransId="{E022C7B6-5A66-4977-853A-361D03076E96}" sibTransId="{709F0912-7513-4840-BFD5-42B149E84C6C}"/>
    <dgm:cxn modelId="{B7D352DE-7E62-4428-8B0A-8DAD5741E7EF}" type="presOf" srcId="{8FEB4B36-704B-4BE2-8C62-91CE6ED8A6D4}" destId="{627A8778-6EA6-4D93-A7B4-EF505B79ACFC}" srcOrd="0" destOrd="0" presId="urn:microsoft.com/office/officeart/2005/8/layout/vList2"/>
    <dgm:cxn modelId="{D98CFF3B-B2C8-4719-B94B-B0CED9C65435}" type="presOf" srcId="{EB2872E0-25E9-4742-BDB0-0C4266A47C0D}" destId="{378B1156-FB0A-46A3-8D11-EAA1655D277A}" srcOrd="0" destOrd="0" presId="urn:microsoft.com/office/officeart/2005/8/layout/vList2"/>
    <dgm:cxn modelId="{4444D867-EC26-420C-AF07-6B98F8DF9D86}" type="presParOf" srcId="{378B1156-FB0A-46A3-8D11-EAA1655D277A}" destId="{627A8778-6EA6-4D93-A7B4-EF505B79ACFC}" srcOrd="0" destOrd="0" presId="urn:microsoft.com/office/officeart/2005/8/layout/vList2"/>
  </dgm:cxnLst>
  <dgm:bg/>
  <dgm:whole/>
  <dgm:extLst>
    <a:ext uri="http://schemas.microsoft.com/office/drawing/2008/diagram">
      <dsp:dataModelExt xmlns:dsp="http://schemas.microsoft.com/office/drawing/2008/diagram" xmlns="" relId="rId2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69E59C-2C25-425B-863A-336E30E2E205}">
      <dsp:nvSpPr>
        <dsp:cNvPr id="0" name=""/>
        <dsp:cNvSpPr/>
      </dsp:nvSpPr>
      <dsp:spPr>
        <a:xfrm>
          <a:off x="0" y="245"/>
          <a:ext cx="6705600" cy="5227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The scene from the player’s perspective (with UI).</a:t>
          </a:r>
          <a:endParaRPr lang="en-US" sz="2400" kern="1200" dirty="0"/>
        </a:p>
      </dsp:txBody>
      <dsp:txXfrm>
        <a:off x="0" y="245"/>
        <a:ext cx="6705600" cy="52272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43F457-20D7-4F36-8716-00C08F9C0E16}">
      <dsp:nvSpPr>
        <dsp:cNvPr id="0" name=""/>
        <dsp:cNvSpPr/>
      </dsp:nvSpPr>
      <dsp:spPr>
        <a:xfrm>
          <a:off x="0" y="1673"/>
          <a:ext cx="10439400" cy="1179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A model of the ICave’s hexagonal display structure. Users wearing the ICave 3D glasses see a continuous 3D screen.</a:t>
          </a:r>
          <a:endParaRPr lang="en-US" sz="2800" kern="1200" dirty="0"/>
        </a:p>
      </dsp:txBody>
      <dsp:txXfrm>
        <a:off x="0" y="1673"/>
        <a:ext cx="10439400" cy="117936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317C7E-F6F3-4C95-A3A8-22D604F5B1B9}">
      <dsp:nvSpPr>
        <dsp:cNvPr id="0" name=""/>
        <dsp:cNvSpPr/>
      </dsp:nvSpPr>
      <dsp:spPr>
        <a:xfrm>
          <a:off x="0" y="458"/>
          <a:ext cx="9372600" cy="2245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Top-down view of the scene. In the current system, the player begins in the enclosed area and must first navigate out of it to progress. The player then is tasked with the wayfinding aspect of the project after leaving this area. From that point on, it is up to them to locate and collect the items.</a:t>
          </a:r>
          <a:endParaRPr lang="en-US" sz="2800" kern="1200" dirty="0"/>
        </a:p>
      </dsp:txBody>
      <dsp:txXfrm>
        <a:off x="0" y="458"/>
        <a:ext cx="9372600" cy="224585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7A8778-6EA6-4D93-A7B4-EF505B79ACFC}">
      <dsp:nvSpPr>
        <dsp:cNvPr id="0" name=""/>
        <dsp:cNvSpPr/>
      </dsp:nvSpPr>
      <dsp:spPr>
        <a:xfrm>
          <a:off x="0" y="231"/>
          <a:ext cx="27813000" cy="4612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The material presented in this poster is based upon the work supported by Francisco Ortega, Unity, and the ICave development team.  Special thanks to my teammate Michael Quiros for his contributions and Masoud Sadjadi for feedback.</a:t>
          </a:r>
          <a:endParaRPr lang="en-US" sz="2200" kern="1200" dirty="0"/>
        </a:p>
      </dsp:txBody>
      <dsp:txXfrm>
        <a:off x="0" y="231"/>
        <a:ext cx="27813000" cy="4612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1536192" indent="0" algn="ctr">
              <a:buNone/>
              <a:defRPr>
                <a:solidFill>
                  <a:schemeClr val="tx1">
                    <a:tint val="75000"/>
                  </a:schemeClr>
                </a:solidFill>
              </a:defRPr>
            </a:lvl2pPr>
            <a:lvl3pPr marL="3072384" indent="0" algn="ctr">
              <a:buNone/>
              <a:defRPr>
                <a:solidFill>
                  <a:schemeClr val="tx1">
                    <a:tint val="75000"/>
                  </a:schemeClr>
                </a:solidFill>
              </a:defRPr>
            </a:lvl3pPr>
            <a:lvl4pPr marL="4608576" indent="0" algn="ctr">
              <a:buNone/>
              <a:defRPr>
                <a:solidFill>
                  <a:schemeClr val="tx1">
                    <a:tint val="75000"/>
                  </a:schemeClr>
                </a:solidFill>
              </a:defRPr>
            </a:lvl4pPr>
            <a:lvl5pPr marL="6144768" indent="0" algn="ctr">
              <a:buNone/>
              <a:defRPr>
                <a:solidFill>
                  <a:schemeClr val="tx1">
                    <a:tint val="75000"/>
                  </a:schemeClr>
                </a:solidFill>
              </a:defRPr>
            </a:lvl5pPr>
            <a:lvl6pPr marL="7680960" indent="0" algn="ctr">
              <a:buNone/>
              <a:defRPr>
                <a:solidFill>
                  <a:schemeClr val="tx1">
                    <a:tint val="75000"/>
                  </a:schemeClr>
                </a:solidFill>
              </a:defRPr>
            </a:lvl6pPr>
            <a:lvl7pPr marL="9217152" indent="0" algn="ctr">
              <a:buNone/>
              <a:defRPr>
                <a:solidFill>
                  <a:schemeClr val="tx1">
                    <a:tint val="75000"/>
                  </a:schemeClr>
                </a:solidFill>
              </a:defRPr>
            </a:lvl7pPr>
            <a:lvl8pPr marL="10753344" indent="0" algn="ctr">
              <a:buNone/>
              <a:defRPr>
                <a:solidFill>
                  <a:schemeClr val="tx1">
                    <a:tint val="75000"/>
                  </a:schemeClr>
                </a:solidFill>
              </a:defRPr>
            </a:lvl8pPr>
            <a:lvl9pPr marL="1228953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08A15B-190F-4F88-8F91-D1E15C1B57B6}"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8A15B-190F-4F88-8F91-D1E15C1B57B6}"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6"/>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6"/>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8A15B-190F-4F88-8F91-D1E15C1B57B6}"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8A15B-190F-4F88-8F91-D1E15C1B57B6}"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34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6700">
                <a:solidFill>
                  <a:schemeClr val="tx1">
                    <a:tint val="75000"/>
                  </a:schemeClr>
                </a:solidFill>
              </a:defRPr>
            </a:lvl1pPr>
            <a:lvl2pPr marL="1536192" indent="0">
              <a:buNone/>
              <a:defRPr sz="6000">
                <a:solidFill>
                  <a:schemeClr val="tx1">
                    <a:tint val="75000"/>
                  </a:schemeClr>
                </a:solidFill>
              </a:defRPr>
            </a:lvl2pPr>
            <a:lvl3pPr marL="3072384" indent="0">
              <a:buNone/>
              <a:defRPr sz="5400">
                <a:solidFill>
                  <a:schemeClr val="tx1">
                    <a:tint val="75000"/>
                  </a:schemeClr>
                </a:solidFill>
              </a:defRPr>
            </a:lvl3pPr>
            <a:lvl4pPr marL="4608576" indent="0">
              <a:buNone/>
              <a:defRPr sz="4700">
                <a:solidFill>
                  <a:schemeClr val="tx1">
                    <a:tint val="75000"/>
                  </a:schemeClr>
                </a:solidFill>
              </a:defRPr>
            </a:lvl4pPr>
            <a:lvl5pPr marL="6144768" indent="0">
              <a:buNone/>
              <a:defRPr sz="4700">
                <a:solidFill>
                  <a:schemeClr val="tx1">
                    <a:tint val="75000"/>
                  </a:schemeClr>
                </a:solidFill>
              </a:defRPr>
            </a:lvl5pPr>
            <a:lvl6pPr marL="7680960" indent="0">
              <a:buNone/>
              <a:defRPr sz="4700">
                <a:solidFill>
                  <a:schemeClr val="tx1">
                    <a:tint val="75000"/>
                  </a:schemeClr>
                </a:solidFill>
              </a:defRPr>
            </a:lvl6pPr>
            <a:lvl7pPr marL="9217152" indent="0">
              <a:buNone/>
              <a:defRPr sz="4700">
                <a:solidFill>
                  <a:schemeClr val="tx1">
                    <a:tint val="75000"/>
                  </a:schemeClr>
                </a:solidFill>
              </a:defRPr>
            </a:lvl7pPr>
            <a:lvl8pPr marL="10753344" indent="0">
              <a:buNone/>
              <a:defRPr sz="4700">
                <a:solidFill>
                  <a:schemeClr val="tx1">
                    <a:tint val="75000"/>
                  </a:schemeClr>
                </a:solidFill>
              </a:defRPr>
            </a:lvl8pPr>
            <a:lvl9pPr marL="12289536" indent="0">
              <a:buNone/>
              <a:defRPr sz="4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08A15B-190F-4F88-8F91-D1E15C1B57B6}"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3"/>
            <a:ext cx="14538960" cy="28966163"/>
          </a:xfrm>
        </p:spPr>
        <p:txBody>
          <a:bodyPr/>
          <a:lstStyle>
            <a:lvl1pPr>
              <a:defRPr sz="9400"/>
            </a:lvl1pPr>
            <a:lvl2pPr>
              <a:defRPr sz="8100"/>
            </a:lvl2pPr>
            <a:lvl3pPr>
              <a:defRPr sz="67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3"/>
            <a:ext cx="14538960" cy="28966163"/>
          </a:xfrm>
        </p:spPr>
        <p:txBody>
          <a:bodyPr/>
          <a:lstStyle>
            <a:lvl1pPr>
              <a:defRPr sz="9400"/>
            </a:lvl1pPr>
            <a:lvl2pPr>
              <a:defRPr sz="8100"/>
            </a:lvl2pPr>
            <a:lvl3pPr>
              <a:defRPr sz="67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08A15B-190F-4F88-8F91-D1E15C1B57B6}"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8100" b="1"/>
            </a:lvl1pPr>
            <a:lvl2pPr marL="1536192" indent="0">
              <a:buNone/>
              <a:defRPr sz="6700" b="1"/>
            </a:lvl2pPr>
            <a:lvl3pPr marL="3072384" indent="0">
              <a:buNone/>
              <a:defRPr sz="6000" b="1"/>
            </a:lvl3pPr>
            <a:lvl4pPr marL="4608576" indent="0">
              <a:buNone/>
              <a:defRPr sz="5400" b="1"/>
            </a:lvl4pPr>
            <a:lvl5pPr marL="6144768" indent="0">
              <a:buNone/>
              <a:defRPr sz="5400" b="1"/>
            </a:lvl5pPr>
            <a:lvl6pPr marL="7680960" indent="0">
              <a:buNone/>
              <a:defRPr sz="5400" b="1"/>
            </a:lvl6pPr>
            <a:lvl7pPr marL="9217152" indent="0">
              <a:buNone/>
              <a:defRPr sz="5400" b="1"/>
            </a:lvl7pPr>
            <a:lvl8pPr marL="10753344" indent="0">
              <a:buNone/>
              <a:defRPr sz="5400" b="1"/>
            </a:lvl8pPr>
            <a:lvl9pPr marL="12289536" indent="0">
              <a:buNone/>
              <a:defRPr sz="54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8100"/>
            </a:lvl1pPr>
            <a:lvl2pPr>
              <a:defRPr sz="6700"/>
            </a:lvl2pPr>
            <a:lvl3pPr>
              <a:defRPr sz="600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3"/>
            <a:ext cx="14550390" cy="4094477"/>
          </a:xfrm>
        </p:spPr>
        <p:txBody>
          <a:bodyPr anchor="b"/>
          <a:lstStyle>
            <a:lvl1pPr marL="0" indent="0">
              <a:buNone/>
              <a:defRPr sz="8100" b="1"/>
            </a:lvl1pPr>
            <a:lvl2pPr marL="1536192" indent="0">
              <a:buNone/>
              <a:defRPr sz="6700" b="1"/>
            </a:lvl2pPr>
            <a:lvl3pPr marL="3072384" indent="0">
              <a:buNone/>
              <a:defRPr sz="6000" b="1"/>
            </a:lvl3pPr>
            <a:lvl4pPr marL="4608576" indent="0">
              <a:buNone/>
              <a:defRPr sz="5400" b="1"/>
            </a:lvl4pPr>
            <a:lvl5pPr marL="6144768" indent="0">
              <a:buNone/>
              <a:defRPr sz="5400" b="1"/>
            </a:lvl5pPr>
            <a:lvl6pPr marL="7680960" indent="0">
              <a:buNone/>
              <a:defRPr sz="5400" b="1"/>
            </a:lvl6pPr>
            <a:lvl7pPr marL="9217152" indent="0">
              <a:buNone/>
              <a:defRPr sz="5400" b="1"/>
            </a:lvl7pPr>
            <a:lvl8pPr marL="10753344" indent="0">
              <a:buNone/>
              <a:defRPr sz="5400" b="1"/>
            </a:lvl8pPr>
            <a:lvl9pPr marL="12289536" indent="0">
              <a:buNone/>
              <a:defRPr sz="5400" b="1"/>
            </a:lvl9pPr>
          </a:lstStyle>
          <a:p>
            <a:pPr lvl="0"/>
            <a:r>
              <a:rPr lang="en-US" smtClean="0"/>
              <a:t>Click to edit Master text styles</a:t>
            </a:r>
          </a:p>
        </p:txBody>
      </p:sp>
      <p:sp>
        <p:nvSpPr>
          <p:cNvPr id="6" name="Content Placeholder 5"/>
          <p:cNvSpPr>
            <a:spLocks noGrp="1"/>
          </p:cNvSpPr>
          <p:nvPr>
            <p:ph sz="quarter" idx="4"/>
          </p:nvPr>
        </p:nvSpPr>
        <p:spPr>
          <a:xfrm>
            <a:off x="16722095" y="13919200"/>
            <a:ext cx="14550390" cy="25288243"/>
          </a:xfrm>
        </p:spPr>
        <p:txBody>
          <a:bodyPr/>
          <a:lstStyle>
            <a:lvl1pPr>
              <a:defRPr sz="8100"/>
            </a:lvl1pPr>
            <a:lvl2pPr>
              <a:defRPr sz="6700"/>
            </a:lvl2pPr>
            <a:lvl3pPr>
              <a:defRPr sz="600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08A15B-190F-4F88-8F91-D1E15C1B57B6}" type="datetimeFigureOut">
              <a:rPr lang="en-US" smtClean="0"/>
              <a:pPr/>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08A15B-190F-4F88-8F91-D1E15C1B57B6}" type="datetimeFigureOut">
              <a:rPr lang="en-US" smtClean="0"/>
              <a:pPr/>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8A15B-190F-4F88-8F91-D1E15C1B57B6}" type="datetimeFigureOut">
              <a:rPr lang="en-US" smtClean="0"/>
              <a:pPr/>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5" y="1747520"/>
            <a:ext cx="10829927" cy="7437120"/>
          </a:xfrm>
        </p:spPr>
        <p:txBody>
          <a:bodyPr anchor="b"/>
          <a:lstStyle>
            <a:lvl1pPr algn="l">
              <a:defRPr sz="6700" b="1"/>
            </a:lvl1pPr>
          </a:lstStyle>
          <a:p>
            <a:r>
              <a:rPr lang="en-US"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0800"/>
            </a:lvl1pPr>
            <a:lvl2pPr>
              <a:defRPr sz="9400"/>
            </a:lvl2pPr>
            <a:lvl3pPr>
              <a:defRPr sz="8100"/>
            </a:lvl3pPr>
            <a:lvl4pPr>
              <a:defRPr sz="6700"/>
            </a:lvl4pPr>
            <a:lvl5pPr>
              <a:defRPr sz="6700"/>
            </a:lvl5pPr>
            <a:lvl6pPr>
              <a:defRPr sz="6700"/>
            </a:lvl6pPr>
            <a:lvl7pPr>
              <a:defRPr sz="6700"/>
            </a:lvl7pPr>
            <a:lvl8pPr>
              <a:defRPr sz="6700"/>
            </a:lvl8pPr>
            <a:lvl9pPr>
              <a:defRPr sz="6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5" y="9184643"/>
            <a:ext cx="10829927" cy="30022803"/>
          </a:xfrm>
        </p:spPr>
        <p:txBody>
          <a:bodyPr/>
          <a:lstStyle>
            <a:lvl1pPr marL="0" indent="0">
              <a:buNone/>
              <a:defRPr sz="4700"/>
            </a:lvl1pPr>
            <a:lvl2pPr marL="1536192" indent="0">
              <a:buNone/>
              <a:defRPr sz="4000"/>
            </a:lvl2pPr>
            <a:lvl3pPr marL="3072384" indent="0">
              <a:buNone/>
              <a:defRPr sz="3400"/>
            </a:lvl3pPr>
            <a:lvl4pPr marL="4608576" indent="0">
              <a:buNone/>
              <a:defRPr sz="3000"/>
            </a:lvl4pPr>
            <a:lvl5pPr marL="6144768" indent="0">
              <a:buNone/>
              <a:defRPr sz="3000"/>
            </a:lvl5pPr>
            <a:lvl6pPr marL="7680960" indent="0">
              <a:buNone/>
              <a:defRPr sz="3000"/>
            </a:lvl6pPr>
            <a:lvl7pPr marL="9217152" indent="0">
              <a:buNone/>
              <a:defRPr sz="3000"/>
            </a:lvl7pPr>
            <a:lvl8pPr marL="10753344" indent="0">
              <a:buNone/>
              <a:defRPr sz="3000"/>
            </a:lvl8pPr>
            <a:lvl9pPr marL="12289536"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08A15B-190F-4F88-8F91-D1E15C1B57B6}"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67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0800"/>
            </a:lvl1pPr>
            <a:lvl2pPr marL="1536192" indent="0">
              <a:buNone/>
              <a:defRPr sz="9400"/>
            </a:lvl2pPr>
            <a:lvl3pPr marL="3072384" indent="0">
              <a:buNone/>
              <a:defRPr sz="8100"/>
            </a:lvl3pPr>
            <a:lvl4pPr marL="4608576" indent="0">
              <a:buNone/>
              <a:defRPr sz="6700"/>
            </a:lvl4pPr>
            <a:lvl5pPr marL="6144768" indent="0">
              <a:buNone/>
              <a:defRPr sz="6700"/>
            </a:lvl5pPr>
            <a:lvl6pPr marL="7680960" indent="0">
              <a:buNone/>
              <a:defRPr sz="6700"/>
            </a:lvl6pPr>
            <a:lvl7pPr marL="9217152" indent="0">
              <a:buNone/>
              <a:defRPr sz="6700"/>
            </a:lvl7pPr>
            <a:lvl8pPr marL="10753344" indent="0">
              <a:buNone/>
              <a:defRPr sz="6700"/>
            </a:lvl8pPr>
            <a:lvl9pPr marL="12289536" indent="0">
              <a:buNone/>
              <a:defRPr sz="67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4700"/>
            </a:lvl1pPr>
            <a:lvl2pPr marL="1536192" indent="0">
              <a:buNone/>
              <a:defRPr sz="4000"/>
            </a:lvl2pPr>
            <a:lvl3pPr marL="3072384" indent="0">
              <a:buNone/>
              <a:defRPr sz="3400"/>
            </a:lvl3pPr>
            <a:lvl4pPr marL="4608576" indent="0">
              <a:buNone/>
              <a:defRPr sz="3000"/>
            </a:lvl4pPr>
            <a:lvl5pPr marL="6144768" indent="0">
              <a:buNone/>
              <a:defRPr sz="3000"/>
            </a:lvl5pPr>
            <a:lvl6pPr marL="7680960" indent="0">
              <a:buNone/>
              <a:defRPr sz="3000"/>
            </a:lvl6pPr>
            <a:lvl7pPr marL="9217152" indent="0">
              <a:buNone/>
              <a:defRPr sz="3000"/>
            </a:lvl7pPr>
            <a:lvl8pPr marL="10753344" indent="0">
              <a:buNone/>
              <a:defRPr sz="3000"/>
            </a:lvl8pPr>
            <a:lvl9pPr marL="12289536"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08A15B-190F-4F88-8F91-D1E15C1B57B6}"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F9A92-E5B2-46BA-812E-063DC02B9E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307238" tIns="153619" rIns="307238" bIns="1536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307238" tIns="153619" rIns="307238" bIns="1536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307238" tIns="153619" rIns="307238" bIns="153619" rtlCol="0" anchor="ctr"/>
          <a:lstStyle>
            <a:lvl1pPr algn="l">
              <a:defRPr sz="4000">
                <a:solidFill>
                  <a:schemeClr val="tx1">
                    <a:tint val="75000"/>
                  </a:schemeClr>
                </a:solidFill>
              </a:defRPr>
            </a:lvl1pPr>
          </a:lstStyle>
          <a:p>
            <a:fld id="{9D08A15B-190F-4F88-8F91-D1E15C1B57B6}" type="datetimeFigureOut">
              <a:rPr lang="en-US" smtClean="0"/>
              <a:pPr/>
              <a:t>4/19/2017</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307238" tIns="153619" rIns="307238" bIns="153619" rtlCol="0" anchor="ctr"/>
          <a:lstStyle>
            <a:lvl1pPr algn="ctr">
              <a:defRPr sz="4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307238" tIns="153619" rIns="307238" bIns="153619" rtlCol="0" anchor="ctr"/>
          <a:lstStyle>
            <a:lvl1pPr algn="r">
              <a:defRPr sz="4000">
                <a:solidFill>
                  <a:schemeClr val="tx1">
                    <a:tint val="75000"/>
                  </a:schemeClr>
                </a:solidFill>
              </a:defRPr>
            </a:lvl1pPr>
          </a:lstStyle>
          <a:p>
            <a:fld id="{757F9A92-E5B2-46BA-812E-063DC02B9E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72384" rtl="0" eaLnBrk="1" latinLnBrk="0" hangingPunct="1">
        <a:spcBef>
          <a:spcPct val="0"/>
        </a:spcBef>
        <a:buNone/>
        <a:defRPr sz="14800" kern="1200">
          <a:solidFill>
            <a:schemeClr val="tx1"/>
          </a:solidFill>
          <a:latin typeface="+mj-lt"/>
          <a:ea typeface="+mj-ea"/>
          <a:cs typeface="+mj-cs"/>
        </a:defRPr>
      </a:lvl1pPr>
    </p:titleStyle>
    <p:bodyStyle>
      <a:lvl1pPr marL="1152144" indent="-1152144" algn="l" defTabSz="3072384"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496312" indent="-960120" algn="l" defTabSz="3072384"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840480" indent="-768096" algn="l" defTabSz="3072384"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376672" indent="-768096" algn="l" defTabSz="3072384"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912864" indent="-768096" algn="l" defTabSz="3072384"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449056" indent="-768096" algn="l" defTabSz="3072384"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985248" indent="-768096" algn="l" defTabSz="3072384"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521440" indent="-768096" algn="l" defTabSz="3072384"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3057632" indent="-768096" algn="l" defTabSz="3072384"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72384" rtl="0" eaLnBrk="1" latinLnBrk="0" hangingPunct="1">
        <a:defRPr sz="6000" kern="1200">
          <a:solidFill>
            <a:schemeClr val="tx1"/>
          </a:solidFill>
          <a:latin typeface="+mn-lt"/>
          <a:ea typeface="+mn-ea"/>
          <a:cs typeface="+mn-cs"/>
        </a:defRPr>
      </a:lvl1pPr>
      <a:lvl2pPr marL="1536192" algn="l" defTabSz="3072384" rtl="0" eaLnBrk="1" latinLnBrk="0" hangingPunct="1">
        <a:defRPr sz="6000" kern="1200">
          <a:solidFill>
            <a:schemeClr val="tx1"/>
          </a:solidFill>
          <a:latin typeface="+mn-lt"/>
          <a:ea typeface="+mn-ea"/>
          <a:cs typeface="+mn-cs"/>
        </a:defRPr>
      </a:lvl2pPr>
      <a:lvl3pPr marL="3072384" algn="l" defTabSz="3072384" rtl="0" eaLnBrk="1" latinLnBrk="0" hangingPunct="1">
        <a:defRPr sz="6000" kern="1200">
          <a:solidFill>
            <a:schemeClr val="tx1"/>
          </a:solidFill>
          <a:latin typeface="+mn-lt"/>
          <a:ea typeface="+mn-ea"/>
          <a:cs typeface="+mn-cs"/>
        </a:defRPr>
      </a:lvl3pPr>
      <a:lvl4pPr marL="4608576" algn="l" defTabSz="3072384" rtl="0" eaLnBrk="1" latinLnBrk="0" hangingPunct="1">
        <a:defRPr sz="6000" kern="1200">
          <a:solidFill>
            <a:schemeClr val="tx1"/>
          </a:solidFill>
          <a:latin typeface="+mn-lt"/>
          <a:ea typeface="+mn-ea"/>
          <a:cs typeface="+mn-cs"/>
        </a:defRPr>
      </a:lvl4pPr>
      <a:lvl5pPr marL="6144768" algn="l" defTabSz="3072384" rtl="0" eaLnBrk="1" latinLnBrk="0" hangingPunct="1">
        <a:defRPr sz="6000" kern="1200">
          <a:solidFill>
            <a:schemeClr val="tx1"/>
          </a:solidFill>
          <a:latin typeface="+mn-lt"/>
          <a:ea typeface="+mn-ea"/>
          <a:cs typeface="+mn-cs"/>
        </a:defRPr>
      </a:lvl5pPr>
      <a:lvl6pPr marL="7680960" algn="l" defTabSz="3072384" rtl="0" eaLnBrk="1" latinLnBrk="0" hangingPunct="1">
        <a:defRPr sz="6000" kern="1200">
          <a:solidFill>
            <a:schemeClr val="tx1"/>
          </a:solidFill>
          <a:latin typeface="+mn-lt"/>
          <a:ea typeface="+mn-ea"/>
          <a:cs typeface="+mn-cs"/>
        </a:defRPr>
      </a:lvl6pPr>
      <a:lvl7pPr marL="9217152" algn="l" defTabSz="3072384" rtl="0" eaLnBrk="1" latinLnBrk="0" hangingPunct="1">
        <a:defRPr sz="6000" kern="1200">
          <a:solidFill>
            <a:schemeClr val="tx1"/>
          </a:solidFill>
          <a:latin typeface="+mn-lt"/>
          <a:ea typeface="+mn-ea"/>
          <a:cs typeface="+mn-cs"/>
        </a:defRPr>
      </a:lvl7pPr>
      <a:lvl8pPr marL="10753344" algn="l" defTabSz="3072384" rtl="0" eaLnBrk="1" latinLnBrk="0" hangingPunct="1">
        <a:defRPr sz="6000" kern="1200">
          <a:solidFill>
            <a:schemeClr val="tx1"/>
          </a:solidFill>
          <a:latin typeface="+mn-lt"/>
          <a:ea typeface="+mn-ea"/>
          <a:cs typeface="+mn-cs"/>
        </a:defRPr>
      </a:lvl8pPr>
      <a:lvl9pPr marL="12289536" algn="l" defTabSz="3072384"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7.jpeg"/><Relationship Id="rId18" Type="http://schemas.microsoft.com/office/2007/relationships/diagramDrawing" Target="../diagrams/drawing2.xml"/><Relationship Id="rId26" Type="http://schemas.openxmlformats.org/officeDocument/2006/relationships/diagramQuickStyle" Target="../diagrams/quickStyle4.xml"/><Relationship Id="rId3" Type="http://schemas.openxmlformats.org/officeDocument/2006/relationships/image" Target="../media/image2.png"/><Relationship Id="rId21" Type="http://schemas.openxmlformats.org/officeDocument/2006/relationships/diagramQuickStyle" Target="../diagrams/quickStyle3.xml"/><Relationship Id="rId7" Type="http://schemas.openxmlformats.org/officeDocument/2006/relationships/diagramData" Target="../diagrams/data1.xml"/><Relationship Id="rId12" Type="http://schemas.openxmlformats.org/officeDocument/2006/relationships/image" Target="../media/image6.png"/><Relationship Id="rId17" Type="http://schemas.openxmlformats.org/officeDocument/2006/relationships/diagramColors" Target="../diagrams/colors2.xml"/><Relationship Id="rId25" Type="http://schemas.openxmlformats.org/officeDocument/2006/relationships/diagramLayout" Target="../diagrams/layout4.xml"/><Relationship Id="rId33"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diagramQuickStyle" Target="../diagrams/quickStyle2.xml"/><Relationship Id="rId20" Type="http://schemas.openxmlformats.org/officeDocument/2006/relationships/diagramLayout" Target="../diagrams/layout3.xml"/><Relationship Id="rId29"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jpeg"/><Relationship Id="rId11" Type="http://schemas.microsoft.com/office/2007/relationships/diagramDrawing" Target="../diagrams/drawing1.xml"/><Relationship Id="rId24" Type="http://schemas.openxmlformats.org/officeDocument/2006/relationships/diagramData" Target="../diagrams/data4.xml"/><Relationship Id="rId32" Type="http://schemas.openxmlformats.org/officeDocument/2006/relationships/image" Target="../media/image11.png"/><Relationship Id="rId5" Type="http://schemas.openxmlformats.org/officeDocument/2006/relationships/image" Target="../media/image4.jpeg"/><Relationship Id="rId15" Type="http://schemas.openxmlformats.org/officeDocument/2006/relationships/diagramLayout" Target="../diagrams/layout2.xml"/><Relationship Id="rId23" Type="http://schemas.microsoft.com/office/2007/relationships/diagramDrawing" Target="../diagrams/drawing3.xml"/><Relationship Id="rId28" Type="http://schemas.microsoft.com/office/2007/relationships/diagramDrawing" Target="../diagrams/drawing4.xml"/><Relationship Id="rId10" Type="http://schemas.openxmlformats.org/officeDocument/2006/relationships/diagramColors" Target="../diagrams/colors1.xml"/><Relationship Id="rId19" Type="http://schemas.openxmlformats.org/officeDocument/2006/relationships/diagramData" Target="../diagrams/data3.xml"/><Relationship Id="rId31" Type="http://schemas.openxmlformats.org/officeDocument/2006/relationships/image" Target="../media/image10.png"/><Relationship Id="rId4" Type="http://schemas.openxmlformats.org/officeDocument/2006/relationships/image" Target="../media/image3.jpeg"/><Relationship Id="rId9" Type="http://schemas.openxmlformats.org/officeDocument/2006/relationships/diagramQuickStyle" Target="../diagrams/quickStyle1.xml"/><Relationship Id="rId14" Type="http://schemas.openxmlformats.org/officeDocument/2006/relationships/diagramData" Target="../diagrams/data2.xml"/><Relationship Id="rId22" Type="http://schemas.openxmlformats.org/officeDocument/2006/relationships/diagramColors" Target="../diagrams/colors3.xml"/><Relationship Id="rId27" Type="http://schemas.openxmlformats.org/officeDocument/2006/relationships/diagramColors" Target="../diagrams/colors4.xml"/><Relationship Id="rId3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066800" y="12115800"/>
            <a:ext cx="30632400" cy="13182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Users\Noel\Desktop\CompInfSc-vrt-Colors.png"/>
          <p:cNvPicPr>
            <a:picLocks noChangeAspect="1" noChangeArrowheads="1"/>
          </p:cNvPicPr>
          <p:nvPr/>
        </p:nvPicPr>
        <p:blipFill>
          <a:blip r:embed="rId2" cstate="print"/>
          <a:srcRect/>
          <a:stretch>
            <a:fillRect/>
          </a:stretch>
        </p:blipFill>
        <p:spPr bwMode="auto">
          <a:xfrm>
            <a:off x="1371600" y="1066800"/>
            <a:ext cx="6092613" cy="3200400"/>
          </a:xfrm>
          <a:prstGeom prst="rect">
            <a:avLst/>
          </a:prstGeom>
          <a:noFill/>
        </p:spPr>
      </p:pic>
      <p:pic>
        <p:nvPicPr>
          <p:cNvPr id="1027" name="Picture 3" descr="C:\Users\Noel\Desktop\FIU_VIP.png"/>
          <p:cNvPicPr>
            <a:picLocks noChangeAspect="1" noChangeArrowheads="1"/>
          </p:cNvPicPr>
          <p:nvPr/>
        </p:nvPicPr>
        <p:blipFill>
          <a:blip r:embed="rId3" cstate="print"/>
          <a:srcRect/>
          <a:stretch>
            <a:fillRect/>
          </a:stretch>
        </p:blipFill>
        <p:spPr bwMode="auto">
          <a:xfrm>
            <a:off x="24384000" y="1371600"/>
            <a:ext cx="7170737" cy="2249610"/>
          </a:xfrm>
          <a:prstGeom prst="rect">
            <a:avLst/>
          </a:prstGeom>
          <a:noFill/>
        </p:spPr>
      </p:pic>
      <p:sp>
        <p:nvSpPr>
          <p:cNvPr id="6" name="TextBox 5"/>
          <p:cNvSpPr txBox="1"/>
          <p:nvPr/>
        </p:nvSpPr>
        <p:spPr>
          <a:xfrm>
            <a:off x="10515600" y="381000"/>
            <a:ext cx="12115800" cy="1938992"/>
          </a:xfrm>
          <a:prstGeom prst="rect">
            <a:avLst/>
          </a:prstGeom>
          <a:noFill/>
        </p:spPr>
        <p:txBody>
          <a:bodyPr wrap="square" rtlCol="0">
            <a:spAutoFit/>
          </a:bodyPr>
          <a:lstStyle/>
          <a:p>
            <a:r>
              <a:rPr lang="en-US" sz="12000" dirty="0" smtClean="0">
                <a:solidFill>
                  <a:schemeClr val="tx2">
                    <a:lumMod val="75000"/>
                  </a:schemeClr>
                </a:solidFill>
              </a:rPr>
              <a:t>Sailing </a:t>
            </a:r>
            <a:r>
              <a:rPr lang="en-US" sz="12000" dirty="0">
                <a:solidFill>
                  <a:schemeClr val="tx2">
                    <a:lumMod val="75000"/>
                  </a:schemeClr>
                </a:solidFill>
              </a:rPr>
              <a:t>i</a:t>
            </a:r>
            <a:r>
              <a:rPr lang="en-US" sz="12000" dirty="0" smtClean="0">
                <a:solidFill>
                  <a:schemeClr val="tx2">
                    <a:lumMod val="75000"/>
                  </a:schemeClr>
                </a:solidFill>
              </a:rPr>
              <a:t>n the ICave</a:t>
            </a:r>
            <a:endParaRPr lang="en-US" sz="12000" dirty="0">
              <a:solidFill>
                <a:schemeClr val="tx2">
                  <a:lumMod val="75000"/>
                </a:schemeClr>
              </a:solidFill>
            </a:endParaRPr>
          </a:p>
        </p:txBody>
      </p:sp>
      <p:sp>
        <p:nvSpPr>
          <p:cNvPr id="7" name="TextBox 6"/>
          <p:cNvSpPr txBox="1"/>
          <p:nvPr/>
        </p:nvSpPr>
        <p:spPr>
          <a:xfrm>
            <a:off x="12877800" y="2743200"/>
            <a:ext cx="7086600" cy="1323439"/>
          </a:xfrm>
          <a:prstGeom prst="rect">
            <a:avLst/>
          </a:prstGeom>
          <a:noFill/>
        </p:spPr>
        <p:txBody>
          <a:bodyPr wrap="square" rtlCol="0">
            <a:spAutoFit/>
          </a:bodyPr>
          <a:lstStyle/>
          <a:p>
            <a:r>
              <a:rPr lang="en-US" sz="8000" dirty="0" smtClean="0">
                <a:solidFill>
                  <a:schemeClr val="tx2">
                    <a:lumMod val="50000"/>
                  </a:schemeClr>
                </a:solidFill>
              </a:rPr>
              <a:t>VIP, Spring, 2017</a:t>
            </a:r>
            <a:endParaRPr lang="en-US" sz="8000" dirty="0">
              <a:solidFill>
                <a:schemeClr val="tx2">
                  <a:lumMod val="50000"/>
                </a:schemeClr>
              </a:solidFill>
            </a:endParaRPr>
          </a:p>
        </p:txBody>
      </p:sp>
      <p:sp>
        <p:nvSpPr>
          <p:cNvPr id="9" name="TextBox 8"/>
          <p:cNvSpPr txBox="1"/>
          <p:nvPr/>
        </p:nvSpPr>
        <p:spPr>
          <a:xfrm>
            <a:off x="10591800" y="3962400"/>
            <a:ext cx="12573000" cy="1938992"/>
          </a:xfrm>
          <a:prstGeom prst="rect">
            <a:avLst/>
          </a:prstGeom>
          <a:noFill/>
        </p:spPr>
        <p:txBody>
          <a:bodyPr wrap="square" rtlCol="0">
            <a:spAutoFit/>
          </a:bodyPr>
          <a:lstStyle/>
          <a:p>
            <a:r>
              <a:rPr lang="en-US" sz="4000" dirty="0" smtClean="0">
                <a:solidFill>
                  <a:schemeClr val="tx2">
                    <a:lumMod val="50000"/>
                  </a:schemeClr>
                </a:solidFill>
              </a:rPr>
              <a:t>Student: Noel Gonzalez, Florida International University</a:t>
            </a:r>
          </a:p>
          <a:p>
            <a:r>
              <a:rPr lang="en-US" sz="4000" dirty="0" smtClean="0">
                <a:solidFill>
                  <a:schemeClr val="tx2">
                    <a:lumMod val="50000"/>
                  </a:schemeClr>
                </a:solidFill>
              </a:rPr>
              <a:t>Mentor: Francisco Ortega , Florida International University</a:t>
            </a:r>
          </a:p>
          <a:p>
            <a:r>
              <a:rPr lang="en-US" sz="4000" dirty="0" smtClean="0">
                <a:solidFill>
                  <a:schemeClr val="tx2">
                    <a:lumMod val="50000"/>
                  </a:schemeClr>
                </a:solidFill>
              </a:rPr>
              <a:t>Instructor: Masoud Sadjadi , Florida International University</a:t>
            </a:r>
            <a:endParaRPr lang="en-US" sz="4000" dirty="0">
              <a:solidFill>
                <a:schemeClr val="tx2">
                  <a:lumMod val="50000"/>
                </a:schemeClr>
              </a:solidFill>
            </a:endParaRPr>
          </a:p>
        </p:txBody>
      </p:sp>
      <p:sp>
        <p:nvSpPr>
          <p:cNvPr id="11" name="Rectangle 10"/>
          <p:cNvSpPr/>
          <p:nvPr/>
        </p:nvSpPr>
        <p:spPr>
          <a:xfrm>
            <a:off x="990600" y="6400800"/>
            <a:ext cx="30708600" cy="52578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sp>
        <p:nvSpPr>
          <p:cNvPr id="12" name="Rectangle 11"/>
          <p:cNvSpPr/>
          <p:nvPr/>
        </p:nvSpPr>
        <p:spPr>
          <a:xfrm>
            <a:off x="1219200" y="6705600"/>
            <a:ext cx="9982200" cy="45720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353800" y="6705600"/>
            <a:ext cx="9982200" cy="45720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sp>
        <p:nvSpPr>
          <p:cNvPr id="14" name="Rectangle 13"/>
          <p:cNvSpPr/>
          <p:nvPr/>
        </p:nvSpPr>
        <p:spPr>
          <a:xfrm>
            <a:off x="21488400" y="6705600"/>
            <a:ext cx="9982200" cy="45720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905000" y="6858000"/>
            <a:ext cx="8458200" cy="707886"/>
          </a:xfrm>
          <a:prstGeom prst="rect">
            <a:avLst/>
          </a:prstGeom>
          <a:noFill/>
        </p:spPr>
        <p:txBody>
          <a:bodyPr wrap="square" rtlCol="0">
            <a:spAutoFit/>
          </a:bodyPr>
          <a:lstStyle/>
          <a:p>
            <a:pPr algn="ctr"/>
            <a:r>
              <a:rPr lang="en-US" sz="4000" u="sng" dirty="0" smtClean="0">
                <a:solidFill>
                  <a:schemeClr val="tx2">
                    <a:lumMod val="75000"/>
                  </a:schemeClr>
                </a:solidFill>
              </a:rPr>
              <a:t>Introduction and Problem Statement</a:t>
            </a:r>
            <a:endParaRPr lang="en-US" sz="4000" u="sng" dirty="0">
              <a:solidFill>
                <a:schemeClr val="tx2">
                  <a:lumMod val="75000"/>
                </a:schemeClr>
              </a:solidFill>
            </a:endParaRPr>
          </a:p>
        </p:txBody>
      </p:sp>
      <p:sp>
        <p:nvSpPr>
          <p:cNvPr id="17" name="TextBox 16"/>
          <p:cNvSpPr txBox="1"/>
          <p:nvPr/>
        </p:nvSpPr>
        <p:spPr>
          <a:xfrm>
            <a:off x="14706600" y="6858000"/>
            <a:ext cx="3200400" cy="707886"/>
          </a:xfrm>
          <a:prstGeom prst="rect">
            <a:avLst/>
          </a:prstGeom>
          <a:noFill/>
        </p:spPr>
        <p:txBody>
          <a:bodyPr wrap="square" rtlCol="0">
            <a:spAutoFit/>
          </a:bodyPr>
          <a:lstStyle/>
          <a:p>
            <a:pPr algn="ctr"/>
            <a:r>
              <a:rPr lang="en-US" sz="4000" u="sng" dirty="0" smtClean="0">
                <a:solidFill>
                  <a:schemeClr val="tx2">
                    <a:lumMod val="75000"/>
                  </a:schemeClr>
                </a:solidFill>
              </a:rPr>
              <a:t>Solution</a:t>
            </a:r>
            <a:endParaRPr lang="en-US" sz="4000" u="sng" dirty="0">
              <a:solidFill>
                <a:schemeClr val="tx2">
                  <a:lumMod val="75000"/>
                </a:schemeClr>
              </a:solidFill>
            </a:endParaRPr>
          </a:p>
        </p:txBody>
      </p:sp>
      <p:sp>
        <p:nvSpPr>
          <p:cNvPr id="18" name="TextBox 17"/>
          <p:cNvSpPr txBox="1"/>
          <p:nvPr/>
        </p:nvSpPr>
        <p:spPr>
          <a:xfrm>
            <a:off x="23926800" y="6858000"/>
            <a:ext cx="5181600" cy="707886"/>
          </a:xfrm>
          <a:prstGeom prst="rect">
            <a:avLst/>
          </a:prstGeom>
          <a:noFill/>
        </p:spPr>
        <p:txBody>
          <a:bodyPr wrap="square" rtlCol="0">
            <a:spAutoFit/>
          </a:bodyPr>
          <a:lstStyle/>
          <a:p>
            <a:pPr algn="ctr"/>
            <a:r>
              <a:rPr lang="en-US" sz="4000" u="sng" dirty="0" smtClean="0">
                <a:solidFill>
                  <a:schemeClr val="tx2">
                    <a:lumMod val="75000"/>
                  </a:schemeClr>
                </a:solidFill>
              </a:rPr>
              <a:t>Current System</a:t>
            </a:r>
            <a:endParaRPr lang="en-US" sz="4000" u="sng" dirty="0">
              <a:solidFill>
                <a:schemeClr val="tx2">
                  <a:lumMod val="75000"/>
                </a:schemeClr>
              </a:solidFill>
            </a:endParaRPr>
          </a:p>
        </p:txBody>
      </p:sp>
      <p:sp>
        <p:nvSpPr>
          <p:cNvPr id="19" name="TextBox 18"/>
          <p:cNvSpPr txBox="1"/>
          <p:nvPr/>
        </p:nvSpPr>
        <p:spPr>
          <a:xfrm>
            <a:off x="1524000" y="7543800"/>
            <a:ext cx="9372600" cy="3539430"/>
          </a:xfrm>
          <a:prstGeom prst="rect">
            <a:avLst/>
          </a:prstGeom>
          <a:noFill/>
        </p:spPr>
        <p:txBody>
          <a:bodyPr wrap="square" rtlCol="0">
            <a:spAutoFit/>
          </a:bodyPr>
          <a:lstStyle/>
          <a:p>
            <a:r>
              <a:rPr lang="en-US" sz="2800" dirty="0" smtClean="0">
                <a:solidFill>
                  <a:schemeClr val="tx1">
                    <a:lumMod val="85000"/>
                    <a:lumOff val="15000"/>
                  </a:schemeClr>
                </a:solidFill>
              </a:rPr>
              <a:t>The ICave is a next generation virtual reality system still under development. It is on a whole other level compared to other virtual reality equipment, being a full almost 360 degree surround room system that displays the entire view in real time.  In order to take advantage of these features, we had to create a full 3D game with some kind of exploration feature rather than a small confined area. We then had to turn this large 3D environment into a learning environment.</a:t>
            </a:r>
            <a:endParaRPr lang="en-US" sz="2800" dirty="0">
              <a:solidFill>
                <a:schemeClr val="tx1">
                  <a:lumMod val="85000"/>
                  <a:lumOff val="15000"/>
                </a:schemeClr>
              </a:solidFill>
            </a:endParaRPr>
          </a:p>
        </p:txBody>
      </p:sp>
      <p:sp>
        <p:nvSpPr>
          <p:cNvPr id="20" name="TextBox 19"/>
          <p:cNvSpPr txBox="1"/>
          <p:nvPr/>
        </p:nvSpPr>
        <p:spPr>
          <a:xfrm>
            <a:off x="10896600" y="1905000"/>
            <a:ext cx="10896600" cy="1938992"/>
          </a:xfrm>
          <a:prstGeom prst="rect">
            <a:avLst/>
          </a:prstGeom>
          <a:noFill/>
        </p:spPr>
        <p:txBody>
          <a:bodyPr wrap="square" rtlCol="0">
            <a:spAutoFit/>
          </a:bodyPr>
          <a:lstStyle/>
          <a:p>
            <a:r>
              <a:rPr lang="en-US" dirty="0" smtClean="0">
                <a:solidFill>
                  <a:schemeClr val="tx2">
                    <a:lumMod val="50000"/>
                  </a:schemeClr>
                </a:solidFill>
              </a:rPr>
              <a:t>TAM: Learning with Virtual Reality</a:t>
            </a:r>
          </a:p>
          <a:p>
            <a:endParaRPr lang="en-US" dirty="0"/>
          </a:p>
        </p:txBody>
      </p:sp>
      <p:sp>
        <p:nvSpPr>
          <p:cNvPr id="26" name="TextBox 25"/>
          <p:cNvSpPr txBox="1"/>
          <p:nvPr/>
        </p:nvSpPr>
        <p:spPr>
          <a:xfrm>
            <a:off x="11658600" y="7543800"/>
            <a:ext cx="9601200" cy="2677656"/>
          </a:xfrm>
          <a:prstGeom prst="rect">
            <a:avLst/>
          </a:prstGeom>
          <a:noFill/>
        </p:spPr>
        <p:txBody>
          <a:bodyPr wrap="square" rtlCol="0">
            <a:spAutoFit/>
          </a:bodyPr>
          <a:lstStyle/>
          <a:p>
            <a:r>
              <a:rPr lang="en-US" sz="2800" dirty="0" smtClean="0"/>
              <a:t>The first solution was a virtual 3D coding environment using virtual blocks as blocks of code. However, that solution was rejected because it does not work very well in a full 3D environment that is the ICave.  The current solution is a sailing program that teaches how to sail and navigate through an interactive environment. </a:t>
            </a:r>
            <a:endParaRPr lang="en-US" sz="2800" dirty="0"/>
          </a:p>
        </p:txBody>
      </p:sp>
      <p:sp>
        <p:nvSpPr>
          <p:cNvPr id="27" name="TextBox 26"/>
          <p:cNvSpPr txBox="1"/>
          <p:nvPr/>
        </p:nvSpPr>
        <p:spPr>
          <a:xfrm>
            <a:off x="22021800" y="7543800"/>
            <a:ext cx="8915400" cy="3108543"/>
          </a:xfrm>
          <a:prstGeom prst="rect">
            <a:avLst/>
          </a:prstGeom>
          <a:noFill/>
        </p:spPr>
        <p:txBody>
          <a:bodyPr wrap="square" rtlCol="0">
            <a:spAutoFit/>
          </a:bodyPr>
          <a:lstStyle/>
          <a:p>
            <a:r>
              <a:rPr lang="en-US" sz="2800" dirty="0" smtClean="0"/>
              <a:t>In the current iteration of the system we have a basic setup where the player sails the ship over “treasure chests” while avoiding cliffs, rocks, and tiny islands. If the player hits any of the aforementioned objects, the ship crashes and begins to sink forcing the player to start all over. Currently, movement is based on the environment, namely the wind strength, direction, and the direction of the ship itself. </a:t>
            </a:r>
            <a:endParaRPr lang="en-US" sz="2800" dirty="0"/>
          </a:p>
        </p:txBody>
      </p:sp>
      <p:pic>
        <p:nvPicPr>
          <p:cNvPr id="1028" name="Picture 4" descr="C:\Users\Noel\Desktop\3.JPG"/>
          <p:cNvPicPr>
            <a:picLocks noChangeAspect="1" noChangeArrowheads="1"/>
          </p:cNvPicPr>
          <p:nvPr/>
        </p:nvPicPr>
        <p:blipFill>
          <a:blip r:embed="rId4" cstate="print"/>
          <a:srcRect/>
          <a:stretch>
            <a:fillRect/>
          </a:stretch>
        </p:blipFill>
        <p:spPr bwMode="auto">
          <a:xfrm>
            <a:off x="1295400" y="12344400"/>
            <a:ext cx="9394755" cy="4343400"/>
          </a:xfrm>
          <a:prstGeom prst="rect">
            <a:avLst/>
          </a:prstGeom>
          <a:noFill/>
        </p:spPr>
      </p:pic>
      <p:pic>
        <p:nvPicPr>
          <p:cNvPr id="1029" name="Picture 5" descr="C:\Users\Noel\Desktop\2.JPG"/>
          <p:cNvPicPr>
            <a:picLocks noChangeAspect="1" noChangeArrowheads="1"/>
          </p:cNvPicPr>
          <p:nvPr/>
        </p:nvPicPr>
        <p:blipFill>
          <a:blip r:embed="rId5" cstate="print"/>
          <a:srcRect/>
          <a:stretch>
            <a:fillRect/>
          </a:stretch>
        </p:blipFill>
        <p:spPr bwMode="auto">
          <a:xfrm>
            <a:off x="11963400" y="12344400"/>
            <a:ext cx="8595360" cy="4340514"/>
          </a:xfrm>
          <a:prstGeom prst="rect">
            <a:avLst/>
          </a:prstGeom>
          <a:noFill/>
        </p:spPr>
      </p:pic>
      <p:pic>
        <p:nvPicPr>
          <p:cNvPr id="1030" name="Picture 6" descr="C:\Users\Noel\Desktop\1.JPG"/>
          <p:cNvPicPr>
            <a:picLocks noChangeAspect="1" noChangeArrowheads="1"/>
          </p:cNvPicPr>
          <p:nvPr/>
        </p:nvPicPr>
        <p:blipFill>
          <a:blip r:embed="rId6" cstate="print"/>
          <a:srcRect/>
          <a:stretch>
            <a:fillRect/>
          </a:stretch>
        </p:blipFill>
        <p:spPr bwMode="auto">
          <a:xfrm>
            <a:off x="21793200" y="12344400"/>
            <a:ext cx="9476509" cy="4343400"/>
          </a:xfrm>
          <a:prstGeom prst="rect">
            <a:avLst/>
          </a:prstGeom>
          <a:noFill/>
        </p:spPr>
      </p:pic>
      <p:graphicFrame>
        <p:nvGraphicFramePr>
          <p:cNvPr id="32" name="Diagram 31"/>
          <p:cNvGraphicFramePr/>
          <p:nvPr/>
        </p:nvGraphicFramePr>
        <p:xfrm>
          <a:off x="2438400" y="16764000"/>
          <a:ext cx="6705600" cy="5232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3" name="Group 32"/>
          <p:cNvGrpSpPr/>
          <p:nvPr/>
        </p:nvGrpSpPr>
        <p:grpSpPr>
          <a:xfrm>
            <a:off x="13335000" y="16764000"/>
            <a:ext cx="6019800" cy="503685"/>
            <a:chOff x="0" y="9767"/>
            <a:chExt cx="6019800" cy="503685"/>
          </a:xfrm>
        </p:grpSpPr>
        <p:sp>
          <p:nvSpPr>
            <p:cNvPr id="34" name="Rounded Rectangle 33"/>
            <p:cNvSpPr/>
            <p:nvPr/>
          </p:nvSpPr>
          <p:spPr>
            <a:xfrm>
              <a:off x="0" y="9767"/>
              <a:ext cx="6019800" cy="5036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4"/>
            <p:cNvSpPr/>
            <p:nvPr/>
          </p:nvSpPr>
          <p:spPr>
            <a:xfrm>
              <a:off x="24588" y="34355"/>
              <a:ext cx="5970624" cy="454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400" dirty="0" smtClean="0"/>
                <a:t>Third person perspective of the scene.</a:t>
              </a:r>
              <a:endParaRPr lang="en-US" sz="2400" kern="1200" dirty="0"/>
            </a:p>
          </p:txBody>
        </p:sp>
      </p:grpSp>
      <p:grpSp>
        <p:nvGrpSpPr>
          <p:cNvPr id="36" name="Group 35"/>
          <p:cNvGrpSpPr/>
          <p:nvPr/>
        </p:nvGrpSpPr>
        <p:grpSpPr>
          <a:xfrm>
            <a:off x="23164800" y="16764000"/>
            <a:ext cx="6705600" cy="503685"/>
            <a:chOff x="0" y="9767"/>
            <a:chExt cx="6019800" cy="503685"/>
          </a:xfrm>
        </p:grpSpPr>
        <p:sp>
          <p:nvSpPr>
            <p:cNvPr id="37" name="Rounded Rectangle 36"/>
            <p:cNvSpPr/>
            <p:nvPr/>
          </p:nvSpPr>
          <p:spPr>
            <a:xfrm>
              <a:off x="0" y="9767"/>
              <a:ext cx="6019800" cy="5036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4"/>
            <p:cNvSpPr/>
            <p:nvPr/>
          </p:nvSpPr>
          <p:spPr>
            <a:xfrm>
              <a:off x="24588" y="34355"/>
              <a:ext cx="5970624" cy="454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400" dirty="0" smtClean="0"/>
                <a:t>First person perspective of the scene (without UI).</a:t>
              </a:r>
              <a:endParaRPr lang="en-US" sz="2400" kern="1200" dirty="0"/>
            </a:p>
          </p:txBody>
        </p:sp>
      </p:grpSp>
      <p:pic>
        <p:nvPicPr>
          <p:cNvPr id="1031" name="Picture 7" descr="C:\Users\Noel\Desktop\hexscreen-300x210.png"/>
          <p:cNvPicPr>
            <a:picLocks noChangeAspect="1" noChangeArrowheads="1"/>
          </p:cNvPicPr>
          <p:nvPr/>
        </p:nvPicPr>
        <p:blipFill>
          <a:blip r:embed="rId12" cstate="print"/>
          <a:srcRect/>
          <a:stretch>
            <a:fillRect/>
          </a:stretch>
        </p:blipFill>
        <p:spPr bwMode="auto">
          <a:xfrm>
            <a:off x="21336000" y="18059400"/>
            <a:ext cx="10015768" cy="7010400"/>
          </a:xfrm>
          <a:prstGeom prst="rect">
            <a:avLst/>
          </a:prstGeom>
          <a:noFill/>
        </p:spPr>
      </p:pic>
      <p:pic>
        <p:nvPicPr>
          <p:cNvPr id="1032" name="Picture 8" descr="C:\Users\Noel\Desktop\map.JPG"/>
          <p:cNvPicPr>
            <a:picLocks noChangeAspect="1" noChangeArrowheads="1"/>
          </p:cNvPicPr>
          <p:nvPr/>
        </p:nvPicPr>
        <p:blipFill>
          <a:blip r:embed="rId13" cstate="print"/>
          <a:srcRect/>
          <a:stretch>
            <a:fillRect/>
          </a:stretch>
        </p:blipFill>
        <p:spPr bwMode="auto">
          <a:xfrm>
            <a:off x="1295400" y="17830800"/>
            <a:ext cx="8155336" cy="7162800"/>
          </a:xfrm>
          <a:prstGeom prst="rect">
            <a:avLst/>
          </a:prstGeom>
          <a:noFill/>
        </p:spPr>
      </p:pic>
      <p:graphicFrame>
        <p:nvGraphicFramePr>
          <p:cNvPr id="49" name="Diagram 48"/>
          <p:cNvGraphicFramePr/>
          <p:nvPr/>
        </p:nvGraphicFramePr>
        <p:xfrm>
          <a:off x="10287000" y="22936200"/>
          <a:ext cx="10439400" cy="118270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56" name="Diagram 55"/>
          <p:cNvGraphicFramePr/>
          <p:nvPr/>
        </p:nvGraphicFramePr>
        <p:xfrm>
          <a:off x="10439400" y="18592800"/>
          <a:ext cx="9372600" cy="224676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51" name="Elbow Connector 50"/>
          <p:cNvCxnSpPr/>
          <p:nvPr/>
        </p:nvCxnSpPr>
        <p:spPr>
          <a:xfrm>
            <a:off x="15621000" y="24079200"/>
            <a:ext cx="5486400" cy="685800"/>
          </a:xfrm>
          <a:prstGeom prst="bentConnector3">
            <a:avLst>
              <a:gd name="adj1" fmla="val -52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0800000" flipV="1">
            <a:off x="9982200" y="20726400"/>
            <a:ext cx="5181600" cy="990600"/>
          </a:xfrm>
          <a:prstGeom prst="bentConnector3">
            <a:avLst>
              <a:gd name="adj1" fmla="val -735"/>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066800" y="25679400"/>
            <a:ext cx="30632400" cy="1600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4" name="Diagram 63"/>
          <p:cNvGraphicFramePr/>
          <p:nvPr/>
        </p:nvGraphicFramePr>
        <p:xfrm>
          <a:off x="2286000" y="42062400"/>
          <a:ext cx="27813000" cy="461665"/>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65" name="Rectangle 64"/>
          <p:cNvSpPr/>
          <p:nvPr/>
        </p:nvSpPr>
        <p:spPr>
          <a:xfrm>
            <a:off x="1219200" y="25908000"/>
            <a:ext cx="9525000" cy="15544800"/>
          </a:xfrm>
          <a:prstGeom prst="rect">
            <a:avLst/>
          </a:prstGeom>
          <a:solidFill>
            <a:schemeClr val="bg1"/>
          </a:solidFill>
          <a:ln w="571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66" name="TextBox 65"/>
          <p:cNvSpPr txBox="1"/>
          <p:nvPr/>
        </p:nvSpPr>
        <p:spPr>
          <a:xfrm>
            <a:off x="1600200" y="26136600"/>
            <a:ext cx="8458200" cy="707886"/>
          </a:xfrm>
          <a:prstGeom prst="rect">
            <a:avLst/>
          </a:prstGeom>
          <a:noFill/>
        </p:spPr>
        <p:txBody>
          <a:bodyPr wrap="square" rtlCol="0">
            <a:spAutoFit/>
          </a:bodyPr>
          <a:lstStyle/>
          <a:p>
            <a:pPr algn="ctr"/>
            <a:r>
              <a:rPr lang="en-US" sz="4000" u="sng" dirty="0" smtClean="0">
                <a:solidFill>
                  <a:schemeClr val="tx2">
                    <a:lumMod val="75000"/>
                  </a:schemeClr>
                </a:solidFill>
              </a:rPr>
              <a:t>Requirements and Development</a:t>
            </a:r>
            <a:endParaRPr lang="en-US" sz="4000" u="sng" dirty="0">
              <a:solidFill>
                <a:schemeClr val="tx2">
                  <a:lumMod val="75000"/>
                </a:schemeClr>
              </a:solidFill>
            </a:endParaRPr>
          </a:p>
        </p:txBody>
      </p:sp>
      <p:sp>
        <p:nvSpPr>
          <p:cNvPr id="67" name="TextBox 66"/>
          <p:cNvSpPr txBox="1"/>
          <p:nvPr/>
        </p:nvSpPr>
        <p:spPr>
          <a:xfrm>
            <a:off x="1828800" y="26898600"/>
            <a:ext cx="8001000" cy="14865608"/>
          </a:xfrm>
          <a:prstGeom prst="rect">
            <a:avLst/>
          </a:prstGeom>
          <a:noFill/>
        </p:spPr>
        <p:txBody>
          <a:bodyPr wrap="square" rtlCol="0">
            <a:spAutoFit/>
          </a:bodyPr>
          <a:lstStyle/>
          <a:p>
            <a:pPr>
              <a:buFont typeface="Arial" pitchFamily="34" charset="0"/>
              <a:buChar char="•"/>
            </a:pPr>
            <a:r>
              <a:rPr lang="en-US" sz="2400" dirty="0"/>
              <a:t> </a:t>
            </a:r>
            <a:r>
              <a:rPr lang="en-US" sz="2400" dirty="0" smtClean="0"/>
              <a:t>Create a basic environment for the player to move and sail on. This includes the actual ship and surrounding water.  Status: </a:t>
            </a:r>
            <a:r>
              <a:rPr lang="en-US" sz="2400" dirty="0" smtClean="0">
                <a:solidFill>
                  <a:srgbClr val="00B050"/>
                </a:solidFill>
              </a:rPr>
              <a:t>DONE</a:t>
            </a:r>
          </a:p>
          <a:p>
            <a:pPr>
              <a:buFont typeface="Arial" pitchFamily="34" charset="0"/>
              <a:buChar char="•"/>
            </a:pPr>
            <a:endParaRPr lang="en-US" sz="2400" dirty="0"/>
          </a:p>
          <a:p>
            <a:pPr>
              <a:buFont typeface="Arial" pitchFamily="34" charset="0"/>
              <a:buChar char="•"/>
            </a:pPr>
            <a:r>
              <a:rPr lang="en-US" sz="2400" dirty="0" smtClean="0"/>
              <a:t>Create a realistic movement system for the ship.                    Status: </a:t>
            </a:r>
            <a:r>
              <a:rPr lang="en-US" sz="2400" dirty="0" smtClean="0">
                <a:solidFill>
                  <a:srgbClr val="00B050"/>
                </a:solidFill>
              </a:rPr>
              <a:t>DONE</a:t>
            </a:r>
          </a:p>
          <a:p>
            <a:pPr>
              <a:buFont typeface="Arial" pitchFamily="34" charset="0"/>
              <a:buChar char="•"/>
            </a:pPr>
            <a:endParaRPr lang="en-US" sz="2400" dirty="0"/>
          </a:p>
          <a:p>
            <a:pPr>
              <a:buFont typeface="Arial" pitchFamily="34" charset="0"/>
              <a:buChar char="•"/>
            </a:pPr>
            <a:r>
              <a:rPr lang="en-US" sz="2400" dirty="0" smtClean="0"/>
              <a:t>Upgrade the movement system to  rely on the environment for speed values, increasing realism.                                                                                   Status: </a:t>
            </a:r>
            <a:r>
              <a:rPr lang="en-US" sz="2400" dirty="0" smtClean="0">
                <a:solidFill>
                  <a:srgbClr val="00B050"/>
                </a:solidFill>
              </a:rPr>
              <a:t>DONE</a:t>
            </a:r>
          </a:p>
          <a:p>
            <a:pPr>
              <a:buFont typeface="Arial" pitchFamily="34" charset="0"/>
              <a:buChar char="•"/>
            </a:pPr>
            <a:endParaRPr lang="en-US" sz="2400" dirty="0"/>
          </a:p>
          <a:p>
            <a:pPr>
              <a:buFont typeface="Arial" pitchFamily="34" charset="0"/>
              <a:buChar char="•"/>
            </a:pPr>
            <a:r>
              <a:rPr lang="en-US" sz="2400" dirty="0" smtClean="0"/>
              <a:t>Create a sophisticated scene for the player to sail in.</a:t>
            </a:r>
            <a:r>
              <a:rPr lang="en-US" sz="2400" dirty="0"/>
              <a:t> </a:t>
            </a:r>
            <a:r>
              <a:rPr lang="en-US" sz="2400" dirty="0" smtClean="0"/>
              <a:t>                   Status: </a:t>
            </a:r>
            <a:r>
              <a:rPr lang="en-US" sz="2400" dirty="0" smtClean="0">
                <a:solidFill>
                  <a:srgbClr val="FFC000"/>
                </a:solidFill>
              </a:rPr>
              <a:t>NEEDS OPTIMIZATION</a:t>
            </a:r>
          </a:p>
          <a:p>
            <a:pPr>
              <a:buFont typeface="Arial" pitchFamily="34" charset="0"/>
              <a:buChar char="•"/>
            </a:pPr>
            <a:endParaRPr lang="en-US" sz="2400" dirty="0"/>
          </a:p>
          <a:p>
            <a:pPr>
              <a:buFont typeface="Arial" pitchFamily="34" charset="0"/>
              <a:buChar char="•"/>
            </a:pPr>
            <a:r>
              <a:rPr lang="en-US" sz="2400" dirty="0" smtClean="0"/>
              <a:t>Create a basic UI that displays information</a:t>
            </a:r>
          </a:p>
          <a:p>
            <a:r>
              <a:rPr lang="en-US" sz="2400" dirty="0" smtClean="0"/>
              <a:t>Status: </a:t>
            </a:r>
            <a:r>
              <a:rPr lang="en-US" sz="2400" dirty="0" smtClean="0">
                <a:solidFill>
                  <a:srgbClr val="00B050"/>
                </a:solidFill>
              </a:rPr>
              <a:t>DONE</a:t>
            </a:r>
          </a:p>
          <a:p>
            <a:endParaRPr lang="en-US" sz="2400" dirty="0"/>
          </a:p>
          <a:p>
            <a:pPr>
              <a:buFont typeface="Arial" pitchFamily="34" charset="0"/>
              <a:buChar char="•"/>
            </a:pPr>
            <a:r>
              <a:rPr lang="en-US" sz="2400" dirty="0" smtClean="0"/>
              <a:t>Create an advanced UI that  handles toggling between ship controls and player controls.                                                        Status: </a:t>
            </a:r>
            <a:r>
              <a:rPr lang="en-US" sz="2400" dirty="0" smtClean="0">
                <a:solidFill>
                  <a:srgbClr val="FF0000"/>
                </a:solidFill>
              </a:rPr>
              <a:t>TO DO</a:t>
            </a:r>
          </a:p>
          <a:p>
            <a:pPr>
              <a:buFont typeface="Arial" pitchFamily="34" charset="0"/>
              <a:buChar char="•"/>
            </a:pPr>
            <a:endParaRPr lang="en-US" sz="2400" dirty="0"/>
          </a:p>
          <a:p>
            <a:pPr>
              <a:buFont typeface="Arial" pitchFamily="34" charset="0"/>
              <a:buChar char="•"/>
            </a:pPr>
            <a:r>
              <a:rPr lang="en-US" sz="2400" dirty="0" smtClean="0"/>
              <a:t>Create items  players must pickup while sailing.                        Status: </a:t>
            </a:r>
            <a:r>
              <a:rPr lang="en-US" sz="2400" dirty="0" smtClean="0">
                <a:solidFill>
                  <a:srgbClr val="00B050"/>
                </a:solidFill>
              </a:rPr>
              <a:t>DONE</a:t>
            </a:r>
          </a:p>
          <a:p>
            <a:pPr>
              <a:buFont typeface="Arial" pitchFamily="34" charset="0"/>
              <a:buChar char="•"/>
            </a:pPr>
            <a:endParaRPr lang="en-US" sz="2400" dirty="0"/>
          </a:p>
          <a:p>
            <a:pPr>
              <a:buFont typeface="Arial" pitchFamily="34" charset="0"/>
              <a:buChar char="•"/>
            </a:pPr>
            <a:r>
              <a:rPr lang="en-US" sz="2400" dirty="0" smtClean="0"/>
              <a:t>Handle collisions between the player’s ship and static objects.              Status: </a:t>
            </a:r>
            <a:r>
              <a:rPr lang="en-US" sz="2400" dirty="0" smtClean="0">
                <a:solidFill>
                  <a:srgbClr val="00B050"/>
                </a:solidFill>
              </a:rPr>
              <a:t>DONE</a:t>
            </a:r>
          </a:p>
          <a:p>
            <a:pPr>
              <a:buFont typeface="Arial" pitchFamily="34" charset="0"/>
              <a:buChar char="•"/>
            </a:pPr>
            <a:endParaRPr lang="en-US" sz="2400" dirty="0" smtClean="0"/>
          </a:p>
          <a:p>
            <a:pPr>
              <a:buFont typeface="Arial" pitchFamily="34" charset="0"/>
              <a:buChar char="•"/>
            </a:pPr>
            <a:r>
              <a:rPr lang="en-US" sz="2400" dirty="0" smtClean="0"/>
              <a:t>Enhance the ship’s realism further by adding sail controls.                    Status: </a:t>
            </a:r>
            <a:r>
              <a:rPr lang="en-US" sz="2400" dirty="0" smtClean="0">
                <a:solidFill>
                  <a:srgbClr val="FF0000"/>
                </a:solidFill>
              </a:rPr>
              <a:t>TO DO</a:t>
            </a:r>
          </a:p>
          <a:p>
            <a:pPr>
              <a:buFont typeface="Arial" pitchFamily="34" charset="0"/>
              <a:buChar char="•"/>
            </a:pPr>
            <a:endParaRPr lang="en-US" sz="2400" dirty="0"/>
          </a:p>
          <a:p>
            <a:pPr>
              <a:buFont typeface="Arial" pitchFamily="34" charset="0"/>
              <a:buChar char="•"/>
            </a:pPr>
            <a:r>
              <a:rPr lang="en-US" sz="2400" dirty="0" smtClean="0"/>
              <a:t>Add AI ships with their own navigation and collision avoidance.                                                                                              Status: </a:t>
            </a:r>
            <a:r>
              <a:rPr lang="en-US" sz="2400" dirty="0" smtClean="0">
                <a:solidFill>
                  <a:srgbClr val="FF0000"/>
                </a:solidFill>
              </a:rPr>
              <a:t>TO DO</a:t>
            </a:r>
          </a:p>
          <a:p>
            <a:endParaRPr lang="en-US" sz="2400" dirty="0" smtClean="0"/>
          </a:p>
          <a:p>
            <a:r>
              <a:rPr lang="en-US" sz="2400" dirty="0" smtClean="0"/>
              <a:t>Known Issues:  Players can sometimes get out of the ship.; it seems to be a problem with the mesh collider. Some parts of the map suffer huge frame rate drops and need optimization. UI does not work sometimes in the ICave version of the game. There are also some bugs with the controls.</a:t>
            </a:r>
            <a:endParaRPr lang="en-US" sz="2400" dirty="0"/>
          </a:p>
          <a:p>
            <a:pPr>
              <a:buFont typeface="Arial" pitchFamily="34" charset="0"/>
              <a:buChar char="•"/>
            </a:pPr>
            <a:endParaRPr lang="en-US" sz="2400" dirty="0" smtClean="0"/>
          </a:p>
        </p:txBody>
      </p:sp>
      <p:sp>
        <p:nvSpPr>
          <p:cNvPr id="69" name="Rectangle 68"/>
          <p:cNvSpPr/>
          <p:nvPr/>
        </p:nvSpPr>
        <p:spPr>
          <a:xfrm>
            <a:off x="11658600" y="25908000"/>
            <a:ext cx="9525000" cy="15544800"/>
          </a:xfrm>
          <a:prstGeom prst="rect">
            <a:avLst/>
          </a:prstGeom>
          <a:solidFill>
            <a:schemeClr val="bg1"/>
          </a:solidFill>
          <a:ln w="571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a:p>
        </p:txBody>
      </p:sp>
      <p:sp>
        <p:nvSpPr>
          <p:cNvPr id="70" name="Rectangle 69"/>
          <p:cNvSpPr/>
          <p:nvPr/>
        </p:nvSpPr>
        <p:spPr>
          <a:xfrm>
            <a:off x="22021800" y="25908000"/>
            <a:ext cx="9525000" cy="3124200"/>
          </a:xfrm>
          <a:prstGeom prst="rect">
            <a:avLst/>
          </a:prstGeom>
          <a:solidFill>
            <a:schemeClr val="bg1"/>
          </a:solidFill>
          <a:ln w="571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71" name="TextBox 70"/>
          <p:cNvSpPr txBox="1"/>
          <p:nvPr/>
        </p:nvSpPr>
        <p:spPr>
          <a:xfrm>
            <a:off x="12115800" y="26136600"/>
            <a:ext cx="8458200" cy="707886"/>
          </a:xfrm>
          <a:prstGeom prst="rect">
            <a:avLst/>
          </a:prstGeom>
          <a:noFill/>
        </p:spPr>
        <p:txBody>
          <a:bodyPr wrap="square" rtlCol="0">
            <a:spAutoFit/>
          </a:bodyPr>
          <a:lstStyle/>
          <a:p>
            <a:pPr algn="ctr"/>
            <a:r>
              <a:rPr lang="en-US" sz="4000" u="sng" dirty="0" smtClean="0">
                <a:solidFill>
                  <a:schemeClr val="tx2">
                    <a:lumMod val="75000"/>
                  </a:schemeClr>
                </a:solidFill>
              </a:rPr>
              <a:t>Verification</a:t>
            </a:r>
            <a:endParaRPr lang="en-US" sz="4000" u="sng" dirty="0">
              <a:solidFill>
                <a:schemeClr val="tx2">
                  <a:lumMod val="75000"/>
                </a:schemeClr>
              </a:solidFill>
            </a:endParaRPr>
          </a:p>
        </p:txBody>
      </p:sp>
      <p:sp>
        <p:nvSpPr>
          <p:cNvPr id="72" name="TextBox 71"/>
          <p:cNvSpPr txBox="1"/>
          <p:nvPr/>
        </p:nvSpPr>
        <p:spPr>
          <a:xfrm>
            <a:off x="12268200" y="26898600"/>
            <a:ext cx="8458200" cy="17450931"/>
          </a:xfrm>
          <a:prstGeom prst="rect">
            <a:avLst/>
          </a:prstGeom>
          <a:noFill/>
        </p:spPr>
        <p:txBody>
          <a:bodyPr wrap="square" rtlCol="0">
            <a:spAutoFit/>
          </a:bodyPr>
          <a:lstStyle/>
          <a:p>
            <a:r>
              <a:rPr lang="en-US" sz="2400" b="1" dirty="0" smtClean="0"/>
              <a:t>Purpose: </a:t>
            </a:r>
            <a:r>
              <a:rPr lang="en-US" sz="2400" dirty="0" smtClean="0"/>
              <a:t>Move around on the ship with the player object.</a:t>
            </a:r>
          </a:p>
          <a:p>
            <a:r>
              <a:rPr lang="en-US" sz="2400" b="1" dirty="0" smtClean="0"/>
              <a:t>Inputs: </a:t>
            </a:r>
            <a:r>
              <a:rPr lang="en-US" sz="2400" dirty="0" smtClean="0"/>
              <a:t>Starting point, command to new point  in line of sight.</a:t>
            </a:r>
          </a:p>
          <a:p>
            <a:r>
              <a:rPr lang="en-US" sz="2400" b="1" dirty="0" smtClean="0"/>
              <a:t>Expected Result: </a:t>
            </a:r>
            <a:r>
              <a:rPr lang="en-US" sz="2400" dirty="0" smtClean="0"/>
              <a:t>Player moves to new point.</a:t>
            </a:r>
          </a:p>
          <a:p>
            <a:r>
              <a:rPr lang="en-US" sz="2400" b="1" dirty="0" smtClean="0"/>
              <a:t>Actual Result: </a:t>
            </a:r>
            <a:r>
              <a:rPr lang="en-US" sz="2400" dirty="0" smtClean="0"/>
              <a:t>Player moved to the new point.</a:t>
            </a:r>
          </a:p>
          <a:p>
            <a:r>
              <a:rPr lang="en-US" sz="2400" b="1" dirty="0" smtClean="0"/>
              <a:t>Test Result: </a:t>
            </a:r>
            <a:r>
              <a:rPr lang="en-US" sz="2400" dirty="0" smtClean="0">
                <a:solidFill>
                  <a:srgbClr val="00B050"/>
                </a:solidFill>
              </a:rPr>
              <a:t>Pass</a:t>
            </a:r>
          </a:p>
          <a:p>
            <a:endParaRPr lang="en-US" sz="2400" dirty="0"/>
          </a:p>
          <a:p>
            <a:r>
              <a:rPr lang="en-US" sz="2400" b="1" dirty="0" smtClean="0"/>
              <a:t>Purpose:  </a:t>
            </a:r>
            <a:r>
              <a:rPr lang="en-US" sz="2400" dirty="0" smtClean="0"/>
              <a:t>Move the ship with the ship controls (basic).</a:t>
            </a:r>
          </a:p>
          <a:p>
            <a:r>
              <a:rPr lang="en-US" sz="2400" b="1" dirty="0" smtClean="0"/>
              <a:t>Inputs: </a:t>
            </a:r>
            <a:r>
              <a:rPr lang="en-US" sz="2400" dirty="0" smtClean="0"/>
              <a:t>Starting point, 10 seconds of time, command  to hold down left turn for 4 seconds.</a:t>
            </a:r>
          </a:p>
          <a:p>
            <a:r>
              <a:rPr lang="en-US" sz="2400" b="1" dirty="0" smtClean="0"/>
              <a:t>Expected Result: </a:t>
            </a:r>
            <a:r>
              <a:rPr lang="en-US" sz="2400" dirty="0" smtClean="0"/>
              <a:t>Ship’s position should be equivalent to the theoretical position.</a:t>
            </a:r>
          </a:p>
          <a:p>
            <a:r>
              <a:rPr lang="en-US" sz="2400" b="1" dirty="0" smtClean="0"/>
              <a:t>Actual Result: </a:t>
            </a:r>
            <a:r>
              <a:rPr lang="en-US" sz="2400" dirty="0" smtClean="0"/>
              <a:t>Ship is in the theoretical position based on commands given.</a:t>
            </a:r>
          </a:p>
          <a:p>
            <a:r>
              <a:rPr lang="en-US" sz="2400" b="1" dirty="0" smtClean="0"/>
              <a:t>Test Result: </a:t>
            </a:r>
            <a:r>
              <a:rPr lang="en-US" sz="2400" dirty="0" smtClean="0">
                <a:solidFill>
                  <a:srgbClr val="00B050"/>
                </a:solidFill>
              </a:rPr>
              <a:t>Pass</a:t>
            </a:r>
          </a:p>
          <a:p>
            <a:endParaRPr lang="en-US" sz="2400" dirty="0"/>
          </a:p>
          <a:p>
            <a:r>
              <a:rPr lang="en-US" sz="2400" b="1" dirty="0" smtClean="0"/>
              <a:t>Purpose:  </a:t>
            </a:r>
            <a:r>
              <a:rPr lang="en-US" sz="2400" dirty="0" smtClean="0"/>
              <a:t>Move the ship with the ship controls (advanced)</a:t>
            </a:r>
          </a:p>
          <a:p>
            <a:r>
              <a:rPr lang="en-US" sz="2400" b="1" dirty="0" smtClean="0"/>
              <a:t>Inputs: </a:t>
            </a:r>
            <a:r>
              <a:rPr lang="en-US" sz="2400" dirty="0" smtClean="0"/>
              <a:t>Starting point, 15 seconds of time, command  to hold down left turn for 6 seconds, wind strength of 1, wind direction of 0.</a:t>
            </a:r>
          </a:p>
          <a:p>
            <a:r>
              <a:rPr lang="en-US" sz="2400" b="1" dirty="0" smtClean="0"/>
              <a:t>Expected Result: </a:t>
            </a:r>
            <a:r>
              <a:rPr lang="en-US" sz="2400" dirty="0" smtClean="0"/>
              <a:t>Ship’s position should be equivalent to the theoretical position.</a:t>
            </a:r>
          </a:p>
          <a:p>
            <a:r>
              <a:rPr lang="en-US" sz="2400" b="1" dirty="0" smtClean="0"/>
              <a:t>Actual Result: </a:t>
            </a:r>
            <a:r>
              <a:rPr lang="en-US" sz="2400" dirty="0" smtClean="0"/>
              <a:t>Ship is in the theoretical position based on commands given.</a:t>
            </a:r>
          </a:p>
          <a:p>
            <a:r>
              <a:rPr lang="en-US" sz="2400" b="1" dirty="0" smtClean="0"/>
              <a:t>Test Result: </a:t>
            </a:r>
            <a:r>
              <a:rPr lang="en-US" sz="2400" dirty="0" smtClean="0">
                <a:solidFill>
                  <a:srgbClr val="00B050"/>
                </a:solidFill>
              </a:rPr>
              <a:t>Pass</a:t>
            </a:r>
          </a:p>
          <a:p>
            <a:endParaRPr lang="en-US" sz="2400" dirty="0">
              <a:solidFill>
                <a:srgbClr val="00B050"/>
              </a:solidFill>
            </a:endParaRPr>
          </a:p>
          <a:p>
            <a:r>
              <a:rPr lang="en-US" sz="2400" b="1" dirty="0" smtClean="0"/>
              <a:t>Purpose:  </a:t>
            </a:r>
            <a:r>
              <a:rPr lang="en-US" sz="2400" dirty="0" smtClean="0"/>
              <a:t>Pickup items when sailing over them.</a:t>
            </a:r>
          </a:p>
          <a:p>
            <a:r>
              <a:rPr lang="en-US" sz="2400" b="1" dirty="0" smtClean="0"/>
              <a:t>Inputs: </a:t>
            </a:r>
            <a:r>
              <a:rPr lang="en-US" sz="2400" dirty="0"/>
              <a:t> </a:t>
            </a:r>
            <a:r>
              <a:rPr lang="en-US" sz="2400" dirty="0" smtClean="0"/>
              <a:t>Path of ship,  item location</a:t>
            </a:r>
          </a:p>
          <a:p>
            <a:r>
              <a:rPr lang="en-US" sz="2400" b="1" dirty="0" smtClean="0"/>
              <a:t>Expected Result: </a:t>
            </a:r>
            <a:r>
              <a:rPr lang="en-US" sz="2400" dirty="0" smtClean="0"/>
              <a:t>Item should disappear.</a:t>
            </a:r>
          </a:p>
          <a:p>
            <a:r>
              <a:rPr lang="en-US" sz="2400" b="1" dirty="0" smtClean="0"/>
              <a:t>Actual Result: </a:t>
            </a:r>
            <a:r>
              <a:rPr lang="en-US" sz="2400" dirty="0" smtClean="0"/>
              <a:t>Item disappears.</a:t>
            </a:r>
          </a:p>
          <a:p>
            <a:r>
              <a:rPr lang="en-US" sz="2400" b="1" dirty="0" smtClean="0"/>
              <a:t>Test Result: </a:t>
            </a:r>
            <a:r>
              <a:rPr lang="en-US" sz="2400" dirty="0" smtClean="0">
                <a:solidFill>
                  <a:srgbClr val="00B050"/>
                </a:solidFill>
              </a:rPr>
              <a:t>Pass</a:t>
            </a:r>
          </a:p>
          <a:p>
            <a:endParaRPr lang="en-US" sz="2400" dirty="0">
              <a:solidFill>
                <a:srgbClr val="00B050"/>
              </a:solidFill>
            </a:endParaRPr>
          </a:p>
          <a:p>
            <a:r>
              <a:rPr lang="en-US" sz="2400" b="1" dirty="0" smtClean="0"/>
              <a:t>Purpose:  </a:t>
            </a:r>
            <a:r>
              <a:rPr lang="en-US" sz="2400" dirty="0" smtClean="0"/>
              <a:t>Ship to stop moving and sink after a collision.</a:t>
            </a:r>
          </a:p>
          <a:p>
            <a:r>
              <a:rPr lang="en-US" sz="2400" b="1" dirty="0" smtClean="0"/>
              <a:t>Preconditions: </a:t>
            </a:r>
            <a:r>
              <a:rPr lang="en-US" sz="2400" dirty="0" smtClean="0"/>
              <a:t>Ship is in a collision course.</a:t>
            </a:r>
            <a:endParaRPr lang="en-US" sz="2400" b="1" dirty="0" smtClean="0"/>
          </a:p>
          <a:p>
            <a:r>
              <a:rPr lang="en-US" sz="2400" b="1" dirty="0" smtClean="0"/>
              <a:t>Inputs: </a:t>
            </a:r>
            <a:r>
              <a:rPr lang="en-US" sz="2400" dirty="0" smtClean="0"/>
              <a:t>position of static objects</a:t>
            </a:r>
          </a:p>
          <a:p>
            <a:r>
              <a:rPr lang="en-US" sz="2400" b="1" dirty="0" smtClean="0"/>
              <a:t>Expected Result: </a:t>
            </a:r>
            <a:r>
              <a:rPr lang="en-US" sz="2400" dirty="0" smtClean="0"/>
              <a:t>Ship should stop moving and begin sinking after colliding</a:t>
            </a:r>
          </a:p>
          <a:p>
            <a:r>
              <a:rPr lang="en-US" sz="2400" b="1" dirty="0" smtClean="0"/>
              <a:t>Actual Result: </a:t>
            </a:r>
            <a:r>
              <a:rPr lang="en-US" sz="2400" dirty="0" smtClean="0"/>
              <a:t>Ship stops moving and begins sinking after a collision.</a:t>
            </a:r>
          </a:p>
          <a:p>
            <a:r>
              <a:rPr lang="en-US" sz="2400" b="1" dirty="0" smtClean="0"/>
              <a:t>Test Result: </a:t>
            </a:r>
            <a:r>
              <a:rPr lang="en-US" sz="2400" dirty="0" smtClean="0">
                <a:solidFill>
                  <a:srgbClr val="00B050"/>
                </a:solidFill>
              </a:rPr>
              <a:t>Pass</a:t>
            </a:r>
          </a:p>
          <a:p>
            <a:endParaRPr lang="en-US" sz="2400" dirty="0" smtClean="0">
              <a:solidFill>
                <a:srgbClr val="00B050"/>
              </a:solidFill>
            </a:endParaRPr>
          </a:p>
          <a:p>
            <a:endParaRPr lang="en-US" sz="2400" dirty="0">
              <a:solidFill>
                <a:srgbClr val="00B050"/>
              </a:solidFill>
            </a:endParaRPr>
          </a:p>
          <a:p>
            <a:endParaRPr lang="en-US" sz="2400" dirty="0" smtClean="0">
              <a:solidFill>
                <a:srgbClr val="00B050"/>
              </a:solidFill>
            </a:endParaRPr>
          </a:p>
          <a:p>
            <a:endParaRPr lang="en-US" sz="2400" dirty="0" smtClean="0">
              <a:solidFill>
                <a:srgbClr val="00B050"/>
              </a:solidFill>
            </a:endParaRPr>
          </a:p>
          <a:p>
            <a:endParaRPr lang="en-US" sz="2400" dirty="0">
              <a:solidFill>
                <a:srgbClr val="00B050"/>
              </a:solidFill>
            </a:endParaRPr>
          </a:p>
          <a:p>
            <a:endParaRPr lang="en-US" sz="2400" dirty="0" smtClean="0">
              <a:solidFill>
                <a:srgbClr val="00B050"/>
              </a:solidFill>
            </a:endParaRPr>
          </a:p>
          <a:p>
            <a:endParaRPr lang="en-US" sz="2400" dirty="0"/>
          </a:p>
          <a:p>
            <a:endParaRPr lang="en-US" sz="2400" dirty="0" smtClean="0"/>
          </a:p>
          <a:p>
            <a:endParaRPr lang="en-US" sz="2400" dirty="0" smtClean="0"/>
          </a:p>
        </p:txBody>
      </p:sp>
      <p:sp>
        <p:nvSpPr>
          <p:cNvPr id="73" name="TextBox 72"/>
          <p:cNvSpPr txBox="1"/>
          <p:nvPr/>
        </p:nvSpPr>
        <p:spPr>
          <a:xfrm>
            <a:off x="22631400" y="26136600"/>
            <a:ext cx="8458200" cy="707886"/>
          </a:xfrm>
          <a:prstGeom prst="rect">
            <a:avLst/>
          </a:prstGeom>
          <a:noFill/>
        </p:spPr>
        <p:txBody>
          <a:bodyPr wrap="square" rtlCol="0">
            <a:spAutoFit/>
          </a:bodyPr>
          <a:lstStyle/>
          <a:p>
            <a:pPr algn="ctr"/>
            <a:r>
              <a:rPr lang="en-US" sz="4000" u="sng" dirty="0" smtClean="0">
                <a:solidFill>
                  <a:schemeClr val="tx2">
                    <a:lumMod val="75000"/>
                  </a:schemeClr>
                </a:solidFill>
              </a:rPr>
              <a:t>Implementation</a:t>
            </a:r>
            <a:endParaRPr lang="en-US" sz="4000" u="sng" dirty="0">
              <a:solidFill>
                <a:schemeClr val="tx2">
                  <a:lumMod val="75000"/>
                </a:schemeClr>
              </a:solidFill>
            </a:endParaRPr>
          </a:p>
        </p:txBody>
      </p:sp>
      <p:sp>
        <p:nvSpPr>
          <p:cNvPr id="74" name="Rectangle 73"/>
          <p:cNvSpPr/>
          <p:nvPr/>
        </p:nvSpPr>
        <p:spPr>
          <a:xfrm>
            <a:off x="22021800" y="29337000"/>
            <a:ext cx="9525000" cy="12115800"/>
          </a:xfrm>
          <a:prstGeom prst="rect">
            <a:avLst/>
          </a:prstGeom>
          <a:solidFill>
            <a:schemeClr val="bg1"/>
          </a:solidFill>
          <a:ln w="571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77" name="TextBox 76"/>
          <p:cNvSpPr txBox="1"/>
          <p:nvPr/>
        </p:nvSpPr>
        <p:spPr>
          <a:xfrm>
            <a:off x="22555200" y="29565600"/>
            <a:ext cx="8458200" cy="707886"/>
          </a:xfrm>
          <a:prstGeom prst="rect">
            <a:avLst/>
          </a:prstGeom>
          <a:noFill/>
        </p:spPr>
        <p:txBody>
          <a:bodyPr wrap="square" rtlCol="0">
            <a:spAutoFit/>
          </a:bodyPr>
          <a:lstStyle/>
          <a:p>
            <a:pPr algn="ctr"/>
            <a:r>
              <a:rPr lang="en-US" sz="4000" u="sng" dirty="0" smtClean="0">
                <a:solidFill>
                  <a:schemeClr val="tx2">
                    <a:lumMod val="75000"/>
                  </a:schemeClr>
                </a:solidFill>
              </a:rPr>
              <a:t>Summary</a:t>
            </a:r>
            <a:endParaRPr lang="en-US" sz="4000" u="sng" dirty="0">
              <a:solidFill>
                <a:schemeClr val="tx2">
                  <a:lumMod val="75000"/>
                </a:schemeClr>
              </a:solidFill>
            </a:endParaRPr>
          </a:p>
        </p:txBody>
      </p:sp>
      <p:sp>
        <p:nvSpPr>
          <p:cNvPr id="78" name="TextBox 77"/>
          <p:cNvSpPr txBox="1"/>
          <p:nvPr/>
        </p:nvSpPr>
        <p:spPr>
          <a:xfrm>
            <a:off x="22555200" y="30403801"/>
            <a:ext cx="8458200" cy="12034064"/>
          </a:xfrm>
          <a:prstGeom prst="rect">
            <a:avLst/>
          </a:prstGeom>
          <a:noFill/>
        </p:spPr>
        <p:txBody>
          <a:bodyPr wrap="square" rtlCol="0">
            <a:spAutoFit/>
          </a:bodyPr>
          <a:lstStyle/>
          <a:p>
            <a:r>
              <a:rPr lang="en-US" sz="3200" dirty="0" smtClean="0">
                <a:solidFill>
                  <a:schemeClr val="tx2">
                    <a:lumMod val="50000"/>
                  </a:schemeClr>
                </a:solidFill>
              </a:rPr>
              <a:t>Sailing in the ICave features a semi realistic sailing experience that teaches players the basics of sailing, navigation, and wayfinding in a full 3D environment developed for the ICave system.  The main features include:</a:t>
            </a:r>
          </a:p>
          <a:p>
            <a:endParaRPr lang="en-US" sz="3200" dirty="0">
              <a:solidFill>
                <a:schemeClr val="tx2">
                  <a:lumMod val="50000"/>
                </a:schemeClr>
              </a:solidFill>
            </a:endParaRPr>
          </a:p>
          <a:p>
            <a:pPr>
              <a:buFont typeface="Arial" pitchFamily="34" charset="0"/>
              <a:buChar char="•"/>
            </a:pPr>
            <a:r>
              <a:rPr lang="en-US" sz="3200" dirty="0" smtClean="0">
                <a:solidFill>
                  <a:schemeClr val="tx2">
                    <a:lumMod val="50000"/>
                  </a:schemeClr>
                </a:solidFill>
              </a:rPr>
              <a:t>Sailing a sail ship with realistic turning and propulsion.</a:t>
            </a:r>
          </a:p>
          <a:p>
            <a:pPr>
              <a:buFont typeface="Arial" pitchFamily="34" charset="0"/>
              <a:buChar char="•"/>
            </a:pPr>
            <a:endParaRPr lang="en-US" sz="3200" dirty="0">
              <a:solidFill>
                <a:schemeClr val="tx2">
                  <a:lumMod val="50000"/>
                </a:schemeClr>
              </a:solidFill>
            </a:endParaRPr>
          </a:p>
          <a:p>
            <a:pPr>
              <a:buFont typeface="Arial" pitchFamily="34" charset="0"/>
              <a:buChar char="•"/>
            </a:pPr>
            <a:r>
              <a:rPr lang="en-US" sz="3200" dirty="0">
                <a:solidFill>
                  <a:schemeClr val="tx2">
                    <a:lumMod val="50000"/>
                  </a:schemeClr>
                </a:solidFill>
              </a:rPr>
              <a:t> </a:t>
            </a:r>
            <a:r>
              <a:rPr lang="en-US" sz="3200" dirty="0" smtClean="0">
                <a:solidFill>
                  <a:schemeClr val="tx2">
                    <a:lumMod val="50000"/>
                  </a:schemeClr>
                </a:solidFill>
              </a:rPr>
              <a:t>Active environment that actively affects the ship’s ability to move and rotate.</a:t>
            </a:r>
          </a:p>
          <a:p>
            <a:pPr>
              <a:buFont typeface="Arial" pitchFamily="34" charset="0"/>
              <a:buChar char="•"/>
            </a:pPr>
            <a:endParaRPr lang="en-US" sz="3200" dirty="0">
              <a:solidFill>
                <a:schemeClr val="tx2">
                  <a:lumMod val="50000"/>
                </a:schemeClr>
              </a:solidFill>
            </a:endParaRPr>
          </a:p>
          <a:p>
            <a:pPr>
              <a:buFont typeface="Arial" pitchFamily="34" charset="0"/>
              <a:buChar char="•"/>
            </a:pPr>
            <a:r>
              <a:rPr lang="en-US" sz="3200" dirty="0" smtClean="0">
                <a:solidFill>
                  <a:schemeClr val="tx2">
                    <a:lumMod val="50000"/>
                  </a:schemeClr>
                </a:solidFill>
              </a:rPr>
              <a:t>Challenging, scenic map that tests player wayfinding and navigation skills.</a:t>
            </a:r>
          </a:p>
          <a:p>
            <a:pPr>
              <a:buFont typeface="Arial" pitchFamily="34" charset="0"/>
              <a:buChar char="•"/>
            </a:pPr>
            <a:endParaRPr lang="en-US" sz="3200" dirty="0">
              <a:solidFill>
                <a:schemeClr val="tx2">
                  <a:lumMod val="50000"/>
                </a:schemeClr>
              </a:solidFill>
            </a:endParaRPr>
          </a:p>
          <a:p>
            <a:pPr>
              <a:buFont typeface="Arial" pitchFamily="34" charset="0"/>
              <a:buChar char="•"/>
            </a:pPr>
            <a:r>
              <a:rPr lang="en-US" sz="3200" dirty="0" smtClean="0">
                <a:solidFill>
                  <a:schemeClr val="tx2">
                    <a:lumMod val="50000"/>
                  </a:schemeClr>
                </a:solidFill>
              </a:rPr>
              <a:t>Scattered “treasure chest” objects that players must sail over to collect. These objects are found pseudorandomly throughout the map and force the player to explore, find, and then navigate to them to pick them up.</a:t>
            </a:r>
          </a:p>
          <a:p>
            <a:pPr>
              <a:buFont typeface="Arial" pitchFamily="34" charset="0"/>
              <a:buChar char="•"/>
            </a:pPr>
            <a:endParaRPr lang="en-US" sz="3200" dirty="0"/>
          </a:p>
          <a:p>
            <a:pPr>
              <a:buFont typeface="Arial" pitchFamily="34" charset="0"/>
              <a:buChar char="•"/>
            </a:pPr>
            <a:endParaRPr lang="en-US" sz="3200" dirty="0" smtClean="0"/>
          </a:p>
          <a:p>
            <a:pPr>
              <a:buFont typeface="Arial" pitchFamily="34" charset="0"/>
              <a:buChar char="•"/>
            </a:pPr>
            <a:endParaRPr lang="en-US" sz="2400" dirty="0" smtClean="0"/>
          </a:p>
          <a:p>
            <a:pPr>
              <a:buFont typeface="Arial" pitchFamily="34" charset="0"/>
              <a:buChar char="•"/>
            </a:pPr>
            <a:endParaRPr lang="en-US" sz="2400" dirty="0"/>
          </a:p>
          <a:p>
            <a:pPr>
              <a:buFont typeface="Arial" pitchFamily="34" charset="0"/>
              <a:buChar char="•"/>
            </a:pPr>
            <a:endParaRPr lang="en-US" sz="2400" dirty="0"/>
          </a:p>
        </p:txBody>
      </p:sp>
      <p:pic>
        <p:nvPicPr>
          <p:cNvPr id="1033" name="Picture 9" descr="C:\Users\Noel\Desktop\c-logo-icon-18.png"/>
          <p:cNvPicPr>
            <a:picLocks noChangeAspect="1" noChangeArrowheads="1"/>
          </p:cNvPicPr>
          <p:nvPr/>
        </p:nvPicPr>
        <p:blipFill>
          <a:blip r:embed="rId29" cstate="print"/>
          <a:srcRect/>
          <a:stretch>
            <a:fillRect/>
          </a:stretch>
        </p:blipFill>
        <p:spPr bwMode="auto">
          <a:xfrm>
            <a:off x="30327600" y="27889200"/>
            <a:ext cx="914400" cy="877798"/>
          </a:xfrm>
          <a:prstGeom prst="rect">
            <a:avLst/>
          </a:prstGeom>
          <a:noFill/>
        </p:spPr>
      </p:pic>
      <p:pic>
        <p:nvPicPr>
          <p:cNvPr id="1034" name="Picture 10" descr="C:\Users\Noel\Desktop\c--logo-icon-0.png"/>
          <p:cNvPicPr>
            <a:picLocks noChangeAspect="1" noChangeArrowheads="1"/>
          </p:cNvPicPr>
          <p:nvPr/>
        </p:nvPicPr>
        <p:blipFill>
          <a:blip r:embed="rId30" cstate="print"/>
          <a:srcRect/>
          <a:stretch>
            <a:fillRect/>
          </a:stretch>
        </p:blipFill>
        <p:spPr bwMode="auto">
          <a:xfrm>
            <a:off x="30327600" y="26898600"/>
            <a:ext cx="914400" cy="914400"/>
          </a:xfrm>
          <a:prstGeom prst="rect">
            <a:avLst/>
          </a:prstGeom>
          <a:noFill/>
        </p:spPr>
      </p:pic>
      <p:pic>
        <p:nvPicPr>
          <p:cNvPr id="1035" name="Picture 11" descr="C:\Users\Noel\Desktop\mwu-logo.png"/>
          <p:cNvPicPr>
            <a:picLocks noChangeAspect="1" noChangeArrowheads="1"/>
          </p:cNvPicPr>
          <p:nvPr/>
        </p:nvPicPr>
        <p:blipFill>
          <a:blip r:embed="rId31" cstate="print"/>
          <a:srcRect/>
          <a:stretch>
            <a:fillRect/>
          </a:stretch>
        </p:blipFill>
        <p:spPr bwMode="auto">
          <a:xfrm>
            <a:off x="25450800" y="27889200"/>
            <a:ext cx="4644360" cy="1050925"/>
          </a:xfrm>
          <a:prstGeom prst="rect">
            <a:avLst/>
          </a:prstGeom>
          <a:noFill/>
        </p:spPr>
      </p:pic>
      <p:pic>
        <p:nvPicPr>
          <p:cNvPr id="1036" name="Picture 12" descr="C:\Users\Noel\Desktop\1.png"/>
          <p:cNvPicPr>
            <a:picLocks noChangeAspect="1" noChangeArrowheads="1"/>
          </p:cNvPicPr>
          <p:nvPr/>
        </p:nvPicPr>
        <p:blipFill>
          <a:blip r:embed="rId32" cstate="print"/>
          <a:srcRect/>
          <a:stretch>
            <a:fillRect/>
          </a:stretch>
        </p:blipFill>
        <p:spPr bwMode="auto">
          <a:xfrm>
            <a:off x="25527000" y="27051000"/>
            <a:ext cx="3657600" cy="1025237"/>
          </a:xfrm>
          <a:prstGeom prst="rect">
            <a:avLst/>
          </a:prstGeom>
          <a:noFill/>
        </p:spPr>
      </p:pic>
      <p:pic>
        <p:nvPicPr>
          <p:cNvPr id="1037" name="Picture 13" descr="C:\Users\Noel\Desktop\22937079.png"/>
          <p:cNvPicPr>
            <a:picLocks noChangeAspect="1" noChangeArrowheads="1"/>
          </p:cNvPicPr>
          <p:nvPr/>
        </p:nvPicPr>
        <p:blipFill>
          <a:blip r:embed="rId33" cstate="print"/>
          <a:srcRect/>
          <a:stretch>
            <a:fillRect/>
          </a:stretch>
        </p:blipFill>
        <p:spPr bwMode="auto">
          <a:xfrm>
            <a:off x="22860000" y="26593800"/>
            <a:ext cx="2232025" cy="22320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1035</Words>
  <Application>Microsoft Office PowerPoint</Application>
  <PresentationFormat>Custom</PresentationFormat>
  <Paragraphs>94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Noel</dc:creator>
  <cp:lastModifiedBy>Noel</cp:lastModifiedBy>
  <cp:revision>51</cp:revision>
  <dcterms:created xsi:type="dcterms:W3CDTF">2017-04-18T20:36:11Z</dcterms:created>
  <dcterms:modified xsi:type="dcterms:W3CDTF">2017-04-19T05:21:03Z</dcterms:modified>
</cp:coreProperties>
</file>