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43891200"/>
  <p:notesSz cx="6858000" cy="9144000"/>
  <p:embeddedFontLst>
    <p:embeddedFont>
      <p:font typeface="Basic" panose="020B0604020202020204" charset="0"/>
      <p:regular r:id="rId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30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3114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929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dirty="0">
                <a:solidFill>
                  <a:srgbClr val="3333CC"/>
                </a:solidFill>
              </a:rPr>
              <a:t>Multi-Modal Interactive Paint, Version 3</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Justin Alvarez</a:t>
            </a:r>
            <a:r>
              <a:rPr lang="en-US" sz="35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 </a:t>
            </a:r>
            <a:r>
              <a:rPr lang="en-US" sz="3500" dirty="0">
                <a:solidFill>
                  <a:srgbClr val="3333CC"/>
                </a:solidFill>
              </a:rPr>
              <a:t>Dr. Francisco Ortega</a:t>
            </a:r>
            <a:r>
              <a:rPr lang="en-US" sz="3500" b="0" i="0" u="none" strike="noStrike" cap="none" dirty="0">
                <a:solidFill>
                  <a:srgbClr val="3333CC"/>
                </a:solidFill>
                <a:latin typeface="Arial"/>
                <a:ea typeface="Arial"/>
                <a:cs typeface="Arial"/>
                <a:sym typeface="Arial"/>
              </a:rPr>
              <a:t>, </a:t>
            </a:r>
            <a:r>
              <a:rPr lang="en-US" sz="3500" dirty="0">
                <a:solidFill>
                  <a:srgbClr val="3333CC"/>
                </a:solidFil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21475" y="56460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2" name="Shape 92"/>
          <p:cNvSpPr txBox="1"/>
          <p:nvPr/>
        </p:nvSpPr>
        <p:spPr>
          <a:xfrm>
            <a:off x="914400" y="42443400"/>
            <a:ext cx="31089600" cy="137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93" name="Shape 93"/>
          <p:cNvSpPr txBox="1"/>
          <p:nvPr/>
        </p:nvSpPr>
        <p:spPr>
          <a:xfrm>
            <a:off x="1192212" y="419100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12829500" y="6097500"/>
            <a:ext cx="9573300" cy="10546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Current System</a:t>
            </a:r>
          </a:p>
          <a:p>
            <a:pPr marL="0" marR="0" lvl="0" indent="0" algn="l" rtl="0">
              <a:lnSpc>
                <a:spcPct val="100000"/>
              </a:lnSpc>
              <a:spcBef>
                <a:spcPts val="0"/>
              </a:spcBef>
              <a:spcAft>
                <a:spcPts val="0"/>
              </a:spcAft>
              <a:buClr>
                <a:srgbClr val="336699"/>
              </a:buClr>
              <a:buSzPct val="25000"/>
              <a:buFont typeface="Arial"/>
              <a:buNone/>
            </a:pPr>
            <a:r>
              <a:rPr lang="en-US" sz="4100" b="1">
                <a:solidFill>
                  <a:srgbClr val="336699"/>
                </a:solidFill>
              </a:rPr>
              <a:t>Status:</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Support for many easy to use tools</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Ability to directly change program state using an input device (leap motion)</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r>
              <a:rPr lang="en-US" sz="4100" b="1">
                <a:solidFill>
                  <a:srgbClr val="336699"/>
                </a:solidFill>
              </a:rPr>
              <a:t>My core contributions:</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Cinder based GL context</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User interface, using NanoGUI</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All drawing tools (square, circle, etc.)</a:t>
            </a:r>
          </a:p>
          <a:p>
            <a:pPr marL="914400" marR="0" lvl="0" indent="-488950" algn="l" rtl="0">
              <a:lnSpc>
                <a:spcPct val="100000"/>
              </a:lnSpc>
              <a:spcBef>
                <a:spcPts val="0"/>
              </a:spcBef>
              <a:spcAft>
                <a:spcPts val="0"/>
              </a:spcAft>
              <a:buClr>
                <a:srgbClr val="336699"/>
              </a:buClr>
              <a:buSzPct val="100000"/>
              <a:buChar char="●"/>
            </a:pPr>
            <a:r>
              <a:rPr lang="en-US" sz="4100">
                <a:solidFill>
                  <a:srgbClr val="336699"/>
                </a:solidFill>
              </a:rPr>
              <a:t>Resizable elements</a:t>
            </a:r>
          </a:p>
          <a:p>
            <a:pPr marL="0" marR="0" lvl="0" indent="0" algn="ctr" rtl="0">
              <a:lnSpc>
                <a:spcPct val="100000"/>
              </a:lnSpc>
              <a:spcBef>
                <a:spcPts val="0"/>
              </a:spcBef>
              <a:spcAft>
                <a:spcPts val="0"/>
              </a:spcAft>
              <a:buClr>
                <a:srgbClr val="336699"/>
              </a:buClr>
              <a:buFont typeface="Arial"/>
              <a:buNone/>
            </a:pPr>
            <a:endParaRPr sz="4100" b="1" i="0" u="none" strike="noStrike" cap="none">
              <a:solidFill>
                <a:srgbClr val="336699"/>
              </a:solidFill>
              <a:latin typeface="Arial"/>
              <a:ea typeface="Arial"/>
              <a:cs typeface="Arial"/>
              <a:sym typeface="Arial"/>
            </a:endParaRPr>
          </a:p>
        </p:txBody>
      </p:sp>
      <p:sp>
        <p:nvSpPr>
          <p:cNvPr id="97" name="Shape 97"/>
          <p:cNvSpPr txBox="1"/>
          <p:nvPr/>
        </p:nvSpPr>
        <p:spPr>
          <a:xfrm>
            <a:off x="23164375" y="6095125"/>
            <a:ext cx="8486400" cy="10546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l" rtl="0">
              <a:lnSpc>
                <a:spcPct val="100000"/>
              </a:lnSpc>
              <a:spcBef>
                <a:spcPts val="0"/>
              </a:spcBef>
              <a:spcAft>
                <a:spcPts val="0"/>
              </a:spcAft>
              <a:buClr>
                <a:srgbClr val="336699"/>
              </a:buClr>
              <a:buSzPct val="25000"/>
              <a:buFont typeface="Arial"/>
              <a:buNone/>
            </a:pPr>
            <a:r>
              <a:rPr lang="en-US" sz="4100" dirty="0">
                <a:solidFill>
                  <a:srgbClr val="336699"/>
                </a:solidFill>
              </a:rPr>
              <a:t>Our job was to rewrite the previous version of the of the paint app in a way that it would be a maintainable project for the future.</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As a developer, I want to use </a:t>
            </a:r>
            <a:r>
              <a:rPr lang="en-US" sz="4100" dirty="0" err="1">
                <a:solidFill>
                  <a:srgbClr val="336699"/>
                </a:solidFill>
              </a:rPr>
              <a:t>NanoGUI</a:t>
            </a:r>
            <a:r>
              <a:rPr lang="en-US" sz="4100" dirty="0">
                <a:solidFill>
                  <a:srgbClr val="336699"/>
                </a:solidFill>
              </a:rPr>
              <a:t> for controls and Cinder as a </a:t>
            </a:r>
            <a:r>
              <a:rPr lang="en-US" sz="4100" dirty="0" smtClean="0">
                <a:solidFill>
                  <a:srgbClr val="336699"/>
                </a:solidFill>
              </a:rPr>
              <a:t>GL </a:t>
            </a:r>
            <a:r>
              <a:rPr lang="en-US" sz="4100" dirty="0">
                <a:solidFill>
                  <a:srgbClr val="336699"/>
                </a:solidFill>
              </a:rPr>
              <a:t>abstraction so I can be more efficient</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As a user, I want to be able to use some basic tools (New, Save, Line, Rotate, and </a:t>
            </a:r>
            <a:r>
              <a:rPr lang="en-US" sz="4100" dirty="0" smtClean="0">
                <a:solidFill>
                  <a:srgbClr val="336699"/>
                </a:solidFill>
              </a:rPr>
              <a:t>Color </a:t>
            </a:r>
            <a:r>
              <a:rPr lang="en-US" sz="4100" dirty="0">
                <a:solidFill>
                  <a:srgbClr val="336699"/>
                </a:solidFill>
              </a:rPr>
              <a:t>S</a:t>
            </a:r>
            <a:r>
              <a:rPr lang="en-US" sz="4100" dirty="0" smtClean="0">
                <a:solidFill>
                  <a:srgbClr val="336699"/>
                </a:solidFill>
              </a:rPr>
              <a:t>elect</a:t>
            </a:r>
            <a:r>
              <a:rPr lang="en-US" sz="4100" dirty="0">
                <a:solidFill>
                  <a:srgbClr val="336699"/>
                </a:solidFill>
              </a:rPr>
              <a:t>).</a:t>
            </a:r>
          </a:p>
          <a:p>
            <a:pPr marL="914400" marR="0" lvl="0" indent="-488950" algn="l" rtl="0">
              <a:lnSpc>
                <a:spcPct val="100000"/>
              </a:lnSpc>
              <a:spcBef>
                <a:spcPts val="0"/>
              </a:spcBef>
              <a:spcAft>
                <a:spcPts val="0"/>
              </a:spcAft>
              <a:buClr>
                <a:srgbClr val="336699"/>
              </a:buClr>
              <a:buSzPct val="100000"/>
              <a:buChar char="●"/>
            </a:pPr>
            <a:r>
              <a:rPr lang="en-US" sz="4100" dirty="0">
                <a:solidFill>
                  <a:srgbClr val="336699"/>
                </a:solidFill>
              </a:rPr>
              <a:t>As a user, I would like to have an endpoint select line tool, a text tool, and an open button.</a:t>
            </a:r>
          </a:p>
          <a:p>
            <a:pPr marR="0" lvl="0" algn="l" rtl="0">
              <a:lnSpc>
                <a:spcPct val="100000"/>
              </a:lnSpc>
              <a:spcBef>
                <a:spcPts val="0"/>
              </a:spcBef>
              <a:spcAft>
                <a:spcPts val="0"/>
              </a:spcAft>
              <a:buNone/>
            </a:pPr>
            <a:endParaRPr sz="4100" dirty="0">
              <a:solidFill>
                <a:srgbClr val="336699"/>
              </a:solidFill>
            </a:endParaRPr>
          </a:p>
        </p:txBody>
      </p:sp>
      <p:sp>
        <p:nvSpPr>
          <p:cNvPr id="98" name="Shape 98"/>
          <p:cNvSpPr txBox="1"/>
          <p:nvPr/>
        </p:nvSpPr>
        <p:spPr>
          <a:xfrm>
            <a:off x="4400675" y="17691350"/>
            <a:ext cx="4724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9" name="Shape 99"/>
          <p:cNvSpPr txBox="1"/>
          <p:nvPr/>
        </p:nvSpPr>
        <p:spPr>
          <a:xfrm>
            <a:off x="15267475" y="17678400"/>
            <a:ext cx="4724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100" name="Shape 100"/>
          <p:cNvSpPr txBox="1"/>
          <p:nvPr/>
        </p:nvSpPr>
        <p:spPr>
          <a:xfrm>
            <a:off x="23164375" y="17678400"/>
            <a:ext cx="8486400" cy="103986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Implementation</a:t>
            </a:r>
          </a:p>
          <a:p>
            <a:pPr marL="0" marR="0" lvl="0" indent="0" algn="l" rtl="0">
              <a:lnSpc>
                <a:spcPct val="100000"/>
              </a:lnSpc>
              <a:spcBef>
                <a:spcPts val="0"/>
              </a:spcBef>
              <a:spcAft>
                <a:spcPts val="0"/>
              </a:spcAft>
              <a:buClr>
                <a:srgbClr val="336699"/>
              </a:buClr>
              <a:buSzPct val="25000"/>
              <a:buFont typeface="Arial"/>
              <a:buNone/>
            </a:pPr>
            <a:r>
              <a:rPr lang="en-US" sz="4100">
                <a:solidFill>
                  <a:srgbClr val="336699"/>
                </a:solidFill>
              </a:rPr>
              <a:t>We used a few key technologies:</a:t>
            </a:r>
            <a:br>
              <a:rPr lang="en-US" sz="4100">
                <a:solidFill>
                  <a:srgbClr val="336699"/>
                </a:solidFill>
              </a:rPr>
            </a:br>
            <a:endParaRPr lang="en-US" sz="4100">
              <a:solidFill>
                <a:srgbClr val="336699"/>
              </a:solidFill>
            </a:endParaRPr>
          </a:p>
          <a:p>
            <a:pPr marR="0" lvl="0" algn="l" rtl="0">
              <a:lnSpc>
                <a:spcPct val="100000"/>
              </a:lnSpc>
              <a:spcBef>
                <a:spcPts val="0"/>
              </a:spcBef>
              <a:spcAft>
                <a:spcPts val="0"/>
              </a:spcAft>
              <a:buNone/>
            </a:pPr>
            <a:endParaRPr sz="4100">
              <a:solidFill>
                <a:srgbClr val="336699"/>
              </a:solidFill>
            </a:endParaRPr>
          </a:p>
        </p:txBody>
      </p:sp>
      <p:sp>
        <p:nvSpPr>
          <p:cNvPr id="101" name="Shape 101"/>
          <p:cNvSpPr txBox="1"/>
          <p:nvPr/>
        </p:nvSpPr>
        <p:spPr>
          <a:xfrm>
            <a:off x="15406350" y="29565600"/>
            <a:ext cx="44766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Verification</a:t>
            </a:r>
          </a:p>
        </p:txBody>
      </p:sp>
      <p:sp>
        <p:nvSpPr>
          <p:cNvPr id="102" name="Shape 102"/>
          <p:cNvSpPr txBox="1"/>
          <p:nvPr/>
        </p:nvSpPr>
        <p:spPr>
          <a:xfrm>
            <a:off x="4476875" y="29549700"/>
            <a:ext cx="44766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Screenshots</a:t>
            </a:r>
          </a:p>
          <a:p>
            <a:pPr marL="0" marR="0" lvl="0" indent="0" algn="l" rtl="0">
              <a:lnSpc>
                <a:spcPct val="100000"/>
              </a:lnSpc>
              <a:spcBef>
                <a:spcPts val="0"/>
              </a:spcBef>
              <a:spcAft>
                <a:spcPts val="0"/>
              </a:spcAft>
              <a:buClr>
                <a:srgbClr val="336699"/>
              </a:buClr>
              <a:buFont typeface="Arial"/>
              <a:buNone/>
            </a:pPr>
            <a:endParaRPr/>
          </a:p>
        </p:txBody>
      </p:sp>
      <p:sp>
        <p:nvSpPr>
          <p:cNvPr id="103" name="Shape 103"/>
          <p:cNvSpPr txBox="1"/>
          <p:nvPr/>
        </p:nvSpPr>
        <p:spPr>
          <a:xfrm>
            <a:off x="23164375" y="29565600"/>
            <a:ext cx="8486400" cy="93495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Summary</a:t>
            </a:r>
          </a:p>
          <a:p>
            <a:pPr marL="457200" marR="0" lvl="0" indent="-488950" algn="l" rtl="0">
              <a:lnSpc>
                <a:spcPct val="100000"/>
              </a:lnSpc>
              <a:spcBef>
                <a:spcPts val="0"/>
              </a:spcBef>
              <a:spcAft>
                <a:spcPts val="0"/>
              </a:spcAft>
              <a:buClr>
                <a:srgbClr val="336699"/>
              </a:buClr>
              <a:buSzPct val="100000"/>
              <a:buFont typeface="Arial"/>
              <a:buChar char="●"/>
            </a:pPr>
            <a:r>
              <a:rPr lang="en-US" sz="4100">
                <a:solidFill>
                  <a:srgbClr val="336699"/>
                </a:solidFill>
              </a:rPr>
              <a:t>Interactive Paint showcases the possible features that new input devices can add to an application</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Future iterations will be able to add more input devices to provide innovative features</a:t>
            </a:r>
          </a:p>
          <a:p>
            <a:pPr marL="457200" marR="0" lvl="0" indent="-488950" algn="l" rtl="0">
              <a:lnSpc>
                <a:spcPct val="100000"/>
              </a:lnSpc>
              <a:spcBef>
                <a:spcPts val="0"/>
              </a:spcBef>
              <a:spcAft>
                <a:spcPts val="0"/>
              </a:spcAft>
              <a:buClr>
                <a:srgbClr val="336699"/>
              </a:buClr>
              <a:buSzPct val="100000"/>
              <a:buChar char="●"/>
            </a:pPr>
            <a:r>
              <a:rPr lang="en-US" sz="4100">
                <a:solidFill>
                  <a:srgbClr val="336699"/>
                </a:solidFill>
              </a:rPr>
              <a:t>The use of VR as an input device will greatly enhance the features of Interactive Paint and provide an entirely novel experience</a:t>
            </a:r>
          </a:p>
        </p:txBody>
      </p:sp>
      <p:pic>
        <p:nvPicPr>
          <p:cNvPr id="104" name="Shape 104"/>
          <p:cNvPicPr preferRelativeResize="0"/>
          <p:nvPr/>
        </p:nvPicPr>
        <p:blipFill>
          <a:blip r:embed="rId4">
            <a:alphaModFix/>
          </a:blip>
          <a:stretch>
            <a:fillRect/>
          </a:stretch>
        </p:blipFill>
        <p:spPr>
          <a:xfrm>
            <a:off x="914399" y="380999"/>
            <a:ext cx="8881601" cy="2786000"/>
          </a:xfrm>
          <a:prstGeom prst="rect">
            <a:avLst/>
          </a:prstGeom>
          <a:noFill/>
          <a:ln>
            <a:noFill/>
          </a:ln>
        </p:spPr>
      </p:pic>
      <p:pic>
        <p:nvPicPr>
          <p:cNvPr id="105" name="Shape 105"/>
          <p:cNvPicPr preferRelativeResize="0"/>
          <p:nvPr/>
        </p:nvPicPr>
        <p:blipFill>
          <a:blip r:embed="rId5">
            <a:alphaModFix/>
          </a:blip>
          <a:stretch>
            <a:fillRect/>
          </a:stretch>
        </p:blipFill>
        <p:spPr>
          <a:xfrm>
            <a:off x="28903075" y="450125"/>
            <a:ext cx="4015323" cy="3011499"/>
          </a:xfrm>
          <a:prstGeom prst="rect">
            <a:avLst/>
          </a:prstGeom>
          <a:noFill/>
          <a:ln>
            <a:noFill/>
          </a:ln>
        </p:spPr>
      </p:pic>
      <p:pic>
        <p:nvPicPr>
          <p:cNvPr id="106" name="Shape 106" descr="cinder_logo.png"/>
          <p:cNvPicPr preferRelativeResize="0"/>
          <p:nvPr/>
        </p:nvPicPr>
        <p:blipFill>
          <a:blip r:embed="rId6">
            <a:alphaModFix/>
          </a:blip>
          <a:stretch>
            <a:fillRect/>
          </a:stretch>
        </p:blipFill>
        <p:spPr>
          <a:xfrm>
            <a:off x="26955750" y="3166987"/>
            <a:ext cx="5124450" cy="1552575"/>
          </a:xfrm>
          <a:prstGeom prst="rect">
            <a:avLst/>
          </a:prstGeom>
          <a:noFill/>
          <a:ln>
            <a:noFill/>
          </a:ln>
        </p:spPr>
      </p:pic>
      <p:pic>
        <p:nvPicPr>
          <p:cNvPr id="107" name="Shape 107" descr="cinder_logo.png"/>
          <p:cNvPicPr preferRelativeResize="0"/>
          <p:nvPr/>
        </p:nvPicPr>
        <p:blipFill>
          <a:blip r:embed="rId6">
            <a:alphaModFix/>
          </a:blip>
          <a:stretch>
            <a:fillRect/>
          </a:stretch>
        </p:blipFill>
        <p:spPr>
          <a:xfrm>
            <a:off x="23279425" y="21518512"/>
            <a:ext cx="5124450" cy="1552575"/>
          </a:xfrm>
          <a:prstGeom prst="rect">
            <a:avLst/>
          </a:prstGeom>
          <a:noFill/>
          <a:ln>
            <a:noFill/>
          </a:ln>
        </p:spPr>
      </p:pic>
      <p:pic>
        <p:nvPicPr>
          <p:cNvPr id="108" name="Shape 108"/>
          <p:cNvPicPr preferRelativeResize="0"/>
          <p:nvPr/>
        </p:nvPicPr>
        <p:blipFill rotWithShape="1">
          <a:blip r:embed="rId5">
            <a:alphaModFix/>
          </a:blip>
          <a:srcRect l="18041" t="7484" r="16449" b="11068"/>
          <a:stretch/>
        </p:blipFill>
        <p:spPr>
          <a:xfrm>
            <a:off x="23279425" y="18922925"/>
            <a:ext cx="2630400" cy="2452800"/>
          </a:xfrm>
          <a:prstGeom prst="rect">
            <a:avLst/>
          </a:prstGeom>
          <a:noFill/>
          <a:ln>
            <a:noFill/>
          </a:ln>
        </p:spPr>
      </p:pic>
      <p:pic>
        <p:nvPicPr>
          <p:cNvPr id="109" name="Shape 109"/>
          <p:cNvPicPr preferRelativeResize="0"/>
          <p:nvPr/>
        </p:nvPicPr>
        <p:blipFill>
          <a:blip r:embed="rId7">
            <a:alphaModFix/>
          </a:blip>
          <a:stretch>
            <a:fillRect/>
          </a:stretch>
        </p:blipFill>
        <p:spPr>
          <a:xfrm>
            <a:off x="23355622" y="25695252"/>
            <a:ext cx="2860489" cy="1371600"/>
          </a:xfrm>
          <a:prstGeom prst="rect">
            <a:avLst/>
          </a:prstGeom>
          <a:noFill/>
          <a:ln>
            <a:noFill/>
          </a:ln>
        </p:spPr>
      </p:pic>
      <p:pic>
        <p:nvPicPr>
          <p:cNvPr id="110" name="Shape 110"/>
          <p:cNvPicPr preferRelativeResize="0"/>
          <p:nvPr/>
        </p:nvPicPr>
        <p:blipFill rotWithShape="1">
          <a:blip r:embed="rId8">
            <a:alphaModFix/>
          </a:blip>
          <a:srcRect l="3605"/>
          <a:stretch/>
        </p:blipFill>
        <p:spPr>
          <a:xfrm>
            <a:off x="23355625" y="27287325"/>
            <a:ext cx="2938000" cy="1000125"/>
          </a:xfrm>
          <a:prstGeom prst="rect">
            <a:avLst/>
          </a:prstGeom>
          <a:noFill/>
          <a:ln>
            <a:noFill/>
          </a:ln>
        </p:spPr>
      </p:pic>
      <p:sp>
        <p:nvSpPr>
          <p:cNvPr id="111" name="Shape 111"/>
          <p:cNvSpPr txBox="1"/>
          <p:nvPr/>
        </p:nvSpPr>
        <p:spPr>
          <a:xfrm>
            <a:off x="23203225" y="23946000"/>
            <a:ext cx="3486000" cy="13716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US" sz="6500" b="1">
                <a:latin typeface="Basic"/>
                <a:ea typeface="Basic"/>
                <a:cs typeface="Basic"/>
                <a:sym typeface="Basic"/>
              </a:rPr>
              <a:t>NanoGUI</a:t>
            </a:r>
          </a:p>
        </p:txBody>
      </p:sp>
      <p:sp>
        <p:nvSpPr>
          <p:cNvPr id="112" name="Shape 112"/>
          <p:cNvSpPr txBox="1"/>
          <p:nvPr/>
        </p:nvSpPr>
        <p:spPr>
          <a:xfrm>
            <a:off x="25909825" y="19783475"/>
            <a:ext cx="5677200" cy="731700"/>
          </a:xfrm>
          <a:prstGeom prst="rect">
            <a:avLst/>
          </a:prstGeom>
          <a:noFill/>
          <a:ln>
            <a:noFill/>
          </a:ln>
        </p:spPr>
        <p:txBody>
          <a:bodyPr lIns="91425" tIns="91425" rIns="91425" bIns="91425" anchor="t" anchorCtr="0">
            <a:noAutofit/>
          </a:bodyPr>
          <a:lstStyle/>
          <a:p>
            <a:pPr lvl="0">
              <a:spcBef>
                <a:spcPts val="0"/>
              </a:spcBef>
              <a:buNone/>
            </a:pPr>
            <a:r>
              <a:rPr lang="en-US" sz="4100">
                <a:solidFill>
                  <a:srgbClr val="336699"/>
                </a:solidFill>
              </a:rPr>
              <a:t>Coded in modern C++</a:t>
            </a:r>
          </a:p>
        </p:txBody>
      </p:sp>
      <p:sp>
        <p:nvSpPr>
          <p:cNvPr id="113" name="Shape 113"/>
          <p:cNvSpPr txBox="1"/>
          <p:nvPr/>
        </p:nvSpPr>
        <p:spPr>
          <a:xfrm>
            <a:off x="28594700" y="21734700"/>
            <a:ext cx="2754000" cy="19827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US" sz="4100">
                <a:solidFill>
                  <a:srgbClr val="336699"/>
                </a:solidFill>
              </a:rPr>
              <a:t>OpenGL abstraction layer</a:t>
            </a:r>
          </a:p>
        </p:txBody>
      </p:sp>
      <p:sp>
        <p:nvSpPr>
          <p:cNvPr id="114" name="Shape 114"/>
          <p:cNvSpPr txBox="1"/>
          <p:nvPr/>
        </p:nvSpPr>
        <p:spPr>
          <a:xfrm>
            <a:off x="26689225" y="24173700"/>
            <a:ext cx="3204600" cy="1068600"/>
          </a:xfrm>
          <a:prstGeom prst="rect">
            <a:avLst/>
          </a:prstGeom>
          <a:noFill/>
          <a:ln>
            <a:noFill/>
          </a:ln>
        </p:spPr>
        <p:txBody>
          <a:bodyPr lIns="91425" tIns="91425" rIns="91425" bIns="91425" anchor="t" anchorCtr="0">
            <a:noAutofit/>
          </a:bodyPr>
          <a:lstStyle/>
          <a:p>
            <a:pPr lvl="0">
              <a:spcBef>
                <a:spcPts val="0"/>
              </a:spcBef>
              <a:buNone/>
            </a:pPr>
            <a:r>
              <a:rPr lang="en-US" sz="4100">
                <a:solidFill>
                  <a:srgbClr val="336699"/>
                </a:solidFill>
              </a:rPr>
              <a:t>UI elements</a:t>
            </a:r>
          </a:p>
        </p:txBody>
      </p:sp>
      <p:sp>
        <p:nvSpPr>
          <p:cNvPr id="115" name="Shape 115"/>
          <p:cNvSpPr txBox="1"/>
          <p:nvPr/>
        </p:nvSpPr>
        <p:spPr>
          <a:xfrm>
            <a:off x="26514300" y="25990125"/>
            <a:ext cx="4834500" cy="1068600"/>
          </a:xfrm>
          <a:prstGeom prst="rect">
            <a:avLst/>
          </a:prstGeom>
          <a:noFill/>
          <a:ln>
            <a:noFill/>
          </a:ln>
        </p:spPr>
        <p:txBody>
          <a:bodyPr lIns="91425" tIns="91425" rIns="91425" bIns="91425" anchor="t" anchorCtr="0">
            <a:noAutofit/>
          </a:bodyPr>
          <a:lstStyle/>
          <a:p>
            <a:pPr lvl="0">
              <a:spcBef>
                <a:spcPts val="0"/>
              </a:spcBef>
              <a:buNone/>
            </a:pPr>
            <a:r>
              <a:rPr lang="en-US" sz="4100">
                <a:solidFill>
                  <a:srgbClr val="336699"/>
                </a:solidFill>
              </a:rPr>
              <a:t>SDKs for input devices</a:t>
            </a:r>
          </a:p>
        </p:txBody>
      </p:sp>
      <p:sp>
        <p:nvSpPr>
          <p:cNvPr id="116" name="Shape 116"/>
          <p:cNvSpPr txBox="1"/>
          <p:nvPr/>
        </p:nvSpPr>
        <p:spPr>
          <a:xfrm>
            <a:off x="1655825" y="6094375"/>
            <a:ext cx="10412100" cy="10546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Problem</a:t>
            </a:r>
          </a:p>
          <a:p>
            <a:pPr marR="0" lvl="0" algn="l" rtl="0">
              <a:lnSpc>
                <a:spcPct val="100000"/>
              </a:lnSpc>
              <a:spcBef>
                <a:spcPts val="0"/>
              </a:spcBef>
              <a:spcAft>
                <a:spcPts val="0"/>
              </a:spcAft>
              <a:buNone/>
            </a:pPr>
            <a:r>
              <a:rPr lang="en-US" sz="4100">
                <a:solidFill>
                  <a:srgbClr val="336699"/>
                </a:solidFill>
              </a:rPr>
              <a:t/>
            </a:r>
            <a:br>
              <a:rPr lang="en-US" sz="4100">
                <a:solidFill>
                  <a:srgbClr val="336699"/>
                </a:solidFill>
              </a:rPr>
            </a:br>
            <a:r>
              <a:rPr lang="en-US" sz="4100">
                <a:solidFill>
                  <a:srgbClr val="336699"/>
                </a:solidFill>
              </a:rPr>
              <a:t>Currently on PCs, input is usually limited to the keyboard, mouse, and maybe a joystick or camera.</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r>
              <a:rPr lang="en-US" sz="4100">
                <a:solidFill>
                  <a:srgbClr val="336699"/>
                </a:solidFill>
              </a:rPr>
              <a:t>There are many alternate interactive input devices available, and with this project we aim to showcase some of their uses and future possibilities, particularly when multiple input devices are used in conjunction.</a:t>
            </a:r>
          </a:p>
          <a:p>
            <a:pPr marR="0" lvl="0" algn="l" rtl="0">
              <a:lnSpc>
                <a:spcPct val="100000"/>
              </a:lnSpc>
              <a:spcBef>
                <a:spcPts val="0"/>
              </a:spcBef>
              <a:spcAft>
                <a:spcPts val="0"/>
              </a:spcAft>
              <a:buNone/>
            </a:pPr>
            <a:endParaRPr sz="4100">
              <a:solidFill>
                <a:srgbClr val="336699"/>
              </a:solidFill>
            </a:endParaRPr>
          </a:p>
          <a:p>
            <a:pPr marR="0" lvl="0" algn="l" rtl="0">
              <a:lnSpc>
                <a:spcPct val="100000"/>
              </a:lnSpc>
              <a:spcBef>
                <a:spcPts val="0"/>
              </a:spcBef>
              <a:spcAft>
                <a:spcPts val="0"/>
              </a:spcAft>
              <a:buNone/>
            </a:pPr>
            <a:r>
              <a:rPr lang="en-US" sz="4100">
                <a:solidFill>
                  <a:srgbClr val="336699"/>
                </a:solidFill>
              </a:rPr>
              <a:t>This project is a complete rewrite, from scratch, of the iteration last semester.</a:t>
            </a:r>
          </a:p>
        </p:txBody>
      </p:sp>
      <p:sp>
        <p:nvSpPr>
          <p:cNvPr id="117" name="Shape 117"/>
          <p:cNvSpPr txBox="1"/>
          <p:nvPr/>
        </p:nvSpPr>
        <p:spPr>
          <a:xfrm>
            <a:off x="1219200" y="42824400"/>
            <a:ext cx="30632400" cy="561900"/>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a:solidFill>
                  <a:schemeClr val="dk1"/>
                </a:solidFill>
                <a:latin typeface="Arial"/>
                <a:ea typeface="Arial"/>
                <a:cs typeface="Arial"/>
                <a:sym typeface="Arial"/>
              </a:rPr>
              <a:t>The material presented in this poster is based upon the work supported by </a:t>
            </a:r>
            <a:r>
              <a:rPr lang="en-US" sz="3000">
                <a:solidFill>
                  <a:schemeClr val="dk1"/>
                </a:solidFill>
              </a:rPr>
              <a:t>Dr. Francisco Ortega.</a:t>
            </a:r>
            <a:r>
              <a:rPr lang="en-US" sz="3000" b="0" i="0" u="none" strike="noStrike" cap="none">
                <a:solidFill>
                  <a:schemeClr val="dk1"/>
                </a:solidFill>
                <a:latin typeface="Arial"/>
                <a:ea typeface="Arial"/>
                <a:cs typeface="Arial"/>
                <a:sym typeface="Arial"/>
              </a:rPr>
              <a:t> I am thankful to the help that I received from my group member,</a:t>
            </a:r>
            <a:r>
              <a:rPr lang="en-US" sz="3000">
                <a:solidFill>
                  <a:schemeClr val="dk1"/>
                </a:solidFill>
              </a:rPr>
              <a:t> Jose Morgan</a:t>
            </a:r>
            <a:r>
              <a:rPr lang="en-US" sz="3000" b="0" i="0" u="none" strike="noStrike" cap="none">
                <a:solidFill>
                  <a:schemeClr val="dk1"/>
                </a:solidFill>
                <a:latin typeface="Arial"/>
                <a:ea typeface="Arial"/>
                <a:cs typeface="Arial"/>
                <a:sym typeface="Arial"/>
              </a:rPr>
              <a:t>.Special thanks to the OpenHID lab for providing the hardware that made this project possible and Alain Gal</a:t>
            </a:r>
            <a:r>
              <a:rPr lang="en-US" sz="3000">
                <a:solidFill>
                  <a:schemeClr val="dk1"/>
                </a:solidFill>
              </a:rPr>
              <a:t>van for helping out with some OpenGL questions.</a:t>
            </a:r>
            <a:r>
              <a:rPr lang="en-US" sz="3000" b="0" i="0" u="none" strike="noStrike" cap="none">
                <a:solidFill>
                  <a:schemeClr val="dk1"/>
                </a:solidFill>
                <a:latin typeface="Arial"/>
                <a:ea typeface="Arial"/>
                <a:cs typeface="Arial"/>
                <a:sym typeface="Arial"/>
              </a:rPr>
              <a:t>.</a:t>
            </a:r>
          </a:p>
        </p:txBody>
      </p:sp>
      <p:pic>
        <p:nvPicPr>
          <p:cNvPr id="118" name="Shape 118" descr="InteractivePaintSS1.png"/>
          <p:cNvPicPr preferRelativeResize="0"/>
          <p:nvPr/>
        </p:nvPicPr>
        <p:blipFill rotWithShape="1">
          <a:blip r:embed="rId9">
            <a:alphaModFix/>
          </a:blip>
          <a:srcRect t="3776" r="21420" b="12478"/>
          <a:stretch/>
        </p:blipFill>
        <p:spPr>
          <a:xfrm>
            <a:off x="6595975" y="33008400"/>
            <a:ext cx="5986001" cy="4095449"/>
          </a:xfrm>
          <a:prstGeom prst="rect">
            <a:avLst/>
          </a:prstGeom>
          <a:noFill/>
          <a:ln>
            <a:noFill/>
          </a:ln>
        </p:spPr>
      </p:pic>
      <p:pic>
        <p:nvPicPr>
          <p:cNvPr id="119" name="Shape 119" descr="Tools3.png"/>
          <p:cNvPicPr preferRelativeResize="0"/>
          <p:nvPr/>
        </p:nvPicPr>
        <p:blipFill rotWithShape="1">
          <a:blip r:embed="rId10">
            <a:alphaModFix/>
          </a:blip>
          <a:srcRect l="3178" t="9407" r="5497" b="5377"/>
          <a:stretch/>
        </p:blipFill>
        <p:spPr>
          <a:xfrm>
            <a:off x="1057724" y="31909000"/>
            <a:ext cx="5486400" cy="7006050"/>
          </a:xfrm>
          <a:prstGeom prst="rect">
            <a:avLst/>
          </a:prstGeom>
          <a:noFill/>
          <a:ln>
            <a:noFill/>
          </a:ln>
        </p:spPr>
      </p:pic>
      <p:pic>
        <p:nvPicPr>
          <p:cNvPr id="120" name="Shape 120"/>
          <p:cNvPicPr preferRelativeResize="0"/>
          <p:nvPr/>
        </p:nvPicPr>
        <p:blipFill>
          <a:blip r:embed="rId11">
            <a:alphaModFix/>
          </a:blip>
          <a:stretch>
            <a:fillRect/>
          </a:stretch>
        </p:blipFill>
        <p:spPr>
          <a:xfrm>
            <a:off x="11258550" y="20399812"/>
            <a:ext cx="11677650" cy="5076825"/>
          </a:xfrm>
          <a:prstGeom prst="rect">
            <a:avLst/>
          </a:prstGeom>
          <a:noFill/>
          <a:ln>
            <a:noFill/>
          </a:ln>
        </p:spPr>
      </p:pic>
      <p:pic>
        <p:nvPicPr>
          <p:cNvPr id="121" name="Shape 121"/>
          <p:cNvPicPr preferRelativeResize="0"/>
          <p:nvPr/>
        </p:nvPicPr>
        <p:blipFill>
          <a:blip r:embed="rId12">
            <a:alphaModFix/>
          </a:blip>
          <a:stretch>
            <a:fillRect/>
          </a:stretch>
        </p:blipFill>
        <p:spPr>
          <a:xfrm>
            <a:off x="1364275" y="20325899"/>
            <a:ext cx="9573299" cy="7789082"/>
          </a:xfrm>
          <a:prstGeom prst="rect">
            <a:avLst/>
          </a:prstGeom>
          <a:noFill/>
          <a:ln>
            <a:noFill/>
          </a:ln>
        </p:spPr>
      </p:pic>
      <p:sp>
        <p:nvSpPr>
          <p:cNvPr id="122" name="Shape 122"/>
          <p:cNvSpPr txBox="1"/>
          <p:nvPr/>
        </p:nvSpPr>
        <p:spPr>
          <a:xfrm>
            <a:off x="12858000" y="29565600"/>
            <a:ext cx="9573300" cy="93495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Verification</a:t>
            </a:r>
          </a:p>
          <a:p>
            <a:pPr marL="0" marR="0" lvl="0" indent="-69850" algn="l" rtl="0">
              <a:lnSpc>
                <a:spcPct val="100000"/>
              </a:lnSpc>
              <a:spcBef>
                <a:spcPts val="0"/>
              </a:spcBef>
              <a:spcAft>
                <a:spcPts val="0"/>
              </a:spcAft>
              <a:buClr>
                <a:schemeClr val="dk1"/>
              </a:buClr>
              <a:buSzPct val="27500"/>
              <a:buFont typeface="Arial"/>
              <a:buNone/>
            </a:pPr>
            <a:r>
              <a:rPr lang="en-US" sz="4000">
                <a:solidFill>
                  <a:srgbClr val="336699"/>
                </a:solidFill>
              </a:rPr>
              <a:t>Test case: Draw circle</a:t>
            </a:r>
          </a:p>
          <a:p>
            <a:pPr marL="0" marR="0" lvl="0" indent="-69850" algn="l" rtl="0">
              <a:lnSpc>
                <a:spcPct val="100000"/>
              </a:lnSpc>
              <a:spcBef>
                <a:spcPts val="0"/>
              </a:spcBef>
              <a:spcAft>
                <a:spcPts val="0"/>
              </a:spcAft>
              <a:buClr>
                <a:schemeClr val="dk1"/>
              </a:buClr>
              <a:buFont typeface="Arial"/>
              <a:buNone/>
            </a:pPr>
            <a:endParaRPr sz="4000">
              <a:solidFill>
                <a:srgbClr val="336699"/>
              </a:solidFill>
            </a:endParaRPr>
          </a:p>
          <a:p>
            <a:pPr marL="0" marR="0" lvl="0" indent="-69850" algn="l" rtl="0">
              <a:lnSpc>
                <a:spcPct val="100000"/>
              </a:lnSpc>
              <a:spcBef>
                <a:spcPts val="0"/>
              </a:spcBef>
              <a:spcAft>
                <a:spcPts val="0"/>
              </a:spcAft>
              <a:buClr>
                <a:schemeClr val="dk1"/>
              </a:buClr>
              <a:buSzPct val="27500"/>
              <a:buFont typeface="Arial"/>
              <a:buNone/>
            </a:pPr>
            <a:r>
              <a:rPr lang="en-US" sz="4000">
                <a:solidFill>
                  <a:srgbClr val="336699"/>
                </a:solidFill>
              </a:rPr>
              <a:t>Purpose: Test to see if a circle is drawn properly</a:t>
            </a:r>
          </a:p>
          <a:p>
            <a:pPr marL="0" marR="0" lvl="0" indent="-69850" algn="l" rtl="0">
              <a:lnSpc>
                <a:spcPct val="100000"/>
              </a:lnSpc>
              <a:spcBef>
                <a:spcPts val="0"/>
              </a:spcBef>
              <a:spcAft>
                <a:spcPts val="0"/>
              </a:spcAft>
              <a:buClr>
                <a:schemeClr val="dk1"/>
              </a:buClr>
              <a:buFont typeface="Arial"/>
              <a:buNone/>
            </a:pPr>
            <a:endParaRPr sz="4000">
              <a:solidFill>
                <a:srgbClr val="336699"/>
              </a:solidFill>
            </a:endParaRPr>
          </a:p>
          <a:p>
            <a:pPr marL="0" marR="0" lvl="0" indent="-69850" algn="l" rtl="0">
              <a:lnSpc>
                <a:spcPct val="100000"/>
              </a:lnSpc>
              <a:spcBef>
                <a:spcPts val="0"/>
              </a:spcBef>
              <a:spcAft>
                <a:spcPts val="0"/>
              </a:spcAft>
              <a:buClr>
                <a:schemeClr val="dk1"/>
              </a:buClr>
              <a:buSzPct val="27500"/>
              <a:buFont typeface="Arial"/>
              <a:buNone/>
            </a:pPr>
            <a:r>
              <a:rPr lang="en-US" sz="4000">
                <a:solidFill>
                  <a:srgbClr val="336699"/>
                </a:solidFill>
              </a:rPr>
              <a:t>Preconditions: Color is set to a value c</a:t>
            </a:r>
          </a:p>
          <a:p>
            <a:pPr marL="0" marR="0" lvl="0" indent="-69850" algn="l" rtl="0">
              <a:lnSpc>
                <a:spcPct val="100000"/>
              </a:lnSpc>
              <a:spcBef>
                <a:spcPts val="0"/>
              </a:spcBef>
              <a:spcAft>
                <a:spcPts val="0"/>
              </a:spcAft>
              <a:buClr>
                <a:schemeClr val="dk1"/>
              </a:buClr>
              <a:buFont typeface="Arial"/>
              <a:buNone/>
            </a:pPr>
            <a:endParaRPr sz="4000">
              <a:solidFill>
                <a:srgbClr val="336699"/>
              </a:solidFill>
            </a:endParaRPr>
          </a:p>
          <a:p>
            <a:pPr marL="0" marR="0" lvl="0" indent="-69850" algn="l" rtl="0">
              <a:lnSpc>
                <a:spcPct val="100000"/>
              </a:lnSpc>
              <a:spcBef>
                <a:spcPts val="0"/>
              </a:spcBef>
              <a:spcAft>
                <a:spcPts val="0"/>
              </a:spcAft>
              <a:buClr>
                <a:schemeClr val="dk1"/>
              </a:buClr>
              <a:buSzPct val="27500"/>
              <a:buFont typeface="Arial"/>
              <a:buNone/>
            </a:pPr>
            <a:r>
              <a:rPr lang="en-US" sz="4000">
                <a:solidFill>
                  <a:srgbClr val="336699"/>
                </a:solidFill>
              </a:rPr>
              <a:t>Action: with circle tool active, press an initial position, O, and drag out a distance, r, from the center and release mouse</a:t>
            </a:r>
          </a:p>
          <a:p>
            <a:pPr marL="0" marR="0" lvl="0" indent="-69850" algn="l" rtl="0">
              <a:lnSpc>
                <a:spcPct val="100000"/>
              </a:lnSpc>
              <a:spcBef>
                <a:spcPts val="0"/>
              </a:spcBef>
              <a:spcAft>
                <a:spcPts val="0"/>
              </a:spcAft>
              <a:buClr>
                <a:schemeClr val="dk1"/>
              </a:buClr>
              <a:buFont typeface="Arial"/>
              <a:buNone/>
            </a:pPr>
            <a:endParaRPr sz="4000">
              <a:solidFill>
                <a:srgbClr val="336699"/>
              </a:solidFill>
            </a:endParaRPr>
          </a:p>
          <a:p>
            <a:pPr marL="0" marR="0" lvl="0" indent="-69850" algn="l" rtl="0">
              <a:lnSpc>
                <a:spcPct val="100000"/>
              </a:lnSpc>
              <a:spcBef>
                <a:spcPts val="0"/>
              </a:spcBef>
              <a:spcAft>
                <a:spcPts val="0"/>
              </a:spcAft>
              <a:buClr>
                <a:schemeClr val="dk1"/>
              </a:buClr>
              <a:buSzPct val="27500"/>
              <a:buFont typeface="Arial"/>
              <a:buNone/>
            </a:pPr>
            <a:r>
              <a:rPr lang="en-US" sz="4000">
                <a:solidFill>
                  <a:srgbClr val="336699"/>
                </a:solidFill>
              </a:rPr>
              <a:t>Expected result: Value of pixel at point r away from O should be the preset color c</a:t>
            </a:r>
          </a:p>
        </p:txBody>
      </p:sp>
      <p:pic>
        <p:nvPicPr>
          <p:cNvPr id="123" name="Shape 123"/>
          <p:cNvPicPr preferRelativeResize="0"/>
          <p:nvPr/>
        </p:nvPicPr>
        <p:blipFill>
          <a:blip r:embed="rId13">
            <a:alphaModFix/>
          </a:blip>
          <a:stretch>
            <a:fillRect/>
          </a:stretch>
        </p:blipFill>
        <p:spPr>
          <a:xfrm>
            <a:off x="23778624" y="663278"/>
            <a:ext cx="5124449" cy="2221449"/>
          </a:xfrm>
          <a:prstGeom prst="rect">
            <a:avLst/>
          </a:prstGeom>
          <a:noFill/>
          <a:ln>
            <a:noFill/>
          </a:ln>
        </p:spPr>
      </p:pic>
      <p:pic>
        <p:nvPicPr>
          <p:cNvPr id="124" name="Shape 124"/>
          <p:cNvPicPr preferRelativeResize="0"/>
          <p:nvPr/>
        </p:nvPicPr>
        <p:blipFill>
          <a:blip r:embed="rId14">
            <a:alphaModFix/>
          </a:blip>
          <a:stretch>
            <a:fillRect/>
          </a:stretch>
        </p:blipFill>
        <p:spPr>
          <a:xfrm>
            <a:off x="914400" y="3295775"/>
            <a:ext cx="2221449" cy="2221449"/>
          </a:xfrm>
          <a:prstGeom prst="rect">
            <a:avLst/>
          </a:prstGeom>
          <a:noFill/>
          <a:ln>
            <a:noFill/>
          </a:ln>
        </p:spPr>
      </p:pic>
      <p:sp>
        <p:nvSpPr>
          <p:cNvPr id="125" name="Shape 125"/>
          <p:cNvSpPr txBox="1"/>
          <p:nvPr/>
        </p:nvSpPr>
        <p:spPr>
          <a:xfrm>
            <a:off x="3135850" y="3295750"/>
            <a:ext cx="5677200" cy="2221500"/>
          </a:xfrm>
          <a:prstGeom prst="rect">
            <a:avLst/>
          </a:prstGeom>
          <a:noFill/>
          <a:ln>
            <a:noFill/>
          </a:ln>
        </p:spPr>
        <p:txBody>
          <a:bodyPr lIns="91425" tIns="91425" rIns="91425" bIns="91425" anchor="t" anchorCtr="0">
            <a:noAutofit/>
          </a:bodyPr>
          <a:lstStyle/>
          <a:p>
            <a:pPr lvl="0">
              <a:spcBef>
                <a:spcPts val="0"/>
              </a:spcBef>
              <a:buNone/>
            </a:pPr>
            <a:r>
              <a:rPr lang="en-US" sz="7200"/>
              <a:t>Open</a:t>
            </a:r>
            <a:r>
              <a:rPr lang="en-US" sz="7200" b="1"/>
              <a:t>HID</a:t>
            </a:r>
            <a:r>
              <a:rPr lang="en-US" sz="7200"/>
              <a:t> Lab</a:t>
            </a:r>
          </a:p>
        </p:txBody>
      </p:sp>
      <p:sp>
        <p:nvSpPr>
          <p:cNvPr id="2" name="TextBox 1"/>
          <p:cNvSpPr txBox="1"/>
          <p:nvPr/>
        </p:nvSpPr>
        <p:spPr>
          <a:xfrm>
            <a:off x="11351052" y="1501314"/>
            <a:ext cx="10161756" cy="2308324"/>
          </a:xfrm>
          <a:prstGeom prst="rect">
            <a:avLst/>
          </a:prstGeom>
          <a:noFill/>
        </p:spPr>
        <p:txBody>
          <a:bodyPr wrap="none" rtlCol="0">
            <a:spAutoFit/>
          </a:bodyPr>
          <a:lstStyle/>
          <a:p>
            <a:r>
              <a:rPr lang="en-US" sz="7200" b="1" dirty="0">
                <a:solidFill>
                  <a:schemeClr val="dk1"/>
                </a:solidFill>
                <a:latin typeface="Times New Roman"/>
                <a:ea typeface="Times New Roman"/>
                <a:cs typeface="Times New Roman"/>
                <a:sym typeface="Times New Roman"/>
              </a:rPr>
              <a:t>Senior Project, 2016, Fall</a:t>
            </a:r>
          </a:p>
          <a:p>
            <a:endParaRPr lang="en-US" sz="72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414</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Basic</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alexander alvarez</dc:creator>
  <cp:lastModifiedBy>justin alexander alvarez</cp:lastModifiedBy>
  <cp:revision>3</cp:revision>
  <dcterms:modified xsi:type="dcterms:W3CDTF">2016-11-28T21:20:22Z</dcterms:modified>
</cp:coreProperties>
</file>