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3" name="Shape 21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0" name="Shape 22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Shape 22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6" name="Shape 23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4" name="Shape 24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2" name="Shape 25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0" name="Shape 26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8" name="Shape 26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3" name="Shape 15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Project Management (schedule for entire semester) (one slide; Gantt Chart).</a:t>
            </a:r>
          </a:p>
        </p:txBody>
      </p:sp>
      <p:sp>
        <p:nvSpPr>
          <p:cNvPr id="160" name="Shape 16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9" name="Shape 18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Shape 19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rIns="91425" wrap="square" tIns="91425"/>
          <a:lstStyle>
            <a:lvl1pPr indent="0" lvl="0" marL="0" marR="0" rtl="0" algn="r">
              <a:spcBef>
                <a:spcPts val="0"/>
              </a:spcBef>
              <a:spcAft>
                <a:spcPts val="0"/>
              </a:spcAft>
              <a:buSzPts val="1400"/>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rIns="91425" wrap="square" tIns="91425"/>
          <a:lstStyle>
            <a:lvl1pPr indent="0" lvl="0" marL="0" marR="0" rtl="0" algn="r">
              <a:spcBef>
                <a:spcPts val="600"/>
              </a:spcBef>
              <a:spcAft>
                <a:spcPts val="0"/>
              </a:spcAft>
              <a:buClr>
                <a:schemeClr val="lt1"/>
              </a:buClr>
              <a:buSzPts val="1800"/>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rIns="91425" wrap="square" tIns="91425"/>
          <a:lstStyle>
            <a:lvl1pPr indent="0" lvl="0" marL="0" marR="0" rtl="0" algn="ctr">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wrap="square" tIns="91425"/>
          <a:lstStyle>
            <a:lvl1pPr indent="0" lvl="0" marL="0" marR="0" rtl="0" algn="ctr">
              <a:spcBef>
                <a:spcPts val="2000"/>
              </a:spcBef>
              <a:spcAft>
                <a:spcPts val="0"/>
              </a:spcAft>
              <a:buClr>
                <a:srgbClr val="001D4D"/>
              </a:buClr>
              <a:buSzPts val="1800"/>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200"/>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000"/>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rIns="91425" wrap="square" tIns="91425"/>
          <a:lstStyle>
            <a:lvl1pPr indent="0" lvl="0" marL="0" marR="0" rtl="0" algn="l">
              <a:spcBef>
                <a:spcPts val="2000"/>
              </a:spcBef>
              <a:spcAft>
                <a:spcPts val="0"/>
              </a:spcAft>
              <a:buClr>
                <a:srgbClr val="001D4D"/>
              </a:buClr>
              <a:buSzPts val="1800"/>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200"/>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000"/>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wrap="square" tIns="91425"/>
          <a:lstStyle>
            <a:lvl1pPr indent="0" lvl="0" marL="0" marR="0" rtl="0" algn="l">
              <a:spcBef>
                <a:spcPts val="2000"/>
              </a:spcBef>
              <a:spcAft>
                <a:spcPts val="0"/>
              </a:spcAft>
              <a:buClr>
                <a:srgbClr val="001D4D"/>
              </a:buClr>
              <a:buSzPts val="32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2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wrap="square" tIns="91425"/>
          <a:lstStyle>
            <a:lvl1pPr indent="0" lvl="0" marL="0" marR="0" rtl="0" algn="l">
              <a:spcBef>
                <a:spcPts val="2000"/>
              </a:spcBef>
              <a:spcAft>
                <a:spcPts val="0"/>
              </a:spcAft>
              <a:buClr>
                <a:srgbClr val="001D4D"/>
              </a:buClr>
              <a:buSzPts val="32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2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rIns="91425" wrap="square" tIns="91425"/>
          <a:lstStyle>
            <a:lvl1pPr indent="0" lvl="0" marL="0" marR="0" rtl="0" algn="l">
              <a:spcBef>
                <a:spcPts val="2000"/>
              </a:spcBef>
              <a:spcAft>
                <a:spcPts val="0"/>
              </a:spcAft>
              <a:buClr>
                <a:srgbClr val="001D4D"/>
              </a:buClr>
              <a:buSzPts val="1800"/>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200"/>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000"/>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wrap="square" tIns="91425"/>
          <a:lstStyle>
            <a:lvl1pPr indent="0" lvl="0" marL="0" marR="0" rtl="0" algn="l">
              <a:spcBef>
                <a:spcPts val="2000"/>
              </a:spcBef>
              <a:spcAft>
                <a:spcPts val="0"/>
              </a:spcAft>
              <a:buClr>
                <a:srgbClr val="001D4D"/>
              </a:buClr>
              <a:buSzPts val="32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2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rIns="91425" wrap="square" tIns="91425"/>
          <a:lstStyle>
            <a:lvl1pPr indent="0" lvl="0" marL="0" marR="0" rtl="0" algn="l">
              <a:spcBef>
                <a:spcPts val="600"/>
              </a:spcBef>
              <a:spcAft>
                <a:spcPts val="0"/>
              </a:spcAft>
              <a:buClr>
                <a:srgbClr val="001D4D"/>
              </a:buClr>
              <a:buSzPts val="1800"/>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200"/>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000"/>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rIns="91425" wrap="square" tIns="91425"/>
          <a:lstStyle>
            <a:lvl1pPr indent="-142875" lvl="0" marL="282575"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168275" lvl="1" marL="57785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rIns="91425" wrap="square" tIns="91425"/>
          <a:lstStyle>
            <a:lvl1pPr indent="-142875" lvl="0" marL="282575"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168275" lvl="1" marL="57785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87" cy="4208463"/>
          </a:xfrm>
          <a:prstGeom prst="rect">
            <a:avLst/>
          </a:prstGeom>
          <a:noFill/>
          <a:ln>
            <a:noFill/>
          </a:ln>
        </p:spPr>
        <p:txBody>
          <a:bodyPr anchorCtr="0" anchor="t" bIns="91425" lIns="91425" rIns="91425" wrap="square" tIns="91425"/>
          <a:lstStyle>
            <a:lvl1pPr indent="-142875" lvl="0" marL="282575"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168275" lvl="1" marL="57785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rIns="91425" wrap="square" tIns="91425"/>
          <a:lstStyle>
            <a:lvl1pPr indent="0" lvl="0" marL="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SzPts val="1600"/>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SzPts val="1400"/>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SzPts val="1400"/>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rIns="91425" wrap="square" tIns="91425"/>
          <a:lstStyle>
            <a:lvl1pPr indent="0" lvl="0" marL="0" marR="0" rtl="0" algn="ctr">
              <a:lnSpc>
                <a:spcPct val="107142"/>
              </a:lnSpc>
              <a:spcBef>
                <a:spcPts val="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600"/>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600"/>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rIns="91425" wrap="square" tIns="91425"/>
          <a:lstStyle>
            <a:lvl1pPr indent="0" lvl="0" marL="0" marR="0" rtl="0" algn="ctr">
              <a:lnSpc>
                <a:spcPct val="107142"/>
              </a:lnSpc>
              <a:spcBef>
                <a:spcPts val="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600"/>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600"/>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rIns="91425" wrap="square" tIns="91425"/>
          <a:lstStyle>
            <a:lvl1pPr indent="-142875" lvl="0" marL="282575"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168275" lvl="1" marL="57785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228600" y="398150"/>
            <a:ext cx="8686800" cy="574320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None/>
            </a:pPr>
            <a:br>
              <a:rPr b="0" i="0" lang="en-US" sz="2800" u="none" cap="none" strike="noStrike">
                <a:solidFill>
                  <a:srgbClr val="001D4D"/>
                </a:solidFill>
                <a:latin typeface="Trebuchet MS"/>
                <a:ea typeface="Trebuchet MS"/>
                <a:cs typeface="Trebuchet MS"/>
                <a:sym typeface="Trebuchet MS"/>
              </a:rPr>
            </a:br>
            <a:r>
              <a:rPr lang="en-US" sz="2600"/>
              <a:t>VIP/Senior Project Final Presentation</a:t>
            </a:r>
            <a:br>
              <a:rPr lang="en-US"/>
            </a:br>
            <a:r>
              <a:rPr lang="en-US" sz="2600"/>
              <a:t>Fall 2017</a:t>
            </a:r>
          </a:p>
          <a:p>
            <a:pPr indent="0" lvl="0" marL="0" marR="0" rtl="0" algn="ctr">
              <a:spcBef>
                <a:spcPts val="0"/>
              </a:spcBef>
              <a:spcAft>
                <a:spcPts val="0"/>
              </a:spcAft>
              <a:buNone/>
            </a:pPr>
            <a:r>
              <a:t/>
            </a:r>
            <a:endParaRPr sz="2600"/>
          </a:p>
          <a:p>
            <a:pPr lvl="0" rtl="0" algn="ctr">
              <a:spcBef>
                <a:spcPts val="0"/>
              </a:spcBef>
              <a:buNone/>
            </a:pPr>
            <a:r>
              <a:rPr lang="en-US" sz="2600"/>
              <a:t>AR-VR-VE for Computer Science Education 1.0</a:t>
            </a:r>
          </a:p>
          <a:p>
            <a:pPr lvl="0" rtl="0" algn="ctr">
              <a:spcBef>
                <a:spcPts val="0"/>
              </a:spcBef>
              <a:buNone/>
            </a:pPr>
            <a:r>
              <a:t/>
            </a:r>
            <a:endParaRPr b="1" sz="1800"/>
          </a:p>
          <a:p>
            <a:pPr lvl="0" rtl="0" algn="ctr">
              <a:spcBef>
                <a:spcPts val="0"/>
              </a:spcBef>
              <a:buNone/>
            </a:pPr>
            <a:r>
              <a:t/>
            </a:r>
            <a:endParaRPr b="1" sz="1800"/>
          </a:p>
          <a:p>
            <a:pPr lvl="0" rtl="0" algn="ctr">
              <a:spcBef>
                <a:spcPts val="0"/>
              </a:spcBef>
              <a:buClr>
                <a:schemeClr val="dk1"/>
              </a:buClr>
              <a:buFont typeface="Arial"/>
              <a:buNone/>
            </a:pPr>
            <a:r>
              <a:rPr b="1" lang="en-US" sz="1800"/>
              <a:t>Team Member(s):</a:t>
            </a:r>
          </a:p>
          <a:p>
            <a:pPr lvl="0" rtl="0" algn="ctr">
              <a:spcBef>
                <a:spcPts val="0"/>
              </a:spcBef>
              <a:buNone/>
            </a:pPr>
            <a:r>
              <a:rPr lang="en-US" sz="1600"/>
              <a:t>Francisco Lozada, Hamilton Chevez, Filip Klepsa, Nicollete Celli, Cristian Cabrera, Lukas Borges, Santiago Bolivar, Bernardo Blum</a:t>
            </a:r>
          </a:p>
          <a:p>
            <a:pPr lvl="0" rtl="0" algn="ctr">
              <a:spcBef>
                <a:spcPts val="0"/>
              </a:spcBef>
              <a:buClr>
                <a:schemeClr val="dk1"/>
              </a:buClr>
              <a:buFont typeface="Arial"/>
              <a:buNone/>
            </a:pPr>
            <a:r>
              <a:t/>
            </a:r>
            <a:endParaRPr sz="1600"/>
          </a:p>
          <a:p>
            <a:pPr indent="0" lvl="0" marL="0" marR="0" rtl="0" algn="ctr">
              <a:spcBef>
                <a:spcPts val="0"/>
              </a:spcBef>
              <a:spcAft>
                <a:spcPts val="0"/>
              </a:spcAft>
              <a:buNone/>
            </a:pPr>
            <a:r>
              <a:rPr b="1" i="0" lang="en-US" sz="1800" u="none" cap="none" strike="noStrike">
                <a:solidFill>
                  <a:srgbClr val="001D4D"/>
                </a:solidFill>
              </a:rPr>
              <a:t>Product Owner(s): </a:t>
            </a:r>
          </a:p>
          <a:p>
            <a:pPr indent="0" lvl="0" marL="0" marR="0" rtl="0" algn="ctr">
              <a:spcBef>
                <a:spcPts val="0"/>
              </a:spcBef>
              <a:spcAft>
                <a:spcPts val="0"/>
              </a:spcAft>
              <a:buNone/>
            </a:pPr>
            <a:r>
              <a:rPr lang="en-US" sz="1800"/>
              <a:t>Francisco Ortega</a:t>
            </a:r>
            <a:br>
              <a:rPr b="0" i="0" lang="en-US" sz="1800" u="none" cap="none" strike="noStrike">
                <a:solidFill>
                  <a:srgbClr val="001D4D"/>
                </a:solidFill>
                <a:latin typeface="Trebuchet MS"/>
                <a:ea typeface="Trebuchet MS"/>
                <a:cs typeface="Trebuchet MS"/>
                <a:sym typeface="Trebuchet MS"/>
              </a:rPr>
            </a:br>
          </a:p>
          <a:p>
            <a:pPr indent="0" lvl="0" marL="0" marR="0" rtl="0" algn="ctr">
              <a:spcBef>
                <a:spcPts val="0"/>
              </a:spcBef>
              <a:spcAft>
                <a:spcPts val="0"/>
              </a:spcAft>
              <a:buNone/>
            </a:pPr>
            <a:r>
              <a:rPr b="1" lang="en-US" sz="1800"/>
              <a:t>Instructor</a:t>
            </a:r>
            <a:r>
              <a:rPr b="1" i="0" lang="en-US" sz="1800" u="none" cap="none" strike="noStrike">
                <a:solidFill>
                  <a:srgbClr val="001D4D"/>
                </a:solidFill>
              </a:rPr>
              <a:t>: </a:t>
            </a:r>
          </a:p>
          <a:p>
            <a:pPr indent="0" lvl="0" marL="0" marR="0" rtl="0" algn="ctr">
              <a:spcBef>
                <a:spcPts val="0"/>
              </a:spcBef>
              <a:spcAft>
                <a:spcPts val="0"/>
              </a:spcAft>
              <a:buNone/>
            </a:pPr>
            <a:r>
              <a:rPr lang="en-US" sz="1800"/>
              <a:t>Francisco Ortega &amp; </a:t>
            </a:r>
            <a:r>
              <a:rPr b="0" i="0" lang="en-US" sz="1800" u="none" cap="none" strike="noStrike">
                <a:solidFill>
                  <a:srgbClr val="001D4D"/>
                </a:solidFill>
                <a:latin typeface="Trebuchet MS"/>
                <a:ea typeface="Trebuchet MS"/>
                <a:cs typeface="Trebuchet MS"/>
                <a:sym typeface="Trebuchet MS"/>
              </a:rPr>
              <a:t>Masoud Sadjadi</a:t>
            </a:r>
          </a:p>
          <a:p>
            <a:pPr indent="0" lvl="0" marL="0" marR="0" rtl="0" algn="ctr">
              <a:spcBef>
                <a:spcPts val="0"/>
              </a:spcBef>
              <a:spcAft>
                <a:spcPts val="0"/>
              </a:spcAft>
              <a:buNone/>
            </a:pP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a:t>
            </a:r>
          </a:p>
        </p:txBody>
      </p:sp>
      <p:sp>
        <p:nvSpPr>
          <p:cNvPr id="216" name="Shape 216"/>
          <p:cNvSpPr txBox="1"/>
          <p:nvPr>
            <p:ph idx="1" type="body"/>
          </p:nvPr>
        </p:nvSpPr>
        <p:spPr>
          <a:xfrm>
            <a:off x="779463" y="1828800"/>
            <a:ext cx="7583400" cy="4208400"/>
          </a:xfrm>
          <a:prstGeom prst="rect">
            <a:avLst/>
          </a:prstGeom>
          <a:noFill/>
          <a:ln>
            <a:noFill/>
          </a:ln>
        </p:spPr>
        <p:txBody>
          <a:bodyPr anchorCtr="0" anchor="t" bIns="45700" lIns="91425" rIns="91425" wrap="square" tIns="45700">
            <a:noAutofit/>
          </a:bodyPr>
          <a:lstStyle/>
          <a:p>
            <a:pPr indent="-200025" lvl="0" marL="282575" marR="0" rtl="0" algn="l">
              <a:spcBef>
                <a:spcPts val="2000"/>
              </a:spcBef>
              <a:spcAft>
                <a:spcPts val="0"/>
              </a:spcAft>
              <a:buClr>
                <a:srgbClr val="001D4D"/>
              </a:buClr>
              <a:buSzPts val="900"/>
              <a:buFont typeface="Noto Sans Symbols"/>
              <a:buChar char="●"/>
            </a:pPr>
            <a:r>
              <a:rPr b="1" lang="en-US" sz="900"/>
              <a:t>Models:</a:t>
            </a:r>
            <a:br>
              <a:rPr lang="en-US" sz="900"/>
            </a:br>
            <a:r>
              <a:rPr lang="en-US" sz="900"/>
              <a:t>o	LeapConstants: Contains constants used in angle conversion.</a:t>
            </a:r>
            <a:br>
              <a:rPr lang="en-US" sz="900"/>
            </a:br>
            <a:r>
              <a:rPr lang="en-US" sz="900"/>
              <a:t>o	LMBone: Contains bone type, start, end, and direction.</a:t>
            </a:r>
            <a:br>
              <a:rPr lang="en-US" sz="900"/>
            </a:br>
            <a:r>
              <a:rPr lang="en-US" sz="900"/>
              <a:t>o	LMFinger: Contains finger ID, type, width, length.</a:t>
            </a:r>
            <a:br>
              <a:rPr lang="en-US" sz="900"/>
            </a:br>
            <a:r>
              <a:rPr lang="en-US" sz="900"/>
              <a:t>o	LMFrame: Contains frame ID, hand type, pitch/yaw/roll, wrist/elbow position, time stamp, hands, fingers.</a:t>
            </a:r>
            <a:br>
              <a:rPr lang="en-US" sz="900"/>
            </a:br>
            <a:r>
              <a:rPr lang="en-US" sz="900"/>
              <a:t>o	LMHand: Contains palm position, palm direction, palm normal, arm direction, arm elbow, fingers.</a:t>
            </a:r>
            <a:br>
              <a:rPr lang="en-US" sz="900"/>
            </a:br>
            <a:r>
              <a:rPr lang="en-US" sz="900"/>
              <a:t>o	LMSingleton: Contains the limits used in interpretation.</a:t>
            </a:r>
          </a:p>
          <a:p>
            <a:pPr indent="-200025" lvl="0" marL="282575" marR="0" rtl="0" algn="l">
              <a:spcBef>
                <a:spcPts val="2000"/>
              </a:spcBef>
              <a:spcAft>
                <a:spcPts val="0"/>
              </a:spcAft>
              <a:buClr>
                <a:srgbClr val="001D4D"/>
              </a:buClr>
              <a:buSzPts val="900"/>
              <a:buFont typeface="Noto Sans Symbols"/>
              <a:buChar char="●"/>
            </a:pPr>
            <a:r>
              <a:rPr b="1" lang="en-US" sz="900"/>
              <a:t>Controllers</a:t>
            </a:r>
            <a:br>
              <a:rPr lang="en-US" sz="900"/>
            </a:br>
            <a:r>
              <a:rPr lang="en-US" sz="900"/>
              <a:t>o	Capture: Handles capturing a frame.</a:t>
            </a:r>
            <a:br>
              <a:rPr lang="en-US" sz="900"/>
            </a:br>
            <a:r>
              <a:rPr lang="en-US" sz="900"/>
              <a:t>o	Test: Handles testing a captured frame.</a:t>
            </a:r>
            <a:br>
              <a:rPr lang="en-US" sz="900"/>
            </a:br>
            <a:r>
              <a:rPr lang="en-US" sz="900"/>
              <a:t>o	Interpret: Handles interpreting a captured frame.</a:t>
            </a:r>
          </a:p>
          <a:p>
            <a:pPr indent="-200025" lvl="0" marL="282575" marR="0" rtl="0" algn="l">
              <a:spcBef>
                <a:spcPts val="2000"/>
              </a:spcBef>
              <a:spcAft>
                <a:spcPts val="0"/>
              </a:spcAft>
              <a:buClr>
                <a:srgbClr val="001D4D"/>
              </a:buClr>
              <a:buSzPts val="900"/>
              <a:buFont typeface="Noto Sans Symbols"/>
              <a:buChar char="●"/>
            </a:pPr>
            <a:r>
              <a:rPr b="1" lang="en-US" sz="900"/>
              <a:t>Module</a:t>
            </a:r>
            <a:br>
              <a:rPr lang="en-US" sz="900"/>
            </a:br>
            <a:r>
              <a:rPr lang="en-US" sz="900"/>
              <a:t>o	TrainModule: Performs the train function which converts frame vector data into classifiable angles. Additionally, it contains the logic used to interpret trained gestures.</a:t>
            </a:r>
          </a:p>
          <a:p>
            <a:pPr indent="-200025" lvl="0" marL="282575" marR="0" rtl="0" algn="l">
              <a:spcBef>
                <a:spcPts val="2000"/>
              </a:spcBef>
              <a:spcAft>
                <a:spcPts val="0"/>
              </a:spcAft>
              <a:buClr>
                <a:srgbClr val="001D4D"/>
              </a:buClr>
              <a:buSzPts val="900"/>
              <a:buFont typeface="Noto Sans Symbols"/>
              <a:buChar char="●"/>
            </a:pPr>
            <a:r>
              <a:rPr b="1" lang="en-US" sz="900"/>
              <a:t>Views:</a:t>
            </a:r>
            <a:br>
              <a:rPr lang="en-US" sz="900"/>
            </a:br>
            <a:r>
              <a:rPr lang="en-US" sz="900"/>
              <a:t>o	Training Form: Main view of the LEAP-Trainer, used to capture and train gestures.</a:t>
            </a:r>
            <a:br>
              <a:rPr lang="en-US" sz="900"/>
            </a:br>
            <a:r>
              <a:rPr lang="en-US" sz="900"/>
              <a:t>o	Testing Form: Sub view of the LEAP-Trainer, used to test a captured gesture.</a:t>
            </a:r>
            <a:br>
              <a:rPr lang="en-US" sz="900"/>
            </a:br>
            <a:r>
              <a:rPr lang="en-US" sz="900"/>
              <a:t>o	Interpreter Form: Secondary view of the LEAP-Trainer, used to interpret trained gestures.</a:t>
            </a:r>
            <a:br>
              <a:rPr lang="en-US"/>
            </a:b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223" name="Shape 223"/>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282575" lvl="0" marL="282575" marR="0" rtl="0" algn="l">
              <a:spcBef>
                <a:spcPts val="2000"/>
              </a:spcBef>
              <a:spcAft>
                <a:spcPts val="0"/>
              </a:spcAft>
              <a:buClr>
                <a:srgbClr val="001D4D"/>
              </a:buClr>
              <a:buSzPts val="2200"/>
              <a:buFont typeface="Noto Sans Symbols"/>
              <a:buChar char="●"/>
            </a:pPr>
            <a:r>
              <a:rPr lang="en-US"/>
              <a:t>This diagram represents the interactions with respect to the input device and the software when dealing with training gestures</a:t>
            </a:r>
          </a:p>
        </p:txBody>
      </p:sp>
      <p:pic>
        <p:nvPicPr>
          <p:cNvPr id="224" name="Shape 224"/>
          <p:cNvPicPr preferRelativeResize="0"/>
          <p:nvPr/>
        </p:nvPicPr>
        <p:blipFill>
          <a:blip r:embed="rId3">
            <a:alphaModFix/>
          </a:blip>
          <a:stretch>
            <a:fillRect/>
          </a:stretch>
        </p:blipFill>
        <p:spPr>
          <a:xfrm>
            <a:off x="779475" y="3144325"/>
            <a:ext cx="7583475" cy="289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779463" y="381000"/>
            <a:ext cx="7583400" cy="1044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231" name="Shape 231"/>
          <p:cNvSpPr txBox="1"/>
          <p:nvPr>
            <p:ph idx="1" type="body"/>
          </p:nvPr>
        </p:nvSpPr>
        <p:spPr>
          <a:xfrm>
            <a:off x="779463" y="1828800"/>
            <a:ext cx="7583400" cy="4208400"/>
          </a:xfrm>
          <a:prstGeom prst="rect">
            <a:avLst/>
          </a:prstGeom>
          <a:noFill/>
          <a:ln>
            <a:noFill/>
          </a:ln>
        </p:spPr>
        <p:txBody>
          <a:bodyPr anchorCtr="0" anchor="t" bIns="45700" lIns="91425" rIns="91425" wrap="square" tIns="45700">
            <a:noAutofit/>
          </a:bodyPr>
          <a:lstStyle/>
          <a:p>
            <a:pPr indent="-282575" lvl="0" marL="282575" marR="0" rtl="0" algn="l">
              <a:spcBef>
                <a:spcPts val="2000"/>
              </a:spcBef>
              <a:spcAft>
                <a:spcPts val="0"/>
              </a:spcAft>
              <a:buClr>
                <a:srgbClr val="001D4D"/>
              </a:buClr>
              <a:buSzPts val="2200"/>
              <a:buFont typeface="Noto Sans Symbols"/>
              <a:buChar char="●"/>
            </a:pPr>
            <a:r>
              <a:rPr lang="en-US"/>
              <a:t>This diagram represents the interactions with respect to the input device and the software when dealing with interpreting gestures.</a:t>
            </a:r>
          </a:p>
        </p:txBody>
      </p:sp>
      <p:pic>
        <p:nvPicPr>
          <p:cNvPr id="232" name="Shape 232"/>
          <p:cNvPicPr preferRelativeResize="0"/>
          <p:nvPr/>
        </p:nvPicPr>
        <p:blipFill>
          <a:blip r:embed="rId3">
            <a:alphaModFix/>
          </a:blip>
          <a:stretch>
            <a:fillRect/>
          </a:stretch>
        </p:blipFill>
        <p:spPr>
          <a:xfrm>
            <a:off x="779475" y="3137450"/>
            <a:ext cx="7583400" cy="289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800063" y="387875"/>
            <a:ext cx="8136000" cy="1044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Main algorithm 1</a:t>
            </a:r>
          </a:p>
        </p:txBody>
      </p:sp>
      <p:sp>
        <p:nvSpPr>
          <p:cNvPr id="239" name="Shape 239"/>
          <p:cNvSpPr txBox="1"/>
          <p:nvPr>
            <p:ph idx="1" type="body"/>
          </p:nvPr>
        </p:nvSpPr>
        <p:spPr>
          <a:xfrm>
            <a:off x="800069" y="1835675"/>
            <a:ext cx="3552300" cy="4208400"/>
          </a:xfrm>
          <a:prstGeom prst="rect">
            <a:avLst/>
          </a:prstGeom>
          <a:noFill/>
          <a:ln>
            <a:noFill/>
          </a:ln>
        </p:spPr>
        <p:txBody>
          <a:bodyPr anchorCtr="0" anchor="t" bIns="45700" lIns="91425" rIns="91425" wrap="square" tIns="45700">
            <a:noAutofit/>
          </a:bodyPr>
          <a:lstStyle/>
          <a:p>
            <a:pPr indent="-231775" lvl="0" marL="282575" marR="0" rtl="0" algn="l">
              <a:spcBef>
                <a:spcPts val="0"/>
              </a:spcBef>
              <a:spcAft>
                <a:spcPts val="0"/>
              </a:spcAft>
              <a:buClr>
                <a:srgbClr val="001D4D"/>
              </a:buClr>
              <a:buSzPts val="1400"/>
              <a:buFont typeface="Noto Sans Symbols"/>
              <a:buChar char="●"/>
            </a:pPr>
            <a:r>
              <a:rPr lang="en-US" sz="1400"/>
              <a:t>Post-training, when the angles have been calculated and stored, the user will want an interpretation. Classification is achieved by comparing the angles collected and its implementation is shown in Algorithm 1. When data is captured for the interpreter, it will get frame data (called frame A). It will convert frame A to an angle by using the methods in the previous section. Next, it is time to compare angle, theta, with each angle file for all trained gestures. To perform the classification, the LEAP-Trainer needs the upper and lower limit value of the perceived finger variation within each capture, upper and lower respectively. </a:t>
            </a:r>
            <a:br>
              <a:rPr lang="en-US" sz="1400"/>
            </a:br>
          </a:p>
        </p:txBody>
      </p:sp>
      <p:pic>
        <p:nvPicPr>
          <p:cNvPr id="240" name="Shape 240"/>
          <p:cNvPicPr preferRelativeResize="0"/>
          <p:nvPr/>
        </p:nvPicPr>
        <p:blipFill>
          <a:blip r:embed="rId3">
            <a:alphaModFix/>
          </a:blip>
          <a:stretch>
            <a:fillRect/>
          </a:stretch>
        </p:blipFill>
        <p:spPr>
          <a:xfrm>
            <a:off x="4352369" y="1410725"/>
            <a:ext cx="4486831" cy="46333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800063" y="387875"/>
            <a:ext cx="8136000" cy="1044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Main algorithm </a:t>
            </a:r>
            <a:r>
              <a:rPr lang="en-US"/>
              <a:t>2</a:t>
            </a:r>
          </a:p>
        </p:txBody>
      </p:sp>
      <p:sp>
        <p:nvSpPr>
          <p:cNvPr id="247" name="Shape 247"/>
          <p:cNvSpPr txBox="1"/>
          <p:nvPr>
            <p:ph idx="1" type="body"/>
          </p:nvPr>
        </p:nvSpPr>
        <p:spPr>
          <a:xfrm>
            <a:off x="800069" y="1835675"/>
            <a:ext cx="3552300" cy="4208400"/>
          </a:xfrm>
          <a:prstGeom prst="rect">
            <a:avLst/>
          </a:prstGeom>
          <a:noFill/>
          <a:ln>
            <a:noFill/>
          </a:ln>
        </p:spPr>
        <p:txBody>
          <a:bodyPr anchorCtr="0" anchor="t" bIns="45700" lIns="91425" rIns="91425" wrap="square" tIns="45700">
            <a:noAutofit/>
          </a:bodyPr>
          <a:lstStyle/>
          <a:p>
            <a:pPr indent="-231775" lvl="0" marL="282575" marR="0" rtl="0" algn="l">
              <a:spcBef>
                <a:spcPts val="0"/>
              </a:spcBef>
              <a:spcAft>
                <a:spcPts val="0"/>
              </a:spcAft>
              <a:buClr>
                <a:srgbClr val="001D4D"/>
              </a:buClr>
              <a:buSzPts val="1400"/>
              <a:buFont typeface="Noto Sans Symbols"/>
              <a:buChar char="●"/>
            </a:pPr>
            <a:r>
              <a:rPr lang="en-US" sz="1400"/>
              <a:t>The correct gesture name is returned by Algorithm 2. First, Algorithm 2 retrieves the locations where the angle data is stored, signAngleTxt. Then it parses the data in signAngleTxt for all the files containing angle within their name. For all data, the training object, trainObj, and the comparison Object, compareObj, is loaded which was created by Algorithm 1. Then, it finds all the occurrences where the data is false for all values in the training set verses the comparison set and chooses the gesture which has the least amount of fail counts stored in failCount.</a:t>
            </a:r>
            <a:br>
              <a:rPr lang="en-US" sz="1400"/>
            </a:br>
            <a:br>
              <a:rPr lang="en-US" sz="1400"/>
            </a:br>
          </a:p>
        </p:txBody>
      </p:sp>
      <p:pic>
        <p:nvPicPr>
          <p:cNvPr id="248" name="Shape 248"/>
          <p:cNvPicPr preferRelativeResize="0"/>
          <p:nvPr/>
        </p:nvPicPr>
        <p:blipFill>
          <a:blip r:embed="rId3">
            <a:alphaModFix/>
          </a:blip>
          <a:stretch>
            <a:fillRect/>
          </a:stretch>
        </p:blipFill>
        <p:spPr>
          <a:xfrm>
            <a:off x="4319419" y="1398000"/>
            <a:ext cx="4486831" cy="46460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55" name="Shape 255"/>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256" name="Shape 256"/>
          <p:cNvPicPr preferRelativeResize="0"/>
          <p:nvPr/>
        </p:nvPicPr>
        <p:blipFill>
          <a:blip r:embed="rId3">
            <a:alphaModFix/>
          </a:blip>
          <a:stretch>
            <a:fillRect/>
          </a:stretch>
        </p:blipFill>
        <p:spPr>
          <a:xfrm>
            <a:off x="779475" y="1828800"/>
            <a:ext cx="7583475" cy="420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779463" y="381000"/>
            <a:ext cx="7583400" cy="1044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63" name="Shape 263"/>
          <p:cNvSpPr txBox="1"/>
          <p:nvPr>
            <p:ph idx="1" type="body"/>
          </p:nvPr>
        </p:nvSpPr>
        <p:spPr>
          <a:xfrm>
            <a:off x="779463" y="1828800"/>
            <a:ext cx="7583400" cy="4208400"/>
          </a:xfrm>
          <a:prstGeom prst="rect">
            <a:avLst/>
          </a:prstGeom>
          <a:noFill/>
          <a:ln>
            <a:noFill/>
          </a:ln>
        </p:spPr>
        <p:txBody>
          <a:bodyPr anchorCtr="0" anchor="t" bIns="45700" lIns="91425"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264" name="Shape 264"/>
          <p:cNvPicPr preferRelativeResize="0"/>
          <p:nvPr/>
        </p:nvPicPr>
        <p:blipFill>
          <a:blip r:embed="rId3">
            <a:alphaModFix/>
          </a:blip>
          <a:stretch>
            <a:fillRect/>
          </a:stretch>
        </p:blipFill>
        <p:spPr>
          <a:xfrm>
            <a:off x="779475" y="1828800"/>
            <a:ext cx="7583400" cy="420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p>
        </p:txBody>
      </p:sp>
      <p:sp>
        <p:nvSpPr>
          <p:cNvPr id="271" name="Shape 271"/>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282575" lvl="0" marL="282575" marR="0" rtl="0" algn="l">
              <a:spcBef>
                <a:spcPts val="0"/>
              </a:spcBef>
              <a:spcAft>
                <a:spcPts val="0"/>
              </a:spcAft>
              <a:buClr>
                <a:srgbClr val="001D4D"/>
              </a:buClr>
              <a:buSzPts val="2200"/>
              <a:buFont typeface="Noto Sans Symbols"/>
              <a:buChar char="●"/>
            </a:pPr>
            <a:r>
              <a:rPr lang="en-US" sz="1400"/>
              <a:t>The LEAP-Trainer, a single-frame gesture recording and recognition software that utilizes the Leap Motion Controller optical, infrared sensor, designed by Leap Motion to perform detection and tracking of the human hand and its features. The LEAP-Trainer paired with the Leap Motion Controller, the right environment and application settings can accurately classify single-frame gestures in American Sign Language in real-time with an average accuracy of 78% per letter. Future work includes the possibility of extending the software to utilize more than one controller and to introduce a system that can support multi-framed gestures. </a:t>
            </a:r>
          </a:p>
          <a:p>
            <a:pPr indent="-282575" lvl="0" marL="282575" marR="0" rtl="0" algn="l">
              <a:spcBef>
                <a:spcPts val="2000"/>
              </a:spcBef>
              <a:spcAft>
                <a:spcPts val="0"/>
              </a:spcAft>
              <a:buClr>
                <a:srgbClr val="001D4D"/>
              </a:buClr>
              <a:buSzPts val="2200"/>
              <a:buFont typeface="Noto Sans Symbols"/>
              <a:buChar char="●"/>
            </a:pPr>
            <a:r>
              <a:rPr lang="en-US"/>
              <a:t>Contact: fklep001@fiu.edu</a:t>
            </a: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Problem definition</a:t>
            </a:r>
          </a:p>
        </p:txBody>
      </p:sp>
      <p:sp>
        <p:nvSpPr>
          <p:cNvPr id="156" name="Shape 156"/>
          <p:cNvSpPr txBox="1"/>
          <p:nvPr>
            <p:ph idx="1" type="body"/>
          </p:nvPr>
        </p:nvSpPr>
        <p:spPr>
          <a:xfrm>
            <a:off x="779463" y="1524000"/>
            <a:ext cx="7583487" cy="4208463"/>
          </a:xfrm>
          <a:prstGeom prst="rect">
            <a:avLst/>
          </a:prstGeom>
          <a:noFill/>
          <a:ln>
            <a:noFill/>
          </a:ln>
        </p:spPr>
        <p:txBody>
          <a:bodyPr anchorCtr="0" anchor="t" bIns="45700" lIns="91425" rIns="91425" wrap="square" tIns="45700">
            <a:noAutofit/>
          </a:bodyPr>
          <a:lstStyle/>
          <a:p>
            <a:pPr indent="-263525" lvl="0" marL="282575" marR="0" rtl="0" algn="l">
              <a:lnSpc>
                <a:spcPct val="100000"/>
              </a:lnSpc>
              <a:spcBef>
                <a:spcPts val="0"/>
              </a:spcBef>
              <a:spcAft>
                <a:spcPts val="0"/>
              </a:spcAft>
              <a:buClr>
                <a:srgbClr val="001D4D"/>
              </a:buClr>
              <a:buSzPts val="1500"/>
              <a:buFont typeface="Noto Sans Symbols"/>
              <a:buChar char="●"/>
            </a:pPr>
            <a:r>
              <a:rPr lang="en-US" sz="1500"/>
              <a:t>The objective of the project is to present to increase the retention of Computer Science students in introductory courses through the use of augmented and virtual reality technologies.</a:t>
            </a:r>
          </a:p>
          <a:p>
            <a:pPr indent="-263525" lvl="0" marL="282575" marR="0" rtl="0" algn="l">
              <a:lnSpc>
                <a:spcPct val="100000"/>
              </a:lnSpc>
              <a:spcBef>
                <a:spcPts val="0"/>
              </a:spcBef>
              <a:spcAft>
                <a:spcPts val="0"/>
              </a:spcAft>
              <a:buClr>
                <a:srgbClr val="001D4D"/>
              </a:buClr>
              <a:buSzPts val="1500"/>
              <a:buFont typeface="Noto Sans Symbols"/>
              <a:buChar char="●"/>
            </a:pPr>
            <a:r>
              <a:rPr lang="en-US" sz="1500"/>
              <a:t>The Leap Motion Controller (LMC) is a commercialized, palm-sized, infrared sensor designed to make capturing hand and finger movements in 3D space affordable. Applying machine learning methods, this project hopes to extend the usefulness to, or re-validate use of the LMC device for single-frame gesture recording and recognition. As the backbone of the American deaf culture, gesture recognition on American Sign Language (ASL) could potentially become an educational tool for children and adults.</a:t>
            </a:r>
          </a:p>
          <a:p>
            <a:pPr indent="-282575" lvl="0" marL="282575" marR="0" rtl="0" algn="l">
              <a:lnSpc>
                <a:spcPct val="100000"/>
              </a:lnSpc>
              <a:spcBef>
                <a:spcPts val="0"/>
              </a:spcBef>
              <a:spcAft>
                <a:spcPts val="0"/>
              </a:spcAft>
              <a:buClr>
                <a:srgbClr val="001D4D"/>
              </a:buClr>
              <a:buSzPts val="1800"/>
              <a:buFont typeface="Noto Sans Symbols"/>
              <a:buChar char="●"/>
            </a:pPr>
            <a:r>
              <a:rPr lang="en-US" sz="1500"/>
              <a:t>Alas, the LEAP-Trainer was built! A single-frame gesture recording and recognition system utilizing the compact and affordable Leap Motion Controller. The English alphabet in American Sign Language is the set of gestures recorded, and recognition tested on. Applying K-nearest neighbor on recorded and trained frame vector data, experimental results obtained in this study show an average recognition rate of approximately 78% versus a test trained sample of 300 recorded frames per letter with accuracy increasing as the set of trained recorded frames grows.</a:t>
            </a:r>
            <a:br>
              <a:rPr lang="en-US" sz="1800"/>
            </a:br>
            <a:br>
              <a:rPr lang="en-US" sz="1800"/>
            </a:b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Project Management</a:t>
            </a:r>
          </a:p>
        </p:txBody>
      </p:sp>
      <p:pic>
        <p:nvPicPr>
          <p:cNvPr id="163" name="Shape 163"/>
          <p:cNvPicPr preferRelativeResize="0"/>
          <p:nvPr/>
        </p:nvPicPr>
        <p:blipFill>
          <a:blip r:embed="rId3">
            <a:alphaModFix/>
          </a:blip>
          <a:stretch>
            <a:fillRect/>
          </a:stretch>
        </p:blipFill>
        <p:spPr>
          <a:xfrm>
            <a:off x="1012175" y="1875850"/>
            <a:ext cx="7233775" cy="380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User Stories </a:t>
            </a:r>
          </a:p>
        </p:txBody>
      </p:sp>
      <p:sp>
        <p:nvSpPr>
          <p:cNvPr id="170" name="Shape 170"/>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200025" lvl="0" marL="282575" marR="0" rtl="0" algn="l">
              <a:spcBef>
                <a:spcPts val="2000"/>
              </a:spcBef>
              <a:spcAft>
                <a:spcPts val="0"/>
              </a:spcAft>
              <a:buClr>
                <a:srgbClr val="001D4D"/>
              </a:buClr>
              <a:buSzPts val="900"/>
              <a:buFont typeface="Noto Sans Symbols"/>
              <a:buChar char="●"/>
            </a:pPr>
            <a:r>
              <a:rPr lang="en-US" sz="900"/>
              <a:t>#670 Learn Leap API</a:t>
            </a:r>
          </a:p>
          <a:p>
            <a:pPr indent="-200025" lvl="0" marL="282575" marR="0" rtl="0" algn="l">
              <a:spcBef>
                <a:spcPts val="2000"/>
              </a:spcBef>
              <a:spcAft>
                <a:spcPts val="0"/>
              </a:spcAft>
              <a:buClr>
                <a:srgbClr val="001D4D"/>
              </a:buClr>
              <a:buSzPts val="900"/>
              <a:buFont typeface="Noto Sans Symbols"/>
              <a:buChar char="●"/>
            </a:pPr>
            <a:r>
              <a:rPr lang="en-US" sz="900"/>
              <a:t>#671 Learn Real Sense API</a:t>
            </a:r>
          </a:p>
          <a:p>
            <a:pPr indent="-200025" lvl="0" marL="282575" marR="0" rtl="0" algn="l">
              <a:spcBef>
                <a:spcPts val="2000"/>
              </a:spcBef>
              <a:spcAft>
                <a:spcPts val="0"/>
              </a:spcAft>
              <a:buClr>
                <a:srgbClr val="001D4D"/>
              </a:buClr>
              <a:buSzPts val="900"/>
              <a:buFont typeface="Noto Sans Symbols"/>
              <a:buChar char="●"/>
            </a:pPr>
            <a:r>
              <a:rPr lang="en-US" sz="900"/>
              <a:t>#672 Build a mini Leap enabled program</a:t>
            </a:r>
          </a:p>
          <a:p>
            <a:pPr indent="-200025" lvl="0" marL="282575" marR="0" rtl="0" algn="l">
              <a:spcBef>
                <a:spcPts val="2000"/>
              </a:spcBef>
              <a:spcAft>
                <a:spcPts val="0"/>
              </a:spcAft>
              <a:buClr>
                <a:srgbClr val="001D4D"/>
              </a:buClr>
              <a:buSzPts val="900"/>
              <a:buFont typeface="Noto Sans Symbols"/>
              <a:buChar char="●"/>
            </a:pPr>
            <a:r>
              <a:rPr lang="en-US" sz="900"/>
              <a:t>#710 Design- Gesture Process</a:t>
            </a:r>
          </a:p>
          <a:p>
            <a:pPr indent="-200025" lvl="0" marL="282575" marR="0" rtl="0" algn="l">
              <a:spcBef>
                <a:spcPts val="2000"/>
              </a:spcBef>
              <a:spcAft>
                <a:spcPts val="0"/>
              </a:spcAft>
              <a:buClr>
                <a:srgbClr val="001D4D"/>
              </a:buClr>
              <a:buSzPts val="900"/>
              <a:buFont typeface="Noto Sans Symbols"/>
              <a:buChar char="●"/>
            </a:pPr>
            <a:r>
              <a:rPr lang="en-US" sz="900"/>
              <a:t>#713 Research - Template Matching</a:t>
            </a:r>
          </a:p>
          <a:p>
            <a:pPr indent="-200025" lvl="0" marL="282575" marR="0" rtl="0" algn="l">
              <a:spcBef>
                <a:spcPts val="2000"/>
              </a:spcBef>
              <a:spcAft>
                <a:spcPts val="0"/>
              </a:spcAft>
              <a:buClr>
                <a:srgbClr val="001D4D"/>
              </a:buClr>
              <a:buSzPts val="900"/>
              <a:buFont typeface="Noto Sans Symbols"/>
              <a:buChar char="●"/>
            </a:pPr>
            <a:r>
              <a:rPr lang="en-US" sz="900"/>
              <a:t>#726 Build - Database of ASL Alphabet</a:t>
            </a:r>
          </a:p>
          <a:p>
            <a:pPr indent="-200025" lvl="0" marL="282575" marR="0" rtl="0" algn="l">
              <a:spcBef>
                <a:spcPts val="2000"/>
              </a:spcBef>
              <a:spcAft>
                <a:spcPts val="0"/>
              </a:spcAft>
              <a:buClr>
                <a:srgbClr val="001D4D"/>
              </a:buClr>
              <a:buSzPts val="900"/>
              <a:buFont typeface="Noto Sans Symbols"/>
              <a:buChar char="●"/>
            </a:pPr>
            <a:r>
              <a:rPr lang="en-US" sz="900"/>
              <a:t>#725 Improve - Output of JSON file</a:t>
            </a:r>
          </a:p>
          <a:p>
            <a:pPr indent="-200025" lvl="0" marL="282575" marR="0" rtl="0" algn="l">
              <a:spcBef>
                <a:spcPts val="2000"/>
              </a:spcBef>
              <a:spcAft>
                <a:spcPts val="0"/>
              </a:spcAft>
              <a:buClr>
                <a:srgbClr val="001D4D"/>
              </a:buClr>
              <a:buSzPts val="900"/>
              <a:buFont typeface="Noto Sans Symbols"/>
              <a:buChar char="●"/>
            </a:pPr>
            <a:r>
              <a:rPr lang="en-US" sz="900"/>
              <a:t>#727 Evaluate - Machine Learning Algorithms using Weka &amp; Constructed database</a:t>
            </a:r>
          </a:p>
          <a:p>
            <a:pPr indent="-200025" lvl="0" marL="282575" marR="0" rtl="0" algn="l">
              <a:spcBef>
                <a:spcPts val="2000"/>
              </a:spcBef>
              <a:spcAft>
                <a:spcPts val="0"/>
              </a:spcAft>
              <a:buClr>
                <a:srgbClr val="001D4D"/>
              </a:buClr>
              <a:buSzPts val="900"/>
              <a:buFont typeface="Noto Sans Symbols"/>
              <a:buChar char="●"/>
            </a:pPr>
            <a:r>
              <a:rPr lang="en-US" sz="900"/>
              <a:t>#739 Begin to Implement - A Machine Learning Algorithm</a:t>
            </a:r>
          </a:p>
          <a:p>
            <a:pPr indent="-200025" lvl="0" marL="282575" marR="0" rtl="0" algn="l">
              <a:spcBef>
                <a:spcPts val="2000"/>
              </a:spcBef>
              <a:spcAft>
                <a:spcPts val="0"/>
              </a:spcAft>
              <a:buClr>
                <a:srgbClr val="001D4D"/>
              </a:buClr>
              <a:buSzPts val="900"/>
              <a:buFont typeface="Noto Sans Symbols"/>
              <a:buChar char="●"/>
            </a:pPr>
            <a:r>
              <a:rPr lang="en-US" sz="900"/>
              <a:t>#741 Continue To Implement - A Machine Learning Algorithm</a:t>
            </a:r>
          </a:p>
          <a:p>
            <a:pPr indent="-200025" lvl="0" marL="282575" marR="0" rtl="0" algn="l">
              <a:spcBef>
                <a:spcPts val="2000"/>
              </a:spcBef>
              <a:spcAft>
                <a:spcPts val="0"/>
              </a:spcAft>
              <a:buClr>
                <a:srgbClr val="001D4D"/>
              </a:buClr>
              <a:buSzPts val="900"/>
              <a:buFont typeface="Noto Sans Symbols"/>
              <a:buChar char="●"/>
            </a:pPr>
            <a:r>
              <a:rPr lang="en-US" sz="900"/>
              <a:t>#756 Finish Implementing - A Machine Learning Algorithm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79463" y="381000"/>
            <a:ext cx="7583400" cy="1044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User Stories </a:t>
            </a:r>
          </a:p>
        </p:txBody>
      </p:sp>
      <p:sp>
        <p:nvSpPr>
          <p:cNvPr id="177" name="Shape 177"/>
          <p:cNvSpPr txBox="1"/>
          <p:nvPr>
            <p:ph idx="1" type="body"/>
          </p:nvPr>
        </p:nvSpPr>
        <p:spPr>
          <a:xfrm>
            <a:off x="779463" y="1828800"/>
            <a:ext cx="7583400" cy="4208400"/>
          </a:xfrm>
          <a:prstGeom prst="rect">
            <a:avLst/>
          </a:prstGeom>
          <a:noFill/>
          <a:ln>
            <a:noFill/>
          </a:ln>
        </p:spPr>
        <p:txBody>
          <a:bodyPr anchorCtr="0" anchor="t" bIns="45700" lIns="91425" rIns="91425" wrap="square" tIns="45700">
            <a:noAutofit/>
          </a:bodyPr>
          <a:lstStyle/>
          <a:p>
            <a:pPr indent="-257175" lvl="0" marL="282575" marR="0" rtl="0" algn="l">
              <a:spcBef>
                <a:spcPts val="2000"/>
              </a:spcBef>
              <a:spcAft>
                <a:spcPts val="0"/>
              </a:spcAft>
              <a:buClr>
                <a:srgbClr val="001D4D"/>
              </a:buClr>
              <a:buSzPts val="1800"/>
              <a:buFont typeface="Noto Sans Symbols"/>
              <a:buChar char="●"/>
            </a:pPr>
            <a:r>
              <a:rPr lang="en-US" sz="1800"/>
              <a:t>#739 Begin to Implement - A Machine Learning Algorithm</a:t>
            </a:r>
          </a:p>
          <a:p>
            <a:pPr indent="-257175" lvl="0" marL="282575" marR="0" rtl="0" algn="l">
              <a:spcBef>
                <a:spcPts val="2000"/>
              </a:spcBef>
              <a:spcAft>
                <a:spcPts val="0"/>
              </a:spcAft>
              <a:buClr>
                <a:srgbClr val="001D4D"/>
              </a:buClr>
              <a:buSzPts val="1800"/>
              <a:buFont typeface="Noto Sans Symbols"/>
              <a:buChar char="●"/>
            </a:pPr>
            <a:r>
              <a:rPr lang="en-US" sz="1800"/>
              <a:t>#741 Continue To Implement - A Machine Learning Algorithm</a:t>
            </a:r>
          </a:p>
          <a:p>
            <a:pPr indent="-257175" lvl="0" marL="282575" marR="0" rtl="0" algn="l">
              <a:spcBef>
                <a:spcPts val="2000"/>
              </a:spcBef>
              <a:spcAft>
                <a:spcPts val="0"/>
              </a:spcAft>
              <a:buClr>
                <a:srgbClr val="001D4D"/>
              </a:buClr>
              <a:buSzPts val="1800"/>
              <a:buFont typeface="Noto Sans Symbols"/>
              <a:buChar char="●"/>
            </a:pPr>
            <a:r>
              <a:rPr lang="en-US" sz="1800"/>
              <a:t>#756 Finish Implementing - A Machine Learning Algorithm</a:t>
            </a:r>
          </a:p>
          <a:p>
            <a:pPr indent="-257175" lvl="0" marL="282575" marR="0" rtl="0" algn="l">
              <a:spcBef>
                <a:spcPts val="2000"/>
              </a:spcBef>
              <a:spcAft>
                <a:spcPts val="0"/>
              </a:spcAft>
              <a:buClr>
                <a:srgbClr val="001D4D"/>
              </a:buClr>
              <a:buSzPts val="1800"/>
              <a:buFont typeface="Noto Sans Symbols"/>
              <a:buChar char="●"/>
            </a:pPr>
            <a:r>
              <a:rPr lang="en-US" sz="1800"/>
              <a:t>These three user stories were the most crucial and time consuming part of the project. Holding the most weight, three sprints were dedicated solely to their completion. As a result, the project was a </a:t>
            </a:r>
            <a:r>
              <a:rPr lang="en-US" sz="1800"/>
              <a:t>success</a:t>
            </a:r>
            <a:r>
              <a:rPr lang="en-US" sz="1800"/>
              <a:t> with an average classification rate of 78% across all ASL letters.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84" name="Shape 184"/>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0" lvl="0" marL="0" marR="0" rtl="0" algn="l">
              <a:spcBef>
                <a:spcPts val="2000"/>
              </a:spcBef>
              <a:spcAft>
                <a:spcPts val="0"/>
              </a:spcAft>
              <a:buNone/>
            </a:pPr>
            <a:r>
              <a:t/>
            </a:r>
            <a:endParaRPr/>
          </a:p>
        </p:txBody>
      </p:sp>
      <p:pic>
        <p:nvPicPr>
          <p:cNvPr id="185" name="Shape 185"/>
          <p:cNvPicPr preferRelativeResize="0"/>
          <p:nvPr/>
        </p:nvPicPr>
        <p:blipFill>
          <a:blip r:embed="rId3">
            <a:alphaModFix/>
          </a:blip>
          <a:stretch>
            <a:fillRect/>
          </a:stretch>
        </p:blipFill>
        <p:spPr>
          <a:xfrm>
            <a:off x="779475" y="1828800"/>
            <a:ext cx="7583476" cy="420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79463" y="381000"/>
            <a:ext cx="805973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Sequence Diagrams</a:t>
            </a:r>
          </a:p>
        </p:txBody>
      </p:sp>
      <p:sp>
        <p:nvSpPr>
          <p:cNvPr id="192" name="Shape 192"/>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lang="en-US"/>
              <a:t>These two sequence diagrams represent the bulk of the programming done to implement the K-Nearest Neighbor machine learning algorithm. They satisfy the goal of the project to train and recognize gestures.</a:t>
            </a:r>
          </a:p>
        </p:txBody>
      </p:sp>
      <p:pic>
        <p:nvPicPr>
          <p:cNvPr id="193" name="Shape 193"/>
          <p:cNvPicPr preferRelativeResize="0"/>
          <p:nvPr/>
        </p:nvPicPr>
        <p:blipFill>
          <a:blip r:embed="rId3">
            <a:alphaModFix/>
          </a:blip>
          <a:stretch>
            <a:fillRect/>
          </a:stretch>
        </p:blipFill>
        <p:spPr>
          <a:xfrm>
            <a:off x="880575" y="3322800"/>
            <a:ext cx="3664075" cy="2714475"/>
          </a:xfrm>
          <a:prstGeom prst="rect">
            <a:avLst/>
          </a:prstGeom>
          <a:noFill/>
          <a:ln>
            <a:noFill/>
          </a:ln>
        </p:spPr>
      </p:pic>
      <p:pic>
        <p:nvPicPr>
          <p:cNvPr id="194" name="Shape 194"/>
          <p:cNvPicPr preferRelativeResize="0"/>
          <p:nvPr/>
        </p:nvPicPr>
        <p:blipFill>
          <a:blip r:embed="rId4">
            <a:alphaModFix/>
          </a:blip>
          <a:stretch>
            <a:fillRect/>
          </a:stretch>
        </p:blipFill>
        <p:spPr>
          <a:xfrm>
            <a:off x="4698875" y="3322800"/>
            <a:ext cx="3664075" cy="271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201" name="Shape 201"/>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282575" lvl="0" marL="282575" marR="0" rtl="0" algn="l">
              <a:spcBef>
                <a:spcPts val="2000"/>
              </a:spcBef>
              <a:spcAft>
                <a:spcPts val="0"/>
              </a:spcAft>
              <a:buClr>
                <a:srgbClr val="001D4D"/>
              </a:buClr>
              <a:buSzPts val="2200"/>
              <a:buFont typeface="Noto Sans Symbols"/>
              <a:buChar char="●"/>
            </a:pPr>
            <a:r>
              <a:rPr lang="en-US"/>
              <a:t>The LEAP-Trainer’s framework is a bit untraditional in the sense that the usual Model-View-Controller architecture representation needed to be modified to fit this application. This system connects to an external device through the USB in which all data is collected from, adding an additional layer. To compensate, sequence diagrams were drawn to show the controller in use, the connection to the Leap Motion Device, File Helper, Training Module, or a combination. However, the overall structure of the project remains modular, partitioned by data gathering, training/interpretation logic, and the user interface.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Deployment</a:t>
            </a:r>
          </a:p>
        </p:txBody>
      </p:sp>
      <p:sp>
        <p:nvSpPr>
          <p:cNvPr id="208" name="Shape 208"/>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282575" lvl="0" marL="282575" marR="0" rtl="0" algn="l">
              <a:spcBef>
                <a:spcPts val="2000"/>
              </a:spcBef>
              <a:spcAft>
                <a:spcPts val="0"/>
              </a:spcAft>
              <a:buClr>
                <a:srgbClr val="001D4D"/>
              </a:buClr>
              <a:buSzPts val="2200"/>
              <a:buFont typeface="Noto Sans Symbols"/>
              <a:buChar char="●"/>
            </a:pPr>
            <a:r>
              <a:rPr lang="en-US"/>
              <a:t>The native application interface is provided through a dynamically loaded library. This library connects to the Leap Motion service and provides tracking data to the LEAP-Trainer application.</a:t>
            </a:r>
          </a:p>
        </p:txBody>
      </p:sp>
      <p:pic>
        <p:nvPicPr>
          <p:cNvPr id="209" name="Shape 209"/>
          <p:cNvPicPr preferRelativeResize="0"/>
          <p:nvPr/>
        </p:nvPicPr>
        <p:blipFill>
          <a:blip r:embed="rId3">
            <a:alphaModFix/>
          </a:blip>
          <a:stretch>
            <a:fillRect/>
          </a:stretch>
        </p:blipFill>
        <p:spPr>
          <a:xfrm>
            <a:off x="1599413" y="3535620"/>
            <a:ext cx="5943600" cy="250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