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3" r:id="rId4"/>
    <p:sldId id="264" r:id="rId5"/>
    <p:sldId id="262" r:id="rId6"/>
    <p:sldId id="267" r:id="rId7"/>
    <p:sldId id="266" r:id="rId8"/>
    <p:sldId id="268" r:id="rId9"/>
    <p:sldId id="269" r:id="rId10"/>
    <p:sldId id="27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051C7-6D4F-40E5-966D-45E92A8FD0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CEC053-367D-4457-BBF7-B301351605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6EA6BD-8D29-43CC-8E66-EA459AEA0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57063-EDD8-489D-A6E9-6A635DA72DE8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0950A3-3817-413F-85A0-5B4C338EA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766A79-81B0-4F10-87FB-90B402CEC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DC8F3-5B5D-4DCA-B6DC-9EF261453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01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0E7ED-96A2-42DE-BC0B-E1917D564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A90B15-122B-4933-80DC-7EE96AD806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D054C4-08E3-40DE-B555-EC01FAD4D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57063-EDD8-489D-A6E9-6A635DA72DE8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512D3A-2CE0-4B03-8BD9-6D1EA6AAF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A4A185-45BE-42B5-86E9-4EAF9D671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DC8F3-5B5D-4DCA-B6DC-9EF261453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935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AE1955-48E8-490D-BE0C-FA8E2CD81B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340B45-8150-432A-82B8-A0CA3FAEC9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3F46CF-54FD-41AF-9A15-96582E524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57063-EDD8-489D-A6E9-6A635DA72DE8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DC2BC1-9D63-4993-867F-62E04400A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BE8FA1-F380-430E-BB66-51501C99F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DC8F3-5B5D-4DCA-B6DC-9EF261453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236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1E0DA-9C81-4033-A66D-94A9ECB9A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3C6250-EE37-4E54-9E64-FA6D5E3DC0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DEC583-90AD-432A-99DF-F3602B5EC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57063-EDD8-489D-A6E9-6A635DA72DE8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A5FE54-A503-4D22-BEFB-954E8253E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427890-D572-4C35-A59C-82231E8A0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DC8F3-5B5D-4DCA-B6DC-9EF261453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533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C4851-9C5F-4DF8-A7D6-C14182853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7EC8BA-F5C3-4D72-8396-87E7DB22C1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EF21B8-E61C-477D-BC8D-5BC675371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57063-EDD8-489D-A6E9-6A635DA72DE8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EFD6C8-B963-4328-8617-AF3644B3D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3E41AC-5421-42BC-8270-92D2BE8D3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DC8F3-5B5D-4DCA-B6DC-9EF261453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854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C4242-1630-4229-BB35-B06D0B719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7E463-C4F0-4867-BDCB-64A7D23173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EE9DBD-5146-4B46-8455-D64F55F66A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234C6C-4799-4646-AED9-4018FA9CB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57063-EDD8-489D-A6E9-6A635DA72DE8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5A3B7F-516F-4C92-B34D-6E2DC5533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FCAD46-8867-4FA0-A88B-7D65CB6A4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DC8F3-5B5D-4DCA-B6DC-9EF261453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725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C1518-7F59-4380-A379-8EDA00EF9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02DFE1-787E-4457-A4FB-D75A1100A9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33E32C-7894-4406-81DD-49B6DF1BF8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F5D6E9-8B57-42E9-9592-780F614E2F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337A4B-B3B2-4189-984F-D26331984E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1BC4B1-8172-4825-9734-772DE8A02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57063-EDD8-489D-A6E9-6A635DA72DE8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A54FE5-6D6D-4069-A7D5-2FF068629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FCAB48-242E-49DF-8B5A-65349FCC9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DC8F3-5B5D-4DCA-B6DC-9EF261453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11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A616F-5922-4330-95AD-D2FADEC60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92BE51-9848-439C-AF2A-DD282502B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57063-EDD8-489D-A6E9-6A635DA72DE8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F7257B-FDA6-429A-90BE-5AECD7950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BA0ED7-CEFE-4008-AEC4-05FDB7C03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DC8F3-5B5D-4DCA-B6DC-9EF261453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199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3DDF3D-8C22-409C-B3F0-504A0F759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57063-EDD8-489D-A6E9-6A635DA72DE8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46E6BB-85D8-42B8-8C87-AAAD4AE0F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990AE6-1727-470D-9921-F12D0D2F5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DC8F3-5B5D-4DCA-B6DC-9EF261453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702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9B4CC-3A74-4B77-AAEA-E9ACBA765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FC2B9-CEBD-439D-A342-96285CEBF1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F12FA1-8F20-4C9F-BBCF-E4F7468006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C9B7EC-DB93-4C9D-9D39-7B42DB824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57063-EDD8-489D-A6E9-6A635DA72DE8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36E5D2-C2EE-4935-BDB0-4A4ECE730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091789-5CDE-4D25-97DE-277957ED7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DC8F3-5B5D-4DCA-B6DC-9EF261453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912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B1E7A-FB37-4E29-92C0-6DC6AE31C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874E53-CA7F-459E-A7C8-60733788F9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F0A5EE-EAC1-4F56-B576-A8B35FACFE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307267-656B-477E-9D96-0CEBF3CAA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57063-EDD8-489D-A6E9-6A635DA72DE8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284770-09D8-4999-85C9-39F390484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CF6818-2ADF-47E1-81BB-2B9859904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DC8F3-5B5D-4DCA-B6DC-9EF261453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962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1313BD-3777-4AC7-B010-9834F4ED4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8402BC-C4EC-4EF7-9833-069E1752B1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367688-C8D3-4834-8311-BEE1E2B50A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E57063-EDD8-489D-A6E9-6A635DA72DE8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E65313-D747-4939-A834-4EC95CE8E6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644484-D2B0-47B7-BB1D-483BD612AC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1DC8F3-5B5D-4DCA-B6DC-9EF261453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925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2F0EE35-F86B-411F-926C-27C979E3CB13}"/>
              </a:ext>
            </a:extLst>
          </p:cNvPr>
          <p:cNvSpPr/>
          <p:nvPr/>
        </p:nvSpPr>
        <p:spPr>
          <a:xfrm>
            <a:off x="568509" y="1382900"/>
            <a:ext cx="6349815" cy="329320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6000" b="1" cap="none" spc="0" dirty="0" err="1">
                <a:ln>
                  <a:solidFill>
                    <a:srgbClr val="FF0000"/>
                  </a:solidFill>
                </a:ln>
                <a:solidFill>
                  <a:schemeClr val="accent4"/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  <a:latin typeface="Ravie" panose="04040805050809020602" pitchFamily="82" charset="0"/>
              </a:rPr>
              <a:t>Dek</a:t>
            </a:r>
            <a:r>
              <a:rPr lang="en-US" sz="6000" b="1" cap="none" spc="0" dirty="0">
                <a:ln>
                  <a:solidFill>
                    <a:srgbClr val="FF0000"/>
                  </a:solidFill>
                </a:ln>
                <a:solidFill>
                  <a:schemeClr val="accent4"/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  <a:latin typeface="Ravie" panose="04040805050809020602" pitchFamily="82" charset="0"/>
              </a:rPr>
              <a:t> Song </a:t>
            </a:r>
            <a:r>
              <a:rPr lang="en-US" sz="6000" b="1" cap="none" spc="0" dirty="0" err="1">
                <a:ln>
                  <a:solidFill>
                    <a:srgbClr val="FF0000"/>
                  </a:solidFill>
                </a:ln>
                <a:solidFill>
                  <a:schemeClr val="accent4"/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  <a:latin typeface="Ravie" panose="04040805050809020602" pitchFamily="82" charset="0"/>
              </a:rPr>
              <a:t>Ya</a:t>
            </a:r>
            <a:endParaRPr lang="en-US" sz="6000" b="1" cap="none" spc="0" dirty="0">
              <a:ln>
                <a:solidFill>
                  <a:srgbClr val="FF0000"/>
                </a:solidFill>
              </a:ln>
              <a:solidFill>
                <a:schemeClr val="accent4"/>
              </a:solidFill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  <a:latin typeface="Ravie" panose="04040805050809020602" pitchFamily="82" charset="0"/>
            </a:endParaRPr>
          </a:p>
          <a:p>
            <a:pPr algn="ctr"/>
            <a:r>
              <a:rPr lang="en-US" sz="6000" b="1" dirty="0">
                <a:ln>
                  <a:solidFill>
                    <a:srgbClr val="FF0000"/>
                  </a:solidFill>
                </a:ln>
                <a:solidFill>
                  <a:schemeClr val="accent4"/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  <a:latin typeface="Ravie" panose="04040805050809020602" pitchFamily="82" charset="0"/>
              </a:rPr>
              <a:t>(DSY)</a:t>
            </a:r>
          </a:p>
          <a:p>
            <a:pPr algn="ctr"/>
            <a:r>
              <a:rPr lang="en-US" sz="6000" b="1" cap="none" spc="0" dirty="0">
                <a:ln>
                  <a:solidFill>
                    <a:srgbClr val="FF0000"/>
                  </a:solidFill>
                </a:ln>
                <a:solidFill>
                  <a:schemeClr val="accent4"/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  <a:latin typeface="Ravie" panose="04040805050809020602" pitchFamily="82" charset="0"/>
              </a:rPr>
              <a:t>Application</a:t>
            </a:r>
          </a:p>
          <a:p>
            <a:pPr algn="ctr"/>
            <a:r>
              <a:rPr lang="en-US" sz="2800" b="1" cap="none" spc="0" dirty="0">
                <a:ln>
                  <a:solidFill>
                    <a:schemeClr val="tx1"/>
                  </a:solidFill>
                </a:ln>
                <a:effectLst/>
                <a:latin typeface="Agency FB" panose="020B0503020202020204" pitchFamily="34" charset="0"/>
              </a:rPr>
              <a:t>Health Medicine delivery service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05CCD0-DDF4-4D1A-9324-CB29A90237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8324" y="1599765"/>
            <a:ext cx="4716664" cy="2859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5873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4090633-FABD-480B-8247-133451DF89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31" y="1296219"/>
            <a:ext cx="2887645" cy="311169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B84CBE8-404E-4080-B7B5-DD8767CA77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9324" y="800039"/>
            <a:ext cx="2887645" cy="410406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2971B7C-5C02-434B-8620-A908ACA185EC}"/>
              </a:ext>
            </a:extLst>
          </p:cNvPr>
          <p:cNvSpPr/>
          <p:nvPr/>
        </p:nvSpPr>
        <p:spPr>
          <a:xfrm>
            <a:off x="3227266" y="990021"/>
            <a:ext cx="5737468" cy="3724096"/>
          </a:xfrm>
          <a:prstGeom prst="rect">
            <a:avLst/>
          </a:prstGeom>
          <a:solidFill>
            <a:schemeClr val="accent3">
              <a:alpha val="50000"/>
            </a:schemeClr>
          </a:solidFill>
          <a:ln w="38100">
            <a:solidFill>
              <a:schemeClr val="accent4"/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5400" b="1" cap="none" spc="0" dirty="0" err="1">
                <a:ln>
                  <a:solidFill>
                    <a:srgbClr val="FF0000"/>
                  </a:solidFill>
                </a:ln>
                <a:solidFill>
                  <a:schemeClr val="accent4"/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  <a:latin typeface="Ravie" panose="04040805050809020602" pitchFamily="82" charset="0"/>
              </a:rPr>
              <a:t>Dek</a:t>
            </a:r>
            <a:r>
              <a:rPr lang="en-US" sz="5400" b="1" cap="none" spc="0" dirty="0">
                <a:ln>
                  <a:solidFill>
                    <a:srgbClr val="FF0000"/>
                  </a:solidFill>
                </a:ln>
                <a:solidFill>
                  <a:schemeClr val="accent4"/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  <a:latin typeface="Ravie" panose="04040805050809020602" pitchFamily="82" charset="0"/>
              </a:rPr>
              <a:t> Song </a:t>
            </a:r>
            <a:r>
              <a:rPr lang="en-US" sz="5400" b="1" cap="none" spc="0" dirty="0" err="1">
                <a:ln>
                  <a:solidFill>
                    <a:srgbClr val="FF0000"/>
                  </a:solidFill>
                </a:ln>
                <a:solidFill>
                  <a:schemeClr val="accent4"/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  <a:latin typeface="Ravie" panose="04040805050809020602" pitchFamily="82" charset="0"/>
              </a:rPr>
              <a:t>Ya</a:t>
            </a:r>
            <a:endParaRPr lang="en-US" sz="5400" b="1" cap="none" spc="0" dirty="0">
              <a:ln>
                <a:solidFill>
                  <a:srgbClr val="FF0000"/>
                </a:solidFill>
              </a:ln>
              <a:solidFill>
                <a:schemeClr val="accent4"/>
              </a:solidFill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  <a:latin typeface="Ravie" panose="04040805050809020602" pitchFamily="82" charset="0"/>
            </a:endParaRPr>
          </a:p>
          <a:p>
            <a:pPr algn="ctr"/>
            <a:r>
              <a:rPr lang="en-US" sz="5400" b="1" dirty="0">
                <a:ln>
                  <a:solidFill>
                    <a:srgbClr val="FF0000"/>
                  </a:solidFill>
                </a:ln>
                <a:solidFill>
                  <a:schemeClr val="accent4"/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  <a:latin typeface="Ravie" panose="04040805050809020602" pitchFamily="82" charset="0"/>
              </a:rPr>
              <a:t>(DSY)</a:t>
            </a:r>
          </a:p>
          <a:p>
            <a:pPr algn="ctr"/>
            <a:r>
              <a:rPr lang="th-TH" sz="3200" b="1" dirty="0">
                <a:solidFill>
                  <a:srgbClr val="CC0000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นายบวรศักดิ์ เหลือจันทร์</a:t>
            </a:r>
            <a:r>
              <a:rPr lang="en-US" sz="3200" b="1" dirty="0">
                <a:solidFill>
                  <a:srgbClr val="CC0000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(</a:t>
            </a:r>
            <a:r>
              <a:rPr lang="th-TH" sz="3200" b="1" dirty="0">
                <a:solidFill>
                  <a:srgbClr val="CC0000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หนุ่ย</a:t>
            </a:r>
            <a:r>
              <a:rPr lang="en-US" sz="3200" b="1" dirty="0">
                <a:solidFill>
                  <a:srgbClr val="CC0000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)</a:t>
            </a:r>
            <a:r>
              <a:rPr lang="th-TH" sz="3200" b="1" dirty="0">
                <a:solidFill>
                  <a:srgbClr val="CC0000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 </a:t>
            </a:r>
            <a:endParaRPr lang="en-US" sz="3200" b="1" dirty="0">
              <a:solidFill>
                <a:srgbClr val="CC0000"/>
              </a:solidFill>
              <a:latin typeface="JasmineUPC" panose="02020603050405020304" pitchFamily="18" charset="-34"/>
              <a:cs typeface="JasmineUPC" panose="02020603050405020304" pitchFamily="18" charset="-34"/>
            </a:endParaRPr>
          </a:p>
          <a:p>
            <a:pPr algn="ctr"/>
            <a:r>
              <a:rPr lang="en-US" sz="3200" b="1" dirty="0">
                <a:solidFill>
                  <a:srgbClr val="CC0000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61090500418</a:t>
            </a:r>
          </a:p>
          <a:p>
            <a:pPr algn="ctr"/>
            <a:r>
              <a:rPr lang="th-TH" sz="3200" b="1" dirty="0">
                <a:solidFill>
                  <a:srgbClr val="002060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นายศุภณัฐ ณ</a:t>
            </a:r>
            <a:r>
              <a:rPr lang="th-TH" sz="3200" b="1" dirty="0" err="1">
                <a:solidFill>
                  <a:srgbClr val="002060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ัฏฐ</a:t>
            </a:r>
            <a:r>
              <a:rPr lang="th-TH" sz="3200" b="1" dirty="0">
                <a:solidFill>
                  <a:srgbClr val="002060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กุล</a:t>
            </a:r>
            <a:r>
              <a:rPr lang="en-US" sz="3200" b="1" dirty="0">
                <a:solidFill>
                  <a:srgbClr val="002060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(</a:t>
            </a:r>
            <a:r>
              <a:rPr lang="th-TH" sz="3200" b="1" dirty="0">
                <a:solidFill>
                  <a:srgbClr val="002060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ลิตเติ</a:t>
            </a:r>
            <a:r>
              <a:rPr lang="th-TH" sz="3200" b="1" dirty="0" err="1">
                <a:solidFill>
                  <a:srgbClr val="002060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้ล</a:t>
            </a:r>
            <a:r>
              <a:rPr lang="en-US" sz="3200" b="1" dirty="0">
                <a:solidFill>
                  <a:srgbClr val="002060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)</a:t>
            </a:r>
            <a:r>
              <a:rPr lang="th-TH" sz="3200" b="1" dirty="0">
                <a:solidFill>
                  <a:srgbClr val="002060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 </a:t>
            </a:r>
            <a:endParaRPr lang="en-US" sz="3200" b="1" dirty="0">
              <a:solidFill>
                <a:srgbClr val="002060"/>
              </a:solidFill>
              <a:latin typeface="JasmineUPC" panose="02020603050405020304" pitchFamily="18" charset="-34"/>
              <a:cs typeface="JasmineUPC" panose="02020603050405020304" pitchFamily="18" charset="-34"/>
            </a:endParaRPr>
          </a:p>
          <a:p>
            <a:pPr algn="ctr"/>
            <a:r>
              <a:rPr lang="en-US" sz="3200" b="1" dirty="0">
                <a:solidFill>
                  <a:srgbClr val="002060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61090500460</a:t>
            </a:r>
          </a:p>
        </p:txBody>
      </p:sp>
    </p:spTree>
    <p:extLst>
      <p:ext uri="{BB962C8B-B14F-4D97-AF65-F5344CB8AC3E}">
        <p14:creationId xmlns:p14="http://schemas.microsoft.com/office/powerpoint/2010/main" val="154713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31D4E82-CEF5-46ED-90A5-CBB2558F72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281" y="36368"/>
            <a:ext cx="2006614" cy="200661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764B365-1B27-4EEA-A0BB-86753D5739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612" y="3231086"/>
            <a:ext cx="2208736" cy="220873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9E3A274-B3E3-47B0-9D0D-984D97CDA8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6333" y="1810256"/>
            <a:ext cx="1527293" cy="1524309"/>
          </a:xfrm>
          <a:prstGeom prst="rect">
            <a:avLst/>
          </a:prstGeom>
        </p:spPr>
      </p:pic>
      <p:pic>
        <p:nvPicPr>
          <p:cNvPr id="13" name="Graphic 12" descr="Arrow Clockwise curve">
            <a:extLst>
              <a:ext uri="{FF2B5EF4-FFF2-40B4-BE49-F238E27FC236}">
                <a16:creationId xmlns:a16="http://schemas.microsoft.com/office/drawing/2014/main" id="{2E599916-FB31-423A-A485-30B4876247E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9250134">
            <a:off x="2273638" y="754349"/>
            <a:ext cx="1327657" cy="1327657"/>
          </a:xfrm>
          <a:prstGeom prst="rect">
            <a:avLst/>
          </a:prstGeom>
        </p:spPr>
      </p:pic>
      <p:pic>
        <p:nvPicPr>
          <p:cNvPr id="15" name="Graphic 14" descr="Arrow Clockwise curve">
            <a:extLst>
              <a:ext uri="{FF2B5EF4-FFF2-40B4-BE49-F238E27FC236}">
                <a16:creationId xmlns:a16="http://schemas.microsoft.com/office/drawing/2014/main" id="{3CCE3714-E2DF-4156-84E3-5C09647CC28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3996757">
            <a:off x="2685877" y="3334737"/>
            <a:ext cx="1408068" cy="1408068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BE3C8C87-F020-4BD5-9885-555CA92786C9}"/>
              </a:ext>
            </a:extLst>
          </p:cNvPr>
          <p:cNvSpPr/>
          <p:nvPr/>
        </p:nvSpPr>
        <p:spPr>
          <a:xfrm>
            <a:off x="5533721" y="318167"/>
            <a:ext cx="594585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5400" b="1" cap="none" spc="0" dirty="0">
                <a:ln>
                  <a:solidFill>
                    <a:srgbClr val="FFFF00"/>
                  </a:solidFill>
                </a:ln>
                <a:solidFill>
                  <a:srgbClr val="C00000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</a:effectLst>
                <a:latin typeface="Ravie" panose="04040805050809020602" pitchFamily="82" charset="0"/>
              </a:rPr>
              <a:t>What is DSY</a:t>
            </a:r>
            <a:endParaRPr lang="en-US" sz="5400" b="1" cap="none" spc="0" dirty="0">
              <a:ln>
                <a:solidFill>
                  <a:srgbClr val="FFFF00"/>
                </a:solidFill>
              </a:ln>
              <a:solidFill>
                <a:srgbClr val="C00000"/>
              </a:solidFill>
              <a:effectLst>
                <a:glow rad="63500">
                  <a:schemeClr val="accent4">
                    <a:satMod val="175000"/>
                    <a:alpha val="40000"/>
                  </a:schemeClr>
                </a:glow>
              </a:effectLst>
              <a:latin typeface="Agency FB" panose="020B0503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7C1EAE1-7ED9-4E43-A24C-23F6D98331F3}"/>
              </a:ext>
            </a:extLst>
          </p:cNvPr>
          <p:cNvSpPr txBox="1"/>
          <p:nvPr/>
        </p:nvSpPr>
        <p:spPr>
          <a:xfrm>
            <a:off x="5215524" y="1418177"/>
            <a:ext cx="658225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0" i="0" u="none" strike="noStrike" dirty="0">
                <a:solidFill>
                  <a:srgbClr val="FFFFFF"/>
                </a:solidFill>
                <a:effectLst/>
                <a:latin typeface="JasmineUPC" panose="02020603050405020304" pitchFamily="18" charset="-34"/>
                <a:cs typeface="JasmineUPC" panose="02020603050405020304" pitchFamily="18" charset="-34"/>
              </a:rPr>
              <a:t>	</a:t>
            </a:r>
            <a:r>
              <a:rPr lang="en-US" sz="3200" i="0" u="none" strike="noStrike" dirty="0">
                <a:solidFill>
                  <a:srgbClr val="CC0000"/>
                </a:solidFill>
                <a:effectLst/>
                <a:latin typeface="JasmineUPC" panose="02020603050405020304" pitchFamily="18" charset="-34"/>
                <a:cs typeface="JasmineUPC" panose="02020603050405020304" pitchFamily="18" charset="-34"/>
              </a:rPr>
              <a:t>DSY </a:t>
            </a:r>
            <a:r>
              <a:rPr lang="th-TH" sz="3200" i="0" u="none" strike="noStrike" dirty="0">
                <a:solidFill>
                  <a:srgbClr val="CC0000"/>
                </a:solidFill>
                <a:effectLst/>
                <a:latin typeface="JasmineUPC" panose="02020603050405020304" pitchFamily="18" charset="-34"/>
                <a:cs typeface="JasmineUPC" panose="02020603050405020304" pitchFamily="18" charset="-34"/>
              </a:rPr>
              <a:t>คือแพลตฟอร์มที่รวบรวมยารักษาโรคทุกประเภท ไม่ว่าจะเป็นยาสามัญประจำบ้าน, ยาแผนโบราณ หรือยาที่ต้องได้รับคำแนะนำจากแพทย์ก่อนการใช้งานก็ตาม จากร้านขายยาใกล้บ้านคุณ รวมไปถึงโรงพยาบาล ที่คุณสามารถกดสั่งผ่านแอพ และเด็กของเราจะไปรับ และส่งยาให้คุณถึงที่</a:t>
            </a:r>
            <a:endParaRPr lang="en-US" sz="3200" dirty="0">
              <a:solidFill>
                <a:srgbClr val="CC0000"/>
              </a:solidFill>
              <a:latin typeface="JasmineUPC" panose="02020603050405020304" pitchFamily="18" charset="-34"/>
              <a:cs typeface="JasmineUPC" panose="02020603050405020304" pitchFamily="18" charset="-34"/>
            </a:endParaRPr>
          </a:p>
        </p:txBody>
      </p:sp>
      <p:pic>
        <p:nvPicPr>
          <p:cNvPr id="22" name="Graphic 21" descr="Arrow Clockwise curve">
            <a:extLst>
              <a:ext uri="{FF2B5EF4-FFF2-40B4-BE49-F238E27FC236}">
                <a16:creationId xmlns:a16="http://schemas.microsoft.com/office/drawing/2014/main" id="{6DB19651-4484-46E6-B8FE-C5219702276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2407665" flipH="1" flipV="1">
            <a:off x="355853" y="2354950"/>
            <a:ext cx="1397086" cy="1397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509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D287F57-6477-43D2-854D-821D8F5D68D5}"/>
              </a:ext>
            </a:extLst>
          </p:cNvPr>
          <p:cNvSpPr/>
          <p:nvPr/>
        </p:nvSpPr>
        <p:spPr>
          <a:xfrm>
            <a:off x="627194" y="273965"/>
            <a:ext cx="1093761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5400" b="1" cap="none" spc="0" dirty="0">
                <a:ln>
                  <a:solidFill>
                    <a:srgbClr val="FFFF00"/>
                  </a:solidFill>
                </a:ln>
                <a:solidFill>
                  <a:srgbClr val="C00000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</a:effectLst>
                <a:latin typeface="Ravie" panose="04040805050809020602" pitchFamily="82" charset="0"/>
              </a:rPr>
              <a:t>Matchmaking Business</a:t>
            </a:r>
            <a:endParaRPr lang="en-US" sz="5400" b="1" cap="none" spc="0" dirty="0">
              <a:ln>
                <a:solidFill>
                  <a:srgbClr val="FFFF00"/>
                </a:solidFill>
              </a:ln>
              <a:solidFill>
                <a:srgbClr val="C00000"/>
              </a:solidFill>
              <a:effectLst>
                <a:glow rad="63500">
                  <a:schemeClr val="accent4">
                    <a:satMod val="175000"/>
                    <a:alpha val="40000"/>
                  </a:schemeClr>
                </a:glow>
              </a:effectLst>
              <a:latin typeface="Agency FB" panose="020B0503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1407C6-2FA4-4011-AB11-72CE530B884C}"/>
              </a:ext>
            </a:extLst>
          </p:cNvPr>
          <p:cNvSpPr txBox="1"/>
          <p:nvPr/>
        </p:nvSpPr>
        <p:spPr>
          <a:xfrm>
            <a:off x="1797613" y="4303237"/>
            <a:ext cx="90996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4000" b="0" dirty="0">
                <a:solidFill>
                  <a:srgbClr val="CC0000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เป็น</a:t>
            </a:r>
            <a:r>
              <a:rPr lang="en-US" sz="4000" b="0" dirty="0">
                <a:solidFill>
                  <a:srgbClr val="CC0000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 Con</a:t>
            </a:r>
            <a:r>
              <a:rPr lang="en-US" sz="4000" dirty="0">
                <a:solidFill>
                  <a:srgbClr val="CC0000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necting</a:t>
            </a:r>
            <a:r>
              <a:rPr lang="th-TH" sz="4000" dirty="0">
                <a:solidFill>
                  <a:srgbClr val="CC0000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 ระหว่าง ร้านขายยา</a:t>
            </a:r>
            <a:r>
              <a:rPr lang="en-US" sz="4000" dirty="0">
                <a:solidFill>
                  <a:srgbClr val="CC0000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/</a:t>
            </a:r>
            <a:r>
              <a:rPr lang="th-TH" sz="4000" dirty="0">
                <a:solidFill>
                  <a:srgbClr val="CC0000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โรงพยาบาล กับ ผู้ป่วย</a:t>
            </a:r>
            <a:endParaRPr lang="en-US" sz="4000" dirty="0">
              <a:solidFill>
                <a:srgbClr val="CC0000"/>
              </a:solidFill>
              <a:latin typeface="JasmineUPC" panose="02020603050405020304" pitchFamily="18" charset="-34"/>
              <a:cs typeface="JasmineUPC" panose="02020603050405020304" pitchFamily="18" charset="-34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D10B2E9-7BDA-4E1F-B026-6135C6FD12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320" y="1552872"/>
            <a:ext cx="2488051" cy="248805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F6E9878-BF3D-4C8C-BA0D-B4F3AFE069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2069" y="1459609"/>
            <a:ext cx="2488051" cy="2488051"/>
          </a:xfrm>
          <a:prstGeom prst="rect">
            <a:avLst/>
          </a:prstGeom>
        </p:spPr>
      </p:pic>
      <p:pic>
        <p:nvPicPr>
          <p:cNvPr id="13" name="Graphic 12" descr="Maximize">
            <a:extLst>
              <a:ext uri="{FF2B5EF4-FFF2-40B4-BE49-F238E27FC236}">
                <a16:creationId xmlns:a16="http://schemas.microsoft.com/office/drawing/2014/main" id="{562AE6AF-A4CB-42AC-9A09-9E0371174F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675616">
            <a:off x="6413407" y="1915821"/>
            <a:ext cx="1575626" cy="157562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0DF92E2-2B8F-4C8F-BBA6-AACE48BDA95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2031" y="1291883"/>
            <a:ext cx="2167623" cy="2823501"/>
          </a:xfrm>
          <a:prstGeom prst="ellipse">
            <a:avLst/>
          </a:prstGeom>
          <a:ln w="63500" cap="rnd">
            <a:solidFill>
              <a:schemeClr val="accent4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70526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ACA6CD0-C3DB-440C-8085-C520665F5F72}"/>
              </a:ext>
            </a:extLst>
          </p:cNvPr>
          <p:cNvSpPr/>
          <p:nvPr/>
        </p:nvSpPr>
        <p:spPr>
          <a:xfrm>
            <a:off x="1138553" y="0"/>
            <a:ext cx="991489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5400" b="1" cap="none" spc="0" dirty="0">
                <a:ln>
                  <a:solidFill>
                    <a:srgbClr val="FFFF00"/>
                  </a:solidFill>
                </a:ln>
                <a:solidFill>
                  <a:srgbClr val="C00000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</a:effectLst>
                <a:latin typeface="Ravie" panose="04040805050809020602" pitchFamily="82" charset="0"/>
              </a:rPr>
              <a:t>Personal Interesting</a:t>
            </a:r>
            <a:endParaRPr lang="en-US" sz="5400" b="1" cap="none" spc="0" dirty="0">
              <a:ln>
                <a:solidFill>
                  <a:srgbClr val="FFFF00"/>
                </a:solidFill>
              </a:ln>
              <a:solidFill>
                <a:srgbClr val="C00000"/>
              </a:solidFill>
              <a:effectLst>
                <a:glow rad="63500">
                  <a:schemeClr val="accent4">
                    <a:satMod val="175000"/>
                    <a:alpha val="40000"/>
                  </a:schemeClr>
                </a:glow>
              </a:effectLst>
              <a:latin typeface="Agency FB" panose="020B0503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F8FC46-FD9E-4B7E-B782-9CFBE5F28D3C}"/>
              </a:ext>
            </a:extLst>
          </p:cNvPr>
          <p:cNvSpPr txBox="1"/>
          <p:nvPr/>
        </p:nvSpPr>
        <p:spPr>
          <a:xfrm>
            <a:off x="420209" y="1124694"/>
            <a:ext cx="5424257" cy="3785652"/>
          </a:xfrm>
          <a:prstGeom prst="rect">
            <a:avLst/>
          </a:prstGeom>
          <a:ln w="38100">
            <a:solidFill>
              <a:srgbClr val="FF0000"/>
            </a:solidFill>
          </a:ln>
          <a:effectLst>
            <a:glow rad="139700">
              <a:srgbClr val="CC0000">
                <a:alpha val="40000"/>
              </a:srgb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CC0000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Nui</a:t>
            </a:r>
          </a:p>
          <a:p>
            <a:r>
              <a:rPr lang="th-TH" sz="3200" dirty="0">
                <a:solidFill>
                  <a:srgbClr val="CC0000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	ในบางครั้งผมคิดว่าถ้าหากผู้สูงอายุที่มีสุขภาพไม่ดี แล้วไม่สามารถออกไปด้วยตัวเองได้ ผมจึงคิดว่าเราควรจะมีแอพสำหรับส่งยารักษาโรคทุกชนิด ตั้งแต่ร้านขายยาไปจนถึงโรงพยาบาลตลอด </a:t>
            </a:r>
            <a:r>
              <a:rPr lang="en-US" sz="3200" dirty="0">
                <a:solidFill>
                  <a:srgbClr val="CC0000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24</a:t>
            </a:r>
            <a:r>
              <a:rPr lang="th-TH" sz="3200" dirty="0">
                <a:solidFill>
                  <a:srgbClr val="CC0000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 ชั่วโมง เพื่อป้องเหตุการณ์ที่ฉุกเฉินต่อผู้ป่วยได้อย่างรวดเร็ว</a:t>
            </a:r>
            <a:endParaRPr lang="en-US" sz="3200" dirty="0">
              <a:solidFill>
                <a:srgbClr val="CC0000"/>
              </a:solidFill>
              <a:latin typeface="JasmineUPC" panose="02020603050405020304" pitchFamily="18" charset="-34"/>
              <a:cs typeface="JasmineUPC" panose="02020603050405020304" pitchFamily="18" charset="-34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36E3E42-A4DE-4846-A8A0-954F7ED0304E}"/>
              </a:ext>
            </a:extLst>
          </p:cNvPr>
          <p:cNvSpPr txBox="1"/>
          <p:nvPr/>
        </p:nvSpPr>
        <p:spPr>
          <a:xfrm>
            <a:off x="6347536" y="923330"/>
            <a:ext cx="5424255" cy="4188381"/>
          </a:xfrm>
          <a:prstGeom prst="roundRect">
            <a:avLst/>
          </a:prstGeom>
          <a:ln w="38100">
            <a:solidFill>
              <a:srgbClr val="0070C0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2060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Little</a:t>
            </a:r>
          </a:p>
          <a:p>
            <a:r>
              <a:rPr lang="en-US" sz="3200" dirty="0">
                <a:solidFill>
                  <a:srgbClr val="002060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	</a:t>
            </a:r>
            <a:r>
              <a:rPr lang="th-TH" sz="3200" dirty="0">
                <a:solidFill>
                  <a:srgbClr val="002060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เนื่องจากผมได้พาผู้ปกครองสูงอายุไปรับยาที่โรงพยาบาลอยู่บ่อยครั้ง ทำให้ผมได้เกิดความคิดที่จะทำแอพน</a:t>
            </a:r>
            <a:r>
              <a:rPr lang="th-TH" sz="3200" dirty="0" err="1">
                <a:solidFill>
                  <a:srgbClr val="002060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ี้</a:t>
            </a:r>
            <a:r>
              <a:rPr lang="th-TH" sz="3200" dirty="0">
                <a:solidFill>
                  <a:srgbClr val="002060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ขึ้นมา เพื่อที่พวกท่านจะได้ไม่ต้องตื่นขึ้นมาแต่เช้าเพื่อมารอคิวรับยาที่โรงพยาบาลเป็นเวลานาน</a:t>
            </a:r>
            <a:endParaRPr lang="en-US" sz="3200" dirty="0">
              <a:solidFill>
                <a:srgbClr val="002060"/>
              </a:solidFill>
              <a:latin typeface="JasmineUPC" panose="02020603050405020304" pitchFamily="18" charset="-34"/>
              <a:cs typeface="JasmineUPC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473370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D8B0AD6-0A84-43C3-BE0B-74DCF4BE4E8D}"/>
              </a:ext>
            </a:extLst>
          </p:cNvPr>
          <p:cNvSpPr/>
          <p:nvPr/>
        </p:nvSpPr>
        <p:spPr>
          <a:xfrm>
            <a:off x="471704" y="91551"/>
            <a:ext cx="1124859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5400" b="1" dirty="0">
                <a:ln>
                  <a:solidFill>
                    <a:srgbClr val="FFFF00"/>
                  </a:solidFill>
                </a:ln>
                <a:solidFill>
                  <a:srgbClr val="C00000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</a:effectLst>
                <a:latin typeface="Ravie" panose="04040805050809020602" pitchFamily="82" charset="0"/>
              </a:rPr>
              <a:t>Important Competitors</a:t>
            </a:r>
            <a:endParaRPr lang="en-US" sz="2800" b="1" cap="none" spc="0" dirty="0">
              <a:ln>
                <a:solidFill>
                  <a:srgbClr val="FFFF00"/>
                </a:solidFill>
              </a:ln>
              <a:solidFill>
                <a:srgbClr val="C00000"/>
              </a:solidFill>
              <a:effectLst>
                <a:glow rad="63500">
                  <a:schemeClr val="accent4">
                    <a:satMod val="175000"/>
                    <a:alpha val="40000"/>
                  </a:schemeClr>
                </a:glow>
              </a:effectLst>
              <a:latin typeface="Agency FB" panose="020B0503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B4D12E-94F3-4976-A081-BF3504F592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992" y="1672627"/>
            <a:ext cx="2911687" cy="2911687"/>
          </a:xfrm>
          <a:prstGeom prst="ellipse">
            <a:avLst/>
          </a:prstGeom>
          <a:ln w="63500" cap="rnd">
            <a:solidFill>
              <a:schemeClr val="accent4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559B622-5266-4C3B-8B27-E490313C3E6F}"/>
              </a:ext>
            </a:extLst>
          </p:cNvPr>
          <p:cNvSpPr txBox="1"/>
          <p:nvPr/>
        </p:nvSpPr>
        <p:spPr>
          <a:xfrm>
            <a:off x="3799643" y="1112535"/>
            <a:ext cx="7920653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200" dirty="0">
                <a:solidFill>
                  <a:srgbClr val="CC0000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จุดเด่น</a:t>
            </a:r>
          </a:p>
          <a:p>
            <a:r>
              <a:rPr lang="en-US" sz="3200" dirty="0">
                <a:solidFill>
                  <a:srgbClr val="CC0000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1. </a:t>
            </a:r>
            <a:r>
              <a:rPr lang="th-TH" sz="3200" dirty="0">
                <a:solidFill>
                  <a:srgbClr val="CC0000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มีหน้า</a:t>
            </a:r>
            <a:r>
              <a:rPr lang="en-US" sz="3200" dirty="0">
                <a:solidFill>
                  <a:srgbClr val="CC0000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UI</a:t>
            </a:r>
            <a:r>
              <a:rPr lang="th-TH" sz="3200" dirty="0">
                <a:solidFill>
                  <a:srgbClr val="CC0000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ที่เข้าใจง่าย ทำให้ง่ายต่อการใช้งาน</a:t>
            </a:r>
            <a:r>
              <a:rPr lang="th-TH" sz="3200" dirty="0" err="1">
                <a:solidFill>
                  <a:srgbClr val="CC0000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ต่างๆ</a:t>
            </a:r>
            <a:endParaRPr lang="th-TH" sz="3200" dirty="0">
              <a:solidFill>
                <a:srgbClr val="CC0000"/>
              </a:solidFill>
              <a:latin typeface="JasmineUPC" panose="02020603050405020304" pitchFamily="18" charset="-34"/>
              <a:cs typeface="JasmineUPC" panose="02020603050405020304" pitchFamily="18" charset="-34"/>
            </a:endParaRPr>
          </a:p>
          <a:p>
            <a:r>
              <a:rPr lang="en-US" sz="3200" dirty="0">
                <a:solidFill>
                  <a:srgbClr val="CC0000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2. </a:t>
            </a:r>
            <a:r>
              <a:rPr lang="th-TH" sz="3200" dirty="0">
                <a:solidFill>
                  <a:srgbClr val="CC0000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สินค้าส่วนใหญ่มาจากแหล่งที่ไว้ใจได้ เช่น ห้างสรรพสินค้า</a:t>
            </a:r>
          </a:p>
          <a:p>
            <a:r>
              <a:rPr lang="en-US" sz="3200" dirty="0">
                <a:solidFill>
                  <a:srgbClr val="CC0000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3. </a:t>
            </a:r>
            <a:r>
              <a:rPr lang="th-TH" sz="3200" dirty="0">
                <a:solidFill>
                  <a:srgbClr val="CC0000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มีโปรโมชั่นเอาใจลูกค้าบ่อยครั้ง</a:t>
            </a:r>
          </a:p>
          <a:p>
            <a:r>
              <a:rPr lang="en-US" sz="3200" dirty="0">
                <a:solidFill>
                  <a:srgbClr val="CC0000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4.</a:t>
            </a:r>
            <a:r>
              <a:rPr lang="th-TH" sz="3200" dirty="0">
                <a:solidFill>
                  <a:srgbClr val="CC0000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 มีฐาน</a:t>
            </a:r>
            <a:r>
              <a:rPr lang="en-US" sz="3200" dirty="0">
                <a:solidFill>
                  <a:srgbClr val="CC0000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User</a:t>
            </a:r>
            <a:r>
              <a:rPr lang="th-TH" sz="3200" dirty="0">
                <a:solidFill>
                  <a:srgbClr val="CC0000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ที่ใช้งานเป็นจำนวนมาก </a:t>
            </a:r>
          </a:p>
          <a:p>
            <a:r>
              <a:rPr lang="th-TH" sz="3200" dirty="0">
                <a:solidFill>
                  <a:srgbClr val="CC0000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จุดด้อย</a:t>
            </a:r>
          </a:p>
          <a:p>
            <a:r>
              <a:rPr lang="en-US" sz="3200" dirty="0">
                <a:solidFill>
                  <a:srgbClr val="CC0000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1. </a:t>
            </a:r>
            <a:r>
              <a:rPr lang="th-TH" sz="3200" dirty="0">
                <a:solidFill>
                  <a:srgbClr val="CC0000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เป็นแอพที่เหมาะสำหรับการสั่งซื้อของทั่วไปมากกว่า</a:t>
            </a:r>
            <a:endParaRPr lang="en-US" sz="3200" dirty="0">
              <a:solidFill>
                <a:srgbClr val="CC0000"/>
              </a:solidFill>
              <a:latin typeface="JasmineUPC" panose="02020603050405020304" pitchFamily="18" charset="-34"/>
              <a:cs typeface="JasmineUPC" panose="02020603050405020304" pitchFamily="18" charset="-34"/>
            </a:endParaRPr>
          </a:p>
          <a:p>
            <a:r>
              <a:rPr lang="en-US" sz="3200" dirty="0">
                <a:solidFill>
                  <a:srgbClr val="CC0000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2. </a:t>
            </a:r>
            <a:r>
              <a:rPr lang="th-TH" sz="3200" dirty="0">
                <a:solidFill>
                  <a:srgbClr val="CC0000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อาจเจอความไม่แน่นอนในการส่งของ เช่น คนขับรถส่งไม่สะดวก</a:t>
            </a:r>
            <a:endParaRPr lang="en-US" sz="3200" dirty="0">
              <a:solidFill>
                <a:srgbClr val="CC0000"/>
              </a:solidFill>
              <a:latin typeface="JasmineUPC" panose="02020603050405020304" pitchFamily="18" charset="-34"/>
              <a:cs typeface="JasmineUPC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8371763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7CE71EC-BE07-45BB-865E-5A4ABF2878C8}"/>
              </a:ext>
            </a:extLst>
          </p:cNvPr>
          <p:cNvSpPr txBox="1"/>
          <p:nvPr/>
        </p:nvSpPr>
        <p:spPr>
          <a:xfrm>
            <a:off x="899794" y="847010"/>
            <a:ext cx="6850412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200" dirty="0">
                <a:solidFill>
                  <a:srgbClr val="CC0000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จุดเด่น</a:t>
            </a:r>
          </a:p>
          <a:p>
            <a:r>
              <a:rPr lang="en-US" sz="3200" dirty="0">
                <a:solidFill>
                  <a:srgbClr val="CC0000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1. </a:t>
            </a:r>
            <a:r>
              <a:rPr lang="th-TH" sz="3200" dirty="0">
                <a:solidFill>
                  <a:srgbClr val="CC0000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มีหน้า</a:t>
            </a:r>
            <a:r>
              <a:rPr lang="en-US" sz="3200" dirty="0">
                <a:solidFill>
                  <a:srgbClr val="CC0000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UI</a:t>
            </a:r>
            <a:r>
              <a:rPr lang="th-TH" sz="3200" dirty="0">
                <a:solidFill>
                  <a:srgbClr val="CC0000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ที่สวย เข้าใจง่าย ทำให้ง่ายต่อการใช้งาน</a:t>
            </a:r>
            <a:r>
              <a:rPr lang="th-TH" sz="3200" dirty="0" err="1">
                <a:solidFill>
                  <a:srgbClr val="CC0000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ต่างๆ</a:t>
            </a:r>
            <a:endParaRPr lang="th-TH" sz="3200" dirty="0">
              <a:solidFill>
                <a:srgbClr val="CC0000"/>
              </a:solidFill>
              <a:latin typeface="JasmineUPC" panose="02020603050405020304" pitchFamily="18" charset="-34"/>
              <a:cs typeface="JasmineUPC" panose="02020603050405020304" pitchFamily="18" charset="-34"/>
            </a:endParaRPr>
          </a:p>
          <a:p>
            <a:r>
              <a:rPr lang="en-US" sz="3200" dirty="0">
                <a:solidFill>
                  <a:srgbClr val="CC0000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2. </a:t>
            </a:r>
            <a:r>
              <a:rPr lang="th-TH" sz="3200" dirty="0">
                <a:solidFill>
                  <a:srgbClr val="CC0000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มีทีมงานแพทย์ที่คอยตอบแชท</a:t>
            </a:r>
            <a:r>
              <a:rPr lang="en-US" sz="3200" dirty="0">
                <a:solidFill>
                  <a:srgbClr val="CC0000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24</a:t>
            </a:r>
            <a:r>
              <a:rPr lang="th-TH" sz="3200" dirty="0">
                <a:solidFill>
                  <a:srgbClr val="CC0000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ชม</a:t>
            </a:r>
            <a:r>
              <a:rPr lang="en-US" sz="3200" dirty="0">
                <a:solidFill>
                  <a:srgbClr val="CC0000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.</a:t>
            </a:r>
            <a:endParaRPr lang="th-TH" sz="3200" dirty="0">
              <a:solidFill>
                <a:srgbClr val="CC0000"/>
              </a:solidFill>
              <a:latin typeface="JasmineUPC" panose="02020603050405020304" pitchFamily="18" charset="-34"/>
              <a:cs typeface="JasmineUPC" panose="02020603050405020304" pitchFamily="18" charset="-34"/>
            </a:endParaRPr>
          </a:p>
          <a:p>
            <a:r>
              <a:rPr lang="en-US" sz="3200" dirty="0">
                <a:solidFill>
                  <a:srgbClr val="CC0000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3. </a:t>
            </a:r>
            <a:r>
              <a:rPr lang="th-TH" sz="3200" dirty="0">
                <a:solidFill>
                  <a:srgbClr val="CC0000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มีการขนส่งที่รวดเร็ว ทันใจ</a:t>
            </a:r>
            <a:endParaRPr lang="en-US" sz="3200" dirty="0">
              <a:solidFill>
                <a:srgbClr val="CC0000"/>
              </a:solidFill>
              <a:latin typeface="JasmineUPC" panose="02020603050405020304" pitchFamily="18" charset="-34"/>
              <a:cs typeface="JasmineUPC" panose="02020603050405020304" pitchFamily="18" charset="-34"/>
            </a:endParaRPr>
          </a:p>
          <a:p>
            <a:r>
              <a:rPr lang="th-TH" sz="3200" dirty="0">
                <a:solidFill>
                  <a:srgbClr val="CC0000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จุดด้อย</a:t>
            </a:r>
          </a:p>
          <a:p>
            <a:r>
              <a:rPr lang="en-US" sz="3200" dirty="0">
                <a:solidFill>
                  <a:srgbClr val="CC0000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1. </a:t>
            </a:r>
            <a:r>
              <a:rPr lang="th-TH" sz="3200" dirty="0">
                <a:solidFill>
                  <a:srgbClr val="CC0000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ยังขาดความเสถียรอยู่บ้าง</a:t>
            </a:r>
            <a:endParaRPr lang="en-US" sz="3200" dirty="0">
              <a:solidFill>
                <a:srgbClr val="CC0000"/>
              </a:solidFill>
              <a:latin typeface="JasmineUPC" panose="02020603050405020304" pitchFamily="18" charset="-34"/>
              <a:cs typeface="JasmineUPC" panose="02020603050405020304" pitchFamily="18" charset="-34"/>
            </a:endParaRPr>
          </a:p>
          <a:p>
            <a:r>
              <a:rPr lang="en-US" sz="3200" dirty="0">
                <a:solidFill>
                  <a:srgbClr val="CC0000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2. </a:t>
            </a:r>
            <a:r>
              <a:rPr lang="th-TH" sz="3200" dirty="0">
                <a:solidFill>
                  <a:srgbClr val="CC0000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สินค้าบางอย่างมีความคลุมเครือ เช่น รูปสินค้าไม่ตรงกับสินค้าจริง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7CF2DC-A823-459A-B869-03490DFE81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0519" y="1407102"/>
            <a:ext cx="2911687" cy="2911687"/>
          </a:xfrm>
          <a:prstGeom prst="ellipse">
            <a:avLst/>
          </a:prstGeom>
          <a:ln w="63500" cap="rnd">
            <a:solidFill>
              <a:schemeClr val="accent4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3008932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9343104-3922-4916-83BC-DB600CF6727B}"/>
              </a:ext>
            </a:extLst>
          </p:cNvPr>
          <p:cNvSpPr/>
          <p:nvPr/>
        </p:nvSpPr>
        <p:spPr>
          <a:xfrm>
            <a:off x="618378" y="194890"/>
            <a:ext cx="1095524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5400" b="1" dirty="0">
                <a:ln>
                  <a:solidFill>
                    <a:srgbClr val="FFFF00"/>
                  </a:solidFill>
                </a:ln>
                <a:solidFill>
                  <a:srgbClr val="C00000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</a:effectLst>
                <a:latin typeface="Ravie" panose="04040805050809020602" pitchFamily="82" charset="0"/>
              </a:rPr>
              <a:t>Competitive</a:t>
            </a:r>
            <a:r>
              <a:rPr lang="th-TH" sz="5400" b="1" dirty="0">
                <a:ln>
                  <a:solidFill>
                    <a:srgbClr val="FFFF00"/>
                  </a:solidFill>
                </a:ln>
                <a:solidFill>
                  <a:srgbClr val="C00000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</a:effectLst>
                <a:latin typeface="Ravie" panose="04040805050809020602" pitchFamily="82" charset="0"/>
              </a:rPr>
              <a:t> </a:t>
            </a:r>
            <a:r>
              <a:rPr lang="en-US" sz="5400" b="1" dirty="0">
                <a:ln>
                  <a:solidFill>
                    <a:srgbClr val="FFFF00"/>
                  </a:solidFill>
                </a:ln>
                <a:solidFill>
                  <a:srgbClr val="C00000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</a:effectLst>
                <a:latin typeface="Ravie" panose="04040805050809020602" pitchFamily="82" charset="0"/>
              </a:rPr>
              <a:t>Advantage</a:t>
            </a:r>
            <a:endParaRPr lang="en-US" sz="2800" b="1" cap="none" spc="0" dirty="0">
              <a:ln>
                <a:solidFill>
                  <a:srgbClr val="FFFF00"/>
                </a:solidFill>
              </a:ln>
              <a:solidFill>
                <a:srgbClr val="C00000"/>
              </a:solidFill>
              <a:effectLst>
                <a:glow rad="63500">
                  <a:schemeClr val="accent4">
                    <a:satMod val="175000"/>
                    <a:alpha val="40000"/>
                  </a:schemeClr>
                </a:glow>
              </a:effectLst>
              <a:latin typeface="Agency FB" panose="020B050302020202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05CB59E-F21F-4D5E-9B49-B00D549891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214" y="1492587"/>
            <a:ext cx="4819280" cy="338038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2641203-9CA8-4102-90CE-70C4719A89BE}"/>
              </a:ext>
            </a:extLst>
          </p:cNvPr>
          <p:cNvSpPr txBox="1"/>
          <p:nvPr/>
        </p:nvSpPr>
        <p:spPr>
          <a:xfrm>
            <a:off x="2705562" y="1172410"/>
            <a:ext cx="54065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200" dirty="0">
                <a:solidFill>
                  <a:srgbClr val="CC0000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มียารักษาโรคทุกชนิด ครอบคลุมทุกหมวดยา</a:t>
            </a:r>
            <a:endParaRPr lang="en-US" sz="3200" dirty="0">
              <a:solidFill>
                <a:srgbClr val="CC0000"/>
              </a:solidFill>
              <a:latin typeface="JasmineUPC" panose="02020603050405020304" pitchFamily="18" charset="-34"/>
              <a:cs typeface="JasmineUPC" panose="02020603050405020304" pitchFamily="18" charset="-34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DF36A92-3DE6-4722-991E-2A656A44F44D}"/>
              </a:ext>
            </a:extLst>
          </p:cNvPr>
          <p:cNvSpPr txBox="1"/>
          <p:nvPr/>
        </p:nvSpPr>
        <p:spPr>
          <a:xfrm>
            <a:off x="2815700" y="4559938"/>
            <a:ext cx="65605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200" dirty="0">
                <a:solidFill>
                  <a:srgbClr val="CC0000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มีข้อมูลข่าวสารเรื่องยา และสุขภาพที่คอยอัพเดตทุกวัน</a:t>
            </a:r>
            <a:endParaRPr lang="en-US" sz="3200" dirty="0">
              <a:solidFill>
                <a:srgbClr val="CC0000"/>
              </a:solidFill>
              <a:latin typeface="JasmineUPC" panose="02020603050405020304" pitchFamily="18" charset="-34"/>
              <a:cs typeface="JasmineUPC" panose="02020603050405020304" pitchFamily="18" charset="-34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9679875-71AC-4451-96C2-0E2A4A4665C7}"/>
              </a:ext>
            </a:extLst>
          </p:cNvPr>
          <p:cNvSpPr txBox="1"/>
          <p:nvPr/>
        </p:nvSpPr>
        <p:spPr>
          <a:xfrm>
            <a:off x="4755571" y="2198497"/>
            <a:ext cx="68180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200" dirty="0">
                <a:solidFill>
                  <a:srgbClr val="CC0000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มีข้อมูล และวิธีการใช้งานของยาทุกประเภทอย่างละเอียด</a:t>
            </a:r>
            <a:endParaRPr lang="en-US" sz="3200" dirty="0">
              <a:solidFill>
                <a:srgbClr val="CC0000"/>
              </a:solidFill>
              <a:latin typeface="JasmineUPC" panose="02020603050405020304" pitchFamily="18" charset="-34"/>
              <a:cs typeface="JasmineUPC" panose="02020603050405020304" pitchFamily="18" charset="-34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3E4DA9E-9BEE-4B70-A71E-CBD2392992B9}"/>
              </a:ext>
            </a:extLst>
          </p:cNvPr>
          <p:cNvSpPr txBox="1"/>
          <p:nvPr/>
        </p:nvSpPr>
        <p:spPr>
          <a:xfrm>
            <a:off x="5025494" y="3132996"/>
            <a:ext cx="68180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200" dirty="0">
                <a:solidFill>
                  <a:srgbClr val="CC0000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มีการวิเคราะห์ แนะนำการใช้ตามอาการป่วยของแต่ละคน การใช้ร่วมกับยาตัวอื่น ผลข้างเคียง วิดีโอสาธิต เป็นต้น</a:t>
            </a:r>
            <a:endParaRPr lang="en-US" sz="3200" dirty="0">
              <a:solidFill>
                <a:srgbClr val="CC0000"/>
              </a:solidFill>
              <a:latin typeface="JasmineUPC" panose="02020603050405020304" pitchFamily="18" charset="-34"/>
              <a:cs typeface="JasmineUPC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5453453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835BE74-7605-4B51-8CB6-7CF2F96914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8430" y="1312095"/>
            <a:ext cx="3084148" cy="355910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B598935-DF40-49D3-AB86-332B57F65760}"/>
              </a:ext>
            </a:extLst>
          </p:cNvPr>
          <p:cNvSpPr txBox="1"/>
          <p:nvPr/>
        </p:nvSpPr>
        <p:spPr>
          <a:xfrm>
            <a:off x="1307694" y="820023"/>
            <a:ext cx="82590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200" dirty="0">
                <a:solidFill>
                  <a:srgbClr val="CC0000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เจาะกลุ่มเป้าหมายเฉพาะผู้ป่วย และผู้ต้องการซื้อยารักษาโรคโดยเฉพาะ</a:t>
            </a:r>
            <a:endParaRPr lang="en-US" sz="3200" dirty="0">
              <a:solidFill>
                <a:srgbClr val="CC0000"/>
              </a:solidFill>
              <a:latin typeface="JasmineUPC" panose="02020603050405020304" pitchFamily="18" charset="-34"/>
              <a:cs typeface="JasmineUPC" panose="02020603050405020304" pitchFamily="18" charset="-34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AA4829-8D86-4729-9F58-171A1901912E}"/>
              </a:ext>
            </a:extLst>
          </p:cNvPr>
          <p:cNvSpPr txBox="1"/>
          <p:nvPr/>
        </p:nvSpPr>
        <p:spPr>
          <a:xfrm>
            <a:off x="503403" y="2167314"/>
            <a:ext cx="778502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200" dirty="0">
                <a:solidFill>
                  <a:srgbClr val="CC0000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บัญชีผู้ใช้สามารถเชื่อมต่อกับประวัติผู้ป่วยจากโรงพยาบาล</a:t>
            </a:r>
            <a:r>
              <a:rPr lang="th-TH" sz="3200" dirty="0" err="1">
                <a:solidFill>
                  <a:srgbClr val="CC0000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ต่างๆ</a:t>
            </a:r>
            <a:r>
              <a:rPr lang="th-TH" sz="3200" dirty="0">
                <a:solidFill>
                  <a:srgbClr val="CC0000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ที่ผู้ป่วยเคยไปรักษาตัว</a:t>
            </a:r>
            <a:endParaRPr lang="en-US" sz="3200" dirty="0">
              <a:solidFill>
                <a:srgbClr val="CC0000"/>
              </a:solidFill>
              <a:latin typeface="JasmineUPC" panose="02020603050405020304" pitchFamily="18" charset="-34"/>
              <a:cs typeface="JasmineUPC" panose="02020603050405020304" pitchFamily="18" charset="-34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8075E18-7029-4DFF-9674-8ECE4CE339C5}"/>
              </a:ext>
            </a:extLst>
          </p:cNvPr>
          <p:cNvSpPr txBox="1"/>
          <p:nvPr/>
        </p:nvSpPr>
        <p:spPr>
          <a:xfrm>
            <a:off x="1538486" y="4007048"/>
            <a:ext cx="687422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200" dirty="0">
                <a:solidFill>
                  <a:srgbClr val="CC0000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รวมไปถึงประวัติการใช้ยา การแพ้ยา หรือสิทธิ์การรักษา</a:t>
            </a:r>
            <a:r>
              <a:rPr lang="th-TH" sz="3200" dirty="0" err="1">
                <a:solidFill>
                  <a:srgbClr val="CC0000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ต่างๆ</a:t>
            </a:r>
            <a:r>
              <a:rPr lang="th-TH" sz="3200" dirty="0">
                <a:solidFill>
                  <a:srgbClr val="CC0000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 เพื่อใช้ลดค่าใช้จ่ายในการซื้อยาได้</a:t>
            </a:r>
            <a:endParaRPr lang="en-US" sz="3200" dirty="0">
              <a:solidFill>
                <a:srgbClr val="CC0000"/>
              </a:solidFill>
              <a:latin typeface="JasmineUPC" panose="02020603050405020304" pitchFamily="18" charset="-34"/>
              <a:cs typeface="JasmineUPC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6225271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153E491-5D64-473C-A47C-93DE3D352E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1279" y="1198918"/>
            <a:ext cx="2789437" cy="278943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FCCF87B-69BF-4F80-BA05-2AC58AA179AE}"/>
              </a:ext>
            </a:extLst>
          </p:cNvPr>
          <p:cNvSpPr txBox="1"/>
          <p:nvPr/>
        </p:nvSpPr>
        <p:spPr>
          <a:xfrm>
            <a:off x="1171765" y="530791"/>
            <a:ext cx="98484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200" dirty="0">
                <a:solidFill>
                  <a:srgbClr val="CC0000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มีแพทย์ และเภสัชคอยให้คำปรึกษาตลอด</a:t>
            </a:r>
            <a:r>
              <a:rPr lang="en-US" sz="3200" dirty="0">
                <a:solidFill>
                  <a:srgbClr val="CC0000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24</a:t>
            </a:r>
            <a:r>
              <a:rPr lang="th-TH" sz="3200" dirty="0">
                <a:solidFill>
                  <a:srgbClr val="CC0000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ชั่วโมง เพื่อให้ผู้ใช้สามารถแชทปรึกษาได้</a:t>
            </a:r>
            <a:endParaRPr lang="en-US" sz="3200" dirty="0">
              <a:solidFill>
                <a:srgbClr val="CC0000"/>
              </a:solidFill>
              <a:latin typeface="JasmineUPC" panose="02020603050405020304" pitchFamily="18" charset="-34"/>
              <a:cs typeface="JasmineUPC" panose="02020603050405020304" pitchFamily="18" charset="-34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47F0E82-AAFC-4933-97D7-B21F60748905}"/>
              </a:ext>
            </a:extLst>
          </p:cNvPr>
          <p:cNvSpPr txBox="1"/>
          <p:nvPr/>
        </p:nvSpPr>
        <p:spPr>
          <a:xfrm>
            <a:off x="2105398" y="4071707"/>
            <a:ext cx="798119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200" dirty="0">
                <a:solidFill>
                  <a:srgbClr val="CC0000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มีแผนที่แสดงตำแหน่งของโรงพยาบาล และร้านขายยาที่อยู่ใกล้ผู้ใช้ รวมถึงแนะนำเส้นทางการเดินทางที่เร็วที่สุดให้</a:t>
            </a:r>
            <a:endParaRPr lang="en-US" sz="3200" dirty="0">
              <a:solidFill>
                <a:srgbClr val="CC0000"/>
              </a:solidFill>
              <a:latin typeface="JasmineUPC" panose="02020603050405020304" pitchFamily="18" charset="-34"/>
              <a:cs typeface="JasmineUPC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3514266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503</TotalTime>
  <Words>522</Words>
  <Application>Microsoft Office PowerPoint</Application>
  <PresentationFormat>Widescreen</PresentationFormat>
  <Paragraphs>45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Agency FB</vt:lpstr>
      <vt:lpstr>Arial</vt:lpstr>
      <vt:lpstr>Calibri</vt:lpstr>
      <vt:lpstr>Calibri Light</vt:lpstr>
      <vt:lpstr>JasmineUPC</vt:lpstr>
      <vt:lpstr>Ravie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asus</cp:lastModifiedBy>
  <cp:revision>42</cp:revision>
  <dcterms:created xsi:type="dcterms:W3CDTF">2020-08-30T16:57:04Z</dcterms:created>
  <dcterms:modified xsi:type="dcterms:W3CDTF">2020-09-01T16:44:00Z</dcterms:modified>
</cp:coreProperties>
</file>