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4168" r:id="rId1"/>
  </p:sldMasterIdLst>
  <p:sldIdLst>
    <p:sldId id="256" r:id="rId2"/>
    <p:sldId id="257" r:id="rId3"/>
    <p:sldId id="259" r:id="rId4"/>
    <p:sldId id="258" r:id="rId5"/>
    <p:sldId id="261" r:id="rId6"/>
    <p:sldId id="276" r:id="rId7"/>
    <p:sldId id="277" r:id="rId8"/>
    <p:sldId id="269" r:id="rId9"/>
    <p:sldId id="278" r:id="rId10"/>
    <p:sldId id="270" r:id="rId11"/>
    <p:sldId id="271" r:id="rId12"/>
    <p:sldId id="272" r:id="rId13"/>
    <p:sldId id="273" r:id="rId14"/>
    <p:sldId id="274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" initials="A" lastIdx="1" clrIdx="0">
    <p:extLst>
      <p:ext uri="{19B8F6BF-5375-455C-9EA6-DF929625EA0E}">
        <p15:presenceInfo xmlns:p15="http://schemas.microsoft.com/office/powerpoint/2012/main" userId="A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7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5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475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5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927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0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9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7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9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0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8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1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3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  <p:sldLayoutId id="2147484180" r:id="rId12"/>
    <p:sldLayoutId id="2147484181" r:id="rId13"/>
    <p:sldLayoutId id="2147484182" r:id="rId14"/>
    <p:sldLayoutId id="2147484183" r:id="rId15"/>
    <p:sldLayoutId id="21474841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autotrader.co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8B9B-340D-4607-9067-8815D9080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253" y="1849373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Price prediction of used BMW cars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D758C13-3F4E-49E1-9662-201CBE605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851" y="4476750"/>
            <a:ext cx="1798702" cy="17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6EBB-E709-4BF9-8276-EEE15F6B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48" y="656224"/>
            <a:ext cx="9731795" cy="1320800"/>
          </a:xfrm>
        </p:spPr>
        <p:txBody>
          <a:bodyPr>
            <a:normAutofit/>
          </a:bodyPr>
          <a:lstStyle/>
          <a:p>
            <a:r>
              <a:rPr lang="en-US" dirty="0"/>
              <a:t>Prototype of used BMW cars price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333B-7E87-4553-A0F6-601254501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01" y="1977024"/>
            <a:ext cx="10925943" cy="4880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best results were achieved with </a:t>
            </a:r>
            <a:r>
              <a:rPr lang="en-US" sz="2000" dirty="0" err="1">
                <a:solidFill>
                  <a:schemeClr val="accent1"/>
                </a:solidFill>
              </a:rPr>
              <a:t>CatBoost</a:t>
            </a:r>
            <a:r>
              <a:rPr lang="en-US" sz="2000" dirty="0">
                <a:solidFill>
                  <a:schemeClr val="accent1"/>
                </a:solidFill>
              </a:rPr>
              <a:t> regression algorithm: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  <a:p>
            <a:r>
              <a:rPr lang="en-US" dirty="0"/>
              <a:t>96.31% of variance in price is explained by input parameters.</a:t>
            </a:r>
          </a:p>
          <a:p>
            <a:r>
              <a:rPr lang="en-US" dirty="0"/>
              <a:t>Average error of price predictions is £1436.	 </a:t>
            </a:r>
          </a:p>
          <a:p>
            <a:r>
              <a:rPr lang="en-US" dirty="0"/>
              <a:t>About 80% of predictions have error in predicted price 10% or less. </a:t>
            </a:r>
          </a:p>
          <a:p>
            <a:r>
              <a:rPr lang="en-US" dirty="0"/>
              <a:t>Almost 8% of predictions have error more than 15%.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7B08-F546-4FF5-8522-2806CFD8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3596"/>
            <a:ext cx="9996257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We can see how each characteristic affect the price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BB9C-577D-4C74-85F2-CB3A3263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15" y="1233996"/>
            <a:ext cx="8596668" cy="48162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 1: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 2: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052D3-CB9F-447F-923E-655542E1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50" y="1761693"/>
            <a:ext cx="8991600" cy="207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313AA-4C21-4AEA-9F00-13FFB8AB6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7" y="4401352"/>
            <a:ext cx="8878666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9AC2-602D-4DD0-AD1E-61197666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Price prediction on real examples from </a:t>
            </a:r>
            <a:r>
              <a:rPr lang="en-US" dirty="0">
                <a:hlinkClick r:id="rId2"/>
              </a:rPr>
              <a:t>www.autotrader.co.uk</a:t>
            </a:r>
            <a:r>
              <a:rPr lang="en-US" dirty="0"/>
              <a:t> deals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0EF93-7C6A-42BA-98D0-A230A5167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5" y="4363051"/>
            <a:ext cx="6562725" cy="13811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FD9EF8-BED6-4B43-8C30-5B40D397EB42}"/>
              </a:ext>
            </a:extLst>
          </p:cNvPr>
          <p:cNvSpPr txBox="1">
            <a:spLocks/>
          </p:cNvSpPr>
          <p:nvPr/>
        </p:nvSpPr>
        <p:spPr>
          <a:xfrm>
            <a:off x="6793960" y="3292999"/>
            <a:ext cx="333557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 on the 4 samples of real deals:</a:t>
            </a:r>
          </a:p>
          <a:p>
            <a:r>
              <a:rPr lang="en-US" dirty="0"/>
              <a:t>93.4% of variance in price is explained by input parameters</a:t>
            </a:r>
          </a:p>
          <a:p>
            <a:r>
              <a:rPr lang="en-US" dirty="0"/>
              <a:t>Average error in predictions is about 629 £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3BAEA-78E3-4ECF-B773-0F0BB3B33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42" y="1827736"/>
            <a:ext cx="6000889" cy="25120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2770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5BC2-FC3F-4670-A5EA-EA0E63F2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3" y="6745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2108-BA8B-43BF-8D91-61B5706F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192" y="1986439"/>
            <a:ext cx="8596669" cy="5417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Limitations of the price prediction model: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 business requirements for the model performance.</a:t>
            </a:r>
          </a:p>
          <a:p>
            <a:r>
              <a:rPr lang="en-US" dirty="0"/>
              <a:t>Chosen algorithm (</a:t>
            </a:r>
            <a:r>
              <a:rPr lang="en-US" dirty="0" err="1"/>
              <a:t>CatBoostRegressor</a:t>
            </a:r>
            <a:r>
              <a:rPr lang="en-US" dirty="0"/>
              <a:t>) is relatively computationally expensive. </a:t>
            </a:r>
          </a:p>
          <a:p>
            <a:r>
              <a:rPr lang="en-US" dirty="0"/>
              <a:t>Cars sales data quickly gets irrelevant with time. The price predictor should be updated regularly to provide relevant predictions.</a:t>
            </a:r>
          </a:p>
          <a:p>
            <a:r>
              <a:rPr lang="en-US" dirty="0"/>
              <a:t>It’s necessary to validate the input data car characteristics as it may contain mistakes due to human or technical factor.</a:t>
            </a:r>
          </a:p>
        </p:txBody>
      </p:sp>
    </p:spTree>
    <p:extLst>
      <p:ext uri="{BB962C8B-B14F-4D97-AF65-F5344CB8AC3E}">
        <p14:creationId xmlns:p14="http://schemas.microsoft.com/office/powerpoint/2010/main" val="142118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645D-5EFE-417C-A13D-E3E3442E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9E8A-1C85-4BC2-8F3F-6484462A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86" y="1934346"/>
            <a:ext cx="8596668" cy="517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Possible ways to improve performance of the model:</a:t>
            </a:r>
          </a:p>
          <a:p>
            <a:pPr marL="0" indent="0">
              <a:buNone/>
            </a:pPr>
            <a:endParaRPr lang="en-US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dirty="0"/>
              <a:t>Tune the predictive model prototype.</a:t>
            </a:r>
          </a:p>
          <a:p>
            <a:r>
              <a:rPr lang="en-US" dirty="0"/>
              <a:t>Collect more information about car characteristics.</a:t>
            </a:r>
          </a:p>
          <a:p>
            <a:r>
              <a:rPr lang="en-US" dirty="0"/>
              <a:t>Collect more data (older cars and specific model groups).</a:t>
            </a:r>
          </a:p>
          <a:p>
            <a:r>
              <a:rPr lang="en-US" dirty="0"/>
              <a:t>Explore model performance on the real unseen data and tune 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8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4909-5A6E-4CEB-B88F-27729748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56" y="2848500"/>
            <a:ext cx="4995497" cy="1320800"/>
          </a:xfrm>
        </p:spPr>
        <p:txBody>
          <a:bodyPr>
            <a:normAutofit/>
          </a:bodyPr>
          <a:lstStyle/>
          <a:p>
            <a:r>
              <a:rPr lang="en-US" sz="4500" dirty="0"/>
              <a:t>Thank you </a:t>
            </a:r>
            <a:r>
              <a:rPr lang="en-US" sz="4500" dirty="0">
                <a:sym typeface="Wingdings" panose="05000000000000000000" pitchFamily="2" charset="2"/>
              </a:rPr>
              <a:t>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6460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D5D1-5E46-4CE8-A70E-CA8A23FB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determines the price of used cars?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88E2-A9AC-4173-A8BE-CFF287A7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7360"/>
            <a:ext cx="8596668" cy="464439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Only in the first year, the value of a car can decrease from 10 to 60 percent.</a:t>
            </a:r>
          </a:p>
          <a:p>
            <a:pPr marL="0" lvl="0" indent="0">
              <a:buNone/>
            </a:pPr>
            <a:r>
              <a:rPr lang="en-US" dirty="0"/>
              <a:t>Why the difference in price is so significant?</a:t>
            </a:r>
          </a:p>
          <a:p>
            <a:pPr lvl="0"/>
            <a:endParaRPr lang="en-US" dirty="0"/>
          </a:p>
          <a:p>
            <a:pPr lvl="1"/>
            <a:r>
              <a:rPr lang="en-US" sz="2000" dirty="0"/>
              <a:t>Brand and model</a:t>
            </a:r>
          </a:p>
          <a:p>
            <a:pPr lvl="1"/>
            <a:r>
              <a:rPr lang="en-US" sz="2000" dirty="0"/>
              <a:t>Year of production</a:t>
            </a:r>
          </a:p>
          <a:p>
            <a:pPr lvl="1"/>
            <a:r>
              <a:rPr lang="en-US" sz="2000" dirty="0"/>
              <a:t>Mileage</a:t>
            </a:r>
          </a:p>
          <a:p>
            <a:pPr lvl="1"/>
            <a:r>
              <a:rPr lang="en-US" sz="2000" dirty="0"/>
              <a:t>Transmission type</a:t>
            </a:r>
          </a:p>
          <a:p>
            <a:pPr lvl="1"/>
            <a:r>
              <a:rPr lang="en-US" sz="2000" dirty="0"/>
              <a:t>Fuel type</a:t>
            </a:r>
          </a:p>
          <a:p>
            <a:pPr lvl="1"/>
            <a:r>
              <a:rPr lang="en-US" sz="2000" dirty="0"/>
              <a:t>Condition of a vehicle</a:t>
            </a:r>
          </a:p>
          <a:p>
            <a:pPr lvl="1"/>
            <a:r>
              <a:rPr lang="en-US" sz="2000" dirty="0"/>
              <a:t>Location</a:t>
            </a:r>
          </a:p>
          <a:p>
            <a:pPr lvl="1"/>
            <a:r>
              <a:rPr lang="en-US" sz="2000" dirty="0"/>
              <a:t>Color,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0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E980-D10B-4685-981E-0D7AEB53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goals</a:t>
            </a:r>
            <a:r>
              <a:rPr lang="ru-RU" dirty="0"/>
              <a:t> </a:t>
            </a:r>
            <a:r>
              <a:rPr lang="en-US" dirty="0"/>
              <a:t>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5064-50BB-47BB-A463-50331AE5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45" y="1525707"/>
            <a:ext cx="9635042" cy="439762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700" dirty="0"/>
              <a:t>Explore what factors affect a sale price of used BMW cars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700" dirty="0"/>
              <a:t>Build a prototype of model which predicts price of used BMW cars.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sz="25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results of this project may be useful to: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en-US" dirty="0"/>
              <a:t>Optimize evaluation process of used cars</a:t>
            </a:r>
          </a:p>
          <a:p>
            <a:pPr lvl="0"/>
            <a:r>
              <a:rPr lang="en-US" dirty="0"/>
              <a:t>Save time efforts to get a rough price estimation</a:t>
            </a:r>
          </a:p>
          <a:p>
            <a:pPr lvl="0"/>
            <a:r>
              <a:rPr lang="en-US" dirty="0"/>
              <a:t>Automatic search for the best deals</a:t>
            </a:r>
          </a:p>
        </p:txBody>
      </p:sp>
    </p:spTree>
    <p:extLst>
      <p:ext uri="{BB962C8B-B14F-4D97-AF65-F5344CB8AC3E}">
        <p14:creationId xmlns:p14="http://schemas.microsoft.com/office/powerpoint/2010/main" val="328870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242C-AC0C-4273-9003-0730083A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6081-7BA1-4B09-A5FD-2156ACED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61" y="1526960"/>
            <a:ext cx="9389944" cy="5019054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The dataset </a:t>
            </a:r>
            <a:r>
              <a:rPr lang="en-US" dirty="0"/>
              <a:t>was obtained from DataCamp GitHub repository.</a:t>
            </a:r>
          </a:p>
          <a:p>
            <a:r>
              <a:rPr lang="en-US" dirty="0"/>
              <a:t>Source is unknown, but based on data parameters it’s likely the data describes BMW cars sales in UK market.</a:t>
            </a:r>
          </a:p>
          <a:p>
            <a:r>
              <a:rPr lang="en-US" sz="1900" dirty="0"/>
              <a:t>There are 10781 observations and 9 columns:</a:t>
            </a:r>
          </a:p>
          <a:p>
            <a:pPr lvl="1"/>
            <a:r>
              <a:rPr lang="en-US" sz="1800" dirty="0"/>
              <a:t>3 categorical parameters: model, transmission, </a:t>
            </a:r>
            <a:r>
              <a:rPr lang="en-US" sz="1800" dirty="0" err="1"/>
              <a:t>fuelType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5 numerical parameters: year, </a:t>
            </a:r>
            <a:r>
              <a:rPr lang="en-US" sz="1800" dirty="0" err="1"/>
              <a:t>engineSize</a:t>
            </a:r>
            <a:r>
              <a:rPr lang="en-US" sz="1800" dirty="0"/>
              <a:t>, mileage, tax, mpg.</a:t>
            </a:r>
          </a:p>
          <a:p>
            <a:pPr lvl="1"/>
            <a:r>
              <a:rPr lang="en-US" sz="1800" dirty="0"/>
              <a:t>Target parameter that we want to predict -  price.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Statistics of </a:t>
            </a:r>
            <a:r>
              <a:rPr lang="en-US" sz="3000" dirty="0">
                <a:solidFill>
                  <a:schemeClr val="accent1"/>
                </a:solidFill>
              </a:rPr>
              <a:t>UK passenger cars </a:t>
            </a:r>
            <a:r>
              <a:rPr lang="en-US" sz="3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market</a:t>
            </a:r>
          </a:p>
          <a:p>
            <a:r>
              <a:rPr lang="en-US" sz="1400" dirty="0"/>
              <a:t>About 6.75 millions of used cars were sold in 2020 in UK - a decline of 14.9% year-on-year </a:t>
            </a:r>
            <a:r>
              <a:rPr lang="en-US" sz="1400" b="1" dirty="0"/>
              <a:t>(SMMT, 2020)</a:t>
            </a:r>
            <a:endParaRPr lang="en-US" sz="1400" dirty="0"/>
          </a:p>
          <a:p>
            <a:r>
              <a:rPr lang="en-US" sz="1400" dirty="0"/>
              <a:t>115.5K of new BMW passenger cars were sold in 2020 in UK - a decline of 32 % year-on-year </a:t>
            </a:r>
            <a:r>
              <a:rPr lang="en-US" sz="1400" b="1" dirty="0"/>
              <a:t>(Statista, 2020)</a:t>
            </a:r>
            <a:endParaRPr lang="en-US" sz="1400" dirty="0"/>
          </a:p>
          <a:p>
            <a:r>
              <a:rPr lang="en-US" sz="1400" dirty="0"/>
              <a:t>The main reason stated for choosing used cars over new cars from buyers was ‘the better affordability of used cars in comparison with new ones’ </a:t>
            </a:r>
            <a:r>
              <a:rPr lang="en-US" sz="1400" b="1" dirty="0"/>
              <a:t> (Statista, 2020)</a:t>
            </a:r>
            <a:endParaRPr lang="en-US" sz="1400" dirty="0"/>
          </a:p>
          <a:p>
            <a:r>
              <a:rPr lang="en-US" sz="1400" dirty="0"/>
              <a:t>Car buyers gave ‘the right car at the right price’ as one of the most important factors when deciding to buy from a particular dealer. </a:t>
            </a:r>
            <a:r>
              <a:rPr lang="en-US" sz="1400" b="1" dirty="0"/>
              <a:t>(Statista, 2020)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4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040C-0E8F-44B4-AD67-C930566C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94" y="496095"/>
            <a:ext cx="10082524" cy="1320800"/>
          </a:xfrm>
        </p:spPr>
        <p:txBody>
          <a:bodyPr>
            <a:normAutofit/>
          </a:bodyPr>
          <a:lstStyle/>
          <a:p>
            <a:r>
              <a:rPr lang="en-US" dirty="0"/>
              <a:t>The dataset overview. Range of prices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1A0196-820E-4E91-8C39-F31403EF45E8}"/>
              </a:ext>
            </a:extLst>
          </p:cNvPr>
          <p:cNvSpPr txBox="1">
            <a:spLocks/>
          </p:cNvSpPr>
          <p:nvPr/>
        </p:nvSpPr>
        <p:spPr>
          <a:xfrm>
            <a:off x="6736665" y="3383757"/>
            <a:ext cx="3993998" cy="141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price – 22 723 £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535C4-67FF-42C4-814F-CC5E106D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758" y="1331559"/>
            <a:ext cx="7316867" cy="50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F800-88AA-4C77-BF95-858AF14A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1814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The dataset overview. BMW cars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7059C-637D-4ABB-81EB-0B7D133A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02" y="1698386"/>
            <a:ext cx="5069014" cy="300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Naming conventions for BMW models:</a:t>
            </a:r>
          </a:p>
          <a:p>
            <a:r>
              <a:rPr lang="en-US" dirty="0"/>
              <a:t>Number in model name refers to vehicle size.</a:t>
            </a:r>
          </a:p>
          <a:p>
            <a:r>
              <a:rPr lang="en-US" dirty="0"/>
              <a:t>Series with odd numbers (1, 3, 5 and 7) are sedan-style and with even numbers (2, 4, 6 and 8) are coupe-style vehicles 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603277-8FD3-47A8-B133-AB04D665C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334DD-B96A-423D-AD7B-221332C4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222055"/>
            <a:ext cx="5457825" cy="2924175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F21813-0FE5-4D2F-8EC0-8D9D3F106259}"/>
              </a:ext>
            </a:extLst>
          </p:cNvPr>
          <p:cNvSpPr txBox="1">
            <a:spLocks/>
          </p:cNvSpPr>
          <p:nvPr/>
        </p:nvSpPr>
        <p:spPr>
          <a:xfrm>
            <a:off x="5746348" y="1406729"/>
            <a:ext cx="5069014" cy="514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BMW 3 Series is the most popular car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845CC-94E2-4D22-9DB5-789900BD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5139" y="3869231"/>
            <a:ext cx="11348550" cy="26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0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11D7-DDBF-46D7-8210-1409F559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26" y="472969"/>
            <a:ext cx="9034837" cy="1320800"/>
          </a:xfrm>
        </p:spPr>
        <p:txBody>
          <a:bodyPr/>
          <a:lstStyle/>
          <a:p>
            <a:r>
              <a:rPr lang="en-US" dirty="0"/>
              <a:t>The dataset overview. Fuel Type and Year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2E503C9-BB9D-4FC9-9A1E-605E052A3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09" r="51471" b="5768"/>
          <a:stretch/>
        </p:blipFill>
        <p:spPr>
          <a:xfrm>
            <a:off x="1839361" y="1394917"/>
            <a:ext cx="5388745" cy="246378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39EAB5-77AE-4FA3-890C-6748F22DE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176" y="4458207"/>
            <a:ext cx="11302024" cy="192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2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FB64-6C61-411A-AC89-D480BF79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26" y="442157"/>
            <a:ext cx="9638518" cy="850283"/>
          </a:xfrm>
        </p:spPr>
        <p:txBody>
          <a:bodyPr/>
          <a:lstStyle/>
          <a:p>
            <a:r>
              <a:rPr lang="en-US" dirty="0"/>
              <a:t>Which car characteristics determine a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7B9E-BBF5-4C6D-ABA1-1A36C4CD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48" y="3359457"/>
            <a:ext cx="9247901" cy="34978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Following parameters explain about 96% of variance in price: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Mileage</a:t>
            </a:r>
          </a:p>
          <a:p>
            <a:r>
              <a:rPr lang="en-US" dirty="0"/>
              <a:t>Model group (especially model group X sub-category affect the price)</a:t>
            </a:r>
          </a:p>
          <a:p>
            <a:r>
              <a:rPr lang="en-US" dirty="0"/>
              <a:t>Number in model name </a:t>
            </a:r>
          </a:p>
          <a:p>
            <a:r>
              <a:rPr lang="en-US" dirty="0"/>
              <a:t>Miles per gallon</a:t>
            </a:r>
          </a:p>
          <a:p>
            <a:r>
              <a:rPr lang="en-US" dirty="0"/>
              <a:t>Engine size</a:t>
            </a:r>
          </a:p>
          <a:p>
            <a:r>
              <a:rPr lang="en-US" dirty="0"/>
              <a:t>Transmission type (Manual or Automatic/Semi-automatic)</a:t>
            </a:r>
          </a:p>
          <a:p>
            <a:r>
              <a:rPr lang="en-US" dirty="0"/>
              <a:t>Fuel type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888276-6D03-4B47-9014-3F9CB5C174FE}"/>
              </a:ext>
            </a:extLst>
          </p:cNvPr>
          <p:cNvSpPr txBox="1">
            <a:spLocks/>
          </p:cNvSpPr>
          <p:nvPr/>
        </p:nvSpPr>
        <p:spPr>
          <a:xfrm>
            <a:off x="943663" y="1035728"/>
            <a:ext cx="9247901" cy="2067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0EE2C0-EA11-4C08-9384-BB468915582C}"/>
              </a:ext>
            </a:extLst>
          </p:cNvPr>
          <p:cNvSpPr txBox="1">
            <a:spLocks/>
          </p:cNvSpPr>
          <p:nvPr/>
        </p:nvSpPr>
        <p:spPr>
          <a:xfrm>
            <a:off x="322226" y="1292440"/>
            <a:ext cx="9247901" cy="181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dirty="0">
                <a:solidFill>
                  <a:schemeClr val="accent1"/>
                </a:solidFill>
              </a:rPr>
              <a:t>Analysis performed: </a:t>
            </a:r>
          </a:p>
          <a:p>
            <a:r>
              <a:rPr lang="en-US" sz="1600" dirty="0"/>
              <a:t>Analyze correlation of car parameter values with price.</a:t>
            </a:r>
          </a:p>
          <a:p>
            <a:r>
              <a:rPr lang="en-US" sz="1600" dirty="0"/>
              <a:t>1-way ANOVA test for categorical parameters to define if there is a statistically significant difference in price for different groups.</a:t>
            </a:r>
          </a:p>
          <a:p>
            <a:r>
              <a:rPr lang="en-US" sz="1600" dirty="0"/>
              <a:t>Analyze score of importance calculated by predictive model. </a:t>
            </a: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058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335-DA7F-4DCB-AC84-62C1C4FD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49" y="804908"/>
            <a:ext cx="10011381" cy="1320800"/>
          </a:xfrm>
        </p:spPr>
        <p:txBody>
          <a:bodyPr/>
          <a:lstStyle/>
          <a:p>
            <a:r>
              <a:rPr lang="en-US" dirty="0"/>
              <a:t>Prototype of used BMW cars price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B3A4F-50C8-4C36-9A6C-3766542C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97" y="2125708"/>
            <a:ext cx="8596668" cy="4231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Steps of prototype implementation: </a:t>
            </a:r>
          </a:p>
          <a:p>
            <a:r>
              <a:rPr lang="en-US" sz="2000" dirty="0"/>
              <a:t>Clean and validate the data</a:t>
            </a:r>
          </a:p>
          <a:p>
            <a:r>
              <a:rPr lang="en-US" sz="2000" dirty="0"/>
              <a:t>Make transformations and preprocess the data for modeling</a:t>
            </a:r>
          </a:p>
          <a:p>
            <a:pPr lvl="1"/>
            <a:r>
              <a:rPr lang="en-US" sz="1700" dirty="0"/>
              <a:t>20% of the dataset was separated to test accuracy of predictions</a:t>
            </a:r>
          </a:p>
          <a:p>
            <a:r>
              <a:rPr lang="en-US" sz="2000" dirty="0"/>
              <a:t>Test algorithms and choose the best one</a:t>
            </a:r>
          </a:p>
          <a:p>
            <a:r>
              <a:rPr lang="en-US" sz="2000" dirty="0"/>
              <a:t>Check achieved results by calculating performance metrics</a:t>
            </a:r>
          </a:p>
          <a:p>
            <a:pPr lvl="1"/>
            <a:r>
              <a:rPr lang="en-US" sz="1700" dirty="0"/>
              <a:t>Explained variance of price</a:t>
            </a:r>
          </a:p>
          <a:p>
            <a:pPr lvl="1"/>
            <a:r>
              <a:rPr lang="en-US" sz="1700" dirty="0"/>
              <a:t>Mean Absolute Error</a:t>
            </a:r>
          </a:p>
          <a:p>
            <a:pPr lvl="1"/>
            <a:r>
              <a:rPr lang="en-US" sz="1700" dirty="0"/>
              <a:t>Root Mean Squared Error</a:t>
            </a:r>
          </a:p>
          <a:p>
            <a:r>
              <a:rPr lang="en-US" dirty="0"/>
              <a:t>Tune the predictive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607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19A6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4696</TotalTime>
  <Words>624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Price prediction of used BMW cars</vt:lpstr>
      <vt:lpstr>What determines the price of used cars?</vt:lpstr>
      <vt:lpstr>The goals of the project</vt:lpstr>
      <vt:lpstr>The dataset </vt:lpstr>
      <vt:lpstr>The dataset overview. Range of prices</vt:lpstr>
      <vt:lpstr>The dataset overview. BMW cars Models</vt:lpstr>
      <vt:lpstr>The dataset overview. Fuel Type and Year</vt:lpstr>
      <vt:lpstr>Which car characteristics determine a price?</vt:lpstr>
      <vt:lpstr>Prototype of used BMW cars price predictor</vt:lpstr>
      <vt:lpstr>Prototype of used BMW cars price predictor</vt:lpstr>
      <vt:lpstr>We can see how each characteristic affect the price  </vt:lpstr>
      <vt:lpstr>Price prediction on real examples from www.autotrader.co.uk deals </vt:lpstr>
      <vt:lpstr>Conclusions and Recommendations</vt:lpstr>
      <vt:lpstr>Conclusions and Recommendations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BMW used cars price</dc:title>
  <dc:creator>Anna</dc:creator>
  <cp:lastModifiedBy>Anna</cp:lastModifiedBy>
  <cp:revision>67</cp:revision>
  <dcterms:created xsi:type="dcterms:W3CDTF">2021-05-08T04:28:04Z</dcterms:created>
  <dcterms:modified xsi:type="dcterms:W3CDTF">2021-05-13T07:57:03Z</dcterms:modified>
</cp:coreProperties>
</file>