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sldIdLst>
    <p:sldId id="256" r:id="rId2"/>
    <p:sldId id="315" r:id="rId3"/>
    <p:sldId id="318" r:id="rId4"/>
    <p:sldId id="319" r:id="rId5"/>
    <p:sldId id="338" r:id="rId6"/>
    <p:sldId id="321" r:id="rId7"/>
    <p:sldId id="305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26" r:id="rId18"/>
    <p:sldId id="327" r:id="rId19"/>
    <p:sldId id="363" r:id="rId20"/>
    <p:sldId id="362" r:id="rId21"/>
    <p:sldId id="350" r:id="rId22"/>
    <p:sldId id="352" r:id="rId23"/>
    <p:sldId id="353" r:id="rId24"/>
    <p:sldId id="351" r:id="rId25"/>
    <p:sldId id="354" r:id="rId26"/>
    <p:sldId id="355" r:id="rId27"/>
    <p:sldId id="356" r:id="rId28"/>
    <p:sldId id="357" r:id="rId29"/>
    <p:sldId id="333" r:id="rId30"/>
    <p:sldId id="322" r:id="rId31"/>
    <p:sldId id="329" r:id="rId32"/>
    <p:sldId id="336" r:id="rId33"/>
    <p:sldId id="337" r:id="rId34"/>
    <p:sldId id="325" r:id="rId35"/>
    <p:sldId id="334" r:id="rId36"/>
    <p:sldId id="324" r:id="rId37"/>
    <p:sldId id="335" r:id="rId38"/>
    <p:sldId id="340" r:id="rId39"/>
    <p:sldId id="341" r:id="rId40"/>
    <p:sldId id="344" r:id="rId41"/>
    <p:sldId id="358" r:id="rId42"/>
    <p:sldId id="345" r:id="rId43"/>
    <p:sldId id="346" r:id="rId44"/>
    <p:sldId id="347" r:id="rId45"/>
    <p:sldId id="348" r:id="rId46"/>
    <p:sldId id="359" r:id="rId47"/>
    <p:sldId id="360" r:id="rId48"/>
    <p:sldId id="361" r:id="rId49"/>
    <p:sldId id="3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0FCC9-41A7-4BC7-8331-83EA2DDF1BBB}">
          <p14:sldIdLst>
            <p14:sldId id="256"/>
            <p14:sldId id="315"/>
          </p14:sldIdLst>
        </p14:section>
        <p14:section name="What is a WSS?" id="{491D9D90-2D3C-4AB6-9305-1B22881545AD}">
          <p14:sldIdLst>
            <p14:sldId id="318"/>
            <p14:sldId id="319"/>
            <p14:sldId id="338"/>
            <p14:sldId id="321"/>
          </p14:sldIdLst>
        </p14:section>
        <p14:section name="Processing Overview" id="{397DB035-086D-4DAA-A25F-BAB8885FC9C9}">
          <p14:sldIdLst>
            <p14:sldId id="305"/>
            <p14:sldId id="308"/>
            <p14:sldId id="309"/>
            <p14:sldId id="310"/>
            <p14:sldId id="311"/>
            <p14:sldId id="312"/>
          </p14:sldIdLst>
        </p14:section>
        <p14:section name="Worker's Perspective" id="{9A326568-45F8-47F6-AB8B-EB62DA28985B}">
          <p14:sldIdLst>
            <p14:sldId id="313"/>
            <p14:sldId id="314"/>
            <p14:sldId id="316"/>
            <p14:sldId id="317"/>
          </p14:sldIdLst>
        </p14:section>
        <p14:section name="Code Examples" id="{24026719-CA1D-4567-878E-34F3A6B90626}">
          <p14:sldIdLst>
            <p14:sldId id="326"/>
            <p14:sldId id="327"/>
            <p14:sldId id="363"/>
            <p14:sldId id="362"/>
            <p14:sldId id="350"/>
            <p14:sldId id="352"/>
            <p14:sldId id="353"/>
            <p14:sldId id="351"/>
            <p14:sldId id="354"/>
            <p14:sldId id="355"/>
            <p14:sldId id="356"/>
            <p14:sldId id="357"/>
            <p14:sldId id="333"/>
            <p14:sldId id="322"/>
            <p14:sldId id="329"/>
            <p14:sldId id="336"/>
            <p14:sldId id="337"/>
            <p14:sldId id="325"/>
            <p14:sldId id="334"/>
            <p14:sldId id="324"/>
            <p14:sldId id="335"/>
            <p14:sldId id="340"/>
            <p14:sldId id="341"/>
            <p14:sldId id="344"/>
            <p14:sldId id="358"/>
            <p14:sldId id="345"/>
            <p14:sldId id="346"/>
            <p14:sldId id="347"/>
            <p14:sldId id="348"/>
            <p14:sldId id="359"/>
            <p14:sldId id="360"/>
            <p14:sldId id="361"/>
            <p14:sldId id="34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EDD"/>
    <a:srgbClr val="000000"/>
    <a:srgbClr val="334095"/>
    <a:srgbClr val="92278F"/>
    <a:srgbClr val="D5E15B"/>
    <a:srgbClr val="006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1" autoAdjust="0"/>
    <p:restoredTop sz="90847" autoAdjust="0"/>
  </p:normalViewPr>
  <p:slideViewPr>
    <p:cSldViewPr snapToGrid="0" snapToObjects="1">
      <p:cViewPr varScale="1">
        <p:scale>
          <a:sx n="106" d="100"/>
          <a:sy n="106" d="100"/>
        </p:scale>
        <p:origin x="-108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0" d="100"/>
          <a:sy n="150" d="100"/>
        </p:scale>
        <p:origin x="5552" y="1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DC131972-4BDD-B140-B533-1496ACB3827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1DB51628-F6B4-974D-BCAD-2624E0357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2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Telling Nuix not to process an item does not skip just that item</a:t>
            </a:r>
          </a:p>
          <a:p>
            <a:r>
              <a:rPr lang="en-US" dirty="0" smtClean="0"/>
              <a:t>- It does skip the item and all descendants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9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79E8843-23C3-B345-96BE-E60BD8371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8147" y="2795201"/>
            <a:ext cx="68580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1C9DC3-F634-3044-99B9-BBDEFFDB11A3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2A5A9A-9E8E-B94D-81CC-C86BA52EAD31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80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2">
            <a:extLst>
              <a:ext uri="{FF2B5EF4-FFF2-40B4-BE49-F238E27FC236}">
                <a16:creationId xmlns="" xmlns:a16="http://schemas.microsoft.com/office/drawing/2014/main" id="{E61A9055-9A0B-5749-A2F3-B2C9A19E88C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295404" y="2073789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 Regular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B2FF2B-C8B0-C445-84DE-9C4EFF131F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4406" y="3699015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="" xmlns:a16="http://schemas.microsoft.com/office/drawing/2014/main" id="{C47AD6CA-5650-0A47-BC1B-B860AF19B0B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034764" y="2071548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>
                <a:solidFill>
                  <a:schemeClr val="bg1"/>
                </a:solidFill>
                <a:effectLst/>
                <a:latin typeface="Arial Regular"/>
                <a:ea typeface="+mn-ea"/>
                <a:cs typeface="+mn-cs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1" name="Picture Placeholder 22">
            <a:extLst>
              <a:ext uri="{FF2B5EF4-FFF2-40B4-BE49-F238E27FC236}">
                <a16:creationId xmlns="" xmlns:a16="http://schemas.microsoft.com/office/drawing/2014/main" id="{9E05075E-B38E-B24A-B1BA-970785461B73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774124" y="2084997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en-US" sz="1600" b="0" i="0" kern="1200" dirty="0">
                <a:solidFill>
                  <a:schemeClr val="bg1"/>
                </a:solidFill>
                <a:effectLst/>
                <a:latin typeface="Arial Regular"/>
                <a:ea typeface="+mn-ea"/>
                <a:cs typeface="+mn-cs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="" xmlns:a16="http://schemas.microsoft.com/office/drawing/2014/main" id="{C780F46E-C6AE-FA4A-B132-A3DCBA2C563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513483" y="2082756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 Regular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303A0F-A374-8A4F-94EB-F76DDE0E8F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3995738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6691235A-CAFA-834A-BA42-9AE3E8B0022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7126" y="3695967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EB469432-07F0-7943-8A0E-FFDE8C7E2FF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74720" y="3992690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E157233F-385C-5841-8819-C5C02CB31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8322" y="3695967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="" xmlns:a16="http://schemas.microsoft.com/office/drawing/2014/main" id="{D4F028A7-E544-0044-9581-C19CEED926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85916" y="3992690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D1052F6D-DA77-5C4E-B5E2-555EA766A39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11042" y="3692919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="" xmlns:a16="http://schemas.microsoft.com/office/drawing/2014/main" id="{5CD7B5C5-3174-3D44-9B9C-3CF6FD95BDB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98636" y="3989642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1CB42FF-E6FA-BC47-95B4-3959EC3677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12F9965-6E5B-2B4C-8C48-48675000079B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26E2E616-D98D-BB4D-9AB5-5C70C22F32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8215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  <p15:guide id="4" pos="71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>
            <a:extLst>
              <a:ext uri="{FF2B5EF4-FFF2-40B4-BE49-F238E27FC236}">
                <a16:creationId xmlns=""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6CD85D9-E7A8-4843-B4BB-5F3BBF605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D174F9-B50F-234B-9259-53E5E9132899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117843D8-3B69-0247-AD3C-E80E140BB5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C6A56C6-73B7-9E47-8098-2D1C78005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543" y="2082396"/>
            <a:ext cx="5897357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9525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  <p15:guide id="4" pos="71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="" xmlns:a16="http://schemas.microsoft.com/office/drawing/2014/main" id="{87DBCFD4-AA85-BF42-AD58-B8C722061D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92983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D5CE823-9713-D441-9426-F8CFBF310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43E1AA-553E-F444-9667-4B867126FDE1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985F9C0F-4B2B-484C-BE87-9E515827F6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9781299B-325A-7541-AE0C-9A4FA838AA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089376"/>
            <a:ext cx="5897357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0104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3">
            <a:extLst>
              <a:ext uri="{FF2B5EF4-FFF2-40B4-BE49-F238E27FC236}">
                <a16:creationId xmlns="" xmlns:a16="http://schemas.microsoft.com/office/drawing/2014/main" id="{A81F5A43-02F8-F449-97C8-A055CC0ADF37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450228" y="2076450"/>
            <a:ext cx="4941672" cy="3557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add chart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F621261-694C-6544-88EE-04FCE9CFF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67B666-CDFC-7542-ACA4-0F08D6884065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C718E316-322B-9541-8CF2-F061B7F7E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03E791C-8F65-1A42-ABED-9806F046A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9388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4B230A16-14A2-7A47-A01D-186E578DAE0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762000" y="2076450"/>
            <a:ext cx="4941672" cy="3557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add 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9BA71E6-C456-4449-B875-03E3861D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7FC8B4B-C52C-E941-ADE3-7F45496AB5F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237F83A5-F677-B44E-97ED-74520804C6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097A997-8126-3A49-B6E1-BC645CD157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082396"/>
            <a:ext cx="52959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1172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1C0BE2-F44B-9540-BA35-89DA27483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9"/>
          <a:stretch/>
        </p:blipFill>
        <p:spPr>
          <a:xfrm>
            <a:off x="6391053" y="1837038"/>
            <a:ext cx="5800947" cy="4028303"/>
          </a:xfrm>
          <a:prstGeom prst="rect">
            <a:avLst/>
          </a:prstGeom>
        </p:spPr>
      </p:pic>
      <p:sp>
        <p:nvSpPr>
          <p:cNvPr id="34" name="Picture Placeholder 13">
            <a:extLst>
              <a:ext uri="{FF2B5EF4-FFF2-40B4-BE49-F238E27FC236}">
                <a16:creationId xmlns=""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24584" y="2046100"/>
            <a:ext cx="4967415" cy="3160214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screenshot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F1943BE-1C65-824C-9331-01FAA5E5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789949D-F200-0045-989C-4EB2C9102BF5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9D3F6484-B0AD-B449-AB69-4CC1D218C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74EE1B8A-CE0D-6344-8BF1-6C80A28674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649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4668C9F-5F58-D747-8103-A050C92B8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5" b="4156"/>
          <a:stretch/>
        </p:blipFill>
        <p:spPr>
          <a:xfrm>
            <a:off x="6260757" y="1589256"/>
            <a:ext cx="5931243" cy="5268744"/>
          </a:xfrm>
          <a:prstGeom prst="rect">
            <a:avLst/>
          </a:prstGeom>
        </p:spPr>
      </p:pic>
      <p:sp>
        <p:nvSpPr>
          <p:cNvPr id="34" name="Picture Placeholder 13">
            <a:extLst>
              <a:ext uri="{FF2B5EF4-FFF2-40B4-BE49-F238E27FC236}">
                <a16:creationId xmlns=""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2461" y="1946649"/>
            <a:ext cx="5579539" cy="3160810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screenshot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FF8FEEF-7162-854A-B108-78531DA03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A70ECAB-F730-294E-8EA2-248110E963A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84DEBA84-86B6-D243-89A3-577C15FD7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D1A0FD5-EBFB-F045-85F5-53463BCC0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943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2088129"/>
            <a:ext cx="12192000" cy="3540943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624F126-92D9-2B4C-9044-F35A7EB75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50005C4-BE4B-3B4E-A50F-4288EC03B1FA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C7ED6A78-13D4-0640-9EB9-5915DB147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30769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429F6548-8BF2-CD44-8C96-18020D866B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2FD3B95-D367-8D46-A600-B42C6627C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A51EB97-B48C-224A-B1BD-0F1CA34FA82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53F4FB27-E6BD-544A-A03F-B84A16FFC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D368431-A42B-6B42-AA56-B7798C279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7563" y="2082396"/>
            <a:ext cx="5918005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9863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F368A25-B68C-5B47-951E-67742BD50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3656" y="381756"/>
            <a:ext cx="752510" cy="305072"/>
          </a:xfrm>
          <a:prstGeom prst="rect">
            <a:avLst/>
          </a:prstGeom>
          <a:noFill/>
        </p:spPr>
      </p:pic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56D22605-E773-DC45-98E8-56F8EFC33D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692120C-5955-FC41-9316-ABF5C22BB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D8AC641-416C-C44B-95F7-D91E2AC69514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050D4578-F836-DF45-BCBB-1218178C6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5C92E73A-75B1-C842-AC60-05B666B45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5707" y="2082396"/>
            <a:ext cx="5902882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8105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D7F42E91-4F18-9B46-ACB6-B01D05BE7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5553D03D-EE52-0046-88AE-935F18125F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3EC2C2-81BF-3A46-9739-98330B5154C7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4" name="Parallelogram 3">
            <a:extLst>
              <a:ext uri="{FF2B5EF4-FFF2-40B4-BE49-F238E27FC236}">
                <a16:creationId xmlns="" xmlns:a16="http://schemas.microsoft.com/office/drawing/2014/main" id="{F1F901AC-769A-9646-9423-93F6D2C18472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5" name="Parallelogram 5">
            <a:extLst>
              <a:ext uri="{FF2B5EF4-FFF2-40B4-BE49-F238E27FC236}">
                <a16:creationId xmlns="" xmlns:a16="http://schemas.microsoft.com/office/drawing/2014/main" id="{013E2E4B-39A2-FC4D-A665-7DF41EDDCDBD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="" xmlns:a16="http://schemas.microsoft.com/office/drawing/2014/main" id="{19D9B96C-22F9-5846-B423-3722BCF44AA7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="" xmlns:a16="http://schemas.microsoft.com/office/drawing/2014/main" id="{503FE91E-4DBE-6045-BEF6-3298EB1C6A01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B21BDE6E-085E-1547-A50E-6A4884F80349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7EBA838F-BB19-8141-B58D-E3CD4A2D2A56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="" xmlns:a16="http://schemas.microsoft.com/office/drawing/2014/main" id="{EF81388C-9BC3-7949-91A1-841B0ADE9EF4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4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CE40CFF0-7562-F940-87BD-44E1AF37AB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8771F5A-6C0E-E347-942F-3905BBE00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24ABD0D-32A0-BF41-AECE-8656CAAE9ACB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E5682E8-DB79-B743-9D24-6B519CC9D0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D7E7C615-3B1A-D345-A718-A25DBBC8BD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7563" y="2082396"/>
            <a:ext cx="5918005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41373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A1DF222-FBAA-D141-B2E4-5A3CBCF749C5}"/>
              </a:ext>
            </a:extLst>
          </p:cNvPr>
          <p:cNvGrpSpPr/>
          <p:nvPr userDrawn="1"/>
        </p:nvGrpSpPr>
        <p:grpSpPr>
          <a:xfrm>
            <a:off x="4485206" y="3321696"/>
            <a:ext cx="2929677" cy="555263"/>
            <a:chOff x="4485206" y="3321696"/>
            <a:chExt cx="2929677" cy="555263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8B7C13B0-249B-804C-859B-F1051792F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308" y="3334350"/>
              <a:ext cx="485622" cy="4823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C233CE93-2648-324C-BFE6-302561B3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8278" y="3321696"/>
              <a:ext cx="516605" cy="5552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3C7B1B8C-2BE0-4F44-BAF7-EB1A59CC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624" y="3337086"/>
              <a:ext cx="516533" cy="5165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D97F73FD-D640-1645-9328-7355903D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5206" y="3371278"/>
              <a:ext cx="482341" cy="482341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5E8FC10-74B8-914B-8EB4-BE7F8F8364AF}"/>
              </a:ext>
            </a:extLst>
          </p:cNvPr>
          <p:cNvSpPr txBox="1">
            <a:spLocks/>
          </p:cNvSpPr>
          <p:nvPr userDrawn="1"/>
        </p:nvSpPr>
        <p:spPr>
          <a:xfrm>
            <a:off x="4939503" y="2627369"/>
            <a:ext cx="2021082" cy="386420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FOLLOW US</a:t>
            </a:r>
            <a:r>
              <a:rPr lang="en-US" sz="1800" b="1" dirty="0"/>
              <a:t>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9BA3F78-3352-554C-B5A9-3282CF7B9DB8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6DD493F-5D8B-D044-A88F-A8256C0C8B18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46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BBA3658-D66E-0B4B-944D-EA44104FF505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A22B5A1-9E78-334F-8188-80C65F80B1A1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3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7BA1A0-AD92-C94F-92FB-B8F061FEBD3E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3">
            <a:extLst>
              <a:ext uri="{FF2B5EF4-FFF2-40B4-BE49-F238E27FC236}">
                <a16:creationId xmlns="" xmlns:a16="http://schemas.microsoft.com/office/drawing/2014/main" id="{C3FEC7F2-7008-B24F-9147-57E4681B61AF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344892CA-84CB-274E-A284-F806E7D0297E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044293C8-5C62-2040-A742-331B4DD48D32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="" xmlns:a16="http://schemas.microsoft.com/office/drawing/2014/main" id="{25AFA2C6-5A3A-5B4C-81D3-DC0A88CD3DBB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4" name="Parallelogram 5">
            <a:extLst>
              <a:ext uri="{FF2B5EF4-FFF2-40B4-BE49-F238E27FC236}">
                <a16:creationId xmlns="" xmlns:a16="http://schemas.microsoft.com/office/drawing/2014/main" id="{BFB2A748-72E7-E242-A789-43BE202C9F49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5" name="Parallelogram 5">
            <a:extLst>
              <a:ext uri="{FF2B5EF4-FFF2-40B4-BE49-F238E27FC236}">
                <a16:creationId xmlns="" xmlns:a16="http://schemas.microsoft.com/office/drawing/2014/main" id="{0285CF2C-061B-6D4B-9447-D3952CA485DB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6" name="Parallelogram 5">
            <a:extLst>
              <a:ext uri="{FF2B5EF4-FFF2-40B4-BE49-F238E27FC236}">
                <a16:creationId xmlns="" xmlns:a16="http://schemas.microsoft.com/office/drawing/2014/main" id="{65BDC690-5CF4-DE4C-951B-E81A716ED4B7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4C8A65C3-C3BC-3140-A871-3042DCC4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098AA4D5-7069-D046-8BC5-F03A35F5F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732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C53DE1F-9FB5-9244-BBFA-BCC4DEB25C24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3">
            <a:extLst>
              <a:ext uri="{FF2B5EF4-FFF2-40B4-BE49-F238E27FC236}">
                <a16:creationId xmlns="" xmlns:a16="http://schemas.microsoft.com/office/drawing/2014/main" id="{E0DC0C52-B0B4-634F-8833-8AF892F9F7FC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C8AB429C-ED82-A24B-8CE5-3CE54E683F06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00C5B370-036F-9A4B-B413-129C47FB65D5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="" xmlns:a16="http://schemas.microsoft.com/office/drawing/2014/main" id="{C023C002-637D-614A-9CC6-4C5965AC12A2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4" name="Parallelogram 5">
            <a:extLst>
              <a:ext uri="{FF2B5EF4-FFF2-40B4-BE49-F238E27FC236}">
                <a16:creationId xmlns="" xmlns:a16="http://schemas.microsoft.com/office/drawing/2014/main" id="{6B9DBE3D-4F32-7148-B1BD-AF935ED88DC1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5" name="Parallelogram 5">
            <a:extLst>
              <a:ext uri="{FF2B5EF4-FFF2-40B4-BE49-F238E27FC236}">
                <a16:creationId xmlns="" xmlns:a16="http://schemas.microsoft.com/office/drawing/2014/main" id="{3681351E-032A-134E-9E48-26702AF30F6E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6" name="Parallelogram 5">
            <a:extLst>
              <a:ext uri="{FF2B5EF4-FFF2-40B4-BE49-F238E27FC236}">
                <a16:creationId xmlns="" xmlns:a16="http://schemas.microsoft.com/office/drawing/2014/main" id="{0290F49A-452D-A94A-921C-698A3BD5161F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EE9A370-8D07-1D4C-A6ED-AA1BBD204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CB432A67-9829-6B4D-BE8E-D6ED7EEC83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163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16" name="Parallelogram 3">
            <a:extLst>
              <a:ext uri="{FF2B5EF4-FFF2-40B4-BE49-F238E27FC236}">
                <a16:creationId xmlns="" xmlns:a16="http://schemas.microsoft.com/office/drawing/2014/main" id="{7DCBEFC0-BCC6-6F47-9A59-99E08F6BD48C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5">
            <a:extLst>
              <a:ext uri="{FF2B5EF4-FFF2-40B4-BE49-F238E27FC236}">
                <a16:creationId xmlns="" xmlns:a16="http://schemas.microsoft.com/office/drawing/2014/main" id="{12BEA65B-BF25-ED45-BC38-E32B9D7C7FB4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="" xmlns:a16="http://schemas.microsoft.com/office/drawing/2014/main" id="{CC5BFFBD-9C70-6C4B-A124-00A8EB1ABC15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="" xmlns:a16="http://schemas.microsoft.com/office/drawing/2014/main" id="{EEFF7FAD-DDBE-A447-895D-931461BC510B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="" xmlns:a16="http://schemas.microsoft.com/office/drawing/2014/main" id="{18EBA95A-EACF-3146-8A52-77BAA24DD8EA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9DE4EC49-314F-AC40-8129-029367E0C9B3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830BAC17-1680-CA43-A83F-AE3F5E07E6EB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AC4ED6AA-2C29-FF4C-ABD6-7A98B6A6E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9593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953250"/>
          </a:xfrm>
          <a:prstGeom prst="rect">
            <a:avLst/>
          </a:pr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3">
            <a:extLst>
              <a:ext uri="{FF2B5EF4-FFF2-40B4-BE49-F238E27FC236}">
                <a16:creationId xmlns="" xmlns:a16="http://schemas.microsoft.com/office/drawing/2014/main" id="{67D5936C-96D9-894D-8BCD-2FD65C4723F9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="" xmlns:a16="http://schemas.microsoft.com/office/drawing/2014/main" id="{D95BDFD1-871B-454D-B0CA-D1F71E51A05C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="" xmlns:a16="http://schemas.microsoft.com/office/drawing/2014/main" id="{97D52604-2A82-5842-AF94-24B075A9BC90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="" xmlns:a16="http://schemas.microsoft.com/office/drawing/2014/main" id="{7B0155E4-9026-DC4F-973B-9B046E8537C0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269D2832-90A2-BE4A-B9C1-15E257E697FB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B1CACD0A-63F3-194B-A580-ED45C0DE394F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="" xmlns:a16="http://schemas.microsoft.com/office/drawing/2014/main" id="{7EB78B35-C9E6-B849-8F58-1FBCFADA8ABB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9B292DC8-F328-7442-8725-8A8497EF59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2530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6" name="Parallelogram 3">
            <a:extLst>
              <a:ext uri="{FF2B5EF4-FFF2-40B4-BE49-F238E27FC236}">
                <a16:creationId xmlns="" xmlns:a16="http://schemas.microsoft.com/office/drawing/2014/main" id="{1D5668CE-8658-3C4C-BA34-7271D2D89799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5">
            <a:extLst>
              <a:ext uri="{FF2B5EF4-FFF2-40B4-BE49-F238E27FC236}">
                <a16:creationId xmlns="" xmlns:a16="http://schemas.microsoft.com/office/drawing/2014/main" id="{0DBBD7D5-2E47-4947-93CA-A6D6F8F3B4CE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="" xmlns:a16="http://schemas.microsoft.com/office/drawing/2014/main" id="{A9509CDA-5075-3348-9013-47247827B917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="" xmlns:a16="http://schemas.microsoft.com/office/drawing/2014/main" id="{7255C3C4-1FB9-AA46-AFC3-A44015164D7E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="" xmlns:a16="http://schemas.microsoft.com/office/drawing/2014/main" id="{14A8AB84-5D09-6949-9054-C4599F51D5CC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1" name="Parallelogram 5">
            <a:extLst>
              <a:ext uri="{FF2B5EF4-FFF2-40B4-BE49-F238E27FC236}">
                <a16:creationId xmlns="" xmlns:a16="http://schemas.microsoft.com/office/drawing/2014/main" id="{254F9E3B-BB17-A84D-A8B8-FCE673268085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="" xmlns:a16="http://schemas.microsoft.com/office/drawing/2014/main" id="{45CE93CA-8BBD-F44F-954C-129DC1987CBC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D9A7AF5-7155-9047-8B2C-A86ED67E5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75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13655A5-9BB8-8C43-AAA7-F66A3BAA2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DF0527-1C0A-014F-ABAC-B5384F4B266E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5B2FF58-F8B9-D243-A0AA-974E18D7E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8465" y="2588515"/>
            <a:ext cx="6775069" cy="1709166"/>
          </a:xfrm>
          <a:prstGeom prst="rect">
            <a:avLst/>
          </a:prstGeom>
        </p:spPr>
        <p:txBody>
          <a:bodyPr anchor="ctr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“Click to add hanging quote. Click to add hanging quote. Click to add hanging quote. Click to add hanging quote. Click to add hanging quote. Click to add hanging quote.”</a:t>
            </a:r>
          </a:p>
        </p:txBody>
      </p:sp>
    </p:spTree>
    <p:extLst>
      <p:ext uri="{BB962C8B-B14F-4D97-AF65-F5344CB8AC3E}">
        <p14:creationId xmlns:p14="http://schemas.microsoft.com/office/powerpoint/2010/main" val="31016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>
            <a:extLst>
              <a:ext uri="{FF2B5EF4-FFF2-40B4-BE49-F238E27FC236}">
                <a16:creationId xmlns="" xmlns:a16="http://schemas.microsoft.com/office/drawing/2014/main" id="{13C3F51B-045A-AF4A-AD4E-0D6A434CDE21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406888" y="2548267"/>
            <a:ext cx="2706670" cy="2706670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marR="0" indent="0" algn="ctr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55" marR="0" lvl="0" indent="-228555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EAF6F19-2F13-134E-99ED-79D960277B01}"/>
              </a:ext>
            </a:extLst>
          </p:cNvPr>
          <p:cNvSpPr/>
          <p:nvPr userDrawn="1"/>
        </p:nvSpPr>
        <p:spPr>
          <a:xfrm>
            <a:off x="1348902" y="2490281"/>
            <a:ext cx="2822643" cy="2822643"/>
          </a:xfrm>
          <a:prstGeom prst="ellipse">
            <a:avLst/>
          </a:prstGeom>
          <a:noFill/>
          <a:ln w="47625">
            <a:solidFill>
              <a:srgbClr val="334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BCAC503-CC1E-5E44-8E10-EE5CFA35DC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76B3FF-44F5-C749-B5AF-5823B2D3AF2F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275FFEC9-BB20-5A40-AD9B-F616C7B07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D3E41287-675C-3740-A31C-180EF5A26E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3905" y="2515165"/>
            <a:ext cx="6183252" cy="27827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3413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DBA5153-5B73-CC40-B333-2E28771166E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1033656" y="381756"/>
            <a:ext cx="752510" cy="305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54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1" r:id="rId2"/>
    <p:sldLayoutId id="2147483852" r:id="rId3"/>
    <p:sldLayoutId id="2147483853" r:id="rId4"/>
    <p:sldLayoutId id="2147483677" r:id="rId5"/>
    <p:sldLayoutId id="2147483858" r:id="rId6"/>
    <p:sldLayoutId id="2147483859" r:id="rId7"/>
    <p:sldLayoutId id="2147483689" r:id="rId8"/>
    <p:sldLayoutId id="2147483673" r:id="rId9"/>
    <p:sldLayoutId id="2147483686" r:id="rId10"/>
    <p:sldLayoutId id="2147483849" r:id="rId11"/>
    <p:sldLayoutId id="2147483850" r:id="rId12"/>
    <p:sldLayoutId id="2147483856" r:id="rId13"/>
    <p:sldLayoutId id="2147483857" r:id="rId14"/>
    <p:sldLayoutId id="2147483854" r:id="rId15"/>
    <p:sldLayoutId id="2147483855" r:id="rId16"/>
    <p:sldLayoutId id="2147483700" r:id="rId17"/>
    <p:sldLayoutId id="2147483861" r:id="rId18"/>
    <p:sldLayoutId id="2147483862" r:id="rId19"/>
    <p:sldLayoutId id="2147483863" r:id="rId20"/>
    <p:sldLayoutId id="2147483847" r:id="rId21"/>
    <p:sldLayoutId id="2147483864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8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5999" y="1453979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6095998" y="4741854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96720" y="3159584"/>
            <a:ext cx="587929" cy="587929"/>
            <a:chOff x="776886" y="2564343"/>
            <a:chExt cx="759933" cy="759933"/>
          </a:xfrm>
        </p:grpSpPr>
        <p:sp>
          <p:nvSpPr>
            <p:cNvPr id="29" name="Oval 28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6720" y="3149289"/>
            <a:ext cx="587929" cy="587929"/>
            <a:chOff x="1810927" y="3630772"/>
            <a:chExt cx="759933" cy="759933"/>
          </a:xfrm>
        </p:grpSpPr>
        <p:sp>
          <p:nvSpPr>
            <p:cNvPr id="32" name="Oval 31"/>
            <p:cNvSpPr/>
            <p:nvPr/>
          </p:nvSpPr>
          <p:spPr>
            <a:xfrm>
              <a:off x="1810927" y="363077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6106" y="3851194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96720" y="3149290"/>
            <a:ext cx="587929" cy="587929"/>
            <a:chOff x="3186797" y="4257017"/>
            <a:chExt cx="759933" cy="759933"/>
          </a:xfrm>
        </p:grpSpPr>
        <p:sp>
          <p:nvSpPr>
            <p:cNvPr id="43" name="Oval 42"/>
            <p:cNvSpPr/>
            <p:nvPr/>
          </p:nvSpPr>
          <p:spPr>
            <a:xfrm>
              <a:off x="3186797" y="425701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151" y="4429021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96720" y="3159583"/>
            <a:ext cx="587929" cy="587929"/>
            <a:chOff x="2720268" y="3913521"/>
            <a:chExt cx="759933" cy="759933"/>
          </a:xfrm>
        </p:grpSpPr>
        <p:sp>
          <p:nvSpPr>
            <p:cNvPr id="46" name="Oval 45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96720" y="3149287"/>
            <a:ext cx="587929" cy="587929"/>
            <a:chOff x="776886" y="2564343"/>
            <a:chExt cx="759933" cy="759933"/>
          </a:xfrm>
        </p:grpSpPr>
        <p:sp>
          <p:nvSpPr>
            <p:cNvPr id="49" name="Oval 48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7385" y="3150249"/>
            <a:ext cx="597264" cy="597264"/>
            <a:chOff x="3008442" y="4074880"/>
            <a:chExt cx="759933" cy="759933"/>
          </a:xfrm>
        </p:grpSpPr>
        <p:sp>
          <p:nvSpPr>
            <p:cNvPr id="52" name="Oval 51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57040" y="4922781"/>
            <a:ext cx="4277918" cy="1363855"/>
            <a:chOff x="7182840" y="5233782"/>
            <a:chExt cx="4277918" cy="1363855"/>
          </a:xfrm>
        </p:grpSpPr>
        <p:sp>
          <p:nvSpPr>
            <p:cNvPr id="55" name="Rounded Rectangle 54"/>
            <p:cNvSpPr/>
            <p:nvPr/>
          </p:nvSpPr>
          <p:spPr>
            <a:xfrm>
              <a:off x="8086579" y="5604713"/>
              <a:ext cx="3374179" cy="621992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182840" y="5233782"/>
              <a:ext cx="1363855" cy="136385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2">
              <a:extLst>
                <a:ext uri="{FF2B5EF4-FFF2-40B4-BE49-F238E27FC236}">
                  <a16:creationId xmlns="" xmlns:a16="http://schemas.microsoft.com/office/drawing/2014/main" id="{E673DB9A-674F-1E4B-8C16-CC4576A5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179" y="5569627"/>
              <a:ext cx="765175" cy="692163"/>
            </a:xfrm>
            <a:custGeom>
              <a:avLst/>
              <a:gdLst>
                <a:gd name="T0" fmla="*/ 2147483646 w 256"/>
                <a:gd name="T1" fmla="*/ 2147483646 h 232"/>
                <a:gd name="T2" fmla="*/ 2147483646 w 256"/>
                <a:gd name="T3" fmla="*/ 2147483646 h 232"/>
                <a:gd name="T4" fmla="*/ 2147483646 w 256"/>
                <a:gd name="T5" fmla="*/ 2147483646 h 232"/>
                <a:gd name="T6" fmla="*/ 2147483646 w 256"/>
                <a:gd name="T7" fmla="*/ 2147483646 h 232"/>
                <a:gd name="T8" fmla="*/ 2147483646 w 256"/>
                <a:gd name="T9" fmla="*/ 2147483646 h 232"/>
                <a:gd name="T10" fmla="*/ 2147483646 w 256"/>
                <a:gd name="T11" fmla="*/ 2147483646 h 232"/>
                <a:gd name="T12" fmla="*/ 2147483646 w 256"/>
                <a:gd name="T13" fmla="*/ 2147483646 h 232"/>
                <a:gd name="T14" fmla="*/ 2147483646 w 256"/>
                <a:gd name="T15" fmla="*/ 2147483646 h 232"/>
                <a:gd name="T16" fmla="*/ 2147483646 w 256"/>
                <a:gd name="T17" fmla="*/ 2147483646 h 232"/>
                <a:gd name="T18" fmla="*/ 2147483646 w 256"/>
                <a:gd name="T19" fmla="*/ 2147483646 h 232"/>
                <a:gd name="T20" fmla="*/ 2147483646 w 256"/>
                <a:gd name="T21" fmla="*/ 2147483646 h 232"/>
                <a:gd name="T22" fmla="*/ 2147483646 w 256"/>
                <a:gd name="T23" fmla="*/ 2147483646 h 232"/>
                <a:gd name="T24" fmla="*/ 2147483646 w 256"/>
                <a:gd name="T25" fmla="*/ 2147483646 h 232"/>
                <a:gd name="T26" fmla="*/ 2147483646 w 256"/>
                <a:gd name="T27" fmla="*/ 2147483646 h 232"/>
                <a:gd name="T28" fmla="*/ 2147483646 w 256"/>
                <a:gd name="T29" fmla="*/ 2147483646 h 232"/>
                <a:gd name="T30" fmla="*/ 2147483646 w 256"/>
                <a:gd name="T31" fmla="*/ 0 h 232"/>
                <a:gd name="T32" fmla="*/ 2147483646 w 256"/>
                <a:gd name="T33" fmla="*/ 2147483646 h 232"/>
                <a:gd name="T34" fmla="*/ 2147483646 w 256"/>
                <a:gd name="T35" fmla="*/ 2147483646 h 232"/>
                <a:gd name="T36" fmla="*/ 2147483646 w 256"/>
                <a:gd name="T37" fmla="*/ 2147483646 h 232"/>
                <a:gd name="T38" fmla="*/ 2147483646 w 256"/>
                <a:gd name="T39" fmla="*/ 2147483646 h 232"/>
                <a:gd name="T40" fmla="*/ 2147483646 w 256"/>
                <a:gd name="T41" fmla="*/ 2147483646 h 232"/>
                <a:gd name="T42" fmla="*/ 2147483646 w 256"/>
                <a:gd name="T43" fmla="*/ 2147483646 h 232"/>
                <a:gd name="T44" fmla="*/ 2147483646 w 256"/>
                <a:gd name="T45" fmla="*/ 2147483646 h 232"/>
                <a:gd name="T46" fmla="*/ 2147483646 w 256"/>
                <a:gd name="T47" fmla="*/ 2147483646 h 232"/>
                <a:gd name="T48" fmla="*/ 2147483646 w 256"/>
                <a:gd name="T49" fmla="*/ 2147483646 h 232"/>
                <a:gd name="T50" fmla="*/ 0 w 256"/>
                <a:gd name="T51" fmla="*/ 2147483646 h 232"/>
                <a:gd name="T52" fmla="*/ 0 w 256"/>
                <a:gd name="T53" fmla="*/ 2147483646 h 232"/>
                <a:gd name="T54" fmla="*/ 0 w 256"/>
                <a:gd name="T55" fmla="*/ 2147483646 h 232"/>
                <a:gd name="T56" fmla="*/ 0 w 256"/>
                <a:gd name="T57" fmla="*/ 2147483646 h 232"/>
                <a:gd name="T58" fmla="*/ 2147483646 w 256"/>
                <a:gd name="T59" fmla="*/ 2147483646 h 232"/>
                <a:gd name="T60" fmla="*/ 2147483646 w 256"/>
                <a:gd name="T61" fmla="*/ 2147483646 h 232"/>
                <a:gd name="T62" fmla="*/ 2147483646 w 256"/>
                <a:gd name="T63" fmla="*/ 2147483646 h 232"/>
                <a:gd name="T64" fmla="*/ 2147483646 w 256"/>
                <a:gd name="T65" fmla="*/ 2147483646 h 232"/>
                <a:gd name="T66" fmla="*/ 2147483646 w 256"/>
                <a:gd name="T67" fmla="*/ 2147483646 h 232"/>
                <a:gd name="T68" fmla="*/ 2147483646 w 256"/>
                <a:gd name="T69" fmla="*/ 2147483646 h 232"/>
                <a:gd name="T70" fmla="*/ 0 w 256"/>
                <a:gd name="T71" fmla="*/ 2147483646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6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0.10092 L 0.27109 0.10092 L 0.2707 0.31296 " pathEditMode="relative" rAng="0" ptsTypes="AAAA">
                                      <p:cBhvr>
                                        <p:cTn id="19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5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4.90632E-6 L 0.00026 -0.13439 L 0.42215 -0.13439 " pathEditMode="relative" ptsTypes="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867E-7 1.13347E-6 L -3.48867E-7 -0.13324 L 0.34756 -0.13324 " pathEditMode="relative" ptsTypes="A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867E-7 4.52926E-6 L -3.48867E-7 -0.13579 L 0.2705 -0.13579 " pathEditMode="relative" ptsTypes="A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867E-7 3.20842E-6 L -3.48867E-7 -0.13463 L 0.1976 -0.13463 " pathEditMode="relative" ptsTypes="A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867E-7 4.52926E-6 L -3.48867E-7 -0.13324 L 0.12483 -0.13324 " pathEditMode="relative" ptsTypes="AAA">
                                      <p:cBhvr>
                                        <p:cTn id="5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5999" y="1453979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6095998" y="4741854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657447" y="2243877"/>
            <a:ext cx="587929" cy="587929"/>
            <a:chOff x="776886" y="2564343"/>
            <a:chExt cx="759933" cy="759933"/>
          </a:xfrm>
        </p:grpSpPr>
        <p:sp>
          <p:nvSpPr>
            <p:cNvPr id="29" name="Oval 28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26" y="2232672"/>
            <a:ext cx="587929" cy="587929"/>
            <a:chOff x="1810927" y="3630772"/>
            <a:chExt cx="759933" cy="759933"/>
          </a:xfrm>
        </p:grpSpPr>
        <p:sp>
          <p:nvSpPr>
            <p:cNvPr id="32" name="Oval 31"/>
            <p:cNvSpPr/>
            <p:nvPr/>
          </p:nvSpPr>
          <p:spPr>
            <a:xfrm>
              <a:off x="1810927" y="363077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6106" y="3851194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71538" y="2232675"/>
            <a:ext cx="587929" cy="587929"/>
            <a:chOff x="3186797" y="4257017"/>
            <a:chExt cx="759933" cy="759933"/>
          </a:xfrm>
        </p:grpSpPr>
        <p:sp>
          <p:nvSpPr>
            <p:cNvPr id="43" name="Oval 42"/>
            <p:cNvSpPr/>
            <p:nvPr/>
          </p:nvSpPr>
          <p:spPr>
            <a:xfrm>
              <a:off x="3186797" y="425701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151" y="4429021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37280" y="2232673"/>
            <a:ext cx="587929" cy="587929"/>
            <a:chOff x="2720268" y="3913521"/>
            <a:chExt cx="759933" cy="759933"/>
          </a:xfrm>
        </p:grpSpPr>
        <p:sp>
          <p:nvSpPr>
            <p:cNvPr id="46" name="Oval 45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72553" y="2232675"/>
            <a:ext cx="587929" cy="587929"/>
            <a:chOff x="776886" y="2564343"/>
            <a:chExt cx="759933" cy="759933"/>
          </a:xfrm>
        </p:grpSpPr>
        <p:sp>
          <p:nvSpPr>
            <p:cNvPr id="49" name="Oval 48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57040" y="4922781"/>
            <a:ext cx="4277918" cy="1363855"/>
            <a:chOff x="7182840" y="5233782"/>
            <a:chExt cx="4277918" cy="1363855"/>
          </a:xfrm>
        </p:grpSpPr>
        <p:sp>
          <p:nvSpPr>
            <p:cNvPr id="55" name="Rounded Rectangle 54"/>
            <p:cNvSpPr/>
            <p:nvPr/>
          </p:nvSpPr>
          <p:spPr>
            <a:xfrm>
              <a:off x="8086579" y="5604713"/>
              <a:ext cx="3374179" cy="621992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182840" y="5233782"/>
              <a:ext cx="1363855" cy="136385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2">
              <a:extLst>
                <a:ext uri="{FF2B5EF4-FFF2-40B4-BE49-F238E27FC236}">
                  <a16:creationId xmlns="" xmlns:a16="http://schemas.microsoft.com/office/drawing/2014/main" id="{E673DB9A-674F-1E4B-8C16-CC4576A5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179" y="5569627"/>
              <a:ext cx="765175" cy="692163"/>
            </a:xfrm>
            <a:custGeom>
              <a:avLst/>
              <a:gdLst>
                <a:gd name="T0" fmla="*/ 2147483646 w 256"/>
                <a:gd name="T1" fmla="*/ 2147483646 h 232"/>
                <a:gd name="T2" fmla="*/ 2147483646 w 256"/>
                <a:gd name="T3" fmla="*/ 2147483646 h 232"/>
                <a:gd name="T4" fmla="*/ 2147483646 w 256"/>
                <a:gd name="T5" fmla="*/ 2147483646 h 232"/>
                <a:gd name="T6" fmla="*/ 2147483646 w 256"/>
                <a:gd name="T7" fmla="*/ 2147483646 h 232"/>
                <a:gd name="T8" fmla="*/ 2147483646 w 256"/>
                <a:gd name="T9" fmla="*/ 2147483646 h 232"/>
                <a:gd name="T10" fmla="*/ 2147483646 w 256"/>
                <a:gd name="T11" fmla="*/ 2147483646 h 232"/>
                <a:gd name="T12" fmla="*/ 2147483646 w 256"/>
                <a:gd name="T13" fmla="*/ 2147483646 h 232"/>
                <a:gd name="T14" fmla="*/ 2147483646 w 256"/>
                <a:gd name="T15" fmla="*/ 2147483646 h 232"/>
                <a:gd name="T16" fmla="*/ 2147483646 w 256"/>
                <a:gd name="T17" fmla="*/ 2147483646 h 232"/>
                <a:gd name="T18" fmla="*/ 2147483646 w 256"/>
                <a:gd name="T19" fmla="*/ 2147483646 h 232"/>
                <a:gd name="T20" fmla="*/ 2147483646 w 256"/>
                <a:gd name="T21" fmla="*/ 2147483646 h 232"/>
                <a:gd name="T22" fmla="*/ 2147483646 w 256"/>
                <a:gd name="T23" fmla="*/ 2147483646 h 232"/>
                <a:gd name="T24" fmla="*/ 2147483646 w 256"/>
                <a:gd name="T25" fmla="*/ 2147483646 h 232"/>
                <a:gd name="T26" fmla="*/ 2147483646 w 256"/>
                <a:gd name="T27" fmla="*/ 2147483646 h 232"/>
                <a:gd name="T28" fmla="*/ 2147483646 w 256"/>
                <a:gd name="T29" fmla="*/ 2147483646 h 232"/>
                <a:gd name="T30" fmla="*/ 2147483646 w 256"/>
                <a:gd name="T31" fmla="*/ 0 h 232"/>
                <a:gd name="T32" fmla="*/ 2147483646 w 256"/>
                <a:gd name="T33" fmla="*/ 2147483646 h 232"/>
                <a:gd name="T34" fmla="*/ 2147483646 w 256"/>
                <a:gd name="T35" fmla="*/ 2147483646 h 232"/>
                <a:gd name="T36" fmla="*/ 2147483646 w 256"/>
                <a:gd name="T37" fmla="*/ 2147483646 h 232"/>
                <a:gd name="T38" fmla="*/ 2147483646 w 256"/>
                <a:gd name="T39" fmla="*/ 2147483646 h 232"/>
                <a:gd name="T40" fmla="*/ 2147483646 w 256"/>
                <a:gd name="T41" fmla="*/ 2147483646 h 232"/>
                <a:gd name="T42" fmla="*/ 2147483646 w 256"/>
                <a:gd name="T43" fmla="*/ 2147483646 h 232"/>
                <a:gd name="T44" fmla="*/ 2147483646 w 256"/>
                <a:gd name="T45" fmla="*/ 2147483646 h 232"/>
                <a:gd name="T46" fmla="*/ 2147483646 w 256"/>
                <a:gd name="T47" fmla="*/ 2147483646 h 232"/>
                <a:gd name="T48" fmla="*/ 2147483646 w 256"/>
                <a:gd name="T49" fmla="*/ 2147483646 h 232"/>
                <a:gd name="T50" fmla="*/ 0 w 256"/>
                <a:gd name="T51" fmla="*/ 2147483646 h 232"/>
                <a:gd name="T52" fmla="*/ 0 w 256"/>
                <a:gd name="T53" fmla="*/ 2147483646 h 232"/>
                <a:gd name="T54" fmla="*/ 0 w 256"/>
                <a:gd name="T55" fmla="*/ 2147483646 h 232"/>
                <a:gd name="T56" fmla="*/ 0 w 256"/>
                <a:gd name="T57" fmla="*/ 2147483646 h 232"/>
                <a:gd name="T58" fmla="*/ 2147483646 w 256"/>
                <a:gd name="T59" fmla="*/ 2147483646 h 232"/>
                <a:gd name="T60" fmla="*/ 2147483646 w 256"/>
                <a:gd name="T61" fmla="*/ 2147483646 h 232"/>
                <a:gd name="T62" fmla="*/ 2147483646 w 256"/>
                <a:gd name="T63" fmla="*/ 2147483646 h 232"/>
                <a:gd name="T64" fmla="*/ 2147483646 w 256"/>
                <a:gd name="T65" fmla="*/ 2147483646 h 232"/>
                <a:gd name="T66" fmla="*/ 2147483646 w 256"/>
                <a:gd name="T67" fmla="*/ 2147483646 h 232"/>
                <a:gd name="T68" fmla="*/ 2147483646 w 256"/>
                <a:gd name="T69" fmla="*/ 2147483646 h 232"/>
                <a:gd name="T70" fmla="*/ 0 w 256"/>
                <a:gd name="T71" fmla="*/ 2147483646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7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8E-6 -3.39579E-6 L 0.16945 -3.39579E-6 L 0.16945 0.12376 " pathEditMode="relative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125E-6 -4.1499E-6 L -0.0547 0.127 " pathEditMode="relative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11435 0.00023 L -0.11435 0.12723 " pathEditMode="relative" ptsTypes="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5999" y="1453979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6095998" y="4741854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871538" y="2232675"/>
            <a:ext cx="587929" cy="587929"/>
            <a:chOff x="3186797" y="4257017"/>
            <a:chExt cx="759933" cy="759933"/>
          </a:xfrm>
        </p:grpSpPr>
        <p:sp>
          <p:nvSpPr>
            <p:cNvPr id="43" name="Oval 42"/>
            <p:cNvSpPr/>
            <p:nvPr/>
          </p:nvSpPr>
          <p:spPr>
            <a:xfrm>
              <a:off x="3186797" y="425701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151" y="4429021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37280" y="2232673"/>
            <a:ext cx="587929" cy="587929"/>
            <a:chOff x="2720268" y="3913521"/>
            <a:chExt cx="759933" cy="759933"/>
          </a:xfrm>
        </p:grpSpPr>
        <p:sp>
          <p:nvSpPr>
            <p:cNvPr id="46" name="Oval 45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87385" y="3150249"/>
            <a:ext cx="597264" cy="597264"/>
            <a:chOff x="3008442" y="4074880"/>
            <a:chExt cx="759933" cy="759933"/>
          </a:xfrm>
        </p:grpSpPr>
        <p:sp>
          <p:nvSpPr>
            <p:cNvPr id="51" name="Oval 50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31244" y="3142509"/>
            <a:ext cx="597264" cy="597264"/>
            <a:chOff x="3008442" y="4074880"/>
            <a:chExt cx="759933" cy="759933"/>
          </a:xfrm>
        </p:grpSpPr>
        <p:sp>
          <p:nvSpPr>
            <p:cNvPr id="54" name="Oval 53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731053" y="3107185"/>
            <a:ext cx="597264" cy="597264"/>
            <a:chOff x="3008442" y="4074880"/>
            <a:chExt cx="759933" cy="759933"/>
          </a:xfrm>
        </p:grpSpPr>
        <p:sp>
          <p:nvSpPr>
            <p:cNvPr id="57" name="Oval 56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57040" y="4922781"/>
            <a:ext cx="4277918" cy="1363855"/>
            <a:chOff x="7182840" y="5233782"/>
            <a:chExt cx="4277918" cy="1363855"/>
          </a:xfrm>
        </p:grpSpPr>
        <p:sp>
          <p:nvSpPr>
            <p:cNvPr id="60" name="Rounded Rectangle 59"/>
            <p:cNvSpPr/>
            <p:nvPr/>
          </p:nvSpPr>
          <p:spPr>
            <a:xfrm>
              <a:off x="8086579" y="5604713"/>
              <a:ext cx="3374179" cy="621992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7182840" y="5233782"/>
              <a:ext cx="1363855" cy="136385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="" xmlns:a16="http://schemas.microsoft.com/office/drawing/2014/main" id="{E673DB9A-674F-1E4B-8C16-CC4576A5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179" y="5569627"/>
              <a:ext cx="765175" cy="692163"/>
            </a:xfrm>
            <a:custGeom>
              <a:avLst/>
              <a:gdLst>
                <a:gd name="T0" fmla="*/ 2147483646 w 256"/>
                <a:gd name="T1" fmla="*/ 2147483646 h 232"/>
                <a:gd name="T2" fmla="*/ 2147483646 w 256"/>
                <a:gd name="T3" fmla="*/ 2147483646 h 232"/>
                <a:gd name="T4" fmla="*/ 2147483646 w 256"/>
                <a:gd name="T5" fmla="*/ 2147483646 h 232"/>
                <a:gd name="T6" fmla="*/ 2147483646 w 256"/>
                <a:gd name="T7" fmla="*/ 2147483646 h 232"/>
                <a:gd name="T8" fmla="*/ 2147483646 w 256"/>
                <a:gd name="T9" fmla="*/ 2147483646 h 232"/>
                <a:gd name="T10" fmla="*/ 2147483646 w 256"/>
                <a:gd name="T11" fmla="*/ 2147483646 h 232"/>
                <a:gd name="T12" fmla="*/ 2147483646 w 256"/>
                <a:gd name="T13" fmla="*/ 2147483646 h 232"/>
                <a:gd name="T14" fmla="*/ 2147483646 w 256"/>
                <a:gd name="T15" fmla="*/ 2147483646 h 232"/>
                <a:gd name="T16" fmla="*/ 2147483646 w 256"/>
                <a:gd name="T17" fmla="*/ 2147483646 h 232"/>
                <a:gd name="T18" fmla="*/ 2147483646 w 256"/>
                <a:gd name="T19" fmla="*/ 2147483646 h 232"/>
                <a:gd name="T20" fmla="*/ 2147483646 w 256"/>
                <a:gd name="T21" fmla="*/ 2147483646 h 232"/>
                <a:gd name="T22" fmla="*/ 2147483646 w 256"/>
                <a:gd name="T23" fmla="*/ 2147483646 h 232"/>
                <a:gd name="T24" fmla="*/ 2147483646 w 256"/>
                <a:gd name="T25" fmla="*/ 2147483646 h 232"/>
                <a:gd name="T26" fmla="*/ 2147483646 w 256"/>
                <a:gd name="T27" fmla="*/ 2147483646 h 232"/>
                <a:gd name="T28" fmla="*/ 2147483646 w 256"/>
                <a:gd name="T29" fmla="*/ 2147483646 h 232"/>
                <a:gd name="T30" fmla="*/ 2147483646 w 256"/>
                <a:gd name="T31" fmla="*/ 0 h 232"/>
                <a:gd name="T32" fmla="*/ 2147483646 w 256"/>
                <a:gd name="T33" fmla="*/ 2147483646 h 232"/>
                <a:gd name="T34" fmla="*/ 2147483646 w 256"/>
                <a:gd name="T35" fmla="*/ 2147483646 h 232"/>
                <a:gd name="T36" fmla="*/ 2147483646 w 256"/>
                <a:gd name="T37" fmla="*/ 2147483646 h 232"/>
                <a:gd name="T38" fmla="*/ 2147483646 w 256"/>
                <a:gd name="T39" fmla="*/ 2147483646 h 232"/>
                <a:gd name="T40" fmla="*/ 2147483646 w 256"/>
                <a:gd name="T41" fmla="*/ 2147483646 h 232"/>
                <a:gd name="T42" fmla="*/ 2147483646 w 256"/>
                <a:gd name="T43" fmla="*/ 2147483646 h 232"/>
                <a:gd name="T44" fmla="*/ 2147483646 w 256"/>
                <a:gd name="T45" fmla="*/ 2147483646 h 232"/>
                <a:gd name="T46" fmla="*/ 2147483646 w 256"/>
                <a:gd name="T47" fmla="*/ 2147483646 h 232"/>
                <a:gd name="T48" fmla="*/ 2147483646 w 256"/>
                <a:gd name="T49" fmla="*/ 2147483646 h 232"/>
                <a:gd name="T50" fmla="*/ 0 w 256"/>
                <a:gd name="T51" fmla="*/ 2147483646 h 232"/>
                <a:gd name="T52" fmla="*/ 0 w 256"/>
                <a:gd name="T53" fmla="*/ 2147483646 h 232"/>
                <a:gd name="T54" fmla="*/ 0 w 256"/>
                <a:gd name="T55" fmla="*/ 2147483646 h 232"/>
                <a:gd name="T56" fmla="*/ 0 w 256"/>
                <a:gd name="T57" fmla="*/ 2147483646 h 232"/>
                <a:gd name="T58" fmla="*/ 2147483646 w 256"/>
                <a:gd name="T59" fmla="*/ 2147483646 h 232"/>
                <a:gd name="T60" fmla="*/ 2147483646 w 256"/>
                <a:gd name="T61" fmla="*/ 2147483646 h 232"/>
                <a:gd name="T62" fmla="*/ 2147483646 w 256"/>
                <a:gd name="T63" fmla="*/ 2147483646 h 232"/>
                <a:gd name="T64" fmla="*/ 2147483646 w 256"/>
                <a:gd name="T65" fmla="*/ 2147483646 h 232"/>
                <a:gd name="T66" fmla="*/ 2147483646 w 256"/>
                <a:gd name="T67" fmla="*/ 2147483646 h 232"/>
                <a:gd name="T68" fmla="*/ 2147483646 w 256"/>
                <a:gd name="T69" fmla="*/ 2147483646 h 232"/>
                <a:gd name="T70" fmla="*/ 0 w 256"/>
                <a:gd name="T71" fmla="*/ 2147483646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3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878E-6 5.66736E-7 L 3.86878E-6 0.10085 L 0.27115 0.10085 L 0.27115 0.3213 " pathEditMode="relative" ptsTypes="AA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01628 0.10093 L -0.01628 0.32222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1611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92 L 0.00039 0.10393 L -0.32266 0.10393 L -0.32266 0.3275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63637" y="2526755"/>
            <a:ext cx="8192654" cy="2971368"/>
          </a:xfrm>
        </p:spPr>
        <p:txBody>
          <a:bodyPr/>
          <a:lstStyle/>
          <a:p>
            <a:r>
              <a:rPr lang="en-US" dirty="0" smtClean="0"/>
              <a:t>What does this look like from a Worker’s perspective?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3415" y="375138"/>
            <a:ext cx="11312770" cy="611944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762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66527" y="635373"/>
            <a:ext cx="5140647" cy="1638904"/>
            <a:chOff x="4610989" y="3226173"/>
            <a:chExt cx="2383634" cy="759933"/>
          </a:xfrm>
        </p:grpSpPr>
        <p:sp>
          <p:nvSpPr>
            <p:cNvPr id="5" name="Rounded Rectangle 4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913909" y="2024896"/>
            <a:ext cx="4211782" cy="227214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chemeClr val="tx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6309" y="2274277"/>
            <a:ext cx="390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METADATA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Word Document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Name: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financials-may.doc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2013/05/12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13909" y="4767423"/>
            <a:ext cx="759933" cy="759933"/>
            <a:chOff x="776886" y="2564343"/>
            <a:chExt cx="759933" cy="759933"/>
          </a:xfrm>
        </p:grpSpPr>
        <p:sp>
          <p:nvSpPr>
            <p:cNvPr id="18" name="Oval 17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65758" y="4767421"/>
            <a:ext cx="759933" cy="759933"/>
            <a:chOff x="3008442" y="4074880"/>
            <a:chExt cx="759933" cy="759933"/>
          </a:xfrm>
        </p:grpSpPr>
        <p:sp>
          <p:nvSpPr>
            <p:cNvPr id="21" name="Oval 20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3415" y="375138"/>
            <a:ext cx="11312770" cy="611944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762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66527" y="635373"/>
            <a:ext cx="5140647" cy="1638904"/>
            <a:chOff x="4610989" y="3226173"/>
            <a:chExt cx="2383634" cy="759933"/>
          </a:xfrm>
        </p:grpSpPr>
        <p:sp>
          <p:nvSpPr>
            <p:cNvPr id="5" name="Rounded Rectangle 4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913909" y="2024896"/>
            <a:ext cx="4211782" cy="227214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chemeClr val="tx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6309" y="2274277"/>
            <a:ext cx="390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EMBEDDED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Audio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65758" y="4568377"/>
            <a:ext cx="759933" cy="759933"/>
            <a:chOff x="3186797" y="4257017"/>
            <a:chExt cx="759933" cy="759933"/>
          </a:xfrm>
        </p:grpSpPr>
        <p:sp>
          <p:nvSpPr>
            <p:cNvPr id="23" name="Oval 22"/>
            <p:cNvSpPr/>
            <p:nvPr/>
          </p:nvSpPr>
          <p:spPr>
            <a:xfrm>
              <a:off x="3186797" y="425701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151" y="4429021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54069" y="4568377"/>
            <a:ext cx="759933" cy="759933"/>
            <a:chOff x="2720268" y="3913521"/>
            <a:chExt cx="759933" cy="759933"/>
          </a:xfrm>
        </p:grpSpPr>
        <p:sp>
          <p:nvSpPr>
            <p:cNvPr id="26" name="Oval 25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39833" y="4568377"/>
            <a:ext cx="759933" cy="759933"/>
            <a:chOff x="2720268" y="3913521"/>
            <a:chExt cx="759933" cy="759933"/>
          </a:xfrm>
        </p:grpSpPr>
        <p:sp>
          <p:nvSpPr>
            <p:cNvPr id="29" name="Oval 28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1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5999" y="1453979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6095998" y="4741854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487385" y="3150249"/>
            <a:ext cx="597264" cy="597264"/>
            <a:chOff x="3008442" y="4074880"/>
            <a:chExt cx="759933" cy="759933"/>
          </a:xfrm>
        </p:grpSpPr>
        <p:sp>
          <p:nvSpPr>
            <p:cNvPr id="52" name="Oval 51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6" name="Main Nuix App"/>
          <p:cNvGrpSpPr/>
          <p:nvPr/>
        </p:nvGrpSpPr>
        <p:grpSpPr>
          <a:xfrm>
            <a:off x="3957040" y="4976233"/>
            <a:ext cx="4277918" cy="1363855"/>
            <a:chOff x="5557966" y="2426139"/>
            <a:chExt cx="2383634" cy="759933"/>
          </a:xfrm>
        </p:grpSpPr>
        <p:sp>
          <p:nvSpPr>
            <p:cNvPr id="37" name="Rounded Rectangle 36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92051" y="3159583"/>
            <a:ext cx="587929" cy="587929"/>
            <a:chOff x="3186797" y="4257017"/>
            <a:chExt cx="759933" cy="759933"/>
          </a:xfrm>
        </p:grpSpPr>
        <p:sp>
          <p:nvSpPr>
            <p:cNvPr id="55" name="Oval 54"/>
            <p:cNvSpPr/>
            <p:nvPr/>
          </p:nvSpPr>
          <p:spPr>
            <a:xfrm>
              <a:off x="3186797" y="425701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151" y="4429021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96720" y="3149289"/>
            <a:ext cx="587929" cy="587929"/>
            <a:chOff x="2720268" y="3913521"/>
            <a:chExt cx="759933" cy="759933"/>
          </a:xfrm>
        </p:grpSpPr>
        <p:sp>
          <p:nvSpPr>
            <p:cNvPr id="58" name="Oval 57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96720" y="3159584"/>
            <a:ext cx="587929" cy="587929"/>
            <a:chOff x="2720268" y="3913521"/>
            <a:chExt cx="759933" cy="759933"/>
          </a:xfrm>
        </p:grpSpPr>
        <p:sp>
          <p:nvSpPr>
            <p:cNvPr id="61" name="Oval 60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5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878E-6 5.66736E-7 L 3.86878E-6 0.10085 L 0.27115 0.10085 L 0.27115 0.3213 " pathEditMode="relative" ptsTypes="A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047 L 3.75E-6 -0.1243 L 0.375 -0.1243 " pathEditMode="relative" ptsTypes="A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2129 L 0.28463 -0.12129 " pathEditMode="relative" ptsTypes="A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5.92593E-6 L -2.08333E-6 -0.12314 L 0.19518 -0.12314 " pathEditMode="relative" ptsTypes="AAA">
                                      <p:cBhvr>
                                        <p:cTn id="4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 you use a WSS?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99780" y="2090172"/>
            <a:ext cx="87924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CC33"/>
                </a:solidFill>
                <a:latin typeface="Consolas"/>
              </a:rPr>
              <a:t># Define our worker item callback</a:t>
            </a: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#====================#</a:t>
            </a: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 Logic happens here #</a:t>
            </a: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#====================#</a:t>
            </a: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4208" y="2535382"/>
            <a:ext cx="7554191" cy="52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04208" y="3065317"/>
            <a:ext cx="4530437" cy="1215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Side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8447" y="1724818"/>
            <a:ext cx="8355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onsolas" panose="020B0609020204030204" pitchFamily="49" charset="0"/>
              </a:rPr>
              <a:t>nuix_worker_item_callback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dirty="0" smtClean="0"/>
              <a:t>Called for each item</a:t>
            </a:r>
          </a:p>
          <a:p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nuix_worker_item_callback_init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dirty="0" smtClean="0"/>
              <a:t>Called once on startup</a:t>
            </a:r>
          </a:p>
          <a:p>
            <a:endParaRPr lang="en-US" sz="3600" dirty="0" smtClean="0"/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nuix_worker_item_close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dirty="0" smtClean="0"/>
              <a:t>Called once as worker is shutting down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1835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Worker Side Scripting</a:t>
            </a:r>
          </a:p>
          <a:p>
            <a:r>
              <a:rPr lang="en-US" dirty="0" smtClean="0"/>
              <a:t>Deep Dive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Presented by Jason Wells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4659" y="350147"/>
            <a:ext cx="846268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CC33"/>
                </a:solidFill>
                <a:latin typeface="Consolas"/>
              </a:rPr>
              <a:t># Define our initialization callback</a:t>
            </a: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nuix_worker_item_callback_init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 Perform some setup here</a:t>
            </a: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solidFill>
                  <a:srgbClr val="00CC33"/>
                </a:solidFill>
                <a:latin typeface="Consolas"/>
              </a:rPr>
              <a:t># Define our worker item callback</a:t>
            </a: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 Do interesting things here</a:t>
            </a: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solidFill>
                  <a:srgbClr val="00CC33"/>
                </a:solidFill>
                <a:latin typeface="Consolas"/>
              </a:rPr>
              <a:t># Define our closing callback</a:t>
            </a: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nuix_worker_item_callback_close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 Perform cleanup here</a:t>
            </a: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865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Worker Side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Through the Graphical User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19274"/>
            <a:ext cx="7534275" cy="468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85775" y="1819274"/>
            <a:ext cx="323851" cy="32385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72350" y="2143125"/>
            <a:ext cx="323851" cy="32385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9525" y="2505077"/>
            <a:ext cx="323851" cy="32385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57275" y="3228977"/>
            <a:ext cx="323851" cy="32385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6775" y="181927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processing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“Worker Script” tab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or paste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Worker Side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Through the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625" y="2397949"/>
            <a:ext cx="10572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Provide a value for the processing setting </a:t>
            </a:r>
            <a:r>
              <a:rPr lang="en-US" sz="3200" b="1" dirty="0" err="1" smtClean="0">
                <a:latin typeface="Consolas" panose="020B0609020204030204" pitchFamily="49" charset="0"/>
              </a:rPr>
              <a:t>workerItemCallback</a:t>
            </a:r>
            <a:endParaRPr lang="en-US" sz="3200" b="1" dirty="0" smtClean="0">
              <a:latin typeface="Consolas" panose="020B0609020204030204" pitchFamily="49" charset="0"/>
            </a:endParaRPr>
          </a:p>
          <a:p>
            <a:r>
              <a:rPr lang="en-US" sz="3200" dirty="0" smtClean="0"/>
              <a:t>when configuring processing settings through a call to </a:t>
            </a:r>
            <a:r>
              <a:rPr lang="en-US" sz="3200" b="1" dirty="0" err="1" smtClean="0">
                <a:latin typeface="Consolas" panose="020B0609020204030204" pitchFamily="49" charset="0"/>
              </a:rPr>
              <a:t>Processor.setProcessingSettings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2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Worker Side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Through the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3050" y="2521059"/>
            <a:ext cx="9105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Ruby/Python/ECMA the value provided needs to be a string in the form:</a:t>
            </a:r>
          </a:p>
          <a:p>
            <a:endParaRPr lang="en-US" sz="2800" dirty="0"/>
          </a:p>
          <a:p>
            <a:r>
              <a:rPr lang="en-US" sz="2800" b="1" dirty="0" smtClean="0">
                <a:latin typeface="Consolas" panose="020B0609020204030204" pitchFamily="49" charset="0"/>
              </a:rPr>
              <a:t>LANGUAGE:CODE</a:t>
            </a:r>
          </a:p>
        </p:txBody>
      </p:sp>
    </p:spTree>
    <p:extLst>
      <p:ext uri="{BB962C8B-B14F-4D97-AF65-F5344CB8AC3E}">
        <p14:creationId xmlns:p14="http://schemas.microsoft.com/office/powerpoint/2010/main" val="41029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4316" y="642194"/>
            <a:ext cx="79033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CC33"/>
                </a:solidFill>
                <a:latin typeface="Consolas"/>
              </a:rPr>
              <a:t># Define the WSS ruby source </a:t>
            </a:r>
            <a:r>
              <a:rPr lang="en-US" dirty="0" smtClean="0">
                <a:solidFill>
                  <a:srgbClr val="00CC33"/>
                </a:solidFill>
                <a:latin typeface="Consolas"/>
              </a:rPr>
              <a:t>inline</a:t>
            </a:r>
            <a:endParaRPr lang="en-US" dirty="0">
              <a:solidFill>
                <a:srgbClr val="00CC33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worker_side_script_code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&lt;&lt;CODE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FFCC00"/>
                </a:solidFill>
                <a:latin typeface="Consolas"/>
              </a:rPr>
              <a:t># Define our worker item callback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FFCC00"/>
                </a:solidFill>
                <a:latin typeface="Consolas"/>
              </a:rPr>
              <a:t>def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nuix_worker_item_callback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worker_item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)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r>
              <a:rPr lang="en-US" b="1" dirty="0">
                <a:solidFill>
                  <a:srgbClr val="FFCC00"/>
                </a:solidFill>
                <a:latin typeface="Consolas"/>
              </a:rPr>
              <a:t>    # Do interesting things here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r>
              <a:rPr lang="en-US" b="1" dirty="0">
                <a:solidFill>
                  <a:srgbClr val="FFCC00"/>
                </a:solidFill>
                <a:latin typeface="Consolas"/>
              </a:rPr>
              <a:t>end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FFCC00"/>
                </a:solidFill>
                <a:latin typeface="Consolas"/>
              </a:rPr>
              <a:t>CODE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CC33"/>
                </a:solidFill>
                <a:latin typeface="Consolas"/>
              </a:rPr>
              <a:t># Define our settings Hash</a:t>
            </a: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workerItemCallback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"ruby:"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+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worker_side_script_code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setProcessingSettings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4316" y="662976"/>
            <a:ext cx="5447109" cy="2518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6766" y="4234851"/>
            <a:ext cx="7075884" cy="318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1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19263" y="1536174"/>
            <a:ext cx="8753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CC33"/>
                </a:solidFill>
                <a:latin typeface="Consolas"/>
              </a:rPr>
              <a:t># Define path to a file containing worker side script code</a:t>
            </a: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path_to_wss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'C:\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NuixStuff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\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MyWorkerSideScriptCode.rb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'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worker_side_script_code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File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read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path_to_wss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CC33"/>
                </a:solidFill>
                <a:latin typeface="Consolas"/>
              </a:rPr>
              <a:t># Define our settings Hash</a:t>
            </a: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workerItemCallback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"ruby:"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+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worker_side_script_code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sz="20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setProcessingSettings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9263" y="1536174"/>
            <a:ext cx="8281987" cy="103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47913" y="3698349"/>
            <a:ext cx="7881937" cy="368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Worker Side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Through the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913" y="2090172"/>
            <a:ext cx="10544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Java the value needs to be a string in the form: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java:&lt;FULLY_QUALIFIED_CLASS_NAME&gt;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Fully qualified class name (package and class name)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JAR file inside the </a:t>
            </a:r>
            <a:r>
              <a:rPr lang="en-US" sz="2400" b="1" dirty="0" smtClean="0">
                <a:latin typeface="Consolas" panose="020B0609020204030204" pitchFamily="49" charset="0"/>
              </a:rPr>
              <a:t>\lib</a:t>
            </a:r>
            <a:r>
              <a:rPr lang="en-US" sz="2400" dirty="0" smtClean="0"/>
              <a:t> sub-directory of your Nuix installation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referenced must implement interface </a:t>
            </a:r>
            <a:r>
              <a:rPr lang="en-US" sz="2400" b="1" dirty="0" smtClean="0">
                <a:latin typeface="Consolas" panose="020B0609020204030204" pitchFamily="49" charset="0"/>
              </a:rPr>
              <a:t>Consumer&lt;</a:t>
            </a:r>
            <a:r>
              <a:rPr lang="en-US" sz="2400" b="1" dirty="0" err="1" smtClean="0">
                <a:latin typeface="Consolas" panose="020B0609020204030204" pitchFamily="49" charset="0"/>
              </a:rPr>
              <a:t>WorkerItem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76301" y="889844"/>
            <a:ext cx="10439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AAFF"/>
                </a:solidFill>
                <a:latin typeface="Consolas"/>
              </a:rPr>
              <a:t>package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com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mycompany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;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99AAFF"/>
                </a:solidFill>
                <a:latin typeface="Consolas"/>
              </a:rPr>
              <a:t>public class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WorkerItemConsumer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implements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Consumer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WorkerItem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&gt;,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AutoCloseable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WorkerItemConsumer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() 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// Initialize things here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FF99FF"/>
                </a:solidFill>
                <a:latin typeface="Consolas"/>
              </a:rPr>
              <a:t>@Override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public void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DDEE"/>
                </a:solidFill>
                <a:latin typeface="Consolas"/>
              </a:rPr>
              <a:t>accept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WorkerItem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workerItem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 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// Do interesting things here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FF99FF"/>
                </a:solidFill>
                <a:latin typeface="Consolas"/>
              </a:rPr>
              <a:t>@Override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public void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DDEE"/>
                </a:solidFill>
                <a:latin typeface="Consolas"/>
              </a:rPr>
              <a:t>close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()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throws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Exception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// Cleanup as needed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302" y="889844"/>
            <a:ext cx="3762374" cy="37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3177" y="1499445"/>
            <a:ext cx="2381248" cy="29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96026" y="1489921"/>
            <a:ext cx="2570079" cy="29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8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66750" y="1997839"/>
            <a:ext cx="10858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CC33"/>
                </a:solidFill>
                <a:latin typeface="Consolas"/>
              </a:rPr>
              <a:t># Define our settings Hash</a:t>
            </a: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Specify Java and fully qualified path name to our Java class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workerItemCallback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java:com.mycompany.worker.WorkerItemConsumer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Other settings here...</a:t>
            </a:r>
          </a:p>
          <a:p>
            <a:r>
              <a:rPr lang="en-US" sz="20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setProcessingSettings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6351" y="3283372"/>
            <a:ext cx="10001249" cy="29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156857" y="3310547"/>
            <a:ext cx="8773885" cy="1930945"/>
          </a:xfrm>
        </p:spPr>
        <p:txBody>
          <a:bodyPr/>
          <a:lstStyle/>
          <a:p>
            <a:r>
              <a:rPr lang="en-US" sz="4800" dirty="0" smtClean="0"/>
              <a:t>Example 1</a:t>
            </a:r>
          </a:p>
          <a:p>
            <a:r>
              <a:rPr lang="en-US" dirty="0" smtClean="0"/>
              <a:t>Don’t process word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16914" y="3179915"/>
            <a:ext cx="7930800" cy="1513617"/>
          </a:xfrm>
        </p:spPr>
        <p:txBody>
          <a:bodyPr/>
          <a:lstStyle/>
          <a:p>
            <a:r>
              <a:rPr lang="en-US" dirty="0" smtClean="0"/>
              <a:t>What is a worker side 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3415" y="375138"/>
            <a:ext cx="11312770" cy="611944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762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Worker Label"/>
          <p:cNvGrpSpPr/>
          <p:nvPr/>
        </p:nvGrpSpPr>
        <p:grpSpPr>
          <a:xfrm>
            <a:off x="566527" y="635373"/>
            <a:ext cx="5140647" cy="1638904"/>
            <a:chOff x="4610989" y="3226173"/>
            <a:chExt cx="2383634" cy="759933"/>
          </a:xfrm>
        </p:grpSpPr>
        <p:sp>
          <p:nvSpPr>
            <p:cNvPr id="5" name="Rounded Rectangle 4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5" name="Monitor"/>
          <p:cNvSpPr/>
          <p:nvPr/>
        </p:nvSpPr>
        <p:spPr>
          <a:xfrm>
            <a:off x="2279073" y="2027028"/>
            <a:ext cx="4211782" cy="227214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chemeClr val="tx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adata Text"/>
          <p:cNvSpPr txBox="1"/>
          <p:nvPr/>
        </p:nvSpPr>
        <p:spPr>
          <a:xfrm>
            <a:off x="2431473" y="2276409"/>
            <a:ext cx="390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METADATA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Word Document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Name: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financials-may.doc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2013/05/12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Doc"/>
          <p:cNvGrpSpPr/>
          <p:nvPr/>
        </p:nvGrpSpPr>
        <p:grpSpPr>
          <a:xfrm>
            <a:off x="2279072" y="4493581"/>
            <a:ext cx="759933" cy="759933"/>
            <a:chOff x="776886" y="2564343"/>
            <a:chExt cx="759933" cy="759933"/>
          </a:xfrm>
        </p:grpSpPr>
        <p:sp>
          <p:nvSpPr>
            <p:cNvPr id="18" name="Oval 17"/>
            <p:cNvSpPr/>
            <p:nvPr/>
          </p:nvSpPr>
          <p:spPr>
            <a:xfrm>
              <a:off x="776886" y="256434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308" y="2739521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6" name="Sir WSS"/>
          <p:cNvGrpSpPr/>
          <p:nvPr/>
        </p:nvGrpSpPr>
        <p:grpSpPr>
          <a:xfrm>
            <a:off x="6773863" y="2198261"/>
            <a:ext cx="2314719" cy="2100912"/>
            <a:chOff x="2608263" y="246063"/>
            <a:chExt cx="2314719" cy="2100912"/>
          </a:xfrm>
        </p:grpSpPr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9FB2E270-AFB9-FC4F-85BE-4A8E6267A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723" y="485522"/>
              <a:ext cx="355056" cy="372125"/>
            </a:xfrm>
            <a:custGeom>
              <a:avLst/>
              <a:gdLst>
                <a:gd name="T0" fmla="*/ 2147483646 w 104"/>
                <a:gd name="T1" fmla="*/ 0 h 108"/>
                <a:gd name="T2" fmla="*/ 2147483646 w 104"/>
                <a:gd name="T3" fmla="*/ 2147483646 h 108"/>
                <a:gd name="T4" fmla="*/ 2147483646 w 104"/>
                <a:gd name="T5" fmla="*/ 2147483646 h 108"/>
                <a:gd name="T6" fmla="*/ 2147483646 w 104"/>
                <a:gd name="T7" fmla="*/ 2147483646 h 108"/>
                <a:gd name="T8" fmla="*/ 2147483646 w 104"/>
                <a:gd name="T9" fmla="*/ 2147483646 h 108"/>
                <a:gd name="T10" fmla="*/ 0 w 104"/>
                <a:gd name="T11" fmla="*/ 2147483646 h 108"/>
                <a:gd name="T12" fmla="*/ 2147483646 w 104"/>
                <a:gd name="T13" fmla="*/ 0 h 108"/>
                <a:gd name="T14" fmla="*/ 2147483646 w 104"/>
                <a:gd name="T15" fmla="*/ 2147483646 h 108"/>
                <a:gd name="T16" fmla="*/ 2147483646 w 104"/>
                <a:gd name="T17" fmla="*/ 2147483646 h 108"/>
                <a:gd name="T18" fmla="*/ 2147483646 w 104"/>
                <a:gd name="T19" fmla="*/ 2147483646 h 108"/>
                <a:gd name="T20" fmla="*/ 2147483646 w 104"/>
                <a:gd name="T21" fmla="*/ 2147483646 h 108"/>
                <a:gd name="T22" fmla="*/ 2147483646 w 104"/>
                <a:gd name="T23" fmla="*/ 2147483646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73" y="0"/>
                    <a:pt x="92" y="11"/>
                    <a:pt x="104" y="2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2" y="32"/>
                    <a:pt x="68" y="24"/>
                    <a:pt x="52" y="24"/>
                  </a:cubicBezTo>
                  <a:cubicBezTo>
                    <a:pt x="36" y="24"/>
                    <a:pt x="22" y="32"/>
                    <a:pt x="13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1"/>
                    <a:pt x="31" y="0"/>
                    <a:pt x="52" y="0"/>
                  </a:cubicBezTo>
                  <a:moveTo>
                    <a:pt x="52" y="60"/>
                  </a:moveTo>
                  <a:cubicBezTo>
                    <a:pt x="65" y="60"/>
                    <a:pt x="76" y="71"/>
                    <a:pt x="76" y="84"/>
                  </a:cubicBezTo>
                  <a:cubicBezTo>
                    <a:pt x="76" y="97"/>
                    <a:pt x="65" y="108"/>
                    <a:pt x="52" y="108"/>
                  </a:cubicBezTo>
                  <a:cubicBezTo>
                    <a:pt x="39" y="108"/>
                    <a:pt x="28" y="97"/>
                    <a:pt x="28" y="84"/>
                  </a:cubicBezTo>
                  <a:cubicBezTo>
                    <a:pt x="28" y="71"/>
                    <a:pt x="39" y="60"/>
                    <a:pt x="52" y="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4" name="Freeform 41">
              <a:extLst>
                <a:ext uri="{FF2B5EF4-FFF2-40B4-BE49-F238E27FC236}">
                  <a16:creationId xmlns="" xmlns:a16="http://schemas.microsoft.com/office/drawing/2014/main" id="{D3FE8763-C9A4-0849-B9A6-FC3A1915D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520" y="1175887"/>
              <a:ext cx="802203" cy="241264"/>
            </a:xfrm>
            <a:custGeom>
              <a:avLst/>
              <a:gdLst>
                <a:gd name="T0" fmla="*/ 2147483646 w 264"/>
                <a:gd name="T1" fmla="*/ 2147483646 h 80"/>
                <a:gd name="T2" fmla="*/ 2147483646 w 264"/>
                <a:gd name="T3" fmla="*/ 2147483646 h 80"/>
                <a:gd name="T4" fmla="*/ 2147483646 w 264"/>
                <a:gd name="T5" fmla="*/ 0 h 80"/>
                <a:gd name="T6" fmla="*/ 2147483646 w 264"/>
                <a:gd name="T7" fmla="*/ 2147483646 h 80"/>
                <a:gd name="T8" fmla="*/ 2147483646 w 264"/>
                <a:gd name="T9" fmla="*/ 0 h 80"/>
                <a:gd name="T10" fmla="*/ 2147483646 w 264"/>
                <a:gd name="T11" fmla="*/ 2147483646 h 80"/>
                <a:gd name="T12" fmla="*/ 2147483646 w 264"/>
                <a:gd name="T13" fmla="*/ 2147483646 h 80"/>
                <a:gd name="T14" fmla="*/ 2147483646 w 264"/>
                <a:gd name="T15" fmla="*/ 2147483646 h 80"/>
                <a:gd name="T16" fmla="*/ 2147483646 w 264"/>
                <a:gd name="T17" fmla="*/ 2147483646 h 80"/>
                <a:gd name="T18" fmla="*/ 2147483646 w 264"/>
                <a:gd name="T19" fmla="*/ 2147483646 h 80"/>
                <a:gd name="T20" fmla="*/ 2147483646 w 264"/>
                <a:gd name="T21" fmla="*/ 214748364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4" h="80">
                  <a:moveTo>
                    <a:pt x="259" y="19"/>
                  </a:moveTo>
                  <a:cubicBezTo>
                    <a:pt x="255" y="18"/>
                    <a:pt x="248" y="35"/>
                    <a:pt x="231" y="35"/>
                  </a:cubicBezTo>
                  <a:cubicBezTo>
                    <a:pt x="210" y="35"/>
                    <a:pt x="201" y="0"/>
                    <a:pt x="168" y="0"/>
                  </a:cubicBezTo>
                  <a:cubicBezTo>
                    <a:pt x="142" y="0"/>
                    <a:pt x="134" y="20"/>
                    <a:pt x="132" y="20"/>
                  </a:cubicBezTo>
                  <a:cubicBezTo>
                    <a:pt x="130" y="20"/>
                    <a:pt x="122" y="0"/>
                    <a:pt x="96" y="0"/>
                  </a:cubicBezTo>
                  <a:cubicBezTo>
                    <a:pt x="63" y="0"/>
                    <a:pt x="54" y="35"/>
                    <a:pt x="33" y="35"/>
                  </a:cubicBezTo>
                  <a:cubicBezTo>
                    <a:pt x="16" y="35"/>
                    <a:pt x="9" y="18"/>
                    <a:pt x="5" y="19"/>
                  </a:cubicBezTo>
                  <a:cubicBezTo>
                    <a:pt x="0" y="20"/>
                    <a:pt x="13" y="80"/>
                    <a:pt x="70" y="80"/>
                  </a:cubicBezTo>
                  <a:cubicBezTo>
                    <a:pt x="107" y="80"/>
                    <a:pt x="129" y="51"/>
                    <a:pt x="132" y="51"/>
                  </a:cubicBezTo>
                  <a:cubicBezTo>
                    <a:pt x="135" y="51"/>
                    <a:pt x="157" y="80"/>
                    <a:pt x="194" y="80"/>
                  </a:cubicBezTo>
                  <a:cubicBezTo>
                    <a:pt x="251" y="80"/>
                    <a:pt x="264" y="20"/>
                    <a:pt x="259" y="19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="" xmlns:a16="http://schemas.microsoft.com/office/drawing/2014/main" id="{6625FAD2-A163-6846-97E7-260418AB4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3" y="246063"/>
              <a:ext cx="2314719" cy="2100912"/>
            </a:xfrm>
            <a:custGeom>
              <a:avLst/>
              <a:gdLst>
                <a:gd name="T0" fmla="*/ 2147483646 w 248"/>
                <a:gd name="T1" fmla="*/ 2147483646 h 224"/>
                <a:gd name="T2" fmla="*/ 2147483646 w 248"/>
                <a:gd name="T3" fmla="*/ 2147483646 h 224"/>
                <a:gd name="T4" fmla="*/ 2147483646 w 248"/>
                <a:gd name="T5" fmla="*/ 2147483646 h 224"/>
                <a:gd name="T6" fmla="*/ 2147483646 w 248"/>
                <a:gd name="T7" fmla="*/ 2147483646 h 224"/>
                <a:gd name="T8" fmla="*/ 2147483646 w 248"/>
                <a:gd name="T9" fmla="*/ 2147483646 h 224"/>
                <a:gd name="T10" fmla="*/ 2147483646 w 248"/>
                <a:gd name="T11" fmla="*/ 2147483646 h 224"/>
                <a:gd name="T12" fmla="*/ 2147483646 w 248"/>
                <a:gd name="T13" fmla="*/ 2147483646 h 224"/>
                <a:gd name="T14" fmla="*/ 2147483646 w 248"/>
                <a:gd name="T15" fmla="*/ 2147483646 h 224"/>
                <a:gd name="T16" fmla="*/ 2147483646 w 248"/>
                <a:gd name="T17" fmla="*/ 2147483646 h 224"/>
                <a:gd name="T18" fmla="*/ 2147483646 w 248"/>
                <a:gd name="T19" fmla="*/ 2147483646 h 224"/>
                <a:gd name="T20" fmla="*/ 2147483646 w 248"/>
                <a:gd name="T21" fmla="*/ 2147483646 h 224"/>
                <a:gd name="T22" fmla="*/ 2147483646 w 248"/>
                <a:gd name="T23" fmla="*/ 2147483646 h 224"/>
                <a:gd name="T24" fmla="*/ 0 w 248"/>
                <a:gd name="T25" fmla="*/ 2147483646 h 224"/>
                <a:gd name="T26" fmla="*/ 0 w 248"/>
                <a:gd name="T27" fmla="*/ 2147483646 h 224"/>
                <a:gd name="T28" fmla="*/ 2147483646 w 248"/>
                <a:gd name="T29" fmla="*/ 0 h 224"/>
                <a:gd name="T30" fmla="*/ 2147483646 w 248"/>
                <a:gd name="T31" fmla="*/ 0 h 224"/>
                <a:gd name="T32" fmla="*/ 2147483646 w 248"/>
                <a:gd name="T33" fmla="*/ 2147483646 h 224"/>
                <a:gd name="T34" fmla="*/ 2147483646 w 248"/>
                <a:gd name="T35" fmla="*/ 2147483646 h 224"/>
                <a:gd name="T36" fmla="*/ 2147483646 w 248"/>
                <a:gd name="T37" fmla="*/ 2147483646 h 224"/>
                <a:gd name="T38" fmla="*/ 2147483646 w 248"/>
                <a:gd name="T39" fmla="*/ 2147483646 h 224"/>
                <a:gd name="T40" fmla="*/ 2147483646 w 248"/>
                <a:gd name="T41" fmla="*/ 2147483646 h 224"/>
                <a:gd name="T42" fmla="*/ 2147483646 w 248"/>
                <a:gd name="T43" fmla="*/ 2147483646 h 224"/>
                <a:gd name="T44" fmla="*/ 2147483646 w 248"/>
                <a:gd name="T45" fmla="*/ 2147483646 h 224"/>
                <a:gd name="T46" fmla="*/ 2147483646 w 248"/>
                <a:gd name="T47" fmla="*/ 2147483646 h 2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="" xmlns:a16="http://schemas.microsoft.com/office/drawing/2014/main" id="{9FB2E270-AFB9-FC4F-85BE-4A8E6267A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464" y="485522"/>
              <a:ext cx="355056" cy="372125"/>
            </a:xfrm>
            <a:custGeom>
              <a:avLst/>
              <a:gdLst>
                <a:gd name="T0" fmla="*/ 2147483646 w 104"/>
                <a:gd name="T1" fmla="*/ 0 h 108"/>
                <a:gd name="T2" fmla="*/ 2147483646 w 104"/>
                <a:gd name="T3" fmla="*/ 2147483646 h 108"/>
                <a:gd name="T4" fmla="*/ 2147483646 w 104"/>
                <a:gd name="T5" fmla="*/ 2147483646 h 108"/>
                <a:gd name="T6" fmla="*/ 2147483646 w 104"/>
                <a:gd name="T7" fmla="*/ 2147483646 h 108"/>
                <a:gd name="T8" fmla="*/ 2147483646 w 104"/>
                <a:gd name="T9" fmla="*/ 2147483646 h 108"/>
                <a:gd name="T10" fmla="*/ 0 w 104"/>
                <a:gd name="T11" fmla="*/ 2147483646 h 108"/>
                <a:gd name="T12" fmla="*/ 2147483646 w 104"/>
                <a:gd name="T13" fmla="*/ 0 h 108"/>
                <a:gd name="T14" fmla="*/ 2147483646 w 104"/>
                <a:gd name="T15" fmla="*/ 2147483646 h 108"/>
                <a:gd name="T16" fmla="*/ 2147483646 w 104"/>
                <a:gd name="T17" fmla="*/ 2147483646 h 108"/>
                <a:gd name="T18" fmla="*/ 2147483646 w 104"/>
                <a:gd name="T19" fmla="*/ 2147483646 h 108"/>
                <a:gd name="T20" fmla="*/ 2147483646 w 104"/>
                <a:gd name="T21" fmla="*/ 2147483646 h 108"/>
                <a:gd name="T22" fmla="*/ 2147483646 w 104"/>
                <a:gd name="T23" fmla="*/ 2147483646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73" y="0"/>
                    <a:pt x="92" y="11"/>
                    <a:pt x="104" y="2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2" y="32"/>
                    <a:pt x="68" y="24"/>
                    <a:pt x="52" y="24"/>
                  </a:cubicBezTo>
                  <a:cubicBezTo>
                    <a:pt x="36" y="24"/>
                    <a:pt x="22" y="32"/>
                    <a:pt x="13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1"/>
                    <a:pt x="31" y="0"/>
                    <a:pt x="52" y="0"/>
                  </a:cubicBezTo>
                  <a:moveTo>
                    <a:pt x="52" y="60"/>
                  </a:moveTo>
                  <a:cubicBezTo>
                    <a:pt x="65" y="60"/>
                    <a:pt x="76" y="71"/>
                    <a:pt x="76" y="84"/>
                  </a:cubicBezTo>
                  <a:cubicBezTo>
                    <a:pt x="76" y="97"/>
                    <a:pt x="65" y="108"/>
                    <a:pt x="52" y="108"/>
                  </a:cubicBezTo>
                  <a:cubicBezTo>
                    <a:pt x="39" y="108"/>
                    <a:pt x="28" y="97"/>
                    <a:pt x="28" y="84"/>
                  </a:cubicBezTo>
                  <a:cubicBezTo>
                    <a:pt x="28" y="71"/>
                    <a:pt x="39" y="60"/>
                    <a:pt x="52" y="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174" y="4979674"/>
            <a:ext cx="2827337" cy="547679"/>
            <a:chOff x="5780953" y="4599709"/>
            <a:chExt cx="2827337" cy="547679"/>
          </a:xfrm>
        </p:grpSpPr>
        <p:sp>
          <p:nvSpPr>
            <p:cNvPr id="2" name="Rectangular Callout 1"/>
            <p:cNvSpPr/>
            <p:nvPr/>
          </p:nvSpPr>
          <p:spPr>
            <a:xfrm>
              <a:off x="5780953" y="4599709"/>
              <a:ext cx="2827337" cy="547679"/>
            </a:xfrm>
            <a:prstGeom prst="wedgeRectCallout">
              <a:avLst>
                <a:gd name="adj1" fmla="val -3839"/>
                <a:gd name="adj2" fmla="val -139173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1273" y="4692073"/>
              <a:ext cx="2598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Don’t process this item!</a:t>
              </a:r>
            </a:p>
          </p:txBody>
        </p:sp>
      </p:grpSp>
      <p:sp>
        <p:nvSpPr>
          <p:cNvPr id="27" name="Thinking Gear">
            <a:extLst>
              <a:ext uri="{FF2B5EF4-FFF2-40B4-BE49-F238E27FC236}">
                <a16:creationId xmlns="" xmlns:a16="http://schemas.microsoft.com/office/drawing/2014/main" id="{DB5E653E-0C26-B348-8582-BA11C658C601}"/>
              </a:ext>
            </a:extLst>
          </p:cNvPr>
          <p:cNvSpPr>
            <a:spLocks noEditPoints="1"/>
          </p:cNvSpPr>
          <p:nvPr/>
        </p:nvSpPr>
        <p:spPr bwMode="auto">
          <a:xfrm>
            <a:off x="7723258" y="1695361"/>
            <a:ext cx="415925" cy="415925"/>
          </a:xfrm>
          <a:custGeom>
            <a:avLst/>
            <a:gdLst>
              <a:gd name="T0" fmla="*/ 2147483646 w 256"/>
              <a:gd name="T1" fmla="*/ 2147483646 h 256"/>
              <a:gd name="T2" fmla="*/ 2147483646 w 256"/>
              <a:gd name="T3" fmla="*/ 2147483646 h 256"/>
              <a:gd name="T4" fmla="*/ 2147483646 w 256"/>
              <a:gd name="T5" fmla="*/ 2147483646 h 256"/>
              <a:gd name="T6" fmla="*/ 2147483646 w 256"/>
              <a:gd name="T7" fmla="*/ 2147483646 h 256"/>
              <a:gd name="T8" fmla="*/ 2147483646 w 256"/>
              <a:gd name="T9" fmla="*/ 2147483646 h 256"/>
              <a:gd name="T10" fmla="*/ 2147483646 w 256"/>
              <a:gd name="T11" fmla="*/ 2147483646 h 256"/>
              <a:gd name="T12" fmla="*/ 2147483646 w 256"/>
              <a:gd name="T13" fmla="*/ 2147483646 h 256"/>
              <a:gd name="T14" fmla="*/ 2147483646 w 256"/>
              <a:gd name="T15" fmla="*/ 2147483646 h 256"/>
              <a:gd name="T16" fmla="*/ 2147483646 w 256"/>
              <a:gd name="T17" fmla="*/ 2147483646 h 256"/>
              <a:gd name="T18" fmla="*/ 2147483646 w 256"/>
              <a:gd name="T19" fmla="*/ 2147483646 h 256"/>
              <a:gd name="T20" fmla="*/ 2147483646 w 256"/>
              <a:gd name="T21" fmla="*/ 2147483646 h 256"/>
              <a:gd name="T22" fmla="*/ 2147483646 w 256"/>
              <a:gd name="T23" fmla="*/ 2147483646 h 256"/>
              <a:gd name="T24" fmla="*/ 2147483646 w 256"/>
              <a:gd name="T25" fmla="*/ 2147483646 h 256"/>
              <a:gd name="T26" fmla="*/ 2147483646 w 256"/>
              <a:gd name="T27" fmla="*/ 2147483646 h 256"/>
              <a:gd name="T28" fmla="*/ 2147483646 w 256"/>
              <a:gd name="T29" fmla="*/ 2147483646 h 256"/>
              <a:gd name="T30" fmla="*/ 2147483646 w 256"/>
              <a:gd name="T31" fmla="*/ 2147483646 h 256"/>
              <a:gd name="T32" fmla="*/ 0 w 256"/>
              <a:gd name="T33" fmla="*/ 2147483646 h 256"/>
              <a:gd name="T34" fmla="*/ 0 w 256"/>
              <a:gd name="T35" fmla="*/ 2147483646 h 256"/>
              <a:gd name="T36" fmla="*/ 2147483646 w 256"/>
              <a:gd name="T37" fmla="*/ 2147483646 h 256"/>
              <a:gd name="T38" fmla="*/ 2147483646 w 256"/>
              <a:gd name="T39" fmla="*/ 2147483646 h 256"/>
              <a:gd name="T40" fmla="*/ 2147483646 w 256"/>
              <a:gd name="T41" fmla="*/ 2147483646 h 256"/>
              <a:gd name="T42" fmla="*/ 2147483646 w 256"/>
              <a:gd name="T43" fmla="*/ 2147483646 h 256"/>
              <a:gd name="T44" fmla="*/ 2147483646 w 256"/>
              <a:gd name="T45" fmla="*/ 2147483646 h 256"/>
              <a:gd name="T46" fmla="*/ 2147483646 w 256"/>
              <a:gd name="T47" fmla="*/ 2147483646 h 256"/>
              <a:gd name="T48" fmla="*/ 2147483646 w 256"/>
              <a:gd name="T49" fmla="*/ 0 h 256"/>
              <a:gd name="T50" fmla="*/ 2147483646 w 256"/>
              <a:gd name="T51" fmla="*/ 0 h 256"/>
              <a:gd name="T52" fmla="*/ 2147483646 w 256"/>
              <a:gd name="T53" fmla="*/ 2147483646 h 256"/>
              <a:gd name="T54" fmla="*/ 2147483646 w 256"/>
              <a:gd name="T55" fmla="*/ 2147483646 h 256"/>
              <a:gd name="T56" fmla="*/ 2147483646 w 256"/>
              <a:gd name="T57" fmla="*/ 2147483646 h 256"/>
              <a:gd name="T58" fmla="*/ 2147483646 w 256"/>
              <a:gd name="T59" fmla="*/ 2147483646 h 256"/>
              <a:gd name="T60" fmla="*/ 2147483646 w 256"/>
              <a:gd name="T61" fmla="*/ 2147483646 h 256"/>
              <a:gd name="T62" fmla="*/ 2147483646 w 256"/>
              <a:gd name="T63" fmla="*/ 2147483646 h 256"/>
              <a:gd name="T64" fmla="*/ 2147483646 w 256"/>
              <a:gd name="T65" fmla="*/ 2147483646 h 256"/>
              <a:gd name="T66" fmla="*/ 2147483646 w 256"/>
              <a:gd name="T67" fmla="*/ 2147483646 h 256"/>
              <a:gd name="T68" fmla="*/ 2147483646 w 256"/>
              <a:gd name="T69" fmla="*/ 2147483646 h 256"/>
              <a:gd name="T70" fmla="*/ 2147483646 w 256"/>
              <a:gd name="T71" fmla="*/ 2147483646 h 256"/>
              <a:gd name="T72" fmla="*/ 2147483646 w 256"/>
              <a:gd name="T73" fmla="*/ 2147483646 h 256"/>
              <a:gd name="T74" fmla="*/ 2147483646 w 256"/>
              <a:gd name="T75" fmla="*/ 2147483646 h 256"/>
              <a:gd name="T76" fmla="*/ 2147483646 w 256"/>
              <a:gd name="T77" fmla="*/ 2147483646 h 256"/>
              <a:gd name="T78" fmla="*/ 2147483646 w 256"/>
              <a:gd name="T79" fmla="*/ 2147483646 h 256"/>
              <a:gd name="T80" fmla="*/ 2147483646 w 256"/>
              <a:gd name="T81" fmla="*/ 2147483646 h 256"/>
              <a:gd name="T82" fmla="*/ 2147483646 w 256"/>
              <a:gd name="T83" fmla="*/ 2147483646 h 256"/>
              <a:gd name="T84" fmla="*/ 2147483646 w 256"/>
              <a:gd name="T85" fmla="*/ 2147483646 h 256"/>
              <a:gd name="T86" fmla="*/ 2147483646 w 256"/>
              <a:gd name="T87" fmla="*/ 2147483646 h 256"/>
              <a:gd name="T88" fmla="*/ 2147483646 w 256"/>
              <a:gd name="T89" fmla="*/ 2147483646 h 256"/>
              <a:gd name="T90" fmla="*/ 2147483646 w 256"/>
              <a:gd name="T91" fmla="*/ 2147483646 h 256"/>
              <a:gd name="T92" fmla="*/ 2147483646 w 256"/>
              <a:gd name="T93" fmla="*/ 2147483646 h 256"/>
              <a:gd name="T94" fmla="*/ 2147483646 w 256"/>
              <a:gd name="T95" fmla="*/ 2147483646 h 256"/>
              <a:gd name="T96" fmla="*/ 2147483646 w 256"/>
              <a:gd name="T97" fmla="*/ 2147483646 h 256"/>
              <a:gd name="T98" fmla="*/ 2147483646 w 256"/>
              <a:gd name="T99" fmla="*/ 2147483646 h 2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56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rgbClr val="334095"/>
          </a:solidFill>
          <a:ln>
            <a:noFill/>
          </a:ln>
          <a:extLst/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9335" y="3657600"/>
            <a:ext cx="8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 animBg="1"/>
      <p:bldP spid="27" grpId="1" animBg="1"/>
      <p:bldP spid="27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de"/>
          <p:cNvSpPr/>
          <p:nvPr/>
        </p:nvSpPr>
        <p:spPr>
          <a:xfrm>
            <a:off x="844262" y="1228398"/>
            <a:ext cx="105034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800" dirty="0" err="1">
                <a:solidFill>
                  <a:srgbClr val="66FF99"/>
                </a:solidFill>
                <a:latin typeface="Consolas"/>
              </a:rPr>
              <a:t>word_document_mime_type</a:t>
            </a:r>
            <a:r>
              <a:rPr lang="en-US" sz="2800" dirty="0">
                <a:solidFill>
                  <a:srgbClr val="66FF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"application/vnd.ms-word"</a:t>
            </a:r>
            <a:endParaRPr lang="en-US" sz="2800" dirty="0">
              <a:solidFill>
                <a:srgbClr val="FFCC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getSourceItem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item_type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getType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mime_type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item_type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mime_type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800" dirty="0" err="1">
                <a:solidFill>
                  <a:srgbClr val="66FF99"/>
                </a:solidFill>
                <a:latin typeface="Consolas"/>
              </a:rPr>
              <a:t>word_document_mime_type</a:t>
            </a:r>
            <a:endParaRPr lang="en-US" sz="2800" dirty="0">
              <a:solidFill>
                <a:srgbClr val="66FF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setProcessItem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4" name="Define Mime Type"/>
          <p:cNvSpPr/>
          <p:nvPr/>
        </p:nvSpPr>
        <p:spPr>
          <a:xfrm>
            <a:off x="844262" y="1228398"/>
            <a:ext cx="10503477" cy="5299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hod"/>
          <p:cNvSpPr/>
          <p:nvPr/>
        </p:nvSpPr>
        <p:spPr>
          <a:xfrm>
            <a:off x="844262" y="2097769"/>
            <a:ext cx="10503477" cy="35318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t Source Item"/>
          <p:cNvSpPr/>
          <p:nvPr/>
        </p:nvSpPr>
        <p:spPr>
          <a:xfrm>
            <a:off x="1569027" y="2542308"/>
            <a:ext cx="7949046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753600" y="2542308"/>
            <a:ext cx="950998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415" y="375138"/>
            <a:ext cx="11312770" cy="611944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445" y="674918"/>
            <a:ext cx="8610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WorkerItem</a:t>
            </a:r>
            <a:r>
              <a:rPr lang="en-US" sz="3200" b="1" dirty="0" smtClean="0">
                <a:solidFill>
                  <a:schemeClr val="bg1"/>
                </a:solidFill>
              </a:rPr>
              <a:t> - Take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addTag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addCustomMetadata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setProcessItem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setItemText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Etc</a:t>
            </a:r>
            <a:r>
              <a:rPr lang="en-US" sz="3200" dirty="0" smtClean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03357" y="1850569"/>
            <a:ext cx="6080931" cy="4315988"/>
            <a:chOff x="5203357" y="1850569"/>
            <a:chExt cx="6080931" cy="4315988"/>
          </a:xfrm>
        </p:grpSpPr>
        <p:sp>
          <p:nvSpPr>
            <p:cNvPr id="6" name="Rounded Rectangle 5"/>
            <p:cNvSpPr/>
            <p:nvPr/>
          </p:nvSpPr>
          <p:spPr>
            <a:xfrm>
              <a:off x="5203357" y="1850569"/>
              <a:ext cx="6080931" cy="4315988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762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368" y="2089552"/>
              <a:ext cx="569992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</a:rPr>
                <a:t>SourceItem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 - Get Info</a:t>
              </a:r>
              <a:endParaRPr lang="en-US" sz="3200" b="1" dirty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getProperties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getType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getSize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getName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getParent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solidFill>
                    <a:schemeClr val="bg1"/>
                  </a:solidFill>
                </a:rPr>
                <a:t>Etc</a:t>
              </a:r>
              <a:r>
                <a:rPr lang="en-US" sz="320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257426" y="4008563"/>
            <a:ext cx="3155482" cy="1049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getSourceItem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79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de"/>
          <p:cNvSpPr/>
          <p:nvPr/>
        </p:nvSpPr>
        <p:spPr>
          <a:xfrm>
            <a:off x="844262" y="1228398"/>
            <a:ext cx="105034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800" dirty="0" err="1">
                <a:solidFill>
                  <a:srgbClr val="66FF99"/>
                </a:solidFill>
                <a:latin typeface="Consolas"/>
              </a:rPr>
              <a:t>word_document_mime_type</a:t>
            </a:r>
            <a:r>
              <a:rPr lang="en-US" sz="2800" dirty="0">
                <a:solidFill>
                  <a:srgbClr val="66FF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"application/vnd.ms-word"</a:t>
            </a:r>
            <a:endParaRPr lang="en-US" sz="2800" dirty="0">
              <a:solidFill>
                <a:srgbClr val="FFCC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getSourceItem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item_type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getType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mime_type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item_type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mime_type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800" dirty="0" err="1">
                <a:solidFill>
                  <a:srgbClr val="66FF99"/>
                </a:solidFill>
                <a:latin typeface="Consolas"/>
              </a:rPr>
              <a:t>word_document_mime_type</a:t>
            </a:r>
            <a:endParaRPr lang="en-US" sz="2800" dirty="0">
              <a:solidFill>
                <a:srgbClr val="66FF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setProcessItem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6" name="Get Source Item"/>
          <p:cNvSpPr/>
          <p:nvPr/>
        </p:nvSpPr>
        <p:spPr>
          <a:xfrm>
            <a:off x="1569027" y="2542308"/>
            <a:ext cx="7949046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t Type"/>
          <p:cNvSpPr/>
          <p:nvPr/>
        </p:nvSpPr>
        <p:spPr>
          <a:xfrm>
            <a:off x="1569027" y="2999508"/>
            <a:ext cx="7949046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t Mime Type"/>
          <p:cNvSpPr/>
          <p:nvPr/>
        </p:nvSpPr>
        <p:spPr>
          <a:xfrm>
            <a:off x="1569027" y="3470564"/>
            <a:ext cx="7949046" cy="3931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st Mime Type"/>
          <p:cNvSpPr/>
          <p:nvPr/>
        </p:nvSpPr>
        <p:spPr>
          <a:xfrm>
            <a:off x="1569027" y="3863686"/>
            <a:ext cx="7949046" cy="3931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ip Processing this Item"/>
          <p:cNvSpPr/>
          <p:nvPr/>
        </p:nvSpPr>
        <p:spPr>
          <a:xfrm>
            <a:off x="2316479" y="4256808"/>
            <a:ext cx="6720841" cy="4599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62767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rectory"/>
          <p:cNvGrpSpPr/>
          <p:nvPr/>
        </p:nvGrpSpPr>
        <p:grpSpPr>
          <a:xfrm>
            <a:off x="3858444" y="333515"/>
            <a:ext cx="2383634" cy="759933"/>
            <a:chOff x="9238646" y="1333377"/>
            <a:chExt cx="2383634" cy="759933"/>
          </a:xfrm>
        </p:grpSpPr>
        <p:sp>
          <p:nvSpPr>
            <p:cNvPr id="3" name="Rounded Rectangle 2"/>
            <p:cNvSpPr/>
            <p:nvPr/>
          </p:nvSpPr>
          <p:spPr>
            <a:xfrm>
              <a:off x="9742205" y="1540058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Directory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9238646" y="133337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825" y="1553799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6" name="Mail Box (PST)"/>
          <p:cNvGrpSpPr/>
          <p:nvPr/>
        </p:nvGrpSpPr>
        <p:grpSpPr>
          <a:xfrm>
            <a:off x="3858444" y="1227059"/>
            <a:ext cx="2383634" cy="759933"/>
            <a:chOff x="9238647" y="336367"/>
            <a:chExt cx="2383634" cy="759933"/>
          </a:xfrm>
        </p:grpSpPr>
        <p:sp>
          <p:nvSpPr>
            <p:cNvPr id="7" name="Rounded Rectangle 6"/>
            <p:cNvSpPr/>
            <p:nvPr/>
          </p:nvSpPr>
          <p:spPr>
            <a:xfrm>
              <a:off x="9742206" y="543048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Mail Box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238647" y="33636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3">
              <a:extLst>
                <a:ext uri="{FF2B5EF4-FFF2-40B4-BE49-F238E27FC236}">
                  <a16:creationId xmlns="" xmlns:a16="http://schemas.microsoft.com/office/drawing/2014/main" id="{EAA0ACCB-4963-3B4F-88E2-0FC315663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59069" y="511545"/>
              <a:ext cx="319088" cy="409575"/>
            </a:xfrm>
            <a:custGeom>
              <a:avLst/>
              <a:gdLst>
                <a:gd name="T0" fmla="*/ 2147483646 w 200"/>
                <a:gd name="T1" fmla="*/ 2147483646 h 256"/>
                <a:gd name="T2" fmla="*/ 2147483646 w 200"/>
                <a:gd name="T3" fmla="*/ 2147483646 h 256"/>
                <a:gd name="T4" fmla="*/ 2147483646 w 200"/>
                <a:gd name="T5" fmla="*/ 2147483646 h 256"/>
                <a:gd name="T6" fmla="*/ 2147483646 w 200"/>
                <a:gd name="T7" fmla="*/ 2147483646 h 256"/>
                <a:gd name="T8" fmla="*/ 2147483646 w 200"/>
                <a:gd name="T9" fmla="*/ 0 h 256"/>
                <a:gd name="T10" fmla="*/ 2147483646 w 200"/>
                <a:gd name="T11" fmla="*/ 0 h 256"/>
                <a:gd name="T12" fmla="*/ 2147483646 w 200"/>
                <a:gd name="T13" fmla="*/ 2147483646 h 256"/>
                <a:gd name="T14" fmla="*/ 2147483646 w 200"/>
                <a:gd name="T15" fmla="*/ 2147483646 h 256"/>
                <a:gd name="T16" fmla="*/ 2147483646 w 200"/>
                <a:gd name="T17" fmla="*/ 2147483646 h 256"/>
                <a:gd name="T18" fmla="*/ 2147483646 w 200"/>
                <a:gd name="T19" fmla="*/ 2147483646 h 256"/>
                <a:gd name="T20" fmla="*/ 2147483646 w 200"/>
                <a:gd name="T21" fmla="*/ 2147483646 h 256"/>
                <a:gd name="T22" fmla="*/ 2147483646 w 200"/>
                <a:gd name="T23" fmla="*/ 2147483646 h 256"/>
                <a:gd name="T24" fmla="*/ 2147483646 w 200"/>
                <a:gd name="T25" fmla="*/ 2147483646 h 256"/>
                <a:gd name="T26" fmla="*/ 2147483646 w 200"/>
                <a:gd name="T27" fmla="*/ 2147483646 h 256"/>
                <a:gd name="T28" fmla="*/ 2147483646 w 200"/>
                <a:gd name="T29" fmla="*/ 2147483646 h 256"/>
                <a:gd name="T30" fmla="*/ 2147483646 w 200"/>
                <a:gd name="T31" fmla="*/ 2147483646 h 256"/>
                <a:gd name="T32" fmla="*/ 2147483646 w 200"/>
                <a:gd name="T33" fmla="*/ 2147483646 h 256"/>
                <a:gd name="T34" fmla="*/ 2147483646 w 200"/>
                <a:gd name="T35" fmla="*/ 0 h 256"/>
                <a:gd name="T36" fmla="*/ 2147483646 w 200"/>
                <a:gd name="T37" fmla="*/ 2147483646 h 256"/>
                <a:gd name="T38" fmla="*/ 2147483646 w 200"/>
                <a:gd name="T39" fmla="*/ 2147483646 h 256"/>
                <a:gd name="T40" fmla="*/ 2147483646 w 200"/>
                <a:gd name="T41" fmla="*/ 2147483646 h 256"/>
                <a:gd name="T42" fmla="*/ 2147483646 w 200"/>
                <a:gd name="T43" fmla="*/ 2147483646 h 256"/>
                <a:gd name="T44" fmla="*/ 2147483646 w 200"/>
                <a:gd name="T45" fmla="*/ 2147483646 h 256"/>
                <a:gd name="T46" fmla="*/ 2147483646 w 200"/>
                <a:gd name="T47" fmla="*/ 2147483646 h 256"/>
                <a:gd name="T48" fmla="*/ 2147483646 w 200"/>
                <a:gd name="T49" fmla="*/ 2147483646 h 256"/>
                <a:gd name="T50" fmla="*/ 2147483646 w 200"/>
                <a:gd name="T51" fmla="*/ 2147483646 h 256"/>
                <a:gd name="T52" fmla="*/ 2147483646 w 200"/>
                <a:gd name="T53" fmla="*/ 2147483646 h 256"/>
                <a:gd name="T54" fmla="*/ 2147483646 w 200"/>
                <a:gd name="T55" fmla="*/ 2147483646 h 256"/>
                <a:gd name="T56" fmla="*/ 0 w 200"/>
                <a:gd name="T57" fmla="*/ 2147483646 h 256"/>
                <a:gd name="T58" fmla="*/ 0 w 200"/>
                <a:gd name="T59" fmla="*/ 2147483646 h 256"/>
                <a:gd name="T60" fmla="*/ 2147483646 w 200"/>
                <a:gd name="T61" fmla="*/ 2147483646 h 256"/>
                <a:gd name="T62" fmla="*/ 2147483646 w 200"/>
                <a:gd name="T63" fmla="*/ 2147483646 h 256"/>
                <a:gd name="T64" fmla="*/ 2147483646 w 200"/>
                <a:gd name="T65" fmla="*/ 2147483646 h 256"/>
                <a:gd name="T66" fmla="*/ 2147483646 w 200"/>
                <a:gd name="T67" fmla="*/ 2147483646 h 256"/>
                <a:gd name="T68" fmla="*/ 2147483646 w 200"/>
                <a:gd name="T69" fmla="*/ 2147483646 h 256"/>
                <a:gd name="T70" fmla="*/ 2147483646 w 200"/>
                <a:gd name="T71" fmla="*/ 214748364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0" name="Email 1"/>
          <p:cNvGrpSpPr/>
          <p:nvPr/>
        </p:nvGrpSpPr>
        <p:grpSpPr>
          <a:xfrm>
            <a:off x="5203131" y="3014147"/>
            <a:ext cx="2383634" cy="759933"/>
            <a:chOff x="9238645" y="2357662"/>
            <a:chExt cx="2383634" cy="759933"/>
          </a:xfrm>
        </p:grpSpPr>
        <p:sp>
          <p:nvSpPr>
            <p:cNvPr id="11" name="Rounded Rectangle 10"/>
            <p:cNvSpPr/>
            <p:nvPr/>
          </p:nvSpPr>
          <p:spPr>
            <a:xfrm>
              <a:off x="9742204" y="2564343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Email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238645" y="235766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32">
              <a:extLst>
                <a:ext uri="{FF2B5EF4-FFF2-40B4-BE49-F238E27FC236}">
                  <a16:creationId xmlns="" xmlns:a16="http://schemas.microsoft.com/office/drawing/2014/main" id="{DB797252-9DC5-1A42-ACF3-88B58BDCD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4617" y="2597134"/>
              <a:ext cx="407988" cy="280988"/>
            </a:xfrm>
            <a:custGeom>
              <a:avLst/>
              <a:gdLst>
                <a:gd name="T0" fmla="*/ 2147483646 w 256"/>
                <a:gd name="T1" fmla="*/ 2147483646 h 176"/>
                <a:gd name="T2" fmla="*/ 2147483646 w 256"/>
                <a:gd name="T3" fmla="*/ 2147483646 h 176"/>
                <a:gd name="T4" fmla="*/ 2147483646 w 256"/>
                <a:gd name="T5" fmla="*/ 2147483646 h 176"/>
                <a:gd name="T6" fmla="*/ 2147483646 w 256"/>
                <a:gd name="T7" fmla="*/ 2147483646 h 176"/>
                <a:gd name="T8" fmla="*/ 2147483646 w 256"/>
                <a:gd name="T9" fmla="*/ 2147483646 h 176"/>
                <a:gd name="T10" fmla="*/ 2147483646 w 256"/>
                <a:gd name="T11" fmla="*/ 2147483646 h 176"/>
                <a:gd name="T12" fmla="*/ 2147483646 w 256"/>
                <a:gd name="T13" fmla="*/ 2147483646 h 176"/>
                <a:gd name="T14" fmla="*/ 2147483646 w 256"/>
                <a:gd name="T15" fmla="*/ 0 h 176"/>
                <a:gd name="T16" fmla="*/ 2147483646 w 256"/>
                <a:gd name="T17" fmla="*/ 0 h 176"/>
                <a:gd name="T18" fmla="*/ 2147483646 w 256"/>
                <a:gd name="T19" fmla="*/ 2147483646 h 176"/>
                <a:gd name="T20" fmla="*/ 2147483646 w 256"/>
                <a:gd name="T21" fmla="*/ 2147483646 h 176"/>
                <a:gd name="T22" fmla="*/ 2147483646 w 256"/>
                <a:gd name="T23" fmla="*/ 2147483646 h 176"/>
                <a:gd name="T24" fmla="*/ 2147483646 w 256"/>
                <a:gd name="T25" fmla="*/ 2147483646 h 176"/>
                <a:gd name="T26" fmla="*/ 0 w 256"/>
                <a:gd name="T27" fmla="*/ 2147483646 h 176"/>
                <a:gd name="T28" fmla="*/ 0 w 256"/>
                <a:gd name="T29" fmla="*/ 2147483646 h 176"/>
                <a:gd name="T30" fmla="*/ 2147483646 w 256"/>
                <a:gd name="T31" fmla="*/ 2147483646 h 176"/>
                <a:gd name="T32" fmla="*/ 2147483646 w 256"/>
                <a:gd name="T33" fmla="*/ 2147483646 h 176"/>
                <a:gd name="T34" fmla="*/ 2147483646 w 256"/>
                <a:gd name="T35" fmla="*/ 2147483646 h 176"/>
                <a:gd name="T36" fmla="*/ 2147483646 w 256"/>
                <a:gd name="T37" fmla="*/ 2147483646 h 176"/>
                <a:gd name="T38" fmla="*/ 2147483646 w 256"/>
                <a:gd name="T39" fmla="*/ 2147483646 h 176"/>
                <a:gd name="T40" fmla="*/ 2147483646 w 256"/>
                <a:gd name="T41" fmla="*/ 2147483646 h 176"/>
                <a:gd name="T42" fmla="*/ 2147483646 w 256"/>
                <a:gd name="T43" fmla="*/ 2147483646 h 176"/>
                <a:gd name="T44" fmla="*/ 2147483646 w 256"/>
                <a:gd name="T45" fmla="*/ 2147483646 h 176"/>
                <a:gd name="T46" fmla="*/ 2147483646 w 256"/>
                <a:gd name="T47" fmla="*/ 2147483646 h 176"/>
                <a:gd name="T48" fmla="*/ 2147483646 w 256"/>
                <a:gd name="T49" fmla="*/ 2147483646 h 176"/>
                <a:gd name="T50" fmla="*/ 2147483646 w 256"/>
                <a:gd name="T51" fmla="*/ 2147483646 h 1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76">
                  <a:moveTo>
                    <a:pt x="174" y="79"/>
                  </a:moveTo>
                  <a:cubicBezTo>
                    <a:pt x="252" y="3"/>
                    <a:pt x="252" y="3"/>
                    <a:pt x="252" y="3"/>
                  </a:cubicBezTo>
                  <a:cubicBezTo>
                    <a:pt x="255" y="6"/>
                    <a:pt x="256" y="9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67"/>
                    <a:pt x="255" y="170"/>
                    <a:pt x="253" y="172"/>
                  </a:cubicBezTo>
                  <a:lnTo>
                    <a:pt x="174" y="79"/>
                  </a:lnTo>
                  <a:close/>
                  <a:moveTo>
                    <a:pt x="4" y="3"/>
                  </a:moveTo>
                  <a:cubicBezTo>
                    <a:pt x="6" y="1"/>
                    <a:pt x="9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7" y="0"/>
                    <a:pt x="250" y="1"/>
                    <a:pt x="252" y="3"/>
                  </a:cubicBezTo>
                  <a:cubicBezTo>
                    <a:pt x="128" y="100"/>
                    <a:pt x="128" y="100"/>
                    <a:pt x="128" y="100"/>
                  </a:cubicBezTo>
                  <a:lnTo>
                    <a:pt x="4" y="3"/>
                  </a:lnTo>
                  <a:close/>
                  <a:moveTo>
                    <a:pt x="3" y="172"/>
                  </a:moveTo>
                  <a:cubicBezTo>
                    <a:pt x="1" y="170"/>
                    <a:pt x="0" y="167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82" y="79"/>
                    <a:pt x="82" y="79"/>
                    <a:pt x="82" y="79"/>
                  </a:cubicBezTo>
                  <a:lnTo>
                    <a:pt x="3" y="172"/>
                  </a:lnTo>
                  <a:close/>
                  <a:moveTo>
                    <a:pt x="128" y="124"/>
                  </a:moveTo>
                  <a:cubicBezTo>
                    <a:pt x="161" y="92"/>
                    <a:pt x="161" y="92"/>
                    <a:pt x="161" y="92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0" y="175"/>
                    <a:pt x="247" y="176"/>
                    <a:pt x="244" y="176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9" y="176"/>
                    <a:pt x="6" y="175"/>
                    <a:pt x="4" y="173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128" y="12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4" name="Email 2"/>
          <p:cNvGrpSpPr/>
          <p:nvPr/>
        </p:nvGrpSpPr>
        <p:grpSpPr>
          <a:xfrm>
            <a:off x="5189990" y="3907691"/>
            <a:ext cx="2383634" cy="759933"/>
            <a:chOff x="9238645" y="2357662"/>
            <a:chExt cx="2383634" cy="759933"/>
          </a:xfrm>
        </p:grpSpPr>
        <p:sp>
          <p:nvSpPr>
            <p:cNvPr id="15" name="Rounded Rectangle 14"/>
            <p:cNvSpPr/>
            <p:nvPr/>
          </p:nvSpPr>
          <p:spPr>
            <a:xfrm>
              <a:off x="9742204" y="2564343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Email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238645" y="235766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DB797252-9DC5-1A42-ACF3-88B58BDCD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4617" y="2597134"/>
              <a:ext cx="407988" cy="280988"/>
            </a:xfrm>
            <a:custGeom>
              <a:avLst/>
              <a:gdLst>
                <a:gd name="T0" fmla="*/ 2147483646 w 256"/>
                <a:gd name="T1" fmla="*/ 2147483646 h 176"/>
                <a:gd name="T2" fmla="*/ 2147483646 w 256"/>
                <a:gd name="T3" fmla="*/ 2147483646 h 176"/>
                <a:gd name="T4" fmla="*/ 2147483646 w 256"/>
                <a:gd name="T5" fmla="*/ 2147483646 h 176"/>
                <a:gd name="T6" fmla="*/ 2147483646 w 256"/>
                <a:gd name="T7" fmla="*/ 2147483646 h 176"/>
                <a:gd name="T8" fmla="*/ 2147483646 w 256"/>
                <a:gd name="T9" fmla="*/ 2147483646 h 176"/>
                <a:gd name="T10" fmla="*/ 2147483646 w 256"/>
                <a:gd name="T11" fmla="*/ 2147483646 h 176"/>
                <a:gd name="T12" fmla="*/ 2147483646 w 256"/>
                <a:gd name="T13" fmla="*/ 2147483646 h 176"/>
                <a:gd name="T14" fmla="*/ 2147483646 w 256"/>
                <a:gd name="T15" fmla="*/ 0 h 176"/>
                <a:gd name="T16" fmla="*/ 2147483646 w 256"/>
                <a:gd name="T17" fmla="*/ 0 h 176"/>
                <a:gd name="T18" fmla="*/ 2147483646 w 256"/>
                <a:gd name="T19" fmla="*/ 2147483646 h 176"/>
                <a:gd name="T20" fmla="*/ 2147483646 w 256"/>
                <a:gd name="T21" fmla="*/ 2147483646 h 176"/>
                <a:gd name="T22" fmla="*/ 2147483646 w 256"/>
                <a:gd name="T23" fmla="*/ 2147483646 h 176"/>
                <a:gd name="T24" fmla="*/ 2147483646 w 256"/>
                <a:gd name="T25" fmla="*/ 2147483646 h 176"/>
                <a:gd name="T26" fmla="*/ 0 w 256"/>
                <a:gd name="T27" fmla="*/ 2147483646 h 176"/>
                <a:gd name="T28" fmla="*/ 0 w 256"/>
                <a:gd name="T29" fmla="*/ 2147483646 h 176"/>
                <a:gd name="T30" fmla="*/ 2147483646 w 256"/>
                <a:gd name="T31" fmla="*/ 2147483646 h 176"/>
                <a:gd name="T32" fmla="*/ 2147483646 w 256"/>
                <a:gd name="T33" fmla="*/ 2147483646 h 176"/>
                <a:gd name="T34" fmla="*/ 2147483646 w 256"/>
                <a:gd name="T35" fmla="*/ 2147483646 h 176"/>
                <a:gd name="T36" fmla="*/ 2147483646 w 256"/>
                <a:gd name="T37" fmla="*/ 2147483646 h 176"/>
                <a:gd name="T38" fmla="*/ 2147483646 w 256"/>
                <a:gd name="T39" fmla="*/ 2147483646 h 176"/>
                <a:gd name="T40" fmla="*/ 2147483646 w 256"/>
                <a:gd name="T41" fmla="*/ 2147483646 h 176"/>
                <a:gd name="T42" fmla="*/ 2147483646 w 256"/>
                <a:gd name="T43" fmla="*/ 2147483646 h 176"/>
                <a:gd name="T44" fmla="*/ 2147483646 w 256"/>
                <a:gd name="T45" fmla="*/ 2147483646 h 176"/>
                <a:gd name="T46" fmla="*/ 2147483646 w 256"/>
                <a:gd name="T47" fmla="*/ 2147483646 h 176"/>
                <a:gd name="T48" fmla="*/ 2147483646 w 256"/>
                <a:gd name="T49" fmla="*/ 2147483646 h 176"/>
                <a:gd name="T50" fmla="*/ 2147483646 w 256"/>
                <a:gd name="T51" fmla="*/ 2147483646 h 1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76">
                  <a:moveTo>
                    <a:pt x="174" y="79"/>
                  </a:moveTo>
                  <a:cubicBezTo>
                    <a:pt x="252" y="3"/>
                    <a:pt x="252" y="3"/>
                    <a:pt x="252" y="3"/>
                  </a:cubicBezTo>
                  <a:cubicBezTo>
                    <a:pt x="255" y="6"/>
                    <a:pt x="256" y="9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67"/>
                    <a:pt x="255" y="170"/>
                    <a:pt x="253" y="172"/>
                  </a:cubicBezTo>
                  <a:lnTo>
                    <a:pt x="174" y="79"/>
                  </a:lnTo>
                  <a:close/>
                  <a:moveTo>
                    <a:pt x="4" y="3"/>
                  </a:moveTo>
                  <a:cubicBezTo>
                    <a:pt x="6" y="1"/>
                    <a:pt x="9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7" y="0"/>
                    <a:pt x="250" y="1"/>
                    <a:pt x="252" y="3"/>
                  </a:cubicBezTo>
                  <a:cubicBezTo>
                    <a:pt x="128" y="100"/>
                    <a:pt x="128" y="100"/>
                    <a:pt x="128" y="100"/>
                  </a:cubicBezTo>
                  <a:lnTo>
                    <a:pt x="4" y="3"/>
                  </a:lnTo>
                  <a:close/>
                  <a:moveTo>
                    <a:pt x="3" y="172"/>
                  </a:moveTo>
                  <a:cubicBezTo>
                    <a:pt x="1" y="170"/>
                    <a:pt x="0" y="167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82" y="79"/>
                    <a:pt x="82" y="79"/>
                    <a:pt x="82" y="79"/>
                  </a:cubicBezTo>
                  <a:lnTo>
                    <a:pt x="3" y="172"/>
                  </a:lnTo>
                  <a:close/>
                  <a:moveTo>
                    <a:pt x="128" y="124"/>
                  </a:moveTo>
                  <a:cubicBezTo>
                    <a:pt x="161" y="92"/>
                    <a:pt x="161" y="92"/>
                    <a:pt x="161" y="92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0" y="175"/>
                    <a:pt x="247" y="176"/>
                    <a:pt x="244" y="176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9" y="176"/>
                    <a:pt x="6" y="175"/>
                    <a:pt x="4" y="173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128" y="12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8" name="Email 3"/>
          <p:cNvGrpSpPr/>
          <p:nvPr/>
        </p:nvGrpSpPr>
        <p:grpSpPr>
          <a:xfrm>
            <a:off x="5189990" y="4801235"/>
            <a:ext cx="2383634" cy="759933"/>
            <a:chOff x="9238645" y="2357662"/>
            <a:chExt cx="2383634" cy="759933"/>
          </a:xfrm>
        </p:grpSpPr>
        <p:sp>
          <p:nvSpPr>
            <p:cNvPr id="19" name="Rounded Rectangle 18"/>
            <p:cNvSpPr/>
            <p:nvPr/>
          </p:nvSpPr>
          <p:spPr>
            <a:xfrm>
              <a:off x="9742204" y="2564343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Email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238645" y="235766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="" xmlns:a16="http://schemas.microsoft.com/office/drawing/2014/main" id="{DB797252-9DC5-1A42-ACF3-88B58BDCD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4617" y="2597134"/>
              <a:ext cx="407988" cy="280988"/>
            </a:xfrm>
            <a:custGeom>
              <a:avLst/>
              <a:gdLst>
                <a:gd name="T0" fmla="*/ 2147483646 w 256"/>
                <a:gd name="T1" fmla="*/ 2147483646 h 176"/>
                <a:gd name="T2" fmla="*/ 2147483646 w 256"/>
                <a:gd name="T3" fmla="*/ 2147483646 h 176"/>
                <a:gd name="T4" fmla="*/ 2147483646 w 256"/>
                <a:gd name="T5" fmla="*/ 2147483646 h 176"/>
                <a:gd name="T6" fmla="*/ 2147483646 w 256"/>
                <a:gd name="T7" fmla="*/ 2147483646 h 176"/>
                <a:gd name="T8" fmla="*/ 2147483646 w 256"/>
                <a:gd name="T9" fmla="*/ 2147483646 h 176"/>
                <a:gd name="T10" fmla="*/ 2147483646 w 256"/>
                <a:gd name="T11" fmla="*/ 2147483646 h 176"/>
                <a:gd name="T12" fmla="*/ 2147483646 w 256"/>
                <a:gd name="T13" fmla="*/ 2147483646 h 176"/>
                <a:gd name="T14" fmla="*/ 2147483646 w 256"/>
                <a:gd name="T15" fmla="*/ 0 h 176"/>
                <a:gd name="T16" fmla="*/ 2147483646 w 256"/>
                <a:gd name="T17" fmla="*/ 0 h 176"/>
                <a:gd name="T18" fmla="*/ 2147483646 w 256"/>
                <a:gd name="T19" fmla="*/ 2147483646 h 176"/>
                <a:gd name="T20" fmla="*/ 2147483646 w 256"/>
                <a:gd name="T21" fmla="*/ 2147483646 h 176"/>
                <a:gd name="T22" fmla="*/ 2147483646 w 256"/>
                <a:gd name="T23" fmla="*/ 2147483646 h 176"/>
                <a:gd name="T24" fmla="*/ 2147483646 w 256"/>
                <a:gd name="T25" fmla="*/ 2147483646 h 176"/>
                <a:gd name="T26" fmla="*/ 0 w 256"/>
                <a:gd name="T27" fmla="*/ 2147483646 h 176"/>
                <a:gd name="T28" fmla="*/ 0 w 256"/>
                <a:gd name="T29" fmla="*/ 2147483646 h 176"/>
                <a:gd name="T30" fmla="*/ 2147483646 w 256"/>
                <a:gd name="T31" fmla="*/ 2147483646 h 176"/>
                <a:gd name="T32" fmla="*/ 2147483646 w 256"/>
                <a:gd name="T33" fmla="*/ 2147483646 h 176"/>
                <a:gd name="T34" fmla="*/ 2147483646 w 256"/>
                <a:gd name="T35" fmla="*/ 2147483646 h 176"/>
                <a:gd name="T36" fmla="*/ 2147483646 w 256"/>
                <a:gd name="T37" fmla="*/ 2147483646 h 176"/>
                <a:gd name="T38" fmla="*/ 2147483646 w 256"/>
                <a:gd name="T39" fmla="*/ 2147483646 h 176"/>
                <a:gd name="T40" fmla="*/ 2147483646 w 256"/>
                <a:gd name="T41" fmla="*/ 2147483646 h 176"/>
                <a:gd name="T42" fmla="*/ 2147483646 w 256"/>
                <a:gd name="T43" fmla="*/ 2147483646 h 176"/>
                <a:gd name="T44" fmla="*/ 2147483646 w 256"/>
                <a:gd name="T45" fmla="*/ 2147483646 h 176"/>
                <a:gd name="T46" fmla="*/ 2147483646 w 256"/>
                <a:gd name="T47" fmla="*/ 2147483646 h 176"/>
                <a:gd name="T48" fmla="*/ 2147483646 w 256"/>
                <a:gd name="T49" fmla="*/ 2147483646 h 176"/>
                <a:gd name="T50" fmla="*/ 2147483646 w 256"/>
                <a:gd name="T51" fmla="*/ 2147483646 h 1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76">
                  <a:moveTo>
                    <a:pt x="174" y="79"/>
                  </a:moveTo>
                  <a:cubicBezTo>
                    <a:pt x="252" y="3"/>
                    <a:pt x="252" y="3"/>
                    <a:pt x="252" y="3"/>
                  </a:cubicBezTo>
                  <a:cubicBezTo>
                    <a:pt x="255" y="6"/>
                    <a:pt x="256" y="9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67"/>
                    <a:pt x="255" y="170"/>
                    <a:pt x="253" y="172"/>
                  </a:cubicBezTo>
                  <a:lnTo>
                    <a:pt x="174" y="79"/>
                  </a:lnTo>
                  <a:close/>
                  <a:moveTo>
                    <a:pt x="4" y="3"/>
                  </a:moveTo>
                  <a:cubicBezTo>
                    <a:pt x="6" y="1"/>
                    <a:pt x="9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7" y="0"/>
                    <a:pt x="250" y="1"/>
                    <a:pt x="252" y="3"/>
                  </a:cubicBezTo>
                  <a:cubicBezTo>
                    <a:pt x="128" y="100"/>
                    <a:pt x="128" y="100"/>
                    <a:pt x="128" y="100"/>
                  </a:cubicBezTo>
                  <a:lnTo>
                    <a:pt x="4" y="3"/>
                  </a:lnTo>
                  <a:close/>
                  <a:moveTo>
                    <a:pt x="3" y="172"/>
                  </a:moveTo>
                  <a:cubicBezTo>
                    <a:pt x="1" y="170"/>
                    <a:pt x="0" y="167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82" y="79"/>
                    <a:pt x="82" y="79"/>
                    <a:pt x="82" y="79"/>
                  </a:cubicBezTo>
                  <a:lnTo>
                    <a:pt x="3" y="172"/>
                  </a:lnTo>
                  <a:close/>
                  <a:moveTo>
                    <a:pt x="128" y="124"/>
                  </a:moveTo>
                  <a:cubicBezTo>
                    <a:pt x="161" y="92"/>
                    <a:pt x="161" y="92"/>
                    <a:pt x="161" y="92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0" y="175"/>
                    <a:pt x="247" y="176"/>
                    <a:pt x="244" y="176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9" y="176"/>
                    <a:pt x="6" y="175"/>
                    <a:pt x="4" y="173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128" y="124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27" name="Straight Connector 26"/>
          <p:cNvCxnSpPr>
            <a:stCxn id="4" idx="4"/>
            <a:endCxn id="8" idx="0"/>
          </p:cNvCxnSpPr>
          <p:nvPr/>
        </p:nvCxnSpPr>
        <p:spPr>
          <a:xfrm>
            <a:off x="4238411" y="1093448"/>
            <a:ext cx="0" cy="133611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4"/>
          </p:cNvCxnSpPr>
          <p:nvPr/>
        </p:nvCxnSpPr>
        <p:spPr>
          <a:xfrm rot="16200000" flipH="1">
            <a:off x="4292481" y="1932921"/>
            <a:ext cx="513583" cy="621723"/>
          </a:xfrm>
          <a:prstGeom prst="bentConnector2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0" idx="2"/>
          </p:cNvCxnSpPr>
          <p:nvPr/>
        </p:nvCxnSpPr>
        <p:spPr>
          <a:xfrm rot="16200000" flipH="1">
            <a:off x="3651054" y="3642266"/>
            <a:ext cx="2711052" cy="366820"/>
          </a:xfrm>
          <a:prstGeom prst="bentConnector2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</p:cNvCxnSpPr>
          <p:nvPr/>
        </p:nvCxnSpPr>
        <p:spPr>
          <a:xfrm flipH="1">
            <a:off x="4823167" y="3394114"/>
            <a:ext cx="379964" cy="0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2"/>
          </p:cNvCxnSpPr>
          <p:nvPr/>
        </p:nvCxnSpPr>
        <p:spPr>
          <a:xfrm flipH="1" flipV="1">
            <a:off x="4823164" y="4287657"/>
            <a:ext cx="366826" cy="1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MP3"/>
          <p:cNvGrpSpPr/>
          <p:nvPr/>
        </p:nvGrpSpPr>
        <p:grpSpPr>
          <a:xfrm>
            <a:off x="5949923" y="5694777"/>
            <a:ext cx="2383634" cy="759933"/>
            <a:chOff x="9238644" y="3344684"/>
            <a:chExt cx="2383634" cy="759933"/>
          </a:xfrm>
        </p:grpSpPr>
        <p:sp>
          <p:nvSpPr>
            <p:cNvPr id="47" name="Rounded Rectangle 46"/>
            <p:cNvSpPr/>
            <p:nvPr/>
          </p:nvSpPr>
          <p:spPr>
            <a:xfrm>
              <a:off x="9742203" y="3551365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MP3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9238644" y="3344684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="" xmlns:a16="http://schemas.microsoft.com/office/drawing/2014/main" id="{494931E5-8951-0646-AD4A-1921BAAC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6998" y="3516688"/>
              <a:ext cx="403225" cy="415925"/>
            </a:xfrm>
            <a:custGeom>
              <a:avLst/>
              <a:gdLst>
                <a:gd name="T0" fmla="*/ 2147483646 w 248"/>
                <a:gd name="T1" fmla="*/ 2147483646 h 256"/>
                <a:gd name="T2" fmla="*/ 2147483646 w 248"/>
                <a:gd name="T3" fmla="*/ 2147483646 h 256"/>
                <a:gd name="T4" fmla="*/ 2147483646 w 248"/>
                <a:gd name="T5" fmla="*/ 2147483646 h 256"/>
                <a:gd name="T6" fmla="*/ 2147483646 w 248"/>
                <a:gd name="T7" fmla="*/ 2147483646 h 256"/>
                <a:gd name="T8" fmla="*/ 2147483646 w 248"/>
                <a:gd name="T9" fmla="*/ 2147483646 h 256"/>
                <a:gd name="T10" fmla="*/ 2147483646 w 248"/>
                <a:gd name="T11" fmla="*/ 2147483646 h 256"/>
                <a:gd name="T12" fmla="*/ 2147483646 w 248"/>
                <a:gd name="T13" fmla="*/ 2147483646 h 256"/>
                <a:gd name="T14" fmla="*/ 2147483646 w 248"/>
                <a:gd name="T15" fmla="*/ 2147483646 h 256"/>
                <a:gd name="T16" fmla="*/ 2147483646 w 248"/>
                <a:gd name="T17" fmla="*/ 2147483646 h 256"/>
                <a:gd name="T18" fmla="*/ 2147483646 w 248"/>
                <a:gd name="T19" fmla="*/ 2147483646 h 256"/>
                <a:gd name="T20" fmla="*/ 0 w 248"/>
                <a:gd name="T21" fmla="*/ 2147483646 h 256"/>
                <a:gd name="T22" fmla="*/ 2147483646 w 248"/>
                <a:gd name="T23" fmla="*/ 2147483646 h 256"/>
                <a:gd name="T24" fmla="*/ 2147483646 w 248"/>
                <a:gd name="T25" fmla="*/ 2147483646 h 256"/>
                <a:gd name="T26" fmla="*/ 2147483646 w 248"/>
                <a:gd name="T27" fmla="*/ 2147483646 h 256"/>
                <a:gd name="T28" fmla="*/ 2147483646 w 248"/>
                <a:gd name="T29" fmla="*/ 2147483646 h 256"/>
                <a:gd name="T30" fmla="*/ 2147483646 w 248"/>
                <a:gd name="T31" fmla="*/ 2147483646 h 256"/>
                <a:gd name="T32" fmla="*/ 2147483646 w 248"/>
                <a:gd name="T33" fmla="*/ 0 h 256"/>
                <a:gd name="T34" fmla="*/ 2147483646 w 248"/>
                <a:gd name="T35" fmla="*/ 2147483646 h 256"/>
                <a:gd name="T36" fmla="*/ 2147483646 w 248"/>
                <a:gd name="T37" fmla="*/ 2147483646 h 256"/>
                <a:gd name="T38" fmla="*/ 2147483646 w 248"/>
                <a:gd name="T39" fmla="*/ 2147483646 h 256"/>
                <a:gd name="T40" fmla="*/ 2147483646 w 248"/>
                <a:gd name="T41" fmla="*/ 2147483646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51" name="Elbow Connector 50"/>
          <p:cNvCxnSpPr>
            <a:stCxn id="20" idx="4"/>
            <a:endCxn id="48" idx="2"/>
          </p:cNvCxnSpPr>
          <p:nvPr/>
        </p:nvCxnSpPr>
        <p:spPr>
          <a:xfrm rot="16200000" flipH="1">
            <a:off x="5503152" y="5627973"/>
            <a:ext cx="513576" cy="379966"/>
          </a:xfrm>
          <a:prstGeom prst="bentConnector2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Inbox"/>
          <p:cNvGrpSpPr/>
          <p:nvPr/>
        </p:nvGrpSpPr>
        <p:grpSpPr>
          <a:xfrm>
            <a:off x="4443198" y="2120603"/>
            <a:ext cx="2383634" cy="759933"/>
            <a:chOff x="9238646" y="1333377"/>
            <a:chExt cx="2383634" cy="759933"/>
          </a:xfrm>
        </p:grpSpPr>
        <p:sp>
          <p:nvSpPr>
            <p:cNvPr id="23" name="Rounded Rectangle 22"/>
            <p:cNvSpPr/>
            <p:nvPr/>
          </p:nvSpPr>
          <p:spPr>
            <a:xfrm>
              <a:off x="9742205" y="1540058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Inbox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238646" y="1333377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825" y="1553799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36" name="Wrong"/>
          <p:cNvSpPr txBox="1"/>
          <p:nvPr/>
        </p:nvSpPr>
        <p:spPr>
          <a:xfrm>
            <a:off x="4346505" y="1817387"/>
            <a:ext cx="953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sym typeface="Wingdings 2"/>
              </a:rPr>
              <a:t></a:t>
            </a:r>
            <a:endParaRPr 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786745" y="3528234"/>
            <a:ext cx="9176657" cy="1930945"/>
          </a:xfrm>
        </p:spPr>
        <p:txBody>
          <a:bodyPr/>
          <a:lstStyle/>
          <a:p>
            <a:r>
              <a:rPr lang="en-US" sz="4800" dirty="0" smtClean="0"/>
              <a:t>Example 2</a:t>
            </a:r>
          </a:p>
          <a:p>
            <a:r>
              <a:rPr lang="en-US" sz="4000" dirty="0" smtClean="0"/>
              <a:t>Add year as separate metadata field</a:t>
            </a:r>
          </a:p>
        </p:txBody>
      </p:sp>
    </p:spTree>
    <p:extLst>
      <p:ext uri="{BB962C8B-B14F-4D97-AF65-F5344CB8AC3E}">
        <p14:creationId xmlns:p14="http://schemas.microsoft.com/office/powerpoint/2010/main" val="13410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3415" y="375138"/>
            <a:ext cx="11312770" cy="611944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762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Worker Label"/>
          <p:cNvGrpSpPr/>
          <p:nvPr/>
        </p:nvGrpSpPr>
        <p:grpSpPr>
          <a:xfrm>
            <a:off x="566527" y="635373"/>
            <a:ext cx="5140647" cy="1638904"/>
            <a:chOff x="4610989" y="3226173"/>
            <a:chExt cx="2383634" cy="759933"/>
          </a:xfrm>
        </p:grpSpPr>
        <p:sp>
          <p:nvSpPr>
            <p:cNvPr id="5" name="Rounded Rectangle 4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5" name="Monitor"/>
          <p:cNvSpPr/>
          <p:nvPr/>
        </p:nvSpPr>
        <p:spPr>
          <a:xfrm>
            <a:off x="2279073" y="2027028"/>
            <a:ext cx="4211782" cy="227214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>
            <a:solidFill>
              <a:schemeClr val="tx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adata Text"/>
          <p:cNvSpPr txBox="1"/>
          <p:nvPr/>
        </p:nvSpPr>
        <p:spPr>
          <a:xfrm>
            <a:off x="2431473" y="2276409"/>
            <a:ext cx="390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METADATA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Name: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photo.jpg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2002/07/29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Sir WSS"/>
          <p:cNvGrpSpPr/>
          <p:nvPr/>
        </p:nvGrpSpPr>
        <p:grpSpPr>
          <a:xfrm>
            <a:off x="6773863" y="2198261"/>
            <a:ext cx="2314719" cy="2100912"/>
            <a:chOff x="2608263" y="246063"/>
            <a:chExt cx="2314719" cy="2100912"/>
          </a:xfrm>
        </p:grpSpPr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9FB2E270-AFB9-FC4F-85BE-4A8E6267A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723" y="485522"/>
              <a:ext cx="355056" cy="372125"/>
            </a:xfrm>
            <a:custGeom>
              <a:avLst/>
              <a:gdLst>
                <a:gd name="T0" fmla="*/ 2147483646 w 104"/>
                <a:gd name="T1" fmla="*/ 0 h 108"/>
                <a:gd name="T2" fmla="*/ 2147483646 w 104"/>
                <a:gd name="T3" fmla="*/ 2147483646 h 108"/>
                <a:gd name="T4" fmla="*/ 2147483646 w 104"/>
                <a:gd name="T5" fmla="*/ 2147483646 h 108"/>
                <a:gd name="T6" fmla="*/ 2147483646 w 104"/>
                <a:gd name="T7" fmla="*/ 2147483646 h 108"/>
                <a:gd name="T8" fmla="*/ 2147483646 w 104"/>
                <a:gd name="T9" fmla="*/ 2147483646 h 108"/>
                <a:gd name="T10" fmla="*/ 0 w 104"/>
                <a:gd name="T11" fmla="*/ 2147483646 h 108"/>
                <a:gd name="T12" fmla="*/ 2147483646 w 104"/>
                <a:gd name="T13" fmla="*/ 0 h 108"/>
                <a:gd name="T14" fmla="*/ 2147483646 w 104"/>
                <a:gd name="T15" fmla="*/ 2147483646 h 108"/>
                <a:gd name="T16" fmla="*/ 2147483646 w 104"/>
                <a:gd name="T17" fmla="*/ 2147483646 h 108"/>
                <a:gd name="T18" fmla="*/ 2147483646 w 104"/>
                <a:gd name="T19" fmla="*/ 2147483646 h 108"/>
                <a:gd name="T20" fmla="*/ 2147483646 w 104"/>
                <a:gd name="T21" fmla="*/ 2147483646 h 108"/>
                <a:gd name="T22" fmla="*/ 2147483646 w 104"/>
                <a:gd name="T23" fmla="*/ 2147483646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73" y="0"/>
                    <a:pt x="92" y="11"/>
                    <a:pt x="104" y="2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2" y="32"/>
                    <a:pt x="68" y="24"/>
                    <a:pt x="52" y="24"/>
                  </a:cubicBezTo>
                  <a:cubicBezTo>
                    <a:pt x="36" y="24"/>
                    <a:pt x="22" y="32"/>
                    <a:pt x="13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1"/>
                    <a:pt x="31" y="0"/>
                    <a:pt x="52" y="0"/>
                  </a:cubicBezTo>
                  <a:moveTo>
                    <a:pt x="52" y="60"/>
                  </a:moveTo>
                  <a:cubicBezTo>
                    <a:pt x="65" y="60"/>
                    <a:pt x="76" y="71"/>
                    <a:pt x="76" y="84"/>
                  </a:cubicBezTo>
                  <a:cubicBezTo>
                    <a:pt x="76" y="97"/>
                    <a:pt x="65" y="108"/>
                    <a:pt x="52" y="108"/>
                  </a:cubicBezTo>
                  <a:cubicBezTo>
                    <a:pt x="39" y="108"/>
                    <a:pt x="28" y="97"/>
                    <a:pt x="28" y="84"/>
                  </a:cubicBezTo>
                  <a:cubicBezTo>
                    <a:pt x="28" y="71"/>
                    <a:pt x="39" y="60"/>
                    <a:pt x="52" y="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4" name="Freeform 41">
              <a:extLst>
                <a:ext uri="{FF2B5EF4-FFF2-40B4-BE49-F238E27FC236}">
                  <a16:creationId xmlns="" xmlns:a16="http://schemas.microsoft.com/office/drawing/2014/main" id="{D3FE8763-C9A4-0849-B9A6-FC3A1915D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520" y="1175887"/>
              <a:ext cx="802203" cy="241264"/>
            </a:xfrm>
            <a:custGeom>
              <a:avLst/>
              <a:gdLst>
                <a:gd name="T0" fmla="*/ 2147483646 w 264"/>
                <a:gd name="T1" fmla="*/ 2147483646 h 80"/>
                <a:gd name="T2" fmla="*/ 2147483646 w 264"/>
                <a:gd name="T3" fmla="*/ 2147483646 h 80"/>
                <a:gd name="T4" fmla="*/ 2147483646 w 264"/>
                <a:gd name="T5" fmla="*/ 0 h 80"/>
                <a:gd name="T6" fmla="*/ 2147483646 w 264"/>
                <a:gd name="T7" fmla="*/ 2147483646 h 80"/>
                <a:gd name="T8" fmla="*/ 2147483646 w 264"/>
                <a:gd name="T9" fmla="*/ 0 h 80"/>
                <a:gd name="T10" fmla="*/ 2147483646 w 264"/>
                <a:gd name="T11" fmla="*/ 2147483646 h 80"/>
                <a:gd name="T12" fmla="*/ 2147483646 w 264"/>
                <a:gd name="T13" fmla="*/ 2147483646 h 80"/>
                <a:gd name="T14" fmla="*/ 2147483646 w 264"/>
                <a:gd name="T15" fmla="*/ 2147483646 h 80"/>
                <a:gd name="T16" fmla="*/ 2147483646 w 264"/>
                <a:gd name="T17" fmla="*/ 2147483646 h 80"/>
                <a:gd name="T18" fmla="*/ 2147483646 w 264"/>
                <a:gd name="T19" fmla="*/ 2147483646 h 80"/>
                <a:gd name="T20" fmla="*/ 2147483646 w 264"/>
                <a:gd name="T21" fmla="*/ 214748364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4" h="80">
                  <a:moveTo>
                    <a:pt x="259" y="19"/>
                  </a:moveTo>
                  <a:cubicBezTo>
                    <a:pt x="255" y="18"/>
                    <a:pt x="248" y="35"/>
                    <a:pt x="231" y="35"/>
                  </a:cubicBezTo>
                  <a:cubicBezTo>
                    <a:pt x="210" y="35"/>
                    <a:pt x="201" y="0"/>
                    <a:pt x="168" y="0"/>
                  </a:cubicBezTo>
                  <a:cubicBezTo>
                    <a:pt x="142" y="0"/>
                    <a:pt x="134" y="20"/>
                    <a:pt x="132" y="20"/>
                  </a:cubicBezTo>
                  <a:cubicBezTo>
                    <a:pt x="130" y="20"/>
                    <a:pt x="122" y="0"/>
                    <a:pt x="96" y="0"/>
                  </a:cubicBezTo>
                  <a:cubicBezTo>
                    <a:pt x="63" y="0"/>
                    <a:pt x="54" y="35"/>
                    <a:pt x="33" y="35"/>
                  </a:cubicBezTo>
                  <a:cubicBezTo>
                    <a:pt x="16" y="35"/>
                    <a:pt x="9" y="18"/>
                    <a:pt x="5" y="19"/>
                  </a:cubicBezTo>
                  <a:cubicBezTo>
                    <a:pt x="0" y="20"/>
                    <a:pt x="13" y="80"/>
                    <a:pt x="70" y="80"/>
                  </a:cubicBezTo>
                  <a:cubicBezTo>
                    <a:pt x="107" y="80"/>
                    <a:pt x="129" y="51"/>
                    <a:pt x="132" y="51"/>
                  </a:cubicBezTo>
                  <a:cubicBezTo>
                    <a:pt x="135" y="51"/>
                    <a:pt x="157" y="80"/>
                    <a:pt x="194" y="80"/>
                  </a:cubicBezTo>
                  <a:cubicBezTo>
                    <a:pt x="251" y="80"/>
                    <a:pt x="264" y="20"/>
                    <a:pt x="259" y="19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="" xmlns:a16="http://schemas.microsoft.com/office/drawing/2014/main" id="{6625FAD2-A163-6846-97E7-260418AB4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3" y="246063"/>
              <a:ext cx="2314719" cy="2100912"/>
            </a:xfrm>
            <a:custGeom>
              <a:avLst/>
              <a:gdLst>
                <a:gd name="T0" fmla="*/ 2147483646 w 248"/>
                <a:gd name="T1" fmla="*/ 2147483646 h 224"/>
                <a:gd name="T2" fmla="*/ 2147483646 w 248"/>
                <a:gd name="T3" fmla="*/ 2147483646 h 224"/>
                <a:gd name="T4" fmla="*/ 2147483646 w 248"/>
                <a:gd name="T5" fmla="*/ 2147483646 h 224"/>
                <a:gd name="T6" fmla="*/ 2147483646 w 248"/>
                <a:gd name="T7" fmla="*/ 2147483646 h 224"/>
                <a:gd name="T8" fmla="*/ 2147483646 w 248"/>
                <a:gd name="T9" fmla="*/ 2147483646 h 224"/>
                <a:gd name="T10" fmla="*/ 2147483646 w 248"/>
                <a:gd name="T11" fmla="*/ 2147483646 h 224"/>
                <a:gd name="T12" fmla="*/ 2147483646 w 248"/>
                <a:gd name="T13" fmla="*/ 2147483646 h 224"/>
                <a:gd name="T14" fmla="*/ 2147483646 w 248"/>
                <a:gd name="T15" fmla="*/ 2147483646 h 224"/>
                <a:gd name="T16" fmla="*/ 2147483646 w 248"/>
                <a:gd name="T17" fmla="*/ 2147483646 h 224"/>
                <a:gd name="T18" fmla="*/ 2147483646 w 248"/>
                <a:gd name="T19" fmla="*/ 2147483646 h 224"/>
                <a:gd name="T20" fmla="*/ 2147483646 w 248"/>
                <a:gd name="T21" fmla="*/ 2147483646 h 224"/>
                <a:gd name="T22" fmla="*/ 2147483646 w 248"/>
                <a:gd name="T23" fmla="*/ 2147483646 h 224"/>
                <a:gd name="T24" fmla="*/ 0 w 248"/>
                <a:gd name="T25" fmla="*/ 2147483646 h 224"/>
                <a:gd name="T26" fmla="*/ 0 w 248"/>
                <a:gd name="T27" fmla="*/ 2147483646 h 224"/>
                <a:gd name="T28" fmla="*/ 2147483646 w 248"/>
                <a:gd name="T29" fmla="*/ 0 h 224"/>
                <a:gd name="T30" fmla="*/ 2147483646 w 248"/>
                <a:gd name="T31" fmla="*/ 0 h 224"/>
                <a:gd name="T32" fmla="*/ 2147483646 w 248"/>
                <a:gd name="T33" fmla="*/ 2147483646 h 224"/>
                <a:gd name="T34" fmla="*/ 2147483646 w 248"/>
                <a:gd name="T35" fmla="*/ 2147483646 h 224"/>
                <a:gd name="T36" fmla="*/ 2147483646 w 248"/>
                <a:gd name="T37" fmla="*/ 2147483646 h 224"/>
                <a:gd name="T38" fmla="*/ 2147483646 w 248"/>
                <a:gd name="T39" fmla="*/ 2147483646 h 224"/>
                <a:gd name="T40" fmla="*/ 2147483646 w 248"/>
                <a:gd name="T41" fmla="*/ 2147483646 h 224"/>
                <a:gd name="T42" fmla="*/ 2147483646 w 248"/>
                <a:gd name="T43" fmla="*/ 2147483646 h 224"/>
                <a:gd name="T44" fmla="*/ 2147483646 w 248"/>
                <a:gd name="T45" fmla="*/ 2147483646 h 224"/>
                <a:gd name="T46" fmla="*/ 2147483646 w 248"/>
                <a:gd name="T47" fmla="*/ 2147483646 h 2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="" xmlns:a16="http://schemas.microsoft.com/office/drawing/2014/main" id="{9FB2E270-AFB9-FC4F-85BE-4A8E6267A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464" y="485522"/>
              <a:ext cx="355056" cy="372125"/>
            </a:xfrm>
            <a:custGeom>
              <a:avLst/>
              <a:gdLst>
                <a:gd name="T0" fmla="*/ 2147483646 w 104"/>
                <a:gd name="T1" fmla="*/ 0 h 108"/>
                <a:gd name="T2" fmla="*/ 2147483646 w 104"/>
                <a:gd name="T3" fmla="*/ 2147483646 h 108"/>
                <a:gd name="T4" fmla="*/ 2147483646 w 104"/>
                <a:gd name="T5" fmla="*/ 2147483646 h 108"/>
                <a:gd name="T6" fmla="*/ 2147483646 w 104"/>
                <a:gd name="T7" fmla="*/ 2147483646 h 108"/>
                <a:gd name="T8" fmla="*/ 2147483646 w 104"/>
                <a:gd name="T9" fmla="*/ 2147483646 h 108"/>
                <a:gd name="T10" fmla="*/ 0 w 104"/>
                <a:gd name="T11" fmla="*/ 2147483646 h 108"/>
                <a:gd name="T12" fmla="*/ 2147483646 w 104"/>
                <a:gd name="T13" fmla="*/ 0 h 108"/>
                <a:gd name="T14" fmla="*/ 2147483646 w 104"/>
                <a:gd name="T15" fmla="*/ 2147483646 h 108"/>
                <a:gd name="T16" fmla="*/ 2147483646 w 104"/>
                <a:gd name="T17" fmla="*/ 2147483646 h 108"/>
                <a:gd name="T18" fmla="*/ 2147483646 w 104"/>
                <a:gd name="T19" fmla="*/ 2147483646 h 108"/>
                <a:gd name="T20" fmla="*/ 2147483646 w 104"/>
                <a:gd name="T21" fmla="*/ 2147483646 h 108"/>
                <a:gd name="T22" fmla="*/ 2147483646 w 104"/>
                <a:gd name="T23" fmla="*/ 2147483646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73" y="0"/>
                    <a:pt x="92" y="11"/>
                    <a:pt x="104" y="2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2" y="32"/>
                    <a:pt x="68" y="24"/>
                    <a:pt x="52" y="24"/>
                  </a:cubicBezTo>
                  <a:cubicBezTo>
                    <a:pt x="36" y="24"/>
                    <a:pt x="22" y="32"/>
                    <a:pt x="13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1"/>
                    <a:pt x="31" y="0"/>
                    <a:pt x="52" y="0"/>
                  </a:cubicBezTo>
                  <a:moveTo>
                    <a:pt x="52" y="60"/>
                  </a:moveTo>
                  <a:cubicBezTo>
                    <a:pt x="65" y="60"/>
                    <a:pt x="76" y="71"/>
                    <a:pt x="76" y="84"/>
                  </a:cubicBezTo>
                  <a:cubicBezTo>
                    <a:pt x="76" y="97"/>
                    <a:pt x="65" y="108"/>
                    <a:pt x="52" y="108"/>
                  </a:cubicBezTo>
                  <a:cubicBezTo>
                    <a:pt x="39" y="108"/>
                    <a:pt x="28" y="97"/>
                    <a:pt x="28" y="84"/>
                  </a:cubicBezTo>
                  <a:cubicBezTo>
                    <a:pt x="28" y="71"/>
                    <a:pt x="39" y="60"/>
                    <a:pt x="52" y="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80953" y="4599709"/>
            <a:ext cx="2827337" cy="759933"/>
            <a:chOff x="5780953" y="4599709"/>
            <a:chExt cx="2827337" cy="759933"/>
          </a:xfrm>
        </p:grpSpPr>
        <p:sp>
          <p:nvSpPr>
            <p:cNvPr id="2" name="Rectangular Callout 1"/>
            <p:cNvSpPr/>
            <p:nvPr/>
          </p:nvSpPr>
          <p:spPr>
            <a:xfrm>
              <a:off x="5780953" y="4599709"/>
              <a:ext cx="2827337" cy="759933"/>
            </a:xfrm>
            <a:prstGeom prst="wedgeRectCallout">
              <a:avLst>
                <a:gd name="adj1" fmla="val -3839"/>
                <a:gd name="adj2" fmla="val -109681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1273" y="4692073"/>
              <a:ext cx="2598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 year as separate property</a:t>
              </a:r>
            </a:p>
          </p:txBody>
        </p:sp>
      </p:grpSp>
      <p:sp>
        <p:nvSpPr>
          <p:cNvPr id="27" name="Thinking Gear">
            <a:extLst>
              <a:ext uri="{FF2B5EF4-FFF2-40B4-BE49-F238E27FC236}">
                <a16:creationId xmlns="" xmlns:a16="http://schemas.microsoft.com/office/drawing/2014/main" id="{DB5E653E-0C26-B348-8582-BA11C658C601}"/>
              </a:ext>
            </a:extLst>
          </p:cNvPr>
          <p:cNvSpPr>
            <a:spLocks noEditPoints="1"/>
          </p:cNvSpPr>
          <p:nvPr/>
        </p:nvSpPr>
        <p:spPr bwMode="auto">
          <a:xfrm>
            <a:off x="7723258" y="1695361"/>
            <a:ext cx="415925" cy="415925"/>
          </a:xfrm>
          <a:custGeom>
            <a:avLst/>
            <a:gdLst>
              <a:gd name="T0" fmla="*/ 2147483646 w 256"/>
              <a:gd name="T1" fmla="*/ 2147483646 h 256"/>
              <a:gd name="T2" fmla="*/ 2147483646 w 256"/>
              <a:gd name="T3" fmla="*/ 2147483646 h 256"/>
              <a:gd name="T4" fmla="*/ 2147483646 w 256"/>
              <a:gd name="T5" fmla="*/ 2147483646 h 256"/>
              <a:gd name="T6" fmla="*/ 2147483646 w 256"/>
              <a:gd name="T7" fmla="*/ 2147483646 h 256"/>
              <a:gd name="T8" fmla="*/ 2147483646 w 256"/>
              <a:gd name="T9" fmla="*/ 2147483646 h 256"/>
              <a:gd name="T10" fmla="*/ 2147483646 w 256"/>
              <a:gd name="T11" fmla="*/ 2147483646 h 256"/>
              <a:gd name="T12" fmla="*/ 2147483646 w 256"/>
              <a:gd name="T13" fmla="*/ 2147483646 h 256"/>
              <a:gd name="T14" fmla="*/ 2147483646 w 256"/>
              <a:gd name="T15" fmla="*/ 2147483646 h 256"/>
              <a:gd name="T16" fmla="*/ 2147483646 w 256"/>
              <a:gd name="T17" fmla="*/ 2147483646 h 256"/>
              <a:gd name="T18" fmla="*/ 2147483646 w 256"/>
              <a:gd name="T19" fmla="*/ 2147483646 h 256"/>
              <a:gd name="T20" fmla="*/ 2147483646 w 256"/>
              <a:gd name="T21" fmla="*/ 2147483646 h 256"/>
              <a:gd name="T22" fmla="*/ 2147483646 w 256"/>
              <a:gd name="T23" fmla="*/ 2147483646 h 256"/>
              <a:gd name="T24" fmla="*/ 2147483646 w 256"/>
              <a:gd name="T25" fmla="*/ 2147483646 h 256"/>
              <a:gd name="T26" fmla="*/ 2147483646 w 256"/>
              <a:gd name="T27" fmla="*/ 2147483646 h 256"/>
              <a:gd name="T28" fmla="*/ 2147483646 w 256"/>
              <a:gd name="T29" fmla="*/ 2147483646 h 256"/>
              <a:gd name="T30" fmla="*/ 2147483646 w 256"/>
              <a:gd name="T31" fmla="*/ 2147483646 h 256"/>
              <a:gd name="T32" fmla="*/ 0 w 256"/>
              <a:gd name="T33" fmla="*/ 2147483646 h 256"/>
              <a:gd name="T34" fmla="*/ 0 w 256"/>
              <a:gd name="T35" fmla="*/ 2147483646 h 256"/>
              <a:gd name="T36" fmla="*/ 2147483646 w 256"/>
              <a:gd name="T37" fmla="*/ 2147483646 h 256"/>
              <a:gd name="T38" fmla="*/ 2147483646 w 256"/>
              <a:gd name="T39" fmla="*/ 2147483646 h 256"/>
              <a:gd name="T40" fmla="*/ 2147483646 w 256"/>
              <a:gd name="T41" fmla="*/ 2147483646 h 256"/>
              <a:gd name="T42" fmla="*/ 2147483646 w 256"/>
              <a:gd name="T43" fmla="*/ 2147483646 h 256"/>
              <a:gd name="T44" fmla="*/ 2147483646 w 256"/>
              <a:gd name="T45" fmla="*/ 2147483646 h 256"/>
              <a:gd name="T46" fmla="*/ 2147483646 w 256"/>
              <a:gd name="T47" fmla="*/ 2147483646 h 256"/>
              <a:gd name="T48" fmla="*/ 2147483646 w 256"/>
              <a:gd name="T49" fmla="*/ 0 h 256"/>
              <a:gd name="T50" fmla="*/ 2147483646 w 256"/>
              <a:gd name="T51" fmla="*/ 0 h 256"/>
              <a:gd name="T52" fmla="*/ 2147483646 w 256"/>
              <a:gd name="T53" fmla="*/ 2147483646 h 256"/>
              <a:gd name="T54" fmla="*/ 2147483646 w 256"/>
              <a:gd name="T55" fmla="*/ 2147483646 h 256"/>
              <a:gd name="T56" fmla="*/ 2147483646 w 256"/>
              <a:gd name="T57" fmla="*/ 2147483646 h 256"/>
              <a:gd name="T58" fmla="*/ 2147483646 w 256"/>
              <a:gd name="T59" fmla="*/ 2147483646 h 256"/>
              <a:gd name="T60" fmla="*/ 2147483646 w 256"/>
              <a:gd name="T61" fmla="*/ 2147483646 h 256"/>
              <a:gd name="T62" fmla="*/ 2147483646 w 256"/>
              <a:gd name="T63" fmla="*/ 2147483646 h 256"/>
              <a:gd name="T64" fmla="*/ 2147483646 w 256"/>
              <a:gd name="T65" fmla="*/ 2147483646 h 256"/>
              <a:gd name="T66" fmla="*/ 2147483646 w 256"/>
              <a:gd name="T67" fmla="*/ 2147483646 h 256"/>
              <a:gd name="T68" fmla="*/ 2147483646 w 256"/>
              <a:gd name="T69" fmla="*/ 2147483646 h 256"/>
              <a:gd name="T70" fmla="*/ 2147483646 w 256"/>
              <a:gd name="T71" fmla="*/ 2147483646 h 256"/>
              <a:gd name="T72" fmla="*/ 2147483646 w 256"/>
              <a:gd name="T73" fmla="*/ 2147483646 h 256"/>
              <a:gd name="T74" fmla="*/ 2147483646 w 256"/>
              <a:gd name="T75" fmla="*/ 2147483646 h 256"/>
              <a:gd name="T76" fmla="*/ 2147483646 w 256"/>
              <a:gd name="T77" fmla="*/ 2147483646 h 256"/>
              <a:gd name="T78" fmla="*/ 2147483646 w 256"/>
              <a:gd name="T79" fmla="*/ 2147483646 h 256"/>
              <a:gd name="T80" fmla="*/ 2147483646 w 256"/>
              <a:gd name="T81" fmla="*/ 2147483646 h 256"/>
              <a:gd name="T82" fmla="*/ 2147483646 w 256"/>
              <a:gd name="T83" fmla="*/ 2147483646 h 256"/>
              <a:gd name="T84" fmla="*/ 2147483646 w 256"/>
              <a:gd name="T85" fmla="*/ 2147483646 h 256"/>
              <a:gd name="T86" fmla="*/ 2147483646 w 256"/>
              <a:gd name="T87" fmla="*/ 2147483646 h 256"/>
              <a:gd name="T88" fmla="*/ 2147483646 w 256"/>
              <a:gd name="T89" fmla="*/ 2147483646 h 256"/>
              <a:gd name="T90" fmla="*/ 2147483646 w 256"/>
              <a:gd name="T91" fmla="*/ 2147483646 h 256"/>
              <a:gd name="T92" fmla="*/ 2147483646 w 256"/>
              <a:gd name="T93" fmla="*/ 2147483646 h 256"/>
              <a:gd name="T94" fmla="*/ 2147483646 w 256"/>
              <a:gd name="T95" fmla="*/ 2147483646 h 256"/>
              <a:gd name="T96" fmla="*/ 2147483646 w 256"/>
              <a:gd name="T97" fmla="*/ 2147483646 h 256"/>
              <a:gd name="T98" fmla="*/ 2147483646 w 256"/>
              <a:gd name="T99" fmla="*/ 2147483646 h 2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56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rgbClr val="334095"/>
          </a:solidFill>
          <a:ln>
            <a:noFill/>
          </a:ln>
          <a:extLst/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5431" y="4599709"/>
            <a:ext cx="759933" cy="759933"/>
            <a:chOff x="2720268" y="3913521"/>
            <a:chExt cx="759933" cy="759933"/>
          </a:xfrm>
        </p:grpSpPr>
        <p:sp>
          <p:nvSpPr>
            <p:cNvPr id="22" name="Oval 21"/>
            <p:cNvSpPr/>
            <p:nvPr/>
          </p:nvSpPr>
          <p:spPr>
            <a:xfrm>
              <a:off x="2720268" y="3913521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="" xmlns:a16="http://schemas.microsoft.com/office/drawing/2014/main" id="{AB0598D2-64D1-0840-94F6-85BE2C00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271" y="4124418"/>
              <a:ext cx="415925" cy="338138"/>
            </a:xfrm>
            <a:custGeom>
              <a:avLst/>
              <a:gdLst>
                <a:gd name="T0" fmla="*/ 2147483646 w 256"/>
                <a:gd name="T1" fmla="*/ 2147483646 h 208"/>
                <a:gd name="T2" fmla="*/ 2147483646 w 256"/>
                <a:gd name="T3" fmla="*/ 2147483646 h 208"/>
                <a:gd name="T4" fmla="*/ 0 w 256"/>
                <a:gd name="T5" fmla="*/ 2147483646 h 208"/>
                <a:gd name="T6" fmla="*/ 0 w 256"/>
                <a:gd name="T7" fmla="*/ 2147483646 h 208"/>
                <a:gd name="T8" fmla="*/ 2147483646 w 256"/>
                <a:gd name="T9" fmla="*/ 2147483646 h 208"/>
                <a:gd name="T10" fmla="*/ 2147483646 w 256"/>
                <a:gd name="T11" fmla="*/ 2147483646 h 208"/>
                <a:gd name="T12" fmla="*/ 2147483646 w 256"/>
                <a:gd name="T13" fmla="*/ 2147483646 h 208"/>
                <a:gd name="T14" fmla="*/ 2147483646 w 256"/>
                <a:gd name="T15" fmla="*/ 0 h 208"/>
                <a:gd name="T16" fmla="*/ 2147483646 w 256"/>
                <a:gd name="T17" fmla="*/ 0 h 208"/>
                <a:gd name="T18" fmla="*/ 2147483646 w 256"/>
                <a:gd name="T19" fmla="*/ 2147483646 h 208"/>
                <a:gd name="T20" fmla="*/ 2147483646 w 256"/>
                <a:gd name="T21" fmla="*/ 2147483646 h 208"/>
                <a:gd name="T22" fmla="*/ 2147483646 w 256"/>
                <a:gd name="T23" fmla="*/ 2147483646 h 208"/>
                <a:gd name="T24" fmla="*/ 2147483646 w 256"/>
                <a:gd name="T25" fmla="*/ 2147483646 h 208"/>
                <a:gd name="T26" fmla="*/ 2147483646 w 256"/>
                <a:gd name="T27" fmla="*/ 2147483646 h 208"/>
                <a:gd name="T28" fmla="*/ 2147483646 w 256"/>
                <a:gd name="T29" fmla="*/ 2147483646 h 208"/>
                <a:gd name="T30" fmla="*/ 2147483646 w 256"/>
                <a:gd name="T31" fmla="*/ 2147483646 h 208"/>
                <a:gd name="T32" fmla="*/ 2147483646 w 256"/>
                <a:gd name="T33" fmla="*/ 2147483646 h 208"/>
                <a:gd name="T34" fmla="*/ 2147483646 w 256"/>
                <a:gd name="T35" fmla="*/ 2147483646 h 208"/>
                <a:gd name="T36" fmla="*/ 2147483646 w 256"/>
                <a:gd name="T37" fmla="*/ 2147483646 h 208"/>
                <a:gd name="T38" fmla="*/ 2147483646 w 256"/>
                <a:gd name="T39" fmla="*/ 2147483646 h 208"/>
                <a:gd name="T40" fmla="*/ 2147483646 w 256"/>
                <a:gd name="T41" fmla="*/ 2147483646 h 208"/>
                <a:gd name="T42" fmla="*/ 2147483646 w 256"/>
                <a:gd name="T43" fmla="*/ 2147483646 h 208"/>
                <a:gd name="T44" fmla="*/ 2147483646 w 256"/>
                <a:gd name="T45" fmla="*/ 2147483646 h 208"/>
                <a:gd name="T46" fmla="*/ 2147483646 w 256"/>
                <a:gd name="T47" fmla="*/ 2147483646 h 208"/>
                <a:gd name="T48" fmla="*/ 2147483646 w 256"/>
                <a:gd name="T49" fmla="*/ 2147483646 h 208"/>
                <a:gd name="T50" fmla="*/ 2147483646 w 256"/>
                <a:gd name="T51" fmla="*/ 214748364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1473" y="3569332"/>
            <a:ext cx="36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Year: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2002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30922" y="4599708"/>
            <a:ext cx="759933" cy="759933"/>
            <a:chOff x="3008442" y="4074880"/>
            <a:chExt cx="759933" cy="759933"/>
          </a:xfrm>
        </p:grpSpPr>
        <p:sp>
          <p:nvSpPr>
            <p:cNvPr id="30" name="Oval 29"/>
            <p:cNvSpPr/>
            <p:nvPr/>
          </p:nvSpPr>
          <p:spPr>
            <a:xfrm>
              <a:off x="3008442" y="4074880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="" xmlns:a16="http://schemas.microsoft.com/office/drawing/2014/main" id="{4F7B4389-1E5F-3C49-8931-CC0B87114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0445" y="4278633"/>
              <a:ext cx="415925" cy="352425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2147483646 w 256"/>
                <a:gd name="T7" fmla="*/ 0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0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0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0 w 256"/>
                <a:gd name="T71" fmla="*/ 2147483646 h 216"/>
                <a:gd name="T72" fmla="*/ 2147483646 w 256"/>
                <a:gd name="T73" fmla="*/ 214748364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489335" y="3657600"/>
            <a:ext cx="8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 animBg="1"/>
      <p:bldP spid="27" grpId="1" animBg="1"/>
      <p:bldP spid="27" grpId="2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1214" y="1659285"/>
            <a:ext cx="90895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 smtClean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 smtClean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 smtClean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 smtClean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getSourceItem</a:t>
            </a:r>
            <a:endParaRPr lang="en-US" sz="2800" dirty="0" smtClean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item_date</a:t>
            </a:r>
            <a:r>
              <a:rPr lang="en-US" sz="2800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 smtClean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 smtClean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getDate</a:t>
            </a:r>
            <a:endParaRPr lang="en-US" sz="2800" dirty="0" smtClean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year</a:t>
            </a:r>
            <a:r>
              <a:rPr lang="en-US" sz="2800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 smtClean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item_date</a:t>
            </a:r>
            <a:r>
              <a:rPr lang="en-US" sz="2800" b="1" dirty="0" err="1" smtClean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getYear</a:t>
            </a:r>
            <a:endParaRPr lang="en-US" sz="2800" dirty="0" smtClean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properties</a:t>
            </a:r>
            <a:r>
              <a:rPr lang="en-US" sz="2800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 smtClean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 smtClean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getProperties</a:t>
            </a:r>
            <a:endParaRPr lang="en-US" sz="2800" dirty="0" smtClean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properties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2800" b="1" dirty="0" smtClean="0">
                <a:solidFill>
                  <a:srgbClr val="FFCC00"/>
                </a:solidFill>
                <a:latin typeface="Consolas"/>
              </a:rPr>
              <a:t>"Year"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] =</a:t>
            </a:r>
            <a:r>
              <a:rPr lang="en-US" sz="2800" dirty="0" smtClean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year</a:t>
            </a:r>
            <a:endParaRPr lang="en-US" sz="2800" dirty="0" smtClean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 smtClean="0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 smtClean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dirty="0" err="1" smtClean="0">
                <a:solidFill>
                  <a:srgbClr val="33DDEE"/>
                </a:solidFill>
                <a:latin typeface="Consolas"/>
              </a:rPr>
              <a:t>setItemProperties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smtClean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sz="2800" b="1" dirty="0" smtClean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 smtClean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2" name="Define Mime Type"/>
          <p:cNvSpPr/>
          <p:nvPr/>
        </p:nvSpPr>
        <p:spPr>
          <a:xfrm>
            <a:off x="2379148" y="2186341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fine Mime Type"/>
          <p:cNvSpPr/>
          <p:nvPr/>
        </p:nvSpPr>
        <p:spPr>
          <a:xfrm>
            <a:off x="2379148" y="2590800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efine Mime Type"/>
          <p:cNvSpPr/>
          <p:nvPr/>
        </p:nvSpPr>
        <p:spPr>
          <a:xfrm>
            <a:off x="2379148" y="3024541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efine Mime Type"/>
          <p:cNvSpPr/>
          <p:nvPr/>
        </p:nvSpPr>
        <p:spPr>
          <a:xfrm>
            <a:off x="2379148" y="3461657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efine Mime Type"/>
          <p:cNvSpPr/>
          <p:nvPr/>
        </p:nvSpPr>
        <p:spPr>
          <a:xfrm>
            <a:off x="2379148" y="3867803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efine Mime Type"/>
          <p:cNvSpPr/>
          <p:nvPr/>
        </p:nvSpPr>
        <p:spPr>
          <a:xfrm>
            <a:off x="2379148" y="4288210"/>
            <a:ext cx="8261638" cy="4044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9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67001" y="3528234"/>
            <a:ext cx="9296402" cy="1930945"/>
          </a:xfrm>
        </p:spPr>
        <p:txBody>
          <a:bodyPr/>
          <a:lstStyle/>
          <a:p>
            <a:r>
              <a:rPr lang="en-US" sz="4800" dirty="0" smtClean="0"/>
              <a:t>Example 3</a:t>
            </a:r>
          </a:p>
          <a:p>
            <a:r>
              <a:rPr lang="en-US" dirty="0" smtClean="0"/>
              <a:t>Annotate emails with attachments</a:t>
            </a:r>
          </a:p>
        </p:txBody>
      </p:sp>
    </p:spTree>
    <p:extLst>
      <p:ext uri="{BB962C8B-B14F-4D97-AF65-F5344CB8AC3E}">
        <p14:creationId xmlns:p14="http://schemas.microsoft.com/office/powerpoint/2010/main" val="15724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814" y="1582341"/>
            <a:ext cx="116803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getSourceItem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item_kind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getKind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item_kind_name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item_kind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item_kind_name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"email"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children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getChildren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child_count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children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size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child_count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99CC"/>
                </a:solidFill>
                <a:latin typeface="Consolas"/>
              </a:rPr>
              <a:t>0</a:t>
            </a: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addTag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"Has Attachments"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addCustomMetadata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"Attachment 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Count"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child_count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"integer"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"user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1" name="Define Mime Type"/>
          <p:cNvSpPr/>
          <p:nvPr/>
        </p:nvSpPr>
        <p:spPr>
          <a:xfrm>
            <a:off x="810698" y="1913291"/>
            <a:ext cx="5037652" cy="2838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fine Mime Type"/>
          <p:cNvSpPr/>
          <p:nvPr/>
        </p:nvSpPr>
        <p:spPr>
          <a:xfrm>
            <a:off x="810698" y="2197100"/>
            <a:ext cx="4066102" cy="2838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fine Mime Type"/>
          <p:cNvSpPr/>
          <p:nvPr/>
        </p:nvSpPr>
        <p:spPr>
          <a:xfrm>
            <a:off x="810698" y="2491405"/>
            <a:ext cx="4418527" cy="24703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fine Mime Type"/>
          <p:cNvSpPr/>
          <p:nvPr/>
        </p:nvSpPr>
        <p:spPr>
          <a:xfrm>
            <a:off x="810698" y="2752728"/>
            <a:ext cx="3604140" cy="24703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efine Mime Type"/>
          <p:cNvSpPr/>
          <p:nvPr/>
        </p:nvSpPr>
        <p:spPr>
          <a:xfrm>
            <a:off x="1272659" y="2999761"/>
            <a:ext cx="4428053" cy="275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efine Mime Type"/>
          <p:cNvSpPr/>
          <p:nvPr/>
        </p:nvSpPr>
        <p:spPr>
          <a:xfrm>
            <a:off x="1272660" y="3275678"/>
            <a:ext cx="3551754" cy="2747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efine Mime Type"/>
          <p:cNvSpPr/>
          <p:nvPr/>
        </p:nvSpPr>
        <p:spPr>
          <a:xfrm>
            <a:off x="1272660" y="3550443"/>
            <a:ext cx="2484953" cy="2747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fine Mime Type"/>
          <p:cNvSpPr/>
          <p:nvPr/>
        </p:nvSpPr>
        <p:spPr>
          <a:xfrm>
            <a:off x="1777484" y="3825208"/>
            <a:ext cx="4728091" cy="2747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efine Mime Type"/>
          <p:cNvSpPr/>
          <p:nvPr/>
        </p:nvSpPr>
        <p:spPr>
          <a:xfrm>
            <a:off x="1782783" y="4099973"/>
            <a:ext cx="9885342" cy="2747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782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worker side “script”?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822318" y="2329906"/>
            <a:ext cx="8547364" cy="3484039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Code ran independently at </a:t>
            </a:r>
            <a:r>
              <a:rPr lang="en-US" sz="3200" b="1" dirty="0" smtClean="0"/>
              <a:t>each</a:t>
            </a:r>
            <a:r>
              <a:rPr lang="en-US" sz="3200" dirty="0" smtClean="0"/>
              <a:t> worker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Can be written in:</a:t>
            </a:r>
          </a:p>
          <a:p>
            <a:pPr lvl="1"/>
            <a:r>
              <a:rPr lang="en-US" sz="3200" dirty="0" smtClean="0"/>
              <a:t>Ruby</a:t>
            </a:r>
          </a:p>
          <a:p>
            <a:pPr lvl="1"/>
            <a:r>
              <a:rPr lang="en-US" sz="3200" dirty="0" smtClean="0"/>
              <a:t>Python</a:t>
            </a:r>
          </a:p>
          <a:p>
            <a:pPr lvl="1"/>
            <a:r>
              <a:rPr lang="en-US" sz="3200" dirty="0" smtClean="0"/>
              <a:t>ECMA (AKA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12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67001" y="3528234"/>
            <a:ext cx="9296402" cy="1930945"/>
          </a:xfrm>
        </p:spPr>
        <p:txBody>
          <a:bodyPr/>
          <a:lstStyle/>
          <a:p>
            <a:r>
              <a:rPr lang="en-US" sz="4800" dirty="0" smtClean="0"/>
              <a:t>Example 4</a:t>
            </a:r>
          </a:p>
          <a:p>
            <a:r>
              <a:rPr lang="en-US" sz="4000" dirty="0" smtClean="0"/>
              <a:t>Strip email date properties with a value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4279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3" y="1832164"/>
            <a:ext cx="11496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Determine if a given item is an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Determine which metadata properties are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For each date property, determine whether it is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Backup properties as custom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Tag the item to note it has been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Delete any date properties with a value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Assign our updated properties back to the </a:t>
            </a:r>
            <a:r>
              <a:rPr lang="en-US" sz="3200" b="1" dirty="0" err="1" smtClean="0">
                <a:latin typeface="Consolas" panose="020B0609020204030204" pitchFamily="49" charset="0"/>
              </a:rPr>
              <a:t>WorkerItem</a:t>
            </a:r>
            <a:endParaRPr lang="en-US" sz="3200" b="1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40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37129" y="2521059"/>
            <a:ext cx="9717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copy_fixed_properties_to_custom_metadata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true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tag_fixed_items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99AAFF"/>
                </a:solidFill>
                <a:latin typeface="Consolas"/>
              </a:rPr>
              <a:t>true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fixed_item_tag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800" b="1" dirty="0" err="1">
                <a:solidFill>
                  <a:srgbClr val="FFCC00"/>
                </a:solidFill>
                <a:latin typeface="Consolas"/>
              </a:rPr>
              <a:t>DatePropertyInTheFuture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800" dirty="0">
              <a:solidFill>
                <a:srgbClr val="FFCC00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todays_date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org.joda.</a:t>
            </a:r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time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.DateTime.now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</p:txBody>
      </p:sp>
      <p:sp>
        <p:nvSpPr>
          <p:cNvPr id="22" name="Define Mime Type"/>
          <p:cNvSpPr/>
          <p:nvPr/>
        </p:nvSpPr>
        <p:spPr>
          <a:xfrm>
            <a:off x="1237128" y="2603573"/>
            <a:ext cx="9529483" cy="39362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efine Mime Type"/>
          <p:cNvSpPr/>
          <p:nvPr/>
        </p:nvSpPr>
        <p:spPr>
          <a:xfrm>
            <a:off x="1237128" y="3029395"/>
            <a:ext cx="4764740" cy="363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efine Mime Type"/>
          <p:cNvSpPr/>
          <p:nvPr/>
        </p:nvSpPr>
        <p:spPr>
          <a:xfrm>
            <a:off x="1237127" y="3468669"/>
            <a:ext cx="8588192" cy="363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efine Mime Type"/>
          <p:cNvSpPr/>
          <p:nvPr/>
        </p:nvSpPr>
        <p:spPr>
          <a:xfrm>
            <a:off x="1237129" y="3913099"/>
            <a:ext cx="8265459" cy="363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279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3583" y="1305342"/>
            <a:ext cx="113448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determine_properties_to_fix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properties_to_fix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 []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properties.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each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 do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|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name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|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next if 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nil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?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DDEE"/>
                </a:solidFill>
                <a:latin typeface="Consolas"/>
              </a:rPr>
              <a:t>unless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.is_a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?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org.joda.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time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.DateTime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||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.is_a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?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java.util.</a:t>
            </a:r>
            <a:r>
              <a:rPr lang="en-US" dirty="0" err="1">
                <a:solidFill>
                  <a:srgbClr val="66FF99"/>
                </a:solidFill>
                <a:latin typeface="Consolas"/>
              </a:rPr>
              <a:t>Date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testable_value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value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 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.is_a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?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java.util.</a:t>
            </a:r>
            <a:r>
              <a:rPr lang="en-US" dirty="0" err="1">
                <a:solidFill>
                  <a:srgbClr val="66FF99"/>
                </a:solidFill>
                <a:latin typeface="Consolas"/>
              </a:rPr>
              <a:t>Date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testable_value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org.joda.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time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.DateTime.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 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isAfter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todays_date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properties_to_fix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name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properties_to_fix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10" name="Define Mime Type"/>
          <p:cNvSpPr/>
          <p:nvPr/>
        </p:nvSpPr>
        <p:spPr>
          <a:xfrm>
            <a:off x="423584" y="1341203"/>
            <a:ext cx="5609664" cy="2993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fine Mime Type"/>
          <p:cNvSpPr/>
          <p:nvPr/>
        </p:nvSpPr>
        <p:spPr>
          <a:xfrm>
            <a:off x="933450" y="1640543"/>
            <a:ext cx="2957234" cy="2716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fine Mime Type"/>
          <p:cNvSpPr/>
          <p:nvPr/>
        </p:nvSpPr>
        <p:spPr>
          <a:xfrm>
            <a:off x="933450" y="1912144"/>
            <a:ext cx="10648950" cy="30094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fine Mime Type"/>
          <p:cNvSpPr/>
          <p:nvPr/>
        </p:nvSpPr>
        <p:spPr>
          <a:xfrm>
            <a:off x="1408579" y="2187391"/>
            <a:ext cx="2482104" cy="2510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fine Mime Type"/>
          <p:cNvSpPr/>
          <p:nvPr/>
        </p:nvSpPr>
        <p:spPr>
          <a:xfrm>
            <a:off x="1408579" y="2442281"/>
            <a:ext cx="10173820" cy="27551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efine Mime Type"/>
          <p:cNvSpPr/>
          <p:nvPr/>
        </p:nvSpPr>
        <p:spPr>
          <a:xfrm>
            <a:off x="1408579" y="2732440"/>
            <a:ext cx="2988161" cy="27551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efine Mime Type"/>
          <p:cNvSpPr/>
          <p:nvPr/>
        </p:nvSpPr>
        <p:spPr>
          <a:xfrm>
            <a:off x="1408578" y="3028278"/>
            <a:ext cx="6935322" cy="79696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efine Mime Type"/>
          <p:cNvSpPr/>
          <p:nvPr/>
        </p:nvSpPr>
        <p:spPr>
          <a:xfrm>
            <a:off x="1888078" y="3288999"/>
            <a:ext cx="6455822" cy="27551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fine Mime Type"/>
          <p:cNvSpPr/>
          <p:nvPr/>
        </p:nvSpPr>
        <p:spPr>
          <a:xfrm>
            <a:off x="1408579" y="3817620"/>
            <a:ext cx="3940661" cy="79696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efine Mime Type"/>
          <p:cNvSpPr/>
          <p:nvPr/>
        </p:nvSpPr>
        <p:spPr>
          <a:xfrm>
            <a:off x="1920353" y="4124662"/>
            <a:ext cx="3428888" cy="2796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fine Mime Type"/>
          <p:cNvSpPr/>
          <p:nvPr/>
        </p:nvSpPr>
        <p:spPr>
          <a:xfrm>
            <a:off x="933448" y="4921624"/>
            <a:ext cx="3188972" cy="2796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2605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812" y="1305342"/>
            <a:ext cx="110803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DDEE"/>
                </a:solidFill>
                <a:latin typeface="Consolas"/>
              </a:rPr>
              <a:t>fix_properties</a:t>
            </a:r>
            <a:r>
              <a:rPr lang="en-US" b="1" dirty="0" smtClean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b="1" dirty="0" smtClean="0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nsolas"/>
              </a:rPr>
              <a:t>to_fix</a:t>
            </a:r>
            <a:r>
              <a:rPr lang="en-US" b="1" dirty="0" smtClean="0">
                <a:solidFill>
                  <a:srgbClr val="FF0099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nsolas"/>
              </a:rPr>
              <a:t>to_fix.</a:t>
            </a:r>
            <a:r>
              <a:rPr lang="en-US" b="1" dirty="0" err="1" smtClean="0">
                <a:solidFill>
                  <a:srgbClr val="99AAFF"/>
                </a:solidFill>
                <a:latin typeface="Consolas"/>
              </a:rPr>
              <a:t>size</a:t>
            </a:r>
            <a:r>
              <a:rPr lang="en-US" dirty="0" smtClean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99CC"/>
                </a:solidFill>
                <a:latin typeface="Consolas"/>
              </a:rPr>
              <a:t>0</a:t>
            </a:r>
          </a:p>
          <a:p>
            <a:r>
              <a:rPr lang="en-US" b="1" dirty="0" smtClean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b="1" dirty="0" err="1" smtClean="0">
                <a:solidFill>
                  <a:srgbClr val="FFFF66"/>
                </a:solidFill>
                <a:latin typeface="Consolas"/>
              </a:rPr>
              <a:t>to_fix.</a:t>
            </a:r>
            <a:r>
              <a:rPr lang="en-US" b="1" dirty="0" err="1" smtClean="0">
                <a:solidFill>
                  <a:srgbClr val="99AAFF"/>
                </a:solidFill>
                <a:latin typeface="Consolas"/>
              </a:rPr>
              <a:t>each</a:t>
            </a:r>
            <a:r>
              <a:rPr lang="en-US" b="1" dirty="0" smtClean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|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property_name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|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copy_fixed_properties_to_custom_metadata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property_name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]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addCustomMetadata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property_name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value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"date-time"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"user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tag_fixed_items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addTag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$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fixed_item_tag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properties.</a:t>
            </a:r>
            <a:r>
              <a:rPr lang="en-US" b="1" dirty="0" err="1">
                <a:solidFill>
                  <a:srgbClr val="99AAFF"/>
                </a:solidFill>
                <a:latin typeface="Consolas"/>
              </a:rPr>
              <a:t>delete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property_name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worker_item.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setItemProperties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  <a:p>
            <a:r>
              <a:rPr lang="en-US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4" name="Define Mime Type"/>
          <p:cNvSpPr/>
          <p:nvPr/>
        </p:nvSpPr>
        <p:spPr>
          <a:xfrm>
            <a:off x="555811" y="1341203"/>
            <a:ext cx="6562165" cy="2993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fine Mime Type"/>
          <p:cNvSpPr/>
          <p:nvPr/>
        </p:nvSpPr>
        <p:spPr>
          <a:xfrm>
            <a:off x="974911" y="1640543"/>
            <a:ext cx="10356477" cy="35589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fine Mime Type"/>
          <p:cNvSpPr/>
          <p:nvPr/>
        </p:nvSpPr>
        <p:spPr>
          <a:xfrm>
            <a:off x="1575547" y="1909484"/>
            <a:ext cx="9755841" cy="273423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fine Mime Type"/>
          <p:cNvSpPr/>
          <p:nvPr/>
        </p:nvSpPr>
        <p:spPr>
          <a:xfrm>
            <a:off x="2095501" y="2178425"/>
            <a:ext cx="9235888" cy="109817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fine Mime Type"/>
          <p:cNvSpPr/>
          <p:nvPr/>
        </p:nvSpPr>
        <p:spPr>
          <a:xfrm>
            <a:off x="2606489" y="2456330"/>
            <a:ext cx="4222935" cy="27118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fine Mime Type"/>
          <p:cNvSpPr/>
          <p:nvPr/>
        </p:nvSpPr>
        <p:spPr>
          <a:xfrm>
            <a:off x="2606489" y="2727513"/>
            <a:ext cx="8724899" cy="27118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fine Mime Type"/>
          <p:cNvSpPr/>
          <p:nvPr/>
        </p:nvSpPr>
        <p:spPr>
          <a:xfrm>
            <a:off x="2095500" y="3290049"/>
            <a:ext cx="5022476" cy="82475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fine Mime Type"/>
          <p:cNvSpPr/>
          <p:nvPr/>
        </p:nvSpPr>
        <p:spPr>
          <a:xfrm>
            <a:off x="2604248" y="3567955"/>
            <a:ext cx="4513728" cy="2868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fine Mime Type"/>
          <p:cNvSpPr/>
          <p:nvPr/>
        </p:nvSpPr>
        <p:spPr>
          <a:xfrm>
            <a:off x="2095500" y="4123765"/>
            <a:ext cx="4152900" cy="2868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fine Mime Type"/>
          <p:cNvSpPr/>
          <p:nvPr/>
        </p:nvSpPr>
        <p:spPr>
          <a:xfrm>
            <a:off x="1569942" y="4625786"/>
            <a:ext cx="5253877" cy="2868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60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3488" y="1997839"/>
            <a:ext cx="97250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worker_item.getSourceItem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isKind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"email"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properties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source_item.getProperties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2000" b="1" dirty="0" err="1" smtClean="0">
                <a:solidFill>
                  <a:srgbClr val="FFFF66"/>
                </a:solidFill>
                <a:latin typeface="Consolas"/>
              </a:rPr>
              <a:t>to_fix</a:t>
            </a:r>
            <a:r>
              <a:rPr lang="en-US" sz="2000" dirty="0" smtClean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determine_properties_to_fix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33DDEE"/>
                </a:solidFill>
                <a:latin typeface="Consolas"/>
              </a:rPr>
              <a:t>fix_properties</a:t>
            </a:r>
            <a:r>
              <a:rPr lang="en-US" sz="2000" b="1" dirty="0" smtClean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FFFF66"/>
                </a:solidFill>
                <a:latin typeface="Consolas"/>
              </a:rPr>
              <a:t>properties</a:t>
            </a:r>
            <a:r>
              <a:rPr lang="en-US" sz="2000" b="1" dirty="0" smtClean="0">
                <a:solidFill>
                  <a:srgbClr val="FF0099"/>
                </a:solidFill>
                <a:latin typeface="Consolas"/>
              </a:rPr>
              <a:t>, </a:t>
            </a:r>
            <a:r>
              <a:rPr lang="en-US" sz="2000" b="1" dirty="0" err="1" smtClean="0">
                <a:solidFill>
                  <a:srgbClr val="FFFF66"/>
                </a:solidFill>
                <a:latin typeface="Consolas"/>
              </a:rPr>
              <a:t>to_fix</a:t>
            </a:r>
            <a:r>
              <a:rPr lang="en-US" sz="2000" b="1" dirty="0" smtClean="0">
                <a:solidFill>
                  <a:srgbClr val="FF0099"/>
                </a:solidFill>
                <a:latin typeface="Consolas"/>
              </a:rPr>
              <a:t>, </a:t>
            </a:r>
            <a:r>
              <a:rPr lang="en-US" sz="2000" b="1" dirty="0" err="1" smtClean="0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7" name="Define Mime Type"/>
          <p:cNvSpPr/>
          <p:nvPr/>
        </p:nvSpPr>
        <p:spPr>
          <a:xfrm>
            <a:off x="1827848" y="2364105"/>
            <a:ext cx="5601652" cy="2952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fine Mime Type"/>
          <p:cNvSpPr/>
          <p:nvPr/>
        </p:nvSpPr>
        <p:spPr>
          <a:xfrm>
            <a:off x="1827848" y="2664142"/>
            <a:ext cx="8969692" cy="15116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fine Mime Type"/>
          <p:cNvSpPr/>
          <p:nvPr/>
        </p:nvSpPr>
        <p:spPr>
          <a:xfrm>
            <a:off x="2353628" y="2981324"/>
            <a:ext cx="5517832" cy="3000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fine Mime Type"/>
          <p:cNvSpPr/>
          <p:nvPr/>
        </p:nvSpPr>
        <p:spPr>
          <a:xfrm>
            <a:off x="2353628" y="3283743"/>
            <a:ext cx="6835196" cy="3000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fine Mime Type"/>
          <p:cNvSpPr/>
          <p:nvPr/>
        </p:nvSpPr>
        <p:spPr>
          <a:xfrm>
            <a:off x="2353628" y="3573303"/>
            <a:ext cx="6682796" cy="3000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134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67001" y="3528234"/>
            <a:ext cx="9296402" cy="1930945"/>
          </a:xfrm>
        </p:spPr>
        <p:txBody>
          <a:bodyPr/>
          <a:lstStyle/>
          <a:p>
            <a:r>
              <a:rPr lang="en-US" sz="4800" dirty="0" smtClean="0"/>
              <a:t>Example 5</a:t>
            </a:r>
          </a:p>
          <a:p>
            <a:r>
              <a:rPr lang="en-US" sz="4000" dirty="0" smtClean="0"/>
              <a:t>Ingest JSON as Items</a:t>
            </a:r>
          </a:p>
        </p:txBody>
      </p:sp>
    </p:spTree>
    <p:extLst>
      <p:ext uri="{BB962C8B-B14F-4D97-AF65-F5344CB8AC3E}">
        <p14:creationId xmlns:p14="http://schemas.microsoft.com/office/powerpoint/2010/main" val="38525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488" y="982177"/>
            <a:ext cx="89630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{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"name"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"Test Item"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"type"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"text/html"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"properties"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:{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"Author"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"Bob </a:t>
            </a:r>
            <a:r>
              <a:rPr lang="en-US" sz="2400" b="1" dirty="0" err="1">
                <a:solidFill>
                  <a:srgbClr val="FFCC00"/>
                </a:solidFill>
                <a:latin typeface="Consolas"/>
              </a:rPr>
              <a:t>Someguy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"Original Site"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"http://www.catvideos.com"</a:t>
            </a:r>
            <a:endParaRPr lang="en-US" sz="2400" dirty="0">
              <a:solidFill>
                <a:srgbClr val="FFCC00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},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"text"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"This is the content text"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"entities"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:{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"money"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"$100.00"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   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"name"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"Bob"</a:t>
            </a:r>
            <a:endParaRPr lang="en-US" sz="2400" dirty="0">
              <a:solidFill>
                <a:srgbClr val="FFCC00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60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54126" y="151180"/>
            <a:ext cx="96837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AAFF"/>
                </a:solidFill>
                <a:latin typeface="Consolas"/>
              </a:rPr>
              <a:t>require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'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json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'</a:t>
            </a:r>
            <a:endParaRPr lang="en-US" sz="1400" dirty="0">
              <a:solidFill>
                <a:srgbClr val="FFCC00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66FF99"/>
                </a:solidFill>
                <a:latin typeface="Consolas"/>
              </a:rPr>
              <a:t>extension_regex</a:t>
            </a:r>
            <a:r>
              <a:rPr lang="en-US" sz="1400" dirty="0">
                <a:solidFill>
                  <a:srgbClr val="66FF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99FF"/>
                </a:solidFill>
                <a:latin typeface="Consolas"/>
              </a:rPr>
              <a:t>/\.</a:t>
            </a:r>
            <a:r>
              <a:rPr lang="en-US" sz="1400" dirty="0" err="1">
                <a:solidFill>
                  <a:srgbClr val="FF99FF"/>
                </a:solidFill>
                <a:latin typeface="Consolas"/>
              </a:rPr>
              <a:t>nuixitem</a:t>
            </a:r>
            <a:r>
              <a:rPr lang="en-US" sz="1400" dirty="0">
                <a:solidFill>
                  <a:srgbClr val="FF99FF"/>
                </a:solidFill>
                <a:latin typeface="Consolas"/>
              </a:rPr>
              <a:t>$/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i</a:t>
            </a:r>
            <a:endParaRPr lang="en-US" sz="1400" dirty="0">
              <a:solidFill>
                <a:srgbClr val="FFFF66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CC33"/>
                </a:solidFill>
                <a:latin typeface="Consolas"/>
              </a:rPr>
              <a:t># Define our worker item callback</a:t>
            </a:r>
          </a:p>
          <a:p>
            <a:r>
              <a:rPr lang="en-US" sz="14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getSourceItem</a:t>
            </a:r>
            <a:endParaRPr lang="en-US" sz="1400" dirty="0">
              <a:solidFill>
                <a:srgbClr val="FFFF66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file_name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sz="1400" dirty="0">
              <a:solidFill>
                <a:srgbClr val="FFFF66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isFileData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&amp;&amp;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file_name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b="1" dirty="0">
                <a:solidFill>
                  <a:srgbClr val="FFFF66"/>
                </a:solidFill>
                <a:latin typeface="Consolas"/>
              </a:rPr>
              <a:t>~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66FF99"/>
                </a:solidFill>
                <a:latin typeface="Consolas"/>
              </a:rPr>
              <a:t>extension_regex</a:t>
            </a:r>
            <a:endParaRPr lang="en-US" sz="1400" dirty="0">
              <a:solidFill>
                <a:srgbClr val="66FF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getBinary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withBinaryData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binary_data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input_stream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binary_data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getInputStream</a:t>
            </a:r>
            <a:endParaRPr lang="en-US" sz="1400" dirty="0">
              <a:solidFill>
                <a:srgbClr val="FFFF66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file_contents_string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org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apache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commons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io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IOUtils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toString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FFFF66"/>
                </a:solidFill>
                <a:latin typeface="Consolas"/>
              </a:rPr>
              <a:t>input_stream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"UTF8"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JSON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parse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file_contents_string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setItemName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"name"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])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 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"name"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? ==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setItemType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"type"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])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 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"type"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? ==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setItemProperties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"properties"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])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 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"properties"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? ==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setItemText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"text"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])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 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"text"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? ==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if 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"entities"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? ==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data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"entities"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].</a:t>
            </a:r>
            <a:r>
              <a:rPr lang="en-US" sz="1400" b="1" dirty="0">
                <a:solidFill>
                  <a:srgbClr val="FFFF66"/>
                </a:solidFill>
                <a:latin typeface="Consolas"/>
              </a:rPr>
              <a:t>each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14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name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        entity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createEntity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name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               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addNamedEntity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FFFF66"/>
                </a:solidFill>
                <a:latin typeface="Consolas"/>
              </a:rPr>
              <a:t>entity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14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8" name="Define Mime Type"/>
          <p:cNvSpPr/>
          <p:nvPr/>
        </p:nvSpPr>
        <p:spPr>
          <a:xfrm>
            <a:off x="1254126" y="168642"/>
            <a:ext cx="1565274" cy="3000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fine Mime Type"/>
          <p:cNvSpPr/>
          <p:nvPr/>
        </p:nvSpPr>
        <p:spPr>
          <a:xfrm>
            <a:off x="1254126" y="568692"/>
            <a:ext cx="3438524" cy="3000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fine Mime Type"/>
          <p:cNvSpPr/>
          <p:nvPr/>
        </p:nvSpPr>
        <p:spPr>
          <a:xfrm>
            <a:off x="1711326" y="1478330"/>
            <a:ext cx="3971924" cy="2361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fine Mime Type"/>
          <p:cNvSpPr/>
          <p:nvPr/>
        </p:nvSpPr>
        <p:spPr>
          <a:xfrm>
            <a:off x="1711326" y="1714500"/>
            <a:ext cx="3235324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fine Mime Type"/>
          <p:cNvSpPr/>
          <p:nvPr/>
        </p:nvSpPr>
        <p:spPr>
          <a:xfrm>
            <a:off x="1711325" y="1914525"/>
            <a:ext cx="8911851" cy="45116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fine Mime Type"/>
          <p:cNvSpPr/>
          <p:nvPr/>
        </p:nvSpPr>
        <p:spPr>
          <a:xfrm>
            <a:off x="2069913" y="2533090"/>
            <a:ext cx="8553263" cy="10707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fine Mime Type"/>
          <p:cNvSpPr/>
          <p:nvPr/>
        </p:nvSpPr>
        <p:spPr>
          <a:xfrm>
            <a:off x="2069913" y="3756212"/>
            <a:ext cx="8553263" cy="10707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efine Mime Type"/>
          <p:cNvSpPr/>
          <p:nvPr/>
        </p:nvSpPr>
        <p:spPr>
          <a:xfrm>
            <a:off x="2069913" y="4826934"/>
            <a:ext cx="5415616" cy="137664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762" y="4281854"/>
            <a:ext cx="285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Visit us at</a:t>
            </a:r>
          </a:p>
          <a:p>
            <a:pPr algn="ctr"/>
            <a:r>
              <a:rPr lang="en-US" sz="2000" dirty="0" smtClean="0"/>
              <a:t>github.com/</a:t>
            </a:r>
            <a:r>
              <a:rPr lang="en-US" sz="2000" dirty="0" err="1" smtClean="0"/>
              <a:t>nuix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8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worker side “script”?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822318" y="2329906"/>
            <a:ext cx="8547364" cy="3484039"/>
          </a:xfrm>
        </p:spPr>
        <p:txBody>
          <a:bodyPr anchor="t"/>
          <a:lstStyle/>
          <a:p>
            <a:pPr marL="0" indent="0"/>
            <a:r>
              <a:rPr lang="en-US" sz="3600" dirty="0" smtClean="0">
                <a:latin typeface="+mn-lt"/>
              </a:rPr>
              <a:t>Each piece of data is provided to your code as a </a:t>
            </a:r>
            <a:r>
              <a:rPr lang="en-US" sz="3600" b="1" dirty="0" err="1" smtClean="0">
                <a:latin typeface="Consolas" panose="020B0609020204030204" pitchFamily="49" charset="0"/>
              </a:rPr>
              <a:t>WorkerItem</a:t>
            </a:r>
            <a:r>
              <a:rPr lang="en-US" sz="3600" dirty="0" smtClean="0">
                <a:latin typeface="+mn-lt"/>
              </a:rPr>
              <a:t> object.</a:t>
            </a:r>
          </a:p>
          <a:p>
            <a:pPr marL="0" indent="0"/>
            <a:endParaRPr lang="en-US" sz="3600" dirty="0">
              <a:latin typeface="+mn-lt"/>
            </a:endParaRPr>
          </a:p>
          <a:p>
            <a:pPr marL="0" indent="0"/>
            <a:r>
              <a:rPr lang="en-US" sz="3600" dirty="0" smtClean="0">
                <a:latin typeface="+mn-lt"/>
              </a:rPr>
              <a:t>Your code can </a:t>
            </a:r>
            <a:r>
              <a:rPr lang="en-US" sz="3600" smtClean="0">
                <a:latin typeface="+mn-lt"/>
              </a:rPr>
              <a:t>inspect and </a:t>
            </a:r>
            <a:r>
              <a:rPr lang="en-US" sz="3600" dirty="0" smtClean="0">
                <a:latin typeface="+mn-lt"/>
              </a:rPr>
              <a:t>take </a:t>
            </a:r>
            <a:r>
              <a:rPr lang="en-US" sz="3600" smtClean="0">
                <a:latin typeface="+mn-lt"/>
              </a:rPr>
              <a:t>actions on </a:t>
            </a:r>
            <a:r>
              <a:rPr lang="en-US" sz="3600" dirty="0" smtClean="0">
                <a:latin typeface="+mn-lt"/>
              </a:rPr>
              <a:t>that </a:t>
            </a:r>
            <a:r>
              <a:rPr lang="en-US" sz="3600" b="1" dirty="0" err="1" smtClean="0">
                <a:latin typeface="Consolas" panose="020B0609020204030204" pitchFamily="49" charset="0"/>
              </a:rPr>
              <a:t>WorkerItem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9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worker side “script”?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 possible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180498" y="1727902"/>
            <a:ext cx="9831004" cy="4682423"/>
          </a:xfrm>
        </p:spPr>
        <p:txBody>
          <a:bodyPr anchor="t"/>
          <a:lstStyle/>
          <a:p>
            <a:pPr marL="0" indent="0"/>
            <a:r>
              <a:rPr lang="en-US" sz="3600" dirty="0" smtClean="0">
                <a:latin typeface="+mn-lt"/>
              </a:rPr>
              <a:t>Actions include things like:</a:t>
            </a:r>
          </a:p>
          <a:p>
            <a:pPr lvl="1"/>
            <a:r>
              <a:rPr lang="en-US" sz="3600" dirty="0" smtClean="0">
                <a:latin typeface="+mn-lt"/>
              </a:rPr>
              <a:t>Deciding what will be processed</a:t>
            </a:r>
          </a:p>
          <a:p>
            <a:pPr lvl="1"/>
            <a:r>
              <a:rPr lang="en-US" sz="3600" dirty="0" smtClean="0">
                <a:latin typeface="+mn-lt"/>
              </a:rPr>
              <a:t>Modify metadata (</a:t>
            </a:r>
            <a:r>
              <a:rPr lang="en-US" sz="3200" dirty="0" smtClean="0">
                <a:latin typeface="+mn-lt"/>
              </a:rPr>
              <a:t>add/remove/change</a:t>
            </a:r>
            <a:r>
              <a:rPr lang="en-US" sz="3600" dirty="0" smtClean="0">
                <a:latin typeface="+mn-lt"/>
              </a:rPr>
              <a:t>)</a:t>
            </a:r>
          </a:p>
          <a:p>
            <a:pPr lvl="1"/>
            <a:r>
              <a:rPr lang="en-US" sz="3600" dirty="0" smtClean="0">
                <a:latin typeface="+mn-lt"/>
              </a:rPr>
              <a:t>Apply annotations (</a:t>
            </a:r>
            <a:r>
              <a:rPr lang="en-US" sz="3200" dirty="0" smtClean="0">
                <a:latin typeface="+mn-lt"/>
              </a:rPr>
              <a:t>tags/custom metadata</a:t>
            </a:r>
            <a:r>
              <a:rPr lang="en-US" sz="3600" dirty="0" smtClean="0">
                <a:latin typeface="+mn-lt"/>
              </a:rPr>
              <a:t>)</a:t>
            </a:r>
          </a:p>
          <a:p>
            <a:pPr lvl="1"/>
            <a:r>
              <a:rPr lang="en-US" sz="3600" dirty="0" smtClean="0">
                <a:latin typeface="+mn-lt"/>
              </a:rPr>
              <a:t>Modify content text</a:t>
            </a:r>
          </a:p>
          <a:p>
            <a:pPr lvl="1"/>
            <a:r>
              <a:rPr lang="en-US" sz="3600" dirty="0" smtClean="0">
                <a:latin typeface="+mn-lt"/>
              </a:rPr>
              <a:t>Modify communication information</a:t>
            </a:r>
          </a:p>
          <a:p>
            <a:pPr lvl="1"/>
            <a:r>
              <a:rPr lang="en-US" sz="3600" dirty="0" smtClean="0">
                <a:latin typeface="+mn-lt"/>
              </a:rPr>
              <a:t>Set the item’s name</a:t>
            </a:r>
          </a:p>
          <a:p>
            <a:pPr lvl="1"/>
            <a:r>
              <a:rPr lang="en-US" sz="3600" dirty="0" smtClean="0">
                <a:latin typeface="+mn-lt"/>
              </a:rPr>
              <a:t>Associate children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09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16914" y="2526755"/>
            <a:ext cx="7636886" cy="1513617"/>
          </a:xfrm>
        </p:spPr>
        <p:txBody>
          <a:bodyPr/>
          <a:lstStyle/>
          <a:p>
            <a:r>
              <a:rPr lang="en-US" dirty="0" smtClean="0"/>
              <a:t>How are items processed?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6096000" y="1453979"/>
            <a:ext cx="1" cy="389318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24" name="Folder Item"/>
          <p:cNvGrpSpPr/>
          <p:nvPr/>
        </p:nvGrpSpPr>
        <p:grpSpPr>
          <a:xfrm>
            <a:off x="5855215" y="892670"/>
            <a:ext cx="481569" cy="481569"/>
            <a:chOff x="1810927" y="3630772"/>
            <a:chExt cx="759933" cy="759933"/>
          </a:xfrm>
        </p:grpSpPr>
        <p:sp>
          <p:nvSpPr>
            <p:cNvPr id="25" name="Oval 24"/>
            <p:cNvSpPr/>
            <p:nvPr/>
          </p:nvSpPr>
          <p:spPr>
            <a:xfrm>
              <a:off x="1810927" y="363077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6106" y="3851194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57040" y="4922781"/>
            <a:ext cx="4277918" cy="1363855"/>
            <a:chOff x="7182840" y="5233782"/>
            <a:chExt cx="4277918" cy="1363855"/>
          </a:xfrm>
        </p:grpSpPr>
        <p:sp>
          <p:nvSpPr>
            <p:cNvPr id="42" name="Rounded Rectangle 41"/>
            <p:cNvSpPr/>
            <p:nvPr/>
          </p:nvSpPr>
          <p:spPr>
            <a:xfrm>
              <a:off x="8086579" y="5604713"/>
              <a:ext cx="3374179" cy="621992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182840" y="5233782"/>
              <a:ext cx="1363855" cy="136385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62">
              <a:extLst>
                <a:ext uri="{FF2B5EF4-FFF2-40B4-BE49-F238E27FC236}">
                  <a16:creationId xmlns="" xmlns:a16="http://schemas.microsoft.com/office/drawing/2014/main" id="{E673DB9A-674F-1E4B-8C16-CC4576A5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179" y="5569627"/>
              <a:ext cx="765175" cy="692163"/>
            </a:xfrm>
            <a:custGeom>
              <a:avLst/>
              <a:gdLst>
                <a:gd name="T0" fmla="*/ 2147483646 w 256"/>
                <a:gd name="T1" fmla="*/ 2147483646 h 232"/>
                <a:gd name="T2" fmla="*/ 2147483646 w 256"/>
                <a:gd name="T3" fmla="*/ 2147483646 h 232"/>
                <a:gd name="T4" fmla="*/ 2147483646 w 256"/>
                <a:gd name="T5" fmla="*/ 2147483646 h 232"/>
                <a:gd name="T6" fmla="*/ 2147483646 w 256"/>
                <a:gd name="T7" fmla="*/ 2147483646 h 232"/>
                <a:gd name="T8" fmla="*/ 2147483646 w 256"/>
                <a:gd name="T9" fmla="*/ 2147483646 h 232"/>
                <a:gd name="T10" fmla="*/ 2147483646 w 256"/>
                <a:gd name="T11" fmla="*/ 2147483646 h 232"/>
                <a:gd name="T12" fmla="*/ 2147483646 w 256"/>
                <a:gd name="T13" fmla="*/ 2147483646 h 232"/>
                <a:gd name="T14" fmla="*/ 2147483646 w 256"/>
                <a:gd name="T15" fmla="*/ 2147483646 h 232"/>
                <a:gd name="T16" fmla="*/ 2147483646 w 256"/>
                <a:gd name="T17" fmla="*/ 2147483646 h 232"/>
                <a:gd name="T18" fmla="*/ 2147483646 w 256"/>
                <a:gd name="T19" fmla="*/ 2147483646 h 232"/>
                <a:gd name="T20" fmla="*/ 2147483646 w 256"/>
                <a:gd name="T21" fmla="*/ 2147483646 h 232"/>
                <a:gd name="T22" fmla="*/ 2147483646 w 256"/>
                <a:gd name="T23" fmla="*/ 2147483646 h 232"/>
                <a:gd name="T24" fmla="*/ 2147483646 w 256"/>
                <a:gd name="T25" fmla="*/ 2147483646 h 232"/>
                <a:gd name="T26" fmla="*/ 2147483646 w 256"/>
                <a:gd name="T27" fmla="*/ 2147483646 h 232"/>
                <a:gd name="T28" fmla="*/ 2147483646 w 256"/>
                <a:gd name="T29" fmla="*/ 2147483646 h 232"/>
                <a:gd name="T30" fmla="*/ 2147483646 w 256"/>
                <a:gd name="T31" fmla="*/ 0 h 232"/>
                <a:gd name="T32" fmla="*/ 2147483646 w 256"/>
                <a:gd name="T33" fmla="*/ 2147483646 h 232"/>
                <a:gd name="T34" fmla="*/ 2147483646 w 256"/>
                <a:gd name="T35" fmla="*/ 2147483646 h 232"/>
                <a:gd name="T36" fmla="*/ 2147483646 w 256"/>
                <a:gd name="T37" fmla="*/ 2147483646 h 232"/>
                <a:gd name="T38" fmla="*/ 2147483646 w 256"/>
                <a:gd name="T39" fmla="*/ 2147483646 h 232"/>
                <a:gd name="T40" fmla="*/ 2147483646 w 256"/>
                <a:gd name="T41" fmla="*/ 2147483646 h 232"/>
                <a:gd name="T42" fmla="*/ 2147483646 w 256"/>
                <a:gd name="T43" fmla="*/ 2147483646 h 232"/>
                <a:gd name="T44" fmla="*/ 2147483646 w 256"/>
                <a:gd name="T45" fmla="*/ 2147483646 h 232"/>
                <a:gd name="T46" fmla="*/ 2147483646 w 256"/>
                <a:gd name="T47" fmla="*/ 2147483646 h 232"/>
                <a:gd name="T48" fmla="*/ 2147483646 w 256"/>
                <a:gd name="T49" fmla="*/ 2147483646 h 232"/>
                <a:gd name="T50" fmla="*/ 0 w 256"/>
                <a:gd name="T51" fmla="*/ 2147483646 h 232"/>
                <a:gd name="T52" fmla="*/ 0 w 256"/>
                <a:gd name="T53" fmla="*/ 2147483646 h 232"/>
                <a:gd name="T54" fmla="*/ 0 w 256"/>
                <a:gd name="T55" fmla="*/ 2147483646 h 232"/>
                <a:gd name="T56" fmla="*/ 0 w 256"/>
                <a:gd name="T57" fmla="*/ 2147483646 h 232"/>
                <a:gd name="T58" fmla="*/ 2147483646 w 256"/>
                <a:gd name="T59" fmla="*/ 2147483646 h 232"/>
                <a:gd name="T60" fmla="*/ 2147483646 w 256"/>
                <a:gd name="T61" fmla="*/ 2147483646 h 232"/>
                <a:gd name="T62" fmla="*/ 2147483646 w 256"/>
                <a:gd name="T63" fmla="*/ 2147483646 h 232"/>
                <a:gd name="T64" fmla="*/ 2147483646 w 256"/>
                <a:gd name="T65" fmla="*/ 2147483646 h 232"/>
                <a:gd name="T66" fmla="*/ 2147483646 w 256"/>
                <a:gd name="T67" fmla="*/ 2147483646 h 232"/>
                <a:gd name="T68" fmla="*/ 2147483646 w 256"/>
                <a:gd name="T69" fmla="*/ 2147483646 h 232"/>
                <a:gd name="T70" fmla="*/ 0 w 256"/>
                <a:gd name="T71" fmla="*/ 2147483646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44550" y="2032213"/>
            <a:ext cx="10502900" cy="271846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346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5999" y="1453979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Worker 1"/>
          <p:cNvGrpSpPr/>
          <p:nvPr/>
        </p:nvGrpSpPr>
        <p:grpSpPr>
          <a:xfrm>
            <a:off x="1347089" y="3073583"/>
            <a:ext cx="2383634" cy="759933"/>
            <a:chOff x="4610989" y="3226173"/>
            <a:chExt cx="2383634" cy="759933"/>
          </a:xfrm>
        </p:grpSpPr>
        <p:sp>
          <p:nvSpPr>
            <p:cNvPr id="12" name="Rounded Rectangle 11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5" name="Worker 2"/>
          <p:cNvGrpSpPr/>
          <p:nvPr/>
        </p:nvGrpSpPr>
        <p:grpSpPr>
          <a:xfrm>
            <a:off x="4966589" y="3063289"/>
            <a:ext cx="2383634" cy="759933"/>
            <a:chOff x="4610989" y="3226173"/>
            <a:chExt cx="2383634" cy="759933"/>
          </a:xfrm>
        </p:grpSpPr>
        <p:sp>
          <p:nvSpPr>
            <p:cNvPr id="16" name="Rounded Rectangle 15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19" name="Worker 3"/>
          <p:cNvGrpSpPr/>
          <p:nvPr/>
        </p:nvGrpSpPr>
        <p:grpSpPr>
          <a:xfrm>
            <a:off x="8586089" y="3025851"/>
            <a:ext cx="2383634" cy="759933"/>
            <a:chOff x="4610989" y="3226173"/>
            <a:chExt cx="2383634" cy="759933"/>
          </a:xfrm>
        </p:grpSpPr>
        <p:sp>
          <p:nvSpPr>
            <p:cNvPr id="20" name="Rounded Rectangle 19"/>
            <p:cNvSpPr/>
            <p:nvPr/>
          </p:nvSpPr>
          <p:spPr>
            <a:xfrm>
              <a:off x="5114548" y="3432854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Worker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610989" y="3226173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="" xmlns:a16="http://schemas.microsoft.com/office/drawing/2014/main" id="{DB5E653E-0C26-B348-8582-BA11C658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106" y="3398176"/>
              <a:ext cx="415925" cy="415925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2147483646 w 256"/>
                <a:gd name="T13" fmla="*/ 2147483646 h 256"/>
                <a:gd name="T14" fmla="*/ 2147483646 w 256"/>
                <a:gd name="T15" fmla="*/ 2147483646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w 256"/>
                <a:gd name="T33" fmla="*/ 2147483646 h 256"/>
                <a:gd name="T34" fmla="*/ 0 w 256"/>
                <a:gd name="T35" fmla="*/ 2147483646 h 256"/>
                <a:gd name="T36" fmla="*/ 2147483646 w 256"/>
                <a:gd name="T37" fmla="*/ 2147483646 h 256"/>
                <a:gd name="T38" fmla="*/ 2147483646 w 256"/>
                <a:gd name="T39" fmla="*/ 2147483646 h 256"/>
                <a:gd name="T40" fmla="*/ 2147483646 w 256"/>
                <a:gd name="T41" fmla="*/ 2147483646 h 256"/>
                <a:gd name="T42" fmla="*/ 2147483646 w 256"/>
                <a:gd name="T43" fmla="*/ 2147483646 h 256"/>
                <a:gd name="T44" fmla="*/ 2147483646 w 256"/>
                <a:gd name="T45" fmla="*/ 2147483646 h 256"/>
                <a:gd name="T46" fmla="*/ 2147483646 w 256"/>
                <a:gd name="T47" fmla="*/ 2147483646 h 256"/>
                <a:gd name="T48" fmla="*/ 2147483646 w 256"/>
                <a:gd name="T49" fmla="*/ 0 h 256"/>
                <a:gd name="T50" fmla="*/ 2147483646 w 256"/>
                <a:gd name="T51" fmla="*/ 0 h 256"/>
                <a:gd name="T52" fmla="*/ 2147483646 w 256"/>
                <a:gd name="T53" fmla="*/ 2147483646 h 256"/>
                <a:gd name="T54" fmla="*/ 2147483646 w 256"/>
                <a:gd name="T55" fmla="*/ 2147483646 h 256"/>
                <a:gd name="T56" fmla="*/ 2147483646 w 256"/>
                <a:gd name="T57" fmla="*/ 2147483646 h 256"/>
                <a:gd name="T58" fmla="*/ 2147483646 w 256"/>
                <a:gd name="T59" fmla="*/ 2147483646 h 256"/>
                <a:gd name="T60" fmla="*/ 2147483646 w 256"/>
                <a:gd name="T61" fmla="*/ 2147483646 h 256"/>
                <a:gd name="T62" fmla="*/ 2147483646 w 256"/>
                <a:gd name="T63" fmla="*/ 2147483646 h 256"/>
                <a:gd name="T64" fmla="*/ 2147483646 w 256"/>
                <a:gd name="T65" fmla="*/ 2147483646 h 256"/>
                <a:gd name="T66" fmla="*/ 2147483646 w 256"/>
                <a:gd name="T67" fmla="*/ 2147483646 h 256"/>
                <a:gd name="T68" fmla="*/ 2147483646 w 256"/>
                <a:gd name="T69" fmla="*/ 2147483646 h 256"/>
                <a:gd name="T70" fmla="*/ 2147483646 w 256"/>
                <a:gd name="T71" fmla="*/ 2147483646 h 256"/>
                <a:gd name="T72" fmla="*/ 2147483646 w 256"/>
                <a:gd name="T73" fmla="*/ 2147483646 h 256"/>
                <a:gd name="T74" fmla="*/ 2147483646 w 256"/>
                <a:gd name="T75" fmla="*/ 2147483646 h 256"/>
                <a:gd name="T76" fmla="*/ 2147483646 w 256"/>
                <a:gd name="T77" fmla="*/ 2147483646 h 256"/>
                <a:gd name="T78" fmla="*/ 2147483646 w 256"/>
                <a:gd name="T79" fmla="*/ 2147483646 h 256"/>
                <a:gd name="T80" fmla="*/ 2147483646 w 256"/>
                <a:gd name="T81" fmla="*/ 2147483646 h 256"/>
                <a:gd name="T82" fmla="*/ 2147483646 w 256"/>
                <a:gd name="T83" fmla="*/ 2147483646 h 256"/>
                <a:gd name="T84" fmla="*/ 2147483646 w 256"/>
                <a:gd name="T85" fmla="*/ 2147483646 h 256"/>
                <a:gd name="T86" fmla="*/ 2147483646 w 256"/>
                <a:gd name="T87" fmla="*/ 2147483646 h 256"/>
                <a:gd name="T88" fmla="*/ 2147483646 w 256"/>
                <a:gd name="T89" fmla="*/ 2147483646 h 256"/>
                <a:gd name="T90" fmla="*/ 2147483646 w 256"/>
                <a:gd name="T91" fmla="*/ 2147483646 h 256"/>
                <a:gd name="T92" fmla="*/ 2147483646 w 256"/>
                <a:gd name="T93" fmla="*/ 2147483646 h 256"/>
                <a:gd name="T94" fmla="*/ 2147483646 w 256"/>
                <a:gd name="T95" fmla="*/ 2147483646 h 256"/>
                <a:gd name="T96" fmla="*/ 2147483646 w 256"/>
                <a:gd name="T97" fmla="*/ 2147483646 h 256"/>
                <a:gd name="T98" fmla="*/ 2147483646 w 256"/>
                <a:gd name="T99" fmla="*/ 2147483646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24" name="Folder Item"/>
          <p:cNvGrpSpPr/>
          <p:nvPr/>
        </p:nvGrpSpPr>
        <p:grpSpPr>
          <a:xfrm>
            <a:off x="5855215" y="892670"/>
            <a:ext cx="481569" cy="481569"/>
            <a:chOff x="1810927" y="3630772"/>
            <a:chExt cx="759933" cy="759933"/>
          </a:xfrm>
        </p:grpSpPr>
        <p:sp>
          <p:nvSpPr>
            <p:cNvPr id="25" name="Oval 24"/>
            <p:cNvSpPr/>
            <p:nvPr/>
          </p:nvSpPr>
          <p:spPr>
            <a:xfrm>
              <a:off x="1810927" y="3630772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9">
              <a:extLst>
                <a:ext uri="{FF2B5EF4-FFF2-40B4-BE49-F238E27FC236}">
                  <a16:creationId xmlns="" xmlns:a16="http://schemas.microsoft.com/office/drawing/2014/main" id="{A4DC7EC7-48CE-2D45-AD7F-51AB6855D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6106" y="3851194"/>
              <a:ext cx="409575" cy="319088"/>
            </a:xfrm>
            <a:custGeom>
              <a:avLst/>
              <a:gdLst>
                <a:gd name="T0" fmla="*/ 2147483646 w 256"/>
                <a:gd name="T1" fmla="*/ 2147483646 h 200"/>
                <a:gd name="T2" fmla="*/ 2147483646 w 256"/>
                <a:gd name="T3" fmla="*/ 2147483646 h 200"/>
                <a:gd name="T4" fmla="*/ 0 w 256"/>
                <a:gd name="T5" fmla="*/ 2147483646 h 200"/>
                <a:gd name="T6" fmla="*/ 0 w 256"/>
                <a:gd name="T7" fmla="*/ 2147483646 h 200"/>
                <a:gd name="T8" fmla="*/ 0 w 256"/>
                <a:gd name="T9" fmla="*/ 2147483646 h 200"/>
                <a:gd name="T10" fmla="*/ 0 w 256"/>
                <a:gd name="T11" fmla="*/ 2147483646 h 200"/>
                <a:gd name="T12" fmla="*/ 0 w 256"/>
                <a:gd name="T13" fmla="*/ 2147483646 h 200"/>
                <a:gd name="T14" fmla="*/ 0 w 256"/>
                <a:gd name="T15" fmla="*/ 2147483646 h 200"/>
                <a:gd name="T16" fmla="*/ 0 w 256"/>
                <a:gd name="T17" fmla="*/ 2147483646 h 200"/>
                <a:gd name="T18" fmla="*/ 2147483646 w 256"/>
                <a:gd name="T19" fmla="*/ 2147483646 h 200"/>
                <a:gd name="T20" fmla="*/ 2147483646 w 256"/>
                <a:gd name="T21" fmla="*/ 2147483646 h 200"/>
                <a:gd name="T22" fmla="*/ 2147483646 w 256"/>
                <a:gd name="T23" fmla="*/ 2147483646 h 200"/>
                <a:gd name="T24" fmla="*/ 2147483646 w 256"/>
                <a:gd name="T25" fmla="*/ 2147483646 h 200"/>
                <a:gd name="T26" fmla="*/ 2147483646 w 256"/>
                <a:gd name="T27" fmla="*/ 2147483646 h 200"/>
                <a:gd name="T28" fmla="*/ 2147483646 w 256"/>
                <a:gd name="T29" fmla="*/ 2147483646 h 200"/>
                <a:gd name="T30" fmla="*/ 2147483646 w 256"/>
                <a:gd name="T31" fmla="*/ 2147483646 h 200"/>
                <a:gd name="T32" fmla="*/ 2147483646 w 256"/>
                <a:gd name="T33" fmla="*/ 2147483646 h 200"/>
                <a:gd name="T34" fmla="*/ 0 w 256"/>
                <a:gd name="T35" fmla="*/ 2147483646 h 200"/>
                <a:gd name="T36" fmla="*/ 0 w 256"/>
                <a:gd name="T37" fmla="*/ 2147483646 h 200"/>
                <a:gd name="T38" fmla="*/ 0 w 256"/>
                <a:gd name="T39" fmla="*/ 2147483646 h 200"/>
                <a:gd name="T40" fmla="*/ 2147483646 w 256"/>
                <a:gd name="T41" fmla="*/ 0 h 200"/>
                <a:gd name="T42" fmla="*/ 2147483646 w 256"/>
                <a:gd name="T43" fmla="*/ 0 h 200"/>
                <a:gd name="T44" fmla="*/ 2147483646 w 256"/>
                <a:gd name="T45" fmla="*/ 0 h 200"/>
                <a:gd name="T46" fmla="*/ 2147483646 w 256"/>
                <a:gd name="T47" fmla="*/ 0 h 200"/>
                <a:gd name="T48" fmla="*/ 2147483646 w 256"/>
                <a:gd name="T49" fmla="*/ 0 h 200"/>
                <a:gd name="T50" fmla="*/ 2147483646 w 256"/>
                <a:gd name="T51" fmla="*/ 2147483646 h 200"/>
                <a:gd name="T52" fmla="*/ 2147483646 w 256"/>
                <a:gd name="T53" fmla="*/ 2147483646 h 200"/>
                <a:gd name="T54" fmla="*/ 2147483646 w 256"/>
                <a:gd name="T55" fmla="*/ 2147483646 h 200"/>
                <a:gd name="T56" fmla="*/ 2147483646 w 256"/>
                <a:gd name="T57" fmla="*/ 2147483646 h 200"/>
                <a:gd name="T58" fmla="*/ 0 w 256"/>
                <a:gd name="T59" fmla="*/ 2147483646 h 200"/>
                <a:gd name="T60" fmla="*/ 0 w 256"/>
                <a:gd name="T61" fmla="*/ 214748364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Main Nuix App"/>
          <p:cNvGrpSpPr/>
          <p:nvPr/>
        </p:nvGrpSpPr>
        <p:grpSpPr>
          <a:xfrm>
            <a:off x="3957041" y="451529"/>
            <a:ext cx="4277918" cy="1363855"/>
            <a:chOff x="5557966" y="2426139"/>
            <a:chExt cx="2383634" cy="759933"/>
          </a:xfrm>
        </p:grpSpPr>
        <p:sp>
          <p:nvSpPr>
            <p:cNvPr id="4" name="Rounded Rectangle 3"/>
            <p:cNvSpPr/>
            <p:nvPr/>
          </p:nvSpPr>
          <p:spPr>
            <a:xfrm>
              <a:off x="6061525" y="2632820"/>
              <a:ext cx="1880075" cy="346571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Nuix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557966" y="2426139"/>
              <a:ext cx="759933" cy="7599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40">
              <a:extLst>
                <a:ext uri="{FF2B5EF4-FFF2-40B4-BE49-F238E27FC236}">
                  <a16:creationId xmlns="" xmlns:a16="http://schemas.microsoft.com/office/drawing/2014/main" id="{62697D17-D14D-7B46-8AE8-BDA8DE8B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3144" y="2627511"/>
              <a:ext cx="409575" cy="357188"/>
            </a:xfrm>
            <a:custGeom>
              <a:avLst/>
              <a:gdLst>
                <a:gd name="T0" fmla="*/ 2147483646 w 256"/>
                <a:gd name="T1" fmla="*/ 2147483646 h 224"/>
                <a:gd name="T2" fmla="*/ 2147483646 w 256"/>
                <a:gd name="T3" fmla="*/ 2147483646 h 224"/>
                <a:gd name="T4" fmla="*/ 0 w 256"/>
                <a:gd name="T5" fmla="*/ 2147483646 h 224"/>
                <a:gd name="T6" fmla="*/ 0 w 256"/>
                <a:gd name="T7" fmla="*/ 2147483646 h 224"/>
                <a:gd name="T8" fmla="*/ 2147483646 w 256"/>
                <a:gd name="T9" fmla="*/ 0 h 224"/>
                <a:gd name="T10" fmla="*/ 2147483646 w 256"/>
                <a:gd name="T11" fmla="*/ 0 h 224"/>
                <a:gd name="T12" fmla="*/ 2147483646 w 256"/>
                <a:gd name="T13" fmla="*/ 2147483646 h 224"/>
                <a:gd name="T14" fmla="*/ 2147483646 w 256"/>
                <a:gd name="T15" fmla="*/ 2147483646 h 224"/>
                <a:gd name="T16" fmla="*/ 2147483646 w 256"/>
                <a:gd name="T17" fmla="*/ 2147483646 h 224"/>
                <a:gd name="T18" fmla="*/ 2147483646 w 256"/>
                <a:gd name="T19" fmla="*/ 2147483646 h 224"/>
                <a:gd name="T20" fmla="*/ 2147483646 w 256"/>
                <a:gd name="T21" fmla="*/ 2147483646 h 224"/>
                <a:gd name="T22" fmla="*/ 2147483646 w 256"/>
                <a:gd name="T23" fmla="*/ 2147483646 h 224"/>
                <a:gd name="T24" fmla="*/ 2147483646 w 256"/>
                <a:gd name="T25" fmla="*/ 2147483646 h 224"/>
                <a:gd name="T26" fmla="*/ 2147483646 w 256"/>
                <a:gd name="T27" fmla="*/ 2147483646 h 224"/>
                <a:gd name="T28" fmla="*/ 2147483646 w 256"/>
                <a:gd name="T29" fmla="*/ 2147483646 h 224"/>
                <a:gd name="T30" fmla="*/ 2147483646 w 256"/>
                <a:gd name="T31" fmla="*/ 2147483646 h 224"/>
                <a:gd name="T32" fmla="*/ 2147483646 w 256"/>
                <a:gd name="T33" fmla="*/ 2147483646 h 224"/>
                <a:gd name="T34" fmla="*/ 2147483646 w 256"/>
                <a:gd name="T35" fmla="*/ 2147483646 h 224"/>
                <a:gd name="T36" fmla="*/ 2147483646 w 256"/>
                <a:gd name="T37" fmla="*/ 2147483646 h 224"/>
                <a:gd name="T38" fmla="*/ 2147483646 w 256"/>
                <a:gd name="T39" fmla="*/ 2147483646 h 224"/>
                <a:gd name="T40" fmla="*/ 2147483646 w 256"/>
                <a:gd name="T41" fmla="*/ 2147483646 h 224"/>
                <a:gd name="T42" fmla="*/ 2147483646 w 256"/>
                <a:gd name="T43" fmla="*/ 2147483646 h 224"/>
                <a:gd name="T44" fmla="*/ 2147483646 w 256"/>
                <a:gd name="T45" fmla="*/ 2147483646 h 224"/>
                <a:gd name="T46" fmla="*/ 2147483646 w 256"/>
                <a:gd name="T47" fmla="*/ 2147483646 h 224"/>
                <a:gd name="T48" fmla="*/ 2147483646 w 256"/>
                <a:gd name="T49" fmla="*/ 2147483646 h 224"/>
                <a:gd name="T50" fmla="*/ 2147483646 w 256"/>
                <a:gd name="T51" fmla="*/ 2147483646 h 224"/>
                <a:gd name="T52" fmla="*/ 2147483646 w 256"/>
                <a:gd name="T53" fmla="*/ 2147483646 h 224"/>
                <a:gd name="T54" fmla="*/ 2147483646 w 256"/>
                <a:gd name="T55" fmla="*/ 2147483646 h 224"/>
                <a:gd name="T56" fmla="*/ 2147483646 w 256"/>
                <a:gd name="T57" fmla="*/ 2147483646 h 224"/>
                <a:gd name="T58" fmla="*/ 2147483646 w 256"/>
                <a:gd name="T59" fmla="*/ 2147483646 h 224"/>
                <a:gd name="T60" fmla="*/ 2147483646 w 256"/>
                <a:gd name="T61" fmla="*/ 2147483646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6095998" y="4741854"/>
            <a:ext cx="1" cy="584855"/>
          </a:xfrm>
          <a:prstGeom prst="line">
            <a:avLst/>
          </a:prstGeom>
          <a:ln w="76200">
            <a:solidFill>
              <a:srgbClr val="346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957040" y="4922781"/>
            <a:ext cx="4277918" cy="1363855"/>
            <a:chOff x="7182840" y="5233782"/>
            <a:chExt cx="4277918" cy="1363855"/>
          </a:xfrm>
        </p:grpSpPr>
        <p:sp>
          <p:nvSpPr>
            <p:cNvPr id="29" name="Rounded Rectangle 28"/>
            <p:cNvSpPr/>
            <p:nvPr/>
          </p:nvSpPr>
          <p:spPr>
            <a:xfrm>
              <a:off x="8086579" y="5604713"/>
              <a:ext cx="3374179" cy="621992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Case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182840" y="5233782"/>
              <a:ext cx="1363855" cy="136385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rgbClr val="346E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62">
              <a:extLst>
                <a:ext uri="{FF2B5EF4-FFF2-40B4-BE49-F238E27FC236}">
                  <a16:creationId xmlns="" xmlns:a16="http://schemas.microsoft.com/office/drawing/2014/main" id="{E673DB9A-674F-1E4B-8C16-CC4576A5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179" y="5569627"/>
              <a:ext cx="765175" cy="692163"/>
            </a:xfrm>
            <a:custGeom>
              <a:avLst/>
              <a:gdLst>
                <a:gd name="T0" fmla="*/ 2147483646 w 256"/>
                <a:gd name="T1" fmla="*/ 2147483646 h 232"/>
                <a:gd name="T2" fmla="*/ 2147483646 w 256"/>
                <a:gd name="T3" fmla="*/ 2147483646 h 232"/>
                <a:gd name="T4" fmla="*/ 2147483646 w 256"/>
                <a:gd name="T5" fmla="*/ 2147483646 h 232"/>
                <a:gd name="T6" fmla="*/ 2147483646 w 256"/>
                <a:gd name="T7" fmla="*/ 2147483646 h 232"/>
                <a:gd name="T8" fmla="*/ 2147483646 w 256"/>
                <a:gd name="T9" fmla="*/ 2147483646 h 232"/>
                <a:gd name="T10" fmla="*/ 2147483646 w 256"/>
                <a:gd name="T11" fmla="*/ 2147483646 h 232"/>
                <a:gd name="T12" fmla="*/ 2147483646 w 256"/>
                <a:gd name="T13" fmla="*/ 2147483646 h 232"/>
                <a:gd name="T14" fmla="*/ 2147483646 w 256"/>
                <a:gd name="T15" fmla="*/ 2147483646 h 232"/>
                <a:gd name="T16" fmla="*/ 2147483646 w 256"/>
                <a:gd name="T17" fmla="*/ 2147483646 h 232"/>
                <a:gd name="T18" fmla="*/ 2147483646 w 256"/>
                <a:gd name="T19" fmla="*/ 2147483646 h 232"/>
                <a:gd name="T20" fmla="*/ 2147483646 w 256"/>
                <a:gd name="T21" fmla="*/ 2147483646 h 232"/>
                <a:gd name="T22" fmla="*/ 2147483646 w 256"/>
                <a:gd name="T23" fmla="*/ 2147483646 h 232"/>
                <a:gd name="T24" fmla="*/ 2147483646 w 256"/>
                <a:gd name="T25" fmla="*/ 2147483646 h 232"/>
                <a:gd name="T26" fmla="*/ 2147483646 w 256"/>
                <a:gd name="T27" fmla="*/ 2147483646 h 232"/>
                <a:gd name="T28" fmla="*/ 2147483646 w 256"/>
                <a:gd name="T29" fmla="*/ 2147483646 h 232"/>
                <a:gd name="T30" fmla="*/ 2147483646 w 256"/>
                <a:gd name="T31" fmla="*/ 0 h 232"/>
                <a:gd name="T32" fmla="*/ 2147483646 w 256"/>
                <a:gd name="T33" fmla="*/ 2147483646 h 232"/>
                <a:gd name="T34" fmla="*/ 2147483646 w 256"/>
                <a:gd name="T35" fmla="*/ 2147483646 h 232"/>
                <a:gd name="T36" fmla="*/ 2147483646 w 256"/>
                <a:gd name="T37" fmla="*/ 2147483646 h 232"/>
                <a:gd name="T38" fmla="*/ 2147483646 w 256"/>
                <a:gd name="T39" fmla="*/ 2147483646 h 232"/>
                <a:gd name="T40" fmla="*/ 2147483646 w 256"/>
                <a:gd name="T41" fmla="*/ 2147483646 h 232"/>
                <a:gd name="T42" fmla="*/ 2147483646 w 256"/>
                <a:gd name="T43" fmla="*/ 2147483646 h 232"/>
                <a:gd name="T44" fmla="*/ 2147483646 w 256"/>
                <a:gd name="T45" fmla="*/ 2147483646 h 232"/>
                <a:gd name="T46" fmla="*/ 2147483646 w 256"/>
                <a:gd name="T47" fmla="*/ 2147483646 h 232"/>
                <a:gd name="T48" fmla="*/ 2147483646 w 256"/>
                <a:gd name="T49" fmla="*/ 2147483646 h 232"/>
                <a:gd name="T50" fmla="*/ 0 w 256"/>
                <a:gd name="T51" fmla="*/ 2147483646 h 232"/>
                <a:gd name="T52" fmla="*/ 0 w 256"/>
                <a:gd name="T53" fmla="*/ 2147483646 h 232"/>
                <a:gd name="T54" fmla="*/ 0 w 256"/>
                <a:gd name="T55" fmla="*/ 2147483646 h 232"/>
                <a:gd name="T56" fmla="*/ 0 w 256"/>
                <a:gd name="T57" fmla="*/ 2147483646 h 232"/>
                <a:gd name="T58" fmla="*/ 2147483646 w 256"/>
                <a:gd name="T59" fmla="*/ 2147483646 h 232"/>
                <a:gd name="T60" fmla="*/ 2147483646 w 256"/>
                <a:gd name="T61" fmla="*/ 2147483646 h 232"/>
                <a:gd name="T62" fmla="*/ 2147483646 w 256"/>
                <a:gd name="T63" fmla="*/ 2147483646 h 232"/>
                <a:gd name="T64" fmla="*/ 2147483646 w 256"/>
                <a:gd name="T65" fmla="*/ 2147483646 h 232"/>
                <a:gd name="T66" fmla="*/ 2147483646 w 256"/>
                <a:gd name="T67" fmla="*/ 2147483646 h 232"/>
                <a:gd name="T68" fmla="*/ 2147483646 w 256"/>
                <a:gd name="T69" fmla="*/ 2147483646 h 232"/>
                <a:gd name="T70" fmla="*/ 0 w 256"/>
                <a:gd name="T71" fmla="*/ 2147483646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34095"/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4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8501E-6 L 0 0.20982 L -0.28099 0.20982 L -0.28099 0.33218 " pathEditMode="relative" ptsTypes="AAAA">
                                      <p:cBhvr>
                                        <p:cTn id="6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35176</TotalTime>
  <Words>1426</Words>
  <Application>Microsoft Office PowerPoint</Application>
  <PresentationFormat>Custom</PresentationFormat>
  <Paragraphs>397</Paragraphs>
  <Slides>49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Slides</vt:lpstr>
      <vt:lpstr>PowerPoint Presentation</vt:lpstr>
      <vt:lpstr>PowerPoint Presentation</vt:lpstr>
      <vt:lpstr>PowerPoint Presentation</vt:lpstr>
      <vt:lpstr>What is a worker side “script”?</vt:lpstr>
      <vt:lpstr>What is a worker side “script”?</vt:lpstr>
      <vt:lpstr>What is a worker side “script”?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Worker Side Script</vt:lpstr>
      <vt:lpstr>PowerPoint Presentation</vt:lpstr>
      <vt:lpstr>How to use a Worker Side Script</vt:lpstr>
      <vt:lpstr>How to use a Worker Side Script</vt:lpstr>
      <vt:lpstr>How to use a Worker Side Script</vt:lpstr>
      <vt:lpstr>PowerPoint Presentation</vt:lpstr>
      <vt:lpstr>PowerPoint Presentation</vt:lpstr>
      <vt:lpstr>How to use a Worker Side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Carina Custódio</dc:creator>
  <cp:lastModifiedBy>Jason Wells</cp:lastModifiedBy>
  <cp:revision>438</cp:revision>
  <dcterms:created xsi:type="dcterms:W3CDTF">2018-06-22T13:52:49Z</dcterms:created>
  <dcterms:modified xsi:type="dcterms:W3CDTF">2018-09-05T20:50:15Z</dcterms:modified>
</cp:coreProperties>
</file>