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Open Sans SemiBold"/>
      <p:regular r:id="rId18"/>
      <p:bold r:id="rId19"/>
      <p:italic r:id="rId20"/>
      <p:boldItalic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Cos9EQc8o4k4rPduVj7uTCxKc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499330-1FCB-4EB5-8B61-14350F573B75}">
  <a:tblStyle styleId="{80499330-1FCB-4EB5-8B61-14350F573B7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dadf5e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19dadf5e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Aman</a:t>
            </a:r>
            <a:endParaRPr/>
          </a:p>
        </p:txBody>
      </p:sp>
      <p:sp>
        <p:nvSpPr>
          <p:cNvPr id="182" name="Google Shape;182;g119dadf5e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Aman</a:t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df3137d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19df3137d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103" name="Google Shape;103;g119df3137d0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df3137d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9df3137d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Ryan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Open Sans Light"/>
              <a:buChar char="●"/>
            </a:pPr>
            <a:r>
              <a:rPr lang="en-US" sz="2800">
                <a:solidFill>
                  <a:srgbClr val="1C1C1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Venture Capitalists invested over $675 billion in startups worldwide in 2021</a:t>
            </a:r>
            <a:endParaRPr sz="2800">
              <a:solidFill>
                <a:srgbClr val="1C1C1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Open Sans Light"/>
              <a:buChar char="●"/>
            </a:pPr>
            <a:r>
              <a:rPr lang="en-US" sz="2800">
                <a:solidFill>
                  <a:srgbClr val="1C1C1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1% of startups evolve into a “unicorn” (valued &gt; $1B)</a:t>
            </a:r>
            <a:endParaRPr sz="2800">
              <a:solidFill>
                <a:srgbClr val="1C1C1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1" name="Google Shape;111;g119df3137d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Nuka</a:t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df3137d0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9df3137d0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Nuka</a:t>
            </a:r>
            <a:endParaRPr/>
          </a:p>
        </p:txBody>
      </p:sp>
      <p:sp>
        <p:nvSpPr>
          <p:cNvPr id="142" name="Google Shape;142;g119df3137d0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Nuka/Michelle</a:t>
            </a:r>
            <a:endParaRPr/>
          </a:p>
        </p:txBody>
      </p:sp>
      <p:sp>
        <p:nvSpPr>
          <p:cNvPr id="154" name="Google Shape;15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168" name="Google Shape;16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blue">
  <p:cSld name="Title slide - blu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5619680"/>
            <a:ext cx="12191998" cy="123875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337578" y="348557"/>
            <a:ext cx="704436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Open Sans"/>
              <a:buNone/>
              <a:defRPr b="1" i="0" sz="440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37577" y="6315261"/>
            <a:ext cx="11443790" cy="53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iversity of Chicago - Wikipedia" id="20" name="Google Shape;2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42634" y="348557"/>
            <a:ext cx="538733" cy="68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type="title"/>
          </p:nvPr>
        </p:nvSpPr>
        <p:spPr>
          <a:xfrm>
            <a:off x="337750" y="0"/>
            <a:ext cx="11854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838200" y="146740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6172200" y="146740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- Thank you - white">
  <p:cSld name="End slide - Thank you - whit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94343" y="2583873"/>
            <a:ext cx="119960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b="1" i="0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blue">
  <p:cSld name="Quote - blu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/>
          <p:nvPr/>
        </p:nvSpPr>
        <p:spPr>
          <a:xfrm>
            <a:off x="0" y="-1"/>
            <a:ext cx="12191998" cy="685843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4"/>
          <p:cNvSpPr txBox="1"/>
          <p:nvPr>
            <p:ph type="title"/>
          </p:nvPr>
        </p:nvSpPr>
        <p:spPr>
          <a:xfrm>
            <a:off x="1487664" y="1270000"/>
            <a:ext cx="9231086" cy="389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Light"/>
              <a:buNone/>
              <a:defRPr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4"/>
          <p:cNvSpPr/>
          <p:nvPr/>
        </p:nvSpPr>
        <p:spPr>
          <a:xfrm>
            <a:off x="-2381" y="0"/>
            <a:ext cx="12194381" cy="6858435"/>
          </a:xfrm>
          <a:prstGeom prst="frame">
            <a:avLst>
              <a:gd fmla="val 167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37750" y="0"/>
            <a:ext cx="11854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4880593" y="1152339"/>
            <a:ext cx="1889125" cy="14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slide">
  <p:cSld name="Basic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339365" y="0"/>
            <a:ext cx="118526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943270" y="1442301"/>
            <a:ext cx="10920407" cy="463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- Thank you - blue">
  <p:cSld name="End slide - Thank you - blu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0" y="-435"/>
            <a:ext cx="12191998" cy="685843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94343" y="2583873"/>
            <a:ext cx="119960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i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white">
  <p:cSld name="Title Slide - whi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337750" y="2583873"/>
            <a:ext cx="117526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  <a:defRPr b="1" i="0" sz="4400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338134" y="4264747"/>
            <a:ext cx="11752265" cy="45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i="0" sz="30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337750" y="4802348"/>
            <a:ext cx="11752265" cy="5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3" type="body"/>
          </p:nvPr>
        </p:nvSpPr>
        <p:spPr>
          <a:xfrm>
            <a:off x="9979025" y="349087"/>
            <a:ext cx="1801813" cy="123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for text, image, chart, etc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339365" y="0"/>
            <a:ext cx="118526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200"/>
              <a:buFont typeface="Open Sans"/>
              <a:buNone/>
              <a:defRPr b="1" i="0" sz="320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944358" y="1442300"/>
            <a:ext cx="11024200" cy="4628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for bulleted list, etc.">
  <p:cSld name="Slide for bulleted list, etc.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339365" y="0"/>
            <a:ext cx="118526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200"/>
              <a:buFont typeface="Open Sans"/>
              <a:buNone/>
              <a:defRPr b="1" i="0" sz="320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952107" y="1442300"/>
            <a:ext cx="11024200" cy="4628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>
            <a:off x="0" y="-1"/>
            <a:ext cx="12177255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0"/>
          <p:cNvSpPr/>
          <p:nvPr/>
        </p:nvSpPr>
        <p:spPr>
          <a:xfrm>
            <a:off x="14745" y="0"/>
            <a:ext cx="12177255" cy="6858000"/>
          </a:xfrm>
          <a:prstGeom prst="frame">
            <a:avLst>
              <a:gd fmla="val 1670" name="adj1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1483970" y="1270000"/>
            <a:ext cx="9209314" cy="389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200"/>
              <a:buFont typeface="Open Sans Light"/>
              <a:buNone/>
              <a:defRPr b="0" i="0">
                <a:solidFill>
                  <a:srgbClr val="3D3D3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D3D3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337750" y="0"/>
            <a:ext cx="11854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200"/>
              <a:buFont typeface="Open Sans"/>
              <a:buNone/>
              <a:defRPr b="1" i="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37750" y="0"/>
            <a:ext cx="11854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234911" y="1544595"/>
            <a:ext cx="10633753" cy="445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4045807" y="64933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9125464" y="64933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Chicago - Wikipedia" id="14" name="Google Shape;1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42634" y="348557"/>
            <a:ext cx="538733" cy="68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0" y="6493310"/>
            <a:ext cx="12191998" cy="36469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title"/>
          </p:nvPr>
        </p:nvSpPr>
        <p:spPr>
          <a:xfrm>
            <a:off x="761071" y="1512936"/>
            <a:ext cx="10669857" cy="254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Open Sans"/>
              <a:buNone/>
            </a:pPr>
            <a:r>
              <a:rPr b="0" lang="en-US" sz="2000" cap="none">
                <a:solidFill>
                  <a:srgbClr val="800000"/>
                </a:solidFill>
              </a:rPr>
              <a:t>[MSCA 31008 Data Mining]</a:t>
            </a:r>
            <a:br>
              <a:rPr lang="en-US" cap="none">
                <a:solidFill>
                  <a:srgbClr val="800000"/>
                </a:solidFill>
              </a:rPr>
            </a:br>
            <a:r>
              <a:rPr lang="en-US" sz="6000" cap="none">
                <a:solidFill>
                  <a:srgbClr val="800000"/>
                </a:solidFill>
              </a:rPr>
              <a:t>Predicting Startup Success</a:t>
            </a:r>
            <a:endParaRPr sz="6000">
              <a:solidFill>
                <a:srgbClr val="800000"/>
              </a:solidFill>
            </a:endParaRPr>
          </a:p>
        </p:txBody>
      </p:sp>
      <p:sp>
        <p:nvSpPr>
          <p:cNvPr id="78" name="Google Shape;78;p1"/>
          <p:cNvSpPr txBox="1"/>
          <p:nvPr>
            <p:ph idx="4294967295" type="body"/>
          </p:nvPr>
        </p:nvSpPr>
        <p:spPr>
          <a:xfrm>
            <a:off x="136444" y="5989474"/>
            <a:ext cx="11443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Aman Gupta, Nuka Gvilia, Michelle Tang, Ryan Nathenson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dadf5edb_0_0"/>
          <p:cNvSpPr txBox="1"/>
          <p:nvPr>
            <p:ph type="title"/>
          </p:nvPr>
        </p:nvSpPr>
        <p:spPr>
          <a:xfrm>
            <a:off x="337750" y="0"/>
            <a:ext cx="1185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MODELS USED FOR STARTUP SUCCESS PREDICTION</a:t>
            </a:r>
            <a:endParaRPr/>
          </a:p>
        </p:txBody>
      </p:sp>
      <p:pic>
        <p:nvPicPr>
          <p:cNvPr id="185" name="Google Shape;185;g119dadf5ed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3453" y="1880145"/>
            <a:ext cx="4838540" cy="4016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g119dadf5edb_0_0"/>
          <p:cNvGraphicFramePr/>
          <p:nvPr/>
        </p:nvGraphicFramePr>
        <p:xfrm>
          <a:off x="397932" y="895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{80499330-1FCB-4EB5-8B61-14350F573B75}</a:tableStyleId>
              </a:tblPr>
              <a:tblGrid>
                <a:gridCol w="1535325"/>
                <a:gridCol w="1328650"/>
                <a:gridCol w="1859775"/>
                <a:gridCol w="1571100"/>
              </a:tblGrid>
              <a:tr h="71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Open Sans SemiBold"/>
                        <a:buNone/>
                      </a:pPr>
                      <a:r>
                        <a:rPr lang="en-US" sz="1800" u="none" cap="none" strike="noStrike"/>
                        <a:t>Models Deployed</a:t>
                      </a:r>
                      <a:endParaRPr sz="1400" u="none" cap="none" strike="noStrike"/>
                    </a:p>
                  </a:txBody>
                  <a:tcPr marT="60950" marB="60950" marR="121925" marL="274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Open Sans SemiBold"/>
                        <a:buNone/>
                      </a:pPr>
                      <a:r>
                        <a:rPr lang="en-US" sz="1800" u="none" cap="none" strike="noStrike"/>
                        <a:t>Accuracy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Explainability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Ability to generalize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Open Sans SemiBold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Logistic Regression (Baseline model)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274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0.80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</a:tr>
              <a:tr h="71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Open Sans SemiBold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Logistic Regression (with SMOTE)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274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0.84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</a:tr>
              <a:tr h="69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Open Sans SemiBold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Logistic Regression (GridSearchCV)</a:t>
                      </a:r>
                      <a:endParaRPr i="0" sz="18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274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0.85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</a:tr>
              <a:tr h="59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Random Forest Classifier</a:t>
                      </a:r>
                      <a:endParaRPr i="0" sz="18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274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0.96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</a:tr>
              <a:tr h="5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Bagging Classifier</a:t>
                      </a:r>
                      <a:endParaRPr i="0" sz="18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274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0.87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</a:tr>
              <a:tr h="56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ADABoost Classifier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274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0.91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</a:tr>
              <a:tr h="75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Voting Classifier</a:t>
                      </a:r>
                      <a:endParaRPr i="0" sz="18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274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0.94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0950" marB="60950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  <p:sp>
        <p:nvSpPr>
          <p:cNvPr id="187" name="Google Shape;187;g119dadf5edb_0_0"/>
          <p:cNvSpPr/>
          <p:nvPr/>
        </p:nvSpPr>
        <p:spPr>
          <a:xfrm>
            <a:off x="4043946" y="1850398"/>
            <a:ext cx="376165" cy="376162"/>
          </a:xfrm>
          <a:custGeom>
            <a:rect b="b" l="l" r="r" t="t"/>
            <a:pathLst>
              <a:path extrusionOk="0" h="55" w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5B31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9dadf5edb_0_0"/>
          <p:cNvSpPr/>
          <p:nvPr/>
        </p:nvSpPr>
        <p:spPr>
          <a:xfrm>
            <a:off x="5766521" y="4618998"/>
            <a:ext cx="376165" cy="376162"/>
          </a:xfrm>
          <a:custGeom>
            <a:rect b="b" l="l" r="r" t="t"/>
            <a:pathLst>
              <a:path extrusionOk="0" h="55" w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5B31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19dadf5edb_0_0"/>
          <p:cNvSpPr/>
          <p:nvPr/>
        </p:nvSpPr>
        <p:spPr>
          <a:xfrm>
            <a:off x="5766521" y="5705598"/>
            <a:ext cx="376165" cy="376162"/>
          </a:xfrm>
          <a:custGeom>
            <a:rect b="b" l="l" r="r" t="t"/>
            <a:pathLst>
              <a:path extrusionOk="0" h="55" w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5B31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19dadf5edb_0_0"/>
          <p:cNvSpPr/>
          <p:nvPr/>
        </p:nvSpPr>
        <p:spPr>
          <a:xfrm>
            <a:off x="5766521" y="5162298"/>
            <a:ext cx="376165" cy="376162"/>
          </a:xfrm>
          <a:custGeom>
            <a:rect b="b" l="l" r="r" t="t"/>
            <a:pathLst>
              <a:path extrusionOk="0" h="55" w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5B31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19dadf5edb_0_0"/>
          <p:cNvSpPr/>
          <p:nvPr/>
        </p:nvSpPr>
        <p:spPr>
          <a:xfrm>
            <a:off x="4043946" y="2644723"/>
            <a:ext cx="376165" cy="376162"/>
          </a:xfrm>
          <a:custGeom>
            <a:rect b="b" l="l" r="r" t="t"/>
            <a:pathLst>
              <a:path extrusionOk="0" h="55" w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5B31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19dadf5edb_0_0"/>
          <p:cNvSpPr/>
          <p:nvPr/>
        </p:nvSpPr>
        <p:spPr>
          <a:xfrm>
            <a:off x="4043946" y="3362835"/>
            <a:ext cx="376165" cy="376162"/>
          </a:xfrm>
          <a:custGeom>
            <a:rect b="b" l="l" r="r" t="t"/>
            <a:pathLst>
              <a:path extrusionOk="0" h="55" w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5B31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19dadf5edb_0_0"/>
          <p:cNvSpPr/>
          <p:nvPr/>
        </p:nvSpPr>
        <p:spPr>
          <a:xfrm>
            <a:off x="4043946" y="4014173"/>
            <a:ext cx="376165" cy="376162"/>
          </a:xfrm>
          <a:custGeom>
            <a:rect b="b" l="l" r="r" t="t"/>
            <a:pathLst>
              <a:path extrusionOk="0" h="55" w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5B31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19dadf5edb_0_0"/>
          <p:cNvSpPr txBox="1"/>
          <p:nvPr/>
        </p:nvSpPr>
        <p:spPr>
          <a:xfrm>
            <a:off x="11810472" y="6550225"/>
            <a:ext cx="38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339365" y="0"/>
            <a:ext cx="1185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200"/>
              <a:buFont typeface="Open Sans"/>
              <a:buNone/>
            </a:pPr>
            <a:r>
              <a:rPr lang="en-US" cap="none">
                <a:solidFill>
                  <a:srgbClr val="323232"/>
                </a:solidFill>
              </a:rPr>
              <a:t>NEXT STEPS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11810472" y="6550225"/>
            <a:ext cx="38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943270" y="1442301"/>
            <a:ext cx="109203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Work with Crunchbase to set up a live pull from their API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Add more variables to clustering analysis by doing in depth feature engineering using additional data sets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Perform forward/backward selection on features to fine tune models further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94343" y="2583873"/>
            <a:ext cx="119960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337750" y="0"/>
            <a:ext cx="11854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cap="none"/>
              <a:t>AGENDA</a:t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484095" y="2348752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3007660" y="2348752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5531225" y="2348752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8054790" y="2348752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0578354" y="2348752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3"/>
          <p:cNvCxnSpPr/>
          <p:nvPr/>
        </p:nvCxnSpPr>
        <p:spPr>
          <a:xfrm>
            <a:off x="1230408" y="2653552"/>
            <a:ext cx="164053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3"/>
          <p:cNvCxnSpPr/>
          <p:nvPr/>
        </p:nvCxnSpPr>
        <p:spPr>
          <a:xfrm>
            <a:off x="3753973" y="2653552"/>
            <a:ext cx="164053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3"/>
          <p:cNvCxnSpPr/>
          <p:nvPr/>
        </p:nvCxnSpPr>
        <p:spPr>
          <a:xfrm>
            <a:off x="6277538" y="2653552"/>
            <a:ext cx="164053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3"/>
          <p:cNvCxnSpPr/>
          <p:nvPr/>
        </p:nvCxnSpPr>
        <p:spPr>
          <a:xfrm>
            <a:off x="8801103" y="2653552"/>
            <a:ext cx="164053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"/>
          <p:cNvSpPr txBox="1"/>
          <p:nvPr/>
        </p:nvSpPr>
        <p:spPr>
          <a:xfrm>
            <a:off x="58418" y="3329940"/>
            <a:ext cx="170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>
                <a:solidFill>
                  <a:srgbClr val="32323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BACKGROUND AND BUSINESS USE CASE</a:t>
            </a:r>
            <a:endParaRPr b="1" i="0" sz="1400" u="none" cap="none" strike="noStrike">
              <a:solidFill>
                <a:srgbClr val="1C1C1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459358" y="3332245"/>
            <a:ext cx="170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400" u="none" cap="none" strike="noStrike">
                <a:solidFill>
                  <a:srgbClr val="32323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 SOURCES</a:t>
            </a:r>
            <a:endParaRPr b="1" i="0" sz="1400" u="none" cap="none" strike="noStrike">
              <a:solidFill>
                <a:srgbClr val="1C1C1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531237" y="3332249"/>
            <a:ext cx="56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400" u="none" cap="none" strike="noStrike">
                <a:solidFill>
                  <a:srgbClr val="32323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EDA</a:t>
            </a:r>
            <a:endParaRPr b="1" i="0" sz="1400" u="none" cap="none" strike="noStrike">
              <a:solidFill>
                <a:srgbClr val="1C1C1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7685200" y="3332238"/>
            <a:ext cx="134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400" u="none" cap="none" strike="noStrike">
                <a:solidFill>
                  <a:srgbClr val="32323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MODELING</a:t>
            </a:r>
            <a:endParaRPr b="1" i="0" sz="1400" u="none" cap="none" strike="noStrike">
              <a:solidFill>
                <a:srgbClr val="1C1C1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10030052" y="3329940"/>
            <a:ext cx="1706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400" u="none" cap="none" strike="noStrike">
                <a:solidFill>
                  <a:srgbClr val="32323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RESULTS AND NEXT STEPS</a:t>
            </a:r>
            <a:endParaRPr b="1" i="0" sz="1400" u="none" cap="none" strike="noStrike">
              <a:solidFill>
                <a:srgbClr val="1C1C1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1923058" y="6550223"/>
            <a:ext cx="2689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df3137d0_0_11"/>
          <p:cNvSpPr txBox="1"/>
          <p:nvPr>
            <p:ph type="title"/>
          </p:nvPr>
        </p:nvSpPr>
        <p:spPr>
          <a:xfrm>
            <a:off x="339365" y="0"/>
            <a:ext cx="1185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106" name="Google Shape;106;g119df3137d0_0_11"/>
          <p:cNvSpPr txBox="1"/>
          <p:nvPr/>
        </p:nvSpPr>
        <p:spPr>
          <a:xfrm>
            <a:off x="11923058" y="6550223"/>
            <a:ext cx="2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119df3137d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00" y="1166800"/>
            <a:ext cx="10515995" cy="522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19df3137d0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4625" y="1125925"/>
            <a:ext cx="3834551" cy="51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19df3137d0_0_2"/>
          <p:cNvSpPr txBox="1"/>
          <p:nvPr>
            <p:ph type="title"/>
          </p:nvPr>
        </p:nvSpPr>
        <p:spPr>
          <a:xfrm>
            <a:off x="339365" y="0"/>
            <a:ext cx="1185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BACKGROUND AND BUSINESS USE CASE</a:t>
            </a:r>
            <a:endParaRPr/>
          </a:p>
        </p:txBody>
      </p:sp>
      <p:sp>
        <p:nvSpPr>
          <p:cNvPr id="115" name="Google Shape;115;g119df3137d0_0_2"/>
          <p:cNvSpPr txBox="1"/>
          <p:nvPr>
            <p:ph idx="1" type="body"/>
          </p:nvPr>
        </p:nvSpPr>
        <p:spPr>
          <a:xfrm>
            <a:off x="940750" y="1238525"/>
            <a:ext cx="7247700" cy="2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Over 100K active startups in the world 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Roughly 90% of startups fail </a:t>
            </a:r>
            <a:endParaRPr sz="2400"/>
          </a:p>
          <a:p>
            <a:pPr indent="-34925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10% failing within the first year </a:t>
            </a:r>
            <a:endParaRPr sz="1900"/>
          </a:p>
          <a:p>
            <a:pPr indent="-34925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70% failing during years two through five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6" name="Google Shape;116;g119df3137d0_0_2"/>
          <p:cNvSpPr txBox="1"/>
          <p:nvPr/>
        </p:nvSpPr>
        <p:spPr>
          <a:xfrm>
            <a:off x="11923058" y="6550223"/>
            <a:ext cx="2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19df3137d0_0_2"/>
          <p:cNvSpPr txBox="1"/>
          <p:nvPr>
            <p:ph idx="1" type="body"/>
          </p:nvPr>
        </p:nvSpPr>
        <p:spPr>
          <a:xfrm>
            <a:off x="940750" y="3582825"/>
            <a:ext cx="7247700" cy="2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Business Use Case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69569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Provide a tool for investors to predict whether a startup will succeed or fail</a:t>
            </a:r>
            <a:endParaRPr sz="2400"/>
          </a:p>
          <a:p>
            <a:pPr indent="-369569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Identify key factors that predict startup success</a:t>
            </a:r>
            <a:endParaRPr sz="2400"/>
          </a:p>
          <a:p>
            <a:pPr indent="-369569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Cluster startups in order to relate them to similar companies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339365" y="0"/>
            <a:ext cx="1185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518947" y="5165891"/>
            <a:ext cx="11328260" cy="0"/>
          </a:xfrm>
          <a:prstGeom prst="roundRect">
            <a:avLst>
              <a:gd fmla="val 50000" name="adj"/>
            </a:avLst>
          </a:prstGeom>
          <a:solidFill>
            <a:srgbClr val="9BCB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923058" y="6550223"/>
            <a:ext cx="2689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943275" y="1442300"/>
            <a:ext cx="71658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Kaggle - Startup Investments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Crunchbase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“Founded to be the master record of data on the world’s most innovative companies”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Open database of businesses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Used by over 4K venture capital firms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200" y="3819050"/>
            <a:ext cx="4734000" cy="17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337752" y="100361"/>
            <a:ext cx="11854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cap="none"/>
              <a:t>EDA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11923058" y="6550223"/>
            <a:ext cx="2689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25" y="1800788"/>
            <a:ext cx="6632062" cy="325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5175" y="2052887"/>
            <a:ext cx="5183826" cy="26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7447275" y="1539300"/>
            <a:ext cx="18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Startups by Country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0080450" y="1539300"/>
            <a:ext cx="18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Startups by State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df3137d0_2_10"/>
          <p:cNvSpPr txBox="1"/>
          <p:nvPr>
            <p:ph type="title"/>
          </p:nvPr>
        </p:nvSpPr>
        <p:spPr>
          <a:xfrm>
            <a:off x="337752" y="100361"/>
            <a:ext cx="1185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cap="none"/>
              <a:t>EDA</a:t>
            </a:r>
            <a:endParaRPr/>
          </a:p>
        </p:txBody>
      </p:sp>
      <p:sp>
        <p:nvSpPr>
          <p:cNvPr id="145" name="Google Shape;145;g119df3137d0_2_10"/>
          <p:cNvSpPr txBox="1"/>
          <p:nvPr/>
        </p:nvSpPr>
        <p:spPr>
          <a:xfrm>
            <a:off x="11923058" y="6550223"/>
            <a:ext cx="2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19df3137d0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26" y="1659375"/>
            <a:ext cx="6292500" cy="40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19df3137d0_2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6625" y="1659375"/>
            <a:ext cx="5370575" cy="33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9df3137d0_2_10"/>
          <p:cNvSpPr txBox="1"/>
          <p:nvPr/>
        </p:nvSpPr>
        <p:spPr>
          <a:xfrm>
            <a:off x="794350" y="1306275"/>
            <a:ext cx="25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Mean Relationships by Status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" name="Google Shape;149;g119df3137d0_2_10"/>
          <p:cNvSpPr txBox="1"/>
          <p:nvPr/>
        </p:nvSpPr>
        <p:spPr>
          <a:xfrm>
            <a:off x="3907299" y="1306275"/>
            <a:ext cx="25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Funding Rounds by Status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" name="Google Shape;150;g119df3137d0_2_10"/>
          <p:cNvSpPr txBox="1"/>
          <p:nvPr/>
        </p:nvSpPr>
        <p:spPr>
          <a:xfrm>
            <a:off x="7643525" y="1306275"/>
            <a:ext cx="4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Distribution of Startup Categories 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337750" y="0"/>
            <a:ext cx="11854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/>
              <a:t>CLUSTERING</a:t>
            </a:r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50" y="2134159"/>
            <a:ext cx="4571114" cy="375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11923058" y="6550223"/>
            <a:ext cx="2689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37750" y="1560584"/>
            <a:ext cx="381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 Membership - Worldwide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4614" y="1999525"/>
            <a:ext cx="5628401" cy="3297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6173775" y="1564450"/>
            <a:ext cx="962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7553600" y="1456728"/>
            <a:ext cx="1375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Funding Round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9023072" y="1564450"/>
            <a:ext cx="1375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10259483" y="1564450"/>
            <a:ext cx="1375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37750" y="0"/>
            <a:ext cx="11854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/>
              <a:t>CLUSTERING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50" y="2134159"/>
            <a:ext cx="4571113" cy="375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1933100" y="6550225"/>
            <a:ext cx="2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37750" y="1560584"/>
            <a:ext cx="381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 Membership - USA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6173775" y="1564450"/>
            <a:ext cx="962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7553600" y="1456728"/>
            <a:ext cx="1375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Funding Round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9023072" y="1564450"/>
            <a:ext cx="1375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0259483" y="1564450"/>
            <a:ext cx="1375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7800" y="2111100"/>
            <a:ext cx="5536925" cy="3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4">
      <a:dk1>
        <a:srgbClr val="1C1C1C"/>
      </a:dk1>
      <a:lt1>
        <a:srgbClr val="FFFFFF"/>
      </a:lt1>
      <a:dk2>
        <a:srgbClr val="363736"/>
      </a:dk2>
      <a:lt2>
        <a:srgbClr val="E7E6E6"/>
      </a:lt2>
      <a:accent1>
        <a:srgbClr val="800000"/>
      </a:accent1>
      <a:accent2>
        <a:srgbClr val="AEABAB"/>
      </a:accent2>
      <a:accent3>
        <a:srgbClr val="757070"/>
      </a:accent3>
      <a:accent4>
        <a:srgbClr val="1A1B1A"/>
      </a:accent4>
      <a:accent5>
        <a:srgbClr val="F478C3"/>
      </a:accent5>
      <a:accent6>
        <a:srgbClr val="5B89B3"/>
      </a:accent6>
      <a:hlink>
        <a:srgbClr val="0562C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2020-10-09T13:20:26Z</dcterms:created>
  <dc:creator>Sarah Jimenez</dc:creator>
</cp:coreProperties>
</file>