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63" r:id="rId3"/>
    <p:sldId id="271" r:id="rId4"/>
    <p:sldId id="267" r:id="rId5"/>
    <p:sldId id="269" r:id="rId6"/>
    <p:sldId id="270"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44BEB-B219-D534-C0F8-C71152821651}" v="732" dt="2022-05-03T05:53:51.960"/>
    <p1510:client id="{64363A99-00BF-4FF6-B19A-95E608D65463}" v="543" dt="2022-05-03T07:28:23.991"/>
    <p1510:client id="{653A7410-C99C-4795-507C-0AFB611C2252}" v="5" dt="2022-05-03T07:27:33.593"/>
    <p1510:client id="{F591CD6B-2A5C-B6A1-24AA-1C644195BC0A}" v="74" dt="2022-05-03T07:48:00.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A903C-20C6-4F54-99BF-E0AC5ACEDE64}" type="datetimeFigureOut">
              <a:rPr lang="en-IN" smtClean="0"/>
              <a:t>03-05-2022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53359-AAE9-4E9F-AA33-509568A58248}" type="slidenum">
              <a:rPr lang="en-IN" smtClean="0"/>
              <a:t>‹#›</a:t>
            </a:fld>
            <a:endParaRPr lang="en-IN"/>
          </a:p>
        </p:txBody>
      </p:sp>
    </p:spTree>
    <p:extLst>
      <p:ext uri="{BB962C8B-B14F-4D97-AF65-F5344CB8AC3E}">
        <p14:creationId xmlns:p14="http://schemas.microsoft.com/office/powerpoint/2010/main" val="141009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845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94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22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25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36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02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111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61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69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12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9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66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DC94-1233-4D9C-9B78-AC6996783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D90823-FBEC-485E-B690-B184A993C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5298C-BAFB-4976-8390-19AF9B923F26}"/>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2ED82347-9C5E-433D-AACB-F1F477ED8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C188-DD19-4F1B-A91D-19429DA1D36E}"/>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303036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0D67-C07D-4A13-8908-C8F5B63B7C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BFC39-B6BF-400E-BCDD-837AC46571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87FF4-EEC0-46FC-9AB8-60B3E5046AB5}"/>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888C3678-C655-48AB-BFF4-91FD24FEE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4388A-2EAD-47AB-A377-C10F20F39117}"/>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357188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4F14B-0DF9-4F5D-9FF6-43138220B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6CD25-5FED-477F-81F6-8994096CA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893E4-080C-4785-AF3B-E6B335CC1A46}"/>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966A8092-27E7-41C1-B248-95101B382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2F1B0-F199-451D-AFB3-29494E3104B6}"/>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45953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195A-5700-4748-A466-AAAD8500E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26EE7D-7296-45BA-BE36-9DCB076F4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FE25D-8802-484A-98FC-4CF02A29DF79}"/>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EDD98003-0717-425A-8B69-7A3A54E1F9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CE753-E2F5-47A8-97F6-693C28437C00}"/>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343985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9258-377C-4F7E-AD35-99F456FA74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7F70D4-3CD7-40C2-99EE-71EB0A88F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BA04F-55A7-4BE3-8FD4-4E76A7DDBF27}"/>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6515D02A-EE0A-430A-A9FF-895D62AD1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E095D-3A58-4BF5-A155-D66D7C3BFC49}"/>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241616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FEBE-4740-4692-A97D-C8C24E3E7B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7644F8-D24B-489A-8668-2CDE99338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61E180-51DB-4B8B-BADE-6DC5653E4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F71940-E30A-48B5-BF41-CE5AB437EDE3}"/>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6" name="Footer Placeholder 5">
            <a:extLst>
              <a:ext uri="{FF2B5EF4-FFF2-40B4-BE49-F238E27FC236}">
                <a16:creationId xmlns:a16="http://schemas.microsoft.com/office/drawing/2014/main" id="{AD429A79-FB63-49E3-9E3A-F7E7F1E31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34B52-7FF6-4D84-8B5C-D0C4DCFE259B}"/>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252893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3180-3259-4CBF-974C-752C99E233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66FEE-8D04-4B35-A29E-BA5BE5FDD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55C29-C7B7-43D0-A7CD-EAB0F2F23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36EF52-9B83-4045-AB39-4371C5892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C4061-CC77-49FB-B5D5-06A74EA71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2ACFD-FB30-428E-B747-673BBF1FF674}"/>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8" name="Footer Placeholder 7">
            <a:extLst>
              <a:ext uri="{FF2B5EF4-FFF2-40B4-BE49-F238E27FC236}">
                <a16:creationId xmlns:a16="http://schemas.microsoft.com/office/drawing/2014/main" id="{C89FB979-CDE2-43F8-8904-8E77D1551B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B067CF-E6AB-48E8-BF42-3FE68FDC9DDF}"/>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78686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8A96-3345-4EB4-8217-87487E1F40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7F8C7D-5AE1-496A-B777-1777EBBEF5DA}"/>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4" name="Footer Placeholder 3">
            <a:extLst>
              <a:ext uri="{FF2B5EF4-FFF2-40B4-BE49-F238E27FC236}">
                <a16:creationId xmlns:a16="http://schemas.microsoft.com/office/drawing/2014/main" id="{C432FDC0-B190-45C7-BC09-5C30C6B36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01ACB8-4D96-4568-8695-80A4B1574A42}"/>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131698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B4F9E-2D14-4FFC-9FCC-4EE27BA60614}"/>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3" name="Footer Placeholder 2">
            <a:extLst>
              <a:ext uri="{FF2B5EF4-FFF2-40B4-BE49-F238E27FC236}">
                <a16:creationId xmlns:a16="http://schemas.microsoft.com/office/drawing/2014/main" id="{4FAA6547-8704-41ED-9CC9-FB16A89EF8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43CEBA-D2B2-4A93-B582-2C74318C5264}"/>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121036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2005-76B9-44A8-BAD7-3241B9488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ADFA2C-AE2D-4BD4-8158-C7EF7EB13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EAD955-E0BB-4F36-82D2-C15417D9A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C1B89-6E7D-45C7-92AE-5D7670F9BF6C}"/>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6" name="Footer Placeholder 5">
            <a:extLst>
              <a:ext uri="{FF2B5EF4-FFF2-40B4-BE49-F238E27FC236}">
                <a16:creationId xmlns:a16="http://schemas.microsoft.com/office/drawing/2014/main" id="{A753965A-C8CD-49BE-ADD2-CB3B0E179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BDBC7-2D24-4A41-8ED7-F4E4D971DA33}"/>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16107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44BA-CDA2-4E81-A360-7AC49B517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4E7A31-DFE9-4634-BF4B-719D36918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642D8F-8785-4F74-8167-FFEA810F1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EC5FF-2712-4467-97EC-5AE178883442}"/>
              </a:ext>
            </a:extLst>
          </p:cNvPr>
          <p:cNvSpPr>
            <a:spLocks noGrp="1"/>
          </p:cNvSpPr>
          <p:nvPr>
            <p:ph type="dt" sz="half" idx="10"/>
          </p:nvPr>
        </p:nvSpPr>
        <p:spPr/>
        <p:txBody>
          <a:bodyPr/>
          <a:lstStyle/>
          <a:p>
            <a:fld id="{851C42E7-1DDB-4443-A3D0-C179ACD346ED}" type="datetimeFigureOut">
              <a:rPr lang="en-IN" smtClean="0"/>
              <a:t>03-05-2022</a:t>
            </a:fld>
            <a:endParaRPr lang="en-IN"/>
          </a:p>
        </p:txBody>
      </p:sp>
      <p:sp>
        <p:nvSpPr>
          <p:cNvPr id="6" name="Footer Placeholder 5">
            <a:extLst>
              <a:ext uri="{FF2B5EF4-FFF2-40B4-BE49-F238E27FC236}">
                <a16:creationId xmlns:a16="http://schemas.microsoft.com/office/drawing/2014/main" id="{4EE6F227-1B13-4B22-899D-1C03CC90D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65CBFF-8036-48DD-9951-53FB87C32DCB}"/>
              </a:ext>
            </a:extLst>
          </p:cNvPr>
          <p:cNvSpPr>
            <a:spLocks noGrp="1"/>
          </p:cNvSpPr>
          <p:nvPr>
            <p:ph type="sldNum" sz="quarter" idx="12"/>
          </p:nvPr>
        </p:nvSpPr>
        <p:spPr/>
        <p:txBody>
          <a:bodyPr/>
          <a:lstStyle/>
          <a:p>
            <a:fld id="{DBB6A077-8BE1-4418-9C12-DD87F2CA64C3}" type="slidenum">
              <a:rPr lang="en-IN" smtClean="0"/>
              <a:t>‹#›</a:t>
            </a:fld>
            <a:endParaRPr lang="en-IN"/>
          </a:p>
        </p:txBody>
      </p:sp>
    </p:spTree>
    <p:extLst>
      <p:ext uri="{BB962C8B-B14F-4D97-AF65-F5344CB8AC3E}">
        <p14:creationId xmlns:p14="http://schemas.microsoft.com/office/powerpoint/2010/main" val="395503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A97C0-267E-468F-B74C-5340CDFF7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8932C-BE2C-4C1B-9558-AA2909669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F0240-FC56-4EF0-A76E-A6F44E684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C42E7-1DDB-4443-A3D0-C179ACD346ED}" type="datetimeFigureOut">
              <a:rPr lang="en-IN" smtClean="0"/>
              <a:t>03-05-2022</a:t>
            </a:fld>
            <a:endParaRPr lang="en-IN"/>
          </a:p>
        </p:txBody>
      </p:sp>
      <p:sp>
        <p:nvSpPr>
          <p:cNvPr id="5" name="Footer Placeholder 4">
            <a:extLst>
              <a:ext uri="{FF2B5EF4-FFF2-40B4-BE49-F238E27FC236}">
                <a16:creationId xmlns:a16="http://schemas.microsoft.com/office/drawing/2014/main" id="{8B05EA7F-839A-4FB5-919C-137DB775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B91FE5-5B88-490A-8AE7-497D2E1FB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6A077-8BE1-4418-9C12-DD87F2CA64C3}" type="slidenum">
              <a:rPr lang="en-IN" smtClean="0"/>
              <a:t>‹#›</a:t>
            </a:fld>
            <a:endParaRPr lang="en-IN"/>
          </a:p>
        </p:txBody>
      </p:sp>
    </p:spTree>
    <p:extLst>
      <p:ext uri="{BB962C8B-B14F-4D97-AF65-F5344CB8AC3E}">
        <p14:creationId xmlns:p14="http://schemas.microsoft.com/office/powerpoint/2010/main" val="223605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9" name="Google Shape;100;p1">
            <a:extLst>
              <a:ext uri="{FF2B5EF4-FFF2-40B4-BE49-F238E27FC236}">
                <a16:creationId xmlns:a16="http://schemas.microsoft.com/office/drawing/2014/main" id="{52C66BBC-9453-B54E-8859-F2AF5ADAFA53}"/>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a:solidFill>
                  <a:schemeClr val="bg1"/>
                </a:solidFill>
                <a:ea typeface="Helvetica Neue Light"/>
                <a:cs typeface="Helvetica Neue Light"/>
                <a:sym typeface="Helvetica Neue Light"/>
              </a:rPr>
              <a:t>DEPARTMENT / UNIT NAME</a:t>
            </a: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flipV="1">
            <a:off x="20958" y="386"/>
            <a:ext cx="12192000" cy="685761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 name="Google Shape;145;p7">
            <a:extLst>
              <a:ext uri="{FF2B5EF4-FFF2-40B4-BE49-F238E27FC236}">
                <a16:creationId xmlns:a16="http://schemas.microsoft.com/office/drawing/2014/main" id="{CDB61060-D1E2-5663-C6AD-37D8B2221021}"/>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algn="ctr">
              <a:buSzPts val="1800"/>
              <a:buFont typeface="Calibri"/>
            </a:pPr>
            <a:endParaRPr lang="en-US" sz="1800" b="0" i="0" u="none" strike="noStrike" cap="none">
              <a:solidFill>
                <a:srgbClr val="13294B"/>
              </a:solidFill>
              <a:latin typeface="Calibri"/>
              <a:ea typeface="Calibri"/>
              <a:cs typeface="Calibri"/>
            </a:endParaRPr>
          </a:p>
        </p:txBody>
      </p:sp>
      <p:pic>
        <p:nvPicPr>
          <p:cNvPr id="7" name="Picture 6" descr="A close up of a logo&#10;&#10;Description automatically generated">
            <a:extLst>
              <a:ext uri="{FF2B5EF4-FFF2-40B4-BE49-F238E27FC236}">
                <a16:creationId xmlns:a16="http://schemas.microsoft.com/office/drawing/2014/main" id="{05EBE986-B891-DC41-52FE-33B8AE173177}"/>
              </a:ext>
            </a:extLst>
          </p:cNvPr>
          <p:cNvPicPr>
            <a:picLocks noChangeAspect="1"/>
          </p:cNvPicPr>
          <p:nvPr/>
        </p:nvPicPr>
        <p:blipFill>
          <a:blip r:embed="rId3"/>
          <a:stretch>
            <a:fillRect/>
          </a:stretch>
        </p:blipFill>
        <p:spPr>
          <a:xfrm>
            <a:off x="11554210" y="228014"/>
            <a:ext cx="277906" cy="401420"/>
          </a:xfrm>
          <a:prstGeom prst="rect">
            <a:avLst/>
          </a:prstGeom>
        </p:spPr>
      </p:pic>
      <p:sp>
        <p:nvSpPr>
          <p:cNvPr id="12" name="Google Shape;100;p1">
            <a:extLst>
              <a:ext uri="{FF2B5EF4-FFF2-40B4-BE49-F238E27FC236}">
                <a16:creationId xmlns:a16="http://schemas.microsoft.com/office/drawing/2014/main" id="{723460AF-BB3E-2562-854D-0BD254CBCA1C}"/>
              </a:ext>
            </a:extLst>
          </p:cNvPr>
          <p:cNvSpPr txBox="1"/>
          <p:nvPr/>
        </p:nvSpPr>
        <p:spPr>
          <a:xfrm>
            <a:off x="376810" y="204051"/>
            <a:ext cx="10910026" cy="646290"/>
          </a:xfrm>
          <a:prstGeom prst="rect">
            <a:avLst/>
          </a:prstGeom>
          <a:noFill/>
          <a:ln>
            <a:noFill/>
          </a:ln>
        </p:spPr>
        <p:txBody>
          <a:bodyPr spcFirstLastPara="1" wrap="square" lIns="91425" tIns="45700" rIns="91425" bIns="45700" anchor="t" anchorCtr="0">
            <a:spAutoFit/>
          </a:bodyPr>
          <a:lstStyle/>
          <a:p>
            <a:pPr algn="ctr"/>
            <a:r>
              <a:rPr lang="en-US" sz="3600">
                <a:solidFill>
                  <a:schemeClr val="bg1"/>
                </a:solidFill>
                <a:latin typeface="Calibri Light"/>
                <a:ea typeface="Calibri Light"/>
                <a:cs typeface="Calibri Light"/>
              </a:rPr>
              <a:t>IS597 – Programming &amp; Quality in Analytics</a:t>
            </a:r>
          </a:p>
        </p:txBody>
      </p:sp>
      <p:sp>
        <p:nvSpPr>
          <p:cNvPr id="32" name="Title 7">
            <a:extLst>
              <a:ext uri="{FF2B5EF4-FFF2-40B4-BE49-F238E27FC236}">
                <a16:creationId xmlns:a16="http://schemas.microsoft.com/office/drawing/2014/main" id="{55401CAD-73A8-3534-B907-6963221E36B1}"/>
              </a:ext>
            </a:extLst>
          </p:cNvPr>
          <p:cNvSpPr>
            <a:spLocks noGrp="1"/>
          </p:cNvSpPr>
          <p:nvPr/>
        </p:nvSpPr>
        <p:spPr>
          <a:xfrm>
            <a:off x="1046163" y="3004302"/>
            <a:ext cx="10515600" cy="1354940"/>
          </a:xfrm>
          <a:prstGeom prst="rect">
            <a:avLst/>
          </a:prstGeom>
          <a:noFill/>
          <a:ln>
            <a:noFill/>
          </a:ln>
        </p:spPr>
        <p:txBody>
          <a:bodyPr spcFirstLastPara="1" wrap="square" lIns="91425" tIns="45700" rIns="91425" bIns="45700" anchor="b" anchorCtr="0">
            <a:normAutofit fontScale="55000" lnSpcReduction="20000"/>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300">
                <a:solidFill>
                  <a:schemeClr val="bg1"/>
                </a:solidFill>
                <a:latin typeface="Calibri Light"/>
                <a:cs typeface="Calibri Light"/>
              </a:rPr>
              <a:t>The Influence of Imports and Exports of a country on the GDP</a:t>
            </a:r>
            <a:endParaRPr lang="en-US" sz="9300">
              <a:solidFill>
                <a:schemeClr val="bg1"/>
              </a:solidFill>
              <a:cs typeface="Arial"/>
            </a:endParaRPr>
          </a:p>
          <a:p>
            <a:endParaRPr lang="en-US" sz="4400">
              <a:solidFill>
                <a:schemeClr val="bg1"/>
              </a:solidFill>
              <a:cs typeface="Arial"/>
            </a:endParaRPr>
          </a:p>
        </p:txBody>
      </p:sp>
      <p:sp>
        <p:nvSpPr>
          <p:cNvPr id="31" name="TextBox 30">
            <a:extLst>
              <a:ext uri="{FF2B5EF4-FFF2-40B4-BE49-F238E27FC236}">
                <a16:creationId xmlns:a16="http://schemas.microsoft.com/office/drawing/2014/main" id="{15ABC0E9-AF7C-6CE7-0B01-7DD79DD6D7C1}"/>
              </a:ext>
            </a:extLst>
          </p:cNvPr>
          <p:cNvSpPr txBox="1"/>
          <p:nvPr/>
        </p:nvSpPr>
        <p:spPr>
          <a:xfrm>
            <a:off x="2331243" y="5843586"/>
            <a:ext cx="752951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bg1"/>
                </a:solidFill>
                <a:latin typeface="Calibri Light"/>
                <a:ea typeface="Calibri Light"/>
                <a:cs typeface="Calibri Light"/>
              </a:rPr>
              <a:t>Group members: Aayusha Sheregar, Nuka Rishitha </a:t>
            </a:r>
          </a:p>
          <a:p>
            <a:pPr algn="l"/>
            <a:endParaRPr lang="en-US">
              <a:solidFill>
                <a:schemeClr val="accent1">
                  <a:lumMod val="75000"/>
                </a:schemeClr>
              </a:solidFill>
              <a:latin typeface="Calibri"/>
              <a:ea typeface="Calibri"/>
              <a:cs typeface="Calibri"/>
            </a:endParaRPr>
          </a:p>
        </p:txBody>
      </p:sp>
    </p:spTree>
    <p:extLst>
      <p:ext uri="{BB962C8B-B14F-4D97-AF65-F5344CB8AC3E}">
        <p14:creationId xmlns:p14="http://schemas.microsoft.com/office/powerpoint/2010/main" val="24224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Conclusion</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Ø"/>
            </a:pPr>
            <a:r>
              <a:rPr lang="en-US" sz="1800">
                <a:latin typeface="Calibri"/>
                <a:ea typeface="Calibri"/>
                <a:cs typeface="Times New Roman"/>
              </a:rPr>
              <a:t>  As shown in the chart below, we can see that there was a significant dip in the exports of Mineral Fuels by India. Hence, we have proven with the help of visualizations that the global demand slowdown has had a negative effect on the exports.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Calibri" panose="020F0502020204030204" pitchFamily="34" charset="0"/>
              <a:cs typeface="Times New Roman" panose="02020603050405020304" pitchFamily="18" charset="0"/>
            </a:endParaRPr>
          </a:p>
          <a:p>
            <a:pPr>
              <a:lnSpc>
                <a:spcPct val="100000"/>
              </a:lnSpc>
              <a:spcBef>
                <a:spcPts val="0"/>
              </a:spcBef>
              <a:buFont typeface="Wingdings" panose="05000000000000000000" pitchFamily="2" charset="2"/>
              <a:buChar char="Ø"/>
            </a:pPr>
            <a:endParaRPr lang="en-US" sz="1800">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3" name="Picture 2" descr="Chart, bar chart&#10;&#10;Description automatically generated">
            <a:extLst>
              <a:ext uri="{FF2B5EF4-FFF2-40B4-BE49-F238E27FC236}">
                <a16:creationId xmlns:a16="http://schemas.microsoft.com/office/drawing/2014/main" id="{B8D1AA69-4BE8-47E1-9302-05895C156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414" y="2451443"/>
            <a:ext cx="5834215" cy="4406558"/>
          </a:xfrm>
          <a:prstGeom prst="rect">
            <a:avLst/>
          </a:prstGeom>
        </p:spPr>
      </p:pic>
    </p:spTree>
    <p:extLst>
      <p:ext uri="{BB962C8B-B14F-4D97-AF65-F5344CB8AC3E}">
        <p14:creationId xmlns:p14="http://schemas.microsoft.com/office/powerpoint/2010/main" val="288627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376809" y="1363776"/>
            <a:ext cx="11177401" cy="4821102"/>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endParaRPr lang="en-US" sz="1800">
              <a:latin typeface="Arial" panose="020B0604020202020204" pitchFamily="34" charset="0"/>
              <a:cs typeface="Arial" panose="020B0604020202020204" pitchFamily="34" charset="0"/>
            </a:endParaRPr>
          </a:p>
          <a:p>
            <a:pPr marL="0" indent="0">
              <a:lnSpc>
                <a:spcPct val="100000"/>
              </a:lnSpc>
              <a:spcBef>
                <a:spcPts val="0"/>
              </a:spcBef>
              <a:buNone/>
            </a:pPr>
            <a:endParaRPr lang="en-US" sz="1800">
              <a:latin typeface="Arial" panose="020B0604020202020204" pitchFamily="34" charset="0"/>
              <a:cs typeface="Arial" panose="020B0604020202020204" pitchFamily="34" charset="0"/>
            </a:endParaRPr>
          </a:p>
          <a:p>
            <a:pPr marL="0" indent="0">
              <a:lnSpc>
                <a:spcPct val="100000"/>
              </a:lnSpc>
              <a:spcBef>
                <a:spcPts val="0"/>
              </a:spcBef>
              <a:buSzPts val="2000"/>
              <a:buNone/>
            </a:pPr>
            <a:endParaRPr lang="en-US" sz="180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Conclusion</a:t>
            </a:r>
            <a:endParaRPr lang="en-US" sz="2800">
              <a:ea typeface="+mn-lt"/>
              <a:cs typeface="+mn-lt"/>
              <a:sym typeface="Helvetica Neue Light"/>
            </a:endParaRPr>
          </a:p>
        </p:txBody>
      </p:sp>
      <p:sp>
        <p:nvSpPr>
          <p:cNvPr id="2" name="TextBox 1">
            <a:extLst>
              <a:ext uri="{FF2B5EF4-FFF2-40B4-BE49-F238E27FC236}">
                <a16:creationId xmlns:a16="http://schemas.microsoft.com/office/drawing/2014/main" id="{9085499D-B77C-4E1E-BDEF-3738B377C25F}"/>
              </a:ext>
            </a:extLst>
          </p:cNvPr>
          <p:cNvSpPr txBox="1"/>
          <p:nvPr/>
        </p:nvSpPr>
        <p:spPr>
          <a:xfrm>
            <a:off x="313309" y="1604571"/>
            <a:ext cx="6401382" cy="8956298"/>
          </a:xfrm>
          <a:prstGeom prst="rect">
            <a:avLst/>
          </a:prstGeom>
          <a:noFill/>
        </p:spPr>
        <p:txBody>
          <a:bodyPr wrap="square" lIns="91440" tIns="45720" rIns="91440" bIns="45720" rtlCol="0" anchor="t">
            <a:spAutoFit/>
          </a:bodyPr>
          <a:lstStyle/>
          <a:p>
            <a:pPr marL="285750" indent="-285750" algn="l">
              <a:buFont typeface="Wingdings" panose="05000000000000000000" pitchFamily="2" charset="2"/>
              <a:buChar char="Ø"/>
            </a:pPr>
            <a:r>
              <a:rPr lang="en-US">
                <a:latin typeface="Calibri" panose="020F0502020204030204" pitchFamily="34" charset="0"/>
                <a:cs typeface="Times New Roman" panose="02020603050405020304" pitchFamily="18" charset="0"/>
              </a:rPr>
              <a:t>After extensive research, we found:</a:t>
            </a:r>
          </a:p>
          <a:p>
            <a:pPr algn="l"/>
            <a:endParaRPr lang="en-US">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a:latin typeface="Calibri" panose="020F0502020204030204" pitchFamily="34" charset="0"/>
                <a:cs typeface="Times New Roman" panose="02020603050405020304" pitchFamily="18" charset="0"/>
              </a:rPr>
              <a:t>There are several factors that could affect imports and exports of a country like trade agreements, currency devaluation. </a:t>
            </a:r>
          </a:p>
          <a:p>
            <a:pPr marL="285750" indent="-285750" algn="l">
              <a:buFont typeface="Wingdings" panose="05000000000000000000" pitchFamily="2" charset="2"/>
              <a:buChar char="§"/>
            </a:pPr>
            <a:endParaRPr lang="en-US">
              <a:latin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r>
              <a:rPr lang="en-US">
                <a:latin typeface="Calibri" panose="020F0502020204030204" pitchFamily="34" charset="0"/>
                <a:cs typeface="Times New Roman" panose="02020603050405020304" pitchFamily="18" charset="0"/>
              </a:rPr>
              <a:t>A country's importing and exporting activity can influence its GDP. But there is no direct relation between these factors. </a:t>
            </a:r>
          </a:p>
          <a:p>
            <a:endParaRPr lang="en-US">
              <a:solidFill>
                <a:srgbClr val="111111"/>
              </a:solidFill>
              <a:latin typeface="SourceSansPro"/>
            </a:endParaRPr>
          </a:p>
          <a:p>
            <a:pPr marL="285750" indent="-285750">
              <a:buFont typeface="Wingdings" panose="05000000000000000000" pitchFamily="2" charset="2"/>
              <a:buChar char="§"/>
            </a:pPr>
            <a:r>
              <a:rPr lang="en-US" b="0" i="0">
                <a:solidFill>
                  <a:srgbClr val="111111"/>
                </a:solidFill>
                <a:effectLst/>
                <a:latin typeface="Calibri"/>
                <a:ea typeface="Calibri"/>
                <a:cs typeface="Calibri"/>
              </a:rPr>
              <a:t>Even though United States sees</a:t>
            </a:r>
            <a:r>
              <a:rPr lang="en-US">
                <a:solidFill>
                  <a:srgbClr val="111111"/>
                </a:solidFill>
                <a:latin typeface="Calibri"/>
                <a:ea typeface="Calibri"/>
                <a:cs typeface="Calibri"/>
              </a:rPr>
              <a:t> a steady increase in GDP, it has been experiencing trade deficit for a considerably long period of time. The same applies for India as well. </a:t>
            </a:r>
          </a:p>
          <a:p>
            <a:pPr marL="285750" indent="-285750">
              <a:buFont typeface="Wingdings" panose="05000000000000000000" pitchFamily="2" charset="2"/>
              <a:buChar char="§"/>
            </a:pPr>
            <a:endParaRPr lang="en-US">
              <a:solidFill>
                <a:srgbClr val="111111"/>
              </a:solidFill>
              <a:latin typeface="Calibri"/>
              <a:ea typeface="Calibri"/>
              <a:cs typeface="Calibri"/>
            </a:endParaRPr>
          </a:p>
          <a:p>
            <a:pPr marL="285750" indent="-285750">
              <a:buFont typeface="Wingdings" panose="05000000000000000000" pitchFamily="2" charset="2"/>
              <a:buChar char="§"/>
            </a:pPr>
            <a:r>
              <a:rPr lang="en-US">
                <a:solidFill>
                  <a:srgbClr val="111111"/>
                </a:solidFill>
                <a:latin typeface="Calibri"/>
                <a:ea typeface="Calibri"/>
                <a:cs typeface="Calibri"/>
              </a:rPr>
              <a:t>The most exported product by India is usually Mineral Fuels but this could change owing to the changes in the demand as well as crude oil prices.</a:t>
            </a:r>
            <a:endParaRPr lang="en-US" b="0" i="0">
              <a:solidFill>
                <a:srgbClr val="111111"/>
              </a:solidFill>
              <a:effectLst/>
              <a:latin typeface="Calibri"/>
              <a:ea typeface="Calibri"/>
              <a:cs typeface="Calibri"/>
            </a:endParaRPr>
          </a:p>
          <a:p>
            <a:pPr marL="285750" indent="-285750">
              <a:buFont typeface="Wingdings" panose="05000000000000000000" pitchFamily="2" charset="2"/>
              <a:buChar char="§"/>
            </a:pPr>
            <a:endParaRPr lang="en-US" b="0" i="0">
              <a:solidFill>
                <a:srgbClr val="111111"/>
              </a:solidFill>
              <a:effectLst/>
              <a:latin typeface="SourceSansPro"/>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endParaRPr lang="en-US">
              <a:solidFill>
                <a:srgbClr val="111111"/>
              </a:solidFill>
              <a:latin typeface="SourceSansPro"/>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endParaRPr lang="en-US">
              <a:latin typeface="Calibri" panose="020F0502020204030204" pitchFamily="34" charset="0"/>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endParaRPr lang="en-US">
              <a:latin typeface="Calibri" panose="020F0502020204030204" pitchFamily="34" charset="0"/>
              <a:ea typeface="Calibri" panose="020F0502020204030204" pitchFamily="34" charset="0"/>
              <a:cs typeface="Times New Roman" panose="02020603050405020304" pitchFamily="18" charset="0"/>
            </a:endParaRPr>
          </a:p>
          <a:p>
            <a:pPr algn="l"/>
            <a:endParaRPr lang="en-US">
              <a:latin typeface="Calibri" panose="020F0502020204030204" pitchFamily="34" charset="0"/>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endParaRPr lang="en-US">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US">
              <a:latin typeface="Calibri" panose="020F0502020204030204" pitchFamily="34" charset="0"/>
              <a:ea typeface="Calibri" panose="020F0502020204030204" pitchFamily="34" charset="0"/>
              <a:cs typeface="Times New Roman" panose="02020603050405020304" pitchFamily="18" charset="0"/>
            </a:endParaRPr>
          </a:p>
          <a:p>
            <a:endParaRPr lang="en-US">
              <a:latin typeface="Calibri" panose="020F0502020204030204" pitchFamily="34" charset="0"/>
              <a:ea typeface="Calibri" panose="020F0502020204030204" pitchFamily="34" charset="0"/>
              <a:cs typeface="Calibri" panose="020F0502020204030204"/>
            </a:endParaRPr>
          </a:p>
          <a:p>
            <a:pPr marL="285750" indent="-285750">
              <a:buFont typeface="Wingdings" panose="05000000000000000000" pitchFamily="2" charset="2"/>
              <a:buChar char="Ø"/>
            </a:pPr>
            <a:endParaRPr lang="en-US">
              <a:latin typeface="Calibri" panose="020F0502020204030204" pitchFamily="34" charset="0"/>
              <a:ea typeface="Calibri" panose="020F0502020204030204" pitchFamily="34" charset="0"/>
              <a:cs typeface="Calibri" panose="020F0502020204030204"/>
            </a:endParaRP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 </a:t>
            </a:r>
            <a:endParaRPr lang="en-IN"/>
          </a:p>
        </p:txBody>
      </p:sp>
      <p:pic>
        <p:nvPicPr>
          <p:cNvPr id="3" name="Picture 3">
            <a:extLst>
              <a:ext uri="{FF2B5EF4-FFF2-40B4-BE49-F238E27FC236}">
                <a16:creationId xmlns:a16="http://schemas.microsoft.com/office/drawing/2014/main" id="{E7B82C67-488F-700E-484D-EF4C14884CB5}"/>
              </a:ext>
            </a:extLst>
          </p:cNvPr>
          <p:cNvPicPr>
            <a:picLocks noChangeAspect="1"/>
          </p:cNvPicPr>
          <p:nvPr/>
        </p:nvPicPr>
        <p:blipFill>
          <a:blip r:embed="rId4"/>
          <a:stretch>
            <a:fillRect/>
          </a:stretch>
        </p:blipFill>
        <p:spPr>
          <a:xfrm>
            <a:off x="6936317" y="2007238"/>
            <a:ext cx="5008033" cy="3542023"/>
          </a:xfrm>
          <a:prstGeom prst="rect">
            <a:avLst/>
          </a:prstGeom>
        </p:spPr>
      </p:pic>
    </p:spTree>
    <p:extLst>
      <p:ext uri="{BB962C8B-B14F-4D97-AF65-F5344CB8AC3E}">
        <p14:creationId xmlns:p14="http://schemas.microsoft.com/office/powerpoint/2010/main" val="156220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9" name="Google Shape;100;p1">
            <a:extLst>
              <a:ext uri="{FF2B5EF4-FFF2-40B4-BE49-F238E27FC236}">
                <a16:creationId xmlns:a16="http://schemas.microsoft.com/office/drawing/2014/main" id="{52C66BBC-9453-B54E-8859-F2AF5ADAFA53}"/>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a:solidFill>
                  <a:schemeClr val="bg1"/>
                </a:solidFill>
                <a:ea typeface="Helvetica Neue Light"/>
                <a:cs typeface="Helvetica Neue Light"/>
                <a:sym typeface="Helvetica Neue Light"/>
              </a:rPr>
              <a:t>DEPARTMENT / UNIT NAME</a:t>
            </a: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flipV="1">
            <a:off x="-209" y="868219"/>
            <a:ext cx="12192000" cy="685761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 name="Google Shape;145;p7">
            <a:extLst>
              <a:ext uri="{FF2B5EF4-FFF2-40B4-BE49-F238E27FC236}">
                <a16:creationId xmlns:a16="http://schemas.microsoft.com/office/drawing/2014/main" id="{CDB61060-D1E2-5663-C6AD-37D8B2221021}"/>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algn="ctr">
              <a:buSzPts val="1800"/>
              <a:buFont typeface="Calibri"/>
            </a:pPr>
            <a:endParaRPr lang="en-US" sz="1800" b="0" i="0" u="none" strike="noStrike" cap="none">
              <a:solidFill>
                <a:srgbClr val="13294B"/>
              </a:solidFill>
              <a:latin typeface="Calibri"/>
              <a:ea typeface="Calibri"/>
              <a:cs typeface="Calibri"/>
            </a:endParaRPr>
          </a:p>
        </p:txBody>
      </p:sp>
      <p:pic>
        <p:nvPicPr>
          <p:cNvPr id="7" name="Picture 6" descr="A close up of a logo&#10;&#10;Description automatically generated">
            <a:extLst>
              <a:ext uri="{FF2B5EF4-FFF2-40B4-BE49-F238E27FC236}">
                <a16:creationId xmlns:a16="http://schemas.microsoft.com/office/drawing/2014/main" id="{05EBE986-B891-DC41-52FE-33B8AE173177}"/>
              </a:ext>
            </a:extLst>
          </p:cNvPr>
          <p:cNvPicPr>
            <a:picLocks noChangeAspect="1"/>
          </p:cNvPicPr>
          <p:nvPr/>
        </p:nvPicPr>
        <p:blipFill>
          <a:blip r:embed="rId3"/>
          <a:stretch>
            <a:fillRect/>
          </a:stretch>
        </p:blipFill>
        <p:spPr>
          <a:xfrm>
            <a:off x="11554210" y="228014"/>
            <a:ext cx="277906" cy="401420"/>
          </a:xfrm>
          <a:prstGeom prst="rect">
            <a:avLst/>
          </a:prstGeom>
        </p:spPr>
      </p:pic>
      <p:sp>
        <p:nvSpPr>
          <p:cNvPr id="12" name="Google Shape;100;p1">
            <a:extLst>
              <a:ext uri="{FF2B5EF4-FFF2-40B4-BE49-F238E27FC236}">
                <a16:creationId xmlns:a16="http://schemas.microsoft.com/office/drawing/2014/main" id="{723460AF-BB3E-2562-854D-0BD254CBCA1C}"/>
              </a:ext>
            </a:extLst>
          </p:cNvPr>
          <p:cNvSpPr txBox="1"/>
          <p:nvPr/>
        </p:nvSpPr>
        <p:spPr>
          <a:xfrm>
            <a:off x="376810" y="204051"/>
            <a:ext cx="10910026" cy="646290"/>
          </a:xfrm>
          <a:prstGeom prst="rect">
            <a:avLst/>
          </a:prstGeom>
          <a:noFill/>
          <a:ln>
            <a:noFill/>
          </a:ln>
        </p:spPr>
        <p:txBody>
          <a:bodyPr spcFirstLastPara="1" wrap="square" lIns="91425" tIns="45700" rIns="91425" bIns="45700" anchor="t" anchorCtr="0">
            <a:spAutoFit/>
          </a:bodyPr>
          <a:lstStyle/>
          <a:p>
            <a:pPr algn="ctr"/>
            <a:r>
              <a:rPr lang="en-US" sz="3600">
                <a:solidFill>
                  <a:schemeClr val="bg1"/>
                </a:solidFill>
                <a:latin typeface="Calibri Light"/>
                <a:ea typeface="Calibri Light"/>
                <a:cs typeface="Calibri Light"/>
              </a:rPr>
              <a:t>IS597 – Programming &amp; Quality in Analytics</a:t>
            </a:r>
          </a:p>
        </p:txBody>
      </p:sp>
      <p:sp>
        <p:nvSpPr>
          <p:cNvPr id="32" name="Title 7">
            <a:extLst>
              <a:ext uri="{FF2B5EF4-FFF2-40B4-BE49-F238E27FC236}">
                <a16:creationId xmlns:a16="http://schemas.microsoft.com/office/drawing/2014/main" id="{55401CAD-73A8-3534-B907-6963221E36B1}"/>
              </a:ext>
            </a:extLst>
          </p:cNvPr>
          <p:cNvSpPr>
            <a:spLocks noGrp="1"/>
          </p:cNvSpPr>
          <p:nvPr/>
        </p:nvSpPr>
        <p:spPr>
          <a:xfrm>
            <a:off x="3818997" y="2940802"/>
            <a:ext cx="10515600" cy="1354940"/>
          </a:xfrm>
          <a:prstGeom prst="rect">
            <a:avLst/>
          </a:prstGeom>
          <a:noFill/>
          <a:ln>
            <a:noFill/>
          </a:ln>
        </p:spPr>
        <p:txBody>
          <a:bodyPr spcFirstLastPara="1" wrap="square" lIns="91425" tIns="45700" rIns="91425" bIns="45700" anchor="b" anchorCtr="0">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b="1">
                <a:solidFill>
                  <a:schemeClr val="bg1"/>
                </a:solidFill>
                <a:cs typeface="Arial"/>
              </a:rPr>
              <a:t>THANK YOU</a:t>
            </a:r>
          </a:p>
        </p:txBody>
      </p:sp>
    </p:spTree>
    <p:extLst>
      <p:ext uri="{BB962C8B-B14F-4D97-AF65-F5344CB8AC3E}">
        <p14:creationId xmlns:p14="http://schemas.microsoft.com/office/powerpoint/2010/main" val="258548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376809" y="1363776"/>
            <a:ext cx="11177401" cy="4821102"/>
          </a:xfrm>
          <a:prstGeom prst="rect">
            <a:avLst/>
          </a:prstGeom>
          <a:noFill/>
          <a:ln>
            <a:noFill/>
          </a:ln>
        </p:spPr>
        <p:txBody>
          <a:bodyPr spcFirstLastPara="1" wrap="square" lIns="91425" tIns="45700" rIns="91425" bIns="45700" anchor="t" anchorCtr="0">
            <a:noAutofit/>
          </a:bodyPr>
          <a:lstStyle/>
          <a:p>
            <a:pPr>
              <a:lnSpc>
                <a:spcPct val="100000"/>
              </a:lnSpc>
              <a:spcBef>
                <a:spcPts val="0"/>
              </a:spcBef>
              <a:buFont typeface="Wingdings" panose="05000000000000000000" pitchFamily="2" charset="2"/>
              <a:buChar char="Ø"/>
            </a:pPr>
            <a:r>
              <a:rPr lang="en-US" sz="2000">
                <a:solidFill>
                  <a:srgbClr val="E84B36"/>
                </a:solidFill>
                <a:latin typeface="Arial"/>
                <a:cs typeface="Arial"/>
              </a:rPr>
              <a:t>  Purpose of the project</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
            </a:pPr>
            <a:r>
              <a:rPr lang="en-US" sz="1800">
                <a:latin typeface="Arial"/>
                <a:cs typeface="Arial"/>
              </a:rPr>
              <a:t>The purpose of this project is to expand on the findings of the article – “List of Top 10 Export and Import Source of India ” – by Jagran Josh .</a:t>
            </a:r>
          </a:p>
          <a:p>
            <a:pPr>
              <a:lnSpc>
                <a:spcPct val="100000"/>
              </a:lnSpc>
              <a:spcBef>
                <a:spcPts val="0"/>
              </a:spcBef>
              <a:buFont typeface="Wingdings" panose="05000000000000000000" pitchFamily="2" charset="2"/>
              <a:buChar char="§"/>
            </a:pPr>
            <a:r>
              <a:rPr lang="en-US" sz="1800">
                <a:latin typeface="Arial"/>
                <a:cs typeface="Arial"/>
              </a:rPr>
              <a:t> We also aim to explore imports and exports of a country to analyze if it has any direct relation with the GDP. </a:t>
            </a:r>
          </a:p>
          <a:p>
            <a:pPr>
              <a:lnSpc>
                <a:spcPct val="100000"/>
              </a:lnSpc>
              <a:spcBef>
                <a:spcPts val="0"/>
              </a:spcBef>
              <a:buFont typeface="Wingdings" panose="05000000000000000000" pitchFamily="2" charset="2"/>
              <a:buChar char="§"/>
            </a:pPr>
            <a:r>
              <a:rPr lang="en-US" sz="1800">
                <a:latin typeface="Arial"/>
                <a:cs typeface="Arial"/>
              </a:rPr>
              <a:t>Furthermore, this project also addresses the effect of global slowdown on GDP during the period 2014-16.</a:t>
            </a:r>
          </a:p>
          <a:p>
            <a:pPr marL="0" indent="0">
              <a:lnSpc>
                <a:spcPct val="100000"/>
              </a:lnSpc>
              <a:spcBef>
                <a:spcPts val="0"/>
              </a:spcBef>
              <a:buNone/>
            </a:pPr>
            <a:endParaRPr lang="en-US" sz="1800">
              <a:latin typeface="Arial" panose="020B0604020202020204" pitchFamily="34" charset="0"/>
              <a:cs typeface="Arial" panose="020B0604020202020204" pitchFamily="34" charset="0"/>
            </a:endParaRPr>
          </a:p>
          <a:p>
            <a:pPr marL="0" indent="0">
              <a:lnSpc>
                <a:spcPct val="100000"/>
              </a:lnSpc>
              <a:spcBef>
                <a:spcPts val="0"/>
              </a:spcBef>
              <a:buNone/>
            </a:pPr>
            <a:endParaRPr lang="en-US" sz="1800">
              <a:latin typeface="Arial" panose="020B0604020202020204" pitchFamily="34" charset="0"/>
              <a:cs typeface="Arial" panose="020B0604020202020204" pitchFamily="34" charset="0"/>
            </a:endParaRPr>
          </a:p>
          <a:p>
            <a:pPr marL="0" indent="0">
              <a:lnSpc>
                <a:spcPct val="100000"/>
              </a:lnSpc>
              <a:spcBef>
                <a:spcPts val="0"/>
              </a:spcBef>
              <a:buSzPts val="2000"/>
              <a:buNone/>
            </a:pPr>
            <a:endParaRPr lang="en-US" sz="180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Introduction</a:t>
            </a:r>
            <a:endParaRPr lang="en-US" sz="2800">
              <a:ea typeface="+mn-lt"/>
              <a:cs typeface="+mn-lt"/>
              <a:sym typeface="Helvetica Neue Light"/>
            </a:endParaRPr>
          </a:p>
        </p:txBody>
      </p:sp>
      <p:pic>
        <p:nvPicPr>
          <p:cNvPr id="3" name="Picture 2" descr="A picture containing text, sky, cargo container, outdoor object&#10;&#10;Description automatically generated">
            <a:extLst>
              <a:ext uri="{FF2B5EF4-FFF2-40B4-BE49-F238E27FC236}">
                <a16:creationId xmlns:a16="http://schemas.microsoft.com/office/drawing/2014/main" id="{F035C029-43FF-4243-AF68-DBECAD08F3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452" y="3885701"/>
            <a:ext cx="3952568" cy="2638680"/>
          </a:xfrm>
          <a:prstGeom prst="rect">
            <a:avLst/>
          </a:prstGeom>
        </p:spPr>
      </p:pic>
    </p:spTree>
    <p:extLst>
      <p:ext uri="{BB962C8B-B14F-4D97-AF65-F5344CB8AC3E}">
        <p14:creationId xmlns:p14="http://schemas.microsoft.com/office/powerpoint/2010/main" val="111204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376809" y="1096236"/>
            <a:ext cx="11177401" cy="4821102"/>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What is import? </a:t>
            </a:r>
          </a:p>
          <a:p>
            <a:pPr marL="0" indent="0">
              <a:lnSpc>
                <a:spcPct val="100000"/>
              </a:lnSpc>
              <a:spcBef>
                <a:spcPts val="0"/>
              </a:spcBef>
              <a:buNone/>
            </a:pPr>
            <a:r>
              <a:rPr lang="en-US" sz="1800">
                <a:latin typeface="Arial"/>
                <a:cs typeface="Arial"/>
              </a:rPr>
              <a:t>Imports are foreign goods and services bought by citizens, businesses, and the government of another country.</a:t>
            </a: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r>
              <a:rPr lang="en-US" sz="2000">
                <a:solidFill>
                  <a:srgbClr val="E84B36"/>
                </a:solidFill>
                <a:latin typeface="Arial"/>
                <a:cs typeface="Arial"/>
              </a:rPr>
              <a:t>What is export? </a:t>
            </a:r>
          </a:p>
          <a:p>
            <a:pPr marL="0" indent="0">
              <a:lnSpc>
                <a:spcPct val="100000"/>
              </a:lnSpc>
              <a:spcBef>
                <a:spcPts val="0"/>
              </a:spcBef>
              <a:buNone/>
            </a:pPr>
            <a:r>
              <a:rPr lang="en-US" sz="1800">
                <a:latin typeface="Arial"/>
                <a:cs typeface="Arial"/>
              </a:rPr>
              <a:t>Goods and services that are produced in one country and sold to buyers in another</a:t>
            </a: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r>
              <a:rPr lang="en-US" sz="2000">
                <a:solidFill>
                  <a:srgbClr val="E84B36"/>
                </a:solidFill>
                <a:latin typeface="Arial"/>
                <a:cs typeface="Arial"/>
              </a:rPr>
              <a:t>What is GDP?</a:t>
            </a:r>
          </a:p>
          <a:p>
            <a:pPr marL="0" indent="0">
              <a:lnSpc>
                <a:spcPct val="100000"/>
              </a:lnSpc>
              <a:spcBef>
                <a:spcPts val="0"/>
              </a:spcBef>
              <a:buNone/>
            </a:pPr>
            <a:r>
              <a:rPr lang="en-US" sz="1800">
                <a:latin typeface="Arial"/>
                <a:cs typeface="Arial"/>
              </a:rPr>
              <a:t>Monetary measure of the market value of all the final goods and services produced in a specific time period by countries.</a:t>
            </a: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r>
              <a:rPr lang="en-US" sz="2000">
                <a:solidFill>
                  <a:srgbClr val="E84B36"/>
                </a:solidFill>
                <a:latin typeface="Arial"/>
                <a:cs typeface="Arial"/>
              </a:rPr>
              <a:t>How important are imports and Exports? </a:t>
            </a:r>
          </a:p>
          <a:p>
            <a:pPr marL="0" indent="0">
              <a:lnSpc>
                <a:spcPct val="100000"/>
              </a:lnSpc>
              <a:spcBef>
                <a:spcPts val="0"/>
              </a:spcBef>
              <a:buNone/>
            </a:pPr>
            <a:r>
              <a:rPr lang="en-US" sz="1800">
                <a:latin typeface="Arial"/>
                <a:cs typeface="Arial"/>
              </a:rPr>
              <a:t>Countries vary considerably regarding how important imports and exports, and their overall balance of trade is to their economies. The growth of economies of developing countries is often fueled by massive exports of commodities and raw materials to developed nations</a:t>
            </a: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55293"/>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Introduction</a:t>
            </a:r>
            <a:endParaRPr lang="en-US" sz="2800">
              <a:ea typeface="+mn-lt"/>
              <a:cs typeface="+mn-lt"/>
              <a:sym typeface="Helvetica Neue Light"/>
            </a:endParaRPr>
          </a:p>
        </p:txBody>
      </p:sp>
    </p:spTree>
    <p:extLst>
      <p:ext uri="{BB962C8B-B14F-4D97-AF65-F5344CB8AC3E}">
        <p14:creationId xmlns:p14="http://schemas.microsoft.com/office/powerpoint/2010/main" val="112337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r>
              <a:rPr lang="en-US" sz="2400">
                <a:solidFill>
                  <a:schemeClr val="lt1"/>
                </a:solidFill>
                <a:ea typeface="+mn-lt"/>
                <a:cs typeface="+mn-lt"/>
                <a:sym typeface="Helvetica Neue Light"/>
              </a:rPr>
              <a:t>Project Description</a:t>
            </a:r>
            <a:endParaRPr lang="en-US"/>
          </a:p>
        </p:txBody>
      </p:sp>
      <p:graphicFrame>
        <p:nvGraphicFramePr>
          <p:cNvPr id="2" name="Table 2">
            <a:extLst>
              <a:ext uri="{FF2B5EF4-FFF2-40B4-BE49-F238E27FC236}">
                <a16:creationId xmlns:a16="http://schemas.microsoft.com/office/drawing/2014/main" id="{811AEC83-C629-58BB-F881-B3D290F38334}"/>
              </a:ext>
            </a:extLst>
          </p:cNvPr>
          <p:cNvGraphicFramePr>
            <a:graphicFrameLocks noGrp="1"/>
          </p:cNvGraphicFramePr>
          <p:nvPr>
            <p:extLst>
              <p:ext uri="{D42A27DB-BD31-4B8C-83A1-F6EECF244321}">
                <p14:modId xmlns:p14="http://schemas.microsoft.com/office/powerpoint/2010/main" val="2715289011"/>
              </p:ext>
            </p:extLst>
          </p:nvPr>
        </p:nvGraphicFramePr>
        <p:xfrm>
          <a:off x="355976" y="1238922"/>
          <a:ext cx="11332653" cy="1885320"/>
        </p:xfrm>
        <a:graphic>
          <a:graphicData uri="http://schemas.openxmlformats.org/drawingml/2006/table">
            <a:tbl>
              <a:tblPr firstRow="1" bandRow="1">
                <a:tableStyleId>{5C22544A-7EE6-4342-B048-85BDC9FD1C3A}</a:tableStyleId>
              </a:tblPr>
              <a:tblGrid>
                <a:gridCol w="3773623">
                  <a:extLst>
                    <a:ext uri="{9D8B030D-6E8A-4147-A177-3AD203B41FA5}">
                      <a16:colId xmlns:a16="http://schemas.microsoft.com/office/drawing/2014/main" val="554638408"/>
                    </a:ext>
                  </a:extLst>
                </a:gridCol>
                <a:gridCol w="3779515">
                  <a:extLst>
                    <a:ext uri="{9D8B030D-6E8A-4147-A177-3AD203B41FA5}">
                      <a16:colId xmlns:a16="http://schemas.microsoft.com/office/drawing/2014/main" val="2589981115"/>
                    </a:ext>
                  </a:extLst>
                </a:gridCol>
                <a:gridCol w="3779515">
                  <a:extLst>
                    <a:ext uri="{9D8B030D-6E8A-4147-A177-3AD203B41FA5}">
                      <a16:colId xmlns:a16="http://schemas.microsoft.com/office/drawing/2014/main" val="2085731488"/>
                    </a:ext>
                  </a:extLst>
                </a:gridCol>
              </a:tblGrid>
              <a:tr h="511742">
                <a:tc>
                  <a:txBody>
                    <a:bodyPr/>
                    <a:lstStyle/>
                    <a:p>
                      <a:pPr marL="0" lvl="0" indent="0" algn="ctr">
                        <a:spcAft>
                          <a:spcPts val="1000"/>
                        </a:spcAft>
                        <a:buNone/>
                      </a:pPr>
                      <a:r>
                        <a:rPr lang="en-US" sz="2400" b="0" i="0" u="none" strike="noStrike" kern="1200" noProof="0">
                          <a:solidFill>
                            <a:srgbClr val="FFFFFF"/>
                          </a:solidFill>
                          <a:effectLst/>
                          <a:latin typeface="Calibri"/>
                          <a:ea typeface="+mn-ea"/>
                          <a:cs typeface="+mn-cs"/>
                        </a:rPr>
                        <a:t>Trade surplus</a:t>
                      </a:r>
                    </a:p>
                  </a:txBody>
                  <a:tcPr anchor="ctr">
                    <a:lnL w="28575">
                      <a:solidFill>
                        <a:schemeClr val="tx1"/>
                      </a:solidFill>
                    </a:lnL>
                    <a:lnR w="28575">
                      <a:solidFill>
                        <a:schemeClr val="tx1"/>
                      </a:solidFill>
                    </a:lnR>
                    <a:lnT w="28575">
                      <a:solidFill>
                        <a:schemeClr val="tx1"/>
                      </a:solidFill>
                    </a:lnT>
                    <a:lnB w="28575">
                      <a:solidFill>
                        <a:schemeClr val="tx1"/>
                      </a:solidFill>
                    </a:lnB>
                    <a:solidFill>
                      <a:srgbClr val="13294B"/>
                    </a:solidFill>
                  </a:tcPr>
                </a:tc>
                <a:tc>
                  <a:txBody>
                    <a:bodyPr/>
                    <a:lstStyle/>
                    <a:p>
                      <a:pPr lvl="0" algn="ctr">
                        <a:buNone/>
                      </a:pPr>
                      <a:r>
                        <a:rPr lang="en-US" sz="2400" b="0" i="0" u="none" strike="noStrike" noProof="0">
                          <a:solidFill>
                            <a:srgbClr val="FFFFFF"/>
                          </a:solidFill>
                          <a:latin typeface="Calibri"/>
                        </a:rPr>
                        <a:t>Trade deficit</a:t>
                      </a:r>
                    </a:p>
                  </a:txBody>
                  <a:tcPr anchor="ctr">
                    <a:lnL w="28575">
                      <a:solidFill>
                        <a:schemeClr val="tx1"/>
                      </a:solidFill>
                    </a:lnL>
                    <a:lnR w="28575">
                      <a:solidFill>
                        <a:schemeClr val="tx1"/>
                      </a:solidFill>
                    </a:lnR>
                    <a:lnT w="28575">
                      <a:solidFill>
                        <a:schemeClr val="tx1"/>
                      </a:solidFill>
                    </a:lnT>
                    <a:lnB w="28575">
                      <a:solidFill>
                        <a:schemeClr val="tx1"/>
                      </a:solidFill>
                    </a:lnB>
                    <a:solidFill>
                      <a:srgbClr val="13294B"/>
                    </a:solidFill>
                  </a:tcPr>
                </a:tc>
                <a:tc>
                  <a:txBody>
                    <a:bodyPr/>
                    <a:lstStyle/>
                    <a:p>
                      <a:pPr lvl="0" algn="ctr">
                        <a:buNone/>
                      </a:pPr>
                      <a:r>
                        <a:rPr lang="en-US" sz="2400" b="0" i="0" u="none" strike="noStrike" noProof="0">
                          <a:solidFill>
                            <a:srgbClr val="FFFFFF"/>
                          </a:solidFill>
                          <a:latin typeface="Calibri"/>
                        </a:rPr>
                        <a:t>Trade Balance</a:t>
                      </a:r>
                    </a:p>
                  </a:txBody>
                  <a:tcPr anchor="ctr">
                    <a:lnL w="28575">
                      <a:solidFill>
                        <a:schemeClr val="tx1"/>
                      </a:solidFill>
                    </a:lnL>
                    <a:lnR w="28575">
                      <a:solidFill>
                        <a:schemeClr val="tx1"/>
                      </a:solidFill>
                    </a:lnR>
                    <a:lnT w="28575">
                      <a:solidFill>
                        <a:schemeClr val="tx1"/>
                      </a:solidFill>
                    </a:lnT>
                    <a:lnB w="28575">
                      <a:solidFill>
                        <a:schemeClr val="tx1"/>
                      </a:solidFill>
                    </a:lnB>
                    <a:solidFill>
                      <a:srgbClr val="13294B"/>
                    </a:solidFill>
                  </a:tcPr>
                </a:tc>
                <a:extLst>
                  <a:ext uri="{0D108BD9-81ED-4DB2-BD59-A6C34878D82A}">
                    <a16:rowId xmlns:a16="http://schemas.microsoft.com/office/drawing/2014/main" val="3172720739"/>
                  </a:ext>
                </a:extLst>
              </a:tr>
              <a:tr h="1373578">
                <a:tc>
                  <a:txBody>
                    <a:bodyPr/>
                    <a:lstStyle/>
                    <a:p>
                      <a:pPr marL="0" lvl="0" indent="0">
                        <a:spcAft>
                          <a:spcPts val="400"/>
                        </a:spcAft>
                        <a:buClr>
                          <a:srgbClr val="FFFFFF"/>
                        </a:buClr>
                        <a:buNone/>
                      </a:pPr>
                      <a:endParaRPr lang="en-US" sz="1800" b="0" i="0" u="none" strike="noStrike" kern="1200" cap="none" noProof="0">
                        <a:solidFill>
                          <a:srgbClr val="13294B"/>
                        </a:solidFill>
                        <a:effectLst/>
                        <a:latin typeface="Calibri"/>
                        <a:ea typeface="+mn-ea"/>
                        <a:cs typeface="+mn-cs"/>
                      </a:endParaRPr>
                    </a:p>
                    <a:p>
                      <a:pPr marL="285750" lvl="0" indent="-285750" algn="l">
                        <a:spcAft>
                          <a:spcPts val="1000"/>
                        </a:spcAft>
                        <a:buFont typeface="Wingdings"/>
                        <a:buChar char="§"/>
                      </a:pPr>
                      <a:r>
                        <a:rPr lang="en-US" sz="1800" b="0" i="0" kern="1200">
                          <a:solidFill>
                            <a:schemeClr val="dk1"/>
                          </a:solidFill>
                          <a:effectLst/>
                          <a:latin typeface="+mn-lt"/>
                          <a:ea typeface="+mn-ea"/>
                          <a:cs typeface="+mn-cs"/>
                        </a:rPr>
                        <a:t>the value of a country's exports exceeds the cost of its imports</a:t>
                      </a:r>
                      <a:endParaRPr lang="en-US" sz="1800" b="0" i="0" u="none" strike="noStrike" kern="1200" noProof="0">
                        <a:solidFill>
                          <a:srgbClr val="13294B"/>
                        </a:solidFill>
                        <a:effectLst/>
                        <a:latin typeface="Calibri"/>
                        <a:ea typeface="+mn-ea"/>
                        <a:cs typeface="+mn-cs"/>
                      </a:endParaRPr>
                    </a:p>
                  </a:txBody>
                  <a:tcPr>
                    <a:lnL w="28575">
                      <a:solidFill>
                        <a:schemeClr val="tx1"/>
                      </a:solidFill>
                    </a:lnL>
                    <a:lnR w="28575">
                      <a:solidFill>
                        <a:schemeClr val="tx1"/>
                      </a:solidFill>
                    </a:lnR>
                    <a:lnT w="28575">
                      <a:solidFill>
                        <a:schemeClr val="tx1"/>
                      </a:solidFill>
                    </a:lnT>
                    <a:lnB w="28575">
                      <a:solidFill>
                        <a:schemeClr val="tx1"/>
                      </a:solidFill>
                    </a:lnB>
                    <a:solidFill>
                      <a:schemeClr val="bg1">
                        <a:lumMod val="95000"/>
                      </a:schemeClr>
                    </a:solidFill>
                  </a:tcPr>
                </a:tc>
                <a:tc>
                  <a:txBody>
                    <a:bodyPr/>
                    <a:lstStyle/>
                    <a:p>
                      <a:pPr marL="285750" marR="0" lvl="0" indent="-285750" algn="l" rtl="0">
                        <a:lnSpc>
                          <a:spcPct val="100000"/>
                        </a:lnSpc>
                        <a:spcBef>
                          <a:spcPts val="0"/>
                        </a:spcBef>
                        <a:spcAft>
                          <a:spcPts val="1000"/>
                        </a:spcAft>
                        <a:buClr>
                          <a:srgbClr val="000000"/>
                        </a:buClr>
                        <a:buFont typeface="Wingdings" panose="05000000000000000000" pitchFamily="2" charset="2"/>
                        <a:buChar char="§"/>
                      </a:pPr>
                      <a:endParaRPr lang="en-US" sz="1800" b="0" i="0" u="none" strike="noStrike" kern="1200" cap="none" noProof="0">
                        <a:solidFill>
                          <a:srgbClr val="13294B"/>
                        </a:solidFill>
                        <a:effectLst/>
                        <a:latin typeface="Calibri"/>
                        <a:ea typeface="+mn-ea"/>
                        <a:cs typeface="+mn-cs"/>
                        <a:sym typeface="Arial"/>
                      </a:endParaRPr>
                    </a:p>
                    <a:p>
                      <a:pPr marL="285750" marR="0" lvl="0" indent="-285750" algn="l" rtl="0">
                        <a:lnSpc>
                          <a:spcPct val="100000"/>
                        </a:lnSpc>
                        <a:spcBef>
                          <a:spcPts val="0"/>
                        </a:spcBef>
                        <a:spcAft>
                          <a:spcPts val="1000"/>
                        </a:spcAft>
                        <a:buClr>
                          <a:srgbClr val="000000"/>
                        </a:buClr>
                        <a:buFont typeface="Wingdings" panose="05000000000000000000" pitchFamily="2" charset="2"/>
                        <a:buChar char="§"/>
                      </a:pPr>
                      <a:r>
                        <a:rPr lang="en-US" sz="1800" b="0" i="0" kern="1200">
                          <a:solidFill>
                            <a:schemeClr val="dk1"/>
                          </a:solidFill>
                          <a:effectLst/>
                          <a:latin typeface="+mn-lt"/>
                          <a:ea typeface="+mn-ea"/>
                          <a:cs typeface="+mn-cs"/>
                        </a:rPr>
                        <a:t>the value of a country’s imports exceeds the cost of its exports</a:t>
                      </a:r>
                      <a:endParaRPr lang="en-US" sz="1800" b="0" i="0" u="none" strike="noStrike" kern="1200" cap="none" noProof="0">
                        <a:solidFill>
                          <a:srgbClr val="13294B"/>
                        </a:solidFill>
                        <a:effectLst/>
                        <a:latin typeface="Calibri"/>
                        <a:ea typeface="+mn-ea"/>
                        <a:cs typeface="+mn-cs"/>
                        <a:sym typeface="Arial"/>
                      </a:endParaRPr>
                    </a:p>
                  </a:txBody>
                  <a:tcPr>
                    <a:lnL w="28575">
                      <a:solidFill>
                        <a:schemeClr val="tx1"/>
                      </a:solidFill>
                    </a:lnL>
                    <a:lnR w="28575">
                      <a:solidFill>
                        <a:schemeClr val="tx1"/>
                      </a:solidFill>
                    </a:lnR>
                    <a:lnT w="28575">
                      <a:solidFill>
                        <a:schemeClr val="tx1"/>
                      </a:solidFill>
                    </a:lnT>
                    <a:lnB w="28575">
                      <a:solidFill>
                        <a:schemeClr val="tx1"/>
                      </a:solidFill>
                    </a:lnB>
                    <a:solidFill>
                      <a:schemeClr val="bg1">
                        <a:lumMod val="95000"/>
                      </a:schemeClr>
                    </a:solidFill>
                  </a:tcPr>
                </a:tc>
                <a:tc>
                  <a:txBody>
                    <a:bodyPr/>
                    <a:lstStyle/>
                    <a:p>
                      <a:pPr marL="0" marR="0" lvl="0" indent="0" algn="l" rtl="0">
                        <a:lnSpc>
                          <a:spcPct val="100000"/>
                        </a:lnSpc>
                        <a:spcBef>
                          <a:spcPts val="0"/>
                        </a:spcBef>
                        <a:spcAft>
                          <a:spcPts val="1000"/>
                        </a:spcAft>
                        <a:buClr>
                          <a:srgbClr val="000000"/>
                        </a:buClr>
                        <a:buFont typeface="Arial"/>
                        <a:buNone/>
                      </a:pPr>
                      <a:endParaRPr lang="en-US" sz="1800" b="0" i="0" u="none" strike="noStrike" kern="1200" cap="none">
                        <a:solidFill>
                          <a:srgbClr val="13294B"/>
                        </a:solidFill>
                        <a:effectLst/>
                        <a:latin typeface="Calibri"/>
                        <a:ea typeface="+mn-ea"/>
                        <a:cs typeface="+mn-cs"/>
                        <a:sym typeface="Arial"/>
                      </a:endParaRPr>
                    </a:p>
                    <a:p>
                      <a:pPr marL="285750" marR="0" lvl="0" indent="-285750" algn="l" rtl="0">
                        <a:lnSpc>
                          <a:spcPct val="100000"/>
                        </a:lnSpc>
                        <a:spcBef>
                          <a:spcPts val="0"/>
                        </a:spcBef>
                        <a:spcAft>
                          <a:spcPts val="1000"/>
                        </a:spcAft>
                        <a:buClr>
                          <a:srgbClr val="000000"/>
                        </a:buClr>
                        <a:buFont typeface="Wingdings" panose="05000000000000000000" pitchFamily="2" charset="2"/>
                        <a:buChar char="§"/>
                      </a:pPr>
                      <a:r>
                        <a:rPr lang="en-US" sz="1800" b="0" i="0" kern="1200">
                          <a:solidFill>
                            <a:schemeClr val="dk1"/>
                          </a:solidFill>
                          <a:effectLst/>
                          <a:latin typeface="+mn-lt"/>
                          <a:ea typeface="+mn-ea"/>
                          <a:cs typeface="+mn-cs"/>
                        </a:rPr>
                        <a:t>Difference between the value of a country’s imports and exports over a given time period</a:t>
                      </a:r>
                      <a:endParaRPr lang="en-US" sz="1800" b="0" i="0" kern="1200">
                        <a:solidFill>
                          <a:schemeClr val="dk1"/>
                        </a:solidFill>
                        <a:effectLst/>
                        <a:latin typeface="+mn-lt"/>
                        <a:ea typeface="+mn-ea"/>
                        <a:cs typeface="+mn-cs"/>
                        <a:sym typeface="Arial"/>
                      </a:endParaRPr>
                    </a:p>
                  </a:txBody>
                  <a:tcPr>
                    <a:lnL w="28575">
                      <a:solidFill>
                        <a:schemeClr val="tx1"/>
                      </a:solidFill>
                    </a:lnL>
                    <a:lnR w="28575">
                      <a:solidFill>
                        <a:schemeClr val="tx1"/>
                      </a:solidFill>
                    </a:lnR>
                    <a:lnT w="28575">
                      <a:solidFill>
                        <a:schemeClr val="tx1"/>
                      </a:solidFill>
                    </a:lnT>
                    <a:lnB w="28575">
                      <a:solidFill>
                        <a:schemeClr val="tx1"/>
                      </a:solidFill>
                    </a:lnB>
                    <a:solidFill>
                      <a:schemeClr val="bg1">
                        <a:lumMod val="95000"/>
                      </a:schemeClr>
                    </a:solidFill>
                  </a:tcPr>
                </a:tc>
                <a:extLst>
                  <a:ext uri="{0D108BD9-81ED-4DB2-BD59-A6C34878D82A}">
                    <a16:rowId xmlns:a16="http://schemas.microsoft.com/office/drawing/2014/main" val="439668049"/>
                  </a:ext>
                </a:extLst>
              </a:tr>
            </a:tbl>
          </a:graphicData>
        </a:graphic>
      </p:graphicFrame>
      <p:sp>
        <p:nvSpPr>
          <p:cNvPr id="5" name="TextBox 4">
            <a:extLst>
              <a:ext uri="{FF2B5EF4-FFF2-40B4-BE49-F238E27FC236}">
                <a16:creationId xmlns:a16="http://schemas.microsoft.com/office/drawing/2014/main" id="{D7FE96AE-3AFD-4597-A9D5-A3B55B29648A}"/>
              </a:ext>
            </a:extLst>
          </p:cNvPr>
          <p:cNvSpPr txBox="1"/>
          <p:nvPr/>
        </p:nvSpPr>
        <p:spPr>
          <a:xfrm>
            <a:off x="355976" y="-230016"/>
            <a:ext cx="11332653" cy="6740307"/>
          </a:xfrm>
          <a:prstGeom prst="rect">
            <a:avLst/>
          </a:prstGeom>
          <a:noFill/>
        </p:spPr>
        <p:txBody>
          <a:bodyPr wrap="square" lIns="91440" tIns="45720" rIns="91440" bIns="45720" rtlCol="0" anchor="t">
            <a:spAutoFit/>
          </a:bodyPr>
          <a:lstStyle/>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pPr marL="285750" indent="-285750">
              <a:buFont typeface="Wingdings" panose="05000000000000000000" pitchFamily="2" charset="2"/>
              <a:buChar char="Ø"/>
            </a:pPr>
            <a:endParaRPr lang="en-US">
              <a:latin typeface="Arial"/>
              <a:cs typeface="Arial"/>
            </a:endParaRPr>
          </a:p>
          <a:p>
            <a:pPr marL="285750" indent="-285750">
              <a:buFont typeface="Wingdings" panose="05000000000000000000" pitchFamily="2" charset="2"/>
              <a:buChar char="Ø"/>
            </a:pPr>
            <a:endParaRPr lang="en-US">
              <a:latin typeface="Arial"/>
              <a:cs typeface="Arial"/>
            </a:endParaRPr>
          </a:p>
          <a:p>
            <a:pPr marL="285750" indent="-285750">
              <a:buFont typeface="Wingdings" panose="05000000000000000000" pitchFamily="2" charset="2"/>
              <a:buChar char="Ø"/>
            </a:pPr>
            <a:endParaRPr lang="en-US">
              <a:latin typeface="Arial"/>
              <a:cs typeface="Arial"/>
            </a:endParaRPr>
          </a:p>
          <a:p>
            <a:pPr marL="285750" indent="-285750">
              <a:buFont typeface="Wingdings" panose="05000000000000000000" pitchFamily="2" charset="2"/>
              <a:buChar char="Ø"/>
            </a:pPr>
            <a:endParaRPr lang="en-US">
              <a:latin typeface="Arial"/>
              <a:cs typeface="Arial"/>
            </a:endParaRPr>
          </a:p>
          <a:p>
            <a:pPr marL="285750" indent="-285750">
              <a:buFont typeface="Wingdings" panose="05000000000000000000" pitchFamily="2" charset="2"/>
              <a:buChar char="Ø"/>
            </a:pPr>
            <a:r>
              <a:rPr lang="en-US">
                <a:latin typeface="Arial"/>
                <a:cs typeface="Arial"/>
              </a:rPr>
              <a:t>Data used – </a:t>
            </a:r>
            <a:r>
              <a:rPr lang="en-IN">
                <a:latin typeface="Arial"/>
                <a:cs typeface="Arial"/>
              </a:rPr>
              <a:t>Jagran Josh Article, Import and Export data of India with the world, GDP of all the countries in the world, Trade balance of all the countries in the world</a:t>
            </a:r>
            <a:endParaRPr lang="en-US">
              <a:latin typeface="Arial"/>
              <a:cs typeface="Arial"/>
            </a:endParaRPr>
          </a:p>
          <a:p>
            <a:endParaRPr lang="en-US" sz="1800">
              <a:latin typeface="Arial"/>
              <a:cs typeface="Arial"/>
            </a:endParaRPr>
          </a:p>
          <a:p>
            <a:pPr marL="285750" indent="-285750">
              <a:buFont typeface="Wingdings" panose="05000000000000000000" pitchFamily="2" charset="2"/>
              <a:buChar char="Ø"/>
            </a:pPr>
            <a:r>
              <a:rPr lang="en-US">
                <a:latin typeface="Arial"/>
                <a:cs typeface="Arial"/>
              </a:rPr>
              <a:t> Three hypothesis and their conclusions </a:t>
            </a:r>
          </a:p>
          <a:p>
            <a:pPr marL="285750" indent="-285750">
              <a:buFont typeface="Wingdings" panose="05000000000000000000" pitchFamily="2" charset="2"/>
              <a:buChar char="Ø"/>
            </a:pPr>
            <a:endParaRPr lang="en-US">
              <a:latin typeface="Arial"/>
              <a:cs typeface="Arial"/>
            </a:endParaRPr>
          </a:p>
          <a:p>
            <a:endParaRPr lang="en-US">
              <a:latin typeface="Arial"/>
              <a:cs typeface="Arial"/>
            </a:endParaRPr>
          </a:p>
          <a:p>
            <a:endParaRPr lang="en-US">
              <a:latin typeface="Arial"/>
              <a:cs typeface="Arial"/>
            </a:endParaRPr>
          </a:p>
          <a:p>
            <a:endParaRPr lang="en-US" sz="1800">
              <a:latin typeface="Arial"/>
              <a:cs typeface="Arial"/>
            </a:endParaRPr>
          </a:p>
          <a:p>
            <a:endParaRPr lang="en-US">
              <a:latin typeface="Arial"/>
              <a:cs typeface="Arial"/>
            </a:endParaRPr>
          </a:p>
          <a:p>
            <a:r>
              <a:rPr lang="en-US" sz="1800">
                <a:latin typeface="Arial"/>
                <a:cs typeface="Arial"/>
              </a:rPr>
              <a:t> .</a:t>
            </a:r>
            <a:endParaRPr lang="en-IN"/>
          </a:p>
        </p:txBody>
      </p:sp>
      <p:pic>
        <p:nvPicPr>
          <p:cNvPr id="7" name="Picture 6" descr="Diagram&#10;&#10;Description automatically generated">
            <a:extLst>
              <a:ext uri="{FF2B5EF4-FFF2-40B4-BE49-F238E27FC236}">
                <a16:creationId xmlns:a16="http://schemas.microsoft.com/office/drawing/2014/main" id="{70E19F34-83F6-423C-A79E-F81A3B64F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305" y="4450686"/>
            <a:ext cx="5073444" cy="2407314"/>
          </a:xfrm>
          <a:prstGeom prst="rect">
            <a:avLst/>
          </a:prstGeom>
        </p:spPr>
      </p:pic>
    </p:spTree>
    <p:extLst>
      <p:ext uri="{BB962C8B-B14F-4D97-AF65-F5344CB8AC3E}">
        <p14:creationId xmlns:p14="http://schemas.microsoft.com/office/powerpoint/2010/main" val="355668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Hypothesis -1 </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latin typeface="Arial"/>
                <a:cs typeface="Arial"/>
              </a:rPr>
              <a:t>As per the article India is in trade deficit with China for the last 10 years. However, we believe this statement is not true as India ranks 5th in the world economy and China is one of its largest destinations for exports</a:t>
            </a:r>
          </a:p>
          <a:p>
            <a:pPr marL="0" indent="0">
              <a:lnSpc>
                <a:spcPct val="100000"/>
              </a:lnSpc>
              <a:spcBef>
                <a:spcPts val="0"/>
              </a:spcBef>
              <a:buSzPts val="2000"/>
              <a:buNone/>
            </a:pPr>
            <a:r>
              <a:rPr lang="en-US" sz="1800">
                <a:latin typeface="Arial"/>
                <a:cs typeface="Arial"/>
              </a:rPr>
              <a:t>                                                                                                                                    </a:t>
            </a: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4" name="Picture 3" descr="Chart, bar chart&#10;&#10;Description automatically generated">
            <a:extLst>
              <a:ext uri="{FF2B5EF4-FFF2-40B4-BE49-F238E27FC236}">
                <a16:creationId xmlns:a16="http://schemas.microsoft.com/office/drawing/2014/main" id="{21C173DC-BDF8-4873-B9B5-B4C7CFE17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323" y="2674679"/>
            <a:ext cx="8161934" cy="4183321"/>
          </a:xfrm>
          <a:prstGeom prst="rect">
            <a:avLst/>
          </a:prstGeom>
        </p:spPr>
      </p:pic>
    </p:spTree>
    <p:extLst>
      <p:ext uri="{BB962C8B-B14F-4D97-AF65-F5344CB8AC3E}">
        <p14:creationId xmlns:p14="http://schemas.microsoft.com/office/powerpoint/2010/main" val="167382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Conclusion</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latin typeface="Arial"/>
                <a:cs typeface="Arial"/>
              </a:rPr>
              <a:t>By analyzing the graphs provided, we reject our hypothesis, and it is concluded that India is in trade deficit with China </a:t>
            </a:r>
          </a:p>
          <a:p>
            <a:pPr marL="0" indent="0">
              <a:lnSpc>
                <a:spcPct val="100000"/>
              </a:lnSpc>
              <a:spcBef>
                <a:spcPts val="0"/>
              </a:spcBef>
              <a:buNone/>
            </a:pPr>
            <a:endParaRPr lang="en-US" sz="1800">
              <a:latin typeface="Arial"/>
              <a:cs typeface="Arial"/>
            </a:endParaRPr>
          </a:p>
          <a:p>
            <a:pPr>
              <a:lnSpc>
                <a:spcPct val="100000"/>
              </a:lnSpc>
              <a:spcBef>
                <a:spcPts val="0"/>
              </a:spcBef>
              <a:buFont typeface="Wingdings" panose="05000000000000000000" pitchFamily="2" charset="2"/>
              <a:buChar char="Ø"/>
            </a:pPr>
            <a:r>
              <a:rPr lang="en-US" sz="1800">
                <a:latin typeface="Arial"/>
                <a:cs typeface="Arial"/>
              </a:rPr>
              <a:t>India’s trade deficit with China has visibly no effect on India’s GDP</a:t>
            </a:r>
          </a:p>
          <a:p>
            <a:pPr marL="0" indent="0">
              <a:lnSpc>
                <a:spcPct val="100000"/>
              </a:lnSpc>
              <a:spcBef>
                <a:spcPts val="0"/>
              </a:spcBef>
              <a:buNone/>
            </a:pPr>
            <a:endParaRPr lang="en-US" sz="1800">
              <a:latin typeface="Arial"/>
              <a:cs typeface="Arial"/>
            </a:endParaRPr>
          </a:p>
          <a:p>
            <a:pPr>
              <a:lnSpc>
                <a:spcPct val="100000"/>
              </a:lnSpc>
              <a:spcBef>
                <a:spcPts val="0"/>
              </a:spcBef>
              <a:buFont typeface="Wingdings" panose="05000000000000000000" pitchFamily="2" charset="2"/>
              <a:buChar char="Ø"/>
            </a:pPr>
            <a:r>
              <a:rPr lang="en-US" sz="1800">
                <a:latin typeface="Arial"/>
                <a:cs typeface="Arial"/>
              </a:rPr>
              <a:t>Other factors that could have affected India’s GDP – Employment rate, Population density, Political and social factors  </a:t>
            </a: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3" name="Picture 2" descr="Chart, line chart&#10;&#10;Description automatically generated">
            <a:extLst>
              <a:ext uri="{FF2B5EF4-FFF2-40B4-BE49-F238E27FC236}">
                <a16:creationId xmlns:a16="http://schemas.microsoft.com/office/drawing/2014/main" id="{A3B9836F-65F7-4F0A-BA51-ABCB6EA32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9919" y="3588730"/>
            <a:ext cx="6140072" cy="3245057"/>
          </a:xfrm>
          <a:prstGeom prst="rect">
            <a:avLst/>
          </a:prstGeom>
        </p:spPr>
      </p:pic>
      <p:pic>
        <p:nvPicPr>
          <p:cNvPr id="11" name="Picture 10" descr="Chart, line chart&#10;&#10;Description automatically generated">
            <a:extLst>
              <a:ext uri="{FF2B5EF4-FFF2-40B4-BE49-F238E27FC236}">
                <a16:creationId xmlns:a16="http://schemas.microsoft.com/office/drawing/2014/main" id="{AF2C4DA2-3637-4446-A8E3-B875DE1B9A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807" y="3853914"/>
            <a:ext cx="4476676" cy="3004086"/>
          </a:xfrm>
          <a:prstGeom prst="rect">
            <a:avLst/>
          </a:prstGeom>
        </p:spPr>
      </p:pic>
    </p:spTree>
    <p:extLst>
      <p:ext uri="{BB962C8B-B14F-4D97-AF65-F5344CB8AC3E}">
        <p14:creationId xmlns:p14="http://schemas.microsoft.com/office/powerpoint/2010/main" val="365828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Hypothesis -2</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Ø"/>
            </a:pPr>
            <a:r>
              <a:rPr lang="en-US" sz="1800">
                <a:latin typeface="Arial"/>
                <a:cs typeface="Arial"/>
              </a:rPr>
              <a:t>  Do ALL countries with a trade deficit for past 10 years in a row have a direct effect on their GDP?</a:t>
            </a:r>
          </a:p>
          <a:p>
            <a:pPr marL="0" indent="0">
              <a:lnSpc>
                <a:spcPct val="100000"/>
              </a:lnSpc>
              <a:spcBef>
                <a:spcPts val="0"/>
              </a:spcBef>
              <a:buNone/>
            </a:pPr>
            <a:endParaRPr lang="en-US" sz="1800">
              <a:latin typeface="Arial"/>
              <a:cs typeface="Arial"/>
            </a:endParaRPr>
          </a:p>
          <a:p>
            <a:pPr>
              <a:lnSpc>
                <a:spcPct val="100000"/>
              </a:lnSpc>
              <a:spcBef>
                <a:spcPts val="0"/>
              </a:spcBef>
              <a:buFont typeface="Wingdings" panose="05000000000000000000" pitchFamily="2" charset="2"/>
              <a:buChar char="Ø"/>
            </a:pPr>
            <a:r>
              <a:rPr lang="en-US" sz="1800">
                <a:latin typeface="Arial"/>
                <a:cs typeface="Arial"/>
              </a:rPr>
              <a:t>  After analyzing the data and performing the necessary functions, we found that India saw an increase in its net trade from 2019-2020 and the United States has been in a trade deficit for the past 10 years in a row. </a:t>
            </a:r>
            <a:endParaRPr lang="en-IN" sz="1800">
              <a:latin typeface="Arial"/>
              <a:cs typeface="Arial"/>
            </a:endParaRPr>
          </a:p>
          <a:p>
            <a:pPr marL="0" indent="0">
              <a:lnSpc>
                <a:spcPct val="100000"/>
              </a:lnSpc>
              <a:spcBef>
                <a:spcPts val="0"/>
              </a:spcBef>
              <a:buNone/>
            </a:pPr>
            <a:r>
              <a:rPr lang="en-US" sz="1800">
                <a:latin typeface="Arial"/>
                <a:cs typeface="Arial"/>
              </a:rPr>
              <a:t>                             </a:t>
            </a: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r>
              <a:rPr lang="en-US" sz="1800">
                <a:latin typeface="Arial"/>
                <a:cs typeface="Arial"/>
              </a:rPr>
              <a:t>                                                                                                       </a:t>
            </a: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7" name="Picture 6" descr="Chart, waterfall chart&#10;&#10;Description automatically generated">
            <a:extLst>
              <a:ext uri="{FF2B5EF4-FFF2-40B4-BE49-F238E27FC236}">
                <a16:creationId xmlns:a16="http://schemas.microsoft.com/office/drawing/2014/main" id="{63765B26-2197-4C37-890C-027386D3C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908" y="2949677"/>
            <a:ext cx="8510279" cy="3908323"/>
          </a:xfrm>
          <a:prstGeom prst="rect">
            <a:avLst/>
          </a:prstGeom>
        </p:spPr>
      </p:pic>
    </p:spTree>
    <p:extLst>
      <p:ext uri="{BB962C8B-B14F-4D97-AF65-F5344CB8AC3E}">
        <p14:creationId xmlns:p14="http://schemas.microsoft.com/office/powerpoint/2010/main" val="274606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Conclusion</a:t>
            </a:r>
          </a:p>
          <a:p>
            <a:pPr marL="0" indent="0">
              <a:lnSpc>
                <a:spcPct val="100000"/>
              </a:lnSpc>
              <a:spcBef>
                <a:spcPts val="0"/>
              </a:spcBef>
              <a:buNone/>
            </a:pPr>
            <a:endParaRPr lang="en-US" sz="2000">
              <a:solidFill>
                <a:srgbClr val="E84B36"/>
              </a:solidFill>
              <a:latin typeface="Arial"/>
              <a:ea typeface="Calibri"/>
              <a:cs typeface="Arial"/>
            </a:endParaRPr>
          </a:p>
          <a:p>
            <a:pPr>
              <a:lnSpc>
                <a:spcPct val="100000"/>
              </a:lnSpc>
              <a:spcBef>
                <a:spcPts val="0"/>
              </a:spcBef>
              <a:buFont typeface="Wingdings" panose="05000000000000000000" pitchFamily="2" charset="2"/>
              <a:buChar char="Ø"/>
            </a:pPr>
            <a:r>
              <a:rPr lang="en-US" sz="1800">
                <a:latin typeface="Calibri"/>
                <a:ea typeface="Calibri"/>
                <a:cs typeface="Times New Roman"/>
              </a:rPr>
              <a:t>Even though the net trade increased, the Indian GDP decreased from 2019-2020.</a:t>
            </a:r>
            <a:endParaRPr lang="en-US" sz="1800">
              <a:latin typeface="Arial"/>
              <a:ea typeface="Calibri"/>
              <a:cs typeface="Arial"/>
            </a:endParaRPr>
          </a:p>
          <a:p>
            <a:pPr>
              <a:lnSpc>
                <a:spcPct val="100000"/>
              </a:lnSpc>
              <a:spcBef>
                <a:spcPts val="0"/>
              </a:spcBef>
              <a:buFont typeface="Wingdings" panose="05000000000000000000" pitchFamily="2" charset="2"/>
              <a:buChar char="Ø"/>
            </a:pPr>
            <a:r>
              <a:rPr lang="en-US" sz="1800">
                <a:latin typeface="Calibri"/>
                <a:ea typeface="Calibri"/>
                <a:cs typeface="Times New Roman"/>
              </a:rPr>
              <a:t>There </a:t>
            </a:r>
            <a:r>
              <a:rPr lang="en-US" sz="1800">
                <a:effectLst/>
                <a:latin typeface="Calibri"/>
                <a:ea typeface="Calibri"/>
                <a:cs typeface="Times New Roman"/>
              </a:rPr>
              <a:t>is a uniform trade deficit experienced by United States, but at the same time there is a steady increase in the country’s GDP as proven in the graphs.</a:t>
            </a:r>
            <a:r>
              <a:rPr lang="en-US" sz="1800">
                <a:latin typeface="Calibri"/>
                <a:ea typeface="Calibri"/>
                <a:cs typeface="Times New Roman"/>
              </a:rPr>
              <a:t> </a:t>
            </a:r>
            <a:endParaRPr lang="en-US" sz="1800">
              <a:latin typeface="Arial"/>
              <a:ea typeface="Calibri"/>
              <a:cs typeface="Arial"/>
            </a:endParaRPr>
          </a:p>
          <a:p>
            <a:pPr>
              <a:lnSpc>
                <a:spcPct val="100000"/>
              </a:lnSpc>
              <a:spcBef>
                <a:spcPts val="0"/>
              </a:spcBef>
              <a:buFont typeface="Wingdings" panose="05000000000000000000" pitchFamily="2" charset="2"/>
              <a:buChar char="Ø"/>
            </a:pPr>
            <a:r>
              <a:rPr lang="en-US" sz="1800">
                <a:effectLst/>
                <a:latin typeface="Calibri"/>
                <a:ea typeface="Calibri"/>
                <a:cs typeface="Times New Roman"/>
              </a:rPr>
              <a:t>Hence, we conclude a country’s</a:t>
            </a:r>
            <a:r>
              <a:rPr lang="en-US" sz="1800">
                <a:latin typeface="Calibri"/>
                <a:ea typeface="Calibri"/>
                <a:cs typeface="Times New Roman"/>
              </a:rPr>
              <a:t> net</a:t>
            </a:r>
            <a:r>
              <a:rPr lang="en-US" sz="1800">
                <a:effectLst/>
                <a:latin typeface="Calibri"/>
                <a:ea typeface="Calibri"/>
                <a:cs typeface="Times New Roman"/>
              </a:rPr>
              <a:t> trade has </a:t>
            </a:r>
            <a:r>
              <a:rPr lang="en-US" sz="1800">
                <a:latin typeface="Calibri"/>
                <a:ea typeface="Calibri"/>
                <a:cs typeface="Times New Roman"/>
              </a:rPr>
              <a:t>no</a:t>
            </a:r>
            <a:r>
              <a:rPr lang="en-US" sz="1800">
                <a:effectLst/>
                <a:latin typeface="Calibri"/>
                <a:ea typeface="Calibri"/>
                <a:cs typeface="Times New Roman"/>
              </a:rPr>
              <a:t> direct relation with its GDP.</a:t>
            </a:r>
            <a:r>
              <a:rPr lang="en-US" sz="1800">
                <a:latin typeface="Calibri"/>
                <a:ea typeface="Calibri"/>
                <a:cs typeface="Times New Roman"/>
              </a:rPr>
              <a:t> </a:t>
            </a:r>
            <a:endParaRPr lang="en-US" sz="1800">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4" name="Picture 3" descr="Chart, line chart&#10;&#10;Description automatically generated">
            <a:extLst>
              <a:ext uri="{FF2B5EF4-FFF2-40B4-BE49-F238E27FC236}">
                <a16:creationId xmlns:a16="http://schemas.microsoft.com/office/drawing/2014/main" id="{54004B18-1179-48AC-B4E0-04ABC9E46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52" y="3008638"/>
            <a:ext cx="4601908" cy="3345991"/>
          </a:xfrm>
          <a:prstGeom prst="rect">
            <a:avLst/>
          </a:prstGeom>
        </p:spPr>
      </p:pic>
      <p:pic>
        <p:nvPicPr>
          <p:cNvPr id="6" name="Picture 5" descr="Chart, line chart&#10;&#10;Description automatically generated">
            <a:extLst>
              <a:ext uri="{FF2B5EF4-FFF2-40B4-BE49-F238E27FC236}">
                <a16:creationId xmlns:a16="http://schemas.microsoft.com/office/drawing/2014/main" id="{96E8DB35-125D-4AB7-B853-6ED16997D5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475" y="3028302"/>
            <a:ext cx="5231641" cy="3306662"/>
          </a:xfrm>
          <a:prstGeom prst="rect">
            <a:avLst/>
          </a:prstGeom>
        </p:spPr>
      </p:pic>
    </p:spTree>
    <p:extLst>
      <p:ext uri="{BB962C8B-B14F-4D97-AF65-F5344CB8AC3E}">
        <p14:creationId xmlns:p14="http://schemas.microsoft.com/office/powerpoint/2010/main" val="376727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99829" y="1175657"/>
            <a:ext cx="11354382" cy="500922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2000">
                <a:solidFill>
                  <a:srgbClr val="E84B36"/>
                </a:solidFill>
                <a:latin typeface="Arial"/>
                <a:cs typeface="Arial"/>
              </a:rPr>
              <a:t>Hypothesis -3</a:t>
            </a:r>
          </a:p>
          <a:p>
            <a:pPr marL="0" indent="0">
              <a:lnSpc>
                <a:spcPct val="100000"/>
              </a:lnSpc>
              <a:spcBef>
                <a:spcPts val="0"/>
              </a:spcBef>
              <a:buNone/>
            </a:pPr>
            <a:endParaRPr lang="en-US" sz="2000">
              <a:solidFill>
                <a:srgbClr val="E84B36"/>
              </a:solidFill>
              <a:latin typeface="Arial"/>
              <a:cs typeface="Arial"/>
            </a:endParaRPr>
          </a:p>
          <a:p>
            <a:pPr>
              <a:lnSpc>
                <a:spcPct val="100000"/>
              </a:lnSpc>
              <a:spcBef>
                <a:spcPts val="0"/>
              </a:spcBef>
              <a:buFont typeface="Wingdings" panose="05000000000000000000" pitchFamily="2" charset="2"/>
              <a:buChar char="Ø"/>
            </a:pPr>
            <a:r>
              <a:rPr lang="en-US" sz="1800">
                <a:latin typeface="Arial"/>
                <a:cs typeface="Arial"/>
              </a:rPr>
              <a:t>  Did the global demand slow down and fall in crude oil prices during the period 2014-16 affect India’s exports of mineral fuel? </a:t>
            </a:r>
            <a:endParaRPr lang="en-IN" sz="1800">
              <a:latin typeface="Arial"/>
              <a:cs typeface="Arial"/>
            </a:endParaRPr>
          </a:p>
          <a:p>
            <a:pPr marL="0" indent="0">
              <a:lnSpc>
                <a:spcPct val="100000"/>
              </a:lnSpc>
              <a:spcBef>
                <a:spcPts val="0"/>
              </a:spcBef>
              <a:buNone/>
            </a:pPr>
            <a:r>
              <a:rPr lang="en-US" sz="1800">
                <a:latin typeface="Arial"/>
                <a:cs typeface="Arial"/>
              </a:rPr>
              <a:t>                             </a:t>
            </a: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endParaRPr lang="en-US" sz="1800">
              <a:latin typeface="Arial"/>
              <a:cs typeface="Arial"/>
            </a:endParaRPr>
          </a:p>
          <a:p>
            <a:pPr marL="0" indent="0">
              <a:lnSpc>
                <a:spcPct val="100000"/>
              </a:lnSpc>
              <a:spcBef>
                <a:spcPts val="0"/>
              </a:spcBef>
              <a:buNone/>
            </a:pPr>
            <a:r>
              <a:rPr lang="en-US" sz="1800">
                <a:latin typeface="Arial"/>
                <a:cs typeface="Arial"/>
              </a:rPr>
              <a:t>                                                                                                       </a:t>
            </a:r>
          </a:p>
          <a:p>
            <a:pPr marL="0" indent="0">
              <a:lnSpc>
                <a:spcPct val="100000"/>
              </a:lnSpc>
              <a:spcBef>
                <a:spcPts val="0"/>
              </a:spcBef>
              <a:buNone/>
            </a:pPr>
            <a:endParaRPr lang="en-US" sz="2000">
              <a:solidFill>
                <a:srgbClr val="E84B36"/>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None/>
            </a:pPr>
            <a:endParaRPr lang="en-US" sz="1800">
              <a:solidFill>
                <a:srgbClr val="000000"/>
              </a:solidFill>
              <a:latin typeface="Arial"/>
              <a:cs typeface="Arial"/>
            </a:endParaRPr>
          </a:p>
          <a:p>
            <a:pPr marL="0" indent="0">
              <a:lnSpc>
                <a:spcPct val="100000"/>
              </a:lnSpc>
              <a:spcBef>
                <a:spcPts val="0"/>
              </a:spcBef>
              <a:buSzPts val="3000"/>
              <a:buNone/>
            </a:pPr>
            <a:endParaRPr lang="en-US" sz="2000">
              <a:solidFill>
                <a:srgbClr val="15264B"/>
              </a:solidFill>
              <a:latin typeface="Arial"/>
              <a:cs typeface="Arial"/>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199828" y="184790"/>
            <a:ext cx="10910026" cy="523180"/>
          </a:xfrm>
          <a:prstGeom prst="rect">
            <a:avLst/>
          </a:prstGeom>
          <a:noFill/>
          <a:ln>
            <a:noFill/>
          </a:ln>
        </p:spPr>
        <p:txBody>
          <a:bodyPr spcFirstLastPara="1" wrap="square" lIns="91425" tIns="45700" rIns="91425" bIns="45700" anchor="t" anchorCtr="0">
            <a:spAutoFit/>
          </a:bodyPr>
          <a:lstStyle/>
          <a:p>
            <a:r>
              <a:rPr lang="en-US" sz="2800">
                <a:solidFill>
                  <a:schemeClr val="lt1"/>
                </a:solidFill>
                <a:ea typeface="+mn-lt"/>
                <a:cs typeface="+mn-lt"/>
                <a:sym typeface="Helvetica Neue Light"/>
              </a:rPr>
              <a:t>Hypothesis </a:t>
            </a:r>
            <a:endParaRPr lang="en-US" sz="2800">
              <a:ea typeface="+mn-lt"/>
              <a:cs typeface="+mn-lt"/>
              <a:sym typeface="Helvetica Neue Light"/>
            </a:endParaRPr>
          </a:p>
        </p:txBody>
      </p:sp>
      <p:pic>
        <p:nvPicPr>
          <p:cNvPr id="5" name="Picture 4" descr="Chart, line chart&#10;&#10;Description automatically generated">
            <a:extLst>
              <a:ext uri="{FF2B5EF4-FFF2-40B4-BE49-F238E27FC236}">
                <a16:creationId xmlns:a16="http://schemas.microsoft.com/office/drawing/2014/main" id="{D54B904A-E8D8-413D-864C-1B40C99D8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650" y="2928120"/>
            <a:ext cx="9388654" cy="3564194"/>
          </a:xfrm>
          <a:prstGeom prst="rect">
            <a:avLst/>
          </a:prstGeom>
        </p:spPr>
      </p:pic>
    </p:spTree>
    <p:extLst>
      <p:ext uri="{BB962C8B-B14F-4D97-AF65-F5344CB8AC3E}">
        <p14:creationId xmlns:p14="http://schemas.microsoft.com/office/powerpoint/2010/main" val="3143066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Nuka, Rishitha</dc:creator>
  <cp:revision>2</cp:revision>
  <dcterms:created xsi:type="dcterms:W3CDTF">2022-05-01T18:19:00Z</dcterms:created>
  <dcterms:modified xsi:type="dcterms:W3CDTF">2022-05-03T21:14:36Z</dcterms:modified>
</cp:coreProperties>
</file>