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imes New Roman" charset="1" panose="02030502070405020303"/>
      <p:regular r:id="rId14"/>
    </p:embeddedFont>
    <p:embeddedFont>
      <p:font typeface="Times New Roman Bold" charset="1" panose="02030802070405020303"/>
      <p:regular r:id="rId15"/>
    </p:embeddedFont>
    <p:embeddedFont>
      <p:font typeface="Times New Roman Medium" charset="1" panose="02030502070405020303"/>
      <p:regular r:id="rId16"/>
    </p:embeddedFont>
    <p:embeddedFont>
      <p:font typeface="DM Serif Display" charset="1" panose="00000000000000000000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Nukaraju2003/Recruitment_Bot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3EC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5731" y="2668168"/>
            <a:ext cx="16408332" cy="3429650"/>
            <a:chOff x="0" y="0"/>
            <a:chExt cx="21877776" cy="45728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24284" y="2455779"/>
              <a:ext cx="21653492" cy="64045"/>
              <a:chOff x="0" y="0"/>
              <a:chExt cx="21653492" cy="6404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6350" y="0"/>
                <a:ext cx="21640800" cy="64008"/>
              </a:xfrm>
              <a:custGeom>
                <a:avLst/>
                <a:gdLst/>
                <a:ahLst/>
                <a:cxnLst/>
                <a:rect r="r" b="b" t="t" l="l"/>
                <a:pathLst>
                  <a:path h="64008" w="21640800">
                    <a:moveTo>
                      <a:pt x="0" y="51308"/>
                    </a:moveTo>
                    <a:lnTo>
                      <a:pt x="21640800" y="0"/>
                    </a:lnTo>
                    <a:lnTo>
                      <a:pt x="21640800" y="12700"/>
                    </a:lnTo>
                    <a:lnTo>
                      <a:pt x="0" y="64008"/>
                    </a:lnTo>
                    <a:close/>
                  </a:path>
                </a:pathLst>
              </a:custGeom>
              <a:solidFill>
                <a:srgbClr val="2B2C30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24284" y="3052792"/>
              <a:ext cx="21653492" cy="1520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20"/>
                </a:lnSpc>
              </a:pPr>
              <a:r>
                <a:rPr lang="en-US" sz="6300" spc="1429">
                  <a:solidFill>
                    <a:srgbClr val="451F54"/>
                  </a:solidFill>
                  <a:latin typeface="Times New Roman"/>
                </a:rPr>
                <a:t>HIREWISE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42875"/>
              <a:ext cx="21877776" cy="3157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795"/>
                </a:lnSpc>
              </a:pPr>
              <a:r>
                <a:rPr lang="en-US" sz="16259" spc="81">
                  <a:solidFill>
                    <a:srgbClr val="662175"/>
                  </a:solidFill>
                  <a:latin typeface="Times New Roman"/>
                </a:rPr>
                <a:t>Recruitment Bot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3EC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28210"/>
            <a:ext cx="16230611" cy="202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80"/>
              </a:lnSpc>
            </a:pPr>
            <a:r>
              <a:rPr lang="en-US" sz="3300" spc="62">
                <a:solidFill>
                  <a:srgbClr val="361643"/>
                </a:solidFill>
                <a:latin typeface="Times New Roman"/>
              </a:rPr>
              <a:t>Recruiting junior-level candidates is a time-consuming task with a high rejection rate. Traditional methods often involve repetitive screening of unqualified applicants, leading to wasted resources.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09651" y="635953"/>
            <a:ext cx="16230611" cy="952488"/>
            <a:chOff x="0" y="0"/>
            <a:chExt cx="21640815" cy="1269983"/>
          </a:xfrm>
        </p:grpSpPr>
        <p:sp>
          <p:nvSpPr>
            <p:cNvPr name="AutoShape 4" id="4"/>
            <p:cNvSpPr/>
            <p:nvPr/>
          </p:nvSpPr>
          <p:spPr>
            <a:xfrm>
              <a:off x="3020272" y="1244583"/>
              <a:ext cx="15600272" cy="0"/>
            </a:xfrm>
            <a:prstGeom prst="line">
              <a:avLst/>
            </a:prstGeom>
            <a:ln cap="flat" w="50800">
              <a:solidFill>
                <a:srgbClr val="A29E9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-238125"/>
              <a:ext cx="21640815" cy="1457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662175"/>
                  </a:solidFill>
                  <a:latin typeface="Times New Roman Bold"/>
                </a:rPr>
                <a:t>PROBLEM STATEMENT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337284" y="6522466"/>
            <a:ext cx="18013992" cy="2735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468119" indent="-489373" lvl="2">
              <a:lnSpc>
                <a:spcPts val="5337"/>
              </a:lnSpc>
              <a:buFont typeface="Arial"/>
              <a:buChar char="⚬"/>
            </a:pPr>
            <a:r>
              <a:rPr lang="en-US" sz="3399" spc="61">
                <a:solidFill>
                  <a:srgbClr val="361643"/>
                </a:solidFill>
                <a:latin typeface="Times New Roman"/>
              </a:rPr>
              <a:t>Recruiters spend significant time screening resumes and conducting initial interviews.</a:t>
            </a:r>
          </a:p>
          <a:p>
            <a:pPr algn="just" marL="1468119" indent="-489373" lvl="2">
              <a:lnSpc>
                <a:spcPts val="5337"/>
              </a:lnSpc>
              <a:buFont typeface="Arial"/>
              <a:buChar char="⚬"/>
            </a:pPr>
            <a:r>
              <a:rPr lang="en-US" sz="3399" spc="61">
                <a:solidFill>
                  <a:srgbClr val="361643"/>
                </a:solidFill>
                <a:latin typeface="Times New Roman"/>
              </a:rPr>
              <a:t>Traditional methods lack personalization and may fail to accurately assess soft skills and cultural fit.</a:t>
            </a:r>
          </a:p>
          <a:p>
            <a:pPr algn="just" marL="1468119" indent="-489373" lvl="2">
              <a:lnSpc>
                <a:spcPts val="5337"/>
              </a:lnSpc>
              <a:buFont typeface="Arial"/>
              <a:buChar char="⚬"/>
            </a:pPr>
            <a:r>
              <a:rPr lang="en-US" sz="3399" spc="61">
                <a:solidFill>
                  <a:srgbClr val="361643"/>
                </a:solidFill>
                <a:latin typeface="Times New Roman"/>
              </a:rPr>
              <a:t>Inconsistent interview styles can lead to bias and an unfair candidate experience.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09651" y="5606690"/>
            <a:ext cx="16230611" cy="952488"/>
            <a:chOff x="0" y="0"/>
            <a:chExt cx="21640815" cy="1269983"/>
          </a:xfrm>
        </p:grpSpPr>
        <p:sp>
          <p:nvSpPr>
            <p:cNvPr name="AutoShape 8" id="8"/>
            <p:cNvSpPr/>
            <p:nvPr/>
          </p:nvSpPr>
          <p:spPr>
            <a:xfrm>
              <a:off x="3020272" y="1244583"/>
              <a:ext cx="15600272" cy="0"/>
            </a:xfrm>
            <a:prstGeom prst="line">
              <a:avLst/>
            </a:prstGeom>
            <a:ln cap="flat" w="50800">
              <a:solidFill>
                <a:srgbClr val="A29E9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-238125"/>
              <a:ext cx="21640815" cy="1457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662175"/>
                  </a:solidFill>
                  <a:latin typeface="Times New Roman Bold"/>
                </a:rPr>
                <a:t>PRESENT SCENARIO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C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83553"/>
            <a:ext cx="16230600" cy="952488"/>
            <a:chOff x="0" y="0"/>
            <a:chExt cx="21640800" cy="1269983"/>
          </a:xfrm>
        </p:grpSpPr>
        <p:sp>
          <p:nvSpPr>
            <p:cNvPr name="AutoShape 3" id="3"/>
            <p:cNvSpPr/>
            <p:nvPr/>
          </p:nvSpPr>
          <p:spPr>
            <a:xfrm>
              <a:off x="3020269" y="1244583"/>
              <a:ext cx="15600261" cy="0"/>
            </a:xfrm>
            <a:prstGeom prst="line">
              <a:avLst/>
            </a:prstGeom>
            <a:ln cap="flat" w="50800">
              <a:solidFill>
                <a:srgbClr val="A29E9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-238125"/>
              <a:ext cx="21640800" cy="1457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451F54"/>
                  </a:solidFill>
                  <a:latin typeface="Times New Roman Bold"/>
                </a:rPr>
                <a:t>PROPOSED SOLUTION: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980589" y="4463488"/>
            <a:ext cx="8636440" cy="5479032"/>
          </a:xfrm>
          <a:custGeom>
            <a:avLst/>
            <a:gdLst/>
            <a:ahLst/>
            <a:cxnLst/>
            <a:rect r="r" b="b" t="t" l="l"/>
            <a:pathLst>
              <a:path h="5479032" w="8636440">
                <a:moveTo>
                  <a:pt x="0" y="0"/>
                </a:moveTo>
                <a:lnTo>
                  <a:pt x="8636440" y="0"/>
                </a:lnTo>
                <a:lnTo>
                  <a:pt x="8636440" y="5479031"/>
                </a:lnTo>
                <a:lnTo>
                  <a:pt x="0" y="547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446115"/>
            <a:ext cx="16230600" cy="1440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4"/>
              </a:lnSpc>
            </a:pPr>
            <a:r>
              <a:rPr lang="en-US" sz="3509" spc="63">
                <a:solidFill>
                  <a:srgbClr val="451F54"/>
                </a:solidFill>
                <a:latin typeface="Times New Roman"/>
              </a:rPr>
              <a:t>This solution presents a hybrid recruitment process with an AI Interview Bot built using GenAI: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93714"/>
            <a:ext cx="6954034" cy="355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16"/>
              </a:lnSpc>
            </a:pPr>
            <a:r>
              <a:rPr lang="en-US" sz="3509" spc="59">
                <a:solidFill>
                  <a:srgbClr val="451F54"/>
                </a:solidFill>
                <a:latin typeface="Times New Roman"/>
              </a:rPr>
              <a:t>Reviewing job applicants resumes and ranking them based on the percentage of matching keywords and relevant qualifications with the job description.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285563"/>
            <a:ext cx="15903779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6440B1"/>
                </a:solidFill>
                <a:latin typeface="Times New Roman Bold"/>
              </a:rPr>
              <a:t>Resume</a:t>
            </a:r>
            <a:r>
              <a:rPr lang="en-US" sz="5000">
                <a:solidFill>
                  <a:srgbClr val="6440B1"/>
                </a:solidFill>
                <a:latin typeface="Times New Roman Bold"/>
              </a:rPr>
              <a:t> Screening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C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9479" y="331153"/>
            <a:ext cx="16709821" cy="952488"/>
            <a:chOff x="0" y="0"/>
            <a:chExt cx="22279762" cy="1269983"/>
          </a:xfrm>
        </p:grpSpPr>
        <p:sp>
          <p:nvSpPr>
            <p:cNvPr name="AutoShape 3" id="3"/>
            <p:cNvSpPr/>
            <p:nvPr/>
          </p:nvSpPr>
          <p:spPr>
            <a:xfrm>
              <a:off x="3109445" y="1244583"/>
              <a:ext cx="16060871" cy="0"/>
            </a:xfrm>
            <a:prstGeom prst="line">
              <a:avLst/>
            </a:prstGeom>
            <a:ln cap="flat" w="50800">
              <a:solidFill>
                <a:srgbClr val="A29E9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-238125"/>
              <a:ext cx="22279762" cy="1457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451F54"/>
                  </a:solidFill>
                  <a:latin typeface="Times New Roman Bold"/>
                </a:rPr>
                <a:t>PROPOSED SOLUTION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30245" y="2855031"/>
            <a:ext cx="7374505" cy="6928277"/>
          </a:xfrm>
          <a:custGeom>
            <a:avLst/>
            <a:gdLst/>
            <a:ahLst/>
            <a:cxnLst/>
            <a:rect r="r" b="b" t="t" l="l"/>
            <a:pathLst>
              <a:path h="6928277" w="7374505">
                <a:moveTo>
                  <a:pt x="0" y="0"/>
                </a:moveTo>
                <a:lnTo>
                  <a:pt x="7374505" y="0"/>
                </a:lnTo>
                <a:lnTo>
                  <a:pt x="7374505" y="6928277"/>
                </a:lnTo>
                <a:lnTo>
                  <a:pt x="0" y="6928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8054" y="4483420"/>
            <a:ext cx="9354667" cy="423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9"/>
              </a:lnSpc>
            </a:pPr>
            <a:r>
              <a:rPr lang="en-US" sz="3509">
                <a:solidFill>
                  <a:srgbClr val="451F54"/>
                </a:solidFill>
                <a:latin typeface="Times New Roman"/>
              </a:rPr>
              <a:t> </a:t>
            </a:r>
            <a:r>
              <a:rPr lang="en-US" sz="3509">
                <a:solidFill>
                  <a:srgbClr val="451F54"/>
                </a:solidFill>
                <a:latin typeface="Times New Roman Bold"/>
              </a:rPr>
              <a:t>Automated flashcard generation </a:t>
            </a:r>
            <a:r>
              <a:rPr lang="en-US" sz="3509">
                <a:solidFill>
                  <a:srgbClr val="451F54"/>
                </a:solidFill>
                <a:latin typeface="Times New Roman"/>
              </a:rPr>
              <a:t>for candidate assessment during job applications. It involves creating MCQs based on required skills to filter out low-scoring candidates early in the recruitment process.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9479" y="3505671"/>
            <a:ext cx="16709821" cy="79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451F54"/>
                </a:solidFill>
                <a:latin typeface="Times New Roman Bold"/>
              </a:rPr>
              <a:t>Pre-Screening with MCQs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9479" y="1896181"/>
            <a:ext cx="16709821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4AAD"/>
                </a:solidFill>
                <a:latin typeface="Times New Roman Bold"/>
              </a:rPr>
              <a:t>Pre-Screening Methods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3EC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1879" y="483553"/>
            <a:ext cx="16709821" cy="952488"/>
            <a:chOff x="0" y="0"/>
            <a:chExt cx="22279762" cy="1269983"/>
          </a:xfrm>
        </p:grpSpPr>
        <p:sp>
          <p:nvSpPr>
            <p:cNvPr name="AutoShape 3" id="3"/>
            <p:cNvSpPr/>
            <p:nvPr/>
          </p:nvSpPr>
          <p:spPr>
            <a:xfrm>
              <a:off x="3109445" y="1244583"/>
              <a:ext cx="16060871" cy="0"/>
            </a:xfrm>
            <a:prstGeom prst="line">
              <a:avLst/>
            </a:prstGeom>
            <a:ln cap="flat" w="50800">
              <a:solidFill>
                <a:srgbClr val="A29E9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-238125"/>
              <a:ext cx="22279762" cy="1457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451F54"/>
                  </a:solidFill>
                  <a:latin typeface="Times New Roman Bold"/>
                </a:rPr>
                <a:t>PROPOSED SOLUTION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01879" y="1587765"/>
            <a:ext cx="16709821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4AAD"/>
                </a:solidFill>
                <a:latin typeface="Times New Roman Bold"/>
              </a:rPr>
              <a:t>Comprehensive Job Applicant Assessment System</a:t>
            </a:r>
            <a:r>
              <a:rPr lang="en-US" sz="5000">
                <a:solidFill>
                  <a:srgbClr val="004AAD"/>
                </a:solidFill>
                <a:latin typeface="Times New Roman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463600" y="3645462"/>
            <a:ext cx="18182634" cy="296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273340" indent="-568335" lvl="3">
              <a:lnSpc>
                <a:spcPts val="4633"/>
              </a:lnSpc>
              <a:buFont typeface="Arial"/>
              <a:buChar char="￭"/>
            </a:pPr>
            <a:r>
              <a:rPr lang="en-US" sz="3509" spc="63">
                <a:solidFill>
                  <a:srgbClr val="451F54"/>
                </a:solidFill>
                <a:latin typeface="Times New Roman"/>
              </a:rPr>
              <a:t>This system assesses candidate confidence by analyzing voice modulation, tone, and speech patterns.</a:t>
            </a:r>
          </a:p>
          <a:p>
            <a:pPr algn="just" marL="2273340" indent="-568335" lvl="3">
              <a:lnSpc>
                <a:spcPts val="4633"/>
              </a:lnSpc>
              <a:buFont typeface="Arial"/>
              <a:buChar char="￭"/>
            </a:pPr>
            <a:r>
              <a:rPr lang="en-US" sz="3509" spc="63">
                <a:solidFill>
                  <a:srgbClr val="451F54"/>
                </a:solidFill>
                <a:latin typeface="Times New Roman"/>
              </a:rPr>
              <a:t>It assigns scores (ranging from 0 to 100) based on confidence and clarity.</a:t>
            </a:r>
          </a:p>
          <a:p>
            <a:pPr algn="just" marL="2273340" indent="-568335" lvl="3">
              <a:lnSpc>
                <a:spcPts val="4633"/>
              </a:lnSpc>
              <a:buFont typeface="Arial"/>
              <a:buChar char="￭"/>
            </a:pPr>
            <a:r>
              <a:rPr lang="en-US" sz="3509" spc="63">
                <a:solidFill>
                  <a:srgbClr val="451F54"/>
                </a:solidFill>
                <a:latin typeface="Times New Roman"/>
              </a:rPr>
              <a:t>Variations in tone, pitch, and volume are considered to gauge expressiveness and emotional range.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6423" y="2736440"/>
            <a:ext cx="16709821" cy="79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451F54"/>
                </a:solidFill>
                <a:latin typeface="Times New Roman Bold"/>
              </a:rPr>
              <a:t>Voice Modulation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0939" y="7857266"/>
            <a:ext cx="17411700" cy="169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17132" indent="-329283" lvl="3">
              <a:lnSpc>
                <a:spcPts val="4222"/>
              </a:lnSpc>
              <a:buFont typeface="Arial"/>
              <a:buChar char="￭"/>
            </a:pPr>
            <a:r>
              <a:rPr lang="en-US" sz="3223" spc="54">
                <a:solidFill>
                  <a:srgbClr val="451F54"/>
                </a:solidFill>
                <a:latin typeface="Times New Roman"/>
              </a:rPr>
              <a:t>During video interviews, the system collects text from both questions and answers.</a:t>
            </a:r>
          </a:p>
          <a:p>
            <a:pPr algn="l" marL="1434254" indent="-358563" lvl="3">
              <a:lnSpc>
                <a:spcPts val="4598"/>
              </a:lnSpc>
              <a:buFont typeface="Arial"/>
              <a:buChar char="￭"/>
            </a:pPr>
            <a:r>
              <a:rPr lang="en-US" sz="3509" spc="59">
                <a:solidFill>
                  <a:srgbClr val="451F54"/>
                </a:solidFill>
                <a:latin typeface="Times New Roman"/>
              </a:rPr>
              <a:t>Speaker diarization segments audio or video into individual speaker segments.</a:t>
            </a:r>
          </a:p>
          <a:p>
            <a:pPr algn="l" marL="1317132" indent="-329283" lvl="3">
              <a:lnSpc>
                <a:spcPts val="4222"/>
              </a:lnSpc>
              <a:buFont typeface="Arial"/>
              <a:buChar char="￭"/>
            </a:pPr>
            <a:r>
              <a:rPr lang="en-US" sz="3223" spc="54">
                <a:solidFill>
                  <a:srgbClr val="451F54"/>
                </a:solidFill>
                <a:latin typeface="Times New Roman"/>
              </a:rPr>
              <a:t>It enables tracking of “who spoke when” during the interview.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6423" y="6801897"/>
            <a:ext cx="16709821" cy="79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451F54"/>
                </a:solidFill>
                <a:latin typeface="Times New Roman Bold"/>
              </a:rPr>
              <a:t>Text Collection and Speaker Diarization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C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4279" y="635953"/>
            <a:ext cx="16709821" cy="952488"/>
            <a:chOff x="0" y="0"/>
            <a:chExt cx="22279762" cy="1269983"/>
          </a:xfrm>
        </p:grpSpPr>
        <p:sp>
          <p:nvSpPr>
            <p:cNvPr name="AutoShape 3" id="3"/>
            <p:cNvSpPr/>
            <p:nvPr/>
          </p:nvSpPr>
          <p:spPr>
            <a:xfrm>
              <a:off x="3109445" y="1244583"/>
              <a:ext cx="16060871" cy="0"/>
            </a:xfrm>
            <a:prstGeom prst="line">
              <a:avLst/>
            </a:prstGeom>
            <a:ln cap="flat" w="50800">
              <a:solidFill>
                <a:srgbClr val="A29E9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-238125"/>
              <a:ext cx="22279762" cy="1457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451F54"/>
                  </a:solidFill>
                  <a:latin typeface="Times New Roman Bold"/>
                </a:rPr>
                <a:t>PROPOSED SOLUTION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97106" y="2699015"/>
            <a:ext cx="5266994" cy="7185976"/>
          </a:xfrm>
          <a:custGeom>
            <a:avLst/>
            <a:gdLst/>
            <a:ahLst/>
            <a:cxnLst/>
            <a:rect r="r" b="b" t="t" l="l"/>
            <a:pathLst>
              <a:path h="7185976" w="5266994">
                <a:moveTo>
                  <a:pt x="0" y="0"/>
                </a:moveTo>
                <a:lnTo>
                  <a:pt x="5266994" y="0"/>
                </a:lnTo>
                <a:lnTo>
                  <a:pt x="5266994" y="7185976"/>
                </a:lnTo>
                <a:lnTo>
                  <a:pt x="0" y="718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392709" y="4734047"/>
            <a:ext cx="12175847" cy="374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91490" indent="-522872" lvl="3">
              <a:lnSpc>
                <a:spcPts val="4875"/>
              </a:lnSpc>
              <a:buFont typeface="Arial"/>
              <a:buChar char="￭"/>
            </a:pPr>
            <a:r>
              <a:rPr lang="en-US" sz="3229" spc="145">
                <a:solidFill>
                  <a:srgbClr val="451F54"/>
                </a:solidFill>
                <a:latin typeface="Times New Roman Medium"/>
              </a:rPr>
              <a:t>OpenAI models (such as GPT-4) evaluate response quality.</a:t>
            </a:r>
          </a:p>
          <a:p>
            <a:pPr algn="l" marL="2091490" indent="-522872" lvl="3">
              <a:lnSpc>
                <a:spcPts val="4875"/>
              </a:lnSpc>
              <a:buFont typeface="Arial"/>
              <a:buChar char="￭"/>
            </a:pPr>
            <a:r>
              <a:rPr lang="en-US" sz="3229" spc="145">
                <a:solidFill>
                  <a:srgbClr val="451F54"/>
                </a:solidFill>
                <a:latin typeface="Times New Roman Medium"/>
              </a:rPr>
              <a:t>Factors considered include fluency, domain knowledge, and logical reasoning.</a:t>
            </a:r>
          </a:p>
          <a:p>
            <a:pPr algn="l" marL="2091490" indent="-522872" lvl="3">
              <a:lnSpc>
                <a:spcPts val="4875"/>
              </a:lnSpc>
              <a:buFont typeface="Arial"/>
              <a:buChar char="￭"/>
            </a:pPr>
            <a:r>
              <a:rPr lang="en-US" sz="3229" spc="145">
                <a:solidFill>
                  <a:srgbClr val="451F54"/>
                </a:solidFill>
                <a:latin typeface="Times New Roman Medium"/>
              </a:rPr>
              <a:t>Scores are assigned based on the quality of each candidate’s answers.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4279" y="1740165"/>
            <a:ext cx="16709821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4AAD"/>
                </a:solidFill>
                <a:latin typeface="Times New Roman Bold"/>
              </a:rPr>
              <a:t>Comprehensive Job Applicant Assessment System</a:t>
            </a:r>
            <a:r>
              <a:rPr lang="en-US" sz="5000">
                <a:solidFill>
                  <a:srgbClr val="004AAD"/>
                </a:solidFill>
                <a:latin typeface="Times New Roman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735828"/>
            <a:ext cx="16230600" cy="79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>
                <a:solidFill>
                  <a:srgbClr val="451F54"/>
                </a:solidFill>
                <a:latin typeface="Times New Roman Bold"/>
              </a:rPr>
              <a:t> </a:t>
            </a:r>
            <a:r>
              <a:rPr lang="en-US" sz="4200">
                <a:solidFill>
                  <a:srgbClr val="451F54"/>
                </a:solidFill>
                <a:latin typeface="Times New Roman Bold"/>
              </a:rPr>
              <a:t>Grading Using OpenAI Models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3EC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4279" y="635953"/>
            <a:ext cx="16709821" cy="952488"/>
            <a:chOff x="0" y="0"/>
            <a:chExt cx="22279762" cy="1269983"/>
          </a:xfrm>
        </p:grpSpPr>
        <p:sp>
          <p:nvSpPr>
            <p:cNvPr name="AutoShape 3" id="3"/>
            <p:cNvSpPr/>
            <p:nvPr/>
          </p:nvSpPr>
          <p:spPr>
            <a:xfrm>
              <a:off x="3109445" y="1244583"/>
              <a:ext cx="16060871" cy="0"/>
            </a:xfrm>
            <a:prstGeom prst="line">
              <a:avLst/>
            </a:prstGeom>
            <a:ln cap="flat" w="50800">
              <a:solidFill>
                <a:srgbClr val="A29E9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-238125"/>
              <a:ext cx="22279762" cy="1457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451F54"/>
                  </a:solidFill>
                  <a:latin typeface="Times New Roman Bold"/>
                </a:rPr>
                <a:t>PROPOSED SOLUTION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54279" y="1740165"/>
            <a:ext cx="16709821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4AAD"/>
                </a:solidFill>
                <a:latin typeface="Times New Roman Bold"/>
              </a:rPr>
              <a:t>Comprehensive Job Applicant Assessment System</a:t>
            </a:r>
            <a:r>
              <a:rPr lang="en-US" sz="5000">
                <a:solidFill>
                  <a:srgbClr val="004AAD"/>
                </a:solidFill>
                <a:latin typeface="Times New Roman Bold"/>
              </a:rPr>
              <a:t>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3530420"/>
            <a:ext cx="17259300" cy="3663429"/>
            <a:chOff x="0" y="0"/>
            <a:chExt cx="23012400" cy="488457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08709"/>
              <a:ext cx="19897134" cy="3775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1434254" indent="-358563" lvl="3">
                <a:lnSpc>
                  <a:spcPts val="5651"/>
                </a:lnSpc>
                <a:buFont typeface="Arial"/>
                <a:buChar char="￭"/>
              </a:pPr>
              <a:r>
                <a:rPr lang="en-US" sz="3509" spc="63">
                  <a:solidFill>
                    <a:srgbClr val="451F54"/>
                  </a:solidFill>
                  <a:latin typeface="Times New Roman Medium"/>
                </a:rPr>
                <a:t>Facial expressions are analyzed to determine confidence levels (e.g., smiles, eye contact).</a:t>
              </a:r>
            </a:p>
            <a:p>
              <a:pPr algn="l" marL="1434254" indent="-358563" lvl="3">
                <a:lnSpc>
                  <a:spcPts val="5651"/>
                </a:lnSpc>
                <a:buFont typeface="Arial"/>
                <a:buChar char="￭"/>
              </a:pPr>
              <a:r>
                <a:rPr lang="en-US" sz="3509" spc="63">
                  <a:solidFill>
                    <a:srgbClr val="451F54"/>
                  </a:solidFill>
                  <a:latin typeface="Times New Roman Medium"/>
                </a:rPr>
                <a:t>Suspicious behavior (e.g., nervousness, evasiveness) is flagged.</a:t>
              </a:r>
            </a:p>
            <a:p>
              <a:pPr algn="l" marL="1434254" indent="-358563" lvl="3">
                <a:lnSpc>
                  <a:spcPts val="5651"/>
                </a:lnSpc>
                <a:buFont typeface="Arial"/>
                <a:buChar char="￭"/>
              </a:pPr>
              <a:r>
                <a:rPr lang="en-US" sz="3509" spc="63">
                  <a:solidFill>
                    <a:srgbClr val="451F54"/>
                  </a:solidFill>
                  <a:latin typeface="Times New Roman Medium"/>
                </a:rPr>
                <a:t>Non-verbal cues enhance the overall assessment.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371600" y="-161925"/>
              <a:ext cx="21640800" cy="1010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880"/>
                </a:lnSpc>
              </a:pPr>
              <a:r>
                <a:rPr lang="en-US" sz="4200">
                  <a:solidFill>
                    <a:srgbClr val="451F54"/>
                  </a:solidFill>
                  <a:latin typeface="Times New Roman Bold"/>
                </a:rPr>
                <a:t>Facial Analysis for Confidence and Suspicious Activities: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C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3440" y="2059336"/>
            <a:ext cx="16230611" cy="2816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10"/>
              </a:lnSpc>
            </a:pPr>
            <a:r>
              <a:rPr lang="en-US" sz="3509" spc="73">
                <a:solidFill>
                  <a:srgbClr val="451F54"/>
                </a:solidFill>
                <a:latin typeface="Times New Roman"/>
              </a:rPr>
              <a:t>This hybrid recruitment process using an AI Interview Bot offers a time-saving and efficient solution for screening and assessing junior-level candidates. By leveraging AI technology, recruiters can focus on the final interview stage with better-qualified applicants, leading to a more successful hiring outcome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45773" y="7730562"/>
            <a:ext cx="11031633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399" spc="31" u="sng">
                <a:solidFill>
                  <a:srgbClr val="0000FF"/>
                </a:solidFill>
                <a:latin typeface="DM Serif Display"/>
                <a:hlinkClick r:id="rId2" tooltip="https://github.com/Nukaraju2003/Recruitment_Bot"/>
              </a:rPr>
              <a:t>https://github.com/Nukaraju2003/Recruitment_Bot</a:t>
            </a:r>
            <a:r>
              <a:rPr lang="en-US" sz="3399" spc="31">
                <a:solidFill>
                  <a:srgbClr val="000000"/>
                </a:solidFill>
                <a:latin typeface="DM Serif Display"/>
              </a:rPr>
              <a:t> 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06679" y="788353"/>
            <a:ext cx="16709821" cy="952488"/>
            <a:chOff x="0" y="0"/>
            <a:chExt cx="22279762" cy="1269983"/>
          </a:xfrm>
        </p:grpSpPr>
        <p:sp>
          <p:nvSpPr>
            <p:cNvPr name="AutoShape 5" id="5"/>
            <p:cNvSpPr/>
            <p:nvPr/>
          </p:nvSpPr>
          <p:spPr>
            <a:xfrm>
              <a:off x="3109445" y="1244583"/>
              <a:ext cx="16060871" cy="0"/>
            </a:xfrm>
            <a:prstGeom prst="line">
              <a:avLst/>
            </a:prstGeom>
            <a:ln cap="flat" w="50800">
              <a:solidFill>
                <a:srgbClr val="A29E9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-238125"/>
              <a:ext cx="22279762" cy="1457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451F54"/>
                  </a:solidFill>
                  <a:latin typeface="Times New Roman Bold"/>
                </a:rPr>
                <a:t>CONCLUSION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711681" y="6362837"/>
            <a:ext cx="329981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451F54"/>
                </a:solidFill>
                <a:latin typeface="Canva Sans Bold"/>
              </a:rPr>
              <a:t>Refer this: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DAGEtq3eHgI</dc:identifier>
  <dcterms:modified xsi:type="dcterms:W3CDTF">2011-08-01T06:04:30Z</dcterms:modified>
  <cp:revision>1</cp:revision>
  <dc:title>Hirewise.pptx</dc:title>
</cp:coreProperties>
</file>