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61" r:id="rId7"/>
    <p:sldId id="264" r:id="rId8"/>
  </p:sldIdLst>
  <p:sldSz cx="18288000" cy="10287000"/>
  <p:notesSz cx="6858000" cy="9144000"/>
  <p:embeddedFontLst>
    <p:embeddedFont>
      <p:font typeface="Playfair Display" panose="00000500000000000000" pitchFamily="2" charset="0"/>
      <p:regular r:id="rId9"/>
      <p:bold r:id="rId10"/>
      <p:italic r:id="rId11"/>
      <p:boldItalic r:id="rId12"/>
    </p:embeddedFont>
    <p:embeddedFont>
      <p:font typeface="Public Sans" panose="020B0604020202020204" charset="0"/>
      <p:regular r:id="rId13"/>
    </p:embeddedFont>
    <p:embeddedFont>
      <p:font typeface="Public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karaju2003/Recruitment_Bo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HIREWISE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974" y="2388927"/>
            <a:ext cx="16408332" cy="202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795"/>
              </a:lnSpc>
            </a:pPr>
            <a:r>
              <a:rPr lang="en-US" sz="16259" spc="81">
                <a:solidFill>
                  <a:srgbClr val="2B2C30"/>
                </a:solidFill>
                <a:latin typeface="Playfair Display"/>
              </a:rPr>
              <a:t>Recruitment 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0016" y="1638300"/>
            <a:ext cx="16274542" cy="2780457"/>
            <a:chOff x="29098" y="1219"/>
            <a:chExt cx="21699389" cy="3707276"/>
          </a:xfrm>
        </p:grpSpPr>
        <p:sp>
          <p:nvSpPr>
            <p:cNvPr id="3" name="TextBox 3"/>
            <p:cNvSpPr txBox="1"/>
            <p:nvPr/>
          </p:nvSpPr>
          <p:spPr>
            <a:xfrm>
              <a:off x="87687" y="1219"/>
              <a:ext cx="21640800" cy="8362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00"/>
                </a:lnSpc>
                <a:spcBef>
                  <a:spcPct val="0"/>
                </a:spcBef>
              </a:pPr>
              <a:r>
                <a:rPr lang="en-US" sz="3714" spc="843" dirty="0">
                  <a:solidFill>
                    <a:srgbClr val="2B2C30"/>
                  </a:solidFill>
                  <a:latin typeface="Public Sans"/>
                </a:rPr>
                <a:t>PROBLEM STATEMENT:</a:t>
              </a:r>
            </a:p>
          </p:txBody>
        </p:sp>
        <p:sp>
          <p:nvSpPr>
            <p:cNvPr id="4" name="AutoShape 4"/>
            <p:cNvSpPr/>
            <p:nvPr/>
          </p:nvSpPr>
          <p:spPr>
            <a:xfrm flipV="1">
              <a:off x="29098" y="976082"/>
              <a:ext cx="21640792" cy="51345"/>
            </a:xfrm>
            <a:prstGeom prst="line">
              <a:avLst/>
            </a:prstGeom>
            <a:ln w="12700" cap="flat">
              <a:solidFill>
                <a:srgbClr val="2B2C3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29105" y="1206764"/>
              <a:ext cx="21640815" cy="250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35"/>
                </a:lnSpc>
              </a:pPr>
              <a:r>
                <a:rPr lang="en-US" sz="2799" dirty="0">
                  <a:solidFill>
                    <a:srgbClr val="2B2C30"/>
                  </a:solidFill>
                  <a:latin typeface="Public Sans"/>
                </a:rPr>
                <a:t>Recruiting junior-level candidates is a time-consuming task with a high rejection rate. Traditional methods often involve repetitive screening of unqualified applicants, leading to wasted resources.</a:t>
              </a:r>
            </a:p>
            <a:p>
              <a:pPr algn="l">
                <a:lnSpc>
                  <a:spcPts val="5235"/>
                </a:lnSpc>
              </a:pPr>
              <a:endParaRPr lang="en-US" sz="2799" dirty="0">
                <a:solidFill>
                  <a:srgbClr val="2B2C30"/>
                </a:solidFill>
                <a:latin typeface="Public Sans"/>
              </a:endParaRPr>
            </a:p>
          </p:txBody>
        </p:sp>
      </p:grpSp>
      <p:grpSp>
        <p:nvGrpSpPr>
          <p:cNvPr id="14" name="Group 2">
            <a:extLst>
              <a:ext uri="{FF2B5EF4-FFF2-40B4-BE49-F238E27FC236}">
                <a16:creationId xmlns:a16="http://schemas.microsoft.com/office/drawing/2014/main" id="{2941932F-84FD-FA5C-27ED-8693C8F0DFD3}"/>
              </a:ext>
            </a:extLst>
          </p:cNvPr>
          <p:cNvGrpSpPr/>
          <p:nvPr/>
        </p:nvGrpSpPr>
        <p:grpSpPr>
          <a:xfrm>
            <a:off x="1017780" y="4695746"/>
            <a:ext cx="16252440" cy="4095821"/>
            <a:chOff x="0" y="0"/>
            <a:chExt cx="21669920" cy="5461095"/>
          </a:xfrm>
        </p:grpSpPr>
        <p:sp>
          <p:nvSpPr>
            <p:cNvPr id="15" name="TextBox 3">
              <a:extLst>
                <a:ext uri="{FF2B5EF4-FFF2-40B4-BE49-F238E27FC236}">
                  <a16:creationId xmlns:a16="http://schemas.microsoft.com/office/drawing/2014/main" id="{20379092-BF01-DF58-E5AE-28C8575738D3}"/>
                </a:ext>
              </a:extLst>
            </p:cNvPr>
            <p:cNvSpPr txBox="1"/>
            <p:nvPr/>
          </p:nvSpPr>
          <p:spPr>
            <a:xfrm>
              <a:off x="0" y="-85725"/>
              <a:ext cx="21640800" cy="8362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00"/>
                </a:lnSpc>
                <a:spcBef>
                  <a:spcPct val="0"/>
                </a:spcBef>
              </a:pPr>
              <a:r>
                <a:rPr lang="en-US" sz="3714" spc="843">
                  <a:solidFill>
                    <a:srgbClr val="2B2C30"/>
                  </a:solidFill>
                  <a:latin typeface="Public Sans Bold"/>
                </a:rPr>
                <a:t>PRESENT SCENARIO</a:t>
              </a:r>
              <a:r>
                <a:rPr lang="en-US" sz="3714" spc="843">
                  <a:solidFill>
                    <a:srgbClr val="2B2C30"/>
                  </a:solidFill>
                  <a:latin typeface="Public Sans"/>
                </a:rPr>
                <a:t>:</a:t>
              </a:r>
            </a:p>
          </p:txBody>
        </p:sp>
        <p:sp>
          <p:nvSpPr>
            <p:cNvPr id="16" name="AutoShape 4">
              <a:extLst>
                <a:ext uri="{FF2B5EF4-FFF2-40B4-BE49-F238E27FC236}">
                  <a16:creationId xmlns:a16="http://schemas.microsoft.com/office/drawing/2014/main" id="{B11B9C6C-81BE-09C8-5BF3-C71F5BC8459B}"/>
                </a:ext>
              </a:extLst>
            </p:cNvPr>
            <p:cNvSpPr/>
            <p:nvPr/>
          </p:nvSpPr>
          <p:spPr>
            <a:xfrm flipV="1">
              <a:off x="29098" y="976082"/>
              <a:ext cx="21640792" cy="51345"/>
            </a:xfrm>
            <a:prstGeom prst="line">
              <a:avLst/>
            </a:prstGeom>
            <a:ln w="12700" cap="flat">
              <a:solidFill>
                <a:srgbClr val="2B2C3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1BE5C381-5C20-65FE-349B-3B3BCDDF76C5}"/>
                </a:ext>
              </a:extLst>
            </p:cNvPr>
            <p:cNvSpPr txBox="1"/>
            <p:nvPr/>
          </p:nvSpPr>
          <p:spPr>
            <a:xfrm>
              <a:off x="29105" y="1206764"/>
              <a:ext cx="21640815" cy="42543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l">
                <a:lnSpc>
                  <a:spcPts val="5235"/>
                </a:lnSpc>
                <a:buFont typeface="Arial"/>
                <a:buChar char="•"/>
              </a:pPr>
              <a:r>
                <a:rPr lang="en-US" sz="2799" dirty="0">
                  <a:solidFill>
                    <a:srgbClr val="2B2C30"/>
                  </a:solidFill>
                  <a:latin typeface="Public Sans"/>
                </a:rPr>
                <a:t>Recruiters spend significant time screening resumes and conducting initial interviews.</a:t>
              </a:r>
            </a:p>
            <a:p>
              <a:pPr marL="604519" lvl="1" indent="-302260" algn="l">
                <a:lnSpc>
                  <a:spcPts val="5235"/>
                </a:lnSpc>
                <a:buFont typeface="Arial"/>
                <a:buChar char="•"/>
              </a:pPr>
              <a:r>
                <a:rPr lang="en-US" sz="2799" dirty="0">
                  <a:solidFill>
                    <a:srgbClr val="2B2C30"/>
                  </a:solidFill>
                  <a:latin typeface="Public Sans"/>
                </a:rPr>
                <a:t>Traditional methods lack personalization and may fail to accurately assess soft skills and cultural fit.</a:t>
              </a:r>
            </a:p>
            <a:p>
              <a:pPr marL="604519" lvl="1" indent="-302260" algn="l">
                <a:lnSpc>
                  <a:spcPts val="5235"/>
                </a:lnSpc>
                <a:buFont typeface="Arial"/>
                <a:buChar char="•"/>
              </a:pPr>
              <a:r>
                <a:rPr lang="en-US" sz="2799" dirty="0">
                  <a:solidFill>
                    <a:srgbClr val="2B2C30"/>
                  </a:solidFill>
                  <a:latin typeface="Public Sans"/>
                </a:rPr>
                <a:t>Inconsistent interview styles can lead to bias and an unfair candidate experience.</a:t>
              </a:r>
            </a:p>
            <a:p>
              <a:pPr algn="l">
                <a:lnSpc>
                  <a:spcPts val="5235"/>
                </a:lnSpc>
              </a:pPr>
              <a:endParaRPr lang="en-US" sz="2799" dirty="0">
                <a:solidFill>
                  <a:srgbClr val="2B2C30"/>
                </a:solidFill>
                <a:latin typeface="Public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PROPOSED SOLUTION: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700" y="1886148"/>
            <a:ext cx="16230611" cy="1266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This solution presents a hybrid recruitment process with an AI Interview Bot built using </a:t>
            </a:r>
            <a:r>
              <a:rPr lang="en-US" sz="2799" dirty="0" err="1">
                <a:solidFill>
                  <a:srgbClr val="2B2C30"/>
                </a:solidFill>
                <a:latin typeface="Public Sans"/>
              </a:rPr>
              <a:t>GenAI</a:t>
            </a:r>
            <a:r>
              <a:rPr lang="en-US" sz="2799" dirty="0">
                <a:solidFill>
                  <a:srgbClr val="2B2C30"/>
                </a:solidFill>
                <a:latin typeface="Public Sans"/>
              </a:rPr>
              <a:t>:</a:t>
            </a:r>
          </a:p>
          <a:p>
            <a:pPr algn="l">
              <a:lnSpc>
                <a:spcPts val="5235"/>
              </a:lnSpc>
            </a:pPr>
            <a:endParaRPr lang="en-US" sz="2799" dirty="0">
              <a:solidFill>
                <a:srgbClr val="2B2C30"/>
              </a:solidFill>
              <a:latin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6871" y="2899031"/>
            <a:ext cx="16230600" cy="440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  <a:spcBef>
                <a:spcPct val="0"/>
              </a:spcBef>
            </a:pPr>
            <a:r>
              <a:rPr lang="en-US" sz="2514" spc="570" dirty="0">
                <a:solidFill>
                  <a:srgbClr val="2B2C30"/>
                </a:solidFill>
                <a:latin typeface="Public Sans Bold"/>
              </a:rPr>
              <a:t>STEPS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9223" y="3942484"/>
            <a:ext cx="8458200" cy="4583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lvl="1" indent="-302260" algn="l">
              <a:lnSpc>
                <a:spcPts val="5235"/>
              </a:lnSpc>
              <a:buAutoNum type="arabicPeriod"/>
            </a:pPr>
            <a:r>
              <a:rPr lang="en-US" sz="2799" dirty="0">
                <a:solidFill>
                  <a:srgbClr val="2B2C30"/>
                </a:solidFill>
                <a:latin typeface="Public Sans Bold"/>
              </a:rPr>
              <a:t>Resume Screening:</a:t>
            </a:r>
          </a:p>
          <a:p>
            <a:pPr marL="1209039" lvl="2" indent="-403013" algn="l">
              <a:lnSpc>
                <a:spcPts val="5235"/>
              </a:lnSpc>
              <a:buFont typeface="Arial"/>
              <a:buChar char="⚬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Candidate uploads resume. Reviewing job applicants resumes and ranking them based on the percentage of matching keywords and relevant qualifications with the job description.</a:t>
            </a:r>
          </a:p>
          <a:p>
            <a:pPr algn="l">
              <a:lnSpc>
                <a:spcPts val="5235"/>
              </a:lnSpc>
            </a:pPr>
            <a:endParaRPr lang="en-US" sz="2799" dirty="0">
              <a:solidFill>
                <a:srgbClr val="2B2C30"/>
              </a:solidFill>
              <a:latin typeface="Public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80A6DB-C130-D051-515D-EA3EAC47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106725"/>
            <a:ext cx="9085332" cy="575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143000" y="2184773"/>
            <a:ext cx="8520587" cy="59174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2799" dirty="0">
                <a:solidFill>
                  <a:srgbClr val="2B2C30"/>
                </a:solidFill>
                <a:latin typeface="Public Sans Bold"/>
              </a:rPr>
              <a:t>Pre-Screening Methods:</a:t>
            </a:r>
          </a:p>
          <a:p>
            <a:pPr algn="l">
              <a:lnSpc>
                <a:spcPts val="5235"/>
              </a:lnSpc>
            </a:pPr>
            <a:r>
              <a:rPr lang="en-US" sz="2799" dirty="0">
                <a:solidFill>
                  <a:srgbClr val="2B2C30"/>
                </a:solidFill>
                <a:latin typeface="Public Sans Bold"/>
              </a:rPr>
              <a:t>3. Pre-Screening with MCQs:  </a:t>
            </a:r>
          </a:p>
          <a:p>
            <a:pPr marL="1209039" lvl="2" indent="-403013" algn="l">
              <a:lnSpc>
                <a:spcPts val="5235"/>
              </a:lnSpc>
              <a:buFont typeface="Arial"/>
              <a:buChar char="⚬"/>
            </a:pPr>
            <a:r>
              <a:rPr lang="en-US" sz="2799" b="1" dirty="0">
                <a:solidFill>
                  <a:srgbClr val="2B2C30"/>
                </a:solidFill>
                <a:latin typeface="Public Sans"/>
              </a:rPr>
              <a:t>Automated flashcard generation </a:t>
            </a:r>
            <a:r>
              <a:rPr lang="en-US" sz="2799" dirty="0">
                <a:solidFill>
                  <a:srgbClr val="2B2C30"/>
                </a:solidFill>
                <a:latin typeface="Public Sans"/>
              </a:rPr>
              <a:t>for candidate assessment during job applications. It involves creating MCQs based on required skills to filter out low-scoring candidates early in the recruitment process.</a:t>
            </a:r>
          </a:p>
          <a:p>
            <a:pPr algn="l">
              <a:lnSpc>
                <a:spcPts val="5235"/>
              </a:lnSpc>
            </a:pPr>
            <a:endParaRPr lang="en-US" sz="2799" dirty="0">
              <a:solidFill>
                <a:srgbClr val="2B2C30"/>
              </a:solidFill>
              <a:latin typeface="Public San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497567-3151-9B55-BDD3-208DD2E0F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2108890"/>
            <a:ext cx="6459732" cy="606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914400" y="876300"/>
            <a:ext cx="16459200" cy="7918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2799" dirty="0">
                <a:solidFill>
                  <a:srgbClr val="2B2C30"/>
                </a:solidFill>
                <a:latin typeface="Public Sans Bold"/>
              </a:rPr>
              <a:t> Comprehensive Job Applicant Assessment System </a:t>
            </a:r>
          </a:p>
          <a:p>
            <a:pPr algn="l">
              <a:lnSpc>
                <a:spcPts val="5235"/>
              </a:lnSpc>
            </a:pPr>
            <a:r>
              <a:rPr lang="en-US" sz="2799" dirty="0">
                <a:solidFill>
                  <a:srgbClr val="2B2C30"/>
                </a:solidFill>
                <a:latin typeface="Public Sans Bold"/>
              </a:rPr>
              <a:t>Voice Modulation Analysis</a:t>
            </a:r>
          </a:p>
          <a:p>
            <a:pPr marL="1209039" lvl="2" indent="-403013" algn="l">
              <a:lnSpc>
                <a:spcPts val="5235"/>
              </a:lnSpc>
              <a:buFont typeface="Arial"/>
              <a:buChar char="⚬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This system assesses candidate confidence by analyzing voice modulation, tone, and speech patterns.</a:t>
            </a:r>
          </a:p>
          <a:p>
            <a:pPr marL="1209039" lvl="2" indent="-403013" algn="l">
              <a:lnSpc>
                <a:spcPts val="5235"/>
              </a:lnSpc>
              <a:buFont typeface="Arial"/>
              <a:buChar char="⚬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It assigns scores (ranging from 0 to 100) based on confidence and clarity.</a:t>
            </a:r>
          </a:p>
          <a:p>
            <a:pPr marL="1209039" lvl="2" indent="-403013" algn="l">
              <a:lnSpc>
                <a:spcPts val="5235"/>
              </a:lnSpc>
              <a:buFont typeface="Arial"/>
              <a:buChar char="⚬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Variations in tone, pitch, and volume are considered to gauge expressiveness and emotional range.</a:t>
            </a:r>
          </a:p>
          <a:p>
            <a:pPr algn="l">
              <a:lnSpc>
                <a:spcPts val="5235"/>
              </a:lnSpc>
            </a:pPr>
            <a:endParaRPr lang="en-US" sz="2799" dirty="0">
              <a:solidFill>
                <a:srgbClr val="2B2C30"/>
              </a:solidFill>
              <a:latin typeface="Public Sans Bold"/>
            </a:endParaRPr>
          </a:p>
          <a:p>
            <a:pPr algn="l">
              <a:lnSpc>
                <a:spcPts val="5235"/>
              </a:lnSpc>
            </a:pPr>
            <a:r>
              <a:rPr lang="en-US" sz="2799" dirty="0">
                <a:solidFill>
                  <a:srgbClr val="2B2C30"/>
                </a:solidFill>
                <a:latin typeface="Public Sans Bold"/>
              </a:rPr>
              <a:t>Text Collection and Speaker </a:t>
            </a:r>
            <a:r>
              <a:rPr lang="en-US" sz="2799" dirty="0" err="1">
                <a:solidFill>
                  <a:srgbClr val="2B2C30"/>
                </a:solidFill>
                <a:latin typeface="Public Sans Bold"/>
              </a:rPr>
              <a:t>Diarization</a:t>
            </a:r>
            <a:r>
              <a:rPr lang="en-US" sz="2799" dirty="0">
                <a:solidFill>
                  <a:srgbClr val="2B2C30"/>
                </a:solidFill>
                <a:latin typeface="Public Sans Bold"/>
              </a:rPr>
              <a:t>:</a:t>
            </a:r>
          </a:p>
          <a:p>
            <a:pPr marL="1209039" lvl="2" indent="-403013" algn="l">
              <a:lnSpc>
                <a:spcPts val="5235"/>
              </a:lnSpc>
              <a:buFont typeface="Arial"/>
              <a:buChar char="⚬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During video interviews, the system collects text from both questions and answers.</a:t>
            </a:r>
          </a:p>
          <a:p>
            <a:pPr marL="1209039" lvl="2" indent="-403013" algn="l">
              <a:lnSpc>
                <a:spcPts val="5235"/>
              </a:lnSpc>
              <a:buFont typeface="Arial"/>
              <a:buChar char="⚬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Speaker </a:t>
            </a:r>
            <a:r>
              <a:rPr lang="en-US" sz="2799" dirty="0" err="1">
                <a:solidFill>
                  <a:srgbClr val="2B2C30"/>
                </a:solidFill>
                <a:latin typeface="Public Sans"/>
              </a:rPr>
              <a:t>diarization</a:t>
            </a:r>
            <a:r>
              <a:rPr lang="en-US" sz="2799" dirty="0">
                <a:solidFill>
                  <a:srgbClr val="2B2C30"/>
                </a:solidFill>
                <a:latin typeface="Public Sans"/>
              </a:rPr>
              <a:t> segments audio or video into individual speaker segments.</a:t>
            </a:r>
          </a:p>
          <a:p>
            <a:pPr marL="1209039" lvl="2" indent="-403013" algn="l">
              <a:lnSpc>
                <a:spcPts val="5235"/>
              </a:lnSpc>
              <a:buFont typeface="Arial"/>
              <a:buChar char="⚬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It enables tracking of “who spoke when” during the interview.</a:t>
            </a:r>
          </a:p>
        </p:txBody>
      </p:sp>
    </p:spTree>
    <p:extLst>
      <p:ext uri="{BB962C8B-B14F-4D97-AF65-F5344CB8AC3E}">
        <p14:creationId xmlns:p14="http://schemas.microsoft.com/office/powerpoint/2010/main" val="6697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914400" y="419100"/>
            <a:ext cx="10668000" cy="9251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2799" dirty="0">
                <a:solidFill>
                  <a:srgbClr val="2B2C30"/>
                </a:solidFill>
                <a:latin typeface="Public Sans Bold"/>
              </a:rPr>
              <a:t> Comprehensive Job Applicant Assessment System </a:t>
            </a:r>
          </a:p>
          <a:p>
            <a:pPr algn="l">
              <a:lnSpc>
                <a:spcPts val="5235"/>
              </a:lnSpc>
            </a:pPr>
            <a:r>
              <a:rPr lang="en-US" sz="2799" dirty="0">
                <a:solidFill>
                  <a:srgbClr val="2B2C30"/>
                </a:solidFill>
                <a:latin typeface="Public Sans Bold"/>
              </a:rPr>
              <a:t>Grading Using OpenAI Models:</a:t>
            </a:r>
          </a:p>
          <a:p>
            <a:pPr marL="1209039" lvl="2" indent="-403013" algn="l">
              <a:lnSpc>
                <a:spcPts val="5235"/>
              </a:lnSpc>
              <a:buFont typeface="Arial"/>
              <a:buChar char="⚬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OpenAI models (such as GPT-4) evaluate response quality.</a:t>
            </a:r>
          </a:p>
          <a:p>
            <a:pPr marL="1209039" lvl="2" indent="-403013" algn="l">
              <a:lnSpc>
                <a:spcPts val="5235"/>
              </a:lnSpc>
              <a:buFont typeface="Arial"/>
              <a:buChar char="⚬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Factors considered include fluency, domain knowledge, and logical reasoning.</a:t>
            </a:r>
          </a:p>
          <a:p>
            <a:pPr marL="1209039" lvl="2" indent="-403013" algn="l">
              <a:lnSpc>
                <a:spcPts val="5235"/>
              </a:lnSpc>
              <a:buFont typeface="Arial"/>
              <a:buChar char="⚬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Scores are assigned based on the quality of each candidate’s answers.</a:t>
            </a:r>
          </a:p>
          <a:p>
            <a:pPr algn="l">
              <a:lnSpc>
                <a:spcPts val="5235"/>
              </a:lnSpc>
            </a:pPr>
            <a:r>
              <a:rPr lang="en-US" sz="2799" dirty="0">
                <a:solidFill>
                  <a:srgbClr val="2B2C30"/>
                </a:solidFill>
                <a:latin typeface="Public Sans Bold"/>
              </a:rPr>
              <a:t>Facial Analysis for Confidence and Suspicious Activities:</a:t>
            </a:r>
          </a:p>
          <a:p>
            <a:pPr marL="1209039" lvl="2" indent="-403013" algn="l">
              <a:lnSpc>
                <a:spcPts val="5235"/>
              </a:lnSpc>
              <a:buFont typeface="Arial"/>
              <a:buChar char="⚬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Facial expressions are analyzed to determine confidence levels (e.g., smiles, eye contact).</a:t>
            </a:r>
          </a:p>
          <a:p>
            <a:pPr marL="1209039" lvl="2" indent="-403013" algn="l">
              <a:lnSpc>
                <a:spcPts val="5235"/>
              </a:lnSpc>
              <a:buFont typeface="Arial"/>
              <a:buChar char="⚬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Suspicious behavior (e.g., nervousness, evasiveness) is flagged.</a:t>
            </a:r>
          </a:p>
          <a:p>
            <a:pPr marL="1209039" lvl="2" indent="-403013" algn="l">
              <a:lnSpc>
                <a:spcPts val="5235"/>
              </a:lnSpc>
              <a:buFont typeface="Arial"/>
              <a:buChar char="⚬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Non-verbal cues enhance the overall assessment.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9150BF-F461-2331-75DD-8CA10FE8C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874442"/>
            <a:ext cx="6256838" cy="85381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CONCLUSION: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2019498"/>
            <a:ext cx="16230611" cy="131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5"/>
              </a:lnSpc>
            </a:pPr>
            <a:r>
              <a:rPr lang="en-US" sz="2500">
                <a:solidFill>
                  <a:srgbClr val="2B2C30"/>
                </a:solidFill>
                <a:latin typeface="Public Sans"/>
              </a:rPr>
              <a:t>This hybrid recruitment process using an AI Interview Bot offers a time-saving and efficient solution for screening and assessing junior-level candidates. By leveraging AI technology, recruiters can focus on the final interview stage with better-qualified applicants, leading to a more successful hiring outcome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FADC6-B87A-4F97-73E8-CF97E10E4DF1}"/>
              </a:ext>
            </a:extLst>
          </p:cNvPr>
          <p:cNvSpPr txBox="1"/>
          <p:nvPr/>
        </p:nvSpPr>
        <p:spPr>
          <a:xfrm>
            <a:off x="4953000" y="5134897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linkClick r:id="rId2"/>
              </a:rPr>
              <a:t>https://github.com/Nukaraju2003/Recruitment_Bot</a:t>
            </a:r>
            <a:r>
              <a:rPr lang="en-IN" b="1" dirty="0"/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419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Public Sans</vt:lpstr>
      <vt:lpstr>Public Sans Bold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dc:creator>Deexitha Medisetty</dc:creator>
  <cp:lastModifiedBy>Nukaraju Neradabilli</cp:lastModifiedBy>
  <cp:revision>4</cp:revision>
  <dcterms:created xsi:type="dcterms:W3CDTF">2006-08-16T00:00:00Z</dcterms:created>
  <dcterms:modified xsi:type="dcterms:W3CDTF">2024-05-08T18:31:34Z</dcterms:modified>
  <dc:identifier>DAGEqOOvPN8</dc:identifier>
</cp:coreProperties>
</file>