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9" r:id="rId4"/>
    <p:sldId id="275" r:id="rId5"/>
    <p:sldId id="276" r:id="rId6"/>
    <p:sldId id="278" r:id="rId7"/>
    <p:sldId id="279" r:id="rId8"/>
    <p:sldId id="280" r:id="rId9"/>
    <p:sldId id="284" r:id="rId10"/>
    <p:sldId id="262" r:id="rId11"/>
  </p:sldIdLst>
  <p:sldSz cx="18288000" cy="10287000"/>
  <p:notesSz cx="6858000" cy="9144000"/>
  <p:embeddedFontLst>
    <p:embeddedFont>
      <p:font typeface="Montserrat Classic" panose="020B0604020202020204" charset="0"/>
      <p:regular r:id="rId12"/>
    </p:embeddedFont>
    <p:embeddedFont>
      <p:font typeface="Montserrat Classic Bold" panose="020B0604020202020204" charset="0"/>
      <p:regular r:id="rId13"/>
    </p:embeddedFont>
    <p:embeddedFont>
      <p:font typeface="Roboto" panose="02000000000000000000"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22" autoAdjust="0"/>
  </p:normalViewPr>
  <p:slideViewPr>
    <p:cSldViewPr>
      <p:cViewPr varScale="1">
        <p:scale>
          <a:sx n="55" d="100"/>
          <a:sy n="55" d="100"/>
        </p:scale>
        <p:origin x="13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6.sv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2.sv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jpeg"/><Relationship Id="rId9"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868814" y="2881616"/>
            <a:ext cx="11749772" cy="1922677"/>
          </a:xfrm>
          <a:prstGeom prst="rect">
            <a:avLst/>
          </a:prstGeom>
        </p:spPr>
        <p:txBody>
          <a:bodyPr lIns="0" tIns="0" rIns="0" bIns="0" rtlCol="0" anchor="t">
            <a:spAutoFit/>
          </a:bodyPr>
          <a:lstStyle/>
          <a:p>
            <a:pPr>
              <a:lnSpc>
                <a:spcPts val="7374"/>
              </a:lnSpc>
            </a:pPr>
            <a:r>
              <a:rPr lang="en-US" sz="7448" dirty="0">
                <a:solidFill>
                  <a:srgbClr val="004AAD"/>
                </a:solidFill>
                <a:latin typeface="Montserrat Classic Bold"/>
              </a:rPr>
              <a:t>WATER QUALITY  PREDICTION</a:t>
            </a:r>
          </a:p>
        </p:txBody>
      </p:sp>
      <p:sp>
        <p:nvSpPr>
          <p:cNvPr id="5" name="TextBox 5"/>
          <p:cNvSpPr txBox="1"/>
          <p:nvPr/>
        </p:nvSpPr>
        <p:spPr>
          <a:xfrm>
            <a:off x="868814" y="5135097"/>
            <a:ext cx="11049000" cy="861005"/>
          </a:xfrm>
          <a:prstGeom prst="rect">
            <a:avLst/>
          </a:prstGeom>
        </p:spPr>
        <p:txBody>
          <a:bodyPr wrap="square" lIns="0" tIns="0" rIns="0" bIns="0" rtlCol="0" anchor="t">
            <a:spAutoFit/>
          </a:bodyPr>
          <a:lstStyle/>
          <a:p>
            <a:pPr>
              <a:lnSpc>
                <a:spcPts val="7375"/>
              </a:lnSpc>
            </a:pPr>
            <a:r>
              <a:rPr lang="en-US" sz="6000" dirty="0">
                <a:solidFill>
                  <a:srgbClr val="2BB4D4"/>
                </a:solidFill>
                <a:latin typeface="Montserrat Classic Bold"/>
              </a:rPr>
              <a:t>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08728">
            <a:off x="6461224" y="-4582532"/>
            <a:ext cx="15887340" cy="15887340"/>
          </a:xfrm>
          <a:custGeom>
            <a:avLst/>
            <a:gdLst/>
            <a:ahLst/>
            <a:cxnLst/>
            <a:rect l="l" t="t" r="r" b="b"/>
            <a:pathLst>
              <a:path w="15887340" h="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95799" y="1028700"/>
            <a:ext cx="2994106" cy="4664876"/>
            <a:chOff x="0" y="0"/>
            <a:chExt cx="3992141" cy="6219835"/>
          </a:xfrm>
        </p:grpSpPr>
        <p:grpSp>
          <p:nvGrpSpPr>
            <p:cNvPr id="4" name="Group 4"/>
            <p:cNvGrpSpPr>
              <a:grpSpLocks noChangeAspect="1"/>
            </p:cNvGrpSpPr>
            <p:nvPr/>
          </p:nvGrpSpPr>
          <p:grpSpPr>
            <a:xfrm>
              <a:off x="0" y="0"/>
              <a:ext cx="3992141" cy="5292611"/>
              <a:chOff x="0" y="0"/>
              <a:chExt cx="1844040" cy="2444750"/>
            </a:xfrm>
          </p:grpSpPr>
          <p:sp>
            <p:nvSpPr>
              <p:cNvPr id="5" name="Freeform 5"/>
              <p:cNvSpPr/>
              <p:nvPr/>
            </p:nvSpPr>
            <p:spPr>
              <a:xfrm>
                <a:off x="115570" y="39370"/>
                <a:ext cx="1681480" cy="2326640"/>
              </a:xfrm>
              <a:custGeom>
                <a:avLst/>
                <a:gdLst/>
                <a:ahLst/>
                <a:cxnLst/>
                <a:rect l="l" t="t" r="r" b="b"/>
                <a:pathLst>
                  <a:path w="1681480" h="2326640">
                    <a:moveTo>
                      <a:pt x="1680210" y="2326640"/>
                    </a:moveTo>
                    <a:lnTo>
                      <a:pt x="0" y="2326640"/>
                    </a:lnTo>
                    <a:lnTo>
                      <a:pt x="0" y="0"/>
                    </a:lnTo>
                    <a:lnTo>
                      <a:pt x="1681480" y="0"/>
                    </a:lnTo>
                    <a:lnTo>
                      <a:pt x="1681480" y="2326640"/>
                    </a:lnTo>
                    <a:close/>
                  </a:path>
                </a:pathLst>
              </a:custGeom>
              <a:blipFill>
                <a:blip r:embed="rId4"/>
                <a:stretch>
                  <a:fillRect l="-76905" r="-30388"/>
                </a:stretch>
              </a:blipFill>
            </p:spPr>
          </p:sp>
          <p:sp>
            <p:nvSpPr>
              <p:cNvPr id="6" name="Freeform 6"/>
              <p:cNvSpPr/>
              <p:nvPr/>
            </p:nvSpPr>
            <p:spPr>
              <a:xfrm>
                <a:off x="0" y="0"/>
                <a:ext cx="1844040" cy="2444750"/>
              </a:xfrm>
              <a:custGeom>
                <a:avLst/>
                <a:gdLst/>
                <a:ahLst/>
                <a:cxnLst/>
                <a:rect l="l" t="t" r="r" b="b"/>
                <a:pathLst>
                  <a:path w="1844040" h="2444750">
                    <a:moveTo>
                      <a:pt x="1844040" y="2444750"/>
                    </a:moveTo>
                    <a:lnTo>
                      <a:pt x="0" y="2444750"/>
                    </a:lnTo>
                    <a:lnTo>
                      <a:pt x="0" y="0"/>
                    </a:lnTo>
                    <a:lnTo>
                      <a:pt x="1844040" y="0"/>
                    </a:lnTo>
                    <a:lnTo>
                      <a:pt x="1844040" y="2444750"/>
                    </a:lnTo>
                    <a:close/>
                  </a:path>
                </a:pathLst>
              </a:custGeom>
              <a:blipFill>
                <a:blip r:embed="rId5"/>
                <a:stretch>
                  <a:fillRect l="-47" r="-47"/>
                </a:stretch>
              </a:blipFill>
            </p:spPr>
          </p:sp>
        </p:grpSp>
        <p:sp>
          <p:nvSpPr>
            <p:cNvPr id="7" name="TextBox 7"/>
            <p:cNvSpPr txBox="1"/>
            <p:nvPr/>
          </p:nvSpPr>
          <p:spPr>
            <a:xfrm>
              <a:off x="0" y="5391058"/>
              <a:ext cx="3992141" cy="449692"/>
            </a:xfrm>
            <a:prstGeom prst="rect">
              <a:avLst/>
            </a:prstGeom>
          </p:spPr>
          <p:txBody>
            <a:bodyPr lIns="0" tIns="0" rIns="0" bIns="0" rtlCol="0" anchor="t">
              <a:spAutoFit/>
            </a:bodyPr>
            <a:lstStyle/>
            <a:p>
              <a:pPr algn="ctr">
                <a:lnSpc>
                  <a:spcPts val="2800"/>
                </a:lnSpc>
              </a:pPr>
              <a:r>
                <a:rPr lang="en-US" sz="2000">
                  <a:solidFill>
                    <a:srgbClr val="2E2E2E"/>
                  </a:solidFill>
                  <a:latin typeface="Montserrat Classic Bold"/>
                </a:rPr>
                <a:t>FRANCOIS MERCER</a:t>
              </a:r>
            </a:p>
          </p:txBody>
        </p:sp>
        <p:sp>
          <p:nvSpPr>
            <p:cNvPr id="8" name="TextBox 8"/>
            <p:cNvSpPr txBox="1"/>
            <p:nvPr/>
          </p:nvSpPr>
          <p:spPr>
            <a:xfrm>
              <a:off x="0" y="5877346"/>
              <a:ext cx="3992141" cy="342489"/>
            </a:xfrm>
            <a:prstGeom prst="rect">
              <a:avLst/>
            </a:prstGeom>
          </p:spPr>
          <p:txBody>
            <a:bodyPr lIns="0" tIns="0" rIns="0" bIns="0" rtlCol="0" anchor="t">
              <a:spAutoFit/>
            </a:bodyPr>
            <a:lstStyle/>
            <a:p>
              <a:pPr algn="ctr">
                <a:lnSpc>
                  <a:spcPts val="2240"/>
                </a:lnSpc>
              </a:pPr>
              <a:r>
                <a:rPr lang="en-US" sz="1600">
                  <a:solidFill>
                    <a:srgbClr val="2E2E2E"/>
                  </a:solidFill>
                  <a:latin typeface="Montserrat Classic Italics"/>
                </a:rPr>
                <a:t>FOUNDER</a:t>
              </a:r>
            </a:p>
          </p:txBody>
        </p:sp>
      </p:grpSp>
      <p:grpSp>
        <p:nvGrpSpPr>
          <p:cNvPr id="9" name="Group 9"/>
          <p:cNvGrpSpPr/>
          <p:nvPr/>
        </p:nvGrpSpPr>
        <p:grpSpPr>
          <a:xfrm>
            <a:off x="10730497" y="2673676"/>
            <a:ext cx="2994106" cy="4664876"/>
            <a:chOff x="0" y="0"/>
            <a:chExt cx="3992141" cy="6219835"/>
          </a:xfrm>
        </p:grpSpPr>
        <p:grpSp>
          <p:nvGrpSpPr>
            <p:cNvPr id="10" name="Group 10"/>
            <p:cNvGrpSpPr>
              <a:grpSpLocks noChangeAspect="1"/>
            </p:cNvGrpSpPr>
            <p:nvPr/>
          </p:nvGrpSpPr>
          <p:grpSpPr>
            <a:xfrm>
              <a:off x="0" y="0"/>
              <a:ext cx="3992141" cy="5292611"/>
              <a:chOff x="0" y="0"/>
              <a:chExt cx="1844040" cy="2444750"/>
            </a:xfrm>
          </p:grpSpPr>
          <p:sp>
            <p:nvSpPr>
              <p:cNvPr id="11" name="Freeform 11"/>
              <p:cNvSpPr/>
              <p:nvPr/>
            </p:nvSpPr>
            <p:spPr>
              <a:xfrm>
                <a:off x="115570" y="39370"/>
                <a:ext cx="1681480" cy="2326640"/>
              </a:xfrm>
              <a:custGeom>
                <a:avLst/>
                <a:gdLst/>
                <a:ahLst/>
                <a:cxnLst/>
                <a:rect l="l" t="t" r="r" b="b"/>
                <a:pathLst>
                  <a:path w="1681480" h="2326640">
                    <a:moveTo>
                      <a:pt x="1680210" y="2326640"/>
                    </a:moveTo>
                    <a:lnTo>
                      <a:pt x="0" y="2326640"/>
                    </a:lnTo>
                    <a:lnTo>
                      <a:pt x="0" y="0"/>
                    </a:lnTo>
                    <a:lnTo>
                      <a:pt x="1681480" y="0"/>
                    </a:lnTo>
                    <a:lnTo>
                      <a:pt x="1681480" y="2326640"/>
                    </a:lnTo>
                    <a:close/>
                  </a:path>
                </a:pathLst>
              </a:custGeom>
              <a:blipFill>
                <a:blip r:embed="rId6"/>
                <a:stretch>
                  <a:fillRect l="-55171" r="-52380"/>
                </a:stretch>
              </a:blipFill>
            </p:spPr>
          </p:sp>
          <p:sp>
            <p:nvSpPr>
              <p:cNvPr id="12" name="Freeform 12"/>
              <p:cNvSpPr/>
              <p:nvPr/>
            </p:nvSpPr>
            <p:spPr>
              <a:xfrm>
                <a:off x="0" y="0"/>
                <a:ext cx="1844040" cy="2444750"/>
              </a:xfrm>
              <a:custGeom>
                <a:avLst/>
                <a:gdLst/>
                <a:ahLst/>
                <a:cxnLst/>
                <a:rect l="l" t="t" r="r" b="b"/>
                <a:pathLst>
                  <a:path w="1844040" h="2444750">
                    <a:moveTo>
                      <a:pt x="1844040" y="2444750"/>
                    </a:moveTo>
                    <a:lnTo>
                      <a:pt x="0" y="2444750"/>
                    </a:lnTo>
                    <a:lnTo>
                      <a:pt x="0" y="0"/>
                    </a:lnTo>
                    <a:lnTo>
                      <a:pt x="1844040" y="0"/>
                    </a:lnTo>
                    <a:lnTo>
                      <a:pt x="1844040" y="2444750"/>
                    </a:lnTo>
                    <a:close/>
                  </a:path>
                </a:pathLst>
              </a:custGeom>
              <a:blipFill>
                <a:blip r:embed="rId5"/>
                <a:stretch>
                  <a:fillRect l="-47" r="-47"/>
                </a:stretch>
              </a:blipFill>
            </p:spPr>
          </p:sp>
        </p:grpSp>
        <p:sp>
          <p:nvSpPr>
            <p:cNvPr id="13" name="TextBox 13"/>
            <p:cNvSpPr txBox="1"/>
            <p:nvPr/>
          </p:nvSpPr>
          <p:spPr>
            <a:xfrm>
              <a:off x="0" y="5391058"/>
              <a:ext cx="3992141" cy="449692"/>
            </a:xfrm>
            <a:prstGeom prst="rect">
              <a:avLst/>
            </a:prstGeom>
          </p:spPr>
          <p:txBody>
            <a:bodyPr lIns="0" tIns="0" rIns="0" bIns="0" rtlCol="0" anchor="t">
              <a:spAutoFit/>
            </a:bodyPr>
            <a:lstStyle/>
            <a:p>
              <a:pPr algn="ctr">
                <a:lnSpc>
                  <a:spcPts val="2800"/>
                </a:lnSpc>
              </a:pPr>
              <a:r>
                <a:rPr lang="en-US" sz="2000">
                  <a:solidFill>
                    <a:srgbClr val="2E2E2E"/>
                  </a:solidFill>
                  <a:latin typeface="Montserrat Classic Bold"/>
                </a:rPr>
                <a:t>FRANCOIS MERCER</a:t>
              </a:r>
            </a:p>
          </p:txBody>
        </p:sp>
        <p:sp>
          <p:nvSpPr>
            <p:cNvPr id="14" name="TextBox 14"/>
            <p:cNvSpPr txBox="1"/>
            <p:nvPr/>
          </p:nvSpPr>
          <p:spPr>
            <a:xfrm>
              <a:off x="0" y="5877346"/>
              <a:ext cx="3992141" cy="342489"/>
            </a:xfrm>
            <a:prstGeom prst="rect">
              <a:avLst/>
            </a:prstGeom>
          </p:spPr>
          <p:txBody>
            <a:bodyPr lIns="0" tIns="0" rIns="0" bIns="0" rtlCol="0" anchor="t">
              <a:spAutoFit/>
            </a:bodyPr>
            <a:lstStyle/>
            <a:p>
              <a:pPr algn="ctr">
                <a:lnSpc>
                  <a:spcPts val="2240"/>
                </a:lnSpc>
              </a:pPr>
              <a:r>
                <a:rPr lang="en-US" sz="1600">
                  <a:solidFill>
                    <a:srgbClr val="2E2E2E"/>
                  </a:solidFill>
                  <a:latin typeface="Montserrat Classic Italics"/>
                </a:rPr>
                <a:t>CEO</a:t>
              </a:r>
            </a:p>
          </p:txBody>
        </p:sp>
      </p:grpSp>
      <p:sp>
        <p:nvSpPr>
          <p:cNvPr id="15" name="Freeform 15"/>
          <p:cNvSpPr/>
          <p:nvPr/>
        </p:nvSpPr>
        <p:spPr>
          <a:xfrm rot="148401" flipH="1">
            <a:off x="15297701" y="384797"/>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6" name="Group 16"/>
          <p:cNvGrpSpPr/>
          <p:nvPr/>
        </p:nvGrpSpPr>
        <p:grpSpPr>
          <a:xfrm>
            <a:off x="14265194" y="4593424"/>
            <a:ext cx="2994106" cy="4664876"/>
            <a:chOff x="0" y="0"/>
            <a:chExt cx="3992141" cy="6219835"/>
          </a:xfrm>
        </p:grpSpPr>
        <p:grpSp>
          <p:nvGrpSpPr>
            <p:cNvPr id="17" name="Group 17"/>
            <p:cNvGrpSpPr>
              <a:grpSpLocks noChangeAspect="1"/>
            </p:cNvGrpSpPr>
            <p:nvPr/>
          </p:nvGrpSpPr>
          <p:grpSpPr>
            <a:xfrm>
              <a:off x="0" y="0"/>
              <a:ext cx="3992141" cy="5292611"/>
              <a:chOff x="0" y="0"/>
              <a:chExt cx="1844040" cy="2444750"/>
            </a:xfrm>
          </p:grpSpPr>
          <p:sp>
            <p:nvSpPr>
              <p:cNvPr id="18" name="Freeform 18"/>
              <p:cNvSpPr/>
              <p:nvPr/>
            </p:nvSpPr>
            <p:spPr>
              <a:xfrm>
                <a:off x="115570" y="39370"/>
                <a:ext cx="1681480" cy="2326640"/>
              </a:xfrm>
              <a:custGeom>
                <a:avLst/>
                <a:gdLst/>
                <a:ahLst/>
                <a:cxnLst/>
                <a:rect l="l" t="t" r="r" b="b"/>
                <a:pathLst>
                  <a:path w="1681480" h="2326640">
                    <a:moveTo>
                      <a:pt x="1680210" y="2326640"/>
                    </a:moveTo>
                    <a:lnTo>
                      <a:pt x="0" y="2326640"/>
                    </a:lnTo>
                    <a:lnTo>
                      <a:pt x="0" y="0"/>
                    </a:lnTo>
                    <a:lnTo>
                      <a:pt x="1681480" y="0"/>
                    </a:lnTo>
                    <a:lnTo>
                      <a:pt x="1681480" y="2326640"/>
                    </a:lnTo>
                    <a:close/>
                  </a:path>
                </a:pathLst>
              </a:custGeom>
              <a:blipFill>
                <a:blip r:embed="rId9"/>
                <a:stretch>
                  <a:fillRect l="-86331" r="-33301"/>
                </a:stretch>
              </a:blipFill>
            </p:spPr>
          </p:sp>
          <p:sp>
            <p:nvSpPr>
              <p:cNvPr id="19" name="Freeform 19"/>
              <p:cNvSpPr/>
              <p:nvPr/>
            </p:nvSpPr>
            <p:spPr>
              <a:xfrm>
                <a:off x="0" y="0"/>
                <a:ext cx="1844040" cy="2444750"/>
              </a:xfrm>
              <a:custGeom>
                <a:avLst/>
                <a:gdLst/>
                <a:ahLst/>
                <a:cxnLst/>
                <a:rect l="l" t="t" r="r" b="b"/>
                <a:pathLst>
                  <a:path w="1844040" h="2444750">
                    <a:moveTo>
                      <a:pt x="1844040" y="2444750"/>
                    </a:moveTo>
                    <a:lnTo>
                      <a:pt x="0" y="2444750"/>
                    </a:lnTo>
                    <a:lnTo>
                      <a:pt x="0" y="0"/>
                    </a:lnTo>
                    <a:lnTo>
                      <a:pt x="1844040" y="0"/>
                    </a:lnTo>
                    <a:lnTo>
                      <a:pt x="1844040" y="2444750"/>
                    </a:lnTo>
                    <a:close/>
                  </a:path>
                </a:pathLst>
              </a:custGeom>
              <a:blipFill>
                <a:blip r:embed="rId5"/>
                <a:stretch>
                  <a:fillRect l="-47" r="-47"/>
                </a:stretch>
              </a:blipFill>
            </p:spPr>
          </p:sp>
        </p:grpSp>
        <p:sp>
          <p:nvSpPr>
            <p:cNvPr id="20" name="TextBox 20"/>
            <p:cNvSpPr txBox="1"/>
            <p:nvPr/>
          </p:nvSpPr>
          <p:spPr>
            <a:xfrm>
              <a:off x="0" y="5391058"/>
              <a:ext cx="3992141" cy="449692"/>
            </a:xfrm>
            <a:prstGeom prst="rect">
              <a:avLst/>
            </a:prstGeom>
          </p:spPr>
          <p:txBody>
            <a:bodyPr lIns="0" tIns="0" rIns="0" bIns="0" rtlCol="0" anchor="t">
              <a:spAutoFit/>
            </a:bodyPr>
            <a:lstStyle/>
            <a:p>
              <a:pPr algn="ctr">
                <a:lnSpc>
                  <a:spcPts val="2800"/>
                </a:lnSpc>
              </a:pPr>
              <a:r>
                <a:rPr lang="en-US" sz="2000">
                  <a:solidFill>
                    <a:srgbClr val="2E2E2E"/>
                  </a:solidFill>
                  <a:latin typeface="Montserrat Classic Bold"/>
                </a:rPr>
                <a:t>CLAUDIA ALVES</a:t>
              </a:r>
            </a:p>
          </p:txBody>
        </p:sp>
        <p:sp>
          <p:nvSpPr>
            <p:cNvPr id="21" name="TextBox 21"/>
            <p:cNvSpPr txBox="1"/>
            <p:nvPr/>
          </p:nvSpPr>
          <p:spPr>
            <a:xfrm>
              <a:off x="0" y="5877346"/>
              <a:ext cx="3992141" cy="342489"/>
            </a:xfrm>
            <a:prstGeom prst="rect">
              <a:avLst/>
            </a:prstGeom>
          </p:spPr>
          <p:txBody>
            <a:bodyPr lIns="0" tIns="0" rIns="0" bIns="0" rtlCol="0" anchor="t">
              <a:spAutoFit/>
            </a:bodyPr>
            <a:lstStyle/>
            <a:p>
              <a:pPr algn="ctr">
                <a:lnSpc>
                  <a:spcPts val="2240"/>
                </a:lnSpc>
              </a:pPr>
              <a:r>
                <a:rPr lang="en-US" sz="1600">
                  <a:solidFill>
                    <a:srgbClr val="2E2E2E"/>
                  </a:solidFill>
                  <a:latin typeface="Montserrat Classic Italics"/>
                </a:rPr>
                <a:t>GENERAL MANAGER</a:t>
              </a:r>
            </a:p>
          </p:txBody>
        </p:sp>
      </p:grpSp>
      <p:sp>
        <p:nvSpPr>
          <p:cNvPr id="22" name="TextBox 22"/>
          <p:cNvSpPr txBox="1"/>
          <p:nvPr/>
        </p:nvSpPr>
        <p:spPr>
          <a:xfrm>
            <a:off x="1028700" y="2107341"/>
            <a:ext cx="4996390" cy="2352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OUR TEAM</a:t>
            </a:r>
          </a:p>
        </p:txBody>
      </p:sp>
      <p:sp>
        <p:nvSpPr>
          <p:cNvPr id="23" name="TextBox 23"/>
          <p:cNvSpPr txBox="1"/>
          <p:nvPr/>
        </p:nvSpPr>
        <p:spPr>
          <a:xfrm>
            <a:off x="1028700" y="4910865"/>
            <a:ext cx="5281314" cy="2491817"/>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Lorem ipsum dolor sit amet, consectetur adipiscing elit. Integer vulputate vel ipsum ac fringilla. Nunc cursus, arcu nec pretium aliquet, dui metus.</a:t>
            </a:r>
          </a:p>
        </p:txBody>
      </p:sp>
      <p:sp>
        <p:nvSpPr>
          <p:cNvPr id="24" name="Freeform 24"/>
          <p:cNvSpPr/>
          <p:nvPr/>
        </p:nvSpPr>
        <p:spPr>
          <a:xfrm rot="1082301">
            <a:off x="-5072607" y="6650746"/>
            <a:ext cx="11928886" cy="8231043"/>
          </a:xfrm>
          <a:custGeom>
            <a:avLst/>
            <a:gdLst/>
            <a:ahLst/>
            <a:cxnLst/>
            <a:rect l="l" t="t" r="r" b="b"/>
            <a:pathLst>
              <a:path w="11928886" h="8231043">
                <a:moveTo>
                  <a:pt x="0" y="0"/>
                </a:moveTo>
                <a:lnTo>
                  <a:pt x="11928886" y="0"/>
                </a:lnTo>
                <a:lnTo>
                  <a:pt x="11928886" y="8231043"/>
                </a:lnTo>
                <a:lnTo>
                  <a:pt x="0" y="8231043"/>
                </a:lnTo>
                <a:lnTo>
                  <a:pt x="0" y="0"/>
                </a:lnTo>
                <a:close/>
              </a:path>
            </a:pathLst>
          </a:custGeom>
          <a:blipFill>
            <a:blip r:embed="rId10">
              <a:alphaModFix amt="5000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028700" y="1190625"/>
            <a:ext cx="10717115" cy="975075"/>
          </a:xfrm>
          <a:prstGeom prst="rect">
            <a:avLst/>
          </a:prstGeom>
        </p:spPr>
        <p:txBody>
          <a:bodyPr wrap="square" lIns="0" tIns="0" rIns="0" bIns="0" rtlCol="0" anchor="t">
            <a:spAutoFit/>
          </a:bodyPr>
          <a:lstStyle/>
          <a:p>
            <a:pPr>
              <a:lnSpc>
                <a:spcPts val="9000"/>
              </a:lnSpc>
            </a:pPr>
            <a:r>
              <a:rPr lang="en-US" sz="4400" dirty="0">
                <a:solidFill>
                  <a:srgbClr val="004AAD"/>
                </a:solidFill>
                <a:latin typeface="Montserrat Classic Bold"/>
              </a:rPr>
              <a:t>PROBLEM STATEMENT</a:t>
            </a:r>
          </a:p>
        </p:txBody>
      </p:sp>
      <p:sp>
        <p:nvSpPr>
          <p:cNvPr id="13" name="TextBox 13"/>
          <p:cNvSpPr txBox="1"/>
          <p:nvPr/>
        </p:nvSpPr>
        <p:spPr>
          <a:xfrm>
            <a:off x="914400" y="2781300"/>
            <a:ext cx="16154400" cy="3546612"/>
          </a:xfrm>
          <a:prstGeom prst="rect">
            <a:avLst/>
          </a:prstGeom>
        </p:spPr>
        <p:txBody>
          <a:bodyPr wrap="square" lIns="0" tIns="0" rIns="0" bIns="0" rtlCol="0" anchor="t">
            <a:spAutoFit/>
          </a:bodyPr>
          <a:lstStyle/>
          <a:p>
            <a:pPr>
              <a:lnSpc>
                <a:spcPts val="3999"/>
              </a:lnSpc>
            </a:pPr>
            <a:r>
              <a:rPr lang="en-US" sz="2800" b="0" i="0" dirty="0">
                <a:solidFill>
                  <a:srgbClr val="0D0D0D"/>
                </a:solidFill>
                <a:effectLst/>
                <a:latin typeface="Times New Roman" panose="02020603050405020304" pitchFamily="18" charset="0"/>
                <a:cs typeface="Times New Roman" panose="02020603050405020304" pitchFamily="18" charset="0"/>
              </a:rPr>
              <a:t>The problem statement revolves around the urgent need to address water quality degradation and its consequential impacts on ecosystems and public health. Traditional techniques for water quality evaluation, such as laboratory analysis and Water Quality Index (WQI) computation, are often time-consuming, costly, and limited in providing real-time information. To overcome these challenges, the project aims to develop accurate and efficient predictive models using machine learning algorithms to estimate Water Quality based on existing data. This involves data preprocessing, parameter optimization using grid search, and evaluation of model performance through metrics such as accuracy, recall, precision, and F1 score.</a:t>
            </a:r>
            <a:endParaRPr lang="en-US" sz="2800" dirty="0">
              <a:solidFill>
                <a:srgbClr val="2E2E2E"/>
              </a:solidFill>
              <a:latin typeface="Times New Roman" panose="02020603050405020304" pitchFamily="18" charset="0"/>
              <a:cs typeface="Times New Roman" panose="02020603050405020304" pitchFamily="18" charset="0"/>
            </a:endParaRPr>
          </a:p>
        </p:txBody>
      </p:sp>
      <p:sp>
        <p:nvSpPr>
          <p:cNvPr id="14" name="Freeform 14"/>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1368039"/>
            <a:ext cx="4859468" cy="975075"/>
          </a:xfrm>
          <a:prstGeom prst="rect">
            <a:avLst/>
          </a:prstGeom>
        </p:spPr>
        <p:txBody>
          <a:bodyPr lIns="0" tIns="0" rIns="0" bIns="0" rtlCol="0" anchor="t">
            <a:spAutoFit/>
          </a:bodyPr>
          <a:lstStyle/>
          <a:p>
            <a:pPr>
              <a:lnSpc>
                <a:spcPts val="9000"/>
              </a:lnSpc>
            </a:pPr>
            <a:r>
              <a:rPr lang="en-US" sz="4400" dirty="0">
                <a:solidFill>
                  <a:srgbClr val="004AAD"/>
                </a:solidFill>
                <a:latin typeface="Montserrat Classic Bold"/>
              </a:rPr>
              <a:t>OBJECTIVE</a:t>
            </a:r>
          </a:p>
        </p:txBody>
      </p:sp>
      <p:sp>
        <p:nvSpPr>
          <p:cNvPr id="7" name="TextBox 7"/>
          <p:cNvSpPr txBox="1"/>
          <p:nvPr/>
        </p:nvSpPr>
        <p:spPr>
          <a:xfrm>
            <a:off x="1044742" y="2829473"/>
            <a:ext cx="16421100" cy="5085495"/>
          </a:xfrm>
          <a:prstGeom prst="rect">
            <a:avLst/>
          </a:prstGeom>
        </p:spPr>
        <p:txBody>
          <a:bodyPr wrap="square" lIns="0" tIns="0" rIns="0" bIns="0" rtlCol="0" anchor="t">
            <a:spAutoFit/>
          </a:bodyPr>
          <a:lstStyle/>
          <a:p>
            <a:pPr>
              <a:lnSpc>
                <a:spcPts val="3999"/>
              </a:lnSpc>
            </a:pPr>
            <a:r>
              <a:rPr lang="en-US" sz="2800"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The objective of the project is to develop a robust machine learning-based Water Quality prediction system with </a:t>
            </a:r>
            <a:r>
              <a:rPr lang="en-US" sz="2800" b="1" dirty="0" err="1">
                <a:solidFill>
                  <a:srgbClr val="2E2E2E"/>
                </a:solidFill>
                <a:latin typeface="Times New Roman" panose="02020603050405020304" pitchFamily="18" charset="0"/>
                <a:ea typeface="Roboto" panose="02000000000000000000" pitchFamily="2" charset="0"/>
                <a:cs typeface="Times New Roman" panose="02020603050405020304" pitchFamily="18" charset="0"/>
              </a:rPr>
              <a:t>Kolleru</a:t>
            </a:r>
            <a:r>
              <a:rPr lang="en-US" sz="2800" b="1"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 Data Set</a:t>
            </a:r>
            <a:r>
              <a:rPr lang="en-US" sz="2800"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 Utilizing key water quality parameters such as </a:t>
            </a:r>
            <a:r>
              <a:rPr lang="en-US" sz="2800" b="1"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pH, Hardness, Solids, Chloramines, Sulfate Conductivity, organic carbon, and Trihalomethanes Turbidity</a:t>
            </a:r>
            <a:r>
              <a:rPr lang="en-US" sz="2800"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 the model aims to assess and predict the safety of water for consumption. The comprehensive analysis involves importing necessary libraries, uploading and cleaning the dataset, and creating predictive models using </a:t>
            </a:r>
            <a:r>
              <a:rPr lang="en-US" sz="2800" b="1" dirty="0" err="1">
                <a:solidFill>
                  <a:srgbClr val="2E2E2E"/>
                </a:solidFill>
                <a:latin typeface="Times New Roman" panose="02020603050405020304" pitchFamily="18" charset="0"/>
                <a:ea typeface="Roboto" panose="02000000000000000000" pitchFamily="2" charset="0"/>
                <a:cs typeface="Times New Roman" panose="02020603050405020304" pitchFamily="18" charset="0"/>
              </a:rPr>
              <a:t>XGBoost</a:t>
            </a:r>
            <a:r>
              <a:rPr lang="en-US" sz="2800" b="1"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 Decision Tree, AdaBoost, Logistic Regression, Random Forest, and </a:t>
            </a:r>
            <a:r>
              <a:rPr lang="en-US" sz="2800" b="1" dirty="0" err="1">
                <a:solidFill>
                  <a:srgbClr val="2E2E2E"/>
                </a:solidFill>
                <a:latin typeface="Times New Roman" panose="02020603050405020304" pitchFamily="18" charset="0"/>
                <a:ea typeface="Roboto" panose="02000000000000000000" pitchFamily="2" charset="0"/>
                <a:cs typeface="Times New Roman" panose="02020603050405020304" pitchFamily="18" charset="0"/>
              </a:rPr>
              <a:t>KNeighbours</a:t>
            </a:r>
            <a:r>
              <a:rPr lang="en-US" sz="2800" dirty="0">
                <a:solidFill>
                  <a:srgbClr val="2E2E2E"/>
                </a:solidFill>
                <a:latin typeface="Times New Roman" panose="02020603050405020304" pitchFamily="18" charset="0"/>
                <a:ea typeface="Roboto" panose="02000000000000000000" pitchFamily="2" charset="0"/>
                <a:cs typeface="Times New Roman" panose="02020603050405020304" pitchFamily="18" charset="0"/>
              </a:rPr>
              <a:t>. The project aims to determine the most effective model for predicting water quality, considering accuracy scores, classification reports, precision, recall, F1-score, support metrics, and confusion matrix evaluations. Ultimately, the goal is to empower stakeholders with a reliable tool that can assess the safety of water based on specified parameters, contributing to informed decision-making for water resource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028700" y="1190625"/>
            <a:ext cx="10717115" cy="975075"/>
          </a:xfrm>
          <a:prstGeom prst="rect">
            <a:avLst/>
          </a:prstGeom>
        </p:spPr>
        <p:txBody>
          <a:bodyPr wrap="square" lIns="0" tIns="0" rIns="0" bIns="0" rtlCol="0" anchor="t">
            <a:spAutoFit/>
          </a:bodyPr>
          <a:lstStyle/>
          <a:p>
            <a:pPr>
              <a:lnSpc>
                <a:spcPts val="9000"/>
              </a:lnSpc>
            </a:pPr>
            <a:r>
              <a:rPr lang="en-US" sz="4400" dirty="0">
                <a:solidFill>
                  <a:srgbClr val="004AAD"/>
                </a:solidFill>
                <a:latin typeface="Montserrat Classic Bold"/>
              </a:rPr>
              <a:t>PROPOSED METHOD</a:t>
            </a:r>
          </a:p>
        </p:txBody>
      </p:sp>
      <p:sp>
        <p:nvSpPr>
          <p:cNvPr id="13" name="TextBox 13"/>
          <p:cNvSpPr txBox="1"/>
          <p:nvPr/>
        </p:nvSpPr>
        <p:spPr>
          <a:xfrm>
            <a:off x="1143000" y="2781300"/>
            <a:ext cx="16573500" cy="4577985"/>
          </a:xfrm>
          <a:prstGeom prst="rect">
            <a:avLst/>
          </a:prstGeom>
        </p:spPr>
        <p:txBody>
          <a:bodyPr wrap="square" lIns="0" tIns="0" rIns="0" bIns="0" rtlCol="0" anchor="t">
            <a:spAutoFit/>
          </a:bodyPr>
          <a:lstStyle/>
          <a:p>
            <a:pPr>
              <a:lnSpc>
                <a:spcPts val="3999"/>
              </a:lnSpc>
            </a:pPr>
            <a:r>
              <a:rPr lang="en-US" sz="2800" dirty="0">
                <a:latin typeface="Times New Roman" panose="02020603050405020304" pitchFamily="18" charset="0"/>
                <a:cs typeface="Times New Roman" panose="02020603050405020304" pitchFamily="18" charset="0"/>
              </a:rPr>
              <a:t>Our proposed methodology incorporates techniques for enhancing model accuracy. In our machine learning workflow, we not only train classifiers such as </a:t>
            </a:r>
            <a:r>
              <a:rPr lang="en-US" sz="2800" b="1" dirty="0">
                <a:latin typeface="Times New Roman" panose="02020603050405020304" pitchFamily="18" charset="0"/>
                <a:cs typeface="Times New Roman" panose="02020603050405020304" pitchFamily="18" charset="0"/>
              </a:rPr>
              <a:t>Random Forest, Decision Tree, </a:t>
            </a:r>
            <a:r>
              <a:rPr lang="en-US" sz="2800" b="1" dirty="0" err="1">
                <a:latin typeface="Times New Roman" panose="02020603050405020304" pitchFamily="18" charset="0"/>
                <a:cs typeface="Times New Roman" panose="02020603050405020304" pitchFamily="18" charset="0"/>
              </a:rPr>
              <a:t>XGBoost</a:t>
            </a:r>
            <a:r>
              <a:rPr lang="en-US" sz="2800" b="1" dirty="0">
                <a:latin typeface="Times New Roman" panose="02020603050405020304" pitchFamily="18" charset="0"/>
                <a:cs typeface="Times New Roman" panose="02020603050405020304" pitchFamily="18" charset="0"/>
              </a:rPr>
              <a:t>, and AdaBoost using the </a:t>
            </a:r>
            <a:r>
              <a:rPr lang="en-US" sz="2800" b="1" dirty="0" err="1">
                <a:latin typeface="Times New Roman" panose="02020603050405020304" pitchFamily="18" charset="0"/>
                <a:cs typeface="Times New Roman" panose="02020603050405020304" pitchFamily="18" charset="0"/>
              </a:rPr>
              <a:t>Kolleru</a:t>
            </a:r>
            <a:r>
              <a:rPr lang="en-US" sz="2800" b="1" dirty="0">
                <a:latin typeface="Times New Roman" panose="02020603050405020304" pitchFamily="18" charset="0"/>
                <a:cs typeface="Times New Roman" panose="02020603050405020304" pitchFamily="18" charset="0"/>
              </a:rPr>
              <a:t> water attributes </a:t>
            </a:r>
            <a:r>
              <a:rPr lang="en-US" sz="2800" dirty="0">
                <a:latin typeface="Times New Roman" panose="02020603050405020304" pitchFamily="18" charset="0"/>
                <a:cs typeface="Times New Roman" panose="02020603050405020304" pitchFamily="18" charset="0"/>
              </a:rPr>
              <a:t>dataset but also meticulously optimize their performance through hyperparameter tuning. Leveraging both Grid Search and Random Search methodologies, we meticulously explore the hyperparameter space to identify the most effective combinations. By systematically evaluating various hyperparameter configurations, we aim to maximize the accuracy of our models. This strategic approach elevates the reliability and effectiveness of our water potability classification system, ensuring robust predictions for end-users. Additionally, we seamlessly integrate this optimized machine learning pipeline with a user-friendly interface using Flask, facilitating intuitive interaction and decision-making regarding water safety.</a:t>
            </a:r>
            <a:endParaRPr lang="en-US" sz="2800" dirty="0">
              <a:solidFill>
                <a:srgbClr val="2E2E2E"/>
              </a:solidFill>
              <a:latin typeface="Times New Roman" panose="02020603050405020304" pitchFamily="18" charset="0"/>
              <a:cs typeface="Times New Roman" panose="02020603050405020304" pitchFamily="18" charset="0"/>
            </a:endParaRPr>
          </a:p>
        </p:txBody>
      </p:sp>
      <p:sp>
        <p:nvSpPr>
          <p:cNvPr id="14" name="Freeform 14"/>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95248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79EA5-E16F-F90C-72AF-3EEBC7FF80E7}"/>
              </a:ext>
            </a:extLst>
          </p:cNvPr>
          <p:cNvSpPr txBox="1"/>
          <p:nvPr/>
        </p:nvSpPr>
        <p:spPr>
          <a:xfrm>
            <a:off x="1447800" y="2512010"/>
            <a:ext cx="15773400" cy="5262979"/>
          </a:xfrm>
          <a:prstGeom prst="rect">
            <a:avLst/>
          </a:prstGeom>
          <a:noFill/>
        </p:spPr>
        <p:txBody>
          <a:bodyPr wrap="square">
            <a:spAutoFit/>
          </a:bodyPr>
          <a:lstStyle/>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Accurate prediction</a:t>
            </a:r>
            <a:r>
              <a:rPr lang="en-IN" sz="2800" dirty="0">
                <a:latin typeface="Times New Roman" panose="02020603050405020304" pitchFamily="18" charset="0"/>
                <a:cs typeface="Times New Roman" panose="02020603050405020304" pitchFamily="18" charset="0"/>
              </a:rPr>
              <a:t>: Using machine learning models and data segmentation techniques can improve the accuracy of water quality predictions, which is crucial for ensuring safe drinking water.</a:t>
            </a:r>
          </a:p>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Cost-effective</a:t>
            </a:r>
            <a:r>
              <a:rPr lang="en-IN" sz="2800" dirty="0">
                <a:latin typeface="Times New Roman" panose="02020603050405020304" pitchFamily="18" charset="0"/>
                <a:cs typeface="Times New Roman" panose="02020603050405020304" pitchFamily="18" charset="0"/>
              </a:rPr>
              <a:t>: Using machine learning models can reduce the cost of water quality prediction by automating the process and eliminating the need for manual </a:t>
            </a:r>
            <a:r>
              <a:rPr lang="en-IN" sz="2800" dirty="0" err="1">
                <a:latin typeface="Times New Roman" panose="02020603050405020304" pitchFamily="18" charset="0"/>
                <a:cs typeface="Times New Roman" panose="02020603050405020304" pitchFamily="18" charset="0"/>
              </a:rPr>
              <a:t>labor</a:t>
            </a:r>
            <a:r>
              <a:rPr lang="en-IN" sz="28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Time-efficient</a:t>
            </a:r>
            <a:r>
              <a:rPr lang="en-IN" sz="2800" dirty="0">
                <a:latin typeface="Times New Roman" panose="02020603050405020304" pitchFamily="18" charset="0"/>
                <a:cs typeface="Times New Roman" panose="02020603050405020304" pitchFamily="18" charset="0"/>
              </a:rPr>
              <a:t>: Machine learning models can process large amounts of data quickly, making water quality prediction faster and more efficient.</a:t>
            </a:r>
          </a:p>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Scalability</a:t>
            </a:r>
            <a:r>
              <a:rPr lang="en-IN" sz="2800" dirty="0">
                <a:latin typeface="Times New Roman" panose="02020603050405020304" pitchFamily="18" charset="0"/>
                <a:cs typeface="Times New Roman" panose="02020603050405020304" pitchFamily="18" charset="0"/>
              </a:rPr>
              <a:t>: The machine learning models used in this project can be scaled up or down to accommodate different data sizes, making them suitable for use in various settings.</a:t>
            </a:r>
          </a:p>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Flexibility</a:t>
            </a:r>
            <a:r>
              <a:rPr lang="en-IN" sz="2800" dirty="0">
                <a:latin typeface="Times New Roman" panose="02020603050405020304" pitchFamily="18" charset="0"/>
                <a:cs typeface="Times New Roman" panose="02020603050405020304" pitchFamily="18" charset="0"/>
              </a:rPr>
              <a:t>: Using different machine learning algorithms and techniques allows for flexibility in water quality prediction, making it possible to adapt to different scenarios and data types.</a:t>
            </a:r>
          </a:p>
          <a:p>
            <a:pPr marL="45720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Improved decision-making</a:t>
            </a:r>
            <a:r>
              <a:rPr lang="en-IN" sz="2800" dirty="0">
                <a:latin typeface="Times New Roman" panose="02020603050405020304" pitchFamily="18" charset="0"/>
                <a:cs typeface="Times New Roman" panose="02020603050405020304" pitchFamily="18" charset="0"/>
              </a:rPr>
              <a:t>: Accurate water quality prediction can help decision-makers take appropriate actions to ensure safe drinking water, which is essential for public health.</a:t>
            </a:r>
          </a:p>
        </p:txBody>
      </p:sp>
      <p:sp>
        <p:nvSpPr>
          <p:cNvPr id="5" name="TextBox 4">
            <a:extLst>
              <a:ext uri="{FF2B5EF4-FFF2-40B4-BE49-F238E27FC236}">
                <a16:creationId xmlns:a16="http://schemas.microsoft.com/office/drawing/2014/main" id="{3ADCBF08-449D-9361-BF2D-A23096B83484}"/>
              </a:ext>
            </a:extLst>
          </p:cNvPr>
          <p:cNvSpPr txBox="1"/>
          <p:nvPr/>
        </p:nvSpPr>
        <p:spPr>
          <a:xfrm>
            <a:off x="1752600" y="1028700"/>
            <a:ext cx="3505200" cy="769441"/>
          </a:xfrm>
          <a:prstGeom prst="rect">
            <a:avLst/>
          </a:prstGeom>
          <a:noFill/>
        </p:spPr>
        <p:txBody>
          <a:bodyPr wrap="square" rtlCol="0">
            <a:spAutoFit/>
          </a:bodyPr>
          <a:lstStyle/>
          <a:p>
            <a:r>
              <a:rPr lang="en-IN" sz="4400" b="1" dirty="0">
                <a:solidFill>
                  <a:srgbClr val="0070C0"/>
                </a:solidFill>
              </a:rPr>
              <a:t>ADVANTAGES</a:t>
            </a:r>
          </a:p>
        </p:txBody>
      </p:sp>
    </p:spTree>
    <p:extLst>
      <p:ext uri="{BB962C8B-B14F-4D97-AF65-F5344CB8AC3E}">
        <p14:creationId xmlns:p14="http://schemas.microsoft.com/office/powerpoint/2010/main" val="43593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4"/>
          <p:cNvSpPr/>
          <p:nvPr/>
        </p:nvSpPr>
        <p:spPr>
          <a:xfrm rot="8532740" flipH="1">
            <a:off x="-2687641" y="6926363"/>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36A42530-6D84-9419-D3DD-6740B594FDB2}"/>
              </a:ext>
            </a:extLst>
          </p:cNvPr>
          <p:cNvSpPr txBox="1"/>
          <p:nvPr/>
        </p:nvSpPr>
        <p:spPr>
          <a:xfrm>
            <a:off x="4836324" y="759101"/>
            <a:ext cx="9372600"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HARDWARE &amp; SOFTWARE REQUIREMENTS</a:t>
            </a:r>
            <a:br>
              <a:rPr lang="en-US" altLang="en-US" sz="3200" b="1" dirty="0">
                <a:latin typeface="Times New Roman" panose="02020603050405020304" pitchFamily="18" charset="0"/>
                <a:cs typeface="Times New Roman" panose="02020603050405020304" pitchFamily="18" charset="0"/>
              </a:rPr>
            </a:br>
            <a:endParaRPr lang="en-IN" sz="3200" dirty="0"/>
          </a:p>
        </p:txBody>
      </p:sp>
      <p:sp>
        <p:nvSpPr>
          <p:cNvPr id="2" name="TextBox 1">
            <a:extLst>
              <a:ext uri="{FF2B5EF4-FFF2-40B4-BE49-F238E27FC236}">
                <a16:creationId xmlns:a16="http://schemas.microsoft.com/office/drawing/2014/main" id="{E55EB792-3179-198A-2606-E1055C0C28D3}"/>
              </a:ext>
            </a:extLst>
          </p:cNvPr>
          <p:cNvSpPr txBox="1"/>
          <p:nvPr/>
        </p:nvSpPr>
        <p:spPr>
          <a:xfrm>
            <a:off x="2133600" y="2552700"/>
            <a:ext cx="13639800" cy="501675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Hardware Configuration</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Processor:  Intel Core i3 </a:t>
            </a:r>
          </a:p>
          <a:p>
            <a:r>
              <a:rPr lang="en-IN" sz="3200" dirty="0">
                <a:latin typeface="Times New Roman" panose="02020603050405020304" pitchFamily="18" charset="0"/>
                <a:cs typeface="Times New Roman" panose="02020603050405020304" pitchFamily="18" charset="0"/>
              </a:rPr>
              <a:t>➔ Hard Disk:  160GB </a:t>
            </a:r>
          </a:p>
          <a:p>
            <a:r>
              <a:rPr lang="en-IN" sz="3200" dirty="0">
                <a:latin typeface="Times New Roman" panose="02020603050405020304" pitchFamily="18" charset="0"/>
                <a:cs typeface="Times New Roman" panose="02020603050405020304" pitchFamily="18" charset="0"/>
              </a:rPr>
              <a:t>➔ RAM:  8GB </a:t>
            </a:r>
          </a:p>
          <a:p>
            <a:endParaRPr lang="en-IN" sz="32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Software Configuration</a:t>
            </a:r>
            <a:r>
              <a:rPr lang="en-IN" sz="3200" dirty="0">
                <a:latin typeface="Times New Roman" panose="02020603050405020304" pitchFamily="18" charset="0"/>
                <a:cs typeface="Times New Roman" panose="02020603050405020304" pitchFamily="18" charset="0"/>
              </a:rPr>
              <a:t>: </a:t>
            </a:r>
          </a:p>
          <a:p>
            <a:r>
              <a:rPr lang="en-IN" sz="3200" dirty="0">
                <a:latin typeface="Times New Roman" panose="02020603050405020304" pitchFamily="18" charset="0"/>
                <a:cs typeface="Times New Roman" panose="02020603050405020304" pitchFamily="18" charset="0"/>
              </a:rPr>
              <a:t>➔ Operating System: Windows 7, Windows 8, or Windows 10 </a:t>
            </a:r>
          </a:p>
          <a:p>
            <a:r>
              <a:rPr lang="en-IN" sz="3200" dirty="0">
                <a:latin typeface="Times New Roman" panose="02020603050405020304" pitchFamily="18" charset="0"/>
                <a:cs typeface="Times New Roman" panose="02020603050405020304" pitchFamily="18" charset="0"/>
              </a:rPr>
              <a:t>➔ Integrated Development Environment (IDE):  </a:t>
            </a:r>
            <a:r>
              <a:rPr lang="en-IN" sz="3200" dirty="0" err="1">
                <a:latin typeface="Times New Roman" panose="02020603050405020304" pitchFamily="18" charset="0"/>
                <a:cs typeface="Times New Roman" panose="02020603050405020304" pitchFamily="18" charset="0"/>
              </a:rPr>
              <a:t>Jupyter</a:t>
            </a:r>
            <a:r>
              <a:rPr lang="en-IN" sz="3200" dirty="0">
                <a:latin typeface="Times New Roman" panose="02020603050405020304" pitchFamily="18" charset="0"/>
                <a:cs typeface="Times New Roman" panose="02020603050405020304" pitchFamily="18" charset="0"/>
              </a:rPr>
              <a:t> Notebook </a:t>
            </a:r>
          </a:p>
          <a:p>
            <a:r>
              <a:rPr lang="en-IN" sz="3200" dirty="0">
                <a:latin typeface="Times New Roman" panose="02020603050405020304" pitchFamily="18" charset="0"/>
                <a:cs typeface="Times New Roman" panose="02020603050405020304" pitchFamily="18" charset="0"/>
              </a:rPr>
              <a:t>➔ Libraries Used:  </a:t>
            </a:r>
            <a:r>
              <a:rPr lang="en-IN" sz="3200" dirty="0" err="1">
                <a:latin typeface="Times New Roman" panose="02020603050405020304" pitchFamily="18" charset="0"/>
                <a:cs typeface="Times New Roman" panose="02020603050405020304" pitchFamily="18" charset="0"/>
              </a:rPr>
              <a:t>Numpy</a:t>
            </a:r>
            <a:r>
              <a:rPr lang="en-IN" sz="3200" dirty="0">
                <a:latin typeface="Times New Roman" panose="02020603050405020304" pitchFamily="18" charset="0"/>
                <a:cs typeface="Times New Roman" panose="02020603050405020304" pitchFamily="18" charset="0"/>
              </a:rPr>
              <a:t>, Pandas </a:t>
            </a:r>
          </a:p>
          <a:p>
            <a:r>
              <a:rPr lang="en-IN" sz="3200" dirty="0">
                <a:latin typeface="Times New Roman" panose="02020603050405020304" pitchFamily="18" charset="0"/>
                <a:cs typeface="Times New Roman" panose="02020603050405020304" pitchFamily="18" charset="0"/>
              </a:rPr>
              <a:t>➔ Technology:  Python 3.6 and above</a:t>
            </a:r>
          </a:p>
        </p:txBody>
      </p:sp>
    </p:spTree>
    <p:extLst>
      <p:ext uri="{BB962C8B-B14F-4D97-AF65-F5344CB8AC3E}">
        <p14:creationId xmlns:p14="http://schemas.microsoft.com/office/powerpoint/2010/main" val="205223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66800" y="571500"/>
            <a:ext cx="10782300" cy="975075"/>
          </a:xfrm>
          <a:prstGeom prst="rect">
            <a:avLst/>
          </a:prstGeom>
        </p:spPr>
        <p:txBody>
          <a:bodyPr wrap="square" lIns="0" tIns="0" rIns="0" bIns="0" rtlCol="0" anchor="t">
            <a:spAutoFit/>
          </a:bodyPr>
          <a:lstStyle/>
          <a:p>
            <a:pPr>
              <a:lnSpc>
                <a:spcPts val="9000"/>
              </a:lnSpc>
            </a:pPr>
            <a:r>
              <a:rPr lang="en-US" sz="4400" dirty="0">
                <a:solidFill>
                  <a:srgbClr val="004AAD"/>
                </a:solidFill>
                <a:latin typeface="Montserrat Classic Bold"/>
              </a:rPr>
              <a:t>IMPLEMENTATION</a:t>
            </a:r>
          </a:p>
        </p:txBody>
      </p:sp>
      <p:sp>
        <p:nvSpPr>
          <p:cNvPr id="7" name="TextBox 7"/>
          <p:cNvSpPr txBox="1"/>
          <p:nvPr/>
        </p:nvSpPr>
        <p:spPr>
          <a:xfrm>
            <a:off x="1219200" y="2019301"/>
            <a:ext cx="16001999" cy="6928179"/>
          </a:xfrm>
          <a:prstGeom prst="rect">
            <a:avLst/>
          </a:prstGeom>
        </p:spPr>
        <p:txBody>
          <a:bodyPr wrap="square" lIns="0" tIns="0" rIns="0" bIns="0" rtlCol="0" anchor="t">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Data Processing Module:</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Utilizes Python libraries such as NumPy and Pandas for data manipulation and preprocessing.</a:t>
            </a: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Handles tasks such as loading the water quality dataset, cleaning data, and handling missing values.</a:t>
            </a:r>
          </a:p>
          <a:p>
            <a:pPr algn="l"/>
            <a:r>
              <a:rPr lang="en-US" sz="2800" b="1" i="0" dirty="0">
                <a:solidFill>
                  <a:srgbClr val="0D0D0D"/>
                </a:solidFill>
                <a:effectLst/>
                <a:latin typeface="Times New Roman" panose="02020603050405020304" pitchFamily="18" charset="0"/>
                <a:cs typeface="Times New Roman" panose="02020603050405020304" pitchFamily="18" charset="0"/>
              </a:rPr>
              <a:t>Machine Learning Module:</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Implements machine learning algorithms, such as </a:t>
            </a:r>
            <a:r>
              <a:rPr lang="en-US" sz="2800" b="0" i="0" dirty="0" err="1">
                <a:solidFill>
                  <a:srgbClr val="0D0D0D"/>
                </a:solidFill>
                <a:effectLst/>
                <a:latin typeface="Times New Roman" panose="02020603050405020304" pitchFamily="18" charset="0"/>
                <a:cs typeface="Times New Roman" panose="02020603050405020304" pitchFamily="18" charset="0"/>
              </a:rPr>
              <a:t>XGBoost</a:t>
            </a:r>
            <a:r>
              <a:rPr lang="en-US" sz="2800" b="0" i="0" dirty="0">
                <a:solidFill>
                  <a:srgbClr val="0D0D0D"/>
                </a:solidFill>
                <a:effectLst/>
                <a:latin typeface="Times New Roman" panose="02020603050405020304" pitchFamily="18" charset="0"/>
                <a:cs typeface="Times New Roman" panose="02020603050405020304" pitchFamily="18" charset="0"/>
              </a:rPr>
              <a:t>, for predictive modeling.</a:t>
            </a: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Utilizes Python's scikit-learn library for model training, hyperparameter tuning, and evaluation.</a:t>
            </a:r>
          </a:p>
          <a:p>
            <a:pPr algn="l"/>
            <a:r>
              <a:rPr lang="en-US" sz="2800" b="1" i="0" dirty="0">
                <a:solidFill>
                  <a:srgbClr val="0D0D0D"/>
                </a:solidFill>
                <a:effectLst/>
                <a:latin typeface="Times New Roman" panose="02020603050405020304" pitchFamily="18" charset="0"/>
                <a:cs typeface="Times New Roman" panose="02020603050405020304" pitchFamily="18" charset="0"/>
              </a:rPr>
              <a:t>Backend Module (Flask):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Utilizes Flask, a Python web framework, to create the backend of the application.</a:t>
            </a: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Defines routes and endpoints for handling user requests and serving model predictions.</a:t>
            </a:r>
          </a:p>
          <a:p>
            <a:pPr algn="l"/>
            <a:r>
              <a:rPr lang="en-US" sz="2800" b="1" i="0" dirty="0">
                <a:solidFill>
                  <a:srgbClr val="0D0D0D"/>
                </a:solidFill>
                <a:effectLst/>
                <a:latin typeface="Times New Roman" panose="02020603050405020304" pitchFamily="18" charset="0"/>
                <a:cs typeface="Times New Roman" panose="02020603050405020304" pitchFamily="18" charset="0"/>
              </a:rPr>
              <a:t>Frontend Module (HTML):</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Implements the user interface using HTML for creating web pages.</a:t>
            </a: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Provides an intuitive interface for users to input water quality parameters and interact with the application.</a:t>
            </a:r>
          </a:p>
          <a:p>
            <a:pPr algn="l"/>
            <a:r>
              <a:rPr lang="en-US" sz="2800" b="1" i="0" dirty="0">
                <a:solidFill>
                  <a:srgbClr val="0D0D0D"/>
                </a:solidFill>
                <a:effectLst/>
                <a:latin typeface="Times New Roman" panose="02020603050405020304" pitchFamily="18" charset="0"/>
                <a:cs typeface="Times New Roman" panose="02020603050405020304" pitchFamily="18" charset="0"/>
              </a:rPr>
              <a:t>Integration Module:</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Integrates the backend and frontend modules to enable communication between them.</a:t>
            </a:r>
          </a:p>
          <a:p>
            <a:pPr marL="742950" lvl="1" indent="-2857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Facilitates the flow of data and predictions from the machine learning module to the user interface.</a:t>
            </a:r>
          </a:p>
          <a:p>
            <a:pPr algn="just">
              <a:lnSpc>
                <a:spcPts val="3999"/>
              </a:lnSpc>
            </a:pPr>
            <a:endParaRPr lang="en-US" sz="2499" dirty="0">
              <a:solidFill>
                <a:srgbClr val="2E2E2E"/>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2663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66800" y="571500"/>
            <a:ext cx="10782300" cy="975075"/>
          </a:xfrm>
          <a:prstGeom prst="rect">
            <a:avLst/>
          </a:prstGeom>
        </p:spPr>
        <p:txBody>
          <a:bodyPr wrap="square" lIns="0" tIns="0" rIns="0" bIns="0" rtlCol="0" anchor="t">
            <a:spAutoFit/>
          </a:bodyPr>
          <a:lstStyle/>
          <a:p>
            <a:pPr>
              <a:lnSpc>
                <a:spcPts val="9000"/>
              </a:lnSpc>
            </a:pPr>
            <a:r>
              <a:rPr lang="en-US" sz="4400" dirty="0">
                <a:solidFill>
                  <a:srgbClr val="004AAD"/>
                </a:solidFill>
                <a:latin typeface="Montserrat Classic Bold"/>
              </a:rPr>
              <a:t>ALGORITHMS USED</a:t>
            </a:r>
          </a:p>
        </p:txBody>
      </p:sp>
      <p:sp>
        <p:nvSpPr>
          <p:cNvPr id="7" name="TextBox 7"/>
          <p:cNvSpPr txBox="1"/>
          <p:nvPr/>
        </p:nvSpPr>
        <p:spPr>
          <a:xfrm>
            <a:off x="990600" y="1714501"/>
            <a:ext cx="16230599" cy="8220840"/>
          </a:xfrm>
          <a:prstGeom prst="rect">
            <a:avLst/>
          </a:prstGeom>
        </p:spPr>
        <p:txBody>
          <a:bodyPr wrap="square" lIns="0" tIns="0" rIns="0" bIns="0" rtlCol="0" anchor="t">
            <a:spAutoFit/>
          </a:bodyPr>
          <a:lstStyle/>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Random Forest (RF):</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Ensemble learning technique that uses multiple decision trees to mitigate generalization errors. Each tree in the forest categorizes data based on features, employing bagging for resampling purposes.</a:t>
            </a:r>
          </a:p>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Extreme Gradient Boosting (</a:t>
            </a:r>
            <a:r>
              <a:rPr lang="en-US" sz="2800" b="1" i="0" dirty="0" err="1">
                <a:solidFill>
                  <a:srgbClr val="0D0D0D"/>
                </a:solidFill>
                <a:effectLst/>
                <a:latin typeface="Times New Roman" panose="02020603050405020304" pitchFamily="18" charset="0"/>
                <a:cs typeface="Times New Roman" panose="02020603050405020304" pitchFamily="18" charset="0"/>
              </a:rPr>
              <a:t>XGBoost</a:t>
            </a:r>
            <a:r>
              <a:rPr lang="en-US" sz="2800" b="1" i="0" dirty="0">
                <a:solidFill>
                  <a:srgbClr val="0D0D0D"/>
                </a:solidFill>
                <a:effectLst/>
                <a:latin typeface="Times New Roman" panose="02020603050405020304" pitchFamily="18" charset="0"/>
                <a:cs typeface="Times New Roman" panose="02020603050405020304" pitchFamily="18" charset="0"/>
              </a:rPr>
              <a:t>):</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Decision tree enhancement method that optimizes loss functions using first and second-order derivatives, incorporating a regularization term to prevent overfitting.</a:t>
            </a:r>
          </a:p>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Adaptive Boosting (</a:t>
            </a:r>
            <a:r>
              <a:rPr lang="en-US" sz="2800" b="1" i="0" dirty="0" err="1">
                <a:solidFill>
                  <a:srgbClr val="0D0D0D"/>
                </a:solidFill>
                <a:effectLst/>
                <a:latin typeface="Times New Roman" panose="02020603050405020304" pitchFamily="18" charset="0"/>
                <a:cs typeface="Times New Roman" panose="02020603050405020304" pitchFamily="18" charset="0"/>
              </a:rPr>
              <a:t>Adaboost</a:t>
            </a:r>
            <a:r>
              <a:rPr lang="en-US" sz="2800" b="1" i="0" dirty="0">
                <a:solidFill>
                  <a:srgbClr val="0D0D0D"/>
                </a:solidFill>
                <a:effectLst/>
                <a:latin typeface="Times New Roman" panose="02020603050405020304" pitchFamily="18" charset="0"/>
                <a:cs typeface="Times New Roman" panose="02020603050405020304" pitchFamily="18" charset="0"/>
              </a:rPr>
              <a:t>):</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Integrates weak learners into a strong classifier by adjusting sample weights based on classification errors, biasing towards misclassified data.</a:t>
            </a:r>
          </a:p>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K-Nearest Neighbors (KNN):</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Classifies samples by identifying nearest neighbors based on Euclidean distance, assigning majority class label.</a:t>
            </a:r>
          </a:p>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Decision Tree (DT):</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Basic approach for decision-making based on input variables, choosing root parameter using entropy and branching out based on attribute values.</a:t>
            </a:r>
          </a:p>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Logistic Regression:</a:t>
            </a: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Linear model for binary classification tasks, predicting water safety based on water quality features.</a:t>
            </a:r>
          </a:p>
          <a:p>
            <a:pPr algn="just">
              <a:lnSpc>
                <a:spcPts val="3999"/>
              </a:lnSpc>
            </a:pPr>
            <a:endParaRPr lang="en-US" sz="2499" dirty="0">
              <a:solidFill>
                <a:srgbClr val="2E2E2E"/>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1853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990600" y="419100"/>
            <a:ext cx="2705100" cy="975075"/>
          </a:xfrm>
          <a:prstGeom prst="rect">
            <a:avLst/>
          </a:prstGeom>
        </p:spPr>
        <p:txBody>
          <a:bodyPr wrap="square" lIns="0" tIns="0" rIns="0" bIns="0" rtlCol="0" anchor="t">
            <a:spAutoFit/>
          </a:bodyPr>
          <a:lstStyle/>
          <a:p>
            <a:pPr>
              <a:lnSpc>
                <a:spcPts val="9000"/>
              </a:lnSpc>
            </a:pPr>
            <a:r>
              <a:rPr lang="en-US" sz="4400" dirty="0">
                <a:solidFill>
                  <a:srgbClr val="004AAD"/>
                </a:solidFill>
                <a:latin typeface="Montserrat Classic Bold"/>
              </a:rPr>
              <a:t>RESULTS</a:t>
            </a:r>
          </a:p>
        </p:txBody>
      </p:sp>
      <p:sp>
        <p:nvSpPr>
          <p:cNvPr id="14" name="Freeform 14"/>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6846E4F5-928B-36FE-D156-F3C2EABD350A}"/>
              </a:ext>
            </a:extLst>
          </p:cNvPr>
          <p:cNvSpPr txBox="1"/>
          <p:nvPr/>
        </p:nvSpPr>
        <p:spPr>
          <a:xfrm>
            <a:off x="1447800" y="1724972"/>
            <a:ext cx="15819156" cy="7548220"/>
          </a:xfrm>
          <a:prstGeom prst="rect">
            <a:avLst/>
          </a:prstGeom>
          <a:noFill/>
        </p:spPr>
        <p:txBody>
          <a:bodyPr wrap="square" rtlCol="0">
            <a:spAutoFit/>
          </a:bodyPr>
          <a:lstStyle/>
          <a:p>
            <a:pPr rtl="0">
              <a:spcBef>
                <a:spcPts val="100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Model Comparison:</a:t>
            </a:r>
            <a:endParaRPr lang="en-US" sz="2800" b="0" dirty="0">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Accuracy Scores:</a:t>
            </a:r>
          </a:p>
          <a:p>
            <a:pPr marL="742950" lvl="1"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Extreme Gradient Boosting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 with an accuracy of 88% </a:t>
            </a:r>
          </a:p>
          <a:p>
            <a:pPr marL="742950" lvl="1" indent="-285750" rtl="0" fontAlgn="base">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(RF) - with an accuracy of 88%</a:t>
            </a:r>
          </a:p>
          <a:p>
            <a:pPr marL="742950" lvl="1" indent="-285750" rtl="0" fontAlgn="base">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Adaptive Boosting (AdaBoost) model – with an accuracy of 87%</a:t>
            </a:r>
          </a:p>
          <a:p>
            <a:pPr marL="742950" lvl="1" indent="-285750" rtl="0" fontAlgn="base">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K-Nearest Neighbors (KNN) model – with an accuracy of 77% </a:t>
            </a:r>
            <a:endParaRPr lang="en-US" sz="2800" dirty="0">
              <a:solidFill>
                <a:srgbClr val="000000"/>
              </a:solidFill>
              <a:latin typeface="Times New Roman" panose="02020603050405020304" pitchFamily="18" charset="0"/>
              <a:cs typeface="Times New Roman" panose="02020603050405020304" pitchFamily="18" charset="0"/>
            </a:endParaRPr>
          </a:p>
          <a:p>
            <a:pPr marL="742950" lvl="1" indent="-285750" rtl="0" fontAlgn="base">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Decision Tree (DT - ) – with an accuracy of 86% </a:t>
            </a:r>
          </a:p>
          <a:p>
            <a:pPr marL="742950" lvl="1" indent="-285750" rtl="0" fontAlgn="base">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Logistic Regression - with an accuracy of 76%</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Conclusion:</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choice of the model depends on the specific requirements and trade-offs between precision, recall, and other metrics.</a:t>
            </a:r>
          </a:p>
          <a:p>
            <a:pPr marL="742950" lvl="1" indent="-28575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dataset might benefit from further feature engineering or exploration to improve model performance.</a:t>
            </a:r>
          </a:p>
          <a:p>
            <a:pPr rtl="0" fontAlgn="base">
              <a:spcBef>
                <a:spcPts val="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Prediction:</a:t>
            </a:r>
          </a:p>
          <a:p>
            <a:pPr marL="742950" lvl="1" indent="-285750"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A new water sample is provided, and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XGBoost</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is used to predict whether the water is safe or not.</a:t>
            </a:r>
          </a:p>
          <a:p>
            <a:pPr marL="742950" lvl="1" indent="-285750" rtl="0" fontAlgn="base">
              <a:spcBef>
                <a:spcPts val="0"/>
              </a:spcBef>
              <a:spcAft>
                <a:spcPts val="150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prediction indicates that the water is safe.</a:t>
            </a:r>
          </a:p>
          <a:p>
            <a:endParaRPr lang="en-IN" sz="2400" dirty="0"/>
          </a:p>
        </p:txBody>
      </p:sp>
    </p:spTree>
    <p:extLst>
      <p:ext uri="{BB962C8B-B14F-4D97-AF65-F5344CB8AC3E}">
        <p14:creationId xmlns:p14="http://schemas.microsoft.com/office/powerpoint/2010/main" val="109290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1164</Words>
  <Application>Microsoft Office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Times New Roman</vt:lpstr>
      <vt:lpstr>Montserrat Classic</vt:lpstr>
      <vt:lpstr>Montserrat Classic Italics</vt:lpstr>
      <vt:lpstr>Montserrat Classic Bold</vt:lpstr>
      <vt:lpstr>Calibri</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dc:creator>VENKATESH</dc:creator>
  <cp:lastModifiedBy>Nukaraju Neradabilli</cp:lastModifiedBy>
  <cp:revision>5</cp:revision>
  <dcterms:created xsi:type="dcterms:W3CDTF">2006-08-16T00:00:00Z</dcterms:created>
  <dcterms:modified xsi:type="dcterms:W3CDTF">2024-02-28T15:04:09Z</dcterms:modified>
  <dc:identifier>DAF7J4SEhro</dc:identifier>
</cp:coreProperties>
</file>