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Times New Roman Bold"/>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TextBox 2"/>
          <p:cNvSpPr txBox="1"/>
          <p:nvPr/>
        </p:nvSpPr>
        <p:spPr>
          <a:xfrm>
            <a:off x="664247" y="1112812"/>
            <a:ext cx="17459100" cy="2219313"/>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Times New Roman Bold"/>
                <a:ea typeface="Times New Roman Bold"/>
                <a:cs typeface="Times New Roman Bold"/>
                <a:sym typeface="Times New Roman Bold"/>
              </a:rPr>
              <a:t>Deep Learning for Intrusion Detection in Reconfigurable Wireless Network </a:t>
            </a:r>
          </a:p>
        </p:txBody>
      </p:sp>
      <p:sp>
        <p:nvSpPr>
          <p:cNvPr id="3" name="TextBox 3"/>
          <p:cNvSpPr txBox="1"/>
          <p:nvPr/>
        </p:nvSpPr>
        <p:spPr>
          <a:xfrm>
            <a:off x="197861" y="5000625"/>
            <a:ext cx="6107185" cy="4311929"/>
          </a:xfrm>
          <a:prstGeom prst="rect">
            <a:avLst/>
          </a:prstGeom>
        </p:spPr>
        <p:txBody>
          <a:bodyPr lIns="0" tIns="0" rIns="0" bIns="0" rtlCol="0" anchor="t">
            <a:spAutoFit/>
          </a:bodyPr>
          <a:lstStyle/>
          <a:p>
            <a:pPr algn="ctr">
              <a:lnSpc>
                <a:spcPts val="4848"/>
              </a:lnSpc>
            </a:pPr>
            <a:r>
              <a:rPr lang="en-US" sz="3462">
                <a:solidFill>
                  <a:srgbClr val="000000"/>
                </a:solidFill>
                <a:latin typeface="Times New Roman"/>
                <a:ea typeface="Times New Roman"/>
                <a:cs typeface="Times New Roman"/>
                <a:sym typeface="Times New Roman"/>
              </a:rPr>
              <a:t>Student Name-(Reg No)</a:t>
            </a:r>
          </a:p>
          <a:p>
            <a:pPr algn="ctr">
              <a:lnSpc>
                <a:spcPts val="4848"/>
              </a:lnSpc>
            </a:pPr>
            <a:r>
              <a:rPr lang="en-US" sz="3462">
                <a:solidFill>
                  <a:srgbClr val="000000"/>
                </a:solidFill>
                <a:latin typeface="Times New Roman"/>
                <a:ea typeface="Times New Roman"/>
                <a:cs typeface="Times New Roman"/>
                <a:sym typeface="Times New Roman"/>
              </a:rPr>
              <a:t>Student Name-(Reg No)</a:t>
            </a:r>
          </a:p>
          <a:p>
            <a:pPr algn="ctr">
              <a:lnSpc>
                <a:spcPts val="4848"/>
              </a:lnSpc>
            </a:pPr>
            <a:r>
              <a:rPr lang="en-US" sz="3462">
                <a:solidFill>
                  <a:srgbClr val="000000"/>
                </a:solidFill>
                <a:latin typeface="Times New Roman"/>
                <a:ea typeface="Times New Roman"/>
                <a:cs typeface="Times New Roman"/>
                <a:sym typeface="Times New Roman"/>
              </a:rPr>
              <a:t>Student Name-(Reg No)</a:t>
            </a:r>
          </a:p>
          <a:p>
            <a:pPr algn="ctr">
              <a:lnSpc>
                <a:spcPts val="4848"/>
              </a:lnSpc>
            </a:pPr>
            <a:r>
              <a:rPr lang="en-US" sz="3462">
                <a:solidFill>
                  <a:srgbClr val="000000"/>
                </a:solidFill>
                <a:latin typeface="Times New Roman"/>
                <a:ea typeface="Times New Roman"/>
                <a:cs typeface="Times New Roman"/>
                <a:sym typeface="Times New Roman"/>
              </a:rPr>
              <a:t>Student Name-(Reg No)</a:t>
            </a:r>
          </a:p>
          <a:p>
            <a:pPr algn="ctr">
              <a:lnSpc>
                <a:spcPts val="4848"/>
              </a:lnSpc>
            </a:pPr>
            <a:r>
              <a:rPr lang="en-US" sz="3462">
                <a:solidFill>
                  <a:srgbClr val="000000"/>
                </a:solidFill>
                <a:latin typeface="Times New Roman"/>
                <a:ea typeface="Times New Roman"/>
                <a:cs typeface="Times New Roman"/>
                <a:sym typeface="Times New Roman"/>
              </a:rPr>
              <a:t>Student Name-(Reg No)</a:t>
            </a:r>
          </a:p>
          <a:p>
            <a:pPr algn="ctr">
              <a:lnSpc>
                <a:spcPts val="4848"/>
              </a:lnSpc>
            </a:pPr>
            <a:r>
              <a:rPr lang="en-US" sz="3462">
                <a:solidFill>
                  <a:srgbClr val="000000"/>
                </a:solidFill>
                <a:latin typeface="Times New Roman"/>
                <a:ea typeface="Times New Roman"/>
                <a:cs typeface="Times New Roman"/>
                <a:sym typeface="Times New Roman"/>
              </a:rPr>
              <a:t>Student Name-(Reg No)</a:t>
            </a:r>
          </a:p>
          <a:p>
            <a:pPr algn="ctr">
              <a:lnSpc>
                <a:spcPts val="4848"/>
              </a:lnSpc>
              <a:spcBef>
                <a:spcPct val="0"/>
              </a:spcBef>
            </a:pPr>
            <a:endParaRPr lang="en-US" sz="3462">
              <a:solidFill>
                <a:srgbClr val="000000"/>
              </a:solidFill>
              <a:latin typeface="Times New Roman"/>
              <a:ea typeface="Times New Roman"/>
              <a:cs typeface="Times New Roman"/>
              <a:sym typeface="Times New Roman"/>
            </a:endParaRPr>
          </a:p>
        </p:txBody>
      </p:sp>
      <p:sp>
        <p:nvSpPr>
          <p:cNvPr id="4" name="TextBox 4"/>
          <p:cNvSpPr txBox="1"/>
          <p:nvPr/>
        </p:nvSpPr>
        <p:spPr>
          <a:xfrm>
            <a:off x="13462273" y="7670487"/>
            <a:ext cx="3970020" cy="1152513"/>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Times New Roman Bold"/>
                <a:ea typeface="Times New Roman Bold"/>
                <a:cs typeface="Times New Roman Bold"/>
                <a:sym typeface="Times New Roman Bold"/>
              </a:rPr>
              <a:t>Guide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AutoShape 2"/>
          <p:cNvSpPr/>
          <p:nvPr/>
        </p:nvSpPr>
        <p:spPr>
          <a:xfrm>
            <a:off x="3274200" y="1660429"/>
            <a:ext cx="11700204" cy="0"/>
          </a:xfrm>
          <a:prstGeom prst="line">
            <a:avLst/>
          </a:prstGeom>
          <a:ln w="38100" cap="flat">
            <a:solidFill>
              <a:srgbClr val="57387A"/>
            </a:solidFill>
            <a:prstDash val="solid"/>
            <a:headEnd type="none" w="sm" len="sm"/>
            <a:tailEnd type="none" w="sm" len="sm"/>
          </a:ln>
        </p:spPr>
      </p:sp>
      <p:sp>
        <p:nvSpPr>
          <p:cNvPr id="3" name="Freeform 3"/>
          <p:cNvSpPr/>
          <p:nvPr/>
        </p:nvSpPr>
        <p:spPr>
          <a:xfrm>
            <a:off x="2608144" y="2069240"/>
            <a:ext cx="13428038" cy="7189060"/>
          </a:xfrm>
          <a:custGeom>
            <a:avLst/>
            <a:gdLst/>
            <a:ahLst/>
            <a:cxnLst/>
            <a:rect l="l" t="t" r="r" b="b"/>
            <a:pathLst>
              <a:path w="13428038" h="7189060">
                <a:moveTo>
                  <a:pt x="0" y="0"/>
                </a:moveTo>
                <a:lnTo>
                  <a:pt x="13428038" y="0"/>
                </a:lnTo>
                <a:lnTo>
                  <a:pt x="13428038" y="7189060"/>
                </a:lnTo>
                <a:lnTo>
                  <a:pt x="0" y="7189060"/>
                </a:lnTo>
                <a:lnTo>
                  <a:pt x="0" y="0"/>
                </a:lnTo>
                <a:close/>
              </a:path>
            </a:pathLst>
          </a:custGeom>
          <a:blipFill>
            <a:blip r:embed="rId2"/>
            <a:stretch>
              <a:fillRect t="-481" r="-402" b="-3132"/>
            </a:stretch>
          </a:blipFill>
        </p:spPr>
      </p:sp>
      <p:sp>
        <p:nvSpPr>
          <p:cNvPr id="4" name="TextBox 4"/>
          <p:cNvSpPr txBox="1"/>
          <p:nvPr/>
        </p:nvSpPr>
        <p:spPr>
          <a:xfrm>
            <a:off x="3472061" y="507917"/>
            <a:ext cx="11700204" cy="1152513"/>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Times New Roman Bold"/>
                <a:ea typeface="Times New Roman Bold"/>
                <a:cs typeface="Times New Roman Bold"/>
                <a:sym typeface="Times New Roman Bold"/>
              </a:rPr>
              <a:t>System Architecture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AutoShape 2"/>
          <p:cNvSpPr/>
          <p:nvPr/>
        </p:nvSpPr>
        <p:spPr>
          <a:xfrm>
            <a:off x="3293898" y="1009650"/>
            <a:ext cx="11700204" cy="0"/>
          </a:xfrm>
          <a:prstGeom prst="line">
            <a:avLst/>
          </a:prstGeom>
          <a:ln w="38100" cap="flat">
            <a:solidFill>
              <a:srgbClr val="57387A"/>
            </a:solidFill>
            <a:prstDash val="solid"/>
            <a:headEnd type="none" w="sm" len="sm"/>
            <a:tailEnd type="none" w="sm" len="sm"/>
          </a:ln>
        </p:spPr>
      </p:sp>
      <p:sp>
        <p:nvSpPr>
          <p:cNvPr id="3" name="Freeform 3"/>
          <p:cNvSpPr/>
          <p:nvPr/>
        </p:nvSpPr>
        <p:spPr>
          <a:xfrm>
            <a:off x="2872952" y="1991459"/>
            <a:ext cx="12473076" cy="7266841"/>
          </a:xfrm>
          <a:custGeom>
            <a:avLst/>
            <a:gdLst/>
            <a:ahLst/>
            <a:cxnLst/>
            <a:rect l="l" t="t" r="r" b="b"/>
            <a:pathLst>
              <a:path w="12473076" h="7266841">
                <a:moveTo>
                  <a:pt x="0" y="0"/>
                </a:moveTo>
                <a:lnTo>
                  <a:pt x="12473075" y="0"/>
                </a:lnTo>
                <a:lnTo>
                  <a:pt x="12473075" y="7266841"/>
                </a:lnTo>
                <a:lnTo>
                  <a:pt x="0" y="7266841"/>
                </a:lnTo>
                <a:lnTo>
                  <a:pt x="0" y="0"/>
                </a:lnTo>
                <a:close/>
              </a:path>
            </a:pathLst>
          </a:custGeom>
          <a:blipFill>
            <a:blip r:embed="rId2"/>
            <a:stretch>
              <a:fillRect l="-661" r="-661"/>
            </a:stretch>
          </a:blipFill>
        </p:spPr>
      </p:sp>
      <p:sp>
        <p:nvSpPr>
          <p:cNvPr id="4" name="TextBox 4"/>
          <p:cNvSpPr txBox="1"/>
          <p:nvPr/>
        </p:nvSpPr>
        <p:spPr>
          <a:xfrm>
            <a:off x="7678219" y="-123813"/>
            <a:ext cx="2309713" cy="1152513"/>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Times New Roman Bold"/>
                <a:ea typeface="Times New Roman Bold"/>
                <a:cs typeface="Times New Roman Bold"/>
                <a:sym typeface="Times New Roman Bold"/>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AutoShape 2"/>
          <p:cNvSpPr/>
          <p:nvPr/>
        </p:nvSpPr>
        <p:spPr>
          <a:xfrm>
            <a:off x="3293898" y="2281613"/>
            <a:ext cx="11700204" cy="0"/>
          </a:xfrm>
          <a:prstGeom prst="line">
            <a:avLst/>
          </a:prstGeom>
          <a:ln w="38100" cap="flat">
            <a:solidFill>
              <a:srgbClr val="57387A"/>
            </a:solidFill>
            <a:prstDash val="solid"/>
            <a:headEnd type="none" w="sm" len="sm"/>
            <a:tailEnd type="none" w="sm" len="sm"/>
          </a:ln>
        </p:spPr>
      </p:sp>
      <p:sp>
        <p:nvSpPr>
          <p:cNvPr id="3" name="Freeform 3"/>
          <p:cNvSpPr/>
          <p:nvPr/>
        </p:nvSpPr>
        <p:spPr>
          <a:xfrm>
            <a:off x="1028700" y="3119133"/>
            <a:ext cx="7190825" cy="6139167"/>
          </a:xfrm>
          <a:custGeom>
            <a:avLst/>
            <a:gdLst/>
            <a:ahLst/>
            <a:cxnLst/>
            <a:rect l="l" t="t" r="r" b="b"/>
            <a:pathLst>
              <a:path w="7190825" h="6139167">
                <a:moveTo>
                  <a:pt x="0" y="0"/>
                </a:moveTo>
                <a:lnTo>
                  <a:pt x="7190825" y="0"/>
                </a:lnTo>
                <a:lnTo>
                  <a:pt x="7190825" y="6139167"/>
                </a:lnTo>
                <a:lnTo>
                  <a:pt x="0" y="6139167"/>
                </a:lnTo>
                <a:lnTo>
                  <a:pt x="0" y="0"/>
                </a:lnTo>
                <a:close/>
              </a:path>
            </a:pathLst>
          </a:custGeom>
          <a:blipFill>
            <a:blip r:embed="rId2"/>
            <a:stretch>
              <a:fillRect/>
            </a:stretch>
          </a:blipFill>
        </p:spPr>
      </p:sp>
      <p:sp>
        <p:nvSpPr>
          <p:cNvPr id="4" name="Freeform 4"/>
          <p:cNvSpPr/>
          <p:nvPr/>
        </p:nvSpPr>
        <p:spPr>
          <a:xfrm>
            <a:off x="9674665" y="3119133"/>
            <a:ext cx="7109561" cy="6158657"/>
          </a:xfrm>
          <a:custGeom>
            <a:avLst/>
            <a:gdLst/>
            <a:ahLst/>
            <a:cxnLst/>
            <a:rect l="l" t="t" r="r" b="b"/>
            <a:pathLst>
              <a:path w="7109561" h="6158657">
                <a:moveTo>
                  <a:pt x="0" y="0"/>
                </a:moveTo>
                <a:lnTo>
                  <a:pt x="7109561" y="0"/>
                </a:lnTo>
                <a:lnTo>
                  <a:pt x="7109561" y="6158657"/>
                </a:lnTo>
                <a:lnTo>
                  <a:pt x="0" y="6158657"/>
                </a:lnTo>
                <a:lnTo>
                  <a:pt x="0" y="0"/>
                </a:lnTo>
                <a:close/>
              </a:path>
            </a:pathLst>
          </a:custGeom>
          <a:blipFill>
            <a:blip r:embed="rId3"/>
            <a:stretch>
              <a:fillRect/>
            </a:stretch>
          </a:blipFill>
        </p:spPr>
      </p:sp>
      <p:sp>
        <p:nvSpPr>
          <p:cNvPr id="5" name="TextBox 5"/>
          <p:cNvSpPr txBox="1"/>
          <p:nvPr/>
        </p:nvSpPr>
        <p:spPr>
          <a:xfrm>
            <a:off x="7763027" y="790575"/>
            <a:ext cx="2309693" cy="1152513"/>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Times New Roman Bold"/>
                <a:ea typeface="Times New Roman Bold"/>
                <a:cs typeface="Times New Roman Bold"/>
                <a:sym typeface="Times New Roman Bold"/>
              </a:rPr>
              <a:t>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AutoShape 2"/>
          <p:cNvSpPr/>
          <p:nvPr/>
        </p:nvSpPr>
        <p:spPr>
          <a:xfrm>
            <a:off x="3293898" y="2281613"/>
            <a:ext cx="11700204" cy="0"/>
          </a:xfrm>
          <a:prstGeom prst="line">
            <a:avLst/>
          </a:prstGeom>
          <a:ln w="38100" cap="flat">
            <a:solidFill>
              <a:srgbClr val="57387A"/>
            </a:solidFill>
            <a:prstDash val="solid"/>
            <a:headEnd type="none" w="sm" len="sm"/>
            <a:tailEnd type="none" w="sm" len="sm"/>
          </a:ln>
        </p:spPr>
      </p:sp>
      <p:sp>
        <p:nvSpPr>
          <p:cNvPr id="3" name="Freeform 3"/>
          <p:cNvSpPr/>
          <p:nvPr/>
        </p:nvSpPr>
        <p:spPr>
          <a:xfrm>
            <a:off x="9871412" y="3873684"/>
            <a:ext cx="8067161" cy="5949531"/>
          </a:xfrm>
          <a:custGeom>
            <a:avLst/>
            <a:gdLst/>
            <a:ahLst/>
            <a:cxnLst/>
            <a:rect l="l" t="t" r="r" b="b"/>
            <a:pathLst>
              <a:path w="8067161" h="5949531">
                <a:moveTo>
                  <a:pt x="0" y="0"/>
                </a:moveTo>
                <a:lnTo>
                  <a:pt x="8067161" y="0"/>
                </a:lnTo>
                <a:lnTo>
                  <a:pt x="8067161" y="5949531"/>
                </a:lnTo>
                <a:lnTo>
                  <a:pt x="0" y="5949531"/>
                </a:lnTo>
                <a:lnTo>
                  <a:pt x="0" y="0"/>
                </a:lnTo>
                <a:close/>
              </a:path>
            </a:pathLst>
          </a:custGeom>
          <a:blipFill>
            <a:blip r:embed="rId2"/>
            <a:stretch>
              <a:fillRect/>
            </a:stretch>
          </a:blipFill>
        </p:spPr>
      </p:sp>
      <p:sp>
        <p:nvSpPr>
          <p:cNvPr id="4" name="Freeform 4"/>
          <p:cNvSpPr/>
          <p:nvPr/>
        </p:nvSpPr>
        <p:spPr>
          <a:xfrm>
            <a:off x="606778" y="3873684"/>
            <a:ext cx="8067161" cy="5949531"/>
          </a:xfrm>
          <a:custGeom>
            <a:avLst/>
            <a:gdLst/>
            <a:ahLst/>
            <a:cxnLst/>
            <a:rect l="l" t="t" r="r" b="b"/>
            <a:pathLst>
              <a:path w="8067161" h="5949531">
                <a:moveTo>
                  <a:pt x="0" y="0"/>
                </a:moveTo>
                <a:lnTo>
                  <a:pt x="8067161" y="0"/>
                </a:lnTo>
                <a:lnTo>
                  <a:pt x="8067161" y="5949531"/>
                </a:lnTo>
                <a:lnTo>
                  <a:pt x="0" y="5949531"/>
                </a:lnTo>
                <a:lnTo>
                  <a:pt x="0" y="0"/>
                </a:lnTo>
                <a:close/>
              </a:path>
            </a:pathLst>
          </a:custGeom>
          <a:blipFill>
            <a:blip r:embed="rId3"/>
            <a:stretch>
              <a:fillRect/>
            </a:stretch>
          </a:blipFill>
        </p:spPr>
      </p:sp>
      <p:sp>
        <p:nvSpPr>
          <p:cNvPr id="5" name="TextBox 5"/>
          <p:cNvSpPr txBox="1"/>
          <p:nvPr/>
        </p:nvSpPr>
        <p:spPr>
          <a:xfrm>
            <a:off x="7763027" y="790575"/>
            <a:ext cx="2309693" cy="1152513"/>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Times New Roman Bold"/>
                <a:ea typeface="Times New Roman Bold"/>
                <a:cs typeface="Times New Roman Bold"/>
                <a:sym typeface="Times New Roman Bold"/>
              </a:rPr>
              <a:t>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AutoShape 2"/>
          <p:cNvSpPr/>
          <p:nvPr/>
        </p:nvSpPr>
        <p:spPr>
          <a:xfrm>
            <a:off x="3226557" y="6438006"/>
            <a:ext cx="11700204" cy="0"/>
          </a:xfrm>
          <a:prstGeom prst="line">
            <a:avLst/>
          </a:prstGeom>
          <a:ln w="38100" cap="flat">
            <a:solidFill>
              <a:srgbClr val="57387A"/>
            </a:solidFill>
            <a:prstDash val="solid"/>
            <a:headEnd type="none" w="sm" len="sm"/>
            <a:tailEnd type="none" w="sm" len="sm"/>
          </a:ln>
        </p:spPr>
      </p:sp>
      <p:sp>
        <p:nvSpPr>
          <p:cNvPr id="3" name="AutoShape 3"/>
          <p:cNvSpPr/>
          <p:nvPr/>
        </p:nvSpPr>
        <p:spPr>
          <a:xfrm>
            <a:off x="3274200" y="1451999"/>
            <a:ext cx="11700204" cy="0"/>
          </a:xfrm>
          <a:prstGeom prst="line">
            <a:avLst/>
          </a:prstGeom>
          <a:ln w="38100" cap="flat">
            <a:solidFill>
              <a:srgbClr val="57387A"/>
            </a:solidFill>
            <a:prstDash val="solid"/>
            <a:headEnd type="none" w="sm" len="sm"/>
            <a:tailEnd type="none" w="sm" len="sm"/>
          </a:ln>
        </p:spPr>
      </p:sp>
      <p:sp>
        <p:nvSpPr>
          <p:cNvPr id="4" name="TextBox 4"/>
          <p:cNvSpPr txBox="1"/>
          <p:nvPr/>
        </p:nvSpPr>
        <p:spPr>
          <a:xfrm>
            <a:off x="894018" y="6552306"/>
            <a:ext cx="16365282" cy="3414395"/>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Times New Roman"/>
                <a:ea typeface="Times New Roman"/>
                <a:cs typeface="Times New Roman"/>
                <a:sym typeface="Times New Roman"/>
              </a:rPr>
              <a:t>The system can be enhanced by improving multi-level classification using advanced architectures like transformers or hybrid CNN-LSTM models. It can be scaled to accommodate larger, more complex networks, including 5G environments. Integration with existing network management tools for automated responses will increase its efficiency. Continuous learning will help the system adapt to emerging attack patterns, and further optimization can improve real-time detection and response times.</a:t>
            </a:r>
          </a:p>
        </p:txBody>
      </p:sp>
      <p:sp>
        <p:nvSpPr>
          <p:cNvPr id="5" name="TextBox 5"/>
          <p:cNvSpPr txBox="1"/>
          <p:nvPr/>
        </p:nvSpPr>
        <p:spPr>
          <a:xfrm>
            <a:off x="6685470" y="61361"/>
            <a:ext cx="3786426" cy="1152513"/>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Times New Roman Bold"/>
                <a:ea typeface="Times New Roman Bold"/>
                <a:cs typeface="Times New Roman Bold"/>
                <a:sym typeface="Times New Roman Bold"/>
              </a:rPr>
              <a:t>Conclusions</a:t>
            </a:r>
          </a:p>
        </p:txBody>
      </p:sp>
      <p:sp>
        <p:nvSpPr>
          <p:cNvPr id="6" name="TextBox 6"/>
          <p:cNvSpPr txBox="1"/>
          <p:nvPr/>
        </p:nvSpPr>
        <p:spPr>
          <a:xfrm>
            <a:off x="805897" y="1566299"/>
            <a:ext cx="16676206" cy="3976370"/>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Times New Roman"/>
                <a:ea typeface="Times New Roman"/>
                <a:cs typeface="Times New Roman"/>
                <a:sym typeface="Times New Roman"/>
              </a:rPr>
              <a:t>The proposed Deep Learning-based Intrusion Detection System (DL-IDS) provides an effective and scalable solution for detecting threats in Reconfigurable Wireless Networks (RWNs). By using advanced models like CNNs and RNNs, it accurately classifies network traffic and identifies various attacks, including DoS and unauthorized access. Optimized for resource-limited environments, the system ensures real-time detection and alerts, enhancing security for next-gen wireless networks. Future improvements in classification and deep learning models will further refine its performance.</a:t>
            </a:r>
          </a:p>
        </p:txBody>
      </p:sp>
      <p:sp>
        <p:nvSpPr>
          <p:cNvPr id="7" name="TextBox 7"/>
          <p:cNvSpPr txBox="1"/>
          <p:nvPr/>
        </p:nvSpPr>
        <p:spPr>
          <a:xfrm>
            <a:off x="5794480" y="5304544"/>
            <a:ext cx="5568406" cy="1152513"/>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Times New Roman Bold"/>
                <a:ea typeface="Times New Roman Bold"/>
                <a:cs typeface="Times New Roman Bold"/>
                <a:sym typeface="Times New Roman Bold"/>
              </a:rPr>
              <a:t>Future Scope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AutoShape 2"/>
          <p:cNvSpPr/>
          <p:nvPr/>
        </p:nvSpPr>
        <p:spPr>
          <a:xfrm>
            <a:off x="2813203" y="2442379"/>
            <a:ext cx="11700204" cy="0"/>
          </a:xfrm>
          <a:prstGeom prst="line">
            <a:avLst/>
          </a:prstGeom>
          <a:ln w="38100" cap="flat">
            <a:solidFill>
              <a:srgbClr val="57387A"/>
            </a:solidFill>
            <a:prstDash val="solid"/>
            <a:headEnd type="none" w="sm" len="sm"/>
            <a:tailEnd type="none" w="sm" len="sm"/>
          </a:ln>
        </p:spPr>
      </p:sp>
      <p:sp>
        <p:nvSpPr>
          <p:cNvPr id="3" name="TextBox 3"/>
          <p:cNvSpPr txBox="1"/>
          <p:nvPr/>
        </p:nvSpPr>
        <p:spPr>
          <a:xfrm>
            <a:off x="547999" y="790575"/>
            <a:ext cx="16230611" cy="1152513"/>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Times New Roman Bold"/>
                <a:ea typeface="Times New Roman Bold"/>
                <a:cs typeface="Times New Roman Bold"/>
                <a:sym typeface="Times New Roman Bold"/>
              </a:rPr>
              <a:t> Problem Statement​</a:t>
            </a:r>
          </a:p>
        </p:txBody>
      </p:sp>
      <p:sp>
        <p:nvSpPr>
          <p:cNvPr id="4" name="TextBox 4"/>
          <p:cNvSpPr txBox="1"/>
          <p:nvPr/>
        </p:nvSpPr>
        <p:spPr>
          <a:xfrm>
            <a:off x="1028700" y="2664029"/>
            <a:ext cx="17259300" cy="5714830"/>
          </a:xfrm>
          <a:prstGeom prst="rect">
            <a:avLst/>
          </a:prstGeom>
        </p:spPr>
        <p:txBody>
          <a:bodyPr lIns="0" tIns="0" rIns="0" bIns="0" rtlCol="0" anchor="t">
            <a:spAutoFit/>
          </a:bodyPr>
          <a:lstStyle/>
          <a:p>
            <a:pPr algn="ctr">
              <a:lnSpc>
                <a:spcPts val="4531"/>
              </a:lnSpc>
              <a:spcBef>
                <a:spcPct val="0"/>
              </a:spcBef>
            </a:pPr>
            <a:r>
              <a:rPr lang="en-US" sz="3236">
                <a:solidFill>
                  <a:srgbClr val="000000"/>
                </a:solidFill>
                <a:latin typeface="Times New Roman"/>
                <a:ea typeface="Times New Roman"/>
                <a:cs typeface="Times New Roman"/>
                <a:sym typeface="Times New Roman"/>
              </a:rPr>
              <a:t>The rise of Reconfigurable Wireless Networks (RWNs) has brought tremendous advancements in wireless communications, offering increased scalability, flexibility, and dynamic topological reconfiguration. However, with these benefits come significant security challenges. The dynamic nature of RWNs, including diverse communication protocols and continuously changing network topologies, opens up vulnerabilities to sophisticated cyber threats such as Denial of Service (DoS) attacks, unauthorized access, and spoofing. Traditional intrusion detection systems, which rely on static rule-based methodologies, struggle to address these evolving threats. To ensure the integrity and reliability of next-generation wireless networks, there is a need for an advanced intrusion detection system that can adapt to the dynamic characteristics of RWNs, utilizing modern deep learning models to classify and detect a broad range of attacks.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AutoShape 2"/>
          <p:cNvSpPr/>
          <p:nvPr/>
        </p:nvSpPr>
        <p:spPr>
          <a:xfrm>
            <a:off x="3293898" y="1176128"/>
            <a:ext cx="11700204" cy="0"/>
          </a:xfrm>
          <a:prstGeom prst="line">
            <a:avLst/>
          </a:prstGeom>
          <a:ln w="38100" cap="flat">
            <a:solidFill>
              <a:srgbClr val="57387A"/>
            </a:solidFill>
            <a:prstDash val="solid"/>
            <a:headEnd type="none" w="sm" len="sm"/>
            <a:tailEnd type="none" w="sm" len="sm"/>
          </a:ln>
        </p:spPr>
      </p:sp>
      <p:sp>
        <p:nvSpPr>
          <p:cNvPr id="3" name="TextBox 3"/>
          <p:cNvSpPr txBox="1"/>
          <p:nvPr/>
        </p:nvSpPr>
        <p:spPr>
          <a:xfrm>
            <a:off x="7397115" y="42665"/>
            <a:ext cx="3493770" cy="1152513"/>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Times New Roman Bold"/>
                <a:ea typeface="Times New Roman Bold"/>
                <a:cs typeface="Times New Roman Bold"/>
                <a:sym typeface="Times New Roman Bold"/>
              </a:rPr>
              <a:t>Objectives </a:t>
            </a:r>
          </a:p>
        </p:txBody>
      </p:sp>
      <p:sp>
        <p:nvSpPr>
          <p:cNvPr id="4" name="TextBox 4"/>
          <p:cNvSpPr txBox="1"/>
          <p:nvPr/>
        </p:nvSpPr>
        <p:spPr>
          <a:xfrm>
            <a:off x="275426" y="1502821"/>
            <a:ext cx="17737147" cy="6786245"/>
          </a:xfrm>
          <a:prstGeom prst="rect">
            <a:avLst/>
          </a:prstGeom>
        </p:spPr>
        <p:txBody>
          <a:bodyPr lIns="0" tIns="0" rIns="0" bIns="0" rtlCol="0" anchor="t">
            <a:spAutoFit/>
          </a:bodyPr>
          <a:lstStyle/>
          <a:p>
            <a:pPr marL="690881" lvl="1" indent="-345440" algn="l">
              <a:lnSpc>
                <a:spcPts val="4480"/>
              </a:lnSpc>
              <a:buFont typeface="Arial"/>
              <a:buChar char="•"/>
            </a:pPr>
            <a:r>
              <a:rPr lang="en-US" sz="3200">
                <a:solidFill>
                  <a:srgbClr val="000000"/>
                </a:solidFill>
                <a:latin typeface="Times New Roman"/>
                <a:ea typeface="Times New Roman"/>
                <a:cs typeface="Times New Roman"/>
                <a:sym typeface="Times New Roman"/>
              </a:rPr>
              <a:t>To develop a Deep Learning-based Intrusion Detection System (DL-IDS) to secure Reconfigurable Wireless Networks (RWNs).</a:t>
            </a:r>
          </a:p>
          <a:p>
            <a:pPr algn="l">
              <a:lnSpc>
                <a:spcPts val="4480"/>
              </a:lnSpc>
            </a:pPr>
            <a:endParaRPr lang="en-US" sz="3200">
              <a:solidFill>
                <a:srgbClr val="000000"/>
              </a:solidFill>
              <a:latin typeface="Times New Roman"/>
              <a:ea typeface="Times New Roman"/>
              <a:cs typeface="Times New Roman"/>
              <a:sym typeface="Times New Roman"/>
            </a:endParaRPr>
          </a:p>
          <a:p>
            <a:pPr marL="690881" lvl="1" indent="-345440" algn="l">
              <a:lnSpc>
                <a:spcPts val="4480"/>
              </a:lnSpc>
              <a:buFont typeface="Arial"/>
              <a:buChar char="•"/>
            </a:pPr>
            <a:r>
              <a:rPr lang="en-US" sz="3200">
                <a:solidFill>
                  <a:srgbClr val="000000"/>
                </a:solidFill>
                <a:latin typeface="Times New Roman"/>
                <a:ea typeface="Times New Roman"/>
                <a:cs typeface="Times New Roman"/>
                <a:sym typeface="Times New Roman"/>
              </a:rPr>
              <a:t>To implement both binary and multi-level classification for identifying various types of attacks such as DoS, spoofing, and unauthorized access.</a:t>
            </a:r>
          </a:p>
          <a:p>
            <a:pPr algn="l">
              <a:lnSpc>
                <a:spcPts val="4480"/>
              </a:lnSpc>
            </a:pPr>
            <a:endParaRPr lang="en-US" sz="3200">
              <a:solidFill>
                <a:srgbClr val="000000"/>
              </a:solidFill>
              <a:latin typeface="Times New Roman"/>
              <a:ea typeface="Times New Roman"/>
              <a:cs typeface="Times New Roman"/>
              <a:sym typeface="Times New Roman"/>
            </a:endParaRPr>
          </a:p>
          <a:p>
            <a:pPr marL="690881" lvl="1" indent="-345440" algn="l">
              <a:lnSpc>
                <a:spcPts val="4480"/>
              </a:lnSpc>
              <a:buFont typeface="Arial"/>
              <a:buChar char="•"/>
            </a:pPr>
            <a:r>
              <a:rPr lang="en-US" sz="3200">
                <a:solidFill>
                  <a:srgbClr val="000000"/>
                </a:solidFill>
                <a:latin typeface="Times New Roman"/>
                <a:ea typeface="Times New Roman"/>
                <a:cs typeface="Times New Roman"/>
                <a:sym typeface="Times New Roman"/>
              </a:rPr>
              <a:t>To optimize the intrusion detection system for resource-constrained environments typical of RWNs.</a:t>
            </a:r>
          </a:p>
          <a:p>
            <a:pPr algn="l">
              <a:lnSpc>
                <a:spcPts val="4480"/>
              </a:lnSpc>
            </a:pPr>
            <a:endParaRPr lang="en-US" sz="3200">
              <a:solidFill>
                <a:srgbClr val="000000"/>
              </a:solidFill>
              <a:latin typeface="Times New Roman"/>
              <a:ea typeface="Times New Roman"/>
              <a:cs typeface="Times New Roman"/>
              <a:sym typeface="Times New Roman"/>
            </a:endParaRPr>
          </a:p>
          <a:p>
            <a:pPr marL="690881" lvl="1" indent="-345440" algn="l">
              <a:lnSpc>
                <a:spcPts val="4480"/>
              </a:lnSpc>
              <a:buFont typeface="Arial"/>
              <a:buChar char="•"/>
            </a:pPr>
            <a:r>
              <a:rPr lang="en-US" sz="3200">
                <a:solidFill>
                  <a:srgbClr val="000000"/>
                </a:solidFill>
                <a:latin typeface="Times New Roman"/>
                <a:ea typeface="Times New Roman"/>
                <a:cs typeface="Times New Roman"/>
                <a:sym typeface="Times New Roman"/>
              </a:rPr>
              <a:t>To enhance the accuracy and efficiency of intrusion detection using Convolutional Neural Networks (CNNs) combined with machine learning techniques.</a:t>
            </a:r>
          </a:p>
          <a:p>
            <a:pPr algn="l">
              <a:lnSpc>
                <a:spcPts val="4480"/>
              </a:lnSpc>
            </a:pPr>
            <a:endParaRPr lang="en-US" sz="32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AutoShape 2"/>
          <p:cNvSpPr/>
          <p:nvPr/>
        </p:nvSpPr>
        <p:spPr>
          <a:xfrm>
            <a:off x="3274200" y="1451999"/>
            <a:ext cx="11700204" cy="0"/>
          </a:xfrm>
          <a:prstGeom prst="line">
            <a:avLst/>
          </a:prstGeom>
          <a:ln w="38100" cap="flat">
            <a:solidFill>
              <a:srgbClr val="57387A"/>
            </a:solidFill>
            <a:prstDash val="solid"/>
            <a:headEnd type="none" w="sm" len="sm"/>
            <a:tailEnd type="none" w="sm" len="sm"/>
          </a:ln>
        </p:spPr>
      </p:sp>
      <p:sp>
        <p:nvSpPr>
          <p:cNvPr id="3" name="TextBox 3"/>
          <p:cNvSpPr txBox="1"/>
          <p:nvPr/>
        </p:nvSpPr>
        <p:spPr>
          <a:xfrm>
            <a:off x="1028700" y="1954496"/>
            <a:ext cx="16555932" cy="6440791"/>
          </a:xfrm>
          <a:prstGeom prst="rect">
            <a:avLst/>
          </a:prstGeom>
        </p:spPr>
        <p:txBody>
          <a:bodyPr lIns="0" tIns="0" rIns="0" bIns="0" rtlCol="0" anchor="t">
            <a:spAutoFit/>
          </a:bodyPr>
          <a:lstStyle/>
          <a:p>
            <a:pPr marL="712590" lvl="1" indent="-356295" algn="just">
              <a:lnSpc>
                <a:spcPts val="4620"/>
              </a:lnSpc>
              <a:buFont typeface="Arial"/>
              <a:buChar char="•"/>
            </a:pPr>
            <a:r>
              <a:rPr lang="en-US" sz="3300" b="1">
                <a:solidFill>
                  <a:srgbClr val="000000"/>
                </a:solidFill>
                <a:latin typeface="Times New Roman Bold"/>
                <a:ea typeface="Times New Roman Bold"/>
                <a:cs typeface="Times New Roman Bold"/>
                <a:sym typeface="Times New Roman Bold"/>
              </a:rPr>
              <a:t>Data Acquisition:</a:t>
            </a:r>
            <a:r>
              <a:rPr lang="en-US" sz="3300">
                <a:solidFill>
                  <a:srgbClr val="000000"/>
                </a:solidFill>
                <a:latin typeface="Times New Roman"/>
                <a:ea typeface="Times New Roman"/>
                <a:cs typeface="Times New Roman"/>
                <a:sym typeface="Times New Roman"/>
              </a:rPr>
              <a:t> Collect network traffic data from both normal and attack scenarios.</a:t>
            </a:r>
          </a:p>
          <a:p>
            <a:pPr algn="just">
              <a:lnSpc>
                <a:spcPts val="4620"/>
              </a:lnSpc>
            </a:pPr>
            <a:endParaRPr lang="en-US" sz="3300">
              <a:solidFill>
                <a:srgbClr val="000000"/>
              </a:solidFill>
              <a:latin typeface="Times New Roman"/>
              <a:ea typeface="Times New Roman"/>
              <a:cs typeface="Times New Roman"/>
              <a:sym typeface="Times New Roman"/>
            </a:endParaRPr>
          </a:p>
          <a:p>
            <a:pPr marL="712590" lvl="1" indent="-356295" algn="just">
              <a:lnSpc>
                <a:spcPts val="4620"/>
              </a:lnSpc>
              <a:buFont typeface="Arial"/>
              <a:buChar char="•"/>
            </a:pPr>
            <a:r>
              <a:rPr lang="en-US" sz="3300" b="1">
                <a:solidFill>
                  <a:srgbClr val="000000"/>
                </a:solidFill>
                <a:latin typeface="Times New Roman Bold"/>
                <a:ea typeface="Times New Roman Bold"/>
                <a:cs typeface="Times New Roman Bold"/>
                <a:sym typeface="Times New Roman Bold"/>
              </a:rPr>
              <a:t>Preprocessing:</a:t>
            </a:r>
            <a:r>
              <a:rPr lang="en-US" sz="3300">
                <a:solidFill>
                  <a:srgbClr val="000000"/>
                </a:solidFill>
                <a:latin typeface="Times New Roman"/>
                <a:ea typeface="Times New Roman"/>
                <a:cs typeface="Times New Roman"/>
                <a:sym typeface="Times New Roman"/>
              </a:rPr>
              <a:t> Normalize and select features to prepare the data for training deep learning models.</a:t>
            </a:r>
          </a:p>
          <a:p>
            <a:pPr algn="just">
              <a:lnSpc>
                <a:spcPts val="4620"/>
              </a:lnSpc>
            </a:pPr>
            <a:endParaRPr lang="en-US" sz="3300">
              <a:solidFill>
                <a:srgbClr val="000000"/>
              </a:solidFill>
              <a:latin typeface="Times New Roman"/>
              <a:ea typeface="Times New Roman"/>
              <a:cs typeface="Times New Roman"/>
              <a:sym typeface="Times New Roman"/>
            </a:endParaRPr>
          </a:p>
          <a:p>
            <a:pPr marL="712590" lvl="1" indent="-356295" algn="just">
              <a:lnSpc>
                <a:spcPts val="4620"/>
              </a:lnSpc>
              <a:buFont typeface="Arial"/>
              <a:buChar char="•"/>
            </a:pPr>
            <a:r>
              <a:rPr lang="en-US" sz="3300" b="1">
                <a:solidFill>
                  <a:srgbClr val="000000"/>
                </a:solidFill>
                <a:latin typeface="Times New Roman Bold"/>
                <a:ea typeface="Times New Roman Bold"/>
                <a:cs typeface="Times New Roman Bold"/>
                <a:sym typeface="Times New Roman Bold"/>
              </a:rPr>
              <a:t>Binary Classification: </a:t>
            </a:r>
            <a:r>
              <a:rPr lang="en-US" sz="3300">
                <a:solidFill>
                  <a:srgbClr val="000000"/>
                </a:solidFill>
                <a:latin typeface="Times New Roman"/>
                <a:ea typeface="Times New Roman"/>
                <a:cs typeface="Times New Roman"/>
                <a:sym typeface="Times New Roman"/>
              </a:rPr>
              <a:t>Classify network traffic as normal or malicious.</a:t>
            </a:r>
          </a:p>
          <a:p>
            <a:pPr algn="just">
              <a:lnSpc>
                <a:spcPts val="4620"/>
              </a:lnSpc>
            </a:pPr>
            <a:endParaRPr lang="en-US" sz="3300">
              <a:solidFill>
                <a:srgbClr val="000000"/>
              </a:solidFill>
              <a:latin typeface="Times New Roman"/>
              <a:ea typeface="Times New Roman"/>
              <a:cs typeface="Times New Roman"/>
              <a:sym typeface="Times New Roman"/>
            </a:endParaRPr>
          </a:p>
          <a:p>
            <a:pPr marL="712590" lvl="1" indent="-356295" algn="just">
              <a:lnSpc>
                <a:spcPts val="4620"/>
              </a:lnSpc>
              <a:buFont typeface="Arial"/>
              <a:buChar char="•"/>
            </a:pPr>
            <a:r>
              <a:rPr lang="en-US" sz="3300" b="1">
                <a:solidFill>
                  <a:srgbClr val="000000"/>
                </a:solidFill>
                <a:latin typeface="Times New Roman Bold"/>
                <a:ea typeface="Times New Roman Bold"/>
                <a:cs typeface="Times New Roman Bold"/>
                <a:sym typeface="Times New Roman Bold"/>
              </a:rPr>
              <a:t>Multi-Level Classification:</a:t>
            </a:r>
            <a:r>
              <a:rPr lang="en-US" sz="3300">
                <a:solidFill>
                  <a:srgbClr val="000000"/>
                </a:solidFill>
                <a:latin typeface="Times New Roman"/>
                <a:ea typeface="Times New Roman"/>
                <a:cs typeface="Times New Roman"/>
                <a:sym typeface="Times New Roman"/>
              </a:rPr>
              <a:t> Identify the specific type of attack, such as DoS, R2L, U2R, or Probe.</a:t>
            </a:r>
          </a:p>
          <a:p>
            <a:pPr algn="just">
              <a:lnSpc>
                <a:spcPts val="4620"/>
              </a:lnSpc>
            </a:pPr>
            <a:endParaRPr lang="en-US" sz="3300">
              <a:solidFill>
                <a:srgbClr val="000000"/>
              </a:solidFill>
              <a:latin typeface="Times New Roman"/>
              <a:ea typeface="Times New Roman"/>
              <a:cs typeface="Times New Roman"/>
              <a:sym typeface="Times New Roman"/>
            </a:endParaRPr>
          </a:p>
          <a:p>
            <a:pPr algn="just">
              <a:lnSpc>
                <a:spcPts val="4620"/>
              </a:lnSpc>
            </a:pPr>
            <a:endParaRPr lang="en-US" sz="3300">
              <a:solidFill>
                <a:srgbClr val="000000"/>
              </a:solidFill>
              <a:latin typeface="Times New Roman"/>
              <a:ea typeface="Times New Roman"/>
              <a:cs typeface="Times New Roman"/>
              <a:sym typeface="Times New Roman"/>
            </a:endParaRPr>
          </a:p>
        </p:txBody>
      </p:sp>
      <p:sp>
        <p:nvSpPr>
          <p:cNvPr id="4" name="TextBox 4"/>
          <p:cNvSpPr txBox="1"/>
          <p:nvPr/>
        </p:nvSpPr>
        <p:spPr>
          <a:xfrm>
            <a:off x="5231834" y="223280"/>
            <a:ext cx="9742570" cy="2219313"/>
          </a:xfrm>
          <a:prstGeom prst="rect">
            <a:avLst/>
          </a:prstGeom>
        </p:spPr>
        <p:txBody>
          <a:bodyPr lIns="0" tIns="0" rIns="0" bIns="0" rtlCol="0" anchor="t">
            <a:spAutoFit/>
          </a:bodyPr>
          <a:lstStyle/>
          <a:p>
            <a:pPr algn="ctr">
              <a:lnSpc>
                <a:spcPts val="8400"/>
              </a:lnSpc>
            </a:pPr>
            <a:r>
              <a:rPr lang="en-US" sz="6000" b="1">
                <a:solidFill>
                  <a:srgbClr val="000000"/>
                </a:solidFill>
                <a:latin typeface="Times New Roman Bold"/>
                <a:ea typeface="Times New Roman Bold"/>
                <a:cs typeface="Times New Roman Bold"/>
                <a:sym typeface="Times New Roman Bold"/>
              </a:rPr>
              <a:t>Modularization of Project </a:t>
            </a:r>
          </a:p>
          <a:p>
            <a:pPr algn="ctr">
              <a:lnSpc>
                <a:spcPts val="8400"/>
              </a:lnSpc>
              <a:spcBef>
                <a:spcPct val="0"/>
              </a:spcBef>
            </a:pPr>
            <a:endParaRPr lang="en-US" sz="6000" b="1">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AutoShape 2"/>
          <p:cNvSpPr/>
          <p:nvPr/>
        </p:nvSpPr>
        <p:spPr>
          <a:xfrm>
            <a:off x="3274200" y="1660429"/>
            <a:ext cx="11700204" cy="0"/>
          </a:xfrm>
          <a:prstGeom prst="line">
            <a:avLst/>
          </a:prstGeom>
          <a:ln w="38100" cap="flat">
            <a:solidFill>
              <a:srgbClr val="57387A"/>
            </a:solidFill>
            <a:prstDash val="solid"/>
            <a:headEnd type="none" w="sm" len="sm"/>
            <a:tailEnd type="none" w="sm" len="sm"/>
          </a:ln>
        </p:spPr>
      </p:sp>
      <p:sp>
        <p:nvSpPr>
          <p:cNvPr id="3" name="TextBox 3"/>
          <p:cNvSpPr txBox="1"/>
          <p:nvPr/>
        </p:nvSpPr>
        <p:spPr>
          <a:xfrm>
            <a:off x="4528150" y="630986"/>
            <a:ext cx="8563471" cy="1133477"/>
          </a:xfrm>
          <a:prstGeom prst="rect">
            <a:avLst/>
          </a:prstGeom>
        </p:spPr>
        <p:txBody>
          <a:bodyPr lIns="0" tIns="0" rIns="0" bIns="0" rtlCol="0" anchor="t">
            <a:spAutoFit/>
          </a:bodyPr>
          <a:lstStyle/>
          <a:p>
            <a:pPr algn="ctr">
              <a:lnSpc>
                <a:spcPts val="8399"/>
              </a:lnSpc>
              <a:spcBef>
                <a:spcPct val="0"/>
              </a:spcBef>
            </a:pPr>
            <a:r>
              <a:rPr lang="en-US" sz="5999" b="1">
                <a:solidFill>
                  <a:srgbClr val="000000"/>
                </a:solidFill>
                <a:latin typeface="Times New Roman Bold"/>
                <a:ea typeface="Times New Roman Bold"/>
                <a:cs typeface="Times New Roman Bold"/>
                <a:sym typeface="Times New Roman Bold"/>
              </a:rPr>
              <a:t>Data Pre-processing Steps </a:t>
            </a:r>
          </a:p>
        </p:txBody>
      </p:sp>
      <p:sp>
        <p:nvSpPr>
          <p:cNvPr id="4" name="TextBox 4"/>
          <p:cNvSpPr txBox="1"/>
          <p:nvPr/>
        </p:nvSpPr>
        <p:spPr>
          <a:xfrm>
            <a:off x="391679" y="1967946"/>
            <a:ext cx="17535128" cy="8720607"/>
          </a:xfrm>
          <a:prstGeom prst="rect">
            <a:avLst/>
          </a:prstGeom>
        </p:spPr>
        <p:txBody>
          <a:bodyPr lIns="0" tIns="0" rIns="0" bIns="0" rtlCol="0" anchor="t">
            <a:spAutoFit/>
          </a:bodyPr>
          <a:lstStyle/>
          <a:p>
            <a:pPr marL="706265" lvl="1" indent="-353133" algn="l">
              <a:lnSpc>
                <a:spcPts val="4579"/>
              </a:lnSpc>
              <a:buFont typeface="Arial"/>
              <a:buChar char="•"/>
            </a:pPr>
            <a:r>
              <a:rPr lang="en-US" sz="3271" b="1">
                <a:solidFill>
                  <a:srgbClr val="000000"/>
                </a:solidFill>
                <a:latin typeface="Times New Roman Bold"/>
                <a:ea typeface="Times New Roman Bold"/>
                <a:cs typeface="Times New Roman Bold"/>
                <a:sym typeface="Times New Roman Bold"/>
              </a:rPr>
              <a:t>Clean the Data:</a:t>
            </a:r>
            <a:r>
              <a:rPr lang="en-US" sz="3271">
                <a:solidFill>
                  <a:srgbClr val="000000"/>
                </a:solidFill>
                <a:latin typeface="Times New Roman"/>
                <a:ea typeface="Times New Roman"/>
                <a:cs typeface="Times New Roman"/>
                <a:sym typeface="Times New Roman"/>
              </a:rPr>
              <a:t> Remove any rows with missing values or irrelevant columns that do not contribute to identifying attacks.</a:t>
            </a:r>
          </a:p>
          <a:p>
            <a:pPr algn="l">
              <a:lnSpc>
                <a:spcPts val="4579"/>
              </a:lnSpc>
            </a:pPr>
            <a:endParaRPr lang="en-US" sz="3271">
              <a:solidFill>
                <a:srgbClr val="000000"/>
              </a:solidFill>
              <a:latin typeface="Times New Roman"/>
              <a:ea typeface="Times New Roman"/>
              <a:cs typeface="Times New Roman"/>
              <a:sym typeface="Times New Roman"/>
            </a:endParaRPr>
          </a:p>
          <a:p>
            <a:pPr marL="706265" lvl="1" indent="-353133" algn="l">
              <a:lnSpc>
                <a:spcPts val="4579"/>
              </a:lnSpc>
              <a:buFont typeface="Arial"/>
              <a:buChar char="•"/>
            </a:pPr>
            <a:r>
              <a:rPr lang="en-US" sz="3271" b="1">
                <a:solidFill>
                  <a:srgbClr val="000000"/>
                </a:solidFill>
                <a:latin typeface="Times New Roman Bold"/>
                <a:ea typeface="Times New Roman Bold"/>
                <a:cs typeface="Times New Roman Bold"/>
                <a:sym typeface="Times New Roman Bold"/>
              </a:rPr>
              <a:t>Normalize the Data: </a:t>
            </a:r>
            <a:r>
              <a:rPr lang="en-US" sz="3271">
                <a:solidFill>
                  <a:srgbClr val="000000"/>
                </a:solidFill>
                <a:latin typeface="Times New Roman"/>
                <a:ea typeface="Times New Roman"/>
                <a:cs typeface="Times New Roman"/>
                <a:sym typeface="Times New Roman"/>
              </a:rPr>
              <a:t>Scale numerical features (like byte counts, connection durations) to ensure they are on the same scale, so no feature dominates the model.</a:t>
            </a:r>
          </a:p>
          <a:p>
            <a:pPr algn="l">
              <a:lnSpc>
                <a:spcPts val="4579"/>
              </a:lnSpc>
            </a:pPr>
            <a:endParaRPr lang="en-US" sz="3271">
              <a:solidFill>
                <a:srgbClr val="000000"/>
              </a:solidFill>
              <a:latin typeface="Times New Roman"/>
              <a:ea typeface="Times New Roman"/>
              <a:cs typeface="Times New Roman"/>
              <a:sym typeface="Times New Roman"/>
            </a:endParaRPr>
          </a:p>
          <a:p>
            <a:pPr marL="706265" lvl="1" indent="-353133" algn="l">
              <a:lnSpc>
                <a:spcPts val="4579"/>
              </a:lnSpc>
              <a:buFont typeface="Arial"/>
              <a:buChar char="•"/>
            </a:pPr>
            <a:r>
              <a:rPr lang="en-US" sz="3271" b="1">
                <a:solidFill>
                  <a:srgbClr val="000000"/>
                </a:solidFill>
                <a:latin typeface="Times New Roman Bold"/>
                <a:ea typeface="Times New Roman Bold"/>
                <a:cs typeface="Times New Roman Bold"/>
                <a:sym typeface="Times New Roman Bold"/>
              </a:rPr>
              <a:t>Encode Categorical Data: </a:t>
            </a:r>
            <a:r>
              <a:rPr lang="en-US" sz="3271">
                <a:solidFill>
                  <a:srgbClr val="000000"/>
                </a:solidFill>
                <a:latin typeface="Times New Roman"/>
                <a:ea typeface="Times New Roman"/>
                <a:cs typeface="Times New Roman"/>
                <a:sym typeface="Times New Roman"/>
              </a:rPr>
              <a:t>Convert text-based features (like protocol type and service) into numbers using techniques like label encoding or one-hot encoding.</a:t>
            </a:r>
          </a:p>
          <a:p>
            <a:pPr algn="l">
              <a:lnSpc>
                <a:spcPts val="4579"/>
              </a:lnSpc>
            </a:pPr>
            <a:endParaRPr lang="en-US" sz="3271">
              <a:solidFill>
                <a:srgbClr val="000000"/>
              </a:solidFill>
              <a:latin typeface="Times New Roman"/>
              <a:ea typeface="Times New Roman"/>
              <a:cs typeface="Times New Roman"/>
              <a:sym typeface="Times New Roman"/>
            </a:endParaRPr>
          </a:p>
          <a:p>
            <a:pPr marL="706265" lvl="1" indent="-353133" algn="l">
              <a:lnSpc>
                <a:spcPts val="4579"/>
              </a:lnSpc>
              <a:buFont typeface="Arial"/>
              <a:buChar char="•"/>
            </a:pPr>
            <a:r>
              <a:rPr lang="en-US" sz="3271" b="1">
                <a:solidFill>
                  <a:srgbClr val="000000"/>
                </a:solidFill>
                <a:latin typeface="Times New Roman Bold"/>
                <a:ea typeface="Times New Roman Bold"/>
                <a:cs typeface="Times New Roman Bold"/>
                <a:sym typeface="Times New Roman Bold"/>
              </a:rPr>
              <a:t>Select Important Features:</a:t>
            </a:r>
            <a:r>
              <a:rPr lang="en-US" sz="3271">
                <a:solidFill>
                  <a:srgbClr val="000000"/>
                </a:solidFill>
                <a:latin typeface="Times New Roman"/>
                <a:ea typeface="Times New Roman"/>
                <a:cs typeface="Times New Roman"/>
                <a:sym typeface="Times New Roman"/>
              </a:rPr>
              <a:t> Identify and keep the most relevant features that help in detecting attacks using techniques like correlation analysis.</a:t>
            </a:r>
          </a:p>
          <a:p>
            <a:pPr algn="l">
              <a:lnSpc>
                <a:spcPts val="4579"/>
              </a:lnSpc>
            </a:pPr>
            <a:endParaRPr lang="en-US" sz="3271">
              <a:solidFill>
                <a:srgbClr val="000000"/>
              </a:solidFill>
              <a:latin typeface="Times New Roman"/>
              <a:ea typeface="Times New Roman"/>
              <a:cs typeface="Times New Roman"/>
              <a:sym typeface="Times New Roman"/>
            </a:endParaRPr>
          </a:p>
          <a:p>
            <a:pPr marL="706265" lvl="1" indent="-353133" algn="l">
              <a:lnSpc>
                <a:spcPts val="4579"/>
              </a:lnSpc>
              <a:buFont typeface="Arial"/>
              <a:buChar char="•"/>
            </a:pPr>
            <a:r>
              <a:rPr lang="en-US" sz="3271" b="1">
                <a:solidFill>
                  <a:srgbClr val="000000"/>
                </a:solidFill>
                <a:latin typeface="Times New Roman Bold"/>
                <a:ea typeface="Times New Roman Bold"/>
                <a:cs typeface="Times New Roman Bold"/>
                <a:sym typeface="Times New Roman Bold"/>
              </a:rPr>
              <a:t>Split the Data: </a:t>
            </a:r>
            <a:r>
              <a:rPr lang="en-US" sz="3271">
                <a:solidFill>
                  <a:srgbClr val="000000"/>
                </a:solidFill>
                <a:latin typeface="Times New Roman"/>
                <a:ea typeface="Times New Roman"/>
                <a:cs typeface="Times New Roman"/>
                <a:sym typeface="Times New Roman"/>
              </a:rPr>
              <a:t>Divide the dataset into training and testing sets, typically 80% for training and 20% for testing, to ensure proper evaluation of the model.</a:t>
            </a:r>
          </a:p>
          <a:p>
            <a:pPr algn="l">
              <a:lnSpc>
                <a:spcPts val="4293"/>
              </a:lnSpc>
            </a:pPr>
            <a:endParaRPr lang="en-US" sz="3271">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AutoShape 2"/>
          <p:cNvSpPr/>
          <p:nvPr/>
        </p:nvSpPr>
        <p:spPr>
          <a:xfrm>
            <a:off x="3293898" y="1047750"/>
            <a:ext cx="11700204" cy="0"/>
          </a:xfrm>
          <a:prstGeom prst="line">
            <a:avLst/>
          </a:prstGeom>
          <a:ln w="38100" cap="flat">
            <a:solidFill>
              <a:srgbClr val="57387A"/>
            </a:solidFill>
            <a:prstDash val="solid"/>
            <a:headEnd type="none" w="sm" len="sm"/>
            <a:tailEnd type="none" w="sm" len="sm"/>
          </a:ln>
        </p:spPr>
      </p:sp>
      <p:sp>
        <p:nvSpPr>
          <p:cNvPr id="3" name="TextBox 3"/>
          <p:cNvSpPr txBox="1"/>
          <p:nvPr/>
        </p:nvSpPr>
        <p:spPr>
          <a:xfrm>
            <a:off x="4260910" y="-161926"/>
            <a:ext cx="9766180" cy="2190752"/>
          </a:xfrm>
          <a:prstGeom prst="rect">
            <a:avLst/>
          </a:prstGeom>
        </p:spPr>
        <p:txBody>
          <a:bodyPr lIns="0" tIns="0" rIns="0" bIns="0" rtlCol="0" anchor="t">
            <a:spAutoFit/>
          </a:bodyPr>
          <a:lstStyle/>
          <a:p>
            <a:pPr algn="ctr">
              <a:lnSpc>
                <a:spcPts val="8399"/>
              </a:lnSpc>
            </a:pPr>
            <a:r>
              <a:rPr lang="en-US" sz="5999" b="1">
                <a:solidFill>
                  <a:srgbClr val="000000"/>
                </a:solidFill>
                <a:latin typeface="Times New Roman Bold"/>
                <a:ea typeface="Times New Roman Bold"/>
                <a:cs typeface="Times New Roman Bold"/>
                <a:sym typeface="Times New Roman Bold"/>
              </a:rPr>
              <a:t>Design Methodology</a:t>
            </a:r>
          </a:p>
          <a:p>
            <a:pPr algn="ctr">
              <a:lnSpc>
                <a:spcPts val="8399"/>
              </a:lnSpc>
              <a:spcBef>
                <a:spcPct val="0"/>
              </a:spcBef>
            </a:pPr>
            <a:endParaRPr lang="en-US" sz="5999" b="1">
              <a:solidFill>
                <a:srgbClr val="000000"/>
              </a:solidFill>
              <a:latin typeface="Times New Roman Bold"/>
              <a:ea typeface="Times New Roman Bold"/>
              <a:cs typeface="Times New Roman Bold"/>
              <a:sym typeface="Times New Roman Bold"/>
            </a:endParaRPr>
          </a:p>
        </p:txBody>
      </p:sp>
      <p:sp>
        <p:nvSpPr>
          <p:cNvPr id="4" name="TextBox 4"/>
          <p:cNvSpPr txBox="1"/>
          <p:nvPr/>
        </p:nvSpPr>
        <p:spPr>
          <a:xfrm>
            <a:off x="634840" y="1255699"/>
            <a:ext cx="15903934" cy="7911012"/>
          </a:xfrm>
          <a:prstGeom prst="rect">
            <a:avLst/>
          </a:prstGeom>
        </p:spPr>
        <p:txBody>
          <a:bodyPr lIns="0" tIns="0" rIns="0" bIns="0" rtlCol="0" anchor="t">
            <a:spAutoFit/>
          </a:bodyPr>
          <a:lstStyle/>
          <a:p>
            <a:pPr marL="683936" lvl="1" indent="-341968" algn="just">
              <a:lnSpc>
                <a:spcPts val="4434"/>
              </a:lnSpc>
              <a:buFont typeface="Arial"/>
              <a:buChar char="•"/>
            </a:pPr>
            <a:r>
              <a:rPr lang="en-US" sz="3167" b="1">
                <a:solidFill>
                  <a:srgbClr val="000000"/>
                </a:solidFill>
                <a:latin typeface="Times New Roman Bold"/>
                <a:ea typeface="Times New Roman Bold"/>
                <a:cs typeface="Times New Roman Bold"/>
                <a:sym typeface="Times New Roman Bold"/>
              </a:rPr>
              <a:t>Data Collection:</a:t>
            </a:r>
            <a:r>
              <a:rPr lang="en-US" sz="3167">
                <a:solidFill>
                  <a:srgbClr val="000000"/>
                </a:solidFill>
                <a:latin typeface="Times New Roman"/>
                <a:ea typeface="Times New Roman"/>
                <a:cs typeface="Times New Roman"/>
                <a:sym typeface="Times New Roman"/>
              </a:rPr>
              <a:t> Gather real-time traffic data from various network connections.</a:t>
            </a:r>
          </a:p>
          <a:p>
            <a:pPr algn="just">
              <a:lnSpc>
                <a:spcPts val="4434"/>
              </a:lnSpc>
            </a:pPr>
            <a:endParaRPr lang="en-US" sz="3167">
              <a:solidFill>
                <a:srgbClr val="000000"/>
              </a:solidFill>
              <a:latin typeface="Times New Roman"/>
              <a:ea typeface="Times New Roman"/>
              <a:cs typeface="Times New Roman"/>
              <a:sym typeface="Times New Roman"/>
            </a:endParaRPr>
          </a:p>
          <a:p>
            <a:pPr marL="683936" lvl="1" indent="-341968" algn="just">
              <a:lnSpc>
                <a:spcPts val="4434"/>
              </a:lnSpc>
              <a:buFont typeface="Arial"/>
              <a:buChar char="•"/>
            </a:pPr>
            <a:r>
              <a:rPr lang="en-US" sz="3167" b="1">
                <a:solidFill>
                  <a:srgbClr val="000000"/>
                </a:solidFill>
                <a:latin typeface="Times New Roman Bold"/>
                <a:ea typeface="Times New Roman Bold"/>
                <a:cs typeface="Times New Roman Bold"/>
                <a:sym typeface="Times New Roman Bold"/>
              </a:rPr>
              <a:t>Feature Preprocessing:</a:t>
            </a:r>
            <a:r>
              <a:rPr lang="en-US" sz="3167">
                <a:solidFill>
                  <a:srgbClr val="000000"/>
                </a:solidFill>
                <a:latin typeface="Times New Roman"/>
                <a:ea typeface="Times New Roman"/>
                <a:cs typeface="Times New Roman"/>
                <a:sym typeface="Times New Roman"/>
              </a:rPr>
              <a:t> Normalize data and perform feature selection to ensure only the relevant information is used for model training.</a:t>
            </a:r>
          </a:p>
          <a:p>
            <a:pPr algn="just">
              <a:lnSpc>
                <a:spcPts val="4434"/>
              </a:lnSpc>
            </a:pPr>
            <a:endParaRPr lang="en-US" sz="3167">
              <a:solidFill>
                <a:srgbClr val="000000"/>
              </a:solidFill>
              <a:latin typeface="Times New Roman"/>
              <a:ea typeface="Times New Roman"/>
              <a:cs typeface="Times New Roman"/>
              <a:sym typeface="Times New Roman"/>
            </a:endParaRPr>
          </a:p>
          <a:p>
            <a:pPr marL="683936" lvl="1" indent="-341968" algn="just">
              <a:lnSpc>
                <a:spcPts val="4434"/>
              </a:lnSpc>
              <a:buFont typeface="Arial"/>
              <a:buChar char="•"/>
            </a:pPr>
            <a:r>
              <a:rPr lang="en-US" sz="3167" b="1">
                <a:solidFill>
                  <a:srgbClr val="000000"/>
                </a:solidFill>
                <a:latin typeface="Times New Roman Bold"/>
                <a:ea typeface="Times New Roman Bold"/>
                <a:cs typeface="Times New Roman Bold"/>
                <a:sym typeface="Times New Roman Bold"/>
              </a:rPr>
              <a:t>Deep Learning Model:</a:t>
            </a:r>
            <a:r>
              <a:rPr lang="en-US" sz="3167">
                <a:solidFill>
                  <a:srgbClr val="000000"/>
                </a:solidFill>
                <a:latin typeface="Times New Roman"/>
                <a:ea typeface="Times New Roman"/>
                <a:cs typeface="Times New Roman"/>
                <a:sym typeface="Times New Roman"/>
              </a:rPr>
              <a:t> Use CNNs integrated with other ML techniques like Support Vector Classifiers (SVC) and Gaussian Naïve Bayes to detect complex attack patterns.</a:t>
            </a:r>
          </a:p>
          <a:p>
            <a:pPr algn="just">
              <a:lnSpc>
                <a:spcPts val="4434"/>
              </a:lnSpc>
            </a:pPr>
            <a:endParaRPr lang="en-US" sz="3167">
              <a:solidFill>
                <a:srgbClr val="000000"/>
              </a:solidFill>
              <a:latin typeface="Times New Roman"/>
              <a:ea typeface="Times New Roman"/>
              <a:cs typeface="Times New Roman"/>
              <a:sym typeface="Times New Roman"/>
            </a:endParaRPr>
          </a:p>
          <a:p>
            <a:pPr marL="683936" lvl="1" indent="-341968" algn="just">
              <a:lnSpc>
                <a:spcPts val="4434"/>
              </a:lnSpc>
              <a:buFont typeface="Arial"/>
              <a:buChar char="•"/>
            </a:pPr>
            <a:r>
              <a:rPr lang="en-US" sz="3167" b="1">
                <a:solidFill>
                  <a:srgbClr val="000000"/>
                </a:solidFill>
                <a:latin typeface="Times New Roman Bold"/>
                <a:ea typeface="Times New Roman Bold"/>
                <a:cs typeface="Times New Roman Bold"/>
                <a:sym typeface="Times New Roman Bold"/>
              </a:rPr>
              <a:t>Optimization:</a:t>
            </a:r>
            <a:r>
              <a:rPr lang="en-US" sz="3167">
                <a:solidFill>
                  <a:srgbClr val="000000"/>
                </a:solidFill>
                <a:latin typeface="Times New Roman"/>
                <a:ea typeface="Times New Roman"/>
                <a:cs typeface="Times New Roman"/>
                <a:sym typeface="Times New Roman"/>
              </a:rPr>
              <a:t> Apply techniques like dropout and hyperparameter tuning to ensure model performance within resource-limited environments.</a:t>
            </a:r>
          </a:p>
          <a:p>
            <a:pPr algn="just">
              <a:lnSpc>
                <a:spcPts val="4434"/>
              </a:lnSpc>
            </a:pPr>
            <a:endParaRPr lang="en-US" sz="3167">
              <a:solidFill>
                <a:srgbClr val="000000"/>
              </a:solidFill>
              <a:latin typeface="Times New Roman"/>
              <a:ea typeface="Times New Roman"/>
              <a:cs typeface="Times New Roman"/>
              <a:sym typeface="Times New Roman"/>
            </a:endParaRPr>
          </a:p>
          <a:p>
            <a:pPr marL="683936" lvl="1" indent="-341968" algn="just">
              <a:lnSpc>
                <a:spcPts val="4434"/>
              </a:lnSpc>
              <a:buFont typeface="Arial"/>
              <a:buChar char="•"/>
            </a:pPr>
            <a:r>
              <a:rPr lang="en-US" sz="3167" b="1">
                <a:solidFill>
                  <a:srgbClr val="000000"/>
                </a:solidFill>
                <a:latin typeface="Times New Roman Bold"/>
                <a:ea typeface="Times New Roman Bold"/>
                <a:cs typeface="Times New Roman Bold"/>
                <a:sym typeface="Times New Roman Bold"/>
              </a:rPr>
              <a:t>Continuous Learning:</a:t>
            </a:r>
            <a:r>
              <a:rPr lang="en-US" sz="3167">
                <a:solidFill>
                  <a:srgbClr val="000000"/>
                </a:solidFill>
                <a:latin typeface="Times New Roman"/>
                <a:ea typeface="Times New Roman"/>
                <a:cs typeface="Times New Roman"/>
                <a:sym typeface="Times New Roman"/>
              </a:rPr>
              <a:t> Implement adaptive learning to recognize new and emerging threats.</a:t>
            </a:r>
          </a:p>
          <a:p>
            <a:pPr algn="just">
              <a:lnSpc>
                <a:spcPts val="4434"/>
              </a:lnSpc>
              <a:spcBef>
                <a:spcPct val="0"/>
              </a:spcBef>
            </a:pPr>
            <a:endParaRPr lang="en-US" sz="3167">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TextBox 2"/>
          <p:cNvSpPr txBox="1"/>
          <p:nvPr/>
        </p:nvSpPr>
        <p:spPr>
          <a:xfrm>
            <a:off x="4386961" y="15179"/>
            <a:ext cx="9712230" cy="1863726"/>
          </a:xfrm>
          <a:prstGeom prst="rect">
            <a:avLst/>
          </a:prstGeom>
        </p:spPr>
        <p:txBody>
          <a:bodyPr lIns="0" tIns="0" rIns="0" bIns="0" rtlCol="0" anchor="t">
            <a:spAutoFit/>
          </a:bodyPr>
          <a:lstStyle/>
          <a:p>
            <a:pPr algn="ctr">
              <a:lnSpc>
                <a:spcPts val="8399"/>
              </a:lnSpc>
            </a:pPr>
            <a:r>
              <a:rPr lang="en-US" sz="5999" b="1">
                <a:solidFill>
                  <a:srgbClr val="000000"/>
                </a:solidFill>
                <a:latin typeface="Times New Roman Bold"/>
                <a:ea typeface="Times New Roman Bold"/>
                <a:cs typeface="Times New Roman Bold"/>
                <a:sym typeface="Times New Roman Bold"/>
              </a:rPr>
              <a:t>Project Demonstration</a:t>
            </a:r>
          </a:p>
          <a:p>
            <a:pPr algn="ctr">
              <a:lnSpc>
                <a:spcPts val="5599"/>
              </a:lnSpc>
              <a:spcBef>
                <a:spcPct val="0"/>
              </a:spcBef>
            </a:pPr>
            <a:endParaRPr lang="en-US" sz="5999" b="1">
              <a:solidFill>
                <a:srgbClr val="000000"/>
              </a:solidFill>
              <a:latin typeface="Times New Roman Bold"/>
              <a:ea typeface="Times New Roman Bold"/>
              <a:cs typeface="Times New Roman Bold"/>
              <a:sym typeface="Times New Roman Bold"/>
            </a:endParaRPr>
          </a:p>
        </p:txBody>
      </p:sp>
      <p:sp>
        <p:nvSpPr>
          <p:cNvPr id="3" name="AutoShape 3"/>
          <p:cNvSpPr/>
          <p:nvPr/>
        </p:nvSpPr>
        <p:spPr>
          <a:xfrm>
            <a:off x="3293898" y="1493874"/>
            <a:ext cx="11700204" cy="0"/>
          </a:xfrm>
          <a:prstGeom prst="line">
            <a:avLst/>
          </a:prstGeom>
          <a:ln w="38100" cap="flat">
            <a:solidFill>
              <a:srgbClr val="57387A"/>
            </a:solidFill>
            <a:prstDash val="solid"/>
            <a:headEnd type="none" w="sm" len="sm"/>
            <a:tailEnd type="none" w="sm" len="sm"/>
          </a:ln>
        </p:spPr>
      </p:sp>
      <p:sp>
        <p:nvSpPr>
          <p:cNvPr id="4" name="TextBox 4"/>
          <p:cNvSpPr txBox="1"/>
          <p:nvPr/>
        </p:nvSpPr>
        <p:spPr>
          <a:xfrm>
            <a:off x="673046" y="2174899"/>
            <a:ext cx="17080638" cy="7070463"/>
          </a:xfrm>
          <a:prstGeom prst="rect">
            <a:avLst/>
          </a:prstGeom>
        </p:spPr>
        <p:txBody>
          <a:bodyPr lIns="0" tIns="0" rIns="0" bIns="0" rtlCol="0" anchor="t">
            <a:spAutoFit/>
          </a:bodyPr>
          <a:lstStyle/>
          <a:p>
            <a:pPr marL="784865" lvl="1" indent="-392433" algn="ctr">
              <a:lnSpc>
                <a:spcPts val="5089"/>
              </a:lnSpc>
              <a:buFont typeface="Arial"/>
              <a:buChar char="•"/>
            </a:pPr>
            <a:r>
              <a:rPr lang="en-US" sz="3635" b="1">
                <a:solidFill>
                  <a:srgbClr val="000000"/>
                </a:solidFill>
                <a:latin typeface="Times New Roman Bold"/>
                <a:ea typeface="Times New Roman Bold"/>
                <a:cs typeface="Times New Roman Bold"/>
                <a:sym typeface="Times New Roman Bold"/>
              </a:rPr>
              <a:t>Real-Time Traffic Detection:</a:t>
            </a:r>
            <a:r>
              <a:rPr lang="en-US" sz="3635">
                <a:solidFill>
                  <a:srgbClr val="000000"/>
                </a:solidFill>
                <a:latin typeface="Times New Roman"/>
                <a:ea typeface="Times New Roman"/>
                <a:cs typeface="Times New Roman"/>
                <a:sym typeface="Times New Roman"/>
              </a:rPr>
              <a:t> Demonstrate how the DL-IDS detects and classifies intrusions in real-time using live network data.</a:t>
            </a:r>
          </a:p>
          <a:p>
            <a:pPr marL="784865" lvl="1" indent="-392433" algn="ctr">
              <a:lnSpc>
                <a:spcPts val="5089"/>
              </a:lnSpc>
              <a:buFont typeface="Arial"/>
              <a:buChar char="•"/>
            </a:pPr>
            <a:r>
              <a:rPr lang="en-US" sz="3635" b="1">
                <a:solidFill>
                  <a:srgbClr val="000000"/>
                </a:solidFill>
                <a:latin typeface="Times New Roman Bold"/>
                <a:ea typeface="Times New Roman Bold"/>
                <a:cs typeface="Times New Roman Bold"/>
                <a:sym typeface="Times New Roman Bold"/>
              </a:rPr>
              <a:t>Attack Scenarios:</a:t>
            </a:r>
            <a:r>
              <a:rPr lang="en-US" sz="3635">
                <a:solidFill>
                  <a:srgbClr val="000000"/>
                </a:solidFill>
                <a:latin typeface="Times New Roman"/>
                <a:ea typeface="Times New Roman"/>
                <a:cs typeface="Times New Roman"/>
                <a:sym typeface="Times New Roman"/>
              </a:rPr>
              <a:t> Simulate various types of attacks (DoS, R2L, U2R, Probe) and show how the system classifies them.</a:t>
            </a:r>
          </a:p>
          <a:p>
            <a:pPr marL="784865" lvl="1" indent="-392433" algn="ctr">
              <a:lnSpc>
                <a:spcPts val="5089"/>
              </a:lnSpc>
              <a:buFont typeface="Arial"/>
              <a:buChar char="•"/>
            </a:pPr>
            <a:r>
              <a:rPr lang="en-US" sz="3635" b="1">
                <a:solidFill>
                  <a:srgbClr val="000000"/>
                </a:solidFill>
                <a:latin typeface="Times New Roman Bold"/>
                <a:ea typeface="Times New Roman Bold"/>
                <a:cs typeface="Times New Roman Bold"/>
                <a:sym typeface="Times New Roman Bold"/>
              </a:rPr>
              <a:t>Alert Mechanism:</a:t>
            </a:r>
            <a:r>
              <a:rPr lang="en-US" sz="3635">
                <a:solidFill>
                  <a:srgbClr val="000000"/>
                </a:solidFill>
                <a:latin typeface="Times New Roman"/>
                <a:ea typeface="Times New Roman"/>
                <a:cs typeface="Times New Roman"/>
                <a:sym typeface="Times New Roman"/>
              </a:rPr>
              <a:t> Showcase how the system sends instant alerts to network administrators upon detecting an attack.</a:t>
            </a:r>
          </a:p>
          <a:p>
            <a:pPr marL="784865" lvl="1" indent="-392433" algn="ctr">
              <a:lnSpc>
                <a:spcPts val="5089"/>
              </a:lnSpc>
              <a:buFont typeface="Arial"/>
              <a:buChar char="•"/>
            </a:pPr>
            <a:r>
              <a:rPr lang="en-US" sz="3635" b="1">
                <a:solidFill>
                  <a:srgbClr val="000000"/>
                </a:solidFill>
                <a:latin typeface="Times New Roman Bold"/>
                <a:ea typeface="Times New Roman Bold"/>
                <a:cs typeface="Times New Roman Bold"/>
                <a:sym typeface="Times New Roman Bold"/>
              </a:rPr>
              <a:t>Performance Metrics:</a:t>
            </a:r>
            <a:r>
              <a:rPr lang="en-US" sz="3635">
                <a:solidFill>
                  <a:srgbClr val="000000"/>
                </a:solidFill>
                <a:latin typeface="Times New Roman"/>
                <a:ea typeface="Times New Roman"/>
                <a:cs typeface="Times New Roman"/>
                <a:sym typeface="Times New Roman"/>
              </a:rPr>
              <a:t> Present the accuracy, precision, recall, and F1 scores achieved by the system for both binary and multi-level classifications.</a:t>
            </a:r>
          </a:p>
          <a:p>
            <a:pPr marL="784865" lvl="1" indent="-392433" algn="ctr">
              <a:lnSpc>
                <a:spcPts val="5089"/>
              </a:lnSpc>
              <a:buFont typeface="Arial"/>
              <a:buChar char="•"/>
            </a:pPr>
            <a:r>
              <a:rPr lang="en-US" sz="3635" b="1">
                <a:solidFill>
                  <a:srgbClr val="000000"/>
                </a:solidFill>
                <a:latin typeface="Times New Roman Bold"/>
                <a:ea typeface="Times New Roman Bold"/>
                <a:cs typeface="Times New Roman Bold"/>
                <a:sym typeface="Times New Roman Bold"/>
              </a:rPr>
              <a:t>Resource Optimization:</a:t>
            </a:r>
            <a:r>
              <a:rPr lang="en-US" sz="3635">
                <a:solidFill>
                  <a:srgbClr val="000000"/>
                </a:solidFill>
                <a:latin typeface="Times New Roman"/>
                <a:ea typeface="Times New Roman"/>
                <a:cs typeface="Times New Roman"/>
                <a:sym typeface="Times New Roman"/>
              </a:rPr>
              <a:t> Display the system's performance in environments with constrained resources</a:t>
            </a:r>
          </a:p>
          <a:p>
            <a:pPr algn="ctr">
              <a:lnSpc>
                <a:spcPts val="5089"/>
              </a:lnSpc>
            </a:pPr>
            <a:endParaRPr lang="en-US" sz="3635">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AutoShape 2"/>
          <p:cNvSpPr/>
          <p:nvPr/>
        </p:nvSpPr>
        <p:spPr>
          <a:xfrm>
            <a:off x="3274200" y="1660429"/>
            <a:ext cx="11700204" cy="0"/>
          </a:xfrm>
          <a:prstGeom prst="line">
            <a:avLst/>
          </a:prstGeom>
          <a:ln w="38100" cap="flat">
            <a:solidFill>
              <a:srgbClr val="57387A"/>
            </a:solidFill>
            <a:prstDash val="solid"/>
            <a:headEnd type="none" w="sm" len="sm"/>
            <a:tailEnd type="none" w="sm" len="sm"/>
          </a:ln>
        </p:spPr>
      </p:sp>
      <p:sp>
        <p:nvSpPr>
          <p:cNvPr id="3" name="TextBox 3"/>
          <p:cNvSpPr txBox="1"/>
          <p:nvPr/>
        </p:nvSpPr>
        <p:spPr>
          <a:xfrm>
            <a:off x="540182" y="1827048"/>
            <a:ext cx="16990940" cy="8805442"/>
          </a:xfrm>
          <a:prstGeom prst="rect">
            <a:avLst/>
          </a:prstGeom>
        </p:spPr>
        <p:txBody>
          <a:bodyPr lIns="0" tIns="0" rIns="0" bIns="0" rtlCol="0" anchor="t">
            <a:spAutoFit/>
          </a:bodyPr>
          <a:lstStyle/>
          <a:p>
            <a:pPr marL="714830" lvl="1" indent="-357415" algn="just">
              <a:lnSpc>
                <a:spcPts val="4635"/>
              </a:lnSpc>
              <a:buFont typeface="Arial"/>
              <a:buChar char="•"/>
            </a:pPr>
            <a:r>
              <a:rPr lang="en-US" sz="3310" b="1">
                <a:solidFill>
                  <a:srgbClr val="000000"/>
                </a:solidFill>
                <a:latin typeface="Times New Roman Bold"/>
                <a:ea typeface="Times New Roman Bold"/>
                <a:cs typeface="Times New Roman Bold"/>
                <a:sym typeface="Times New Roman Bold"/>
              </a:rPr>
              <a:t>Binary Classification: </a:t>
            </a:r>
            <a:r>
              <a:rPr lang="en-US" sz="3310">
                <a:solidFill>
                  <a:srgbClr val="000000"/>
                </a:solidFill>
                <a:latin typeface="Times New Roman"/>
                <a:ea typeface="Times New Roman"/>
                <a:cs typeface="Times New Roman"/>
                <a:sym typeface="Times New Roman"/>
              </a:rPr>
              <a:t>Evaluate the system's ability to correctly classify network traffic as either normal or malicious.</a:t>
            </a:r>
          </a:p>
          <a:p>
            <a:pPr algn="just">
              <a:lnSpc>
                <a:spcPts val="4635"/>
              </a:lnSpc>
            </a:pPr>
            <a:endParaRPr lang="en-US" sz="3310">
              <a:solidFill>
                <a:srgbClr val="000000"/>
              </a:solidFill>
              <a:latin typeface="Times New Roman"/>
              <a:ea typeface="Times New Roman"/>
              <a:cs typeface="Times New Roman"/>
              <a:sym typeface="Times New Roman"/>
            </a:endParaRPr>
          </a:p>
          <a:p>
            <a:pPr marL="714830" lvl="1" indent="-357415" algn="just">
              <a:lnSpc>
                <a:spcPts val="4635"/>
              </a:lnSpc>
              <a:buFont typeface="Arial"/>
              <a:buChar char="•"/>
            </a:pPr>
            <a:r>
              <a:rPr lang="en-US" sz="3310" b="1">
                <a:solidFill>
                  <a:srgbClr val="000000"/>
                </a:solidFill>
                <a:latin typeface="Times New Roman Bold"/>
                <a:ea typeface="Times New Roman Bold"/>
                <a:cs typeface="Times New Roman Bold"/>
                <a:sym typeface="Times New Roman Bold"/>
              </a:rPr>
              <a:t>Multi-Level Classification: </a:t>
            </a:r>
            <a:r>
              <a:rPr lang="en-US" sz="3310">
                <a:solidFill>
                  <a:srgbClr val="000000"/>
                </a:solidFill>
                <a:latin typeface="Times New Roman"/>
                <a:ea typeface="Times New Roman"/>
                <a:cs typeface="Times New Roman"/>
                <a:sym typeface="Times New Roman"/>
              </a:rPr>
              <a:t>Test the system’s accuracy in identifying the specific type of attack (DoS, R2L, U2R, Probe).</a:t>
            </a:r>
          </a:p>
          <a:p>
            <a:pPr algn="just">
              <a:lnSpc>
                <a:spcPts val="4635"/>
              </a:lnSpc>
            </a:pPr>
            <a:endParaRPr lang="en-US" sz="3310">
              <a:solidFill>
                <a:srgbClr val="000000"/>
              </a:solidFill>
              <a:latin typeface="Times New Roman"/>
              <a:ea typeface="Times New Roman"/>
              <a:cs typeface="Times New Roman"/>
              <a:sym typeface="Times New Roman"/>
            </a:endParaRPr>
          </a:p>
          <a:p>
            <a:pPr marL="714830" lvl="1" indent="-357415" algn="just">
              <a:lnSpc>
                <a:spcPts val="4635"/>
              </a:lnSpc>
              <a:buFont typeface="Arial"/>
              <a:buChar char="•"/>
            </a:pPr>
            <a:r>
              <a:rPr lang="en-US" sz="3310" b="1">
                <a:solidFill>
                  <a:srgbClr val="000000"/>
                </a:solidFill>
                <a:latin typeface="Times New Roman Bold"/>
                <a:ea typeface="Times New Roman Bold"/>
                <a:cs typeface="Times New Roman Bold"/>
                <a:sym typeface="Times New Roman Bold"/>
              </a:rPr>
              <a:t>Real-Time Alerts: </a:t>
            </a:r>
            <a:r>
              <a:rPr lang="en-US" sz="3310">
                <a:solidFill>
                  <a:srgbClr val="000000"/>
                </a:solidFill>
                <a:latin typeface="Times New Roman"/>
                <a:ea typeface="Times New Roman"/>
                <a:cs typeface="Times New Roman"/>
                <a:sym typeface="Times New Roman"/>
              </a:rPr>
              <a:t>Simulate attack scenarios to verify the system’s ability to send timely alerts to administrators.</a:t>
            </a:r>
          </a:p>
          <a:p>
            <a:pPr algn="just">
              <a:lnSpc>
                <a:spcPts val="4635"/>
              </a:lnSpc>
            </a:pPr>
            <a:endParaRPr lang="en-US" sz="3310">
              <a:solidFill>
                <a:srgbClr val="000000"/>
              </a:solidFill>
              <a:latin typeface="Times New Roman"/>
              <a:ea typeface="Times New Roman"/>
              <a:cs typeface="Times New Roman"/>
              <a:sym typeface="Times New Roman"/>
            </a:endParaRPr>
          </a:p>
          <a:p>
            <a:pPr marL="714830" lvl="1" indent="-357415" algn="just">
              <a:lnSpc>
                <a:spcPts val="4635"/>
              </a:lnSpc>
              <a:buFont typeface="Arial"/>
              <a:buChar char="•"/>
            </a:pPr>
            <a:r>
              <a:rPr lang="en-US" sz="3310" b="1">
                <a:solidFill>
                  <a:srgbClr val="000000"/>
                </a:solidFill>
                <a:latin typeface="Times New Roman Bold"/>
                <a:ea typeface="Times New Roman Bold"/>
                <a:cs typeface="Times New Roman Bold"/>
                <a:sym typeface="Times New Roman Bold"/>
              </a:rPr>
              <a:t>Performance in Resource-Constrained Environments: </a:t>
            </a:r>
            <a:r>
              <a:rPr lang="en-US" sz="3310">
                <a:solidFill>
                  <a:srgbClr val="000000"/>
                </a:solidFill>
                <a:latin typeface="Times New Roman"/>
                <a:ea typeface="Times New Roman"/>
                <a:cs typeface="Times New Roman"/>
                <a:sym typeface="Times New Roman"/>
              </a:rPr>
              <a:t>Assess the model's efficiency under limited computational resources typical of RWNs.</a:t>
            </a:r>
          </a:p>
          <a:p>
            <a:pPr algn="just">
              <a:lnSpc>
                <a:spcPts val="4635"/>
              </a:lnSpc>
            </a:pPr>
            <a:endParaRPr lang="en-US" sz="3310">
              <a:solidFill>
                <a:srgbClr val="000000"/>
              </a:solidFill>
              <a:latin typeface="Times New Roman"/>
              <a:ea typeface="Times New Roman"/>
              <a:cs typeface="Times New Roman"/>
              <a:sym typeface="Times New Roman"/>
            </a:endParaRPr>
          </a:p>
          <a:p>
            <a:pPr marL="714830" lvl="1" indent="-357415" algn="just">
              <a:lnSpc>
                <a:spcPts val="4635"/>
              </a:lnSpc>
              <a:buFont typeface="Arial"/>
              <a:buChar char="•"/>
            </a:pPr>
            <a:r>
              <a:rPr lang="en-US" sz="3310" b="1">
                <a:solidFill>
                  <a:srgbClr val="000000"/>
                </a:solidFill>
                <a:latin typeface="Times New Roman Bold"/>
                <a:ea typeface="Times New Roman Bold"/>
                <a:cs typeface="Times New Roman Bold"/>
                <a:sym typeface="Times New Roman Bold"/>
              </a:rPr>
              <a:t>Accuracy and Recall: </a:t>
            </a:r>
            <a:r>
              <a:rPr lang="en-US" sz="3310">
                <a:solidFill>
                  <a:srgbClr val="000000"/>
                </a:solidFill>
                <a:latin typeface="Times New Roman"/>
                <a:ea typeface="Times New Roman"/>
                <a:cs typeface="Times New Roman"/>
                <a:sym typeface="Times New Roman"/>
              </a:rPr>
              <a:t>Measure the overall effectiveness of the system through metrics like accuracy, precision, recall, and F1 score.</a:t>
            </a:r>
          </a:p>
          <a:p>
            <a:pPr algn="just">
              <a:lnSpc>
                <a:spcPts val="4635"/>
              </a:lnSpc>
            </a:pPr>
            <a:endParaRPr lang="en-US" sz="3310">
              <a:solidFill>
                <a:srgbClr val="000000"/>
              </a:solidFill>
              <a:latin typeface="Times New Roman"/>
              <a:ea typeface="Times New Roman"/>
              <a:cs typeface="Times New Roman"/>
              <a:sym typeface="Times New Roman"/>
            </a:endParaRPr>
          </a:p>
        </p:txBody>
      </p:sp>
      <p:sp>
        <p:nvSpPr>
          <p:cNvPr id="4" name="TextBox 4"/>
          <p:cNvSpPr txBox="1"/>
          <p:nvPr/>
        </p:nvSpPr>
        <p:spPr>
          <a:xfrm>
            <a:off x="5277991" y="333381"/>
            <a:ext cx="7732018" cy="1152513"/>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Times New Roman Bold"/>
                <a:ea typeface="Times New Roman Bold"/>
                <a:cs typeface="Times New Roman Bold"/>
                <a:sym typeface="Times New Roman Bold"/>
              </a:rPr>
              <a:t>Test Case Specifications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ECE0"/>
        </a:solidFill>
        <a:effectLst/>
      </p:bgPr>
    </p:bg>
    <p:spTree>
      <p:nvGrpSpPr>
        <p:cNvPr id="1" name=""/>
        <p:cNvGrpSpPr/>
        <p:nvPr/>
      </p:nvGrpSpPr>
      <p:grpSpPr>
        <a:xfrm>
          <a:off x="0" y="0"/>
          <a:ext cx="0" cy="0"/>
          <a:chOff x="0" y="0"/>
          <a:chExt cx="0" cy="0"/>
        </a:xfrm>
      </p:grpSpPr>
      <p:sp>
        <p:nvSpPr>
          <p:cNvPr id="2" name="AutoShape 2"/>
          <p:cNvSpPr/>
          <p:nvPr/>
        </p:nvSpPr>
        <p:spPr>
          <a:xfrm>
            <a:off x="3274200" y="1519100"/>
            <a:ext cx="11700204" cy="0"/>
          </a:xfrm>
          <a:prstGeom prst="line">
            <a:avLst/>
          </a:prstGeom>
          <a:ln w="38100" cap="flat">
            <a:solidFill>
              <a:srgbClr val="57387A"/>
            </a:solidFill>
            <a:prstDash val="solid"/>
            <a:headEnd type="none" w="sm" len="sm"/>
            <a:tailEnd type="none" w="sm" len="sm"/>
          </a:ln>
        </p:spPr>
      </p:sp>
      <p:sp>
        <p:nvSpPr>
          <p:cNvPr id="3" name="TextBox 3"/>
          <p:cNvSpPr txBox="1"/>
          <p:nvPr/>
        </p:nvSpPr>
        <p:spPr>
          <a:xfrm>
            <a:off x="483688" y="1857382"/>
            <a:ext cx="16970610" cy="6674019"/>
          </a:xfrm>
          <a:prstGeom prst="rect">
            <a:avLst/>
          </a:prstGeom>
        </p:spPr>
        <p:txBody>
          <a:bodyPr lIns="0" tIns="0" rIns="0" bIns="0" rtlCol="0" anchor="t">
            <a:spAutoFit/>
          </a:bodyPr>
          <a:lstStyle/>
          <a:p>
            <a:pPr algn="l">
              <a:lnSpc>
                <a:spcPts val="4365"/>
              </a:lnSpc>
            </a:pPr>
            <a:r>
              <a:rPr lang="en-US" sz="3118" b="1">
                <a:solidFill>
                  <a:srgbClr val="000000"/>
                </a:solidFill>
                <a:latin typeface="Times New Roman Bold"/>
                <a:ea typeface="Times New Roman Bold"/>
                <a:cs typeface="Times New Roman Bold"/>
                <a:sym typeface="Times New Roman Bold"/>
              </a:rPr>
              <a:t>Hardware Requirements</a:t>
            </a:r>
          </a:p>
          <a:p>
            <a:pPr marL="673249" lvl="1" indent="-336624" algn="l">
              <a:lnSpc>
                <a:spcPts val="4365"/>
              </a:lnSpc>
              <a:buAutoNum type="arabicPeriod"/>
            </a:pPr>
            <a:r>
              <a:rPr lang="en-US" sz="3118">
                <a:solidFill>
                  <a:srgbClr val="000000"/>
                </a:solidFill>
                <a:latin typeface="Times New Roman"/>
                <a:ea typeface="Times New Roman"/>
                <a:cs typeface="Times New Roman"/>
                <a:sym typeface="Times New Roman"/>
              </a:rPr>
              <a:t>Processor &amp; RAM: Minimum Intel Core i5, 8GB RAM (Recommended: Intel Core i7 / Ryzen 5, 16GB RAM).</a:t>
            </a:r>
          </a:p>
          <a:p>
            <a:pPr marL="673249" lvl="1" indent="-336624" algn="l">
              <a:lnSpc>
                <a:spcPts val="4365"/>
              </a:lnSpc>
              <a:buAutoNum type="arabicPeriod"/>
            </a:pPr>
            <a:r>
              <a:rPr lang="en-US" sz="3118">
                <a:solidFill>
                  <a:srgbClr val="000000"/>
                </a:solidFill>
                <a:latin typeface="Times New Roman"/>
                <a:ea typeface="Times New Roman"/>
                <a:cs typeface="Times New Roman"/>
                <a:sym typeface="Times New Roman"/>
              </a:rPr>
              <a:t>Storage &amp; GPU: 500GB+ storage (Recommended: SSD), </a:t>
            </a:r>
          </a:p>
          <a:p>
            <a:pPr marL="673249" lvl="1" indent="-336624" algn="l">
              <a:lnSpc>
                <a:spcPts val="4365"/>
              </a:lnSpc>
              <a:buAutoNum type="arabicPeriod"/>
            </a:pPr>
            <a:r>
              <a:rPr lang="en-US" sz="3118">
                <a:solidFill>
                  <a:srgbClr val="000000"/>
                </a:solidFill>
                <a:latin typeface="Times New Roman"/>
                <a:ea typeface="Times New Roman"/>
                <a:cs typeface="Times New Roman"/>
                <a:sym typeface="Times New Roman"/>
              </a:rPr>
              <a:t>Peripherals: Standard keyboard, mouse, and display for interaction.</a:t>
            </a:r>
          </a:p>
          <a:p>
            <a:pPr algn="l">
              <a:lnSpc>
                <a:spcPts val="4365"/>
              </a:lnSpc>
            </a:pPr>
            <a:endParaRPr lang="en-US" sz="3118">
              <a:solidFill>
                <a:srgbClr val="000000"/>
              </a:solidFill>
              <a:latin typeface="Times New Roman"/>
              <a:ea typeface="Times New Roman"/>
              <a:cs typeface="Times New Roman"/>
              <a:sym typeface="Times New Roman"/>
            </a:endParaRPr>
          </a:p>
          <a:p>
            <a:pPr algn="l">
              <a:lnSpc>
                <a:spcPts val="4365"/>
              </a:lnSpc>
            </a:pPr>
            <a:r>
              <a:rPr lang="en-US" sz="3118">
                <a:solidFill>
                  <a:srgbClr val="000000"/>
                </a:solidFill>
                <a:latin typeface="Times New Roman"/>
                <a:ea typeface="Times New Roman"/>
                <a:cs typeface="Times New Roman"/>
                <a:sym typeface="Times New Roman"/>
              </a:rPr>
              <a:t>S</a:t>
            </a:r>
            <a:r>
              <a:rPr lang="en-US" sz="3118" b="1">
                <a:solidFill>
                  <a:srgbClr val="000000"/>
                </a:solidFill>
                <a:latin typeface="Times New Roman Bold"/>
                <a:ea typeface="Times New Roman Bold"/>
                <a:cs typeface="Times New Roman Bold"/>
                <a:sym typeface="Times New Roman Bold"/>
              </a:rPr>
              <a:t>oftware Requirements</a:t>
            </a:r>
          </a:p>
          <a:p>
            <a:pPr marL="673249" lvl="1" indent="-336624" algn="l">
              <a:lnSpc>
                <a:spcPts val="4365"/>
              </a:lnSpc>
              <a:buAutoNum type="arabicPeriod"/>
            </a:pPr>
            <a:r>
              <a:rPr lang="en-US" sz="3118">
                <a:solidFill>
                  <a:srgbClr val="000000"/>
                </a:solidFill>
                <a:latin typeface="Times New Roman"/>
                <a:ea typeface="Times New Roman"/>
                <a:cs typeface="Times New Roman"/>
                <a:sym typeface="Times New Roman"/>
              </a:rPr>
              <a:t>OS &amp; Frameworks: Windows 10 / Linux (Ubuntu 20.04+) / macOS, ReactJS (Frontend), Flask (Backend).</a:t>
            </a:r>
          </a:p>
          <a:p>
            <a:pPr marL="673249" lvl="1" indent="-336624" algn="l">
              <a:lnSpc>
                <a:spcPts val="4365"/>
              </a:lnSpc>
              <a:buAutoNum type="arabicPeriod"/>
            </a:pPr>
            <a:r>
              <a:rPr lang="en-US" sz="3118">
                <a:solidFill>
                  <a:srgbClr val="000000"/>
                </a:solidFill>
                <a:latin typeface="Times New Roman"/>
                <a:ea typeface="Times New Roman"/>
                <a:cs typeface="Times New Roman"/>
                <a:sym typeface="Times New Roman"/>
              </a:rPr>
              <a:t>Development &amp; Database: Python 3.x, PyCharm/VS Code</a:t>
            </a:r>
          </a:p>
          <a:p>
            <a:pPr marL="673249" lvl="1" indent="-336624" algn="l">
              <a:lnSpc>
                <a:spcPts val="4365"/>
              </a:lnSpc>
              <a:buAutoNum type="arabicPeriod"/>
            </a:pPr>
            <a:r>
              <a:rPr lang="en-US" sz="3118">
                <a:solidFill>
                  <a:srgbClr val="000000"/>
                </a:solidFill>
                <a:latin typeface="Times New Roman"/>
                <a:ea typeface="Times New Roman"/>
                <a:cs typeface="Times New Roman"/>
                <a:sym typeface="Times New Roman"/>
              </a:rPr>
              <a:t>DL Algorithms : Scikit-learn for text processing, Git for version control.</a:t>
            </a:r>
          </a:p>
          <a:p>
            <a:pPr algn="l">
              <a:lnSpc>
                <a:spcPts val="4365"/>
              </a:lnSpc>
              <a:spcBef>
                <a:spcPct val="0"/>
              </a:spcBef>
            </a:pPr>
            <a:endParaRPr lang="en-US" sz="3118">
              <a:solidFill>
                <a:srgbClr val="000000"/>
              </a:solidFill>
              <a:latin typeface="Times New Roman"/>
              <a:ea typeface="Times New Roman"/>
              <a:cs typeface="Times New Roman"/>
              <a:sym typeface="Times New Roman"/>
            </a:endParaRPr>
          </a:p>
        </p:txBody>
      </p:sp>
      <p:sp>
        <p:nvSpPr>
          <p:cNvPr id="4" name="TextBox 4"/>
          <p:cNvSpPr txBox="1"/>
          <p:nvPr/>
        </p:nvSpPr>
        <p:spPr>
          <a:xfrm>
            <a:off x="5490337" y="366587"/>
            <a:ext cx="6826806" cy="1152513"/>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Times New Roman Bold"/>
                <a:ea typeface="Times New Roman Bold"/>
                <a:cs typeface="Times New Roman Bold"/>
                <a:sym typeface="Times New Roman Bold"/>
              </a:rPr>
              <a:t>System Requirements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1035</Words>
  <Application>Microsoft Office PowerPoint</Application>
  <PresentationFormat>Custom</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Calibri</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-PPT.pptx</dc:title>
  <dc:creator>Nukaraju Neradabilli</dc:creator>
  <cp:lastModifiedBy>Nukaraju Neradabilli</cp:lastModifiedBy>
  <cp:revision>1</cp:revision>
  <dcterms:created xsi:type="dcterms:W3CDTF">2006-08-16T00:00:00Z</dcterms:created>
  <dcterms:modified xsi:type="dcterms:W3CDTF">2025-04-06T12:32:42Z</dcterms:modified>
  <dc:identifier>DAGfqZ6xd5o</dc:identifier>
</cp:coreProperties>
</file>