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3"/>
  </p:notesMasterIdLst>
  <p:handoutMasterIdLst>
    <p:handoutMasterId r:id="rId14"/>
  </p:handoutMasterIdLst>
  <p:sldIdLst>
    <p:sldId id="256" r:id="rId5"/>
    <p:sldId id="268" r:id="rId6"/>
    <p:sldId id="269" r:id="rId7"/>
    <p:sldId id="270" r:id="rId8"/>
    <p:sldId id="271" r:id="rId9"/>
    <p:sldId id="272"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70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1/4/2024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1/4/2024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dirty="0">
                <a:latin typeface="Rockwell" panose="02060603020205020403" pitchFamily="18" charset="0"/>
              </a:rPr>
              <a:t>Study assistant</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lstStyle/>
          <a:p>
            <a:r>
              <a:rPr lang="en-US" b="1" i="0" dirty="0">
                <a:effectLst/>
                <a:latin typeface="Söhne"/>
              </a:rPr>
              <a:t>A Holistic Exam Preparation Platform</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85100-1062-AA57-FA23-50974CD64412}"/>
              </a:ext>
            </a:extLst>
          </p:cNvPr>
          <p:cNvSpPr txBox="1"/>
          <p:nvPr/>
        </p:nvSpPr>
        <p:spPr>
          <a:xfrm>
            <a:off x="1023259" y="951723"/>
            <a:ext cx="7184571" cy="769441"/>
          </a:xfrm>
          <a:prstGeom prst="rect">
            <a:avLst/>
          </a:prstGeom>
          <a:noFill/>
        </p:spPr>
        <p:txBody>
          <a:bodyPr wrap="square" rtlCol="0">
            <a:spAutoFit/>
          </a:bodyPr>
          <a:lstStyle/>
          <a:p>
            <a:r>
              <a:rPr lang="en-IN" sz="4400" b="1" dirty="0">
                <a:solidFill>
                  <a:schemeClr val="bg2">
                    <a:lumMod val="50000"/>
                  </a:schemeClr>
                </a:solidFill>
              </a:rPr>
              <a:t>INTRODUCTION</a:t>
            </a:r>
          </a:p>
        </p:txBody>
      </p:sp>
      <p:sp>
        <p:nvSpPr>
          <p:cNvPr id="3" name="TextBox 2">
            <a:extLst>
              <a:ext uri="{FF2B5EF4-FFF2-40B4-BE49-F238E27FC236}">
                <a16:creationId xmlns:a16="http://schemas.microsoft.com/office/drawing/2014/main" id="{20AD14A1-FF85-49C8-0345-DA44F487B36B}"/>
              </a:ext>
            </a:extLst>
          </p:cNvPr>
          <p:cNvSpPr txBox="1"/>
          <p:nvPr/>
        </p:nvSpPr>
        <p:spPr>
          <a:xfrm>
            <a:off x="1023259" y="1957218"/>
            <a:ext cx="6898431" cy="3359061"/>
          </a:xfrm>
          <a:prstGeom prst="rect">
            <a:avLst/>
          </a:prstGeom>
          <a:noFill/>
        </p:spPr>
        <p:txBody>
          <a:bodyPr wrap="square" rtlCol="0">
            <a:spAutoFit/>
          </a:bodyPr>
          <a:lstStyle/>
          <a:p>
            <a:pPr>
              <a:lnSpc>
                <a:spcPct val="150000"/>
              </a:lnSpc>
            </a:pPr>
            <a:r>
              <a:rPr lang="en-US" sz="2400" b="0" i="0" dirty="0">
                <a:solidFill>
                  <a:srgbClr val="1F1F1F"/>
                </a:solidFill>
                <a:effectLst/>
                <a:latin typeface="Google Sans"/>
              </a:rPr>
              <a:t>In today's fast-paced world, efficient learning has become more crucial than ever. Juggling notes, videos, and flashcards can be time-consuming and overwhelming. </a:t>
            </a:r>
            <a:r>
              <a:rPr lang="en-US" sz="2400" dirty="0">
                <a:solidFill>
                  <a:srgbClr val="1F1F1F"/>
                </a:solidFill>
                <a:latin typeface="Google Sans"/>
              </a:rPr>
              <a:t>It is</a:t>
            </a:r>
            <a:r>
              <a:rPr lang="en-US" sz="2400" b="0" i="0" dirty="0">
                <a:solidFill>
                  <a:srgbClr val="1F1F1F"/>
                </a:solidFill>
                <a:effectLst/>
                <a:latin typeface="Google Sans"/>
              </a:rPr>
              <a:t> a revolutionary tool that streamlines your study process, making it smarter and more effective.</a:t>
            </a:r>
            <a:endParaRPr lang="en-US" sz="2400" b="0" i="0" dirty="0">
              <a:solidFill>
                <a:schemeClr val="tx1">
                  <a:lumMod val="95000"/>
                  <a:lumOff val="5000"/>
                </a:schemeClr>
              </a:solidFill>
              <a:effectLst/>
              <a:latin typeface="Söhne"/>
            </a:endParaRPr>
          </a:p>
        </p:txBody>
      </p:sp>
      <p:pic>
        <p:nvPicPr>
          <p:cNvPr id="1026" name="Picture 2" descr="What Is Mobile Learning?">
            <a:extLst>
              <a:ext uri="{FF2B5EF4-FFF2-40B4-BE49-F238E27FC236}">
                <a16:creationId xmlns:a16="http://schemas.microsoft.com/office/drawing/2014/main" id="{A459368F-F983-DC1A-F22B-527883A56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027" y="2476565"/>
            <a:ext cx="2839714" cy="283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08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9F83F-A3C2-745D-0BBC-F81C9BDEEA87}"/>
              </a:ext>
            </a:extLst>
          </p:cNvPr>
          <p:cNvSpPr txBox="1"/>
          <p:nvPr/>
        </p:nvSpPr>
        <p:spPr>
          <a:xfrm>
            <a:off x="1101012" y="942392"/>
            <a:ext cx="5701004" cy="769441"/>
          </a:xfrm>
          <a:prstGeom prst="rect">
            <a:avLst/>
          </a:prstGeom>
          <a:noFill/>
        </p:spPr>
        <p:txBody>
          <a:bodyPr wrap="square" rtlCol="0">
            <a:spAutoFit/>
          </a:bodyPr>
          <a:lstStyle/>
          <a:p>
            <a:r>
              <a:rPr lang="en-IN" sz="4400" b="1" dirty="0">
                <a:solidFill>
                  <a:schemeClr val="bg2">
                    <a:lumMod val="50000"/>
                  </a:schemeClr>
                </a:solidFill>
              </a:rPr>
              <a:t>KEY FEATURES</a:t>
            </a:r>
          </a:p>
        </p:txBody>
      </p:sp>
      <p:sp>
        <p:nvSpPr>
          <p:cNvPr id="3" name="TextBox 2">
            <a:extLst>
              <a:ext uri="{FF2B5EF4-FFF2-40B4-BE49-F238E27FC236}">
                <a16:creationId xmlns:a16="http://schemas.microsoft.com/office/drawing/2014/main" id="{2ACAEBA8-0AEB-93AD-1902-D81EB97F1949}"/>
              </a:ext>
            </a:extLst>
          </p:cNvPr>
          <p:cNvSpPr txBox="1"/>
          <p:nvPr/>
        </p:nvSpPr>
        <p:spPr>
          <a:xfrm>
            <a:off x="1101012" y="2080726"/>
            <a:ext cx="9535886" cy="255698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IN" sz="2800" dirty="0"/>
              <a:t>Handwritten notes to digital format.</a:t>
            </a:r>
          </a:p>
          <a:p>
            <a:pPr marL="457200" indent="-457200">
              <a:lnSpc>
                <a:spcPct val="200000"/>
              </a:lnSpc>
              <a:buFont typeface="Arial" panose="020B0604020202020204" pitchFamily="34" charset="0"/>
              <a:buChar char="•"/>
            </a:pPr>
            <a:r>
              <a:rPr lang="en-IN" sz="2800" dirty="0"/>
              <a:t>YouTube video summarization.</a:t>
            </a:r>
          </a:p>
          <a:p>
            <a:pPr marL="457200" indent="-457200">
              <a:lnSpc>
                <a:spcPct val="200000"/>
              </a:lnSpc>
              <a:buFont typeface="Arial" panose="020B0604020202020204" pitchFamily="34" charset="0"/>
              <a:buChar char="•"/>
            </a:pPr>
            <a:r>
              <a:rPr lang="en-IN" sz="2800" dirty="0"/>
              <a:t>Automatic flashcard generation for efficient memorization.</a:t>
            </a:r>
            <a:endParaRPr lang="en-IN" dirty="0"/>
          </a:p>
        </p:txBody>
      </p:sp>
    </p:spTree>
    <p:extLst>
      <p:ext uri="{BB962C8B-B14F-4D97-AF65-F5344CB8AC3E}">
        <p14:creationId xmlns:p14="http://schemas.microsoft.com/office/powerpoint/2010/main" val="397872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4A3AC-899C-4060-60F0-BD9BEBE3F3A8}"/>
              </a:ext>
            </a:extLst>
          </p:cNvPr>
          <p:cNvSpPr txBox="1"/>
          <p:nvPr/>
        </p:nvSpPr>
        <p:spPr>
          <a:xfrm>
            <a:off x="933061" y="858416"/>
            <a:ext cx="10347649" cy="707886"/>
          </a:xfrm>
          <a:prstGeom prst="rect">
            <a:avLst/>
          </a:prstGeom>
          <a:noFill/>
        </p:spPr>
        <p:txBody>
          <a:bodyPr wrap="square" rtlCol="0">
            <a:spAutoFit/>
          </a:bodyPr>
          <a:lstStyle/>
          <a:p>
            <a:r>
              <a:rPr lang="en-IN" sz="4000" b="1" dirty="0">
                <a:solidFill>
                  <a:schemeClr val="bg2">
                    <a:lumMod val="50000"/>
                  </a:schemeClr>
                </a:solidFill>
              </a:rPr>
              <a:t>Handwritten Notes to Digital Format</a:t>
            </a:r>
          </a:p>
        </p:txBody>
      </p:sp>
      <p:sp>
        <p:nvSpPr>
          <p:cNvPr id="3" name="TextBox 2">
            <a:extLst>
              <a:ext uri="{FF2B5EF4-FFF2-40B4-BE49-F238E27FC236}">
                <a16:creationId xmlns:a16="http://schemas.microsoft.com/office/drawing/2014/main" id="{1BFD6A79-1C92-404F-9F69-70D454915599}"/>
              </a:ext>
            </a:extLst>
          </p:cNvPr>
          <p:cNvSpPr txBox="1"/>
          <p:nvPr/>
        </p:nvSpPr>
        <p:spPr>
          <a:xfrm>
            <a:off x="933061" y="2169346"/>
            <a:ext cx="6652726" cy="3359061"/>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0" i="0" dirty="0">
                <a:solidFill>
                  <a:schemeClr val="tx1">
                    <a:lumMod val="95000"/>
                    <a:lumOff val="5000"/>
                  </a:schemeClr>
                </a:solidFill>
                <a:effectLst/>
                <a:latin typeface="Google Sans"/>
              </a:rPr>
              <a:t> This feature seamlessly transforms handwritten notes into digital format.</a:t>
            </a:r>
          </a:p>
          <a:p>
            <a:pPr algn="l">
              <a:lnSpc>
                <a:spcPct val="150000"/>
              </a:lnSpc>
              <a:buFont typeface="Arial" panose="020B0604020202020204" pitchFamily="34" charset="0"/>
              <a:buChar char="•"/>
            </a:pPr>
            <a:r>
              <a:rPr lang="en-US" sz="2400" b="0" i="0" dirty="0">
                <a:solidFill>
                  <a:schemeClr val="tx1">
                    <a:lumMod val="95000"/>
                    <a:lumOff val="5000"/>
                  </a:schemeClr>
                </a:solidFill>
                <a:effectLst/>
                <a:latin typeface="Google Sans"/>
              </a:rPr>
              <a:t> </a:t>
            </a:r>
            <a:r>
              <a:rPr lang="en-US" sz="2400" dirty="0">
                <a:solidFill>
                  <a:schemeClr val="tx1">
                    <a:lumMod val="95000"/>
                    <a:lumOff val="5000"/>
                  </a:schemeClr>
                </a:solidFill>
                <a:latin typeface="Google Sans"/>
              </a:rPr>
              <a:t>C</a:t>
            </a:r>
            <a:r>
              <a:rPr lang="en-US" sz="2400" b="0" i="0" dirty="0">
                <a:solidFill>
                  <a:schemeClr val="tx1">
                    <a:lumMod val="95000"/>
                    <a:lumOff val="5000"/>
                  </a:schemeClr>
                </a:solidFill>
                <a:effectLst/>
                <a:latin typeface="Google Sans"/>
              </a:rPr>
              <a:t>onvert them into editable digital text.</a:t>
            </a:r>
          </a:p>
          <a:p>
            <a:pPr algn="l">
              <a:lnSpc>
                <a:spcPct val="150000"/>
              </a:lnSpc>
              <a:buFont typeface="Arial" panose="020B0604020202020204" pitchFamily="34" charset="0"/>
              <a:buChar char="•"/>
            </a:pPr>
            <a:r>
              <a:rPr lang="en-US" sz="2400" b="0" i="0" dirty="0">
                <a:solidFill>
                  <a:schemeClr val="tx1">
                    <a:lumMod val="95000"/>
                    <a:lumOff val="5000"/>
                  </a:schemeClr>
                </a:solidFill>
                <a:effectLst/>
                <a:latin typeface="Söhne"/>
              </a:rPr>
              <a:t> Provide multiple export formats (PDF, Word, etc.) for the converted notes, giving users flexibility in how they use and share the digitized content.</a:t>
            </a:r>
            <a:endParaRPr lang="en-US" sz="2400" b="0" i="0" dirty="0">
              <a:solidFill>
                <a:schemeClr val="tx1">
                  <a:lumMod val="95000"/>
                  <a:lumOff val="5000"/>
                </a:schemeClr>
              </a:solidFill>
              <a:effectLst/>
              <a:latin typeface="Google Sans"/>
            </a:endParaRPr>
          </a:p>
        </p:txBody>
      </p:sp>
      <p:pic>
        <p:nvPicPr>
          <p:cNvPr id="2050" name="Picture 2" descr="Premium Photo | Businessman hand holding pen to take note on notebook with  laptop display show slide presentation">
            <a:extLst>
              <a:ext uri="{FF2B5EF4-FFF2-40B4-BE49-F238E27FC236}">
                <a16:creationId xmlns:a16="http://schemas.microsoft.com/office/drawing/2014/main" id="{876614D1-77CC-5D91-DC93-896ABFB9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56" y="2687215"/>
            <a:ext cx="3351554" cy="232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24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4C81B-4B3A-B0CE-3978-F347AE68BC83}"/>
              </a:ext>
            </a:extLst>
          </p:cNvPr>
          <p:cNvSpPr txBox="1"/>
          <p:nvPr/>
        </p:nvSpPr>
        <p:spPr>
          <a:xfrm>
            <a:off x="1138333" y="839755"/>
            <a:ext cx="7511143" cy="707886"/>
          </a:xfrm>
          <a:prstGeom prst="rect">
            <a:avLst/>
          </a:prstGeom>
          <a:noFill/>
        </p:spPr>
        <p:txBody>
          <a:bodyPr wrap="square" rtlCol="0">
            <a:spAutoFit/>
          </a:bodyPr>
          <a:lstStyle/>
          <a:p>
            <a:r>
              <a:rPr lang="en-IN" sz="4000" b="1" i="0" dirty="0">
                <a:solidFill>
                  <a:schemeClr val="bg2">
                    <a:lumMod val="50000"/>
                  </a:schemeClr>
                </a:solidFill>
                <a:effectLst/>
                <a:latin typeface="Söhne"/>
              </a:rPr>
              <a:t>YouTube Video Summarization</a:t>
            </a:r>
            <a:endParaRPr lang="en-IN" sz="4000" dirty="0">
              <a:solidFill>
                <a:schemeClr val="bg2">
                  <a:lumMod val="50000"/>
                </a:schemeClr>
              </a:solidFill>
            </a:endParaRPr>
          </a:p>
        </p:txBody>
      </p:sp>
      <p:sp>
        <p:nvSpPr>
          <p:cNvPr id="3" name="TextBox 2">
            <a:extLst>
              <a:ext uri="{FF2B5EF4-FFF2-40B4-BE49-F238E27FC236}">
                <a16:creationId xmlns:a16="http://schemas.microsoft.com/office/drawing/2014/main" id="{8EFF9797-C87A-3208-A094-3B6E5B928F40}"/>
              </a:ext>
            </a:extLst>
          </p:cNvPr>
          <p:cNvSpPr txBox="1"/>
          <p:nvPr/>
        </p:nvSpPr>
        <p:spPr>
          <a:xfrm>
            <a:off x="1138333" y="1996751"/>
            <a:ext cx="6867331" cy="3359061"/>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0" i="0" dirty="0">
                <a:solidFill>
                  <a:srgbClr val="1F1F1F"/>
                </a:solidFill>
                <a:effectLst/>
                <a:latin typeface="Google Sans"/>
              </a:rPr>
              <a:t>Stop struggling to remember key points from lengthy videos.</a:t>
            </a:r>
          </a:p>
          <a:p>
            <a:pPr algn="l">
              <a:lnSpc>
                <a:spcPct val="150000"/>
              </a:lnSpc>
              <a:buFont typeface="Arial" panose="020B0604020202020204" pitchFamily="34" charset="0"/>
              <a:buChar char="•"/>
            </a:pPr>
            <a:r>
              <a:rPr lang="en-US" sz="2400" b="0" i="0" dirty="0">
                <a:solidFill>
                  <a:srgbClr val="1F1F1F"/>
                </a:solidFill>
                <a:effectLst/>
                <a:latin typeface="Google Sans"/>
              </a:rPr>
              <a:t>Simply provide a YouTube link, and our tool generates a concise document summary.</a:t>
            </a:r>
          </a:p>
          <a:p>
            <a:pPr algn="l">
              <a:lnSpc>
                <a:spcPct val="150000"/>
              </a:lnSpc>
              <a:buFont typeface="Arial" panose="020B0604020202020204" pitchFamily="34" charset="0"/>
              <a:buChar char="•"/>
            </a:pPr>
            <a:r>
              <a:rPr lang="en-US" sz="2400" b="0" i="0" dirty="0">
                <a:solidFill>
                  <a:srgbClr val="1F1F1F"/>
                </a:solidFill>
                <a:effectLst/>
                <a:latin typeface="Google Sans"/>
              </a:rPr>
              <a:t>Focus on understanding the concepts, not wasting time taking notes</a:t>
            </a:r>
          </a:p>
        </p:txBody>
      </p:sp>
      <p:pic>
        <p:nvPicPr>
          <p:cNvPr id="3074" name="Picture 2" descr="Video Summarization Using OpenAI Whisper &amp; Hugging Chat API">
            <a:extLst>
              <a:ext uri="{FF2B5EF4-FFF2-40B4-BE49-F238E27FC236}">
                <a16:creationId xmlns:a16="http://schemas.microsoft.com/office/drawing/2014/main" id="{4272983B-1D9A-F214-037F-0FC8D0C9F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664" y="2806338"/>
            <a:ext cx="3299573" cy="193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73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74192-B6C2-7ACE-A5FB-B5FE7C50D3DB}"/>
              </a:ext>
            </a:extLst>
          </p:cNvPr>
          <p:cNvSpPr txBox="1"/>
          <p:nvPr/>
        </p:nvSpPr>
        <p:spPr>
          <a:xfrm>
            <a:off x="1073021" y="970963"/>
            <a:ext cx="7539134" cy="707886"/>
          </a:xfrm>
          <a:prstGeom prst="rect">
            <a:avLst/>
          </a:prstGeom>
          <a:noFill/>
        </p:spPr>
        <p:txBody>
          <a:bodyPr wrap="square" rtlCol="0">
            <a:spAutoFit/>
          </a:bodyPr>
          <a:lstStyle/>
          <a:p>
            <a:r>
              <a:rPr lang="en-IN" sz="4000" b="1" i="0" dirty="0">
                <a:solidFill>
                  <a:schemeClr val="bg2">
                    <a:lumMod val="50000"/>
                  </a:schemeClr>
                </a:solidFill>
                <a:effectLst/>
                <a:latin typeface="Söhne"/>
              </a:rPr>
              <a:t>Automatic Flashcard Generation</a:t>
            </a:r>
            <a:endParaRPr lang="en-IN" sz="4000" dirty="0">
              <a:solidFill>
                <a:schemeClr val="bg2">
                  <a:lumMod val="50000"/>
                </a:schemeClr>
              </a:solidFill>
            </a:endParaRPr>
          </a:p>
        </p:txBody>
      </p:sp>
      <p:sp>
        <p:nvSpPr>
          <p:cNvPr id="3" name="TextBox 2">
            <a:extLst>
              <a:ext uri="{FF2B5EF4-FFF2-40B4-BE49-F238E27FC236}">
                <a16:creationId xmlns:a16="http://schemas.microsoft.com/office/drawing/2014/main" id="{97923CA3-9188-B132-8814-DFDC3AFFF250}"/>
              </a:ext>
            </a:extLst>
          </p:cNvPr>
          <p:cNvSpPr txBox="1"/>
          <p:nvPr/>
        </p:nvSpPr>
        <p:spPr>
          <a:xfrm>
            <a:off x="1073021" y="2136710"/>
            <a:ext cx="6624734" cy="3359061"/>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0" i="0" dirty="0">
                <a:solidFill>
                  <a:srgbClr val="1F1F1F"/>
                </a:solidFill>
                <a:effectLst/>
                <a:latin typeface="Google Sans"/>
              </a:rPr>
              <a:t> Upload documents and </a:t>
            </a:r>
            <a:r>
              <a:rPr lang="en-US" sz="2400" dirty="0">
                <a:solidFill>
                  <a:srgbClr val="1F1F1F"/>
                </a:solidFill>
                <a:latin typeface="Google Sans"/>
              </a:rPr>
              <a:t>e</a:t>
            </a:r>
            <a:r>
              <a:rPr lang="en-US" sz="2400" b="0" i="0" dirty="0">
                <a:solidFill>
                  <a:srgbClr val="1F1F1F"/>
                </a:solidFill>
                <a:effectLst/>
                <a:latin typeface="Google Sans"/>
              </a:rPr>
              <a:t>ffortlessly generate flashcards.</a:t>
            </a:r>
          </a:p>
          <a:p>
            <a:pPr algn="l">
              <a:lnSpc>
                <a:spcPct val="150000"/>
              </a:lnSpc>
              <a:buFont typeface="Arial" panose="020B0604020202020204" pitchFamily="34" charset="0"/>
              <a:buChar char="•"/>
            </a:pPr>
            <a:r>
              <a:rPr lang="en-US" sz="2400" b="0" i="0" dirty="0">
                <a:solidFill>
                  <a:srgbClr val="1F1F1F"/>
                </a:solidFill>
                <a:effectLst/>
                <a:latin typeface="Google Sans"/>
              </a:rPr>
              <a:t> Visualize key concepts and information for enhanced recall.</a:t>
            </a:r>
          </a:p>
          <a:p>
            <a:pPr algn="l">
              <a:lnSpc>
                <a:spcPct val="150000"/>
              </a:lnSpc>
              <a:buFont typeface="Arial" panose="020B0604020202020204" pitchFamily="34" charset="0"/>
              <a:buChar char="•"/>
            </a:pPr>
            <a:r>
              <a:rPr lang="en-US" sz="2400" b="0" i="0" dirty="0">
                <a:solidFill>
                  <a:srgbClr val="1F1F1F"/>
                </a:solidFill>
                <a:effectLst/>
                <a:latin typeface="Google Sans"/>
              </a:rPr>
              <a:t> Practice on the go and test your knowledge with interactive flashcards.</a:t>
            </a:r>
          </a:p>
        </p:txBody>
      </p:sp>
      <p:pic>
        <p:nvPicPr>
          <p:cNvPr id="4098" name="Picture 2" descr="The Best Sites for Making and Reviewing Flashcards – LifeSavvy">
            <a:extLst>
              <a:ext uri="{FF2B5EF4-FFF2-40B4-BE49-F238E27FC236}">
                <a16:creationId xmlns:a16="http://schemas.microsoft.com/office/drawing/2014/main" id="{AD6B7E27-06AB-4102-0567-72AFB7121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755" y="2744678"/>
            <a:ext cx="3372063" cy="207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81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F7C0A-4804-0F6A-93ED-C47AB58593C6}"/>
              </a:ext>
            </a:extLst>
          </p:cNvPr>
          <p:cNvSpPr txBox="1"/>
          <p:nvPr/>
        </p:nvSpPr>
        <p:spPr>
          <a:xfrm>
            <a:off x="1203649" y="942392"/>
            <a:ext cx="6111551" cy="707886"/>
          </a:xfrm>
          <a:prstGeom prst="rect">
            <a:avLst/>
          </a:prstGeom>
          <a:noFill/>
        </p:spPr>
        <p:txBody>
          <a:bodyPr wrap="square" rtlCol="0">
            <a:spAutoFit/>
          </a:bodyPr>
          <a:lstStyle/>
          <a:p>
            <a:r>
              <a:rPr lang="en-IN" sz="4000" b="1" dirty="0">
                <a:solidFill>
                  <a:schemeClr val="bg2">
                    <a:lumMod val="50000"/>
                  </a:schemeClr>
                </a:solidFill>
              </a:rPr>
              <a:t>CONCLUSION</a:t>
            </a:r>
          </a:p>
        </p:txBody>
      </p:sp>
      <p:sp>
        <p:nvSpPr>
          <p:cNvPr id="3" name="TextBox 2">
            <a:extLst>
              <a:ext uri="{FF2B5EF4-FFF2-40B4-BE49-F238E27FC236}">
                <a16:creationId xmlns:a16="http://schemas.microsoft.com/office/drawing/2014/main" id="{9DC6A005-DB63-7E81-47F0-27CD178E1A02}"/>
              </a:ext>
            </a:extLst>
          </p:cNvPr>
          <p:cNvSpPr txBox="1"/>
          <p:nvPr/>
        </p:nvSpPr>
        <p:spPr>
          <a:xfrm>
            <a:off x="1203649" y="2118049"/>
            <a:ext cx="9937102" cy="2814617"/>
          </a:xfrm>
          <a:prstGeom prst="rect">
            <a:avLst/>
          </a:prstGeom>
          <a:noFill/>
        </p:spPr>
        <p:txBody>
          <a:bodyPr wrap="square" rtlCol="0">
            <a:spAutoFit/>
          </a:bodyPr>
          <a:lstStyle/>
          <a:p>
            <a:pPr>
              <a:lnSpc>
                <a:spcPct val="150000"/>
              </a:lnSpc>
            </a:pPr>
            <a:r>
              <a:rPr lang="en-US" sz="2000" b="0" i="0" dirty="0">
                <a:solidFill>
                  <a:schemeClr val="tx1">
                    <a:lumMod val="95000"/>
                    <a:lumOff val="5000"/>
                  </a:schemeClr>
                </a:solidFill>
                <a:effectLst/>
                <a:latin typeface="Söhne"/>
              </a:rPr>
              <a:t>The culmination of our multifaceted tool results in a myriad of benefits, fundamentally transforming the student learning experience. Enjoy increased study efficiency by seamlessly transitioning between handwritten and digital notes. Our YouTube Video Summarization feature optimizes video learning, making exam preparation more accessible and diverse. The Automatic Flashcard Generation not only saves time but enhances memorization efficiency, turning study materials into personalized, bite-sized review aids.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05200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2F997-1761-B64C-9FB6-E6918ED592FE}"/>
              </a:ext>
            </a:extLst>
          </p:cNvPr>
          <p:cNvSpPr txBox="1"/>
          <p:nvPr/>
        </p:nvSpPr>
        <p:spPr>
          <a:xfrm>
            <a:off x="3228392" y="2668555"/>
            <a:ext cx="4963886" cy="1200329"/>
          </a:xfrm>
          <a:prstGeom prst="rect">
            <a:avLst/>
          </a:prstGeom>
          <a:noFill/>
        </p:spPr>
        <p:txBody>
          <a:bodyPr wrap="square" rtlCol="0">
            <a:spAutoFit/>
          </a:bodyPr>
          <a:lstStyle/>
          <a:p>
            <a:r>
              <a:rPr lang="en-IN" sz="7200" dirty="0">
                <a:solidFill>
                  <a:schemeClr val="bg2">
                    <a:lumMod val="50000"/>
                  </a:schemeClr>
                </a:solidFill>
              </a:rPr>
              <a:t>THANK YOU</a:t>
            </a:r>
          </a:p>
        </p:txBody>
      </p:sp>
    </p:spTree>
    <p:extLst>
      <p:ext uri="{BB962C8B-B14F-4D97-AF65-F5344CB8AC3E}">
        <p14:creationId xmlns:p14="http://schemas.microsoft.com/office/powerpoint/2010/main" val="1840349153"/>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192</TotalTime>
  <Words>338</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Corbel</vt:lpstr>
      <vt:lpstr>Google Sans</vt:lpstr>
      <vt:lpstr>Rockwell</vt:lpstr>
      <vt:lpstr>Söhne</vt:lpstr>
      <vt:lpstr>Tahoma</vt:lpstr>
      <vt:lpstr>Basis</vt:lpstr>
      <vt:lpstr>Study assistant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assistant</dc:title>
  <dc:creator>Narmada Kokkiligadda</dc:creator>
  <cp:lastModifiedBy>Narmada Kokkiligadda</cp:lastModifiedBy>
  <cp:revision>1</cp:revision>
  <dcterms:created xsi:type="dcterms:W3CDTF">2024-01-04T09:43:04Z</dcterms:created>
  <dcterms:modified xsi:type="dcterms:W3CDTF">2024-01-04T12:55:07Z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