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79" r:id="rId7"/>
    <p:sldId id="266" r:id="rId8"/>
    <p:sldId id="276" r:id="rId9"/>
    <p:sldId id="275" r:id="rId10"/>
    <p:sldId id="267" r:id="rId11"/>
    <p:sldId id="262" r:id="rId12"/>
    <p:sldId id="265" r:id="rId13"/>
    <p:sldId id="268" r:id="rId14"/>
    <p:sldId id="269" r:id="rId15"/>
    <p:sldId id="271" r:id="rId16"/>
    <p:sldId id="272" r:id="rId17"/>
    <p:sldId id="273" r:id="rId18"/>
    <p:sldId id="261" r:id="rId19"/>
    <p:sldId id="278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73CB"/>
    <a:srgbClr val="91BCD9"/>
    <a:srgbClr val="1F1F1F"/>
    <a:srgbClr val="2BA4A9"/>
    <a:srgbClr val="993300"/>
    <a:srgbClr val="6600CC"/>
    <a:srgbClr val="CC66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3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30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26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90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8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67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98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3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52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2324-FFD2-4B08-8E39-73D4D1759217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29A3-A3C3-400E-9FFC-1430697473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8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024742"/>
            <a:ext cx="9144000" cy="1146773"/>
          </a:xfrm>
        </p:spPr>
        <p:txBody>
          <a:bodyPr/>
          <a:lstStyle/>
          <a:p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Simple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KMS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프로젝트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498625"/>
            <a:ext cx="9144000" cy="1655762"/>
          </a:xfrm>
        </p:spPr>
        <p:txBody>
          <a:bodyPr/>
          <a:lstStyle/>
          <a:p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2024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년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월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정효영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인턴사원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0" y="6128657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75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client:command_proc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36741" y="6488134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2.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command_proc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()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80" y="1574756"/>
            <a:ext cx="3558436" cy="49318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52" y="3281354"/>
            <a:ext cx="5163271" cy="27323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853" y="4040689"/>
            <a:ext cx="5163271" cy="27373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52" y="4314428"/>
            <a:ext cx="5163271" cy="238158"/>
          </a:xfrm>
          <a:prstGeom prst="rect">
            <a:avLst/>
          </a:prstGeom>
        </p:spPr>
      </p:pic>
      <p:cxnSp>
        <p:nvCxnSpPr>
          <p:cNvPr id="18" name="직선 화살표 연결선 17"/>
          <p:cNvCxnSpPr>
            <a:endCxn id="4" idx="1"/>
          </p:cNvCxnSpPr>
          <p:nvPr/>
        </p:nvCxnSpPr>
        <p:spPr>
          <a:xfrm flipV="1">
            <a:off x="4589813" y="3417973"/>
            <a:ext cx="872039" cy="733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1" idx="1"/>
          </p:cNvCxnSpPr>
          <p:nvPr/>
        </p:nvCxnSpPr>
        <p:spPr>
          <a:xfrm flipV="1">
            <a:off x="4589813" y="4433507"/>
            <a:ext cx="872039" cy="6724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endCxn id="8" idx="1"/>
          </p:cNvCxnSpPr>
          <p:nvPr/>
        </p:nvCxnSpPr>
        <p:spPr>
          <a:xfrm>
            <a:off x="4589813" y="3972296"/>
            <a:ext cx="872040" cy="2052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0646" y="1570734"/>
            <a:ext cx="2524477" cy="136226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4867" y="4897360"/>
            <a:ext cx="1590256" cy="1609263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4" idx="0"/>
            <a:endCxn id="31" idx="2"/>
          </p:cNvCxnSpPr>
          <p:nvPr/>
        </p:nvCxnSpPr>
        <p:spPr>
          <a:xfrm flipV="1">
            <a:off x="8043488" y="2932999"/>
            <a:ext cx="1319397" cy="3483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2"/>
            <a:endCxn id="32" idx="0"/>
          </p:cNvCxnSpPr>
          <p:nvPr/>
        </p:nvCxnSpPr>
        <p:spPr>
          <a:xfrm>
            <a:off x="8043488" y="4552586"/>
            <a:ext cx="1786507" cy="3447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46735" y="3629709"/>
            <a:ext cx="1393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Request </a:t>
            </a:r>
            <a:r>
              <a:rPr lang="ko-KR" altLang="en-US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처리</a:t>
            </a:r>
            <a:endParaRPr lang="ko-KR" altLang="en-US" sz="1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6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client:serialize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및 구조체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098" y="3429000"/>
            <a:ext cx="2524477" cy="25546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098" y="1793739"/>
            <a:ext cx="2524477" cy="13622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577" y="1793739"/>
            <a:ext cx="2438740" cy="1381318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54" y="1793739"/>
            <a:ext cx="3153215" cy="1762371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11" idx="1"/>
          </p:cNvCxnSpPr>
          <p:nvPr/>
        </p:nvCxnSpPr>
        <p:spPr>
          <a:xfrm flipH="1">
            <a:off x="3817917" y="2484398"/>
            <a:ext cx="1365660" cy="7077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8" idx="1"/>
          </p:cNvCxnSpPr>
          <p:nvPr/>
        </p:nvCxnSpPr>
        <p:spPr>
          <a:xfrm flipH="1">
            <a:off x="7365690" y="2474872"/>
            <a:ext cx="1294408" cy="331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545220" y="2788522"/>
            <a:ext cx="119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TLV serialize</a:t>
            </a:r>
            <a:endParaRPr lang="ko-KR" altLang="en-US" sz="1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34" name="직선 화살표 연결선 33"/>
          <p:cNvCxnSpPr>
            <a:stCxn id="4" idx="1"/>
          </p:cNvCxnSpPr>
          <p:nvPr/>
        </p:nvCxnSpPr>
        <p:spPr>
          <a:xfrm flipH="1" flipV="1">
            <a:off x="7365690" y="2812672"/>
            <a:ext cx="1294408" cy="18936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54" y="5161588"/>
            <a:ext cx="2777351" cy="1375088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9632" y="3865716"/>
            <a:ext cx="3162370" cy="2670960"/>
          </a:xfrm>
          <a:prstGeom prst="rect">
            <a:avLst/>
          </a:prstGeom>
        </p:spPr>
      </p:pic>
      <p:cxnSp>
        <p:nvCxnSpPr>
          <p:cNvPr id="44" name="직선 화살표 연결선 43"/>
          <p:cNvCxnSpPr>
            <a:stCxn id="42" idx="1"/>
            <a:endCxn id="38" idx="3"/>
          </p:cNvCxnSpPr>
          <p:nvPr/>
        </p:nvCxnSpPr>
        <p:spPr>
          <a:xfrm flipH="1">
            <a:off x="3513305" y="5201196"/>
            <a:ext cx="516327" cy="6479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20459" y="6489174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4. serialize()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722444" y="5983650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3. </a:t>
            </a:r>
            <a:r>
              <a:rPr lang="ko-KR" altLang="en-US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구조체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0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client:mq_send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()]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099" y="1573477"/>
            <a:ext cx="5102165" cy="42810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642" y="2832820"/>
            <a:ext cx="3153215" cy="1762371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14" idx="1"/>
          </p:cNvCxnSpPr>
          <p:nvPr/>
        </p:nvCxnSpPr>
        <p:spPr>
          <a:xfrm flipH="1">
            <a:off x="3823855" y="3714006"/>
            <a:ext cx="3799787" cy="6026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06527" y="5854532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5.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mq_send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()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76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server:mq_recv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()]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2198332"/>
            <a:ext cx="4156366" cy="28272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8" y="3866295"/>
            <a:ext cx="3027981" cy="2714919"/>
          </a:xfrm>
          <a:prstGeom prst="rect">
            <a:avLst/>
          </a:prstGeom>
        </p:spPr>
      </p:pic>
      <p:cxnSp>
        <p:nvCxnSpPr>
          <p:cNvPr id="12" name="직선 화살표 연결선 11"/>
          <p:cNvCxnSpPr>
            <a:stCxn id="8" idx="1"/>
          </p:cNvCxnSpPr>
          <p:nvPr/>
        </p:nvCxnSpPr>
        <p:spPr>
          <a:xfrm flipH="1" flipV="1">
            <a:off x="4476997" y="4381405"/>
            <a:ext cx="1341911" cy="8423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0" idx="1"/>
            <a:endCxn id="3" idx="3"/>
          </p:cNvCxnSpPr>
          <p:nvPr/>
        </p:nvCxnSpPr>
        <p:spPr>
          <a:xfrm flipH="1">
            <a:off x="4738256" y="3487819"/>
            <a:ext cx="1080652" cy="12414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08" y="3386835"/>
            <a:ext cx="5898825" cy="20196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8908" y="2714251"/>
            <a:ext cx="2657846" cy="276264"/>
          </a:xfrm>
          <a:prstGeom prst="rect">
            <a:avLst/>
          </a:prstGeom>
        </p:spPr>
      </p:pic>
      <p:cxnSp>
        <p:nvCxnSpPr>
          <p:cNvPr id="24" name="직선 화살표 연결선 23"/>
          <p:cNvCxnSpPr>
            <a:stCxn id="23" idx="1"/>
          </p:cNvCxnSpPr>
          <p:nvPr/>
        </p:nvCxnSpPr>
        <p:spPr>
          <a:xfrm flipH="1">
            <a:off x="2885704" y="2852383"/>
            <a:ext cx="2933204" cy="6033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28156" y="4845133"/>
            <a:ext cx="1175657" cy="180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244504" y="6524174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6. </a:t>
            </a:r>
            <a:r>
              <a:rPr lang="en-US" altLang="ko-KR" sz="10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mq_recv</a:t>
            </a:r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()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server:do_op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()]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122" y="3222824"/>
            <a:ext cx="6116220" cy="34867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122" y="2553358"/>
            <a:ext cx="4010585" cy="3143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122" y="1883892"/>
            <a:ext cx="5325218" cy="314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867728"/>
            <a:ext cx="4263242" cy="2257010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9" idx="1"/>
          </p:cNvCxnSpPr>
          <p:nvPr/>
        </p:nvCxnSpPr>
        <p:spPr>
          <a:xfrm flipH="1">
            <a:off x="3224151" y="2041077"/>
            <a:ext cx="2210971" cy="17015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4" idx="1"/>
          </p:cNvCxnSpPr>
          <p:nvPr/>
        </p:nvCxnSpPr>
        <p:spPr>
          <a:xfrm flipH="1">
            <a:off x="3437906" y="2710543"/>
            <a:ext cx="1997216" cy="11817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" idx="1"/>
          </p:cNvCxnSpPr>
          <p:nvPr/>
        </p:nvCxnSpPr>
        <p:spPr>
          <a:xfrm flipH="1" flipV="1">
            <a:off x="3342904" y="4141356"/>
            <a:ext cx="2092218" cy="8248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1009403" y="4827320"/>
            <a:ext cx="991589" cy="190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04576" y="6660740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7.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do_op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()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37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server:mq_send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()]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0" y="2534818"/>
            <a:ext cx="5962732" cy="30169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11" y="2534818"/>
            <a:ext cx="2657846" cy="27626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711" y="5256421"/>
            <a:ext cx="4296375" cy="295316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stCxn id="13" idx="1"/>
          </p:cNvCxnSpPr>
          <p:nvPr/>
        </p:nvCxnSpPr>
        <p:spPr>
          <a:xfrm flipH="1">
            <a:off x="2286000" y="2672950"/>
            <a:ext cx="4814711" cy="1061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1"/>
          </p:cNvCxnSpPr>
          <p:nvPr/>
        </p:nvCxnSpPr>
        <p:spPr>
          <a:xfrm flipH="1" flipV="1">
            <a:off x="2327564" y="4583875"/>
            <a:ext cx="4773147" cy="8202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1081023" y="2506696"/>
            <a:ext cx="795646" cy="166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758557" y="5551737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8.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mq_send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()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3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client:mq_recv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()]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308880"/>
            <a:ext cx="4701398" cy="32915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99" y="3500115"/>
            <a:ext cx="4772152" cy="254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699" y="4099595"/>
            <a:ext cx="2707787" cy="24539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99" y="4812144"/>
            <a:ext cx="5722547" cy="230129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4" idx="1"/>
          </p:cNvCxnSpPr>
          <p:nvPr/>
        </p:nvCxnSpPr>
        <p:spPr>
          <a:xfrm flipH="1">
            <a:off x="4001984" y="3627228"/>
            <a:ext cx="1911715" cy="1271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9" idx="1"/>
          </p:cNvCxnSpPr>
          <p:nvPr/>
        </p:nvCxnSpPr>
        <p:spPr>
          <a:xfrm flipH="1">
            <a:off x="2766951" y="4222292"/>
            <a:ext cx="3146748" cy="2949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1"/>
          </p:cNvCxnSpPr>
          <p:nvPr/>
        </p:nvCxnSpPr>
        <p:spPr>
          <a:xfrm flipH="1">
            <a:off x="4672940" y="4927209"/>
            <a:ext cx="1240759" cy="1150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04750" y="5024962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9.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mq_recv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()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client:deserialize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()]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695699"/>
            <a:ext cx="4872377" cy="2021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12" y="3613720"/>
            <a:ext cx="2687296" cy="18513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9297" y="2191601"/>
            <a:ext cx="3962953" cy="3029373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8" idx="3"/>
            <a:endCxn id="11" idx="1"/>
          </p:cNvCxnSpPr>
          <p:nvPr/>
        </p:nvCxnSpPr>
        <p:spPr>
          <a:xfrm flipV="1">
            <a:off x="6228608" y="3706288"/>
            <a:ext cx="105068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95818" y="5220974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10.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deserialize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6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테스트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1" y="861696"/>
            <a:ext cx="209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테스트 예시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240" y="2619466"/>
            <a:ext cx="2538397" cy="16127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01" y="1479950"/>
            <a:ext cx="2538397" cy="27522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9487" y="5232198"/>
            <a:ext cx="5453023" cy="29425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6362" y="1633014"/>
            <a:ext cx="2538397" cy="259922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334057" y="4232236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11. </a:t>
            </a:r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create key test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21652" y="4232237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12. </a:t>
            </a:r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encrypt text test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033179" y="4232235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13. </a:t>
            </a:r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decrypt file test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7801" y="5526449"/>
            <a:ext cx="2276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14. </a:t>
            </a:r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decryption result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818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6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취약점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1" y="861696"/>
            <a:ext cx="209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취약점 분석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-7620" y="1584617"/>
            <a:ext cx="4928296" cy="4717696"/>
            <a:chOff x="1335938" y="1679621"/>
            <a:chExt cx="4928296" cy="471769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12442" t="2" b="-80"/>
            <a:stretch/>
          </p:blipFill>
          <p:spPr>
            <a:xfrm>
              <a:off x="1335938" y="1679621"/>
              <a:ext cx="4928296" cy="4717696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335938" y="2309751"/>
              <a:ext cx="926312" cy="2553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51538" y="1902906"/>
            <a:ext cx="6237838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통신 키 발급 요청에 대한 재전송 공격 가능성 존재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(Replay Attack)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기간 이슈로 인한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MAC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검증 구현 실패로 인해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Active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한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MITM(man-in-the-middle) Attach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가능성 존재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(payload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조작 등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MQ </a:t>
            </a:r>
            <a:r>
              <a:rPr lang="en-US" altLang="ko-KR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msgget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()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실행 시 접근 권한 설정 이슈로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Passive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한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MITM Attack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가능성 존재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(payload leak)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Secure storage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부재로 인한 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역공학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노출 위험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hard-coded key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유출 가능성이 존재함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기간 이슈로 인해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output file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대한 암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복호화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기능을 추가하지 못함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-&gt; data leak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가능성 존재 및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KMS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기능 상실 우려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62201" y="5195831"/>
            <a:ext cx="2276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1. </a:t>
            </a:r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simple KMS diagram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5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90" y="142504"/>
            <a:ext cx="1140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개요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[Message 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Quque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이용한 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simple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KMS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8976" y="1484412"/>
            <a:ext cx="64434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요구사항 분석</a:t>
            </a:r>
            <a:endParaRPr lang="en-US" altLang="ko-KR" sz="24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Message Queue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통신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Data/File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복호화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/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설계</a:t>
            </a:r>
            <a:endParaRPr lang="en-US" altLang="ko-KR" sz="24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과제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Structure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작성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/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en-US" altLang="ko-KR" sz="24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Message Queue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통신 구현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Pre-shared key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기반의 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통신키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교환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구현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다양한 암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복호화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알고리즘 기반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Data/File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복호화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및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Key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발급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구현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lvl="1"/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테스트</a:t>
            </a:r>
            <a:endParaRPr lang="en-US" altLang="ko-KR" sz="24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Create Key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Encrypt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Decrypt Test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7677398" y="1613571"/>
            <a:ext cx="3610098" cy="844621"/>
            <a:chOff x="5944588" y="2416629"/>
            <a:chExt cx="4553199" cy="504701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944588" y="2416629"/>
              <a:ext cx="4553199" cy="5047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기술 세미나</a:t>
              </a:r>
              <a:r>
                <a:rPr lang="en-US" altLang="ko-KR" dirty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: KMS </a:t>
              </a:r>
              <a:r>
                <a:rPr lang="ko-KR" altLang="en-US" dirty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세미나</a:t>
              </a:r>
              <a:r>
                <a:rPr lang="en-US" altLang="ko-KR" dirty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(3, 4</a:t>
              </a:r>
              <a:r>
                <a:rPr lang="ko-KR" altLang="en-US" dirty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주차</a:t>
              </a:r>
              <a:r>
                <a:rPr lang="en-US" altLang="ko-KR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)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>
            <a:xfrm>
              <a:off x="5950526" y="2852331"/>
              <a:ext cx="453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7544658" y="2648247"/>
            <a:ext cx="3871356" cy="2775354"/>
            <a:chOff x="6644244" y="3062410"/>
            <a:chExt cx="3871356" cy="2775354"/>
          </a:xfrm>
        </p:grpSpPr>
        <p:grpSp>
          <p:nvGrpSpPr>
            <p:cNvPr id="24" name="그룹 23"/>
            <p:cNvGrpSpPr/>
            <p:nvPr/>
          </p:nvGrpSpPr>
          <p:grpSpPr>
            <a:xfrm>
              <a:off x="6644244" y="3083167"/>
              <a:ext cx="3871356" cy="2754597"/>
              <a:chOff x="5944588" y="2416629"/>
              <a:chExt cx="4553199" cy="597687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5944588" y="2416629"/>
                <a:ext cx="4553199" cy="597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sz="1600" dirty="0" smtClean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LG스마트체 SemiBold" panose="020B0600000101010101" pitchFamily="50" charset="-127"/>
                  <a:ea typeface="LG스마트체 SemiBold" panose="020B0600000101010101" pitchFamily="50" charset="-127"/>
                </a:endParaRP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>
                <a:off x="5950526" y="2490472"/>
                <a:ext cx="45359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6722139" y="3062410"/>
              <a:ext cx="3793461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과제 수행 시 사용 도구</a:t>
              </a:r>
              <a:r>
                <a:rPr lang="en-US" altLang="ko-KR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/</a:t>
              </a:r>
              <a:r>
                <a:rPr lang="ko-KR" altLang="en-US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기술 목록</a:t>
              </a:r>
              <a:endPara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  <a:p>
              <a:pPr algn="ctr"/>
              <a:endParaRPr lang="en-US" altLang="ko-KR" sz="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VLM:</a:t>
              </a:r>
              <a:r>
                <a:rPr lang="en-US" altLang="ko-KR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ko-KR" altLang="en-US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이슈 관리 도구</a:t>
              </a:r>
              <a:endPara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Collab:</a:t>
              </a:r>
              <a:r>
                <a:rPr lang="en-US" altLang="ko-KR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ko-KR" altLang="en-US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자료 및 문서 등록</a:t>
              </a:r>
              <a:r>
                <a:rPr lang="en-US" altLang="ko-KR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, </a:t>
              </a:r>
              <a:r>
                <a:rPr lang="ko-KR" altLang="en-US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공유</a:t>
              </a:r>
              <a:endPara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 err="1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Doxygen</a:t>
              </a:r>
              <a:r>
                <a:rPr lang="en-US" altLang="ko-KR" sz="16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:</a:t>
              </a:r>
              <a:r>
                <a:rPr lang="en-US" altLang="ko-KR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ko-KR" altLang="en-US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코드 주석으로 문서 생성</a:t>
              </a:r>
              <a:endPara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b="1" dirty="0" err="1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Git</a:t>
              </a:r>
              <a:r>
                <a:rPr lang="en-US" altLang="ko-KR" sz="1600" b="1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:</a:t>
              </a:r>
              <a:r>
                <a:rPr lang="en-US" altLang="ko-KR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 </a:t>
              </a:r>
              <a:r>
                <a:rPr lang="ko-KR" altLang="en-US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소스코드 </a:t>
              </a:r>
              <a:r>
                <a:rPr lang="en-US" altLang="ko-KR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history </a:t>
              </a:r>
              <a:r>
                <a:rPr lang="ko-KR" altLang="en-US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관리를 위해 사용</a:t>
              </a:r>
              <a:endPara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err="1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Cmake</a:t>
              </a:r>
              <a:r>
                <a:rPr lang="en-US" altLang="ko-KR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: </a:t>
              </a:r>
              <a:r>
                <a:rPr lang="ko-KR" altLang="en-US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편리한 컴파일 및 </a:t>
              </a:r>
              <a:r>
                <a:rPr lang="ko-KR" altLang="en-US" sz="1600" dirty="0" err="1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링킹</a:t>
              </a:r>
              <a:endParaRPr lang="en-US" altLang="ko-KR" sz="16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dirty="0" smtClean="0">
                  <a:latin typeface="LG스마트체 Bold" panose="020B0600000101010101" pitchFamily="50" charset="-127"/>
                  <a:ea typeface="LG스마트체 Bold" panose="020B0600000101010101" pitchFamily="50" charset="-127"/>
                </a:rPr>
                <a:t>개발 언어</a:t>
              </a:r>
              <a:r>
                <a:rPr lang="en-US" altLang="ko-KR" sz="1600" dirty="0" smtClean="0">
                  <a:latin typeface="LG스마트체 SemiBold" panose="020B0600000101010101" pitchFamily="50" charset="-127"/>
                  <a:ea typeface="LG스마트체 SemiBold" panose="020B0600000101010101" pitchFamily="50" charset="-127"/>
                </a:rPr>
                <a:t>: C</a:t>
              </a:r>
              <a:endParaRPr lang="ko-KR" altLang="en-US" sz="1600" dirty="0">
                <a:latin typeface="LG스마트체 SemiBold" panose="020B0600000101010101" pitchFamily="50" charset="-127"/>
                <a:ea typeface="LG스마트체 SemiBold" panose="020B0600000101010101" pitchFamily="50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8870822" y="2014167"/>
            <a:ext cx="240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다룬 내용</a:t>
            </a:r>
            <a:r>
              <a:rPr lang="en-US" altLang="ko-KR" sz="1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: </a:t>
            </a:r>
            <a:r>
              <a:rPr lang="en-US" altLang="ko-KR" sz="12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KMS, KMIP, PKCS#11</a:t>
            </a:r>
            <a:endParaRPr lang="ko-KR" altLang="en-US" sz="12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25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7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결론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1889" y="1389409"/>
            <a:ext cx="1064623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요구사항 분석부터 설계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구현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테스트까지 완벽하진 않았지만 실제 개발 과정에 대한 간접적인 경험을 함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개발 과제 설계를 반복적으로 그려보며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부족했던 개발 관련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능력을 키울 수 있었음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언어를 이용해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low level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직렬 통신을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구현하며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little/big endian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코드로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적용해볼 수 있는 기회였음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Message Queue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라는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IPC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 대해 이해하고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이를 이용한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server-client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통신 구현을 할 수 있었음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이론으로만 배웠던 다양한 암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복호화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알고리즘을 실제로 적용 및 구현해볼 수 있었음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JIRA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Collab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현업에서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이용하는 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이슈관리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및 문서관리 툴을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사용해볼 수 있는 좋은 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경험이었음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Doxygen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이용해 코드 문서화를 할 수 있는 기술을 익힘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실제로 적용을 해보기엔 시간이 많이 부족했지만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앞으로 유용하게 사용할 수 있을 것이라는 확신이 생김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CMake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en-US" altLang="ko-KR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Makefile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컴파일 및 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링킹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관리 기술을 새롭게 배우고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사용해볼 수 있는 기회였음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 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KMIP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PKCS#11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 여러 암호화 서비스 관련 프로토콜에 대하여 깊게 이해할 수 있었고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이를 조금이나마 적용해볼 수 있는 기회였음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65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요구사항 분석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과제 선정 배경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1889" y="1381976"/>
            <a:ext cx="9672454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ko-KR" b="1" dirty="0"/>
              <a:t>차량용 부품 보안을 위해 사용되는 </a:t>
            </a:r>
            <a:r>
              <a:rPr lang="ko-KR" altLang="ko-KR" b="1" dirty="0" smtClean="0"/>
              <a:t>암</a:t>
            </a:r>
            <a:r>
              <a:rPr lang="en-US" altLang="ko-KR" b="1" dirty="0"/>
              <a:t>/</a:t>
            </a:r>
            <a:r>
              <a:rPr lang="ko-KR" altLang="ko-KR" b="1" dirty="0" err="1" smtClean="0"/>
              <a:t>복호화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기술</a:t>
            </a:r>
            <a:r>
              <a:rPr lang="ko-KR" altLang="ko-KR" b="1" dirty="0" smtClean="0"/>
              <a:t>에 </a:t>
            </a:r>
            <a:r>
              <a:rPr lang="ko-KR" altLang="ko-KR" b="1" dirty="0"/>
              <a:t>대한 이해가 </a:t>
            </a:r>
            <a:r>
              <a:rPr lang="ko-KR" altLang="ko-KR" b="1" dirty="0" smtClean="0"/>
              <a:t>필요</a:t>
            </a:r>
            <a:r>
              <a:rPr lang="ko-KR" altLang="en-US" b="1" dirty="0" smtClean="0"/>
              <a:t>함</a:t>
            </a:r>
            <a:r>
              <a:rPr lang="en-US" altLang="ko-KR" b="1" dirty="0" smtClean="0"/>
              <a:t>.</a:t>
            </a:r>
            <a:endParaRPr lang="ko-KR" altLang="ko-KR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IPC</a:t>
            </a:r>
            <a:r>
              <a:rPr lang="ko-KR" altLang="ko-KR" b="1" dirty="0"/>
              <a:t>기술 중 현업에서 사용중인 </a:t>
            </a:r>
            <a:r>
              <a:rPr lang="en-US" altLang="ko-KR" b="1" dirty="0"/>
              <a:t>message</a:t>
            </a:r>
            <a:r>
              <a:rPr lang="ko-KR" altLang="ko-KR" b="1" dirty="0"/>
              <a:t> </a:t>
            </a:r>
            <a:r>
              <a:rPr lang="en-US" altLang="ko-KR" b="1" dirty="0"/>
              <a:t>Queue</a:t>
            </a:r>
            <a:r>
              <a:rPr lang="ko-KR" altLang="ko-KR" b="1" dirty="0"/>
              <a:t>에 대한 이해가 </a:t>
            </a:r>
            <a:r>
              <a:rPr lang="ko-KR" altLang="ko-KR" b="1" dirty="0" smtClean="0"/>
              <a:t>필요</a:t>
            </a:r>
            <a:r>
              <a:rPr lang="ko-KR" altLang="en-US" b="1" dirty="0" smtClean="0"/>
              <a:t>함</a:t>
            </a:r>
            <a:r>
              <a:rPr lang="en-US" altLang="ko-KR" b="1" dirty="0" smtClean="0"/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kumimoji="1" lang="en-US" altLang="ko-KR" b="1" dirty="0" smtClean="0"/>
              <a:t>IPC </a:t>
            </a:r>
            <a:r>
              <a:rPr kumimoji="1" lang="ko-KR" altLang="en-US" b="1" dirty="0" smtClean="0"/>
              <a:t>통신에서 유용하게 사용할 수 있는 </a:t>
            </a:r>
            <a:r>
              <a:rPr kumimoji="1" lang="en-US" altLang="ko-KR" b="1" dirty="0" smtClean="0"/>
              <a:t>Serialize</a:t>
            </a:r>
            <a:r>
              <a:rPr kumimoji="1" lang="ko-KR" altLang="en-US" b="1" dirty="0" smtClean="0"/>
              <a:t>애 대한 이해가 필요함</a:t>
            </a:r>
            <a:r>
              <a:rPr kumimoji="1" lang="en-US" altLang="ko-KR" b="1" dirty="0" smtClean="0"/>
              <a:t>.</a:t>
            </a:r>
            <a:endParaRPr lang="en-US" altLang="ko-KR" dirty="0" smtClean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ko-KR" b="1" dirty="0" smtClean="0"/>
              <a:t>모듈화는 </a:t>
            </a:r>
            <a:r>
              <a:rPr lang="ko-KR" altLang="ko-KR" b="1" dirty="0"/>
              <a:t>코드의 품질을 향상시키고 개발 생산성을 높이는 데 도움을 주는 중요한 </a:t>
            </a:r>
            <a:r>
              <a:rPr lang="ko-KR" altLang="ko-KR" b="1" dirty="0" err="1" smtClean="0"/>
              <a:t>작업</a:t>
            </a:r>
            <a:r>
              <a:rPr lang="ko-KR" altLang="en-US" b="1" dirty="0" err="1" smtClean="0"/>
              <a:t>임</a:t>
            </a:r>
            <a:r>
              <a:rPr lang="en-US" altLang="ko-KR" b="1" dirty="0" smtClean="0"/>
              <a:t>. </a:t>
            </a:r>
            <a:r>
              <a:rPr lang="ko-KR" altLang="ko-KR" b="1" dirty="0" smtClean="0"/>
              <a:t>이들을 </a:t>
            </a:r>
            <a:r>
              <a:rPr lang="ko-KR" altLang="ko-KR" b="1" dirty="0"/>
              <a:t>적절히 활용하면 코드의 유연성과 확장성을 높일 수 있으며</a:t>
            </a:r>
            <a:r>
              <a:rPr lang="en-US" altLang="ko-KR" b="1" dirty="0"/>
              <a:t>, </a:t>
            </a:r>
            <a:r>
              <a:rPr lang="ko-KR" altLang="ko-KR" b="1" dirty="0"/>
              <a:t>장기적으로는 개발 비용을 절감할 수 </a:t>
            </a:r>
            <a:r>
              <a:rPr lang="ko-KR" altLang="ko-KR" b="1" dirty="0" smtClean="0"/>
              <a:t>있</a:t>
            </a:r>
            <a:r>
              <a:rPr lang="ko-KR" altLang="en-US" b="1" dirty="0" smtClean="0"/>
              <a:t>음</a:t>
            </a:r>
            <a:r>
              <a:rPr lang="en-US" altLang="ko-KR" b="1" dirty="0" smtClean="0"/>
              <a:t>.</a:t>
            </a:r>
            <a:endParaRPr lang="ko-KR" altLang="ko-KR" dirty="0"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1890" y="3387872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요구사항 분석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24172"/>
              </p:ext>
            </p:extLst>
          </p:nvPr>
        </p:nvGraphicFramePr>
        <p:xfrm>
          <a:off x="581889" y="4010586"/>
          <a:ext cx="11026239" cy="2583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5020">
                  <a:extLst>
                    <a:ext uri="{9D8B030D-6E8A-4147-A177-3AD203B41FA5}">
                      <a16:colId xmlns:a16="http://schemas.microsoft.com/office/drawing/2014/main" val="432803534"/>
                    </a:ext>
                  </a:extLst>
                </a:gridCol>
                <a:gridCol w="4518561">
                  <a:extLst>
                    <a:ext uri="{9D8B030D-6E8A-4147-A177-3AD203B41FA5}">
                      <a16:colId xmlns:a16="http://schemas.microsoft.com/office/drawing/2014/main" val="1431455068"/>
                    </a:ext>
                  </a:extLst>
                </a:gridCol>
                <a:gridCol w="5842658">
                  <a:extLst>
                    <a:ext uri="{9D8B030D-6E8A-4147-A177-3AD203B41FA5}">
                      <a16:colId xmlns:a16="http://schemas.microsoft.com/office/drawing/2014/main" val="4084770855"/>
                    </a:ext>
                  </a:extLst>
                </a:gridCol>
              </a:tblGrid>
              <a:tr h="3951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No</a:t>
                      </a:r>
                      <a:endParaRPr lang="ko-KR" altLang="en-US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Requirement</a:t>
                      </a:r>
                      <a:endParaRPr lang="ko-KR" altLang="en-US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Requirement Analysis</a:t>
                      </a:r>
                      <a:endParaRPr lang="ko-KR" altLang="en-US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175633"/>
                  </a:ext>
                </a:extLst>
              </a:tr>
              <a:tr h="999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1</a:t>
                      </a:r>
                      <a:endParaRPr lang="ko-KR" altLang="en-US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Message Queue</a:t>
                      </a:r>
                      <a:r>
                        <a:rPr lang="ko-KR" altLang="en-US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를 이용한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simple KMS 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개발</a:t>
                      </a:r>
                      <a:endParaRPr lang="ko-KR" altLang="en-US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IPC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기술 중 하나인 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message queue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를 이용해 비동기 통신 이용 가능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rgbClr val="6600CC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#include </a:t>
                      </a:r>
                      <a:r>
                        <a:rPr lang="en-US" altLang="ko-KR" dirty="0" smtClean="0">
                          <a:solidFill>
                            <a:srgbClr val="9933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&lt;sys/</a:t>
                      </a:r>
                      <a:r>
                        <a:rPr lang="en-US" altLang="ko-KR" dirty="0" err="1" smtClean="0">
                          <a:solidFill>
                            <a:srgbClr val="9933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msg.h</a:t>
                      </a:r>
                      <a:r>
                        <a:rPr lang="en-US" altLang="ko-KR" dirty="0" smtClean="0">
                          <a:solidFill>
                            <a:srgbClr val="993300"/>
                          </a:solidFill>
                          <a:effectLst/>
                          <a:latin typeface="LG Smart UI SemiBold" panose="020B0700000101010101" pitchFamily="50" charset="-127"/>
                          <a:ea typeface="LG Smart UI SemiBold" panose="020B0700000101010101" pitchFamily="50" charset="-127"/>
                        </a:rPr>
                        <a:t>&gt;</a:t>
                      </a:r>
                      <a:r>
                        <a:rPr lang="ko-KR" altLang="en-US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에 정의</a:t>
                      </a:r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.</a:t>
                      </a:r>
                      <a:endParaRPr lang="ko-KR" altLang="en-US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887999"/>
                  </a:ext>
                </a:extLst>
              </a:tr>
              <a:tr h="999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2</a:t>
                      </a:r>
                      <a:endParaRPr lang="ko-KR" altLang="en-US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Data </a:t>
                      </a:r>
                      <a:r>
                        <a:rPr lang="ko-KR" altLang="en-US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및 </a:t>
                      </a:r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File </a:t>
                      </a:r>
                      <a:r>
                        <a:rPr lang="ko-KR" altLang="en-US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암</a:t>
                      </a:r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/</a:t>
                      </a:r>
                      <a:r>
                        <a:rPr lang="ko-KR" altLang="en-US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복호화</a:t>
                      </a:r>
                      <a:r>
                        <a:rPr lang="ko-KR" altLang="en-US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서비스 제공</a:t>
                      </a:r>
                      <a:endParaRPr lang="ko-KR" altLang="en-US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대표적인 블록 암호인 </a:t>
                      </a:r>
                      <a:r>
                        <a:rPr lang="en-US" altLang="ko-KR" dirty="0" smtClean="0">
                          <a:solidFill>
                            <a:srgbClr val="0070C0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AES</a:t>
                      </a:r>
                      <a:r>
                        <a:rPr lang="en-US" altLang="ko-KR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ko-KR" altLang="en-US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알고리즘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대표적인 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hash 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함수인 </a:t>
                      </a:r>
                      <a:r>
                        <a:rPr lang="en-US" altLang="ko-KR" baseline="0" dirty="0" smtClean="0">
                          <a:solidFill>
                            <a:srgbClr val="0070C0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SHA/SHA3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알고리즘을 이용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. 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다양한 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mode 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및 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key 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길이를 제공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OpenSSL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에서 제공하는 </a:t>
                      </a:r>
                      <a:r>
                        <a:rPr lang="en-US" altLang="ko-KR" baseline="0" dirty="0" err="1" smtClean="0">
                          <a:solidFill>
                            <a:srgbClr val="0070C0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libcrypto</a:t>
                      </a:r>
                      <a:r>
                        <a:rPr lang="en-US" altLang="ko-KR" baseline="0" dirty="0" smtClean="0">
                          <a:solidFill>
                            <a:schemeClr val="tx1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</a:t>
                      </a:r>
                      <a:r>
                        <a:rPr lang="en-US" altLang="ko-KR" baseline="0" dirty="0" smtClean="0">
                          <a:solidFill>
                            <a:srgbClr val="0070C0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en-US" altLang="ko-KR" baseline="0" dirty="0" err="1" smtClean="0">
                          <a:solidFill>
                            <a:srgbClr val="0070C0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libssl</a:t>
                      </a:r>
                      <a:r>
                        <a:rPr lang="en-US" altLang="ko-KR" baseline="0" dirty="0" smtClean="0">
                          <a:solidFill>
                            <a:srgbClr val="0070C0"/>
                          </a:solidFill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ko-KR" altLang="en-US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라이브러리에 정의</a:t>
                      </a:r>
                      <a:r>
                        <a:rPr lang="en-US" altLang="ko-KR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289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82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설계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ko-KR" altLang="en-US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설계시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고려사항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1889" y="1603165"/>
            <a:ext cx="7632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KMIP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프로토콜 고려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각종 변수 명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전처리 변수 값 등을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KMIP</a:t>
            </a:r>
            <a:r>
              <a:rPr lang="ko-KR" altLang="en-US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프로토콜과 같은 값으로 설정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lvl="1"/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Payload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구성 시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TLV serial/</a:t>
            </a:r>
            <a:r>
              <a:rPr lang="en-US" altLang="ko-KR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deserialize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이용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제공하는 기능이 그렇게 많지 않기 때문에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TTLV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가 아닌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TLV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이용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TLV serial/</a:t>
            </a:r>
            <a:r>
              <a:rPr lang="en-US" altLang="ko-KR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deserialize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시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low level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에서 데이터에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byte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단위로 접근하기 때문에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little endian / big endian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을 고려하여 구현</a:t>
            </a:r>
            <a:r>
              <a:rPr lang="en-US" altLang="ko-KR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대용량 파일 송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수신 기능 고려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Buffer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사용하기 때문에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Buffer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의 크기보다 큰 데이터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파일을 전송할 수 있는 </a:t>
            </a:r>
            <a:r>
              <a:rPr lang="ko-KR" altLang="en-US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로직을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추가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  <a:p>
            <a:endParaRPr lang="en-US" altLang="ko-KR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다양한 암호 알고리즘 지원</a:t>
            </a:r>
            <a:endParaRPr lang="en-US" altLang="ko-KR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다양한 암호 알고리즘을 이용하기 위해 유연성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확장성 높게 코드를 작성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702" y="1410482"/>
            <a:ext cx="3366022" cy="38016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832516" y="5212167"/>
            <a:ext cx="2276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1. </a:t>
            </a:r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KMIP enumeration</a:t>
            </a:r>
            <a:r>
              <a:rPr lang="ko-KR" altLang="en-US" sz="1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적용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6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설계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[semi sequence diagram]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921916"/>
              </p:ext>
            </p:extLst>
          </p:nvPr>
        </p:nvGraphicFramePr>
        <p:xfrm>
          <a:off x="6252359" y="1143202"/>
          <a:ext cx="5459683" cy="1441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896">
                  <a:extLst>
                    <a:ext uri="{9D8B030D-6E8A-4147-A177-3AD203B41FA5}">
                      <a16:colId xmlns:a16="http://schemas.microsoft.com/office/drawing/2014/main" val="1431455068"/>
                    </a:ext>
                  </a:extLst>
                </a:gridCol>
                <a:gridCol w="3964787">
                  <a:extLst>
                    <a:ext uri="{9D8B030D-6E8A-4147-A177-3AD203B41FA5}">
                      <a16:colId xmlns:a16="http://schemas.microsoft.com/office/drawing/2014/main" val="4084770855"/>
                    </a:ext>
                  </a:extLst>
                </a:gridCol>
              </a:tblGrid>
              <a:tr h="271168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4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Descriptio</a:t>
                      </a:r>
                      <a:r>
                        <a:rPr lang="en-US" altLang="ko-KR" sz="14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75633"/>
                  </a:ext>
                </a:extLst>
              </a:tr>
              <a:tr h="55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KMS_client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server_KMS</a:t>
                      </a:r>
                      <a:r>
                        <a:rPr lang="ko-KR" altLang="en-US" sz="16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에 </a:t>
                      </a:r>
                      <a:r>
                        <a:rPr lang="en-US" altLang="ko-KR" sz="16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session Key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발급 요청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.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887999"/>
                  </a:ext>
                </a:extLst>
              </a:tr>
              <a:tr h="55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KMS_server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발급 요청에 대해 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valid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한 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client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인지 확인 후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 client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에게 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session key 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생성 및 발급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289566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50264"/>
              </p:ext>
            </p:extLst>
          </p:nvPr>
        </p:nvGraphicFramePr>
        <p:xfrm>
          <a:off x="6252359" y="2961421"/>
          <a:ext cx="5459683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896">
                  <a:extLst>
                    <a:ext uri="{9D8B030D-6E8A-4147-A177-3AD203B41FA5}">
                      <a16:colId xmlns:a16="http://schemas.microsoft.com/office/drawing/2014/main" val="1431455068"/>
                    </a:ext>
                  </a:extLst>
                </a:gridCol>
                <a:gridCol w="3964787">
                  <a:extLst>
                    <a:ext uri="{9D8B030D-6E8A-4147-A177-3AD203B41FA5}">
                      <a16:colId xmlns:a16="http://schemas.microsoft.com/office/drawing/2014/main" val="4084770855"/>
                    </a:ext>
                  </a:extLst>
                </a:gridCol>
              </a:tblGrid>
              <a:tr h="271168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4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Descriptio</a:t>
                      </a:r>
                      <a:r>
                        <a:rPr lang="en-US" altLang="ko-KR" sz="14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75633"/>
                  </a:ext>
                </a:extLst>
              </a:tr>
              <a:tr h="55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KMS_client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Client</a:t>
                      </a:r>
                      <a:r>
                        <a:rPr lang="ko-KR" altLang="en-US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의</a:t>
                      </a:r>
                      <a:r>
                        <a:rPr lang="ko-KR" altLang="en-US" sz="1400" b="1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</a:t>
                      </a:r>
                      <a:r>
                        <a:rPr lang="en-US" altLang="ko-KR" sz="1400" b="1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create key, encrypt, decrypt </a:t>
                      </a:r>
                      <a:r>
                        <a:rPr lang="ko-KR" altLang="en-US" sz="1400" b="1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등 요청 </a:t>
                      </a:r>
                      <a:r>
                        <a:rPr lang="en-US" altLang="ko-KR" sz="1400" b="1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payload </a:t>
                      </a:r>
                      <a:r>
                        <a:rPr lang="ko-KR" altLang="en-US" sz="1400" b="1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구성 후</a:t>
                      </a:r>
                      <a:r>
                        <a:rPr lang="en-US" altLang="ko-KR" sz="1400" b="1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 session key </a:t>
                      </a:r>
                      <a:r>
                        <a:rPr lang="ko-KR" altLang="en-US" sz="1400" b="1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이용해 암호화 후</a:t>
                      </a:r>
                      <a:r>
                        <a:rPr lang="en-US" altLang="ko-KR" sz="1400" b="1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, Message Queue</a:t>
                      </a:r>
                      <a:r>
                        <a:rPr lang="ko-KR" altLang="en-US" sz="1400" b="1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로 전송</a:t>
                      </a:r>
                      <a:endParaRPr lang="ko-KR" altLang="en-US" sz="1400" b="1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887999"/>
                  </a:ext>
                </a:extLst>
              </a:tr>
              <a:tr h="55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KMS_server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client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의 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payload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를 수신해 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session key 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이용해 </a:t>
                      </a:r>
                      <a:r>
                        <a:rPr lang="ko-KR" altLang="en-US" sz="1600" baseline="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복호화</a:t>
                      </a:r>
                      <a:endParaRPr lang="en-US" altLang="ko-KR" sz="1600" baseline="0" dirty="0" smtClean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289566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19871"/>
              </p:ext>
            </p:extLst>
          </p:nvPr>
        </p:nvGraphicFramePr>
        <p:xfrm>
          <a:off x="6252359" y="4953370"/>
          <a:ext cx="5459683" cy="1441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896">
                  <a:extLst>
                    <a:ext uri="{9D8B030D-6E8A-4147-A177-3AD203B41FA5}">
                      <a16:colId xmlns:a16="http://schemas.microsoft.com/office/drawing/2014/main" val="1431455068"/>
                    </a:ext>
                  </a:extLst>
                </a:gridCol>
                <a:gridCol w="3964787">
                  <a:extLst>
                    <a:ext uri="{9D8B030D-6E8A-4147-A177-3AD203B41FA5}">
                      <a16:colId xmlns:a16="http://schemas.microsoft.com/office/drawing/2014/main" val="4084770855"/>
                    </a:ext>
                  </a:extLst>
                </a:gridCol>
              </a:tblGrid>
              <a:tr h="271168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4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Descriptio</a:t>
                      </a:r>
                      <a:r>
                        <a:rPr lang="en-US" altLang="ko-KR" sz="14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75633"/>
                  </a:ext>
                </a:extLst>
              </a:tr>
              <a:tr h="55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KMS_client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-</a:t>
                      </a:r>
                      <a:endParaRPr lang="ko-KR" altLang="en-US" sz="1400" b="1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887999"/>
                  </a:ext>
                </a:extLst>
              </a:tr>
              <a:tr h="55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KMS_server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Payload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해석하여 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client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의 요청대로 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operation 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수행</a:t>
                      </a:r>
                      <a:endParaRPr lang="en-US" altLang="ko-KR" sz="1600" baseline="0" dirty="0" smtClean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289566"/>
                  </a:ext>
                </a:extLst>
              </a:tr>
            </a:tbl>
          </a:graphicData>
        </a:graphic>
      </p:graphicFrame>
      <p:grpSp>
        <p:nvGrpSpPr>
          <p:cNvPr id="37" name="그룹 36"/>
          <p:cNvGrpSpPr/>
          <p:nvPr/>
        </p:nvGrpSpPr>
        <p:grpSpPr>
          <a:xfrm>
            <a:off x="375721" y="1323361"/>
            <a:ext cx="4790045" cy="4093555"/>
            <a:chOff x="672604" y="1323361"/>
            <a:chExt cx="4790045" cy="409355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/>
            <a:srcRect l="1922" t="2" b="-80"/>
            <a:stretch/>
          </p:blipFill>
          <p:spPr>
            <a:xfrm>
              <a:off x="672604" y="1323361"/>
              <a:ext cx="4790045" cy="4093555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1768657" y="1695255"/>
              <a:ext cx="3071409" cy="59648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768658" y="2291743"/>
              <a:ext cx="3071408" cy="551831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768659" y="2843574"/>
              <a:ext cx="3071408" cy="779479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768658" y="3623054"/>
              <a:ext cx="3071408" cy="1292564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316354"/>
              </p:ext>
            </p:extLst>
          </p:nvPr>
        </p:nvGraphicFramePr>
        <p:xfrm>
          <a:off x="480285" y="5343109"/>
          <a:ext cx="5054385" cy="1441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923">
                  <a:extLst>
                    <a:ext uri="{9D8B030D-6E8A-4147-A177-3AD203B41FA5}">
                      <a16:colId xmlns:a16="http://schemas.microsoft.com/office/drawing/2014/main" val="1431455068"/>
                    </a:ext>
                  </a:extLst>
                </a:gridCol>
                <a:gridCol w="3670462">
                  <a:extLst>
                    <a:ext uri="{9D8B030D-6E8A-4147-A177-3AD203B41FA5}">
                      <a16:colId xmlns:a16="http://schemas.microsoft.com/office/drawing/2014/main" val="4084770855"/>
                    </a:ext>
                  </a:extLst>
                </a:gridCol>
              </a:tblGrid>
              <a:tr h="271168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Process</a:t>
                      </a:r>
                      <a:endParaRPr lang="ko-KR" altLang="en-US" sz="14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Descriptio</a:t>
                      </a:r>
                      <a:r>
                        <a:rPr lang="en-US" altLang="ko-KR" sz="14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n</a:t>
                      </a:r>
                      <a:endParaRPr lang="ko-KR" altLang="en-US" sz="14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2175633"/>
                  </a:ext>
                </a:extLst>
              </a:tr>
              <a:tr h="55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KMS_client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server</a:t>
                      </a:r>
                      <a:r>
                        <a:rPr lang="ko-KR" altLang="en-US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의 </a:t>
                      </a:r>
                      <a:r>
                        <a:rPr lang="en-US" altLang="ko-KR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payload </a:t>
                      </a:r>
                      <a:r>
                        <a:rPr lang="ko-KR" altLang="en-US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수신해 </a:t>
                      </a:r>
                      <a:r>
                        <a:rPr lang="en-US" altLang="ko-KR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session key </a:t>
                      </a:r>
                      <a:r>
                        <a:rPr lang="ko-KR" altLang="en-US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이용해 </a:t>
                      </a:r>
                      <a:r>
                        <a:rPr lang="ko-KR" altLang="en-US" sz="1400" b="1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복호화</a:t>
                      </a:r>
                      <a:r>
                        <a:rPr lang="ko-KR" altLang="en-US" sz="1400" b="1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 및 결과 저장</a:t>
                      </a:r>
                      <a:endParaRPr lang="ko-KR" altLang="en-US" sz="1400" b="1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887999"/>
                  </a:ext>
                </a:extLst>
              </a:tr>
              <a:tr h="5577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KMS_server</a:t>
                      </a:r>
                      <a:endParaRPr lang="ko-KR" altLang="en-US" sz="1600" dirty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payload 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구성하여 </a:t>
                      </a:r>
                      <a:r>
                        <a:rPr lang="en-US" altLang="ko-KR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message queue </a:t>
                      </a:r>
                      <a:r>
                        <a:rPr lang="ko-KR" altLang="en-US" sz="1600" baseline="0" dirty="0" smtClean="0">
                          <a:latin typeface="LG스마트체 SemiBold" panose="020B0600000101010101" pitchFamily="50" charset="-127"/>
                          <a:ea typeface="LG스마트체 SemiBold" panose="020B0600000101010101" pitchFamily="50" charset="-127"/>
                        </a:rPr>
                        <a:t>이용해 전송</a:t>
                      </a:r>
                      <a:endParaRPr lang="en-US" altLang="ko-KR" sz="1600" baseline="0" dirty="0" smtClean="0">
                        <a:latin typeface="LG스마트체 SemiBold" panose="020B0600000101010101" pitchFamily="50" charset="-127"/>
                        <a:ea typeface="LG스마트체 Semi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289566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>
            <a:stCxn id="2" idx="3"/>
            <a:endCxn id="10" idx="1"/>
          </p:cNvCxnSpPr>
          <p:nvPr/>
        </p:nvCxnSpPr>
        <p:spPr>
          <a:xfrm flipV="1">
            <a:off x="4543183" y="1864057"/>
            <a:ext cx="1709176" cy="129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4" idx="3"/>
            <a:endCxn id="12" idx="1"/>
          </p:cNvCxnSpPr>
          <p:nvPr/>
        </p:nvCxnSpPr>
        <p:spPr>
          <a:xfrm>
            <a:off x="4543183" y="2567659"/>
            <a:ext cx="1709176" cy="12014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endCxn id="13" idx="1"/>
          </p:cNvCxnSpPr>
          <p:nvPr/>
        </p:nvCxnSpPr>
        <p:spPr>
          <a:xfrm>
            <a:off x="4543182" y="3233313"/>
            <a:ext cx="1709177" cy="2440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0" idx="2"/>
            <a:endCxn id="21" idx="0"/>
          </p:cNvCxnSpPr>
          <p:nvPr/>
        </p:nvCxnSpPr>
        <p:spPr>
          <a:xfrm flipH="1">
            <a:off x="3007477" y="4915618"/>
            <a:ext cx="2" cy="4274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770743" y="4910823"/>
            <a:ext cx="2276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2. </a:t>
            </a:r>
            <a:r>
              <a:rPr lang="en-US" altLang="ko-KR" sz="1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simple KMS diagram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607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637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애로사항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72835" y="2244433"/>
            <a:ext cx="7632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MAC 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검증 기능 구현 실패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Output file 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20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복호화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기능 추가 실패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3. 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대용량 파일 수신 기능 오류 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발생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송신에는 성공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기존 기획했던 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8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종류의 암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20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복호화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기능 중 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종류에만 구현 성공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2000" dirty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5</a:t>
            </a:r>
            <a:r>
              <a:rPr lang="en-US" altLang="ko-KR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. </a:t>
            </a:r>
            <a:r>
              <a:rPr lang="ko-KR" altLang="en-US" sz="20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병렬적인 프로세스 관리에 휴먼 에러 관리 이슈 발생</a:t>
            </a:r>
            <a:endParaRPr lang="en-US" altLang="ko-KR" sz="2000" dirty="0" smtClean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8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637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구현 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주요 기능 적용 예시 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[OpenSSL EVP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적용 예시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852057" y="1683542"/>
            <a:ext cx="8744198" cy="4665270"/>
            <a:chOff x="1380669" y="1484412"/>
            <a:chExt cx="9430662" cy="503151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0669" y="1484412"/>
              <a:ext cx="9430662" cy="5031519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3194462" y="1484412"/>
              <a:ext cx="1822863" cy="1781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4120737" y="3050147"/>
              <a:ext cx="688769" cy="1781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1785" y="1635203"/>
            <a:ext cx="2273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확장성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유연성 강화를 위한 기능 추가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11" y="3739312"/>
            <a:ext cx="2220686" cy="55373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977248" y="2368897"/>
            <a:ext cx="1551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Cipher context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를 초기화</a:t>
            </a:r>
            <a:endParaRPr lang="ko-KR" altLang="en-US" sz="1000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9154" y="3094778"/>
            <a:ext cx="2578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EVP 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000" dirty="0" err="1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복호화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초기 설정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알고리즘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key, iv 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등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85116" y="3970256"/>
            <a:ext cx="12370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EVP 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암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000" dirty="0" err="1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복호화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수행</a:t>
            </a:r>
            <a:endParaRPr lang="ko-KR" altLang="en-US" sz="1000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31032" y="4845734"/>
            <a:ext cx="2448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Padding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과 같은 </a:t>
            </a:r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block size 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관련 연산 처리</a:t>
            </a:r>
            <a:endParaRPr lang="ko-KR" altLang="en-US" sz="1000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0029" y="5712715"/>
            <a:ext cx="15992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Cipher context </a:t>
            </a:r>
            <a:r>
              <a:rPr lang="ko-KR" altLang="en-US" sz="1000" dirty="0" smtClean="0">
                <a:solidFill>
                  <a:srgbClr val="FF0000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할당 해제</a:t>
            </a:r>
            <a:endParaRPr lang="ko-KR" altLang="en-US" sz="1000" dirty="0">
              <a:solidFill>
                <a:srgbClr val="FF0000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8145" y="4238917"/>
            <a:ext cx="2103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1. 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OpenSSL EVP</a:t>
            </a:r>
            <a:r>
              <a:rPr lang="ko-KR" altLang="en-US" sz="1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libraries 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544217" y="6348812"/>
            <a:ext cx="21039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1. 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OpenSSL EVP</a:t>
            </a:r>
            <a:r>
              <a:rPr lang="ko-KR" altLang="en-US" sz="1000" dirty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 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encrypt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25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6377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구현 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–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주요 기능 적용 예시 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[Message Queue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적용 예시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00528" y="5700715"/>
            <a:ext cx="37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MQ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생성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</a:t>
            </a:r>
            <a:r>
              <a:rPr lang="en-US" altLang="ko-KR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</a:t>
            </a:r>
            <a:r>
              <a:rPr lang="en-US" altLang="ko-KR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sqid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할당 및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전송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596" y="3030060"/>
            <a:ext cx="5364269" cy="26706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5" y="3612131"/>
            <a:ext cx="5364269" cy="20885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14304" y="5700715"/>
            <a:ext cx="4002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msqid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할당 및 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data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수신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, MQ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제거</a:t>
            </a:r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08833" y="5655918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mq_send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20003" y="5655918"/>
            <a:ext cx="12750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mq_recv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35" y="2137821"/>
            <a:ext cx="2734057" cy="6668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761163" y="2785485"/>
            <a:ext cx="1922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1. 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MQ </a:t>
            </a:r>
            <a:r>
              <a:rPr lang="ko-KR" altLang="en-US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관련 라이브러리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594" y="1323361"/>
            <a:ext cx="2566194" cy="20932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594" y="2187578"/>
            <a:ext cx="2177830" cy="49323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594" y="1906322"/>
            <a:ext cx="4413792" cy="2019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594" y="1612007"/>
            <a:ext cx="2752826" cy="216191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8236656" y="3042726"/>
            <a:ext cx="343268" cy="178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4" idx="0"/>
            <a:endCxn id="21" idx="2"/>
          </p:cNvCxnSpPr>
          <p:nvPr/>
        </p:nvCxnSpPr>
        <p:spPr>
          <a:xfrm flipH="1" flipV="1">
            <a:off x="7522509" y="2680814"/>
            <a:ext cx="885781" cy="3619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23283" y="2732326"/>
            <a:ext cx="792446" cy="246221"/>
          </a:xfrm>
          <a:prstGeom prst="rect">
            <a:avLst/>
          </a:prstGeom>
          <a:solidFill>
            <a:srgbClr val="1F1F1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solidFill>
                  <a:srgbClr val="D373CB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(</a:t>
            </a:r>
            <a:r>
              <a:rPr lang="en-US" altLang="ko-KR" sz="1000" dirty="0" err="1" smtClean="0">
                <a:solidFill>
                  <a:srgbClr val="2BA4A9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key_t</a:t>
            </a:r>
            <a:r>
              <a:rPr lang="en-US" altLang="ko-KR" sz="1000" dirty="0" smtClean="0">
                <a:solidFill>
                  <a:srgbClr val="D373CB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)</a:t>
            </a:r>
            <a:r>
              <a:rPr lang="en-US" altLang="ko-KR" sz="1000" dirty="0" smtClean="0">
                <a:solidFill>
                  <a:srgbClr val="91BCD9"/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key</a:t>
            </a:r>
            <a:endParaRPr lang="ko-KR" altLang="en-US" sz="1000" dirty="0">
              <a:solidFill>
                <a:srgbClr val="91BCD9"/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33" name="구부러진 연결선 32"/>
          <p:cNvCxnSpPr>
            <a:stCxn id="21" idx="1"/>
            <a:endCxn id="22" idx="1"/>
          </p:cNvCxnSpPr>
          <p:nvPr/>
        </p:nvCxnSpPr>
        <p:spPr>
          <a:xfrm rot="10800000">
            <a:off x="6433594" y="2007292"/>
            <a:ext cx="12700" cy="426905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>
            <a:stCxn id="22" idx="1"/>
            <a:endCxn id="23" idx="1"/>
          </p:cNvCxnSpPr>
          <p:nvPr/>
        </p:nvCxnSpPr>
        <p:spPr>
          <a:xfrm rot="10800000">
            <a:off x="6433594" y="1720103"/>
            <a:ext cx="12700" cy="287188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23" idx="1"/>
            <a:endCxn id="14" idx="1"/>
          </p:cNvCxnSpPr>
          <p:nvPr/>
        </p:nvCxnSpPr>
        <p:spPr>
          <a:xfrm rot="10800000">
            <a:off x="6433594" y="1428025"/>
            <a:ext cx="12700" cy="292078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611424" y="1344878"/>
            <a:ext cx="343268" cy="178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0" y="700644"/>
            <a:ext cx="1219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1889" y="142504"/>
            <a:ext cx="5237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4. </a:t>
            </a:r>
            <a:r>
              <a:rPr lang="ko-KR" altLang="en-US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프로젝트 과제 구현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890" y="861696"/>
            <a:ext cx="618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[</a:t>
            </a:r>
            <a:r>
              <a:rPr lang="en-US" altLang="ko-KR" sz="2400" dirty="0" err="1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client:boot_proc</a:t>
            </a:r>
            <a:r>
              <a:rPr lang="en-US" altLang="ko-KR" sz="2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]</a:t>
            </a:r>
            <a:endParaRPr lang="ko-KR" altLang="en-US" sz="2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78" y="2920368"/>
            <a:ext cx="2777431" cy="138259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236" y="1391944"/>
            <a:ext cx="2720466" cy="19995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236" y="3611667"/>
            <a:ext cx="3776863" cy="2894956"/>
          </a:xfrm>
          <a:prstGeom prst="rect">
            <a:avLst/>
          </a:prstGeom>
        </p:spPr>
      </p:pic>
      <p:cxnSp>
        <p:nvCxnSpPr>
          <p:cNvPr id="17" name="직선 화살표 연결선 16"/>
          <p:cNvCxnSpPr>
            <a:stCxn id="3" idx="3"/>
            <a:endCxn id="9" idx="1"/>
          </p:cNvCxnSpPr>
          <p:nvPr/>
        </p:nvCxnSpPr>
        <p:spPr>
          <a:xfrm flipV="1">
            <a:off x="3436509" y="2391725"/>
            <a:ext cx="968727" cy="12199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" idx="3"/>
            <a:endCxn id="10" idx="1"/>
          </p:cNvCxnSpPr>
          <p:nvPr/>
        </p:nvCxnSpPr>
        <p:spPr>
          <a:xfrm>
            <a:off x="3436509" y="3611667"/>
            <a:ext cx="968727" cy="14474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667044" y="6506623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boot_proc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()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51641" y="3090757"/>
            <a:ext cx="241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Session key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발급 요청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16784" y="6228865"/>
            <a:ext cx="241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Session key </a:t>
            </a:r>
            <a:r>
              <a:rPr lang="ko-KR" altLang="en-US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수신</a:t>
            </a:r>
            <a:endParaRPr lang="ko-KR" altLang="en-US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9605" y="5153924"/>
            <a:ext cx="3468573" cy="23921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491805" y="5363116"/>
            <a:ext cx="24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Pre-shared key</a:t>
            </a:r>
            <a:endParaRPr lang="ko-KR" altLang="en-US" sz="14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367239" y="5363116"/>
            <a:ext cx="182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Figure 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2. </a:t>
            </a:r>
            <a:r>
              <a:rPr lang="en-US" altLang="ko-KR" sz="1000" dirty="0" err="1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boot_proc</a:t>
            </a:r>
            <a:r>
              <a:rPr lang="en-US" altLang="ko-KR" sz="1000" dirty="0" smtClean="0">
                <a:latin typeface="LG스마트체 Bold" panose="020B0600000101010101" pitchFamily="50" charset="-127"/>
                <a:ea typeface="LG스마트체 Bold" panose="020B0600000101010101" pitchFamily="50" charset="-127"/>
              </a:rPr>
              <a:t>()</a:t>
            </a:r>
            <a:endParaRPr lang="ko-KR" altLang="en-US" sz="1000" dirty="0"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cxnSp>
        <p:nvCxnSpPr>
          <p:cNvPr id="16" name="직선 화살표 연결선 15"/>
          <p:cNvCxnSpPr>
            <a:endCxn id="2" idx="1"/>
          </p:cNvCxnSpPr>
          <p:nvPr/>
        </p:nvCxnSpPr>
        <p:spPr>
          <a:xfrm flipV="1">
            <a:off x="8182100" y="5273530"/>
            <a:ext cx="237505" cy="3973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7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1164</Words>
  <Application>Microsoft Office PowerPoint</Application>
  <PresentationFormat>와이드스크린</PresentationFormat>
  <Paragraphs>174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LG Smart UI SemiBold</vt:lpstr>
      <vt:lpstr>LG스마트체 Bold</vt:lpstr>
      <vt:lpstr>LG스마트체 SemiBold</vt:lpstr>
      <vt:lpstr>맑은 고딕</vt:lpstr>
      <vt:lpstr>Arial</vt:lpstr>
      <vt:lpstr>Office 테마</vt:lpstr>
      <vt:lpstr>Simple KMS 개발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KMS 개발</dc:title>
  <dc:creator>USER</dc:creator>
  <cp:lastModifiedBy>USER</cp:lastModifiedBy>
  <cp:revision>185</cp:revision>
  <dcterms:created xsi:type="dcterms:W3CDTF">2024-02-20T07:41:45Z</dcterms:created>
  <dcterms:modified xsi:type="dcterms:W3CDTF">2024-02-21T02:36:33Z</dcterms:modified>
</cp:coreProperties>
</file>