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9" r:id="rId3"/>
    <p:sldId id="264" r:id="rId4"/>
    <p:sldId id="277" r:id="rId5"/>
    <p:sldId id="284" r:id="rId6"/>
    <p:sldId id="288" r:id="rId7"/>
    <p:sldId id="298" r:id="rId8"/>
    <p:sldId id="271" r:id="rId9"/>
    <p:sldId id="297" r:id="rId10"/>
    <p:sldId id="258" r:id="rId11"/>
    <p:sldId id="273" r:id="rId12"/>
    <p:sldId id="278" r:id="rId13"/>
    <p:sldId id="290" r:id="rId14"/>
    <p:sldId id="274" r:id="rId15"/>
    <p:sldId id="276" r:id="rId16"/>
    <p:sldId id="265" r:id="rId17"/>
    <p:sldId id="294" r:id="rId18"/>
    <p:sldId id="295" r:id="rId19"/>
    <p:sldId id="289" r:id="rId20"/>
    <p:sldId id="296" r:id="rId21"/>
    <p:sldId id="280" r:id="rId22"/>
    <p:sldId id="281" r:id="rId23"/>
    <p:sldId id="283" r:id="rId24"/>
    <p:sldId id="260" r:id="rId25"/>
    <p:sldId id="259" r:id="rId26"/>
    <p:sldId id="268" r:id="rId27"/>
    <p:sldId id="286" r:id="rId28"/>
    <p:sldId id="269" r:id="rId29"/>
    <p:sldId id="299" r:id="rId30"/>
    <p:sldId id="300" r:id="rId31"/>
    <p:sldId id="301" r:id="rId32"/>
    <p:sldId id="302" r:id="rId33"/>
    <p:sldId id="267" r:id="rId34"/>
    <p:sldId id="287" r:id="rId35"/>
    <p:sldId id="291" r:id="rId36"/>
    <p:sldId id="292" r:id="rId37"/>
    <p:sldId id="272" r:id="rId38"/>
  </p:sldIdLst>
  <p:sldSz cx="12192000" cy="6858000"/>
  <p:notesSz cx="6858000" cy="9144000"/>
  <p:embeddedFontLst>
    <p:embeddedFont>
      <p:font typeface="HY견고딕" panose="02030600000101010101" pitchFamily="18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Abadi" panose="020B0604020104020204" pitchFamily="34" charset="0"/>
      <p:regular r:id="rId42"/>
    </p:embeddedFont>
    <p:embeddedFont>
      <p:font typeface="Cambria Math" panose="02040503050406030204" pitchFamily="18" charset="0"/>
      <p:regular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Segoe UI Semibold" panose="020B0702040204020203" pitchFamily="34" charset="0"/>
      <p:bold r:id="rId48"/>
      <p:boldItalic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 HYOYOUNG" initials="JH" lastIdx="5" clrIdx="0">
    <p:extLst>
      <p:ext uri="{19B8F6BF-5375-455C-9EA6-DF929625EA0E}">
        <p15:presenceInfo xmlns:p15="http://schemas.microsoft.com/office/powerpoint/2012/main" userId="44fc9b06324a8d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8EB8F2"/>
    <a:srgbClr val="79AAEF"/>
    <a:srgbClr val="1E70E5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>
        <p:scale>
          <a:sx n="75" d="100"/>
          <a:sy n="75" d="100"/>
        </p:scale>
        <p:origin x="5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50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5T20:14:09.078" idx="5">
    <p:pos x="10" y="10"/>
    <p:text>우리가 생각하는 일반적인 swap은 유효성 check를 한 후, transfer함수를 두번 호출해서 swap을 하는 것일겁니다. 그런데, flash 스왑에서는 일단 swap을 한 후, 유효성 검사를 합니다. 바로 data.length라는 함수가 있기 때문에 가능한 일인데요 ... !!. ....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82E4F-0C36-4860-A0DA-C9FBD1902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73174-5465-467F-BD8A-0590C5847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8E7F4-9DD7-4483-B13F-C5D056B5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C01-5964-46DB-A30E-AE32EBA5206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2078E-D6FB-4187-9E6A-51F36DF1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07AE7-DFCC-447E-BAE1-CB22D04F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A598-CC7E-4BE6-B407-89BD98402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2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45CB2-9CB1-4C4B-9D5D-A2269AB0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69718-A9D4-4857-A266-D8CE57540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86CD-B7C7-4BB5-B3A4-A51CD077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C01-5964-46DB-A30E-AE32EBA5206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F6067-8F26-4F88-BEB1-230C699F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00A7A-DA18-4EF1-8FF6-DD66B507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A598-CC7E-4BE6-B407-89BD98402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614B19-9837-4E30-9BAC-42F3CAF60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217540-CF7E-41A7-A0D1-E531E5B29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FCA43-E734-49E5-8CA7-07FBCBBE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C01-5964-46DB-A30E-AE32EBA5206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5429B-8DF7-4A96-9FCD-763B11C7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AF365-A901-4D2C-9966-5B80F260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A598-CC7E-4BE6-B407-89BD98402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90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1B3AB-EA13-49F0-9978-AF202C22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1FA99-7DD1-49DD-A4EB-713BF16A9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6509A-7F23-4157-8C97-1BDC406E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C01-5964-46DB-A30E-AE32EBA5206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AE353-C9A8-49C9-BAC2-CA27FDF2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C6372-808D-4A40-8842-570492BD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A598-CC7E-4BE6-B407-89BD98402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5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90247-2AE8-40C0-817E-A6E492CD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EFC11-A350-44C2-8E68-0A689AD52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F37A2-BE1D-4D64-812F-09148C1A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C01-5964-46DB-A30E-AE32EBA5206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7C7E6-505A-4588-AD66-8683E3C0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77A00-8EB1-4530-8FCD-9033B3FE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A598-CC7E-4BE6-B407-89BD98402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CF1C0-093B-40EA-A3B7-2383EDA8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D25B1-DFF1-4CD7-8C77-B3F2330D3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6659BC-E088-46F4-A947-03A038CF4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EB0499-D1E3-413D-82CB-7D51593B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C01-5964-46DB-A30E-AE32EBA5206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EAD39-77E1-4FDE-B56E-0555D111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F3727-DC2E-4414-BC58-213A06AA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A598-CC7E-4BE6-B407-89BD98402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3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C5BCB-452E-40F4-BAA3-275BC4EC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C8D57-FC87-4E5C-B0A9-C2611F466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D2F952-2C2F-4840-8A7E-025D1EBF2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D16505-F41E-43CE-BC71-88C12ACE8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17FF93-9518-4497-BA72-17537581D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861BC4-3015-454D-AE00-A2741619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C01-5964-46DB-A30E-AE32EBA5206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DDB5AD-DE16-4206-BA1E-1399D5E6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E13053-D360-49E0-8655-77E0131E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A598-CC7E-4BE6-B407-89BD98402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0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42ED0-D4CE-436F-BE77-A42F4F69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20C016-D98F-44E3-98B8-D4EA6677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C01-5964-46DB-A30E-AE32EBA5206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8976B9-7E28-4C08-A5CA-4F24F6CC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9CCB0B-CA92-4E31-BC08-45ACB8FF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A598-CC7E-4BE6-B407-89BD98402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5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441854-AAB8-4679-9842-5D0433EB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C01-5964-46DB-A30E-AE32EBA5206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F3A894-CBA9-4BAD-9624-03958D82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945574-22BF-4D3B-87BC-FDF1E751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A598-CC7E-4BE6-B407-89BD98402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60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E3F26-9B7C-40C9-9FF2-817760A2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E8D6-32ED-4F43-809B-8A79460C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F83EAD-B030-4652-87FD-3CEBEC81A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743D8-E0A7-48E2-A22F-D2922DF2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C01-5964-46DB-A30E-AE32EBA5206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1D05CB-6274-4943-A461-7281A796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25954-06D7-4264-B283-D0BDBF76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A598-CC7E-4BE6-B407-89BD98402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4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9C419-651D-4AEE-9948-13FE8E3A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1924A5-C9D1-4F6B-B49A-C61F29F82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6085F-7E28-4E7F-BA46-799A3FC0B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8D4081-7BD3-4ADA-BF99-93CBF9EC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C01-5964-46DB-A30E-AE32EBA5206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B76C2-56DD-4B9E-B4BB-ADB55ED0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6687E9-13F8-4DC9-9609-93D31AA4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A598-CC7E-4BE6-B407-89BD98402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2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F5E66B-F4C6-451C-B1DF-BA521CE7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47A64-E99C-4AFC-9E55-D505789B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16F5E-4935-46CD-A3A9-430B19D19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4C01-5964-46DB-A30E-AE32EBA5206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DD485-BDD5-43FF-8C13-5E9622196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9F855-2A6E-4113-A2C4-AFC1251B9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A598-CC7E-4BE6-B407-89BD98402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4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9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3CC61-3AA1-489E-9257-079295E47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8533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UniswapV2</a:t>
            </a:r>
            <a:b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Opensource Study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FC1A03-1809-4668-AB33-4D3455FC4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94" y="5977484"/>
            <a:ext cx="1824740" cy="770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8726F1-A309-460F-A6C0-E3A0885BD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195" y="5166900"/>
            <a:ext cx="1824740" cy="753850"/>
          </a:xfrm>
          <a:prstGeom prst="rect">
            <a:avLst/>
          </a:prstGeom>
        </p:spPr>
      </p:pic>
      <p:pic>
        <p:nvPicPr>
          <p:cNvPr id="2050" name="Picture 2" descr="What is Uniswap (UNI) - How to Accept and Donate to Charity - The Giving  Block">
            <a:extLst>
              <a:ext uri="{FF2B5EF4-FFF2-40B4-BE49-F238E27FC236}">
                <a16:creationId xmlns:a16="http://schemas.microsoft.com/office/drawing/2014/main" id="{F66CFA92-DEA4-45A4-B442-F19AD7CD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04" y="6641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44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15080C-5521-414A-A22C-39F4D9F3C674}"/>
              </a:ext>
            </a:extLst>
          </p:cNvPr>
          <p:cNvSpPr/>
          <p:nvPr/>
        </p:nvSpPr>
        <p:spPr>
          <a:xfrm>
            <a:off x="9991014" y="3507759"/>
            <a:ext cx="1992045" cy="590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UniswapV2Call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44049-750B-4905-9413-BAE6F7F8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59" y="40952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2A11EC-8045-475E-A513-62FAEFFBF6FC}"/>
              </a:ext>
            </a:extLst>
          </p:cNvPr>
          <p:cNvSpPr/>
          <p:nvPr/>
        </p:nvSpPr>
        <p:spPr>
          <a:xfrm>
            <a:off x="994950" y="1863734"/>
            <a:ext cx="1065756" cy="7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Trader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5566A9-CC28-4484-8148-A7D0ABEB919C}"/>
              </a:ext>
            </a:extLst>
          </p:cNvPr>
          <p:cNvSpPr/>
          <p:nvPr/>
        </p:nvSpPr>
        <p:spPr>
          <a:xfrm>
            <a:off x="3021035" y="1863734"/>
            <a:ext cx="2922739" cy="751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UniswapV2Router02</a:t>
            </a:r>
          </a:p>
          <a:p>
            <a:pPr algn="ctr"/>
            <a:r>
              <a:rPr lang="en-US" altLang="ko-KR" b="1" dirty="0"/>
              <a:t>functions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13D818-2706-49C4-8547-5305D44B7DD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60706" y="2239677"/>
            <a:ext cx="9603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8D34AA-AD62-4441-A6FF-B1C75DAD3EC8}"/>
              </a:ext>
            </a:extLst>
          </p:cNvPr>
          <p:cNvSpPr txBox="1"/>
          <p:nvPr/>
        </p:nvSpPr>
        <p:spPr>
          <a:xfrm>
            <a:off x="2227719" y="1863408"/>
            <a:ext cx="62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call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487CEE3-FC0D-4B4A-AA1F-6F89D6668A51}"/>
              </a:ext>
            </a:extLst>
          </p:cNvPr>
          <p:cNvGrpSpPr/>
          <p:nvPr/>
        </p:nvGrpSpPr>
        <p:grpSpPr>
          <a:xfrm>
            <a:off x="994950" y="2615620"/>
            <a:ext cx="2922739" cy="3537955"/>
            <a:chOff x="994949" y="2446841"/>
            <a:chExt cx="2922739" cy="353795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C7BEEE1-108A-4849-9FBC-B90155DF2148}"/>
                </a:ext>
              </a:extLst>
            </p:cNvPr>
            <p:cNvSpPr/>
            <p:nvPr/>
          </p:nvSpPr>
          <p:spPr>
            <a:xfrm>
              <a:off x="994949" y="3141392"/>
              <a:ext cx="2922739" cy="2843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amountIn</a:t>
              </a:r>
              <a:r>
                <a:rPr lang="en-US" altLang="ko-KR" b="1" dirty="0">
                  <a:solidFill>
                    <a:schemeClr val="bg1"/>
                  </a:solidFill>
                </a:rPr>
                <a:t> is fixed</a:t>
              </a:r>
            </a:p>
            <a:p>
              <a:r>
                <a:rPr lang="en-US" altLang="ko-KR" dirty="0" err="1">
                  <a:solidFill>
                    <a:schemeClr val="bg1"/>
                  </a:solidFill>
                </a:rPr>
                <a:t>swapExactETHForToken</a:t>
              </a:r>
              <a:r>
                <a:rPr lang="en-US" altLang="ko-KR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altLang="ko-KR" b="0" i="0" dirty="0" err="1">
                  <a:solidFill>
                    <a:schemeClr val="bg1"/>
                  </a:solidFill>
                  <a:effectLst/>
                </a:rPr>
                <a:t>swapExactTokenForETH</a:t>
              </a:r>
              <a:r>
                <a:rPr lang="en-US" altLang="ko-KR" b="0" i="0" dirty="0">
                  <a:solidFill>
                    <a:schemeClr val="bg1"/>
                  </a:solidFill>
                  <a:effectLst/>
                </a:rPr>
                <a:t>()</a:t>
              </a:r>
            </a:p>
            <a:p>
              <a:r>
                <a:rPr lang="en-US" altLang="ko-KR" b="0" i="0" dirty="0" err="1">
                  <a:solidFill>
                    <a:schemeClr val="bg1"/>
                  </a:solidFill>
                  <a:effectLst/>
                </a:rPr>
                <a:t>swapExactTokenForToken</a:t>
              </a:r>
              <a:r>
                <a:rPr lang="en-US" altLang="ko-KR" b="0" i="0" dirty="0">
                  <a:solidFill>
                    <a:schemeClr val="bg1"/>
                  </a:solidFill>
                  <a:effectLst/>
                </a:rPr>
                <a:t>()</a:t>
              </a:r>
            </a:p>
            <a:p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b="1" i="0" dirty="0" err="1">
                  <a:solidFill>
                    <a:schemeClr val="bg1"/>
                  </a:solidFill>
                  <a:effectLst/>
                </a:rPr>
                <a:t>AmountOut</a:t>
              </a:r>
              <a:r>
                <a:rPr lang="en-US" altLang="ko-KR" b="1" i="0" dirty="0">
                  <a:solidFill>
                    <a:schemeClr val="bg1"/>
                  </a:solidFill>
                  <a:effectLst/>
                </a:rPr>
                <a:t> is fixed</a:t>
              </a:r>
            </a:p>
            <a:p>
              <a:r>
                <a:rPr lang="en-US" altLang="ko-KR" b="0" i="0" dirty="0" err="1">
                  <a:solidFill>
                    <a:schemeClr val="bg1"/>
                  </a:solidFill>
                  <a:effectLst/>
                </a:rPr>
                <a:t>swapETHForExactToken</a:t>
              </a:r>
              <a:r>
                <a:rPr lang="en-US" altLang="ko-KR" b="0" i="0" dirty="0">
                  <a:solidFill>
                    <a:schemeClr val="bg1"/>
                  </a:solidFill>
                  <a:effectLst/>
                </a:rPr>
                <a:t>()</a:t>
              </a:r>
            </a:p>
            <a:p>
              <a:r>
                <a:rPr lang="en-US" altLang="ko-KR" b="0" i="0" dirty="0" err="1">
                  <a:solidFill>
                    <a:schemeClr val="bg1"/>
                  </a:solidFill>
                  <a:effectLst/>
                </a:rPr>
                <a:t>swapTokenForExactToken</a:t>
              </a:r>
              <a:r>
                <a:rPr lang="en-US" altLang="ko-KR" b="0" i="0" dirty="0">
                  <a:solidFill>
                    <a:schemeClr val="bg1"/>
                  </a:solidFill>
                  <a:effectLst/>
                </a:rPr>
                <a:t>()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b="0" i="0" dirty="0" err="1">
                  <a:solidFill>
                    <a:schemeClr val="bg1"/>
                  </a:solidFill>
                  <a:effectLst/>
                </a:rPr>
                <a:t>swapTokenForExactToken</a:t>
              </a:r>
              <a:r>
                <a:rPr lang="en-US" altLang="ko-KR" b="0" i="0" dirty="0">
                  <a:solidFill>
                    <a:schemeClr val="bg1"/>
                  </a:solidFill>
                  <a:effectLst/>
                </a:rPr>
                <a:t>()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0999D1-E23B-4312-B052-9156B6A20410}"/>
                </a:ext>
              </a:extLst>
            </p:cNvPr>
            <p:cNvCxnSpPr>
              <a:cxnSpLocks/>
            </p:cNvCxnSpPr>
            <p:nvPr/>
          </p:nvCxnSpPr>
          <p:spPr>
            <a:xfrm>
              <a:off x="3125418" y="2446841"/>
              <a:ext cx="0" cy="69455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AFCB76-5F2C-4548-8A11-0082180540A2}"/>
              </a:ext>
            </a:extLst>
          </p:cNvPr>
          <p:cNvSpPr/>
          <p:nvPr/>
        </p:nvSpPr>
        <p:spPr>
          <a:xfrm>
            <a:off x="4165079" y="3416254"/>
            <a:ext cx="1883078" cy="7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amountsOut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EB3476-B634-4414-AF2B-B739E18EE3C7}"/>
              </a:ext>
            </a:extLst>
          </p:cNvPr>
          <p:cNvSpPr/>
          <p:nvPr/>
        </p:nvSpPr>
        <p:spPr>
          <a:xfrm>
            <a:off x="4165079" y="4968774"/>
            <a:ext cx="1883078" cy="7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amountOut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9725777-0A7B-4B3F-BA8D-F8B6CC97EE8E}"/>
              </a:ext>
            </a:extLst>
          </p:cNvPr>
          <p:cNvCxnSpPr>
            <a:cxnSpLocks/>
          </p:cNvCxnSpPr>
          <p:nvPr/>
        </p:nvCxnSpPr>
        <p:spPr>
          <a:xfrm>
            <a:off x="4793467" y="4168140"/>
            <a:ext cx="0" cy="800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A3984C-54D0-418C-94D4-BEA574B7DBD2}"/>
              </a:ext>
            </a:extLst>
          </p:cNvPr>
          <p:cNvSpPr txBox="1"/>
          <p:nvPr/>
        </p:nvSpPr>
        <p:spPr>
          <a:xfrm>
            <a:off x="3833661" y="2851577"/>
            <a:ext cx="62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call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F93C9D1-C29C-42AE-B592-6CD7C8FFEB44}"/>
              </a:ext>
            </a:extLst>
          </p:cNvPr>
          <p:cNvCxnSpPr>
            <a:cxnSpLocks/>
          </p:cNvCxnSpPr>
          <p:nvPr/>
        </p:nvCxnSpPr>
        <p:spPr>
          <a:xfrm>
            <a:off x="4125935" y="2615620"/>
            <a:ext cx="624213" cy="800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D0FFEE-67AC-4C91-A81F-F7F9BB9FA146}"/>
              </a:ext>
            </a:extLst>
          </p:cNvPr>
          <p:cNvSpPr txBox="1"/>
          <p:nvPr/>
        </p:nvSpPr>
        <p:spPr>
          <a:xfrm>
            <a:off x="4190131" y="4383791"/>
            <a:ext cx="62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call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597937-6E1B-4FDE-9A75-711608FC467E}"/>
              </a:ext>
            </a:extLst>
          </p:cNvPr>
          <p:cNvCxnSpPr/>
          <p:nvPr/>
        </p:nvCxnSpPr>
        <p:spPr>
          <a:xfrm flipV="1">
            <a:off x="5380103" y="4168140"/>
            <a:ext cx="0" cy="800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7FBC659-9DB6-476B-AF3E-1A69C0058E75}"/>
              </a:ext>
            </a:extLst>
          </p:cNvPr>
          <p:cNvSpPr txBox="1"/>
          <p:nvPr/>
        </p:nvSpPr>
        <p:spPr>
          <a:xfrm>
            <a:off x="5274154" y="4106792"/>
            <a:ext cx="1339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Amount of</a:t>
            </a:r>
            <a:br>
              <a:rPr lang="en-US" altLang="ko-KR" b="1" dirty="0"/>
            </a:br>
            <a:r>
              <a:rPr lang="en-US" altLang="ko-KR" b="1" dirty="0"/>
              <a:t>token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1B7BE7-5E95-47F4-BC9B-F2F2FBB8C695}"/>
              </a:ext>
            </a:extLst>
          </p:cNvPr>
          <p:cNvSpPr txBox="1"/>
          <p:nvPr/>
        </p:nvSpPr>
        <p:spPr>
          <a:xfrm>
            <a:off x="5211525" y="2567476"/>
            <a:ext cx="1339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Amounts of</a:t>
            </a:r>
            <a:br>
              <a:rPr lang="en-US" altLang="ko-KR" b="1" dirty="0"/>
            </a:br>
            <a:r>
              <a:rPr lang="en-US" altLang="ko-KR" b="1" dirty="0"/>
              <a:t>tokens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BA593C-ED97-4475-96EE-3DC339099F70}"/>
              </a:ext>
            </a:extLst>
          </p:cNvPr>
          <p:cNvCxnSpPr>
            <a:cxnSpLocks/>
          </p:cNvCxnSpPr>
          <p:nvPr/>
        </p:nvCxnSpPr>
        <p:spPr>
          <a:xfrm flipH="1" flipV="1">
            <a:off x="4750148" y="2615620"/>
            <a:ext cx="629956" cy="800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CB5446B-26D6-4CBC-BBC4-B527785A23DC}"/>
              </a:ext>
            </a:extLst>
          </p:cNvPr>
          <p:cNvSpPr/>
          <p:nvPr/>
        </p:nvSpPr>
        <p:spPr>
          <a:xfrm>
            <a:off x="6904103" y="1865694"/>
            <a:ext cx="2559485" cy="7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UniswapV2Router02</a:t>
            </a:r>
          </a:p>
          <a:p>
            <a:pPr algn="ctr"/>
            <a:r>
              <a:rPr lang="en-US" altLang="ko-KR" b="1" dirty="0"/>
              <a:t>_swap()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BA0F37-767F-4DEA-B3AD-CBE4217C860F}"/>
              </a:ext>
            </a:extLst>
          </p:cNvPr>
          <p:cNvCxnSpPr>
            <a:cxnSpLocks/>
          </p:cNvCxnSpPr>
          <p:nvPr/>
        </p:nvCxnSpPr>
        <p:spPr>
          <a:xfrm>
            <a:off x="5943775" y="2239677"/>
            <a:ext cx="9603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66D94D-FAB6-49D1-80FC-0C7F2B9E12F2}"/>
              </a:ext>
            </a:extLst>
          </p:cNvPr>
          <p:cNvSpPr txBox="1"/>
          <p:nvPr/>
        </p:nvSpPr>
        <p:spPr>
          <a:xfrm>
            <a:off x="7572158" y="2831271"/>
            <a:ext cx="62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call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721757-231E-46A1-84F4-127E42F96318}"/>
              </a:ext>
            </a:extLst>
          </p:cNvPr>
          <p:cNvSpPr/>
          <p:nvPr/>
        </p:nvSpPr>
        <p:spPr>
          <a:xfrm>
            <a:off x="6904103" y="3405826"/>
            <a:ext cx="2559485" cy="796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UniswapV2Pair</a:t>
            </a:r>
          </a:p>
          <a:p>
            <a:pPr algn="ctr"/>
            <a:r>
              <a:rPr lang="en-US" altLang="ko-KR" b="1" dirty="0"/>
              <a:t>swap()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9E91B50-1222-4BA0-9608-87E5FCAE7B8B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8183846" y="2617580"/>
            <a:ext cx="0" cy="7882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F96734-B6B1-4EA1-ACE7-D99924C13C81}"/>
              </a:ext>
            </a:extLst>
          </p:cNvPr>
          <p:cNvSpPr txBox="1"/>
          <p:nvPr/>
        </p:nvSpPr>
        <p:spPr>
          <a:xfrm>
            <a:off x="6075819" y="1870023"/>
            <a:ext cx="62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call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C73758-6903-4B25-8D42-E1BBF8DD1761}"/>
              </a:ext>
            </a:extLst>
          </p:cNvPr>
          <p:cNvSpPr/>
          <p:nvPr/>
        </p:nvSpPr>
        <p:spPr>
          <a:xfrm>
            <a:off x="9991015" y="1913048"/>
            <a:ext cx="754287" cy="243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pairFor</a:t>
            </a:r>
            <a:r>
              <a:rPr lang="en-US" altLang="ko-KR" sz="1200" b="1" dirty="0"/>
              <a:t>()</a:t>
            </a:r>
            <a:endParaRPr lang="ko-KR" altLang="en-US" sz="12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3A78D84-5855-44A4-BB9D-BD8C139490BF}"/>
              </a:ext>
            </a:extLst>
          </p:cNvPr>
          <p:cNvSpPr/>
          <p:nvPr/>
        </p:nvSpPr>
        <p:spPr>
          <a:xfrm>
            <a:off x="9991015" y="2259092"/>
            <a:ext cx="1050621" cy="243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sortTokens</a:t>
            </a:r>
            <a:r>
              <a:rPr lang="en-US" altLang="ko-KR" sz="1200" b="1" dirty="0"/>
              <a:t>()</a:t>
            </a:r>
            <a:endParaRPr lang="ko-KR" altLang="en-US" sz="12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9D96BD8-D158-4AAB-AB7B-2DF60B49F903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9463588" y="2034728"/>
            <a:ext cx="5274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5D879AC-A87D-4249-B81B-8D437C094F2A}"/>
              </a:ext>
            </a:extLst>
          </p:cNvPr>
          <p:cNvCxnSpPr/>
          <p:nvPr/>
        </p:nvCxnSpPr>
        <p:spPr>
          <a:xfrm>
            <a:off x="9463587" y="2380772"/>
            <a:ext cx="5274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4129385-5A8F-4DAD-84C3-92A294D45DE5}"/>
              </a:ext>
            </a:extLst>
          </p:cNvPr>
          <p:cNvSpPr txBox="1"/>
          <p:nvPr/>
        </p:nvSpPr>
        <p:spPr>
          <a:xfrm>
            <a:off x="3021034" y="1524854"/>
            <a:ext cx="450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Abadi" panose="020B0604020104020204" pitchFamily="34" charset="0"/>
                <a:ea typeface="a가을운동회B" panose="02020600000000000000" pitchFamily="18" charset="-127"/>
              </a:rPr>
              <a:t>!!</a:t>
            </a:r>
            <a:endParaRPr lang="ko-KR" altLang="en-US" sz="2800" b="1" dirty="0">
              <a:solidFill>
                <a:srgbClr val="FF0000"/>
              </a:solidFill>
              <a:latin typeface="Abadi" panose="020B0604020104020204" pitchFamily="34" charset="0"/>
              <a:ea typeface="a가을운동회B" panose="02020600000000000000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D6785A5-87E0-44C6-BC9C-9701A2B25F00}"/>
              </a:ext>
            </a:extLst>
          </p:cNvPr>
          <p:cNvSpPr/>
          <p:nvPr/>
        </p:nvSpPr>
        <p:spPr>
          <a:xfrm>
            <a:off x="9991015" y="4866919"/>
            <a:ext cx="1050621" cy="243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getReserve</a:t>
            </a:r>
            <a:endParaRPr lang="en-US" altLang="ko-KR" sz="1200" b="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3F2DA3D-3EAE-456E-A9B1-8CEAD62D31EF}"/>
              </a:ext>
            </a:extLst>
          </p:cNvPr>
          <p:cNvCxnSpPr/>
          <p:nvPr/>
        </p:nvCxnSpPr>
        <p:spPr>
          <a:xfrm>
            <a:off x="9463587" y="4988599"/>
            <a:ext cx="5274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D23B17B-12EF-4DD9-878D-7F069206A26F}"/>
              </a:ext>
            </a:extLst>
          </p:cNvPr>
          <p:cNvSpPr/>
          <p:nvPr/>
        </p:nvSpPr>
        <p:spPr>
          <a:xfrm>
            <a:off x="9991015" y="5132053"/>
            <a:ext cx="1194554" cy="243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_</a:t>
            </a:r>
            <a:r>
              <a:rPr lang="en-US" altLang="ko-KR" sz="1200" b="1" dirty="0" err="1"/>
              <a:t>safeTransfer</a:t>
            </a:r>
            <a:endParaRPr lang="en-US" altLang="ko-KR" sz="1200" b="1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9C0D9FB-20A5-4DC7-B92A-1D75DAFA4F7F}"/>
              </a:ext>
            </a:extLst>
          </p:cNvPr>
          <p:cNvCxnSpPr/>
          <p:nvPr/>
        </p:nvCxnSpPr>
        <p:spPr>
          <a:xfrm>
            <a:off x="9463587" y="5253733"/>
            <a:ext cx="5274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C67C68-542B-4547-A735-4B7C14302061}"/>
              </a:ext>
            </a:extLst>
          </p:cNvPr>
          <p:cNvSpPr/>
          <p:nvPr/>
        </p:nvSpPr>
        <p:spPr>
          <a:xfrm>
            <a:off x="9991015" y="5389051"/>
            <a:ext cx="1194554" cy="243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balanceOf</a:t>
            </a:r>
            <a:r>
              <a:rPr lang="en-US" altLang="ko-KR" sz="1200" b="1" dirty="0"/>
              <a:t>()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6A23A4B-FB3F-4E49-BEFB-6D985CD7F0C7}"/>
              </a:ext>
            </a:extLst>
          </p:cNvPr>
          <p:cNvCxnSpPr/>
          <p:nvPr/>
        </p:nvCxnSpPr>
        <p:spPr>
          <a:xfrm>
            <a:off x="9463587" y="5510731"/>
            <a:ext cx="5274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F29D03B-5A98-4A9E-BD5F-8374A60F3E6F}"/>
              </a:ext>
            </a:extLst>
          </p:cNvPr>
          <p:cNvSpPr/>
          <p:nvPr/>
        </p:nvSpPr>
        <p:spPr>
          <a:xfrm>
            <a:off x="9991015" y="5644258"/>
            <a:ext cx="898221" cy="243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_update()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EE67FE8-232D-41FD-B79A-4AF4D63E7647}"/>
              </a:ext>
            </a:extLst>
          </p:cNvPr>
          <p:cNvCxnSpPr/>
          <p:nvPr/>
        </p:nvCxnSpPr>
        <p:spPr>
          <a:xfrm>
            <a:off x="9463587" y="5757471"/>
            <a:ext cx="5274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7346EB8-B060-4092-B457-56512E4E7988}"/>
              </a:ext>
            </a:extLst>
          </p:cNvPr>
          <p:cNvSpPr txBox="1"/>
          <p:nvPr/>
        </p:nvSpPr>
        <p:spPr>
          <a:xfrm>
            <a:off x="7572158" y="4414045"/>
            <a:ext cx="62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call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3A8C289-AE3E-4A6C-AEDD-BA872AC5AE69}"/>
              </a:ext>
            </a:extLst>
          </p:cNvPr>
          <p:cNvSpPr/>
          <p:nvPr/>
        </p:nvSpPr>
        <p:spPr>
          <a:xfrm>
            <a:off x="6904103" y="4988600"/>
            <a:ext cx="2559485" cy="796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UniswapV2ERC20</a:t>
            </a:r>
          </a:p>
          <a:p>
            <a:pPr algn="ctr"/>
            <a:r>
              <a:rPr lang="en-US" altLang="ko-KR" b="1" dirty="0"/>
              <a:t>functions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792B629-930A-4F68-9387-3BA1D3B23DB0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83846" y="4200354"/>
            <a:ext cx="0" cy="7882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0CE9287-6FCE-4D8C-9F5E-32205853FBD5}"/>
              </a:ext>
            </a:extLst>
          </p:cNvPr>
          <p:cNvSpPr txBox="1"/>
          <p:nvPr/>
        </p:nvSpPr>
        <p:spPr>
          <a:xfrm>
            <a:off x="8745837" y="3089739"/>
            <a:ext cx="229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ea typeface="a가을운동회B" panose="02020600000000000000" pitchFamily="18" charset="-127"/>
              </a:rPr>
              <a:t>flash swap!!</a:t>
            </a:r>
            <a:endParaRPr lang="ko-KR" altLang="en-US" sz="2800" b="1" dirty="0">
              <a:solidFill>
                <a:srgbClr val="FF0000"/>
              </a:solidFill>
              <a:ea typeface="a가을운동회B" panose="02020600000000000000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6E3AB2-6249-4A76-9034-481FE2CAE2B6}"/>
              </a:ext>
            </a:extLst>
          </p:cNvPr>
          <p:cNvCxnSpPr>
            <a:stCxn id="41" idx="3"/>
            <a:endCxn id="45" idx="1"/>
          </p:cNvCxnSpPr>
          <p:nvPr/>
        </p:nvCxnSpPr>
        <p:spPr>
          <a:xfrm flipV="1">
            <a:off x="9463588" y="3802904"/>
            <a:ext cx="527426" cy="1277"/>
          </a:xfrm>
          <a:prstGeom prst="straightConnector1">
            <a:avLst/>
          </a:prstGeom>
          <a:ln w="28575">
            <a:solidFill>
              <a:srgbClr val="1E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3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C50027-7786-470C-BA9B-FB7D4FA4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– loop? Path?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561A99-E5BE-498E-A05F-218FBAF6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7342">
            <a:off x="108873" y="1189839"/>
            <a:ext cx="9507277" cy="32675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C04C22-0EE2-43AD-A83F-78706D6C4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41158">
            <a:off x="5079048" y="3191836"/>
            <a:ext cx="6774109" cy="15410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5DBA42-75B4-4C40-9A51-A15AB5F48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5930">
            <a:off x="869443" y="4233083"/>
            <a:ext cx="6020640" cy="15146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0A3043-7E97-4FC4-9965-E1D6A0F74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03939">
            <a:off x="4474268" y="4463548"/>
            <a:ext cx="5961335" cy="241174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F3A9FE-2ED4-4758-A85D-850B6844D249}"/>
              </a:ext>
            </a:extLst>
          </p:cNvPr>
          <p:cNvSpPr/>
          <p:nvPr/>
        </p:nvSpPr>
        <p:spPr>
          <a:xfrm rot="202739">
            <a:off x="4446317" y="1221425"/>
            <a:ext cx="1120637" cy="208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183D38-DB8C-4E0E-838F-C16C401EA67D}"/>
              </a:ext>
            </a:extLst>
          </p:cNvPr>
          <p:cNvSpPr/>
          <p:nvPr/>
        </p:nvSpPr>
        <p:spPr>
          <a:xfrm rot="21202730">
            <a:off x="7159143" y="3853196"/>
            <a:ext cx="618070" cy="271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1EB2F2-E4E2-47E4-B5E2-6AC473348F52}"/>
              </a:ext>
            </a:extLst>
          </p:cNvPr>
          <p:cNvSpPr/>
          <p:nvPr/>
        </p:nvSpPr>
        <p:spPr>
          <a:xfrm rot="237438">
            <a:off x="2731811" y="4666640"/>
            <a:ext cx="494122" cy="283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892064-79BC-4F6C-8F3B-D5C4C9C95657}"/>
              </a:ext>
            </a:extLst>
          </p:cNvPr>
          <p:cNvSpPr/>
          <p:nvPr/>
        </p:nvSpPr>
        <p:spPr>
          <a:xfrm rot="21344041">
            <a:off x="5699659" y="4938128"/>
            <a:ext cx="327990" cy="211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1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C50027-7786-470C-BA9B-FB7D4FA4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– loop? Path?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53463F-08DC-4F04-9D09-ABE203033DFE}"/>
              </a:ext>
            </a:extLst>
          </p:cNvPr>
          <p:cNvSpPr/>
          <p:nvPr/>
        </p:nvSpPr>
        <p:spPr>
          <a:xfrm>
            <a:off x="986875" y="3430315"/>
            <a:ext cx="1065756" cy="7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Trader</a:t>
            </a:r>
            <a:endParaRPr lang="ko-KR" altLang="en-US" b="1" dirty="0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CCC64CF5-05D6-4913-90CB-557349B6E812}"/>
              </a:ext>
            </a:extLst>
          </p:cNvPr>
          <p:cNvSpPr/>
          <p:nvPr/>
        </p:nvSpPr>
        <p:spPr>
          <a:xfrm>
            <a:off x="355586" y="1579845"/>
            <a:ext cx="2328333" cy="1440613"/>
          </a:xfrm>
          <a:prstGeom prst="wedgeRoundRectCallout">
            <a:avLst>
              <a:gd name="adj1" fmla="val 8259"/>
              <a:gd name="adj2" fmla="val 70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ETH to USDT !!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26D200-E41E-450C-BBCA-A2245AC6CF9C}"/>
              </a:ext>
            </a:extLst>
          </p:cNvPr>
          <p:cNvSpPr/>
          <p:nvPr/>
        </p:nvSpPr>
        <p:spPr>
          <a:xfrm>
            <a:off x="4711700" y="2522531"/>
            <a:ext cx="2768599" cy="181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ETH / USDT</a:t>
            </a:r>
          </a:p>
          <a:p>
            <a:pPr algn="ctr"/>
            <a:r>
              <a:rPr lang="en-US" altLang="ko-KR" sz="2400" b="1" dirty="0"/>
              <a:t>Pool</a:t>
            </a:r>
            <a:endParaRPr lang="ko-KR" altLang="en-US" sz="2400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DB88B12-00E6-4169-8A63-3A69F5532535}"/>
              </a:ext>
            </a:extLst>
          </p:cNvPr>
          <p:cNvGrpSpPr/>
          <p:nvPr/>
        </p:nvGrpSpPr>
        <p:grpSpPr>
          <a:xfrm>
            <a:off x="4177603" y="2438400"/>
            <a:ext cx="4419600" cy="4419600"/>
            <a:chOff x="4177603" y="2438400"/>
            <a:chExt cx="4419600" cy="4419600"/>
          </a:xfrm>
        </p:grpSpPr>
        <p:pic>
          <p:nvPicPr>
            <p:cNvPr id="6146" name="Picture 2" descr="디테일추적&gt;슬픈 개구리가 극우의 상징이라고?">
              <a:extLst>
                <a:ext uri="{FF2B5EF4-FFF2-40B4-BE49-F238E27FC236}">
                  <a16:creationId xmlns:a16="http://schemas.microsoft.com/office/drawing/2014/main" id="{D5CF00F4-162D-421A-9EE2-585404658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603" y="2438400"/>
              <a:ext cx="4419600" cy="441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B56807AA-44CF-429C-9654-28192DE8C003}"/>
                </a:ext>
              </a:extLst>
            </p:cNvPr>
            <p:cNvSpPr/>
            <p:nvPr/>
          </p:nvSpPr>
          <p:spPr>
            <a:xfrm rot="18891676">
              <a:off x="6154269" y="4628103"/>
              <a:ext cx="281354" cy="281354"/>
            </a:xfrm>
            <a:prstGeom prst="teardrop">
              <a:avLst>
                <a:gd name="adj" fmla="val 13768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눈물 방울 28">
              <a:extLst>
                <a:ext uri="{FF2B5EF4-FFF2-40B4-BE49-F238E27FC236}">
                  <a16:creationId xmlns:a16="http://schemas.microsoft.com/office/drawing/2014/main" id="{A5C6654E-F9D5-449E-AA32-8B74C2C6EAB8}"/>
                </a:ext>
              </a:extLst>
            </p:cNvPr>
            <p:cNvSpPr/>
            <p:nvPr/>
          </p:nvSpPr>
          <p:spPr>
            <a:xfrm rot="18891676">
              <a:off x="7846900" y="4507522"/>
              <a:ext cx="281354" cy="281354"/>
            </a:xfrm>
            <a:prstGeom prst="teardrop">
              <a:avLst>
                <a:gd name="adj" fmla="val 13768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68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C50027-7786-470C-BA9B-FB7D4FA4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– loop? Path?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DCBE1A-6B97-40A8-BFEE-2D66DF0B9AA9}"/>
              </a:ext>
            </a:extLst>
          </p:cNvPr>
          <p:cNvSpPr/>
          <p:nvPr/>
        </p:nvSpPr>
        <p:spPr>
          <a:xfrm>
            <a:off x="4642300" y="2078646"/>
            <a:ext cx="6711499" cy="1350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/>
              <a:t>UniswapV2Router!!</a:t>
            </a:r>
            <a:endParaRPr lang="ko-KR" altLang="en-US" sz="5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1871DE-3F49-4ED1-A1AB-A4E5B8EA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7559"/>
            <a:ext cx="41402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91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C50027-7786-470C-BA9B-FB7D4FA4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3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– loop? Path?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53463F-08DC-4F04-9D09-ABE203033DFE}"/>
              </a:ext>
            </a:extLst>
          </p:cNvPr>
          <p:cNvSpPr/>
          <p:nvPr/>
        </p:nvSpPr>
        <p:spPr>
          <a:xfrm>
            <a:off x="986875" y="3430315"/>
            <a:ext cx="1065756" cy="7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Trader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926C3-F751-4CA9-86A1-03A7845664A6}"/>
              </a:ext>
            </a:extLst>
          </p:cNvPr>
          <p:cNvSpPr txBox="1"/>
          <p:nvPr/>
        </p:nvSpPr>
        <p:spPr>
          <a:xfrm>
            <a:off x="5849975" y="2651126"/>
            <a:ext cx="19727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Pools</a:t>
            </a:r>
            <a:endParaRPr lang="ko-KR" altLang="en-US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DA1B4D-FA17-4EE8-B3BA-F31D4107A801}"/>
              </a:ext>
            </a:extLst>
          </p:cNvPr>
          <p:cNvGrpSpPr/>
          <p:nvPr/>
        </p:nvGrpSpPr>
        <p:grpSpPr>
          <a:xfrm>
            <a:off x="1519753" y="3020458"/>
            <a:ext cx="9834048" cy="2724464"/>
            <a:chOff x="1519753" y="3020458"/>
            <a:chExt cx="9834048" cy="27244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85BC9F9-B7C4-4A13-802F-B171A232D49F}"/>
                </a:ext>
              </a:extLst>
            </p:cNvPr>
            <p:cNvSpPr/>
            <p:nvPr/>
          </p:nvSpPr>
          <p:spPr>
            <a:xfrm>
              <a:off x="2971801" y="3020458"/>
              <a:ext cx="8382000" cy="15543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0027ABB-0E11-4120-9B50-848C2DE3F917}"/>
                </a:ext>
              </a:extLst>
            </p:cNvPr>
            <p:cNvGrpSpPr/>
            <p:nvPr/>
          </p:nvGrpSpPr>
          <p:grpSpPr>
            <a:xfrm>
              <a:off x="2704551" y="3132537"/>
              <a:ext cx="2392878" cy="1265976"/>
              <a:chOff x="2209800" y="2538968"/>
              <a:chExt cx="2392878" cy="126597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E32DDA9-D9F4-4031-AAAB-B96C2AA91A25}"/>
                  </a:ext>
                </a:extLst>
              </p:cNvPr>
              <p:cNvSpPr/>
              <p:nvPr/>
            </p:nvSpPr>
            <p:spPr>
              <a:xfrm>
                <a:off x="2629944" y="2620434"/>
                <a:ext cx="1972734" cy="1184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AEC13D-6970-44B0-8186-AE91196CF2CF}"/>
                  </a:ext>
                </a:extLst>
              </p:cNvPr>
              <p:cNvSpPr txBox="1"/>
              <p:nvPr/>
            </p:nvSpPr>
            <p:spPr>
              <a:xfrm>
                <a:off x="2209800" y="2538968"/>
                <a:ext cx="1972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ETH / DAI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40D39B7-CEAE-4D79-B186-F01762018D5D}"/>
                </a:ext>
              </a:extLst>
            </p:cNvPr>
            <p:cNvGrpSpPr/>
            <p:nvPr/>
          </p:nvGrpSpPr>
          <p:grpSpPr>
            <a:xfrm>
              <a:off x="5849975" y="3132537"/>
              <a:ext cx="2284176" cy="1265976"/>
              <a:chOff x="2318502" y="2538968"/>
              <a:chExt cx="2284176" cy="126597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CBA11F7-73B2-4E79-A511-B6A659C16615}"/>
                  </a:ext>
                </a:extLst>
              </p:cNvPr>
              <p:cNvSpPr/>
              <p:nvPr/>
            </p:nvSpPr>
            <p:spPr>
              <a:xfrm>
                <a:off x="2629944" y="2620434"/>
                <a:ext cx="1972734" cy="1184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798AEE-A9B4-451E-9667-AF8188E28C9E}"/>
                  </a:ext>
                </a:extLst>
              </p:cNvPr>
              <p:cNvSpPr txBox="1"/>
              <p:nvPr/>
            </p:nvSpPr>
            <p:spPr>
              <a:xfrm>
                <a:off x="2318502" y="2538968"/>
                <a:ext cx="1972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DAI / USDC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46C1059-EFF5-4A9D-8620-6A71F882DCCC}"/>
                </a:ext>
              </a:extLst>
            </p:cNvPr>
            <p:cNvGrpSpPr/>
            <p:nvPr/>
          </p:nvGrpSpPr>
          <p:grpSpPr>
            <a:xfrm>
              <a:off x="9028311" y="3132537"/>
              <a:ext cx="2176920" cy="1265976"/>
              <a:chOff x="2425758" y="2538968"/>
              <a:chExt cx="2176920" cy="126597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B8ECDFB-7516-4F5B-BE1E-D07C174A435D}"/>
                  </a:ext>
                </a:extLst>
              </p:cNvPr>
              <p:cNvSpPr/>
              <p:nvPr/>
            </p:nvSpPr>
            <p:spPr>
              <a:xfrm>
                <a:off x="2629944" y="2620434"/>
                <a:ext cx="1972734" cy="1184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926031-8223-417D-B9F0-E3E43B48E56A}"/>
                  </a:ext>
                </a:extLst>
              </p:cNvPr>
              <p:cNvSpPr txBox="1"/>
              <p:nvPr/>
            </p:nvSpPr>
            <p:spPr>
              <a:xfrm>
                <a:off x="2425758" y="2538968"/>
                <a:ext cx="1972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USDC / USDT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DA52A00-F6DF-4D5E-9A2A-F6981504BDDB}"/>
                </a:ext>
              </a:extLst>
            </p:cNvPr>
            <p:cNvCxnSpPr>
              <a:stCxn id="5" idx="3"/>
              <a:endCxn id="2" idx="1"/>
            </p:cNvCxnSpPr>
            <p:nvPr/>
          </p:nvCxnSpPr>
          <p:spPr>
            <a:xfrm>
              <a:off x="2052631" y="3806258"/>
              <a:ext cx="10720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401B8C-EBCF-48B3-96DC-5592E13D61F9}"/>
                </a:ext>
              </a:extLst>
            </p:cNvPr>
            <p:cNvSpPr txBox="1"/>
            <p:nvPr/>
          </p:nvSpPr>
          <p:spPr>
            <a:xfrm>
              <a:off x="2205525" y="3469398"/>
              <a:ext cx="727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ETH</a:t>
              </a:r>
              <a:endParaRPr lang="ko-KR" altLang="en-US" b="1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776CA0F-DB6B-48DA-92A8-DBD41E26A542}"/>
                </a:ext>
              </a:extLst>
            </p:cNvPr>
            <p:cNvCxnSpPr/>
            <p:nvPr/>
          </p:nvCxnSpPr>
          <p:spPr>
            <a:xfrm>
              <a:off x="5097429" y="3806258"/>
              <a:ext cx="10720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DE95CB-EFF2-4565-8673-E4F81D54C11E}"/>
                </a:ext>
              </a:extLst>
            </p:cNvPr>
            <p:cNvSpPr txBox="1"/>
            <p:nvPr/>
          </p:nvSpPr>
          <p:spPr>
            <a:xfrm>
              <a:off x="5250323" y="3469398"/>
              <a:ext cx="727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DAI</a:t>
              </a:r>
              <a:endParaRPr lang="ko-KR" altLang="en-US" b="1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EA711BE-B5C3-44E5-9928-D2FCA571A41A}"/>
                </a:ext>
              </a:extLst>
            </p:cNvPr>
            <p:cNvCxnSpPr/>
            <p:nvPr/>
          </p:nvCxnSpPr>
          <p:spPr>
            <a:xfrm>
              <a:off x="8147776" y="3806258"/>
              <a:ext cx="10720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E64359-A9DC-4F65-B564-52FD0F420CF8}"/>
                </a:ext>
              </a:extLst>
            </p:cNvPr>
            <p:cNvSpPr txBox="1"/>
            <p:nvPr/>
          </p:nvSpPr>
          <p:spPr>
            <a:xfrm>
              <a:off x="8218456" y="3469398"/>
              <a:ext cx="83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USDC</a:t>
              </a:r>
              <a:endParaRPr lang="ko-KR" altLang="en-US" b="1" dirty="0"/>
            </a:p>
          </p:txBody>
        </p:sp>
        <p:cxnSp>
          <p:nvCxnSpPr>
            <p:cNvPr id="28" name="연결선: 구부러짐 27">
              <a:extLst>
                <a:ext uri="{FF2B5EF4-FFF2-40B4-BE49-F238E27FC236}">
                  <a16:creationId xmlns:a16="http://schemas.microsoft.com/office/drawing/2014/main" id="{57F2BD8E-9103-44B1-9EC3-A46112F1F73E}"/>
                </a:ext>
              </a:extLst>
            </p:cNvPr>
            <p:cNvCxnSpPr>
              <a:stCxn id="13" idx="2"/>
              <a:endCxn id="5" idx="2"/>
            </p:cNvCxnSpPr>
            <p:nvPr/>
          </p:nvCxnSpPr>
          <p:spPr>
            <a:xfrm rot="5400000" flipH="1">
              <a:off x="5761153" y="-59198"/>
              <a:ext cx="216312" cy="8699111"/>
            </a:xfrm>
            <a:prstGeom prst="curvedConnector3">
              <a:avLst>
                <a:gd name="adj1" fmla="val -4618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150E51-2458-48D3-AE9C-6EB25E7D7CE3}"/>
                </a:ext>
              </a:extLst>
            </p:cNvPr>
            <p:cNvSpPr txBox="1"/>
            <p:nvPr/>
          </p:nvSpPr>
          <p:spPr>
            <a:xfrm>
              <a:off x="5382352" y="5375590"/>
              <a:ext cx="97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USDT</a:t>
              </a:r>
              <a:endParaRPr lang="ko-KR" altLang="en-US" b="1" dirty="0"/>
            </a:p>
          </p:txBody>
        </p:sp>
      </p:grpSp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7C2FBE9A-B547-466C-818F-C7817745F641}"/>
              </a:ext>
            </a:extLst>
          </p:cNvPr>
          <p:cNvSpPr/>
          <p:nvPr/>
        </p:nvSpPr>
        <p:spPr>
          <a:xfrm>
            <a:off x="355586" y="1579845"/>
            <a:ext cx="2328333" cy="1440613"/>
          </a:xfrm>
          <a:prstGeom prst="wedgeRoundRectCallout">
            <a:avLst>
              <a:gd name="adj1" fmla="val 8259"/>
              <a:gd name="adj2" fmla="val 70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ETH to USDT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366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C50027-7786-470C-BA9B-FB7D4FA4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– loop? Path?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DC281D-4580-4BBA-AF85-135D05A9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6" y="1720618"/>
            <a:ext cx="11638588" cy="407058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AB210B-62E7-4449-9793-74E4E5E24753}"/>
              </a:ext>
            </a:extLst>
          </p:cNvPr>
          <p:cNvSpPr/>
          <p:nvPr/>
        </p:nvSpPr>
        <p:spPr>
          <a:xfrm>
            <a:off x="1117600" y="3289299"/>
            <a:ext cx="10541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6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2CCE18E9-5E30-4B2B-A0BF-BCDE2187010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Flash Swap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93" name="그룹 3092">
            <a:extLst>
              <a:ext uri="{FF2B5EF4-FFF2-40B4-BE49-F238E27FC236}">
                <a16:creationId xmlns:a16="http://schemas.microsoft.com/office/drawing/2014/main" id="{C0334E4F-84A7-43DC-B0AE-6C867864DC6A}"/>
              </a:ext>
            </a:extLst>
          </p:cNvPr>
          <p:cNvGrpSpPr/>
          <p:nvPr/>
        </p:nvGrpSpPr>
        <p:grpSpPr>
          <a:xfrm>
            <a:off x="838200" y="2877741"/>
            <a:ext cx="10515600" cy="2405774"/>
            <a:chOff x="838200" y="2302008"/>
            <a:chExt cx="10515600" cy="2405774"/>
          </a:xfrm>
        </p:grpSpPr>
        <p:pic>
          <p:nvPicPr>
            <p:cNvPr id="3074" name="Picture 2" descr="스마일 로고에 관한 인기 아이디어 42개 | 스마일 로고, 로고, 크리스마스 카드">
              <a:extLst>
                <a:ext uri="{FF2B5EF4-FFF2-40B4-BE49-F238E27FC236}">
                  <a16:creationId xmlns:a16="http://schemas.microsoft.com/office/drawing/2014/main" id="{7CAC38CA-2F54-472F-A29B-82C82B5B8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623741"/>
              <a:ext cx="1610518" cy="1610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F4EA555-680C-4CCE-B269-01CED46A19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32"/>
            <a:stretch/>
          </p:blipFill>
          <p:spPr>
            <a:xfrm>
              <a:off x="6600162" y="2302008"/>
              <a:ext cx="4753638" cy="2405774"/>
            </a:xfrm>
            <a:prstGeom prst="rect">
              <a:avLst/>
            </a:prstGeom>
          </p:spPr>
        </p:pic>
        <p:cxnSp>
          <p:nvCxnSpPr>
            <p:cNvPr id="3086" name="직선 화살표 연결선 3085">
              <a:extLst>
                <a:ext uri="{FF2B5EF4-FFF2-40B4-BE49-F238E27FC236}">
                  <a16:creationId xmlns:a16="http://schemas.microsoft.com/office/drawing/2014/main" id="{933EFCAD-186E-4352-8CEC-9CE8A99AE6B9}"/>
                </a:ext>
              </a:extLst>
            </p:cNvPr>
            <p:cNvCxnSpPr/>
            <p:nvPr/>
          </p:nvCxnSpPr>
          <p:spPr>
            <a:xfrm>
              <a:off x="3001829" y="3039533"/>
              <a:ext cx="3598333" cy="0"/>
            </a:xfrm>
            <a:prstGeom prst="straightConnector1">
              <a:avLst/>
            </a:prstGeom>
            <a:ln w="76200">
              <a:solidFill>
                <a:srgbClr val="1E1E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F8A614A-40B9-432B-822F-CE695837F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1828" y="3809695"/>
              <a:ext cx="3598334" cy="0"/>
            </a:xfrm>
            <a:prstGeom prst="straightConnector1">
              <a:avLst/>
            </a:prstGeom>
            <a:ln w="76200">
              <a:solidFill>
                <a:srgbClr val="1E1E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2" name="TextBox 3091">
              <a:extLst>
                <a:ext uri="{FF2B5EF4-FFF2-40B4-BE49-F238E27FC236}">
                  <a16:creationId xmlns:a16="http://schemas.microsoft.com/office/drawing/2014/main" id="{32459868-532F-4744-A3B5-244869BA5B28}"/>
                </a:ext>
              </a:extLst>
            </p:cNvPr>
            <p:cNvSpPr txBox="1"/>
            <p:nvPr/>
          </p:nvSpPr>
          <p:spPr>
            <a:xfrm>
              <a:off x="2448718" y="4015979"/>
              <a:ext cx="462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Borrow assets without upfront collateral</a:t>
              </a:r>
              <a:endParaRPr lang="ko-KR" altLang="en-US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44F6F39-B031-44E6-8FCE-1E007BD2EF98}"/>
                </a:ext>
              </a:extLst>
            </p:cNvPr>
            <p:cNvSpPr txBox="1"/>
            <p:nvPr/>
          </p:nvSpPr>
          <p:spPr>
            <a:xfrm>
              <a:off x="2486220" y="2559578"/>
              <a:ext cx="462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Pay back + default fee 0.3% + gas</a:t>
              </a:r>
              <a:endParaRPr lang="ko-KR" altLang="en-US" b="1" dirty="0"/>
            </a:p>
          </p:txBody>
        </p:sp>
      </p:grpSp>
      <p:sp>
        <p:nvSpPr>
          <p:cNvPr id="3094" name="직사각형 3093">
            <a:extLst>
              <a:ext uri="{FF2B5EF4-FFF2-40B4-BE49-F238E27FC236}">
                <a16:creationId xmlns:a16="http://schemas.microsoft.com/office/drawing/2014/main" id="{87B393B6-1E1C-4831-A9A7-AE06132F1121}"/>
              </a:ext>
            </a:extLst>
          </p:cNvPr>
          <p:cNvSpPr/>
          <p:nvPr/>
        </p:nvSpPr>
        <p:spPr>
          <a:xfrm>
            <a:off x="6189528" y="4968179"/>
            <a:ext cx="821267" cy="30820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How??</a:t>
            </a:r>
            <a:endParaRPr lang="ko-KR" altLang="en-US" b="1" dirty="0"/>
          </a:p>
        </p:txBody>
      </p:sp>
      <p:sp>
        <p:nvSpPr>
          <p:cNvPr id="3096" name="설명선: 굽은 선 3095">
            <a:extLst>
              <a:ext uri="{FF2B5EF4-FFF2-40B4-BE49-F238E27FC236}">
                <a16:creationId xmlns:a16="http://schemas.microsoft.com/office/drawing/2014/main" id="{751865E2-A2FD-4FEA-B2B6-AC07E102812D}"/>
              </a:ext>
            </a:extLst>
          </p:cNvPr>
          <p:cNvSpPr/>
          <p:nvPr/>
        </p:nvSpPr>
        <p:spPr>
          <a:xfrm>
            <a:off x="2898300" y="2100110"/>
            <a:ext cx="2111609" cy="782926"/>
          </a:xfrm>
          <a:prstGeom prst="borderCallout2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uniswapV2callee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uniswapV2call()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설명선: 굽은 선 61">
            <a:extLst>
              <a:ext uri="{FF2B5EF4-FFF2-40B4-BE49-F238E27FC236}">
                <a16:creationId xmlns:a16="http://schemas.microsoft.com/office/drawing/2014/main" id="{897E4E54-1FA3-4AE6-8B33-8E3F6380749A}"/>
              </a:ext>
            </a:extLst>
          </p:cNvPr>
          <p:cNvSpPr/>
          <p:nvPr/>
        </p:nvSpPr>
        <p:spPr>
          <a:xfrm>
            <a:off x="5854935" y="1858521"/>
            <a:ext cx="1490453" cy="552619"/>
          </a:xfrm>
          <a:prstGeom prst="borderCallout2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!@#$%^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3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2CCE18E9-5E30-4B2B-A0BF-BCDE2187010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Flash Swap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4EA555-680C-4CCE-B269-01CED46A1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2"/>
          <a:stretch/>
        </p:blipFill>
        <p:spPr>
          <a:xfrm>
            <a:off x="6600162" y="2877741"/>
            <a:ext cx="4753638" cy="2405774"/>
          </a:xfrm>
          <a:prstGeom prst="rect">
            <a:avLst/>
          </a:prstGeom>
        </p:spPr>
      </p:pic>
      <p:cxnSp>
        <p:nvCxnSpPr>
          <p:cNvPr id="3086" name="직선 화살표 연결선 3085">
            <a:extLst>
              <a:ext uri="{FF2B5EF4-FFF2-40B4-BE49-F238E27FC236}">
                <a16:creationId xmlns:a16="http://schemas.microsoft.com/office/drawing/2014/main" id="{933EFCAD-186E-4352-8CEC-9CE8A99AE6B9}"/>
              </a:ext>
            </a:extLst>
          </p:cNvPr>
          <p:cNvCxnSpPr/>
          <p:nvPr/>
        </p:nvCxnSpPr>
        <p:spPr>
          <a:xfrm>
            <a:off x="3001829" y="3615266"/>
            <a:ext cx="3598333" cy="0"/>
          </a:xfrm>
          <a:prstGeom prst="straightConnector1">
            <a:avLst/>
          </a:prstGeom>
          <a:ln w="76200">
            <a:solidFill>
              <a:srgbClr val="1E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F8A614A-40B9-432B-822F-CE695837F426}"/>
              </a:ext>
            </a:extLst>
          </p:cNvPr>
          <p:cNvCxnSpPr>
            <a:cxnSpLocks/>
          </p:cNvCxnSpPr>
          <p:nvPr/>
        </p:nvCxnSpPr>
        <p:spPr>
          <a:xfrm flipH="1">
            <a:off x="3001828" y="4385428"/>
            <a:ext cx="3598334" cy="0"/>
          </a:xfrm>
          <a:prstGeom prst="straightConnector1">
            <a:avLst/>
          </a:prstGeom>
          <a:ln w="76200">
            <a:solidFill>
              <a:srgbClr val="1E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2" name="TextBox 3091">
            <a:extLst>
              <a:ext uri="{FF2B5EF4-FFF2-40B4-BE49-F238E27FC236}">
                <a16:creationId xmlns:a16="http://schemas.microsoft.com/office/drawing/2014/main" id="{32459868-532F-4744-A3B5-244869BA5B28}"/>
              </a:ext>
            </a:extLst>
          </p:cNvPr>
          <p:cNvSpPr txBox="1"/>
          <p:nvPr/>
        </p:nvSpPr>
        <p:spPr>
          <a:xfrm>
            <a:off x="2448718" y="4591712"/>
            <a:ext cx="462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Borrow assets without upfront collateral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4F6F39-B031-44E6-8FCE-1E007BD2EF98}"/>
              </a:ext>
            </a:extLst>
          </p:cNvPr>
          <p:cNvSpPr txBox="1"/>
          <p:nvPr/>
        </p:nvSpPr>
        <p:spPr>
          <a:xfrm>
            <a:off x="2486220" y="3135311"/>
            <a:ext cx="462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Pay back + default fee 0.3% + gas</a:t>
            </a:r>
            <a:endParaRPr lang="ko-KR" altLang="en-US" b="1" dirty="0"/>
          </a:p>
        </p:txBody>
      </p:sp>
      <p:sp>
        <p:nvSpPr>
          <p:cNvPr id="3096" name="설명선: 굽은 선 3095">
            <a:extLst>
              <a:ext uri="{FF2B5EF4-FFF2-40B4-BE49-F238E27FC236}">
                <a16:creationId xmlns:a16="http://schemas.microsoft.com/office/drawing/2014/main" id="{751865E2-A2FD-4FEA-B2B6-AC07E102812D}"/>
              </a:ext>
            </a:extLst>
          </p:cNvPr>
          <p:cNvSpPr/>
          <p:nvPr/>
        </p:nvSpPr>
        <p:spPr>
          <a:xfrm>
            <a:off x="2898300" y="2100110"/>
            <a:ext cx="2111609" cy="782926"/>
          </a:xfrm>
          <a:prstGeom prst="borderCallout2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uniswapV2callee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uniswapV2call()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설명선: 굽은 선 61">
            <a:extLst>
              <a:ext uri="{FF2B5EF4-FFF2-40B4-BE49-F238E27FC236}">
                <a16:creationId xmlns:a16="http://schemas.microsoft.com/office/drawing/2014/main" id="{897E4E54-1FA3-4AE6-8B33-8E3F6380749A}"/>
              </a:ext>
            </a:extLst>
          </p:cNvPr>
          <p:cNvSpPr/>
          <p:nvPr/>
        </p:nvSpPr>
        <p:spPr>
          <a:xfrm>
            <a:off x="5854935" y="1858521"/>
            <a:ext cx="1490453" cy="552619"/>
          </a:xfrm>
          <a:prstGeom prst="borderCallout2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!@#$%^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Angry Emoji [Free Download iPhone Emojis in PNG] | Emoji Island">
            <a:extLst>
              <a:ext uri="{FF2B5EF4-FFF2-40B4-BE49-F238E27FC236}">
                <a16:creationId xmlns:a16="http://schemas.microsoft.com/office/drawing/2014/main" id="{B875F9AC-8E45-4FBA-9B49-67549E02B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98" y="3166175"/>
            <a:ext cx="1610518" cy="161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1586A3C9-852B-4542-BA0B-31D81C8C98D1}"/>
              </a:ext>
            </a:extLst>
          </p:cNvPr>
          <p:cNvSpPr/>
          <p:nvPr/>
        </p:nvSpPr>
        <p:spPr>
          <a:xfrm>
            <a:off x="1361711" y="2991004"/>
            <a:ext cx="6878568" cy="681393"/>
          </a:xfrm>
          <a:prstGeom prst="mathMultiply">
            <a:avLst>
              <a:gd name="adj1" fmla="val 86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폭발: 14pt 15">
            <a:extLst>
              <a:ext uri="{FF2B5EF4-FFF2-40B4-BE49-F238E27FC236}">
                <a16:creationId xmlns:a16="http://schemas.microsoft.com/office/drawing/2014/main" id="{6E26D88D-6346-426E-ACD2-FE8B75D91728}"/>
              </a:ext>
            </a:extLst>
          </p:cNvPr>
          <p:cNvSpPr/>
          <p:nvPr/>
        </p:nvSpPr>
        <p:spPr>
          <a:xfrm>
            <a:off x="2745649" y="2408020"/>
            <a:ext cx="4038600" cy="2041960"/>
          </a:xfrm>
          <a:prstGeom prst="irregularSeal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Roll back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+ gas fee</a:t>
            </a:r>
          </a:p>
        </p:txBody>
      </p:sp>
    </p:spTree>
    <p:extLst>
      <p:ext uri="{BB962C8B-B14F-4D97-AF65-F5344CB8AC3E}">
        <p14:creationId xmlns:p14="http://schemas.microsoft.com/office/powerpoint/2010/main" val="4749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/>
      <p:bldP spid="56" grpId="0"/>
      <p:bldP spid="3096" grpId="0" animBg="1"/>
      <p:bldP spid="62" grpId="0" animBg="1"/>
      <p:bldP spid="2" grpId="0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2CCE18E9-5E30-4B2B-A0BF-BCDE2187010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Flash Swap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4EA555-680C-4CCE-B269-01CED46A1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2"/>
          <a:stretch/>
        </p:blipFill>
        <p:spPr>
          <a:xfrm>
            <a:off x="6600162" y="2877741"/>
            <a:ext cx="4753638" cy="2405774"/>
          </a:xfrm>
          <a:prstGeom prst="rect">
            <a:avLst/>
          </a:prstGeom>
        </p:spPr>
      </p:pic>
      <p:pic>
        <p:nvPicPr>
          <p:cNvPr id="5122" name="Picture 2" descr="Angry Emoji [Free Download iPhone Emojis in PNG] | Emoji Island">
            <a:extLst>
              <a:ext uri="{FF2B5EF4-FFF2-40B4-BE49-F238E27FC236}">
                <a16:creationId xmlns:a16="http://schemas.microsoft.com/office/drawing/2014/main" id="{B875F9AC-8E45-4FBA-9B49-67549E02B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98" y="3166175"/>
            <a:ext cx="1610518" cy="161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폭발: 14pt 2">
            <a:extLst>
              <a:ext uri="{FF2B5EF4-FFF2-40B4-BE49-F238E27FC236}">
                <a16:creationId xmlns:a16="http://schemas.microsoft.com/office/drawing/2014/main" id="{025CCB4B-723C-481D-BBC0-A852712573DF}"/>
              </a:ext>
            </a:extLst>
          </p:cNvPr>
          <p:cNvSpPr/>
          <p:nvPr/>
        </p:nvSpPr>
        <p:spPr>
          <a:xfrm>
            <a:off x="2745649" y="2408020"/>
            <a:ext cx="4038600" cy="2041960"/>
          </a:xfrm>
          <a:prstGeom prst="irregularSeal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Roll back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+ gas fee</a:t>
            </a:r>
          </a:p>
        </p:txBody>
      </p:sp>
    </p:spTree>
    <p:extLst>
      <p:ext uri="{BB962C8B-B14F-4D97-AF65-F5344CB8AC3E}">
        <p14:creationId xmlns:p14="http://schemas.microsoft.com/office/powerpoint/2010/main" val="6217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0EF16F-8A7A-4BFB-A566-EB310B17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3" y="1361457"/>
            <a:ext cx="7658728" cy="535412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FFF49CD-D1A1-48DE-9B9D-21CE09E5A605}"/>
              </a:ext>
            </a:extLst>
          </p:cNvPr>
          <p:cNvSpPr/>
          <p:nvPr/>
        </p:nvSpPr>
        <p:spPr>
          <a:xfrm>
            <a:off x="169332" y="1361457"/>
            <a:ext cx="7653869" cy="535412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0E433C-0736-479B-A164-45ED438CE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93" y="3536298"/>
            <a:ext cx="7128933" cy="50131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0D608B-0A8E-4293-8915-73B5F8C5FF4B}"/>
              </a:ext>
            </a:extLst>
          </p:cNvPr>
          <p:cNvSpPr/>
          <p:nvPr/>
        </p:nvSpPr>
        <p:spPr>
          <a:xfrm>
            <a:off x="694065" y="3516841"/>
            <a:ext cx="7119408" cy="501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CCE18E9-5E30-4B2B-A0BF-BCDE2187010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Flash Swap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B34341-4C6B-47E8-845D-335D9A2F69BB}"/>
              </a:ext>
            </a:extLst>
          </p:cNvPr>
          <p:cNvSpPr/>
          <p:nvPr/>
        </p:nvSpPr>
        <p:spPr>
          <a:xfrm>
            <a:off x="8176845" y="1992999"/>
            <a:ext cx="3402623" cy="521602"/>
          </a:xfrm>
          <a:prstGeom prst="rect">
            <a:avLst/>
          </a:prstGeom>
          <a:noFill/>
          <a:ln w="38100"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무담보 대출 실행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15B872-C361-4086-9560-65E2D165DB61}"/>
              </a:ext>
            </a:extLst>
          </p:cNvPr>
          <p:cNvSpPr/>
          <p:nvPr/>
        </p:nvSpPr>
        <p:spPr>
          <a:xfrm>
            <a:off x="8176844" y="2667093"/>
            <a:ext cx="3402623" cy="514944"/>
          </a:xfrm>
          <a:prstGeom prst="rect">
            <a:avLst/>
          </a:prstGeom>
          <a:noFill/>
          <a:ln w="38100"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Call </a:t>
            </a:r>
            <a:r>
              <a:rPr lang="ko-KR" altLang="en-US" b="1" dirty="0">
                <a:solidFill>
                  <a:schemeClr val="tx1"/>
                </a:solidFill>
              </a:rPr>
              <a:t>함수 호출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18413D-AC51-47DB-B9D2-8B4CC61EF070}"/>
              </a:ext>
            </a:extLst>
          </p:cNvPr>
          <p:cNvSpPr/>
          <p:nvPr/>
        </p:nvSpPr>
        <p:spPr>
          <a:xfrm>
            <a:off x="8176844" y="4080214"/>
            <a:ext cx="3402623" cy="501319"/>
          </a:xfrm>
          <a:prstGeom prst="rect">
            <a:avLst/>
          </a:prstGeom>
          <a:noFill/>
          <a:ln w="38100"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상환된 금액 계산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D6E64A-24D4-40D4-82FE-C8325F9684F5}"/>
              </a:ext>
            </a:extLst>
          </p:cNvPr>
          <p:cNvSpPr/>
          <p:nvPr/>
        </p:nvSpPr>
        <p:spPr>
          <a:xfrm>
            <a:off x="434133" y="4530888"/>
            <a:ext cx="6749182" cy="401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F71B12-CF0E-4B5A-84BA-C735B749B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33" y="4537846"/>
            <a:ext cx="6749182" cy="38768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CAD704-DA56-4CD3-BD9E-8087A59732EE}"/>
              </a:ext>
            </a:extLst>
          </p:cNvPr>
          <p:cNvCxnSpPr>
            <a:stCxn id="11" idx="3"/>
            <a:endCxn id="2" idx="1"/>
          </p:cNvCxnSpPr>
          <p:nvPr/>
        </p:nvCxnSpPr>
        <p:spPr>
          <a:xfrm flipV="1">
            <a:off x="7813473" y="2253800"/>
            <a:ext cx="363372" cy="15137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E67CF50-6842-4F28-8403-827AF37F9A6D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7813473" y="2924565"/>
            <a:ext cx="363371" cy="842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0EB0D4-91E6-4D13-AE0E-146D9453109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7183315" y="4330874"/>
            <a:ext cx="993529" cy="4008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5BC47E-EF66-446D-B186-96B6AABCB75D}"/>
              </a:ext>
            </a:extLst>
          </p:cNvPr>
          <p:cNvSpPr/>
          <p:nvPr/>
        </p:nvSpPr>
        <p:spPr>
          <a:xfrm>
            <a:off x="8176843" y="5252979"/>
            <a:ext cx="3402623" cy="501319"/>
          </a:xfrm>
          <a:prstGeom prst="rect">
            <a:avLst/>
          </a:prstGeom>
          <a:noFill/>
          <a:ln w="38100"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상환된 금액 체크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DDD93E1-EC56-44E4-8A5B-A9FF4B937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33" y="4961421"/>
            <a:ext cx="6898652" cy="170932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679681-B565-470B-9F8E-057AF89D7835}"/>
              </a:ext>
            </a:extLst>
          </p:cNvPr>
          <p:cNvSpPr/>
          <p:nvPr/>
        </p:nvSpPr>
        <p:spPr>
          <a:xfrm>
            <a:off x="424607" y="4931700"/>
            <a:ext cx="6898652" cy="1709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8EDB2E-B5EE-4EAB-B38A-14F5A0D641D6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 flipV="1">
            <a:off x="7323259" y="5503639"/>
            <a:ext cx="853584" cy="282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D35D34-5DB7-4716-980C-CC55975A5E37}"/>
              </a:ext>
            </a:extLst>
          </p:cNvPr>
          <p:cNvSpPr/>
          <p:nvPr/>
        </p:nvSpPr>
        <p:spPr>
          <a:xfrm>
            <a:off x="8176842" y="5753098"/>
            <a:ext cx="3402623" cy="501319"/>
          </a:xfrm>
          <a:prstGeom prst="rect">
            <a:avLst/>
          </a:prstGeom>
          <a:noFill/>
          <a:ln w="38100"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invalid </a:t>
            </a:r>
            <a:r>
              <a:rPr lang="ko-KR" altLang="en-US" b="1" dirty="0">
                <a:solidFill>
                  <a:schemeClr val="tx1"/>
                </a:solidFill>
              </a:rPr>
              <a:t>하다면</a:t>
            </a:r>
            <a:r>
              <a:rPr lang="en-US" altLang="ko-KR" b="1" dirty="0">
                <a:solidFill>
                  <a:schemeClr val="tx1"/>
                </a:solidFill>
              </a:rPr>
              <a:t>, revert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6FFB19B-DE34-4F91-AB1A-DA31366B9E21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7323259" y="5786362"/>
            <a:ext cx="853583" cy="217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94BEF8-27AF-4968-A5D8-316A1891893F}"/>
              </a:ext>
            </a:extLst>
          </p:cNvPr>
          <p:cNvSpPr/>
          <p:nvPr/>
        </p:nvSpPr>
        <p:spPr>
          <a:xfrm>
            <a:off x="8176842" y="3179294"/>
            <a:ext cx="3402623" cy="514944"/>
          </a:xfrm>
          <a:prstGeom prst="rect">
            <a:avLst/>
          </a:prstGeom>
          <a:noFill/>
          <a:ln w="38100"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내부 구현 로직에서 상환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6D63BF-70E0-48B1-AEB6-3857B5EB2F63}"/>
              </a:ext>
            </a:extLst>
          </p:cNvPr>
          <p:cNvCxnSpPr>
            <a:stCxn id="11" idx="3"/>
            <a:endCxn id="33" idx="1"/>
          </p:cNvCxnSpPr>
          <p:nvPr/>
        </p:nvCxnSpPr>
        <p:spPr>
          <a:xfrm flipV="1">
            <a:off x="7813473" y="3436766"/>
            <a:ext cx="363369" cy="3307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4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DC0B9-621C-43DC-8DBB-29A5F518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3092"/>
            <a:ext cx="10515600" cy="146621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저희가 공부하고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해석한대로 발표에 녹였기 때문에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사실과 다른 정보가 포함되어 있을 수 있음을 알려드립니다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B3DA3B-8FBC-4E72-BE50-753B0D32F0C2}"/>
              </a:ext>
            </a:extLst>
          </p:cNvPr>
          <p:cNvSpPr/>
          <p:nvPr/>
        </p:nvSpPr>
        <p:spPr>
          <a:xfrm>
            <a:off x="3243072" y="1600200"/>
            <a:ext cx="5705856" cy="10956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Abadi" panose="020B0604020104020204" pitchFamily="34" charset="0"/>
                <a:ea typeface="a가을운동회B" panose="02020600000000000000" pitchFamily="18" charset="-127"/>
              </a:rPr>
              <a:t>WARNING</a:t>
            </a:r>
            <a:endParaRPr lang="ko-KR" altLang="en-US" sz="6600" dirty="0">
              <a:latin typeface="Abadi" panose="020B0604020104020204" pitchFamily="34" charset="0"/>
              <a:ea typeface="a가을운동회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280C47-7995-4D81-93C3-6647CFADCDAF}"/>
              </a:ext>
            </a:extLst>
          </p:cNvPr>
          <p:cNvSpPr/>
          <p:nvPr/>
        </p:nvSpPr>
        <p:spPr>
          <a:xfrm>
            <a:off x="3410712" y="1600200"/>
            <a:ext cx="237744" cy="10956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7B4AC7-B115-4DBC-B8E0-A691E27BADE7}"/>
              </a:ext>
            </a:extLst>
          </p:cNvPr>
          <p:cNvSpPr/>
          <p:nvPr/>
        </p:nvSpPr>
        <p:spPr>
          <a:xfrm>
            <a:off x="8534402" y="1600200"/>
            <a:ext cx="237744" cy="10956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03FB645-A0D2-4283-B6D8-64E532EFA80B}"/>
              </a:ext>
            </a:extLst>
          </p:cNvPr>
          <p:cNvSpPr txBox="1">
            <a:spLocks/>
          </p:cNvSpPr>
          <p:nvPr/>
        </p:nvSpPr>
        <p:spPr>
          <a:xfrm>
            <a:off x="838200" y="4914836"/>
            <a:ext cx="10515600" cy="1466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질문 및 지적 환영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D1C32C-1947-4FBB-B1B4-F17BC17BB439}"/>
              </a:ext>
            </a:extLst>
          </p:cNvPr>
          <p:cNvSpPr/>
          <p:nvPr/>
        </p:nvSpPr>
        <p:spPr>
          <a:xfrm>
            <a:off x="3410712" y="2505075"/>
            <a:ext cx="237744" cy="6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95C07-FA1E-41EF-BEE9-31DEA81B4483}"/>
              </a:ext>
            </a:extLst>
          </p:cNvPr>
          <p:cNvSpPr/>
          <p:nvPr/>
        </p:nvSpPr>
        <p:spPr>
          <a:xfrm>
            <a:off x="8534402" y="2505075"/>
            <a:ext cx="237744" cy="6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7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657F67-710F-4BF4-A689-DD304DB7A9E7}"/>
              </a:ext>
            </a:extLst>
          </p:cNvPr>
          <p:cNvSpPr txBox="1"/>
          <p:nvPr/>
        </p:nvSpPr>
        <p:spPr>
          <a:xfrm>
            <a:off x="2285999" y="2705725"/>
            <a:ext cx="62777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아 힘들다</a:t>
            </a: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Keep going~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975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C2919-DB15-4835-B60B-1043942B4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8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b="1" dirty="0"/>
              <a:t>헉 </a:t>
            </a:r>
            <a:r>
              <a:rPr lang="en-US" altLang="ko-KR" b="1" dirty="0"/>
              <a:t>… </a:t>
            </a:r>
            <a:r>
              <a:rPr lang="ko-KR" altLang="en-US" b="1" dirty="0"/>
              <a:t>그런데 </a:t>
            </a:r>
            <a:r>
              <a:rPr lang="en-US" altLang="ko-KR" b="1" dirty="0"/>
              <a:t>Pool </a:t>
            </a:r>
            <a:r>
              <a:rPr lang="ko-KR" altLang="en-US" b="1" dirty="0"/>
              <a:t>안에 토큰이 없으면 어떡하지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  <p:pic>
        <p:nvPicPr>
          <p:cNvPr id="8194" name="Picture 2" descr="Lg폰 근황.txt - 뽐뿌:휴대폰포럼">
            <a:extLst>
              <a:ext uri="{FF2B5EF4-FFF2-40B4-BE49-F238E27FC236}">
                <a16:creationId xmlns:a16="http://schemas.microsoft.com/office/drawing/2014/main" id="{94C49EC8-3563-4554-B5F4-9FE388B3A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947" y="2506662"/>
            <a:ext cx="47061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89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C2919-DB15-4835-B60B-1043942B4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8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b="1" dirty="0"/>
              <a:t>내 </a:t>
            </a:r>
            <a:r>
              <a:rPr lang="ko-KR" altLang="en-US" b="1" dirty="0" err="1"/>
              <a:t>이더</a:t>
            </a:r>
            <a:r>
              <a:rPr lang="ko-KR" altLang="en-US" b="1" dirty="0"/>
              <a:t> </a:t>
            </a:r>
            <a:r>
              <a:rPr lang="ko-KR" altLang="en-US" b="1" dirty="0" err="1"/>
              <a:t>딴걸로</a:t>
            </a:r>
            <a:r>
              <a:rPr lang="ko-KR" altLang="en-US" b="1" dirty="0"/>
              <a:t> </a:t>
            </a:r>
            <a:r>
              <a:rPr lang="ko-KR" altLang="en-US" b="1" dirty="0" err="1"/>
              <a:t>바꾸고싶다고</a:t>
            </a:r>
            <a:r>
              <a:rPr lang="ko-KR" altLang="en-US" b="1" dirty="0"/>
              <a:t> 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  <p:pic>
        <p:nvPicPr>
          <p:cNvPr id="11266" name="Picture 2" descr="네이버 뿜">
            <a:extLst>
              <a:ext uri="{FF2B5EF4-FFF2-40B4-BE49-F238E27FC236}">
                <a16:creationId xmlns:a16="http://schemas.microsoft.com/office/drawing/2014/main" id="{A81064FE-D31B-4C88-9B73-54012E54C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228975"/>
            <a:ext cx="6477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05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C2919-DB15-4835-B60B-1043942B4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8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b="1" dirty="0"/>
              <a:t>아</a:t>
            </a:r>
            <a:r>
              <a:rPr lang="en-US" altLang="ko-KR" b="1" dirty="0"/>
              <a:t>! </a:t>
            </a:r>
            <a:r>
              <a:rPr lang="ko-KR" altLang="en-US" b="1" dirty="0" err="1"/>
              <a:t>유동성이라는게</a:t>
            </a:r>
            <a:r>
              <a:rPr lang="ko-KR" altLang="en-US" b="1" dirty="0"/>
              <a:t> 있군 </a:t>
            </a:r>
            <a:r>
              <a:rPr lang="en-US" altLang="ko-KR" b="1" dirty="0"/>
              <a:t>^^</a:t>
            </a:r>
            <a:endParaRPr lang="ko-KR" altLang="en-US" b="1" dirty="0"/>
          </a:p>
        </p:txBody>
      </p:sp>
      <p:pic>
        <p:nvPicPr>
          <p:cNvPr id="12292" name="Picture 4" descr="페페 개구리 짤 모음집 슬픈개구리 유용한 짤 : 네이버 블로그">
            <a:extLst>
              <a:ext uri="{FF2B5EF4-FFF2-40B4-BE49-F238E27FC236}">
                <a16:creationId xmlns:a16="http://schemas.microsoft.com/office/drawing/2014/main" id="{C958DAEF-7A54-4BE0-868A-8A306B051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66" y="2836333"/>
            <a:ext cx="4021667" cy="40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93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5059E-0976-40B3-B20F-E49822E4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7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Liquidity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A4C2-9B51-4C36-9024-73F5DD971620}"/>
              </a:ext>
            </a:extLst>
          </p:cNvPr>
          <p:cNvSpPr/>
          <p:nvPr/>
        </p:nvSpPr>
        <p:spPr>
          <a:xfrm>
            <a:off x="1063091" y="1984191"/>
            <a:ext cx="1108170" cy="7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Provider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DF9AF-2BAB-405C-8964-AE11E44B0ADF}"/>
              </a:ext>
            </a:extLst>
          </p:cNvPr>
          <p:cNvSpPr/>
          <p:nvPr/>
        </p:nvSpPr>
        <p:spPr>
          <a:xfrm>
            <a:off x="2924193" y="1984191"/>
            <a:ext cx="2592365" cy="751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UniswapV2Router02</a:t>
            </a:r>
          </a:p>
          <a:p>
            <a:pPr algn="ctr"/>
            <a:r>
              <a:rPr lang="en-US" altLang="ko-KR" b="1" dirty="0"/>
              <a:t>add functions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61DC014-67CA-4521-9BED-BD74B2FF088A}"/>
              </a:ext>
            </a:extLst>
          </p:cNvPr>
          <p:cNvGrpSpPr/>
          <p:nvPr/>
        </p:nvGrpSpPr>
        <p:grpSpPr>
          <a:xfrm>
            <a:off x="1320480" y="2736077"/>
            <a:ext cx="2130211" cy="1325564"/>
            <a:chOff x="1095589" y="2615620"/>
            <a:chExt cx="2130211" cy="132556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33EB8C-3854-44FB-8D78-A4984FE936C7}"/>
                </a:ext>
              </a:extLst>
            </p:cNvPr>
            <p:cNvSpPr/>
            <p:nvPr/>
          </p:nvSpPr>
          <p:spPr>
            <a:xfrm>
              <a:off x="1095589" y="3181574"/>
              <a:ext cx="2130211" cy="7596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addLiquidity</a:t>
              </a:r>
              <a:r>
                <a:rPr lang="en-US" altLang="ko-KR" b="1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altLang="ko-KR" b="1" dirty="0" err="1">
                  <a:solidFill>
                    <a:schemeClr val="bg1"/>
                  </a:solidFill>
                </a:rPr>
                <a:t>addLiquidityETH</a:t>
              </a:r>
              <a:r>
                <a:rPr lang="en-US" altLang="ko-KR" b="1" dirty="0">
                  <a:solidFill>
                    <a:schemeClr val="bg1"/>
                  </a:solidFill>
                </a:rPr>
                <a:t>()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195FC21-2A47-4C54-95DE-51165C0202CF}"/>
                </a:ext>
              </a:extLst>
            </p:cNvPr>
            <p:cNvCxnSpPr>
              <a:cxnSpLocks/>
            </p:cNvCxnSpPr>
            <p:nvPr/>
          </p:nvCxnSpPr>
          <p:spPr>
            <a:xfrm>
              <a:off x="2803686" y="2615620"/>
              <a:ext cx="0" cy="56595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6628E6-840C-48AD-9D17-70356FF78426}"/>
              </a:ext>
            </a:extLst>
          </p:cNvPr>
          <p:cNvSpPr/>
          <p:nvPr/>
        </p:nvSpPr>
        <p:spPr>
          <a:xfrm>
            <a:off x="7203233" y="1980329"/>
            <a:ext cx="1927011" cy="75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_</a:t>
            </a:r>
            <a:r>
              <a:rPr lang="en-US" altLang="ko-KR" b="1" dirty="0" err="1">
                <a:solidFill>
                  <a:schemeClr val="bg1"/>
                </a:solidFill>
              </a:rPr>
              <a:t>addLiquidity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4ED82A-FF71-4415-8253-B8492A99E3D7}"/>
              </a:ext>
            </a:extLst>
          </p:cNvPr>
          <p:cNvSpPr/>
          <p:nvPr/>
        </p:nvSpPr>
        <p:spPr>
          <a:xfrm>
            <a:off x="10003122" y="1601247"/>
            <a:ext cx="754287" cy="243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getPair</a:t>
            </a:r>
            <a:r>
              <a:rPr lang="en-US" altLang="ko-KR" sz="1200" b="1" dirty="0"/>
              <a:t>()</a:t>
            </a:r>
            <a:endParaRPr lang="ko-KR" altLang="en-US" sz="12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7C348D-D037-46F9-99FB-6A97DE7D4072}"/>
              </a:ext>
            </a:extLst>
          </p:cNvPr>
          <p:cNvSpPr/>
          <p:nvPr/>
        </p:nvSpPr>
        <p:spPr>
          <a:xfrm>
            <a:off x="10003122" y="1965083"/>
            <a:ext cx="1050621" cy="243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createPair</a:t>
            </a:r>
            <a:r>
              <a:rPr lang="en-US" altLang="ko-KR" sz="1200" b="1" dirty="0"/>
              <a:t>()</a:t>
            </a:r>
            <a:endParaRPr lang="ko-KR" altLang="en-US" sz="12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6F5D31-B814-4D4C-B5D9-8B8B0ED557C5}"/>
              </a:ext>
            </a:extLst>
          </p:cNvPr>
          <p:cNvCxnSpPr>
            <a:cxnSpLocks/>
          </p:cNvCxnSpPr>
          <p:nvPr/>
        </p:nvCxnSpPr>
        <p:spPr>
          <a:xfrm>
            <a:off x="9130244" y="1989330"/>
            <a:ext cx="5274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DE6B77-4A3E-46D8-AA7B-0D6F854BD524}"/>
              </a:ext>
            </a:extLst>
          </p:cNvPr>
          <p:cNvCxnSpPr/>
          <p:nvPr/>
        </p:nvCxnSpPr>
        <p:spPr>
          <a:xfrm>
            <a:off x="9130243" y="2244482"/>
            <a:ext cx="5274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360562-4A25-4487-AC3B-F25CC16B83E5}"/>
              </a:ext>
            </a:extLst>
          </p:cNvPr>
          <p:cNvCxnSpPr/>
          <p:nvPr/>
        </p:nvCxnSpPr>
        <p:spPr>
          <a:xfrm>
            <a:off x="9130244" y="2481812"/>
            <a:ext cx="5274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99E3911-E364-44D6-9700-78506EBE77E0}"/>
              </a:ext>
            </a:extLst>
          </p:cNvPr>
          <p:cNvCxnSpPr/>
          <p:nvPr/>
        </p:nvCxnSpPr>
        <p:spPr>
          <a:xfrm>
            <a:off x="9130244" y="2719142"/>
            <a:ext cx="5274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85A8ED-0D35-4B5A-AAAB-B1BA7A1E6E40}"/>
              </a:ext>
            </a:extLst>
          </p:cNvPr>
          <p:cNvSpPr/>
          <p:nvPr/>
        </p:nvSpPr>
        <p:spPr>
          <a:xfrm>
            <a:off x="9657670" y="1462666"/>
            <a:ext cx="346844" cy="84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팩토리</a:t>
            </a:r>
            <a:endParaRPr lang="ko-KR" altLang="en-US" sz="16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596BB3-B5BA-417A-B691-71E6A38DBE12}"/>
              </a:ext>
            </a:extLst>
          </p:cNvPr>
          <p:cNvSpPr/>
          <p:nvPr/>
        </p:nvSpPr>
        <p:spPr>
          <a:xfrm>
            <a:off x="9657670" y="2338201"/>
            <a:ext cx="1050621" cy="243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getReserve</a:t>
            </a:r>
            <a:r>
              <a:rPr lang="en-US" altLang="ko-KR" sz="1200" b="1" dirty="0"/>
              <a:t>()</a:t>
            </a:r>
            <a:endParaRPr lang="ko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EDDA-2022-4AF0-A533-8E2387B0B3CD}"/>
              </a:ext>
            </a:extLst>
          </p:cNvPr>
          <p:cNvSpPr/>
          <p:nvPr/>
        </p:nvSpPr>
        <p:spPr>
          <a:xfrm>
            <a:off x="9657669" y="2616957"/>
            <a:ext cx="1050621" cy="243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quote()</a:t>
            </a:r>
            <a:endParaRPr lang="ko-KR" altLang="en-US" sz="1200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11B5C9-65FE-41F1-B875-0043D0BF1DEE}"/>
              </a:ext>
            </a:extLst>
          </p:cNvPr>
          <p:cNvCxnSpPr>
            <a:cxnSpLocks/>
          </p:cNvCxnSpPr>
          <p:nvPr/>
        </p:nvCxnSpPr>
        <p:spPr>
          <a:xfrm flipV="1">
            <a:off x="5525025" y="2203067"/>
            <a:ext cx="1678208" cy="5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705049E-1850-4717-8042-A62299D89B58}"/>
              </a:ext>
            </a:extLst>
          </p:cNvPr>
          <p:cNvCxnSpPr>
            <a:cxnSpLocks/>
          </p:cNvCxnSpPr>
          <p:nvPr/>
        </p:nvCxnSpPr>
        <p:spPr>
          <a:xfrm flipH="1">
            <a:off x="5499625" y="2555317"/>
            <a:ext cx="17036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1BDD9BF-833F-47E1-A466-0C8FBEE43A02}"/>
              </a:ext>
            </a:extLst>
          </p:cNvPr>
          <p:cNvSpPr txBox="1"/>
          <p:nvPr/>
        </p:nvSpPr>
        <p:spPr>
          <a:xfrm>
            <a:off x="6016804" y="1872037"/>
            <a:ext cx="626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call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6D3878-4112-466C-AD42-C04262D78674}"/>
              </a:ext>
            </a:extLst>
          </p:cNvPr>
          <p:cNvSpPr txBox="1"/>
          <p:nvPr/>
        </p:nvSpPr>
        <p:spPr>
          <a:xfrm>
            <a:off x="5516558" y="2498578"/>
            <a:ext cx="1679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/>
              <a:t>Optimizated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Liquidity</a:t>
            </a:r>
          </a:p>
          <a:p>
            <a:pPr algn="ctr"/>
            <a:r>
              <a:rPr lang="en-US" altLang="ko-KR" sz="1600" b="1" dirty="0"/>
              <a:t>amounts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416D76-480D-4939-8A22-08829792EAA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171261" y="2360134"/>
            <a:ext cx="7529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3BE50A-C4C0-4812-94F7-1DB5B9731FF8}"/>
              </a:ext>
            </a:extLst>
          </p:cNvPr>
          <p:cNvSpPr txBox="1"/>
          <p:nvPr/>
        </p:nvSpPr>
        <p:spPr>
          <a:xfrm>
            <a:off x="2233934" y="1986001"/>
            <a:ext cx="62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call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46DE60-C51A-4126-869A-755D2B7C3A68}"/>
              </a:ext>
            </a:extLst>
          </p:cNvPr>
          <p:cNvSpPr/>
          <p:nvPr/>
        </p:nvSpPr>
        <p:spPr>
          <a:xfrm>
            <a:off x="6016805" y="5696166"/>
            <a:ext cx="1808097" cy="796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UniswapV2Pair</a:t>
            </a:r>
          </a:p>
          <a:p>
            <a:pPr algn="ctr"/>
            <a:r>
              <a:rPr lang="en-US" altLang="ko-KR" b="1" dirty="0"/>
              <a:t>mint()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A1BE915-078D-46E9-8178-54F2609FF5C1}"/>
              </a:ext>
            </a:extLst>
          </p:cNvPr>
          <p:cNvSpPr/>
          <p:nvPr/>
        </p:nvSpPr>
        <p:spPr>
          <a:xfrm>
            <a:off x="6016804" y="4897274"/>
            <a:ext cx="2209088" cy="614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safeTransferFrom</a:t>
            </a:r>
            <a:r>
              <a:rPr lang="en-US" altLang="ko-KR" b="1" dirty="0"/>
              <a:t>()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246BB2-C3EA-4B19-A6D5-F2D20FFC1DA2}"/>
              </a:ext>
            </a:extLst>
          </p:cNvPr>
          <p:cNvSpPr/>
          <p:nvPr/>
        </p:nvSpPr>
        <p:spPr>
          <a:xfrm>
            <a:off x="6016804" y="4098382"/>
            <a:ext cx="2209088" cy="614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pairFor</a:t>
            </a:r>
            <a:r>
              <a:rPr lang="en-US" altLang="ko-KR" b="1" dirty="0"/>
              <a:t>()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A3C4106-4852-4D50-89A0-FE3E9BC2999C}"/>
              </a:ext>
            </a:extLst>
          </p:cNvPr>
          <p:cNvCxnSpPr>
            <a:stCxn id="6" idx="2"/>
          </p:cNvCxnSpPr>
          <p:nvPr/>
        </p:nvCxnSpPr>
        <p:spPr>
          <a:xfrm>
            <a:off x="4220376" y="2736077"/>
            <a:ext cx="782" cy="3361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B376657-1F6C-4D0F-B099-D6D47D179A00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4220376" y="6094521"/>
            <a:ext cx="1796429" cy="3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EC7BAC4-113C-487F-BD64-7C807648901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220376" y="5204410"/>
            <a:ext cx="17964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64667A5-3262-44A2-9AB3-4CEF2FB87C2F}"/>
              </a:ext>
            </a:extLst>
          </p:cNvPr>
          <p:cNvCxnSpPr>
            <a:cxnSpLocks/>
          </p:cNvCxnSpPr>
          <p:nvPr/>
        </p:nvCxnSpPr>
        <p:spPr>
          <a:xfrm>
            <a:off x="4220376" y="4248363"/>
            <a:ext cx="1796428" cy="4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DC449D0-3765-4703-A236-436007F001F8}"/>
              </a:ext>
            </a:extLst>
          </p:cNvPr>
          <p:cNvSpPr txBox="1"/>
          <p:nvPr/>
        </p:nvSpPr>
        <p:spPr>
          <a:xfrm>
            <a:off x="4805830" y="3917385"/>
            <a:ext cx="62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6BAE25-7591-4BE7-A2E6-F11B8B4883CA}"/>
              </a:ext>
            </a:extLst>
          </p:cNvPr>
          <p:cNvSpPr txBox="1"/>
          <p:nvPr/>
        </p:nvSpPr>
        <p:spPr>
          <a:xfrm>
            <a:off x="4805830" y="4875817"/>
            <a:ext cx="62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call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43360E-C57B-4A79-BAC3-DA23D45B6ABE}"/>
              </a:ext>
            </a:extLst>
          </p:cNvPr>
          <p:cNvSpPr txBox="1"/>
          <p:nvPr/>
        </p:nvSpPr>
        <p:spPr>
          <a:xfrm>
            <a:off x="4805830" y="5760225"/>
            <a:ext cx="62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call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653BFAF-D68A-46C6-BB22-0E7904AA650A}"/>
              </a:ext>
            </a:extLst>
          </p:cNvPr>
          <p:cNvCxnSpPr>
            <a:cxnSpLocks/>
          </p:cNvCxnSpPr>
          <p:nvPr/>
        </p:nvCxnSpPr>
        <p:spPr>
          <a:xfrm flipH="1">
            <a:off x="4220375" y="4502650"/>
            <a:ext cx="17964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D07EA23-0510-453F-A1E7-9CB7EF8C3C64}"/>
              </a:ext>
            </a:extLst>
          </p:cNvPr>
          <p:cNvSpPr txBox="1"/>
          <p:nvPr/>
        </p:nvSpPr>
        <p:spPr>
          <a:xfrm>
            <a:off x="4328366" y="4451235"/>
            <a:ext cx="15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pair address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B03884-0386-4BEB-A3FF-5FAA60FF9240}"/>
              </a:ext>
            </a:extLst>
          </p:cNvPr>
          <p:cNvSpPr txBox="1"/>
          <p:nvPr/>
        </p:nvSpPr>
        <p:spPr>
          <a:xfrm>
            <a:off x="8038570" y="5001856"/>
            <a:ext cx="234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: provider to pair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C51171-E3E3-478A-A669-94AC2C7BC014}"/>
              </a:ext>
            </a:extLst>
          </p:cNvPr>
          <p:cNvSpPr txBox="1"/>
          <p:nvPr/>
        </p:nvSpPr>
        <p:spPr>
          <a:xfrm>
            <a:off x="7659003" y="5894220"/>
            <a:ext cx="346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: mint LP token to provider</a:t>
            </a:r>
          </a:p>
        </p:txBody>
      </p:sp>
    </p:spTree>
    <p:extLst>
      <p:ext uri="{BB962C8B-B14F-4D97-AF65-F5344CB8AC3E}">
        <p14:creationId xmlns:p14="http://schemas.microsoft.com/office/powerpoint/2010/main" val="26198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>
            <a:extLst>
              <a:ext uri="{FF2B5EF4-FFF2-40B4-BE49-F238E27FC236}">
                <a16:creationId xmlns:a16="http://schemas.microsoft.com/office/drawing/2014/main" id="{F455858D-6275-44D0-85B2-B75A3E68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0" y="-796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Liquidity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5F1AA78-D951-4228-9836-6B685FB009D7}"/>
              </a:ext>
            </a:extLst>
          </p:cNvPr>
          <p:cNvGrpSpPr/>
          <p:nvPr/>
        </p:nvGrpSpPr>
        <p:grpSpPr>
          <a:xfrm>
            <a:off x="265569" y="1911880"/>
            <a:ext cx="11660861" cy="4209631"/>
            <a:chOff x="67735" y="1872035"/>
            <a:chExt cx="11660861" cy="420963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5405FF6-1DCB-40C2-8DEB-7611081537CF}"/>
                </a:ext>
              </a:extLst>
            </p:cNvPr>
            <p:cNvSpPr/>
            <p:nvPr/>
          </p:nvSpPr>
          <p:spPr>
            <a:xfrm>
              <a:off x="1063091" y="1984191"/>
              <a:ext cx="1108170" cy="751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Provider</a:t>
              </a:r>
              <a:endParaRPr lang="ko-KR" altLang="en-US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FE26720-5D20-4C46-A391-91D00663E012}"/>
                </a:ext>
              </a:extLst>
            </p:cNvPr>
            <p:cNvSpPr/>
            <p:nvPr/>
          </p:nvSpPr>
          <p:spPr>
            <a:xfrm>
              <a:off x="2924193" y="1984191"/>
              <a:ext cx="2486007" cy="75188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UniswapV2Router02</a:t>
              </a:r>
            </a:p>
            <a:p>
              <a:pPr algn="ctr"/>
              <a:r>
                <a:rPr lang="en-US" altLang="ko-KR" b="1" dirty="0"/>
                <a:t>remove functions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F8FBFAF-2813-4E86-834A-FDD131379AAC}"/>
                </a:ext>
              </a:extLst>
            </p:cNvPr>
            <p:cNvCxnSpPr>
              <a:cxnSpLocks/>
            </p:cNvCxnSpPr>
            <p:nvPr/>
          </p:nvCxnSpPr>
          <p:spPr>
            <a:xfrm>
              <a:off x="2171261" y="2360134"/>
              <a:ext cx="752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B48367-392B-4B03-8B00-6AA3F1EA2ABC}"/>
                </a:ext>
              </a:extLst>
            </p:cNvPr>
            <p:cNvSpPr txBox="1"/>
            <p:nvPr/>
          </p:nvSpPr>
          <p:spPr>
            <a:xfrm>
              <a:off x="2233934" y="1986001"/>
              <a:ext cx="626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call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0C77EE4-6BC6-46EB-A9D1-E5E7C5C9FF71}"/>
                </a:ext>
              </a:extLst>
            </p:cNvPr>
            <p:cNvGrpSpPr/>
            <p:nvPr/>
          </p:nvGrpSpPr>
          <p:grpSpPr>
            <a:xfrm>
              <a:off x="67735" y="2736077"/>
              <a:ext cx="3725332" cy="1317840"/>
              <a:chOff x="-157156" y="2615620"/>
              <a:chExt cx="3725332" cy="131784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87CC4A8-6A1B-4EA9-B842-87C08359F9D5}"/>
                  </a:ext>
                </a:extLst>
              </p:cNvPr>
              <p:cNvSpPr/>
              <p:nvPr/>
            </p:nvSpPr>
            <p:spPr>
              <a:xfrm>
                <a:off x="-157156" y="3181574"/>
                <a:ext cx="3725332" cy="7518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</a:rPr>
                  <a:t>removeLiquidityWithPermit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()</a:t>
                </a:r>
              </a:p>
              <a:p>
                <a:r>
                  <a:rPr lang="en-US" altLang="ko-KR" b="1" dirty="0" err="1">
                    <a:solidFill>
                      <a:schemeClr val="bg1"/>
                    </a:solidFill>
                  </a:rPr>
                  <a:t>removeLiquidityETHwithPermit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()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FB032312-E0D4-434C-92AF-651F7F9EF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3686" y="2615620"/>
                <a:ext cx="0" cy="565954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2E51FC-5D4E-489D-83C0-CA7BF7132CE5}"/>
                </a:ext>
              </a:extLst>
            </p:cNvPr>
            <p:cNvSpPr/>
            <p:nvPr/>
          </p:nvSpPr>
          <p:spPr>
            <a:xfrm>
              <a:off x="6155498" y="1975528"/>
              <a:ext cx="2095255" cy="75960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removeLiquidity</a:t>
              </a:r>
              <a:r>
                <a:rPr lang="en-US" altLang="ko-KR" b="1" dirty="0">
                  <a:solidFill>
                    <a:schemeClr val="bg1"/>
                  </a:solidFill>
                </a:rPr>
                <a:t>()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F96D6E1-7369-4119-8EDA-48E6F653173F}"/>
                </a:ext>
              </a:extLst>
            </p:cNvPr>
            <p:cNvCxnSpPr>
              <a:cxnSpLocks/>
            </p:cNvCxnSpPr>
            <p:nvPr/>
          </p:nvCxnSpPr>
          <p:spPr>
            <a:xfrm>
              <a:off x="5407025" y="2360134"/>
              <a:ext cx="752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3871EE-83D1-4AC8-820E-F7F2269D0CCE}"/>
                </a:ext>
              </a:extLst>
            </p:cNvPr>
            <p:cNvSpPr txBox="1"/>
            <p:nvPr/>
          </p:nvSpPr>
          <p:spPr>
            <a:xfrm>
              <a:off x="5469698" y="1986001"/>
              <a:ext cx="626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call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1DAA3C0-DC83-457B-9AD0-4A77476B0F76}"/>
                </a:ext>
              </a:extLst>
            </p:cNvPr>
            <p:cNvSpPr/>
            <p:nvPr/>
          </p:nvSpPr>
          <p:spPr>
            <a:xfrm>
              <a:off x="3897451" y="3129442"/>
              <a:ext cx="754287" cy="2433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pairFor</a:t>
              </a:r>
              <a:r>
                <a:rPr lang="en-US" altLang="ko-KR" sz="1200" b="1" dirty="0"/>
                <a:t>()</a:t>
              </a:r>
              <a:endParaRPr lang="ko-KR" altLang="en-US" sz="1200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E77401D-2445-448E-879E-B30D7EDCAC65}"/>
                </a:ext>
              </a:extLst>
            </p:cNvPr>
            <p:cNvSpPr/>
            <p:nvPr/>
          </p:nvSpPr>
          <p:spPr>
            <a:xfrm>
              <a:off x="4715411" y="3129442"/>
              <a:ext cx="754287" cy="2433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permit()</a:t>
              </a:r>
              <a:endParaRPr lang="ko-KR" altLang="en-US" sz="1200" b="1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AD3828E-A4E8-4A6C-B0CF-DF9E69097BAE}"/>
                </a:ext>
              </a:extLst>
            </p:cNvPr>
            <p:cNvCxnSpPr>
              <a:stCxn id="5" idx="2"/>
              <a:endCxn id="15" idx="0"/>
            </p:cNvCxnSpPr>
            <p:nvPr/>
          </p:nvCxnSpPr>
          <p:spPr>
            <a:xfrm>
              <a:off x="4167197" y="2736077"/>
              <a:ext cx="107398" cy="39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AE96F39-0F0B-4A83-BA2B-EBF857848496}"/>
                </a:ext>
              </a:extLst>
            </p:cNvPr>
            <p:cNvCxnSpPr>
              <a:stCxn id="5" idx="2"/>
              <a:endCxn id="16" idx="0"/>
            </p:cNvCxnSpPr>
            <p:nvPr/>
          </p:nvCxnSpPr>
          <p:spPr>
            <a:xfrm>
              <a:off x="4167197" y="2736077"/>
              <a:ext cx="925358" cy="39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7CFB8A-2584-4E08-A8C5-01F52B77FECC}"/>
                </a:ext>
              </a:extLst>
            </p:cNvPr>
            <p:cNvSpPr txBox="1"/>
            <p:nvPr/>
          </p:nvSpPr>
          <p:spPr>
            <a:xfrm>
              <a:off x="3719173" y="2760516"/>
              <a:ext cx="626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call</a:t>
              </a:r>
              <a:endParaRPr lang="en-US" altLang="ko-KR" b="1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20E4EBE-4B77-445B-8557-A58C76DD532D}"/>
                </a:ext>
              </a:extLst>
            </p:cNvPr>
            <p:cNvCxnSpPr/>
            <p:nvPr/>
          </p:nvCxnSpPr>
          <p:spPr>
            <a:xfrm>
              <a:off x="8250753" y="1985053"/>
              <a:ext cx="8001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0103A80-65A3-4C2F-B56F-BE1FBB9FD04F}"/>
                </a:ext>
              </a:extLst>
            </p:cNvPr>
            <p:cNvSpPr/>
            <p:nvPr/>
          </p:nvSpPr>
          <p:spPr>
            <a:xfrm>
              <a:off x="9045938" y="1872035"/>
              <a:ext cx="754287" cy="2433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pairFor</a:t>
              </a:r>
              <a:r>
                <a:rPr lang="en-US" altLang="ko-KR" sz="1200" b="1" dirty="0"/>
                <a:t>()</a:t>
              </a:r>
              <a:endParaRPr lang="ko-KR" altLang="en-US" sz="1200" b="1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1D42A39-1D5E-4013-A6F7-EBB48ADC3B94}"/>
                </a:ext>
              </a:extLst>
            </p:cNvPr>
            <p:cNvCxnSpPr/>
            <p:nvPr/>
          </p:nvCxnSpPr>
          <p:spPr>
            <a:xfrm>
              <a:off x="8250753" y="2269030"/>
              <a:ext cx="8001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16D2DF4-D25D-4F5B-8B0F-0BA87C27ED64}"/>
                </a:ext>
              </a:extLst>
            </p:cNvPr>
            <p:cNvSpPr/>
            <p:nvPr/>
          </p:nvSpPr>
          <p:spPr>
            <a:xfrm>
              <a:off x="9045938" y="2156012"/>
              <a:ext cx="1034299" cy="2433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sortTokens</a:t>
              </a:r>
              <a:r>
                <a:rPr lang="en-US" altLang="ko-KR" sz="1200" b="1" dirty="0"/>
                <a:t>()</a:t>
              </a:r>
              <a:endParaRPr lang="ko-KR" altLang="en-US" sz="1200" b="1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EAADF2F-6604-4A01-AD25-A9EE2396C95C}"/>
                </a:ext>
              </a:extLst>
            </p:cNvPr>
            <p:cNvSpPr/>
            <p:nvPr/>
          </p:nvSpPr>
          <p:spPr>
            <a:xfrm>
              <a:off x="6109449" y="3480480"/>
              <a:ext cx="2209088" cy="614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UniswapV2Pair</a:t>
              </a:r>
            </a:p>
            <a:p>
              <a:pPr algn="ctr"/>
              <a:r>
                <a:rPr lang="en-US" altLang="ko-KR" b="1" dirty="0"/>
                <a:t>burn()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7BC8319-47A6-4DEF-BF39-C5B9E265A432}"/>
                </a:ext>
              </a:extLst>
            </p:cNvPr>
            <p:cNvSpPr/>
            <p:nvPr/>
          </p:nvSpPr>
          <p:spPr>
            <a:xfrm>
              <a:off x="8318537" y="2811033"/>
              <a:ext cx="2209088" cy="614272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transferFrom</a:t>
              </a:r>
              <a:r>
                <a:rPr lang="en-US" altLang="ko-KR" b="1" dirty="0"/>
                <a:t>()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1A7C1B-4897-4A79-BFC8-D95A7A80CF8A}"/>
                </a:ext>
              </a:extLst>
            </p:cNvPr>
            <p:cNvSpPr txBox="1"/>
            <p:nvPr/>
          </p:nvSpPr>
          <p:spPr>
            <a:xfrm>
              <a:off x="9006919" y="3335052"/>
              <a:ext cx="2721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: Transfer LP token to pair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AB49832-CC26-4E59-864D-A854C765B158}"/>
                </a:ext>
              </a:extLst>
            </p:cNvPr>
            <p:cNvCxnSpPr>
              <a:stCxn id="11" idx="2"/>
              <a:endCxn id="27" idx="0"/>
            </p:cNvCxnSpPr>
            <p:nvPr/>
          </p:nvCxnSpPr>
          <p:spPr>
            <a:xfrm>
              <a:off x="7203126" y="2735137"/>
              <a:ext cx="10867" cy="7453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5204A14B-240B-4792-85CD-592F0351D6C2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7213993" y="3118169"/>
              <a:ext cx="11045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D3EA6CE-CF74-43A1-BF71-52636FE9CE26}"/>
                </a:ext>
              </a:extLst>
            </p:cNvPr>
            <p:cNvSpPr/>
            <p:nvPr/>
          </p:nvSpPr>
          <p:spPr>
            <a:xfrm>
              <a:off x="4629876" y="3551925"/>
              <a:ext cx="1034299" cy="2433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balanceOf</a:t>
              </a:r>
              <a:r>
                <a:rPr lang="en-US" altLang="ko-KR" sz="1200" b="1" dirty="0"/>
                <a:t>()</a:t>
              </a:r>
              <a:endParaRPr lang="ko-KR" altLang="en-US" sz="1200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E633CA1-A38E-4B6D-B923-838C3D1C0780}"/>
                </a:ext>
              </a:extLst>
            </p:cNvPr>
            <p:cNvSpPr/>
            <p:nvPr/>
          </p:nvSpPr>
          <p:spPr>
            <a:xfrm>
              <a:off x="4629876" y="3822617"/>
              <a:ext cx="1034299" cy="2433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mintFee</a:t>
              </a:r>
              <a:r>
                <a:rPr lang="en-US" altLang="ko-KR" sz="1200" b="1" dirty="0"/>
                <a:t>()</a:t>
              </a:r>
              <a:endParaRPr lang="ko-KR" altLang="en-US" sz="1200" b="1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659847F-B88B-4E99-B83C-AE35FD91AC66}"/>
                </a:ext>
              </a:extLst>
            </p:cNvPr>
            <p:cNvSpPr/>
            <p:nvPr/>
          </p:nvSpPr>
          <p:spPr>
            <a:xfrm>
              <a:off x="6109449" y="5215097"/>
              <a:ext cx="2209088" cy="614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UniswapV2ERC20</a:t>
              </a:r>
            </a:p>
            <a:p>
              <a:pPr algn="ctr"/>
              <a:r>
                <a:rPr lang="en-US" altLang="ko-KR" b="1" dirty="0"/>
                <a:t>_burn()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251257-A65E-4281-9462-40457AC9DA37}"/>
                </a:ext>
              </a:extLst>
            </p:cNvPr>
            <p:cNvSpPr/>
            <p:nvPr/>
          </p:nvSpPr>
          <p:spPr>
            <a:xfrm>
              <a:off x="8318537" y="4274443"/>
              <a:ext cx="2209088" cy="614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UniswapV2ERC20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A53ED7E-FD07-4E0F-B8E5-53F39FC1B9BD}"/>
                </a:ext>
              </a:extLst>
            </p:cNvPr>
            <p:cNvSpPr/>
            <p:nvPr/>
          </p:nvSpPr>
          <p:spPr>
            <a:xfrm>
              <a:off x="8318537" y="4888716"/>
              <a:ext cx="1151124" cy="243361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_</a:t>
              </a:r>
              <a:r>
                <a:rPr lang="en-US" altLang="ko-KR" sz="1200" b="1" dirty="0" err="1"/>
                <a:t>safeTransfer</a:t>
              </a:r>
              <a:endParaRPr lang="ko-KR" altLang="en-US" sz="1200" b="1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14C0391-C30A-492B-ABE6-30ABCD31C0F6}"/>
                </a:ext>
              </a:extLst>
            </p:cNvPr>
            <p:cNvSpPr/>
            <p:nvPr/>
          </p:nvSpPr>
          <p:spPr>
            <a:xfrm>
              <a:off x="9520461" y="4888715"/>
              <a:ext cx="1007164" cy="243361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_update</a:t>
              </a:r>
              <a:endParaRPr lang="ko-KR" altLang="en-US" sz="1200" b="1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5E19EB6-AEE1-436C-96AF-862615082B6E}"/>
                </a:ext>
              </a:extLst>
            </p:cNvPr>
            <p:cNvCxnSpPr>
              <a:cxnSpLocks/>
              <a:stCxn id="27" idx="2"/>
              <a:endCxn id="39" idx="0"/>
            </p:cNvCxnSpPr>
            <p:nvPr/>
          </p:nvCxnSpPr>
          <p:spPr>
            <a:xfrm>
              <a:off x="7213993" y="4094752"/>
              <a:ext cx="0" cy="11203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95DD0DC-4F3F-4280-9EB7-4BD311AB5522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7213993" y="4581579"/>
              <a:ext cx="11045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F302A4-6CF1-46AE-896A-15E6993541D3}"/>
                </a:ext>
              </a:extLst>
            </p:cNvPr>
            <p:cNvSpPr txBox="1"/>
            <p:nvPr/>
          </p:nvSpPr>
          <p:spPr>
            <a:xfrm>
              <a:off x="5782849" y="5743112"/>
              <a:ext cx="2209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: Burn LP tokens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A0C923-AE35-4B91-B704-213EA3E84F31}"/>
                </a:ext>
              </a:extLst>
            </p:cNvPr>
            <p:cNvSpPr txBox="1"/>
            <p:nvPr/>
          </p:nvSpPr>
          <p:spPr>
            <a:xfrm>
              <a:off x="8394247" y="5060568"/>
              <a:ext cx="2053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: transfer target tokens calculated by LP</a:t>
              </a: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0D87258E-BF8F-480C-B7FF-E0F9149080A3}"/>
                </a:ext>
              </a:extLst>
            </p:cNvPr>
            <p:cNvCxnSpPr>
              <a:endCxn id="37" idx="3"/>
            </p:cNvCxnSpPr>
            <p:nvPr/>
          </p:nvCxnSpPr>
          <p:spPr>
            <a:xfrm flipH="1">
              <a:off x="5664175" y="3673605"/>
              <a:ext cx="43182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7CB31998-AF2C-4533-A970-537D3D247F21}"/>
                </a:ext>
              </a:extLst>
            </p:cNvPr>
            <p:cNvCxnSpPr/>
            <p:nvPr/>
          </p:nvCxnSpPr>
          <p:spPr>
            <a:xfrm flipH="1">
              <a:off x="5664175" y="3934902"/>
              <a:ext cx="43182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BEB4C0-631D-432E-ADC1-A333CD09CA73}"/>
              </a:ext>
            </a:extLst>
          </p:cNvPr>
          <p:cNvGrpSpPr/>
          <p:nvPr/>
        </p:nvGrpSpPr>
        <p:grpSpPr>
          <a:xfrm>
            <a:off x="265569" y="4229100"/>
            <a:ext cx="5830421" cy="2438399"/>
            <a:chOff x="265569" y="4229100"/>
            <a:chExt cx="5830421" cy="243839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9FEBA06-32D9-4A12-B944-16028DA69FB1}"/>
                </a:ext>
              </a:extLst>
            </p:cNvPr>
            <p:cNvSpPr/>
            <p:nvPr/>
          </p:nvSpPr>
          <p:spPr>
            <a:xfrm>
              <a:off x="265569" y="4229100"/>
              <a:ext cx="5830421" cy="24383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085D53-3048-4851-AE7B-9CD79AEF3F7E}"/>
                </a:ext>
              </a:extLst>
            </p:cNvPr>
            <p:cNvSpPr txBox="1"/>
            <p:nvPr/>
          </p:nvSpPr>
          <p:spPr>
            <a:xfrm>
              <a:off x="265569" y="4229100"/>
              <a:ext cx="1106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permit() 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4512A6F-C69D-42FF-8867-64E3C1F80877}"/>
                </a:ext>
              </a:extLst>
            </p:cNvPr>
            <p:cNvSpPr/>
            <p:nvPr/>
          </p:nvSpPr>
          <p:spPr>
            <a:xfrm>
              <a:off x="476250" y="4621424"/>
              <a:ext cx="2048255" cy="15000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approve()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+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transferFrom</a:t>
              </a:r>
              <a:r>
                <a:rPr lang="en-US" altLang="ko-KR" b="1" dirty="0">
                  <a:solidFill>
                    <a:schemeClr val="tx1"/>
                  </a:solidFill>
                </a:rPr>
                <a:t>()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2156E18-37F0-46AE-825D-9B3A93A23037}"/>
                </a:ext>
              </a:extLst>
            </p:cNvPr>
            <p:cNvSpPr/>
            <p:nvPr/>
          </p:nvSpPr>
          <p:spPr>
            <a:xfrm>
              <a:off x="3730490" y="4621424"/>
              <a:ext cx="2048255" cy="15000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permit()</a:t>
              </a: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5642CEC1-AA03-4C4F-B810-D14C65099DF1}"/>
                </a:ext>
              </a:extLst>
            </p:cNvPr>
            <p:cNvSpPr/>
            <p:nvPr/>
          </p:nvSpPr>
          <p:spPr>
            <a:xfrm>
              <a:off x="2581710" y="5254943"/>
              <a:ext cx="1123048" cy="19335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A18F7F-8956-4863-8598-6977BA81BFA7}"/>
                </a:ext>
              </a:extLst>
            </p:cNvPr>
            <p:cNvSpPr txBox="1"/>
            <p:nvPr/>
          </p:nvSpPr>
          <p:spPr>
            <a:xfrm>
              <a:off x="3649649" y="6063331"/>
              <a:ext cx="20463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/>
                <a:t>recoveredAddress</a:t>
              </a:r>
              <a:endParaRPr lang="en-US" altLang="ko-KR" sz="1600" b="1" dirty="0"/>
            </a:p>
            <a:p>
              <a:r>
                <a:rPr lang="en-US" altLang="ko-KR" sz="1600" b="1" dirty="0"/>
                <a:t>nonce</a:t>
              </a:r>
              <a:endParaRPr lang="en-US" altLang="ko-KR" b="1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5F7B4F-5FA4-4852-A3BF-5C90F64B0FE3}"/>
              </a:ext>
            </a:extLst>
          </p:cNvPr>
          <p:cNvSpPr/>
          <p:nvPr/>
        </p:nvSpPr>
        <p:spPr>
          <a:xfrm>
            <a:off x="2850699" y="2672355"/>
            <a:ext cx="7005265" cy="1832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/>
              <a:t>Decrease Gas Fee !!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18377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D83BA-9215-426D-84AC-96517755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LP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What is an LP Token?">
            <a:extLst>
              <a:ext uri="{FF2B5EF4-FFF2-40B4-BE49-F238E27FC236}">
                <a16:creationId xmlns:a16="http://schemas.microsoft.com/office/drawing/2014/main" id="{C461B489-CD27-4696-B7E6-8ABB936C1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5" t="9480" r="21056" b="6986"/>
          <a:stretch/>
        </p:blipFill>
        <p:spPr bwMode="auto">
          <a:xfrm>
            <a:off x="200967" y="1801166"/>
            <a:ext cx="4779596" cy="325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373D9E-12BA-44AD-B555-530CBAE7196B}"/>
              </a:ext>
            </a:extLst>
          </p:cNvPr>
          <p:cNvSpPr txBox="1"/>
          <p:nvPr/>
        </p:nvSpPr>
        <p:spPr>
          <a:xfrm>
            <a:off x="5147334" y="1801166"/>
            <a:ext cx="627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liquidity = 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Math.min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(amount0.mul(_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totalSupply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 / _reserve0, amount1.mul(_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totalSupply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 / _reserve1);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F27A5C-CBE8-4CC9-BBFE-906A3FC62B7D}"/>
              </a:ext>
            </a:extLst>
          </p:cNvPr>
          <p:cNvGrpSpPr/>
          <p:nvPr/>
        </p:nvGrpSpPr>
        <p:grpSpPr>
          <a:xfrm>
            <a:off x="2682910" y="4403689"/>
            <a:ext cx="9393019" cy="2268415"/>
            <a:chOff x="2949705" y="4403690"/>
            <a:chExt cx="9126224" cy="20154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918BA57-0FDF-42C8-9DC8-9773A9FB429B}"/>
                </a:ext>
              </a:extLst>
            </p:cNvPr>
            <p:cNvSpPr/>
            <p:nvPr/>
          </p:nvSpPr>
          <p:spPr>
            <a:xfrm>
              <a:off x="5415223" y="4403690"/>
              <a:ext cx="6660705" cy="653143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최초로 유동성을 생성할 때는 어떨까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?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7A4F5C4-B6A6-4474-8159-3FD2C9320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9705" y="5056833"/>
              <a:ext cx="9126224" cy="1362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90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D83BA-9215-426D-84AC-96517755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 –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mintFee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What is an LP Token?">
            <a:extLst>
              <a:ext uri="{FF2B5EF4-FFF2-40B4-BE49-F238E27FC236}">
                <a16:creationId xmlns:a16="http://schemas.microsoft.com/office/drawing/2014/main" id="{C461B489-CD27-4696-B7E6-8ABB936C1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5" t="9480" r="21056" b="6986"/>
          <a:stretch/>
        </p:blipFill>
        <p:spPr bwMode="auto">
          <a:xfrm>
            <a:off x="200967" y="1801166"/>
            <a:ext cx="4779596" cy="325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3284FA-4789-480D-92A8-1B655DEE18A3}"/>
                  </a:ext>
                </a:extLst>
              </p:cNvPr>
              <p:cNvSpPr txBox="1"/>
              <p:nvPr/>
            </p:nvSpPr>
            <p:spPr>
              <a:xfrm>
                <a:off x="5184948" y="1801166"/>
                <a:ext cx="2100106" cy="948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3284FA-4789-480D-92A8-1B655DEE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48" y="1801166"/>
                <a:ext cx="2100106" cy="9484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03D652-C424-429E-8505-73D8AEA667F7}"/>
                  </a:ext>
                </a:extLst>
              </p:cNvPr>
              <p:cNvSpPr txBox="1"/>
              <p:nvPr/>
            </p:nvSpPr>
            <p:spPr>
              <a:xfrm>
                <a:off x="7717133" y="2347697"/>
                <a:ext cx="421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03D652-C424-429E-8505-73D8AEA66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133" y="2347697"/>
                <a:ext cx="421526" cy="369332"/>
              </a:xfrm>
              <a:prstGeom prst="rect">
                <a:avLst/>
              </a:prstGeom>
              <a:blipFill>
                <a:blip r:embed="rId4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E6890E-6C67-4937-85EF-3B0E960DE7B8}"/>
                  </a:ext>
                </a:extLst>
              </p:cNvPr>
              <p:cNvSpPr txBox="1"/>
              <p:nvPr/>
            </p:nvSpPr>
            <p:spPr>
              <a:xfrm>
                <a:off x="7717133" y="1835729"/>
                <a:ext cx="4144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E6890E-6C67-4937-85EF-3B0E960DE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133" y="1835729"/>
                <a:ext cx="414408" cy="369332"/>
              </a:xfrm>
              <a:prstGeom prst="rect">
                <a:avLst/>
              </a:prstGeom>
              <a:blipFill>
                <a:blip r:embed="rId5"/>
                <a:stretch>
                  <a:fillRect l="-13235" r="-1471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CFB068-03E0-4B0B-B82E-BD13E01CD9D4}"/>
              </a:ext>
            </a:extLst>
          </p:cNvPr>
          <p:cNvSpPr txBox="1"/>
          <p:nvPr/>
        </p:nvSpPr>
        <p:spPr>
          <a:xfrm>
            <a:off x="8209503" y="1835729"/>
            <a:ext cx="36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이전 유동성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FEB05-62E1-4E2B-97FB-AAB6F52C4E27}"/>
              </a:ext>
            </a:extLst>
          </p:cNvPr>
          <p:cNvSpPr txBox="1"/>
          <p:nvPr/>
        </p:nvSpPr>
        <p:spPr>
          <a:xfrm>
            <a:off x="8209502" y="2345895"/>
            <a:ext cx="36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늘어난 유동성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6F630F-493E-4E40-8E2C-BC69ED58429B}"/>
              </a:ext>
            </a:extLst>
          </p:cNvPr>
          <p:cNvSpPr txBox="1"/>
          <p:nvPr/>
        </p:nvSpPr>
        <p:spPr>
          <a:xfrm>
            <a:off x="7355898" y="1543341"/>
            <a:ext cx="572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(</a:t>
            </a:r>
            <a:endParaRPr lang="ko-KR" altLang="en-US" sz="8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44156-0E41-41AF-9A7C-F6F1902FC802}"/>
              </a:ext>
            </a:extLst>
          </p:cNvPr>
          <p:cNvSpPr txBox="1"/>
          <p:nvPr/>
        </p:nvSpPr>
        <p:spPr>
          <a:xfrm rot="10800000">
            <a:off x="9711137" y="1724367"/>
            <a:ext cx="572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(</a:t>
            </a:r>
            <a:endParaRPr lang="ko-KR" altLang="en-US" sz="8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B2BC2-F6CC-45B3-928B-D69AAF3DAD0A}"/>
              </a:ext>
            </a:extLst>
          </p:cNvPr>
          <p:cNvSpPr txBox="1"/>
          <p:nvPr/>
        </p:nvSpPr>
        <p:spPr>
          <a:xfrm>
            <a:off x="5184948" y="2978143"/>
            <a:ext cx="637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유동성이 늘어나면</a:t>
            </a:r>
            <a:r>
              <a:rPr lang="en-US" altLang="ko-KR" dirty="0"/>
              <a:t>, </a:t>
            </a:r>
            <a:r>
              <a:rPr lang="ko-KR" altLang="en-US" dirty="0"/>
              <a:t>늘어난 만큼의 유동성의 </a:t>
            </a:r>
            <a:r>
              <a:rPr lang="en-US" altLang="ko-KR" dirty="0"/>
              <a:t>0.05%</a:t>
            </a:r>
            <a:r>
              <a:rPr lang="ko-KR" altLang="en-US" dirty="0"/>
              <a:t>만큼의 </a:t>
            </a:r>
            <a:r>
              <a:rPr lang="en-US" altLang="ko-KR" dirty="0"/>
              <a:t>LP</a:t>
            </a:r>
            <a:r>
              <a:rPr lang="ko-KR" altLang="en-US" dirty="0"/>
              <a:t>를 </a:t>
            </a:r>
            <a:r>
              <a:rPr lang="en-US" altLang="ko-KR" dirty="0"/>
              <a:t>mint</a:t>
            </a:r>
            <a:r>
              <a:rPr lang="ko-KR" altLang="en-US" dirty="0"/>
              <a:t>해서 가져간다</a:t>
            </a:r>
            <a:r>
              <a:rPr lang="en-US" altLang="ko-KR" dirty="0"/>
              <a:t>. (factory contract</a:t>
            </a:r>
            <a:r>
              <a:rPr lang="ko-KR" altLang="en-US" dirty="0"/>
              <a:t>의 </a:t>
            </a:r>
            <a:r>
              <a:rPr lang="en-US" altLang="ko-KR" dirty="0"/>
              <a:t>address</a:t>
            </a:r>
            <a:r>
              <a:rPr lang="ko-KR" altLang="en-US" dirty="0"/>
              <a:t>로 전송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7417B82-19B3-4065-91DB-8FD474E90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3471" y="3735559"/>
            <a:ext cx="5992061" cy="3029373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515621D-D0D4-4E7A-B5F9-26A352F7779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039437" y="3301309"/>
            <a:ext cx="1145511" cy="2016638"/>
          </a:xfrm>
          <a:prstGeom prst="straightConnector1">
            <a:avLst/>
          </a:prstGeom>
          <a:ln w="38100">
            <a:solidFill>
              <a:srgbClr val="1E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A2FF1A-9314-4316-9C4B-2DFBA504DBD9}"/>
              </a:ext>
            </a:extLst>
          </p:cNvPr>
          <p:cNvSpPr txBox="1"/>
          <p:nvPr/>
        </p:nvSpPr>
        <p:spPr>
          <a:xfrm>
            <a:off x="2098483" y="5317947"/>
            <a:ext cx="291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현재는 가져가지 않음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539B698-D6D1-4B74-9234-20420737E9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641112"/>
            <a:ext cx="5658640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3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6" name="Rectangle 207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221263-3A01-4036-BC68-88B57CF0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비영구적 손실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C40C9-7A74-45F0-8666-0E37EE480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i="0" dirty="0">
                <a:effectLst/>
                <a:latin typeface="+mn-ea"/>
              </a:rPr>
              <a:t>비영구적 손실 </a:t>
            </a:r>
            <a:r>
              <a:rPr lang="en-US" altLang="ko-KR" sz="2000" b="1" i="0" dirty="0">
                <a:effectLst/>
                <a:latin typeface="+mn-ea"/>
              </a:rPr>
              <a:t>: </a:t>
            </a:r>
            <a:r>
              <a:rPr lang="ko-KR" altLang="en-US" sz="2000" b="1" i="0" dirty="0">
                <a:effectLst/>
                <a:latin typeface="+mn-ea"/>
              </a:rPr>
              <a:t>유동성 풀에 유동성을 공급하고 제거 </a:t>
            </a:r>
            <a:r>
              <a:rPr lang="ko-KR" altLang="en-US" sz="2000" b="1" i="0" dirty="0" err="1">
                <a:effectLst/>
                <a:latin typeface="+mn-ea"/>
              </a:rPr>
              <a:t>하였을때</a:t>
            </a:r>
            <a:r>
              <a:rPr lang="en-US" altLang="ko-KR" sz="2000" b="1" i="0" dirty="0">
                <a:effectLst/>
                <a:latin typeface="+mn-ea"/>
              </a:rPr>
              <a:t>, </a:t>
            </a:r>
            <a:r>
              <a:rPr lang="ko-KR" altLang="en-US" sz="2000" b="1" i="0" dirty="0">
                <a:effectLst/>
                <a:latin typeface="+mn-ea"/>
              </a:rPr>
              <a:t>예치한 자산의 가치가 변동되어</a:t>
            </a:r>
            <a:r>
              <a:rPr lang="en-US" altLang="ko-KR" sz="2000" b="1" i="0" dirty="0">
                <a:effectLst/>
                <a:latin typeface="+mn-ea"/>
              </a:rPr>
              <a:t> </a:t>
            </a:r>
            <a:r>
              <a:rPr lang="ko-KR" altLang="en-US" sz="2000" b="1" i="0" dirty="0">
                <a:effectLst/>
                <a:latin typeface="+mn-ea"/>
              </a:rPr>
              <a:t>그냥 보유했을 때보다 손해인 상황</a:t>
            </a:r>
            <a:endParaRPr lang="en-US" altLang="ko-KR" sz="2000" b="1" i="0" dirty="0">
              <a:effectLst/>
              <a:latin typeface="+mn-ea"/>
            </a:endParaRPr>
          </a:p>
          <a:p>
            <a:pPr marL="0" indent="0">
              <a:buNone/>
            </a:pP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endParaRPr lang="en-US" altLang="ko-KR" sz="2000" b="1" i="0" dirty="0">
              <a:effectLst/>
              <a:latin typeface="+mn-ea"/>
            </a:endParaRPr>
          </a:p>
          <a:p>
            <a:pPr marL="0" indent="0">
              <a:buNone/>
            </a:pP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endParaRPr lang="en-US" altLang="ko-KR" sz="2000" b="1" i="0" dirty="0">
              <a:effectLst/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</p:txBody>
      </p:sp>
      <p:pic>
        <p:nvPicPr>
          <p:cNvPr id="2054" name="Picture 6" descr="비영구 손실 차트">
            <a:extLst>
              <a:ext uri="{FF2B5EF4-FFF2-40B4-BE49-F238E27FC236}">
                <a16:creationId xmlns:a16="http://schemas.microsoft.com/office/drawing/2014/main" id="{50408E8A-E2A0-2F8C-769C-02546C76D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0" r="10408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392C3E-C0C6-49D7-AB41-C923D21ABC40}"/>
              </a:ext>
            </a:extLst>
          </p:cNvPr>
          <p:cNvSpPr txBox="1"/>
          <p:nvPr/>
        </p:nvSpPr>
        <p:spPr>
          <a:xfrm>
            <a:off x="5100320" y="61703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b="1" dirty="0">
                <a:latin typeface="+mn-ea"/>
              </a:rPr>
              <a:t>-</a:t>
            </a:r>
            <a:r>
              <a:rPr lang="ko-KR" altLang="en-US" sz="1800" b="1" dirty="0">
                <a:latin typeface="+mn-ea"/>
              </a:rPr>
              <a:t>그림은 그냥 자산을 </a:t>
            </a:r>
            <a:r>
              <a:rPr lang="en-US" altLang="ko-KR" sz="1800" b="1" dirty="0">
                <a:latin typeface="+mn-ea"/>
              </a:rPr>
              <a:t>Holding</a:t>
            </a:r>
            <a:r>
              <a:rPr lang="ko-KR" altLang="en-US" sz="1800" b="1" dirty="0" err="1">
                <a:latin typeface="+mn-ea"/>
              </a:rPr>
              <a:t>하는것과</a:t>
            </a:r>
            <a:r>
              <a:rPr lang="ko-KR" altLang="en-US" sz="1800" b="1" dirty="0">
                <a:latin typeface="+mn-ea"/>
              </a:rPr>
              <a:t> 유동성 제공한 </a:t>
            </a:r>
            <a:r>
              <a:rPr lang="ko-KR" altLang="en-US" sz="1800" b="1" dirty="0" err="1">
                <a:latin typeface="+mn-ea"/>
              </a:rPr>
              <a:t>것을비교하여</a:t>
            </a:r>
            <a:r>
              <a:rPr lang="ko-KR" altLang="en-US" sz="1800" b="1" dirty="0">
                <a:latin typeface="+mn-ea"/>
              </a:rPr>
              <a:t> 생기는 손실을 보여줌 </a:t>
            </a:r>
            <a:endParaRPr lang="en-US" altLang="ko-KR" sz="1800" b="1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666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AAFE694-6B10-3FF6-907B-756750B9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비영구적 손실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C83971-09FB-0143-2DE7-F21A1CA6C99D}"/>
              </a:ext>
            </a:extLst>
          </p:cNvPr>
          <p:cNvSpPr/>
          <p:nvPr/>
        </p:nvSpPr>
        <p:spPr>
          <a:xfrm>
            <a:off x="1727200" y="2987040"/>
            <a:ext cx="1879600" cy="1757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ALice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CCBD6E-E4CB-E73B-88D6-0813A89F3C55}"/>
              </a:ext>
            </a:extLst>
          </p:cNvPr>
          <p:cNvSpPr/>
          <p:nvPr/>
        </p:nvSpPr>
        <p:spPr>
          <a:xfrm>
            <a:off x="7098051" y="2987040"/>
            <a:ext cx="3225305" cy="19066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90B2D-C838-EFBA-C478-754D291E81EF}"/>
              </a:ext>
            </a:extLst>
          </p:cNvPr>
          <p:cNvSpPr txBox="1"/>
          <p:nvPr/>
        </p:nvSpPr>
        <p:spPr>
          <a:xfrm>
            <a:off x="6096000" y="2987040"/>
            <a:ext cx="34727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ETH / DAI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D89B99-7FEB-8D1B-361B-85C40435B34D}"/>
              </a:ext>
            </a:extLst>
          </p:cNvPr>
          <p:cNvSpPr/>
          <p:nvPr/>
        </p:nvSpPr>
        <p:spPr>
          <a:xfrm>
            <a:off x="7114335" y="4096208"/>
            <a:ext cx="1219200" cy="6011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Dai</a:t>
            </a:r>
            <a:endParaRPr lang="ko-KR" altLang="en-US" dirty="0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5CCD39B6-E58C-1F73-DA60-731C31E1AC38}"/>
              </a:ext>
            </a:extLst>
          </p:cNvPr>
          <p:cNvSpPr/>
          <p:nvPr/>
        </p:nvSpPr>
        <p:spPr>
          <a:xfrm>
            <a:off x="4196080" y="1856855"/>
            <a:ext cx="2018453" cy="997288"/>
          </a:xfrm>
          <a:prstGeom prst="wedgeRoundRectCallout">
            <a:avLst>
              <a:gd name="adj1" fmla="val 8259"/>
              <a:gd name="adj2" fmla="val 70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1ETH – 100Dai!!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313FB-2F81-289F-2E73-05E77107F9AA}"/>
              </a:ext>
            </a:extLst>
          </p:cNvPr>
          <p:cNvSpPr txBox="1"/>
          <p:nvPr/>
        </p:nvSpPr>
        <p:spPr>
          <a:xfrm>
            <a:off x="6960354" y="2307304"/>
            <a:ext cx="34727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풀에 있는 </a:t>
            </a:r>
            <a:r>
              <a:rPr lang="en-US" altLang="ko-KR" b="1" dirty="0"/>
              <a:t>ETH </a:t>
            </a:r>
            <a:r>
              <a:rPr lang="ko-KR" altLang="en-US" b="1" dirty="0"/>
              <a:t>개수  </a:t>
            </a:r>
            <a:r>
              <a:rPr lang="en-US" altLang="ko-KR" b="1" dirty="0"/>
              <a:t>: 10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algn="ctr"/>
            <a:r>
              <a:rPr lang="en-US" altLang="ko-KR" b="1" dirty="0"/>
              <a:t>Dai </a:t>
            </a:r>
            <a:r>
              <a:rPr lang="ko-KR" altLang="en-US" b="1" dirty="0"/>
              <a:t>개수 </a:t>
            </a:r>
            <a:r>
              <a:rPr lang="en-US" altLang="ko-KR" b="1" dirty="0"/>
              <a:t>: 1000</a:t>
            </a:r>
            <a:r>
              <a:rPr lang="ko-KR" altLang="en-US" b="1" dirty="0"/>
              <a:t>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20FA730-4C24-1CAE-99FD-D08C7849F513}"/>
              </a:ext>
            </a:extLst>
          </p:cNvPr>
          <p:cNvSpPr/>
          <p:nvPr/>
        </p:nvSpPr>
        <p:spPr>
          <a:xfrm>
            <a:off x="8233595" y="3753828"/>
            <a:ext cx="926248" cy="6011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4D80698-6BE5-B1DF-8ABE-C67AE85EB980}"/>
              </a:ext>
            </a:extLst>
          </p:cNvPr>
          <p:cNvSpPr/>
          <p:nvPr/>
        </p:nvSpPr>
        <p:spPr>
          <a:xfrm>
            <a:off x="8786457" y="4198328"/>
            <a:ext cx="1219200" cy="6011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Dai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215731-E7E4-0A9E-3025-A9DED028AA42}"/>
              </a:ext>
            </a:extLst>
          </p:cNvPr>
          <p:cNvSpPr/>
          <p:nvPr/>
        </p:nvSpPr>
        <p:spPr>
          <a:xfrm>
            <a:off x="7222765" y="3404815"/>
            <a:ext cx="1219200" cy="6011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Dai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238EB11-E3E7-9EB6-E801-4D542883F8D0}"/>
              </a:ext>
            </a:extLst>
          </p:cNvPr>
          <p:cNvSpPr/>
          <p:nvPr/>
        </p:nvSpPr>
        <p:spPr>
          <a:xfrm>
            <a:off x="9104156" y="3608800"/>
            <a:ext cx="1219200" cy="6011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Dai</a:t>
            </a:r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D79E049-76C8-D214-4986-3E643338C394}"/>
              </a:ext>
            </a:extLst>
          </p:cNvPr>
          <p:cNvSpPr/>
          <p:nvPr/>
        </p:nvSpPr>
        <p:spPr>
          <a:xfrm>
            <a:off x="4336612" y="3172327"/>
            <a:ext cx="2251991" cy="7461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71ABAFB-41FE-28EC-DE5F-CF08C4E18C3F}"/>
              </a:ext>
            </a:extLst>
          </p:cNvPr>
          <p:cNvSpPr/>
          <p:nvPr/>
        </p:nvSpPr>
        <p:spPr>
          <a:xfrm rot="10800000">
            <a:off x="4196080" y="4003858"/>
            <a:ext cx="2251991" cy="7461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31B2E04-8179-6454-1247-64D32FA76007}"/>
              </a:ext>
            </a:extLst>
          </p:cNvPr>
          <p:cNvSpPr/>
          <p:nvPr/>
        </p:nvSpPr>
        <p:spPr>
          <a:xfrm>
            <a:off x="4336612" y="4978400"/>
            <a:ext cx="2251991" cy="822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10% LP </a:t>
            </a:r>
            <a:r>
              <a:rPr lang="ko-KR" altLang="en-US" dirty="0"/>
              <a:t>토큰</a:t>
            </a:r>
          </a:p>
        </p:txBody>
      </p:sp>
    </p:spTree>
    <p:extLst>
      <p:ext uri="{BB962C8B-B14F-4D97-AF65-F5344CB8AC3E}">
        <p14:creationId xmlns:p14="http://schemas.microsoft.com/office/powerpoint/2010/main" val="355895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6979C-0712-4A3D-8F2F-E66CAF14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Uniswap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V2 Opensource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EEF73-840D-43A4-BDAE-8556F4DA9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868"/>
            <a:ext cx="10515600" cy="325860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∙목 표∙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유니스왚에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대해 이해한다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코드를 보며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기능 및 핵심원리를 살펴본다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0" indent="0" algn="ctr">
              <a:buNone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유니스왚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코드를 보면서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solidity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실력을 기른다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!</a:t>
            </a:r>
          </a:p>
        </p:txBody>
      </p:sp>
      <p:pic>
        <p:nvPicPr>
          <p:cNvPr id="4" name="Picture 2" descr="What is Uniswap (UNI) - How to Accept and Donate to Charity - The Giving  Block">
            <a:extLst>
              <a:ext uri="{FF2B5EF4-FFF2-40B4-BE49-F238E27FC236}">
                <a16:creationId xmlns:a16="http://schemas.microsoft.com/office/drawing/2014/main" id="{E789DA01-729D-4B94-94E8-4C1B851B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392" y="365125"/>
            <a:ext cx="1023408" cy="102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817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AAFE694-6B10-3FF6-907B-756750B9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비영구적 손실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CCBD6E-E4CB-E73B-88D6-0813A89F3C55}"/>
              </a:ext>
            </a:extLst>
          </p:cNvPr>
          <p:cNvSpPr/>
          <p:nvPr/>
        </p:nvSpPr>
        <p:spPr>
          <a:xfrm>
            <a:off x="7098051" y="2987040"/>
            <a:ext cx="3225305" cy="19066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90B2D-C838-EFBA-C478-754D291E81EF}"/>
              </a:ext>
            </a:extLst>
          </p:cNvPr>
          <p:cNvSpPr txBox="1"/>
          <p:nvPr/>
        </p:nvSpPr>
        <p:spPr>
          <a:xfrm>
            <a:off x="6096000" y="2987040"/>
            <a:ext cx="34727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ETH / DAI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D89B99-7FEB-8D1B-361B-85C40435B34D}"/>
              </a:ext>
            </a:extLst>
          </p:cNvPr>
          <p:cNvSpPr/>
          <p:nvPr/>
        </p:nvSpPr>
        <p:spPr>
          <a:xfrm>
            <a:off x="7114335" y="4096208"/>
            <a:ext cx="1219200" cy="6011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Dai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313FB-2F81-289F-2E73-05E77107F9AA}"/>
              </a:ext>
            </a:extLst>
          </p:cNvPr>
          <p:cNvSpPr txBox="1"/>
          <p:nvPr/>
        </p:nvSpPr>
        <p:spPr>
          <a:xfrm>
            <a:off x="6960354" y="2307304"/>
            <a:ext cx="34727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풀에 있는 </a:t>
            </a:r>
            <a:r>
              <a:rPr lang="en-US" altLang="ko-KR" b="1" dirty="0"/>
              <a:t>ETH </a:t>
            </a:r>
            <a:r>
              <a:rPr lang="ko-KR" altLang="en-US" b="1" dirty="0"/>
              <a:t>개수  </a:t>
            </a:r>
            <a:r>
              <a:rPr lang="en-US" altLang="ko-KR" b="1" dirty="0"/>
              <a:t>: 5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algn="ctr"/>
            <a:r>
              <a:rPr lang="en-US" altLang="ko-KR" b="1" dirty="0"/>
              <a:t>Dai </a:t>
            </a:r>
            <a:r>
              <a:rPr lang="ko-KR" altLang="en-US" b="1" dirty="0"/>
              <a:t>개수 </a:t>
            </a:r>
            <a:r>
              <a:rPr lang="en-US" altLang="ko-KR" b="1" dirty="0"/>
              <a:t>: 2000</a:t>
            </a:r>
            <a:r>
              <a:rPr lang="ko-KR" altLang="en-US" b="1" dirty="0"/>
              <a:t>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20FA730-4C24-1CAE-99FD-D08C7849F513}"/>
              </a:ext>
            </a:extLst>
          </p:cNvPr>
          <p:cNvSpPr/>
          <p:nvPr/>
        </p:nvSpPr>
        <p:spPr>
          <a:xfrm>
            <a:off x="8233594" y="3753828"/>
            <a:ext cx="978991" cy="5463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4D80698-6BE5-B1DF-8ABE-C67AE85EB980}"/>
              </a:ext>
            </a:extLst>
          </p:cNvPr>
          <p:cNvSpPr/>
          <p:nvPr/>
        </p:nvSpPr>
        <p:spPr>
          <a:xfrm>
            <a:off x="8786457" y="4198328"/>
            <a:ext cx="1219200" cy="6011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Dai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215731-E7E4-0A9E-3025-A9DED028AA42}"/>
              </a:ext>
            </a:extLst>
          </p:cNvPr>
          <p:cNvSpPr/>
          <p:nvPr/>
        </p:nvSpPr>
        <p:spPr>
          <a:xfrm>
            <a:off x="7222765" y="3404815"/>
            <a:ext cx="1219200" cy="6011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Dai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238EB11-E3E7-9EB6-E801-4D542883F8D0}"/>
              </a:ext>
            </a:extLst>
          </p:cNvPr>
          <p:cNvSpPr/>
          <p:nvPr/>
        </p:nvSpPr>
        <p:spPr>
          <a:xfrm>
            <a:off x="9104156" y="3608800"/>
            <a:ext cx="1219200" cy="6011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Dai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BFB03D7-F03A-7644-0D5F-32EBD3CA7A11}"/>
              </a:ext>
            </a:extLst>
          </p:cNvPr>
          <p:cNvSpPr/>
          <p:nvPr/>
        </p:nvSpPr>
        <p:spPr>
          <a:xfrm>
            <a:off x="8951624" y="3007659"/>
            <a:ext cx="1219200" cy="6011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Dai</a:t>
            </a:r>
            <a:endParaRPr lang="ko-KR" altLang="en-US" dirty="0"/>
          </a:p>
        </p:txBody>
      </p:sp>
      <p:pic>
        <p:nvPicPr>
          <p:cNvPr id="3074" name="Picture 2" descr="EOS 떡상을 준비하군 - 이오스 - 코인판">
            <a:extLst>
              <a:ext uri="{FF2B5EF4-FFF2-40B4-BE49-F238E27FC236}">
                <a16:creationId xmlns:a16="http://schemas.microsoft.com/office/drawing/2014/main" id="{AEEEB007-86D8-9A49-D8E6-5D4A37B6D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714" y="2630469"/>
            <a:ext cx="4874853" cy="32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472F2CF-8D6C-760B-F23E-D5BAA57B849A}"/>
              </a:ext>
            </a:extLst>
          </p:cNvPr>
          <p:cNvSpPr/>
          <p:nvPr/>
        </p:nvSpPr>
        <p:spPr>
          <a:xfrm>
            <a:off x="1949012" y="1577956"/>
            <a:ext cx="2744908" cy="822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ETH</a:t>
            </a:r>
            <a:r>
              <a:rPr lang="ko-KR" altLang="en-US" dirty="0"/>
              <a:t>가격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400Dai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69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AAFE694-6B10-3FF6-907B-756750B9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비영구적 손실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C83971-09FB-0143-2DE7-F21A1CA6C99D}"/>
              </a:ext>
            </a:extLst>
          </p:cNvPr>
          <p:cNvSpPr/>
          <p:nvPr/>
        </p:nvSpPr>
        <p:spPr>
          <a:xfrm>
            <a:off x="1727200" y="2987040"/>
            <a:ext cx="1879600" cy="1757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ALice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CCBD6E-E4CB-E73B-88D6-0813A89F3C55}"/>
              </a:ext>
            </a:extLst>
          </p:cNvPr>
          <p:cNvSpPr/>
          <p:nvPr/>
        </p:nvSpPr>
        <p:spPr>
          <a:xfrm>
            <a:off x="7098051" y="2987040"/>
            <a:ext cx="3225305" cy="19066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90B2D-C838-EFBA-C478-754D291E81EF}"/>
              </a:ext>
            </a:extLst>
          </p:cNvPr>
          <p:cNvSpPr txBox="1"/>
          <p:nvPr/>
        </p:nvSpPr>
        <p:spPr>
          <a:xfrm>
            <a:off x="6096000" y="2987040"/>
            <a:ext cx="34727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ETH / DAI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D89B99-7FEB-8D1B-361B-85C40435B34D}"/>
              </a:ext>
            </a:extLst>
          </p:cNvPr>
          <p:cNvSpPr/>
          <p:nvPr/>
        </p:nvSpPr>
        <p:spPr>
          <a:xfrm>
            <a:off x="7114335" y="4096208"/>
            <a:ext cx="1219200" cy="6011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Dai</a:t>
            </a:r>
            <a:endParaRPr lang="ko-KR" altLang="en-US" dirty="0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5CCD39B6-E58C-1F73-DA60-731C31E1AC38}"/>
              </a:ext>
            </a:extLst>
          </p:cNvPr>
          <p:cNvSpPr/>
          <p:nvPr/>
        </p:nvSpPr>
        <p:spPr>
          <a:xfrm>
            <a:off x="4196080" y="1856855"/>
            <a:ext cx="2018453" cy="997288"/>
          </a:xfrm>
          <a:prstGeom prst="wedgeRoundRectCallout">
            <a:avLst>
              <a:gd name="adj1" fmla="val 8259"/>
              <a:gd name="adj2" fmla="val 70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LP </a:t>
            </a:r>
            <a:r>
              <a:rPr lang="ko-KR" altLang="en-US" dirty="0"/>
              <a:t>토큰 </a:t>
            </a:r>
            <a:r>
              <a:rPr lang="en-US" altLang="ko-KR" dirty="0"/>
              <a:t>(ETH-Dai)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313FB-2F81-289F-2E73-05E77107F9AA}"/>
              </a:ext>
            </a:extLst>
          </p:cNvPr>
          <p:cNvSpPr txBox="1"/>
          <p:nvPr/>
        </p:nvSpPr>
        <p:spPr>
          <a:xfrm>
            <a:off x="6960354" y="2307304"/>
            <a:ext cx="34727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풀에 있는 </a:t>
            </a:r>
            <a:r>
              <a:rPr lang="en-US" altLang="ko-KR" b="1" dirty="0"/>
              <a:t>ETH </a:t>
            </a:r>
            <a:r>
              <a:rPr lang="ko-KR" altLang="en-US" b="1" dirty="0"/>
              <a:t>개수  </a:t>
            </a:r>
            <a:r>
              <a:rPr lang="en-US" altLang="ko-KR" b="1" dirty="0"/>
              <a:t>: 5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algn="ctr"/>
            <a:r>
              <a:rPr lang="en-US" altLang="ko-KR" b="1" dirty="0"/>
              <a:t>Dai </a:t>
            </a:r>
            <a:r>
              <a:rPr lang="ko-KR" altLang="en-US" b="1" dirty="0"/>
              <a:t>개수 </a:t>
            </a:r>
            <a:r>
              <a:rPr lang="en-US" altLang="ko-KR" b="1" dirty="0"/>
              <a:t>: 2000</a:t>
            </a:r>
            <a:r>
              <a:rPr lang="ko-KR" altLang="en-US" b="1" dirty="0"/>
              <a:t>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20FA730-4C24-1CAE-99FD-D08C7849F513}"/>
              </a:ext>
            </a:extLst>
          </p:cNvPr>
          <p:cNvSpPr/>
          <p:nvPr/>
        </p:nvSpPr>
        <p:spPr>
          <a:xfrm>
            <a:off x="8233595" y="3753828"/>
            <a:ext cx="926248" cy="6011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4D80698-6BE5-B1DF-8ABE-C67AE85EB980}"/>
              </a:ext>
            </a:extLst>
          </p:cNvPr>
          <p:cNvSpPr/>
          <p:nvPr/>
        </p:nvSpPr>
        <p:spPr>
          <a:xfrm>
            <a:off x="8786457" y="4198328"/>
            <a:ext cx="1219200" cy="6011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Dai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215731-E7E4-0A9E-3025-A9DED028AA42}"/>
              </a:ext>
            </a:extLst>
          </p:cNvPr>
          <p:cNvSpPr/>
          <p:nvPr/>
        </p:nvSpPr>
        <p:spPr>
          <a:xfrm>
            <a:off x="7222765" y="3404815"/>
            <a:ext cx="1219200" cy="6011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Dai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238EB11-E3E7-9EB6-E801-4D542883F8D0}"/>
              </a:ext>
            </a:extLst>
          </p:cNvPr>
          <p:cNvSpPr/>
          <p:nvPr/>
        </p:nvSpPr>
        <p:spPr>
          <a:xfrm>
            <a:off x="9104156" y="3608800"/>
            <a:ext cx="1219200" cy="6011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Dai</a:t>
            </a:r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D79E049-76C8-D214-4986-3E643338C394}"/>
              </a:ext>
            </a:extLst>
          </p:cNvPr>
          <p:cNvSpPr/>
          <p:nvPr/>
        </p:nvSpPr>
        <p:spPr>
          <a:xfrm>
            <a:off x="4336612" y="3172327"/>
            <a:ext cx="2251991" cy="7461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71ABAFB-41FE-28EC-DE5F-CF08C4E18C3F}"/>
              </a:ext>
            </a:extLst>
          </p:cNvPr>
          <p:cNvSpPr/>
          <p:nvPr/>
        </p:nvSpPr>
        <p:spPr>
          <a:xfrm rot="10800000">
            <a:off x="4196080" y="4003858"/>
            <a:ext cx="2251991" cy="7461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31B2E04-8179-6454-1247-64D32FA76007}"/>
              </a:ext>
            </a:extLst>
          </p:cNvPr>
          <p:cNvSpPr/>
          <p:nvPr/>
        </p:nvSpPr>
        <p:spPr>
          <a:xfrm>
            <a:off x="4336612" y="4978400"/>
            <a:ext cx="2251991" cy="822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0.5ETH – 200Dai </a:t>
            </a:r>
            <a:r>
              <a:rPr lang="ko-KR" altLang="en-US" dirty="0"/>
              <a:t>인출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8D20279-FEDE-95B0-4643-E6AB52ABDB68}"/>
              </a:ext>
            </a:extLst>
          </p:cNvPr>
          <p:cNvSpPr/>
          <p:nvPr/>
        </p:nvSpPr>
        <p:spPr>
          <a:xfrm>
            <a:off x="8951624" y="3007659"/>
            <a:ext cx="1219200" cy="6011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85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AAFE694-6B10-3FF6-907B-756750B9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비영구적 손실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C83971-09FB-0143-2DE7-F21A1CA6C99D}"/>
              </a:ext>
            </a:extLst>
          </p:cNvPr>
          <p:cNvSpPr/>
          <p:nvPr/>
        </p:nvSpPr>
        <p:spPr>
          <a:xfrm>
            <a:off x="743670" y="2550160"/>
            <a:ext cx="1879600" cy="1757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Alice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90B2D-C838-EFBA-C478-754D291E81EF}"/>
              </a:ext>
            </a:extLst>
          </p:cNvPr>
          <p:cNvSpPr txBox="1"/>
          <p:nvPr/>
        </p:nvSpPr>
        <p:spPr>
          <a:xfrm>
            <a:off x="6096000" y="2987040"/>
            <a:ext cx="34727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ETH / DAI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592D751-C9EC-36A0-E1FB-F267799AD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66688"/>
              </p:ext>
            </p:extLst>
          </p:nvPr>
        </p:nvGraphicFramePr>
        <p:xfrm>
          <a:off x="3098800" y="2419866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963134892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843687186"/>
                    </a:ext>
                  </a:extLst>
                </a:gridCol>
                <a:gridCol w="1960880">
                  <a:extLst>
                    <a:ext uri="{9D8B030D-6E8A-4147-A177-3AD203B41FA5}">
                      <a16:colId xmlns:a16="http://schemas.microsoft.com/office/drawing/2014/main" val="1806396846"/>
                    </a:ext>
                  </a:extLst>
                </a:gridCol>
                <a:gridCol w="2092960">
                  <a:extLst>
                    <a:ext uri="{9D8B030D-6E8A-4147-A177-3AD203B41FA5}">
                      <a16:colId xmlns:a16="http://schemas.microsoft.com/office/drawing/2014/main" val="67982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총자산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4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초기자산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1ETH = 100$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100Dai = 100$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200$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3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 </a:t>
                      </a:r>
                      <a:r>
                        <a:rPr lang="ko-KR" altLang="en-US" dirty="0"/>
                        <a:t>떡상 후 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0.5 ETH = 200$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200Dai = 200$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400$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15229"/>
                  </a:ext>
                </a:extLst>
              </a:tr>
              <a:tr h="282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Holding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했을시</a:t>
                      </a:r>
                      <a:r>
                        <a:rPr lang="ko-KR" altLang="en-US" dirty="0"/>
                        <a:t> 예상 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1ETH = 400$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100Dai = 100$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500$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6698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256EE4-B07C-BB83-CA44-ABF72DC3CCDC}"/>
              </a:ext>
            </a:extLst>
          </p:cNvPr>
          <p:cNvSpPr txBox="1"/>
          <p:nvPr/>
        </p:nvSpPr>
        <p:spPr>
          <a:xfrm>
            <a:off x="3048000" y="54794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b="1" i="0" dirty="0">
                <a:effectLst/>
                <a:latin typeface="+mn-ea"/>
              </a:rPr>
              <a:t>-</a:t>
            </a:r>
            <a:r>
              <a:rPr lang="ko-KR" altLang="en-US" sz="1800" b="1" i="0" dirty="0">
                <a:effectLst/>
                <a:latin typeface="+mn-ea"/>
              </a:rPr>
              <a:t>그냥 </a:t>
            </a:r>
            <a:r>
              <a:rPr lang="en-US" altLang="ko-KR" sz="1800" b="1" i="0" dirty="0" err="1">
                <a:effectLst/>
                <a:latin typeface="+mn-ea"/>
              </a:rPr>
              <a:t>Hodling</a:t>
            </a:r>
            <a:r>
              <a:rPr lang="en-US" altLang="ko-KR" sz="1800" b="1" i="0" dirty="0">
                <a:effectLst/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했을 때에 비해 </a:t>
            </a:r>
            <a:r>
              <a:rPr lang="en-US" altLang="ko-KR" b="1" dirty="0">
                <a:latin typeface="+mn-ea"/>
              </a:rPr>
              <a:t>100$</a:t>
            </a:r>
            <a:r>
              <a:rPr lang="ko-KR" altLang="en-US" b="1" dirty="0">
                <a:latin typeface="+mn-ea"/>
              </a:rPr>
              <a:t>의 손실이 일어 난다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b="1" i="0" dirty="0">
                <a:effectLst/>
                <a:latin typeface="+mn-ea"/>
              </a:rPr>
              <a:t>-Uniswap 0.3%</a:t>
            </a:r>
            <a:r>
              <a:rPr lang="ko-KR" altLang="en-US" sz="1800" b="1" i="0" dirty="0" err="1">
                <a:effectLst/>
                <a:latin typeface="+mn-ea"/>
              </a:rPr>
              <a:t>보상등으로</a:t>
            </a:r>
            <a:r>
              <a:rPr lang="ko-KR" altLang="en-US" sz="1800" b="1" i="0">
                <a:effectLst/>
                <a:latin typeface="+mn-ea"/>
              </a:rPr>
              <a:t> 손실을 메꿔야함</a:t>
            </a:r>
            <a:endParaRPr lang="en-US" altLang="ko-KR" sz="1800" b="1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8537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F90EE-2292-48EE-966A-93753330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Slippage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C66589-4D9A-4697-999C-2FDBA6E693CD}"/>
              </a:ext>
            </a:extLst>
          </p:cNvPr>
          <p:cNvSpPr/>
          <p:nvPr/>
        </p:nvSpPr>
        <p:spPr>
          <a:xfrm>
            <a:off x="1225898" y="2764285"/>
            <a:ext cx="4230356" cy="1850687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매매 주문 시 체결 오차가 발생하여 원하는 가격과 다른 가격으로 실제 거래가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체결되었을 때의 가격 차이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838D47-BB4E-4A11-BF4C-70432919EF21}"/>
              </a:ext>
            </a:extLst>
          </p:cNvPr>
          <p:cNvSpPr/>
          <p:nvPr/>
        </p:nvSpPr>
        <p:spPr>
          <a:xfrm>
            <a:off x="1225898" y="2052240"/>
            <a:ext cx="4230356" cy="71204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Slippage?</a:t>
            </a:r>
            <a:endParaRPr lang="ko-KR" altLang="en-US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25761AA-8E34-4286-9218-C7AC42ADD8B8}"/>
              </a:ext>
            </a:extLst>
          </p:cNvPr>
          <p:cNvGrpSpPr/>
          <p:nvPr/>
        </p:nvGrpSpPr>
        <p:grpSpPr>
          <a:xfrm>
            <a:off x="5456254" y="1816626"/>
            <a:ext cx="5509850" cy="2798345"/>
            <a:chOff x="5456254" y="2205733"/>
            <a:chExt cx="5509850" cy="2798345"/>
          </a:xfrm>
        </p:grpSpPr>
        <p:pic>
          <p:nvPicPr>
            <p:cNvPr id="2052" name="Picture 4" descr="악수 계약 체결 성공적인 파트너십 협력 벡터 아이콘 비즈니스 거래 계약 또는 공동 작업 문서 결정에 대한 스톡 벡터 아트 및 기타  이미지 - iStock">
              <a:extLst>
                <a:ext uri="{FF2B5EF4-FFF2-40B4-BE49-F238E27FC236}">
                  <a16:creationId xmlns:a16="http://schemas.microsoft.com/office/drawing/2014/main" id="{B2F98895-661B-45C1-BD7B-217E22334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8797" y="2205733"/>
              <a:ext cx="1037893" cy="1037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BFB2978-31F0-4E36-8F7A-F9031DF7CA82}"/>
                </a:ext>
              </a:extLst>
            </p:cNvPr>
            <p:cNvSpPr/>
            <p:nvPr/>
          </p:nvSpPr>
          <p:spPr>
            <a:xfrm>
              <a:off x="6735748" y="3153391"/>
              <a:ext cx="4230356" cy="185068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en-US" altLang="ko-KR" b="1" dirty="0">
                  <a:solidFill>
                    <a:schemeClr val="tx1"/>
                  </a:solidFill>
                </a:rPr>
                <a:t>Transaction</a:t>
              </a:r>
              <a:r>
                <a:rPr lang="ko-KR" altLang="en-US" b="1" dirty="0">
                  <a:solidFill>
                    <a:schemeClr val="tx1"/>
                  </a:solidFill>
                </a:rPr>
                <a:t>서명과 </a:t>
              </a:r>
              <a:r>
                <a:rPr lang="en-US" altLang="ko-KR" b="1" dirty="0">
                  <a:solidFill>
                    <a:schemeClr val="tx1"/>
                  </a:solidFill>
                </a:rPr>
                <a:t>finalize</a:t>
              </a:r>
              <a:r>
                <a:rPr lang="ko-KR" altLang="en-US" b="1" dirty="0">
                  <a:solidFill>
                    <a:schemeClr val="tx1"/>
                  </a:solidFill>
                </a:rPr>
                <a:t>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0" indent="0" algn="ctr">
                <a:buNone/>
              </a:pPr>
              <a:r>
                <a:rPr lang="ko-KR" altLang="en-US" b="1" dirty="0">
                  <a:solidFill>
                    <a:schemeClr val="tx1"/>
                  </a:solidFill>
                </a:rPr>
                <a:t>시간 차이</a:t>
              </a:r>
            </a:p>
          </p:txBody>
        </p:sp>
        <p:sp>
          <p:nvSpPr>
            <p:cNvPr id="7" name="화살표: 왼쪽 6">
              <a:extLst>
                <a:ext uri="{FF2B5EF4-FFF2-40B4-BE49-F238E27FC236}">
                  <a16:creationId xmlns:a16="http://schemas.microsoft.com/office/drawing/2014/main" id="{2AF01AA0-033D-4E83-B3EA-A584DF01B251}"/>
                </a:ext>
              </a:extLst>
            </p:cNvPr>
            <p:cNvSpPr/>
            <p:nvPr/>
          </p:nvSpPr>
          <p:spPr>
            <a:xfrm>
              <a:off x="5456254" y="3868615"/>
              <a:ext cx="1279494" cy="382306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서명 - 무료 파일 및 폴더개 아이콘">
              <a:extLst>
                <a:ext uri="{FF2B5EF4-FFF2-40B4-BE49-F238E27FC236}">
                  <a16:creationId xmlns:a16="http://schemas.microsoft.com/office/drawing/2014/main" id="{8C245EA7-420D-4056-9B9D-DA360C117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7488" y="2350914"/>
              <a:ext cx="735524" cy="735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399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F90EE-2292-48EE-966A-93753330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Slippage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10EEC7-448B-4268-A1E3-3462ABEC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326"/>
            <a:ext cx="6648088" cy="444900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B57899-1794-42D6-AEB6-0A5EDDD8E51D}"/>
              </a:ext>
            </a:extLst>
          </p:cNvPr>
          <p:cNvSpPr/>
          <p:nvPr/>
        </p:nvSpPr>
        <p:spPr>
          <a:xfrm>
            <a:off x="7140101" y="2139744"/>
            <a:ext cx="4426085" cy="1204309"/>
          </a:xfrm>
          <a:prstGeom prst="rect">
            <a:avLst/>
          </a:prstGeom>
          <a:solidFill>
            <a:srgbClr val="8EB8F2"/>
          </a:solidFill>
          <a:ln>
            <a:solidFill>
              <a:srgbClr val="79A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The greater the liquidity, the smaller the price impact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BA1014-1974-43D1-8DC6-D21959E1F8C4}"/>
              </a:ext>
            </a:extLst>
          </p:cNvPr>
          <p:cNvSpPr/>
          <p:nvPr/>
        </p:nvSpPr>
        <p:spPr>
          <a:xfrm>
            <a:off x="7140100" y="1716592"/>
            <a:ext cx="4426085" cy="423152"/>
          </a:xfrm>
          <a:prstGeom prst="rect">
            <a:avLst/>
          </a:prstGeom>
          <a:solidFill>
            <a:schemeClr val="accent1"/>
          </a:solidFill>
          <a:ln>
            <a:solidFill>
              <a:srgbClr val="79A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Impact 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C204E6-F81E-4F2C-93DA-387609E99270}"/>
              </a:ext>
            </a:extLst>
          </p:cNvPr>
          <p:cNvSpPr/>
          <p:nvPr/>
        </p:nvSpPr>
        <p:spPr>
          <a:xfrm>
            <a:off x="7140100" y="3973579"/>
            <a:ext cx="4426085" cy="423152"/>
          </a:xfrm>
          <a:prstGeom prst="rect">
            <a:avLst/>
          </a:prstGeom>
          <a:solidFill>
            <a:schemeClr val="accent1"/>
          </a:solidFill>
          <a:ln>
            <a:solidFill>
              <a:srgbClr val="79A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Impact 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83EE43-BCE2-46F3-AEC3-4F92DED1B865}"/>
              </a:ext>
            </a:extLst>
          </p:cNvPr>
          <p:cNvSpPr/>
          <p:nvPr/>
        </p:nvSpPr>
        <p:spPr>
          <a:xfrm>
            <a:off x="7140101" y="4396731"/>
            <a:ext cx="4426085" cy="1204309"/>
          </a:xfrm>
          <a:prstGeom prst="rect">
            <a:avLst/>
          </a:prstGeom>
          <a:solidFill>
            <a:srgbClr val="8EB8F2"/>
          </a:solidFill>
          <a:ln>
            <a:solidFill>
              <a:srgbClr val="79A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The larger the number of tokens you want to swap, the greater the price impact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51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CB31A7-C1BA-4E47-8223-B45447CE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되짚어보기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3554373-4EBA-455C-A56E-AB3564F99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18"/>
            <a:ext cx="10515600" cy="4351338"/>
          </a:xfrm>
        </p:spPr>
        <p:txBody>
          <a:bodyPr/>
          <a:lstStyle/>
          <a:p>
            <a:r>
              <a:rPr lang="en-US" altLang="ko-KR" sz="2400" dirty="0"/>
              <a:t>Price oracle</a:t>
            </a:r>
            <a:r>
              <a:rPr lang="ko-KR" altLang="en-US" sz="2400" dirty="0"/>
              <a:t>을 살펴보며</a:t>
            </a:r>
            <a:r>
              <a:rPr lang="en-US" altLang="ko-KR" sz="2400" dirty="0"/>
              <a:t>, token</a:t>
            </a:r>
            <a:r>
              <a:rPr lang="ko-KR" altLang="en-US" sz="2400" dirty="0"/>
              <a:t>의 가격이 어떻게 결정되는지 알아보았어요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Swap</a:t>
            </a:r>
            <a:r>
              <a:rPr lang="ko-KR" altLang="en-US" sz="2400" dirty="0"/>
              <a:t>의 동작이 어떻게 일어나는지</a:t>
            </a:r>
            <a:r>
              <a:rPr lang="en-US" altLang="ko-KR" sz="2400" dirty="0"/>
              <a:t>, </a:t>
            </a:r>
            <a:r>
              <a:rPr lang="ko-KR" altLang="en-US" sz="2400" dirty="0"/>
              <a:t>함수 호출 관계를 정리해보며 알아보았고</a:t>
            </a:r>
            <a:r>
              <a:rPr lang="en-US" altLang="ko-KR" sz="2400" dirty="0"/>
              <a:t>, </a:t>
            </a:r>
            <a:r>
              <a:rPr lang="ko-KR" altLang="en-US" sz="2400" dirty="0"/>
              <a:t>관련 핵심 기능인 </a:t>
            </a:r>
            <a:r>
              <a:rPr lang="en-US" altLang="ko-KR" sz="2400" dirty="0"/>
              <a:t>flash swap</a:t>
            </a:r>
            <a:r>
              <a:rPr lang="ko-KR" altLang="en-US" sz="2400" dirty="0"/>
              <a:t>에 대해 알아보았어요</a:t>
            </a:r>
            <a:endParaRPr lang="en-US" altLang="ko-KR" sz="2400" dirty="0"/>
          </a:p>
          <a:p>
            <a:r>
              <a:rPr lang="en-US" altLang="ko-KR" sz="2400" dirty="0"/>
              <a:t>Add, Remove Liquidity</a:t>
            </a:r>
            <a:r>
              <a:rPr lang="ko-KR" altLang="en-US" sz="2400" dirty="0"/>
              <a:t>의 동작이 어떻게 일어나는지 함수 호출 관계를 정리해보며 알아보았고</a:t>
            </a:r>
            <a:r>
              <a:rPr lang="en-US" altLang="ko-KR" sz="2400" dirty="0"/>
              <a:t>, </a:t>
            </a:r>
            <a:r>
              <a:rPr lang="ko-KR" altLang="en-US" sz="2400" dirty="0"/>
              <a:t>관련 핵심 기능인 </a:t>
            </a:r>
            <a:r>
              <a:rPr lang="en-US" altLang="ko-KR" sz="2400" dirty="0"/>
              <a:t>LP </a:t>
            </a:r>
            <a:r>
              <a:rPr lang="ko-KR" altLang="en-US" sz="2400" dirty="0"/>
              <a:t>교환</a:t>
            </a:r>
            <a:r>
              <a:rPr lang="en-US" altLang="ko-KR" sz="2400" dirty="0"/>
              <a:t>, </a:t>
            </a:r>
            <a:r>
              <a:rPr lang="ko-KR" altLang="en-US" sz="2400" dirty="0"/>
              <a:t>그리고 핵심 개념인 비영구적 손실과 </a:t>
            </a:r>
            <a:r>
              <a:rPr lang="en-US" altLang="ko-KR" sz="2400" dirty="0"/>
              <a:t>Slippage</a:t>
            </a:r>
            <a:r>
              <a:rPr lang="ko-KR" altLang="en-US" sz="2400" dirty="0"/>
              <a:t>에 대해 알아보았어요</a:t>
            </a:r>
            <a:r>
              <a:rPr lang="en-US" altLang="ko-KR" sz="2400" dirty="0"/>
              <a:t>.</a:t>
            </a:r>
          </a:p>
        </p:txBody>
      </p:sp>
      <p:pic>
        <p:nvPicPr>
          <p:cNvPr id="2050" name="Picture 2" descr="블록체인 밸리">
            <a:extLst>
              <a:ext uri="{FF2B5EF4-FFF2-40B4-BE49-F238E27FC236}">
                <a16:creationId xmlns:a16="http://schemas.microsoft.com/office/drawing/2014/main" id="{90BFCFB5-E918-4404-8BEA-9EA96C54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33" y="4368286"/>
            <a:ext cx="5046133" cy="144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B26D7FF-32EE-4CBE-BE07-6CA252E550B7}"/>
              </a:ext>
            </a:extLst>
          </p:cNvPr>
          <p:cNvSpPr/>
          <p:nvPr/>
        </p:nvSpPr>
        <p:spPr>
          <a:xfrm>
            <a:off x="3725333" y="5652030"/>
            <a:ext cx="4673600" cy="5249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atin typeface="궁서" panose="02030600000101010101" pitchFamily="18" charset="-127"/>
                <a:ea typeface="궁서" panose="02030600000101010101" pitchFamily="18" charset="-127"/>
              </a:rPr>
              <a:t>블록체인밸리</a:t>
            </a: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 개발팀 파이팅 </a:t>
            </a:r>
            <a:r>
              <a:rPr lang="en-US" altLang="ko-KR" sz="2400" dirty="0">
                <a:latin typeface="궁서" panose="02030600000101010101" pitchFamily="18" charset="-127"/>
                <a:ea typeface="궁서" panose="02030600000101010101" pitchFamily="18" charset="-127"/>
              </a:rPr>
              <a:t>~~!</a:t>
            </a:r>
            <a:endParaRPr lang="ko-KR" altLang="en-US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274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CB31A7-C1BA-4E47-8223-B45447CE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QnA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2C785E-EA68-4D8D-9975-A8318CF51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8800" dirty="0">
                <a:latin typeface="궁서" panose="02030600000101010101" pitchFamily="18" charset="-127"/>
                <a:ea typeface="궁서" panose="02030600000101010101" pitchFamily="18" charset="-127"/>
              </a:rPr>
              <a:t>질문이 </a:t>
            </a:r>
            <a:r>
              <a:rPr lang="ko-KR" altLang="en-US" sz="8800" dirty="0" err="1">
                <a:latin typeface="궁서" panose="02030600000101010101" pitchFamily="18" charset="-127"/>
                <a:ea typeface="궁서" panose="02030600000101010101" pitchFamily="18" charset="-127"/>
              </a:rPr>
              <a:t>있으신가요</a:t>
            </a:r>
            <a:r>
              <a:rPr lang="en-US" altLang="ko-KR" sz="8800" dirty="0">
                <a:latin typeface="궁서" panose="02030600000101010101" pitchFamily="18" charset="-127"/>
                <a:ea typeface="궁서" panose="02030600000101010101" pitchFamily="18" charset="-127"/>
              </a:rPr>
              <a:t>?</a:t>
            </a:r>
          </a:p>
          <a:p>
            <a:pPr marL="0" indent="0" algn="r">
              <a:buNone/>
            </a:pPr>
            <a:r>
              <a:rPr lang="ko-KR" altLang="en-US" sz="1400" dirty="0"/>
              <a:t>없겠죠 </a:t>
            </a:r>
            <a:r>
              <a:rPr lang="en-US" altLang="ko-KR" sz="1400" dirty="0"/>
              <a:t>.. </a:t>
            </a:r>
            <a:r>
              <a:rPr lang="ko-KR" altLang="en-US" sz="1400" dirty="0"/>
              <a:t>네 </a:t>
            </a:r>
            <a:r>
              <a:rPr lang="en-US" altLang="ko-KR" sz="1400" dirty="0"/>
              <a:t>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592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D3B74A-6417-4189-905C-AA3A3D7EE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12" y="0"/>
            <a:ext cx="9143998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14D860-501E-48B0-B6C5-ED36AB810FD0}"/>
              </a:ext>
            </a:extLst>
          </p:cNvPr>
          <p:cNvSpPr txBox="1"/>
          <p:nvPr/>
        </p:nvSpPr>
        <p:spPr>
          <a:xfrm>
            <a:off x="3095897" y="1550126"/>
            <a:ext cx="600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발표 </a:t>
            </a:r>
            <a:r>
              <a:rPr lang="ko-KR" altLang="en-US" b="1" dirty="0" err="1">
                <a:solidFill>
                  <a:schemeClr val="bg1"/>
                </a:solidFill>
              </a:rPr>
              <a:t>들어주신다고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수고하셧음미다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^^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D6BBF0-3F58-4604-84CA-DEEB6E243F52}"/>
              </a:ext>
            </a:extLst>
          </p:cNvPr>
          <p:cNvSpPr/>
          <p:nvPr/>
        </p:nvSpPr>
        <p:spPr>
          <a:xfrm>
            <a:off x="1710267" y="220133"/>
            <a:ext cx="8796866" cy="86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그럴 일은 없겠지만 혹시 발표 자료가 필요하시다면 </a:t>
            </a:r>
            <a:r>
              <a:rPr lang="ko-KR" altLang="en-US" b="1" dirty="0" err="1"/>
              <a:t>슬랙</a:t>
            </a:r>
            <a:r>
              <a:rPr lang="ko-KR" altLang="en-US" b="1" dirty="0"/>
              <a:t> </a:t>
            </a:r>
            <a:r>
              <a:rPr lang="ko-KR" altLang="en-US" b="1" dirty="0" err="1"/>
              <a:t>디엠</a:t>
            </a:r>
            <a:r>
              <a:rPr lang="ko-KR" altLang="en-US" b="1" dirty="0"/>
              <a:t> 주세요 </a:t>
            </a:r>
            <a:r>
              <a:rPr lang="en-US" altLang="ko-KR" b="1" dirty="0"/>
              <a:t>… ^^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1297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5C333-FCD6-47F3-92D6-9F0F7D50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어떤식으로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진행했나요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8E013-AA50-4B6F-A254-9D0FE91FA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3999"/>
            <a:ext cx="10515600" cy="3382963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ko-KR" altLang="en-US" dirty="0"/>
              <a:t>서로 각자 맡은 부분을 공부해오고</a:t>
            </a:r>
            <a:r>
              <a:rPr lang="en-US" altLang="ko-KR" dirty="0"/>
              <a:t>, </a:t>
            </a:r>
            <a:r>
              <a:rPr lang="ko-KR" altLang="en-US" dirty="0"/>
              <a:t>공부해온 부분을 만나서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알려주는 방식으로 팀프로젝트를 진행했습니다</a:t>
            </a:r>
          </a:p>
        </p:txBody>
      </p:sp>
    </p:spTree>
    <p:extLst>
      <p:ext uri="{BB962C8B-B14F-4D97-AF65-F5344CB8AC3E}">
        <p14:creationId xmlns:p14="http://schemas.microsoft.com/office/powerpoint/2010/main" val="269603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D9042-8993-4741-89B3-31B7C5C3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FA60D-E522-48C5-96E1-8B930F2B7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266" y="1851025"/>
            <a:ext cx="6934201" cy="4219575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Uniswap</a:t>
            </a:r>
            <a:r>
              <a:rPr lang="en-US" altLang="ko-KR" b="1" dirty="0"/>
              <a:t> v2 Appearance Background</a:t>
            </a:r>
          </a:p>
          <a:p>
            <a:r>
              <a:rPr lang="en-US" altLang="ko-KR" b="1" dirty="0"/>
              <a:t>Price Oracle</a:t>
            </a:r>
          </a:p>
          <a:p>
            <a:r>
              <a:rPr lang="en-US" altLang="ko-KR" b="1" dirty="0"/>
              <a:t>Swap</a:t>
            </a:r>
          </a:p>
          <a:p>
            <a:pPr lvl="1"/>
            <a:r>
              <a:rPr lang="en-US" altLang="ko-KR" dirty="0"/>
              <a:t>Flash swap</a:t>
            </a:r>
          </a:p>
          <a:p>
            <a:r>
              <a:rPr lang="en-US" altLang="ko-KR" b="1" dirty="0"/>
              <a:t>Add Liquidity &amp; Remove Liquidity</a:t>
            </a:r>
          </a:p>
          <a:p>
            <a:pPr lvl="1"/>
            <a:r>
              <a:rPr lang="en-US" altLang="ko-KR" dirty="0"/>
              <a:t>About LP token</a:t>
            </a:r>
          </a:p>
          <a:p>
            <a:pPr lvl="1"/>
            <a:r>
              <a:rPr lang="en-US" altLang="ko-KR" dirty="0"/>
              <a:t>LP token</a:t>
            </a:r>
            <a:r>
              <a:rPr lang="ko-KR" altLang="en-US" dirty="0"/>
              <a:t>의 비영구적 손실</a:t>
            </a:r>
            <a:endParaRPr lang="en-US" altLang="ko-KR" dirty="0"/>
          </a:p>
          <a:p>
            <a:pPr lvl="1"/>
            <a:r>
              <a:rPr lang="en-US" altLang="ko-KR" dirty="0"/>
              <a:t>Slippage</a:t>
            </a:r>
            <a:r>
              <a:rPr lang="ko-KR" altLang="en-US" dirty="0"/>
              <a:t>에 관하여 </a:t>
            </a:r>
            <a:r>
              <a:rPr lang="en-US" altLang="ko-KR" dirty="0"/>
              <a:t>..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967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72B9E-C44B-4B2E-BE92-875E2C1E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Uniswap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v2 Appearance Background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890936D-A730-43AC-B4E3-304BAE82181E}"/>
              </a:ext>
            </a:extLst>
          </p:cNvPr>
          <p:cNvGrpSpPr/>
          <p:nvPr/>
        </p:nvGrpSpPr>
        <p:grpSpPr>
          <a:xfrm>
            <a:off x="928687" y="1938867"/>
            <a:ext cx="10334625" cy="3576108"/>
            <a:chOff x="933450" y="1757892"/>
            <a:chExt cx="10334625" cy="35761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7E512C-6E30-4CC7-8451-125356AFB4A4}"/>
                </a:ext>
              </a:extLst>
            </p:cNvPr>
            <p:cNvSpPr/>
            <p:nvPr/>
          </p:nvSpPr>
          <p:spPr>
            <a:xfrm>
              <a:off x="933450" y="3724276"/>
              <a:ext cx="4714875" cy="160972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단일 </a:t>
              </a:r>
              <a:r>
                <a:rPr lang="en-US" altLang="ko-KR" dirty="0">
                  <a:solidFill>
                    <a:schemeClr val="tx1"/>
                  </a:solidFill>
                </a:rPr>
                <a:t>pool </a:t>
              </a:r>
              <a:r>
                <a:rPr lang="ko-KR" altLang="en-US" dirty="0">
                  <a:solidFill>
                    <a:schemeClr val="tx1"/>
                  </a:solidFill>
                </a:rPr>
                <a:t>문제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tokenA</a:t>
              </a:r>
              <a:r>
                <a:rPr lang="en-US" altLang="ko-KR" dirty="0">
                  <a:solidFill>
                    <a:schemeClr val="tx1"/>
                  </a:solidFill>
                </a:rPr>
                <a:t> → ETH → </a:t>
              </a:r>
              <a:r>
                <a:rPr lang="en-US" altLang="ko-KR" dirty="0" err="1">
                  <a:solidFill>
                    <a:schemeClr val="tx1"/>
                  </a:solidFill>
                </a:rPr>
                <a:t>tokenB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악의적 가격 조작의 가능성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기능의 필요성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F15FF66-E520-4095-B5B4-B3D624DF6C45}"/>
                </a:ext>
              </a:extLst>
            </p:cNvPr>
            <p:cNvSpPr/>
            <p:nvPr/>
          </p:nvSpPr>
          <p:spPr>
            <a:xfrm>
              <a:off x="933450" y="3012230"/>
              <a:ext cx="4714875" cy="71204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Uniswap</a:t>
              </a:r>
              <a:r>
                <a:rPr lang="en-US" altLang="ko-KR" b="1" dirty="0"/>
                <a:t> V1</a:t>
              </a:r>
              <a:endParaRPr lang="ko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8D90A9-8F81-4564-B6D4-85A6A7C7246B}"/>
                </a:ext>
              </a:extLst>
            </p:cNvPr>
            <p:cNvSpPr/>
            <p:nvPr/>
          </p:nvSpPr>
          <p:spPr>
            <a:xfrm>
              <a:off x="6553200" y="3724276"/>
              <a:ext cx="4714875" cy="160972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직접 </a:t>
              </a:r>
              <a:r>
                <a:rPr lang="en-US" altLang="ko-KR" dirty="0">
                  <a:solidFill>
                    <a:schemeClr val="tx1"/>
                  </a:solidFill>
                </a:rPr>
                <a:t>pool(</a:t>
              </a:r>
              <a:r>
                <a:rPr lang="en-US" altLang="ko-KR" dirty="0" err="1">
                  <a:solidFill>
                    <a:schemeClr val="tx1"/>
                  </a:solidFill>
                </a:rPr>
                <a:t>tokenA</a:t>
              </a:r>
              <a:r>
                <a:rPr lang="en-US" altLang="ko-KR" dirty="0">
                  <a:solidFill>
                    <a:schemeClr val="tx1"/>
                  </a:solidFill>
                </a:rPr>
                <a:t> → </a:t>
              </a:r>
              <a:r>
                <a:rPr lang="en-US" altLang="ko-KR" dirty="0" err="1">
                  <a:solidFill>
                    <a:schemeClr val="tx1"/>
                  </a:solidFill>
                </a:rPr>
                <a:t>tokenB</a:t>
              </a:r>
              <a:r>
                <a:rPr lang="en-US" altLang="ko-KR" dirty="0">
                  <a:solidFill>
                    <a:schemeClr val="tx1"/>
                  </a:solidFill>
                </a:rPr>
                <a:t>) by WETH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가격 </a:t>
              </a:r>
              <a:r>
                <a:rPr lang="en-US" altLang="ko-KR" dirty="0">
                  <a:solidFill>
                    <a:schemeClr val="tx1"/>
                  </a:solidFill>
                </a:rPr>
                <a:t>oracle </a:t>
              </a:r>
              <a:r>
                <a:rPr lang="ko-KR" altLang="en-US" dirty="0">
                  <a:solidFill>
                    <a:schemeClr val="tx1"/>
                  </a:solidFill>
                </a:rPr>
                <a:t>개선 </a:t>
              </a:r>
              <a:r>
                <a:rPr lang="en-US" altLang="ko-KR" dirty="0">
                  <a:solidFill>
                    <a:schemeClr val="tx1"/>
                  </a:solidFill>
                </a:rPr>
                <a:t>→ TWAP</a:t>
              </a:r>
              <a:r>
                <a:rPr lang="ko-KR" altLang="en-US" dirty="0">
                  <a:solidFill>
                    <a:schemeClr val="tx1"/>
                  </a:solidFill>
                </a:rPr>
                <a:t> 이용해 가격 조작 어려움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Flash Swap </a:t>
              </a:r>
              <a:r>
                <a:rPr lang="ko-KR" altLang="en-US" dirty="0">
                  <a:solidFill>
                    <a:schemeClr val="tx1"/>
                  </a:solidFill>
                </a:rPr>
                <a:t>기능 추가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A0B342C-CCD3-480A-9846-E5242A1CBD2C}"/>
                </a:ext>
              </a:extLst>
            </p:cNvPr>
            <p:cNvSpPr/>
            <p:nvPr/>
          </p:nvSpPr>
          <p:spPr>
            <a:xfrm>
              <a:off x="6553200" y="3012230"/>
              <a:ext cx="4714875" cy="71204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Uniswap</a:t>
              </a:r>
              <a:r>
                <a:rPr lang="en-US" altLang="ko-KR" b="1" dirty="0"/>
                <a:t> V2</a:t>
              </a:r>
              <a:endParaRPr lang="ko-KR" altLang="en-US" b="1" dirty="0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B8CC16B4-7E35-4B85-ADC3-9DAF49ABB534}"/>
                </a:ext>
              </a:extLst>
            </p:cNvPr>
            <p:cNvSpPr/>
            <p:nvPr/>
          </p:nvSpPr>
          <p:spPr>
            <a:xfrm>
              <a:off x="5763726" y="4171950"/>
              <a:ext cx="674074" cy="27622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2" descr="What is Uniswap (UNI) - How to Accept and Donate to Charity - The Giving  Block">
              <a:extLst>
                <a:ext uri="{FF2B5EF4-FFF2-40B4-BE49-F238E27FC236}">
                  <a16:creationId xmlns:a16="http://schemas.microsoft.com/office/drawing/2014/main" id="{A3809289-82AA-46C6-BD6B-E060982A4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7611" y="1757892"/>
              <a:ext cx="1210046" cy="1210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46CC38C-B6CE-44F3-B30A-F6C5A8007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6525" y="1984545"/>
              <a:ext cx="1048724" cy="983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75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72B9E-C44B-4B2E-BE92-875E2C1E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Oracle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65D98-761A-48A6-8A47-55C90390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블록체인에서 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Oracle : </a:t>
            </a:r>
            <a:r>
              <a:rPr lang="ko-KR" altLang="en-US" b="1" i="0" dirty="0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블록체인의 스마트 </a:t>
            </a:r>
            <a:r>
              <a:rPr lang="ko-KR" altLang="en-US" b="1" i="0" dirty="0" err="1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컨트랙트와</a:t>
            </a:r>
            <a:r>
              <a:rPr lang="ko-KR" altLang="en-US" b="1" i="0" dirty="0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 오프체인 데이터 공급자를 연결하는 통로 </a:t>
            </a:r>
            <a:r>
              <a:rPr lang="en-US" altLang="ko-KR" sz="1100" b="1" i="0" dirty="0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(</a:t>
            </a:r>
            <a:r>
              <a:rPr lang="en-US" altLang="ko-KR" sz="1100" b="0" i="0" dirty="0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RDBMS</a:t>
            </a:r>
            <a:r>
              <a:rPr lang="ko-KR" altLang="en-US" sz="1100" b="0" i="0" dirty="0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인 </a:t>
            </a:r>
            <a:r>
              <a:rPr lang="en-US" altLang="ko-KR" sz="1100" b="0" i="0" dirty="0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Oracle</a:t>
            </a:r>
            <a:r>
              <a:rPr lang="ko-KR" altLang="en-US" sz="1100" b="0" i="0" dirty="0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과 블록체인에서 말하는 </a:t>
            </a:r>
            <a:r>
              <a:rPr lang="en-US" altLang="ko-KR" sz="1100" b="0" i="0" dirty="0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Oracle</a:t>
            </a:r>
            <a:r>
              <a:rPr lang="ko-KR" altLang="en-US" sz="1100" b="0" i="0" dirty="0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은 개념이 다르다</a:t>
            </a:r>
            <a:r>
              <a:rPr lang="en-US" altLang="ko-KR" sz="1100" b="0" i="0" dirty="0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.)</a:t>
            </a:r>
            <a:endParaRPr lang="en-US" altLang="ko-KR" sz="11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F7AFEB1-A3A4-3367-6282-B8E21461CE99}"/>
              </a:ext>
            </a:extLst>
          </p:cNvPr>
          <p:cNvGrpSpPr/>
          <p:nvPr/>
        </p:nvGrpSpPr>
        <p:grpSpPr>
          <a:xfrm>
            <a:off x="747345" y="3429000"/>
            <a:ext cx="10483438" cy="1468315"/>
            <a:chOff x="1627293" y="4436583"/>
            <a:chExt cx="8158080" cy="118451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6773F69-2E04-69DC-181D-1930112C9BE2}"/>
                </a:ext>
              </a:extLst>
            </p:cNvPr>
            <p:cNvGrpSpPr/>
            <p:nvPr/>
          </p:nvGrpSpPr>
          <p:grpSpPr>
            <a:xfrm>
              <a:off x="1627293" y="4436583"/>
              <a:ext cx="8158080" cy="1184510"/>
              <a:chOff x="3111070" y="3214003"/>
              <a:chExt cx="8158080" cy="118451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844F4CD2-2B78-BA76-C524-320A09A35A52}"/>
                  </a:ext>
                </a:extLst>
              </p:cNvPr>
              <p:cNvGrpSpPr/>
              <p:nvPr/>
            </p:nvGrpSpPr>
            <p:grpSpPr>
              <a:xfrm>
                <a:off x="3111070" y="3214003"/>
                <a:ext cx="1986359" cy="1184510"/>
                <a:chOff x="2616319" y="2620434"/>
                <a:chExt cx="1986359" cy="1184510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47140F8B-DF4F-DF34-063A-4280C762A419}"/>
                    </a:ext>
                  </a:extLst>
                </p:cNvPr>
                <p:cNvSpPr/>
                <p:nvPr/>
              </p:nvSpPr>
              <p:spPr>
                <a:xfrm>
                  <a:off x="2629944" y="2620434"/>
                  <a:ext cx="1972734" cy="118451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5B7E268-C42B-5E31-925D-90EB16D3A258}"/>
                    </a:ext>
                  </a:extLst>
                </p:cNvPr>
                <p:cNvSpPr txBox="1"/>
                <p:nvPr/>
              </p:nvSpPr>
              <p:spPr>
                <a:xfrm>
                  <a:off x="2616319" y="2848149"/>
                  <a:ext cx="1972734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solidFill>
                        <a:schemeClr val="bg1"/>
                      </a:solidFill>
                    </a:rPr>
                    <a:t>Block Chain</a:t>
                  </a:r>
                </a:p>
                <a:p>
                  <a:pPr algn="ctr"/>
                  <a:r>
                    <a:rPr lang="en-US" altLang="ko-KR" b="1">
                      <a:solidFill>
                        <a:schemeClr val="bg1"/>
                      </a:solidFill>
                    </a:rPr>
                    <a:t>Smart Contract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F52D340-8F0A-2246-A9E9-9C9790762E64}"/>
                  </a:ext>
                </a:extLst>
              </p:cNvPr>
              <p:cNvGrpSpPr/>
              <p:nvPr/>
            </p:nvGrpSpPr>
            <p:grpSpPr>
              <a:xfrm>
                <a:off x="6161067" y="3214003"/>
                <a:ext cx="1973084" cy="1184510"/>
                <a:chOff x="2629594" y="2620434"/>
                <a:chExt cx="1973084" cy="118451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C63B115-2152-0F7D-8100-45D228BD9C80}"/>
                    </a:ext>
                  </a:extLst>
                </p:cNvPr>
                <p:cNvSpPr/>
                <p:nvPr/>
              </p:nvSpPr>
              <p:spPr>
                <a:xfrm>
                  <a:off x="2629944" y="2620434"/>
                  <a:ext cx="1972734" cy="118451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F587945-EA54-D0C2-0BB5-8CB2E7B0729F}"/>
                    </a:ext>
                  </a:extLst>
                </p:cNvPr>
                <p:cNvSpPr txBox="1"/>
                <p:nvPr/>
              </p:nvSpPr>
              <p:spPr>
                <a:xfrm>
                  <a:off x="2629594" y="2986649"/>
                  <a:ext cx="197273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Oracle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F2E9BDF-744D-7E2F-F3A4-43AADAE01F92}"/>
                  </a:ext>
                </a:extLst>
              </p:cNvPr>
              <p:cNvGrpSpPr/>
              <p:nvPr/>
            </p:nvGrpSpPr>
            <p:grpSpPr>
              <a:xfrm>
                <a:off x="9232497" y="3214003"/>
                <a:ext cx="2036653" cy="1184510"/>
                <a:chOff x="2629944" y="2620434"/>
                <a:chExt cx="2036653" cy="118451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A5DA637-6C1D-B6D6-B61A-3ECA9A393300}"/>
                    </a:ext>
                  </a:extLst>
                </p:cNvPr>
                <p:cNvSpPr/>
                <p:nvPr/>
              </p:nvSpPr>
              <p:spPr>
                <a:xfrm>
                  <a:off x="2629944" y="2620434"/>
                  <a:ext cx="1972734" cy="118451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16AF4F7-22FE-D493-E8B4-308B950ADECF}"/>
                    </a:ext>
                  </a:extLst>
                </p:cNvPr>
                <p:cNvSpPr txBox="1"/>
                <p:nvPr/>
              </p:nvSpPr>
              <p:spPr>
                <a:xfrm>
                  <a:off x="2693863" y="2848149"/>
                  <a:ext cx="1972734" cy="92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Off Chain Data</a:t>
                  </a:r>
                </a:p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b="1" dirty="0">
                      <a:solidFill>
                        <a:schemeClr val="bg1"/>
                      </a:solidFill>
                    </a:rPr>
                    <a:t>블록체인에 없는 데이터</a:t>
                  </a:r>
                  <a:r>
                    <a:rPr lang="en-US" altLang="ko-KR" b="1" dirty="0">
                      <a:solidFill>
                        <a:schemeClr val="bg1"/>
                      </a:solidFill>
                    </a:rPr>
                    <a:t>)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5320F10E-A270-D66E-C1A5-868DB0E7A226}"/>
                  </a:ext>
                </a:extLst>
              </p:cNvPr>
              <p:cNvCxnSpPr/>
              <p:nvPr/>
            </p:nvCxnSpPr>
            <p:spPr>
              <a:xfrm>
                <a:off x="5176560" y="3806258"/>
                <a:ext cx="107206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D2328C6A-EB81-591A-AF7C-A19D1809E1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0868" y="3800034"/>
                <a:ext cx="961629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EACA99E-7BAF-0F6D-F91D-B7CAA72A7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0027" y="5028838"/>
              <a:ext cx="40739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16A84A2-5385-49EB-4CF6-FB97C6A9D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0024" y="5022614"/>
              <a:ext cx="40739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790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72B9E-C44B-4B2E-BE92-875E2C1E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Oracle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65D98-761A-48A6-8A47-55C90390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 err="1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유니스왑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V2 Pool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이 신뢰할 수 있는 가격정보를 </a:t>
            </a:r>
            <a:r>
              <a:rPr lang="ko-KR" altLang="en-US" b="0" i="0" dirty="0" err="1">
                <a:solidFill>
                  <a:srgbClr val="242424"/>
                </a:solidFill>
                <a:effectLst/>
                <a:latin typeface="Abadi" panose="020B0604020104020204" pitchFamily="34" charset="0"/>
              </a:rPr>
              <a:t>제공해줄</a:t>
            </a:r>
            <a:r>
              <a:rPr lang="ko-KR" altLang="en-US" dirty="0" err="1">
                <a:solidFill>
                  <a:srgbClr val="242424"/>
                </a:solidFill>
                <a:latin typeface="Abadi" panose="020B0604020104020204" pitchFamily="34" charset="0"/>
              </a:rPr>
              <a:t>수</a:t>
            </a:r>
            <a:r>
              <a:rPr lang="ko-KR" altLang="en-US" dirty="0">
                <a:solidFill>
                  <a:srgbClr val="242424"/>
                </a:solidFill>
                <a:latin typeface="Abadi" panose="020B0604020104020204" pitchFamily="34" charset="0"/>
              </a:rPr>
              <a:t> 있다</a:t>
            </a:r>
            <a:r>
              <a:rPr lang="en-US" altLang="ko-KR" dirty="0">
                <a:solidFill>
                  <a:srgbClr val="242424"/>
                </a:solidFill>
                <a:latin typeface="Abadi" panose="020B06040201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높은 유동성과 차익거래자들로 인해 </a:t>
            </a:r>
            <a:r>
              <a:rPr lang="ko-KR" altLang="en-US" dirty="0" err="1"/>
              <a:t>중앙화된</a:t>
            </a:r>
            <a:r>
              <a:rPr lang="ko-KR" altLang="en-US" dirty="0"/>
              <a:t> 거래소와 가격이 비슷하다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산술평균을 사용해서 </a:t>
            </a:r>
            <a:r>
              <a:rPr lang="en-US" altLang="ko-KR" dirty="0"/>
              <a:t>Time-weighted average price(TWAP)</a:t>
            </a:r>
            <a:r>
              <a:rPr lang="ko-KR" altLang="en-US" dirty="0"/>
              <a:t>을 계산 했다</a:t>
            </a:r>
            <a:r>
              <a:rPr lang="en-US" altLang="ko-KR" dirty="0"/>
              <a:t>. ( a</a:t>
            </a:r>
            <a:r>
              <a:rPr lang="ko-KR" altLang="en-US" dirty="0"/>
              <a:t>는 </a:t>
            </a:r>
            <a:r>
              <a:rPr lang="en-US" altLang="ko-KR" dirty="0" err="1"/>
              <a:t>i</a:t>
            </a:r>
            <a:r>
              <a:rPr lang="ko-KR" altLang="en-US" dirty="0"/>
              <a:t>초까지 누적 가격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778ED4-46C3-3BFD-F867-4A11F04D9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23" y="3352799"/>
            <a:ext cx="2137333" cy="1400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C611CB-4507-3A2C-7CF8-BCC767EF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338" y="2924705"/>
            <a:ext cx="4577621" cy="21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3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B09BF3-E3F5-9DA5-6B4E-A84556A1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2" y="1690688"/>
            <a:ext cx="8039797" cy="310160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A2A40E8-FB89-0E6F-5A9A-3B9D5896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Oracle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6B8D61-99B8-658A-C9ED-F819D395D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65" t="12166" r="23384"/>
          <a:stretch/>
        </p:blipFill>
        <p:spPr>
          <a:xfrm>
            <a:off x="7498080" y="1300480"/>
            <a:ext cx="4328160" cy="4665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C691A9-086F-C843-A1E6-00310191297A}"/>
              </a:ext>
            </a:extLst>
          </p:cNvPr>
          <p:cNvSpPr txBox="1"/>
          <p:nvPr/>
        </p:nvSpPr>
        <p:spPr>
          <a:xfrm>
            <a:off x="365760" y="533985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1C1E21"/>
                </a:solidFill>
                <a:effectLst/>
                <a:latin typeface="Abadi" panose="020B0604020104020204" pitchFamily="34" charset="0"/>
              </a:rPr>
              <a:t>전체 계약 내역에서 매초마다 </a:t>
            </a:r>
            <a:r>
              <a:rPr lang="en-US" altLang="ko-KR" b="1" i="0" dirty="0">
                <a:solidFill>
                  <a:srgbClr val="1C1E21"/>
                </a:solidFill>
                <a:effectLst/>
                <a:latin typeface="Abadi" panose="020B0604020104020204" pitchFamily="34" charset="0"/>
              </a:rPr>
              <a:t>Uniswap </a:t>
            </a:r>
            <a:r>
              <a:rPr lang="ko-KR" altLang="en-US" b="1" i="0" dirty="0">
                <a:solidFill>
                  <a:srgbClr val="1C1E21"/>
                </a:solidFill>
                <a:effectLst/>
                <a:latin typeface="Abadi" panose="020B0604020104020204" pitchFamily="34" charset="0"/>
              </a:rPr>
              <a:t>가격의 합을 나타내서 저장 해  놓은 코드 </a:t>
            </a:r>
            <a:r>
              <a:rPr lang="en-US" altLang="ko-KR" b="1" i="0" dirty="0">
                <a:solidFill>
                  <a:srgbClr val="1C1E21"/>
                </a:solidFill>
                <a:effectLst/>
                <a:latin typeface="Abadi" panose="020B0604020104020204" pitchFamily="34" charset="0"/>
              </a:rPr>
              <a:t>: </a:t>
            </a:r>
            <a:r>
              <a:rPr lang="ko-KR" altLang="en-US" b="1" i="0" dirty="0">
                <a:solidFill>
                  <a:srgbClr val="1C1E21"/>
                </a:solidFill>
                <a:effectLst/>
                <a:latin typeface="Abadi" panose="020B0604020104020204" pitchFamily="34" charset="0"/>
              </a:rPr>
              <a:t>이를 이용해서 </a:t>
            </a:r>
            <a:r>
              <a:rPr lang="en-US" altLang="ko-KR" b="1" i="0" dirty="0">
                <a:solidFill>
                  <a:srgbClr val="1C1E21"/>
                </a:solidFill>
                <a:effectLst/>
                <a:latin typeface="Abadi" panose="020B0604020104020204" pitchFamily="34" charset="0"/>
              </a:rPr>
              <a:t>TWAP</a:t>
            </a:r>
            <a:r>
              <a:rPr lang="ko-KR" altLang="en-US" b="1" i="0" dirty="0">
                <a:solidFill>
                  <a:srgbClr val="1C1E21"/>
                </a:solidFill>
                <a:effectLst/>
                <a:latin typeface="Abadi" panose="020B0604020104020204" pitchFamily="34" charset="0"/>
              </a:rPr>
              <a:t>를 계산할 수 있다</a:t>
            </a:r>
            <a:r>
              <a:rPr lang="en-US" altLang="ko-KR" b="1" i="0" dirty="0">
                <a:solidFill>
                  <a:srgbClr val="1C1E21"/>
                </a:solidFill>
                <a:effectLst/>
                <a:latin typeface="Abadi" panose="020B0604020104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82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1026</Words>
  <Application>Microsoft Office PowerPoint</Application>
  <PresentationFormat>와이드스크린</PresentationFormat>
  <Paragraphs>299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Abadi</vt:lpstr>
      <vt:lpstr>Arial</vt:lpstr>
      <vt:lpstr>HY견고딕</vt:lpstr>
      <vt:lpstr>Cambria Math</vt:lpstr>
      <vt:lpstr>Consolas</vt:lpstr>
      <vt:lpstr>궁서</vt:lpstr>
      <vt:lpstr>Segoe UI Semibold</vt:lpstr>
      <vt:lpstr>맑은 고딕</vt:lpstr>
      <vt:lpstr>Office 테마</vt:lpstr>
      <vt:lpstr>UniswapV2 Opensource Study</vt:lpstr>
      <vt:lpstr>PowerPoint 프레젠테이션</vt:lpstr>
      <vt:lpstr>Uniswap V2 Opensource Study</vt:lpstr>
      <vt:lpstr>어떤식으로 진행했나요?</vt:lpstr>
      <vt:lpstr>목차</vt:lpstr>
      <vt:lpstr>Uniswap v2 Appearance Background</vt:lpstr>
      <vt:lpstr>Price Oracle</vt:lpstr>
      <vt:lpstr>Price Oracle</vt:lpstr>
      <vt:lpstr>Price Oracle</vt:lpstr>
      <vt:lpstr>Swap</vt:lpstr>
      <vt:lpstr>Swap – loop? Path?</vt:lpstr>
      <vt:lpstr>Swap – loop? Path?</vt:lpstr>
      <vt:lpstr>Swap – loop? Path?</vt:lpstr>
      <vt:lpstr>Swap – loop? Path?</vt:lpstr>
      <vt:lpstr>Swap – loop? Path?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Add Liquidity</vt:lpstr>
      <vt:lpstr>Remove Liquidity</vt:lpstr>
      <vt:lpstr>About LP</vt:lpstr>
      <vt:lpstr>LP – mintFee</vt:lpstr>
      <vt:lpstr>LP - 비영구적 손실</vt:lpstr>
      <vt:lpstr>LP - 비영구적 손실</vt:lpstr>
      <vt:lpstr>LP - 비영구적 손실</vt:lpstr>
      <vt:lpstr>LP - 비영구적 손실</vt:lpstr>
      <vt:lpstr>LP - 비영구적 손실</vt:lpstr>
      <vt:lpstr>Slippage</vt:lpstr>
      <vt:lpstr>Slippage</vt:lpstr>
      <vt:lpstr>되짚어보기</vt:lpstr>
      <vt:lpstr>QnA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유니스왑</dc:title>
  <dc:creator>JUNG HYOYOUNG</dc:creator>
  <cp:lastModifiedBy>윤준성[ 학부재학 / 전기전자공학부 ]</cp:lastModifiedBy>
  <cp:revision>319</cp:revision>
  <dcterms:created xsi:type="dcterms:W3CDTF">2023-10-15T06:22:16Z</dcterms:created>
  <dcterms:modified xsi:type="dcterms:W3CDTF">2023-10-16T10:05:58Z</dcterms:modified>
</cp:coreProperties>
</file>