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c0b67ad4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c0b67ad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c0b67ad4d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c0b67ad4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c0b67ad4d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c0b67ad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c0b67ad4d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c0b67ad4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c0b67ad4d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c0b67ad4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c0b67ad4d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c0b67ad4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c0b67ad4d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c0b67ad4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c0b67ad4d_0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c0b67ad4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c0b67ad4d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c0b67ad4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c0b67ad4d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c0b67ad4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c0b67ad4d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c0b67ad4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c0b67ad4d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c0b67ad4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0b67ad4d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0b67ad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0b67ad4d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c0b67ad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10Pearls Data Science Project: Telco Customer Churn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5,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2: AI Algorithm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Final steps of Data Preparation</a:t>
            </a:r>
            <a:endParaRPr/>
          </a:p>
        </p:txBody>
      </p:sp>
      <p:sp>
        <p:nvSpPr>
          <p:cNvPr id="161" name="Google Shape;161;p23"/>
          <p:cNvSpPr txBox="1"/>
          <p:nvPr>
            <p:ph idx="4294967295" type="body"/>
          </p:nvPr>
        </p:nvSpPr>
        <p:spPr>
          <a:xfrm>
            <a:off x="311700" y="1152475"/>
            <a:ext cx="374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Sub-steps: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the data into training and testing sets.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Standardization of the Data.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Storing Standard Scaler and Polynomial Features in Pickle files.</a:t>
            </a:r>
            <a:endParaRPr sz="1600"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8807" l="6151" r="3514" t="8799"/>
          <a:stretch/>
        </p:blipFill>
        <p:spPr>
          <a:xfrm>
            <a:off x="4134875" y="1258600"/>
            <a:ext cx="4930949" cy="32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Models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2: Model Selection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As we are dealing with a classification problem, we will be trying the models for: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Trees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Gradient Boosting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 Vector Machine</a:t>
            </a:r>
            <a:endParaRPr sz="1600"/>
          </a:p>
        </p:txBody>
      </p:sp>
      <p:sp>
        <p:nvSpPr>
          <p:cNvPr id="169" name="Google Shape;169;p24"/>
          <p:cNvSpPr txBox="1"/>
          <p:nvPr>
            <p:ph idx="2" type="body"/>
          </p:nvPr>
        </p:nvSpPr>
        <p:spPr>
          <a:xfrm>
            <a:off x="4832400" y="1152475"/>
            <a:ext cx="39999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3: Model Training and Evaluation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Train the models on the training data and test using testing data.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measures we will evaluate are: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Precision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Recall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F1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ROC-AUC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Models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4: Cross-Validation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Using K-Fold cross-validation (K = 10) to gain an understanding of which models generally perform better on unseen data.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Models with the best scores in cross-validation and other metrics: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Gradient Boosting</a:t>
            </a:r>
            <a:endParaRPr sz="1600"/>
          </a:p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4832400" y="1152475"/>
            <a:ext cx="39999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5: Hyper-Parameter Tuning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Grid Search is performed to find better hyperparameters for these two models.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Repeat calculation of scores: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923887"/>
            <a:ext cx="3999900" cy="20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our Final Model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6: Choosing the Model with the Best Score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Logistic Regression is chosen as our main model for use in the Web Application and API.</a:t>
            </a:r>
            <a:endParaRPr sz="1600"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4832400" y="105025"/>
            <a:ext cx="3999900" cy="17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7: Model Interpretation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Using SHapely Additive eXplanations (SHAP) values to see which features are valued by the model most.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29283" l="0" r="0" t="0"/>
          <a:stretch/>
        </p:blipFill>
        <p:spPr>
          <a:xfrm>
            <a:off x="1028350" y="3229750"/>
            <a:ext cx="7087299" cy="17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832400" y="1639600"/>
            <a:ext cx="39999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8: Choosing the Model with the Best Score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Storing the model in a Pickle file for future use.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3: SQL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Database and Querying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152475"/>
            <a:ext cx="39999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1: Building a Database in SQLite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Designing a schema and implementing it in SQLite.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Moving data from Pandas to the database.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Tables for customers, services, contract, billing, and churn/prediction.</a:t>
            </a:r>
            <a:endParaRPr sz="1600"/>
          </a:p>
        </p:txBody>
      </p:sp>
      <p:sp>
        <p:nvSpPr>
          <p:cNvPr id="198" name="Google Shape;198;p28"/>
          <p:cNvSpPr txBox="1"/>
          <p:nvPr>
            <p:ph idx="2" type="body"/>
          </p:nvPr>
        </p:nvSpPr>
        <p:spPr>
          <a:xfrm>
            <a:off x="4757875" y="1152475"/>
            <a:ext cx="40743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2: Querying and Investigating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Running simple and advanced queries on the database to figure out any unnoticed trends.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021" y="2571746"/>
            <a:ext cx="4610000" cy="24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224075" y="2027175"/>
            <a:ext cx="8692500" cy="9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4: Model Deployment and API Consumption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Web Application and its API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917973"/>
            <a:ext cx="39999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1: API Development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Develop an API and expose its endpoints: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/healthcheck: Used to test API using GET request.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/predict: You can get customer churn predictions by using POST.</a:t>
            </a:r>
            <a:endParaRPr sz="1600"/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274500" y="3585600"/>
            <a:ext cx="40743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2: Web Application Development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Preparing the front-end and launching the web application.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57482" t="0"/>
          <a:stretch/>
        </p:blipFill>
        <p:spPr>
          <a:xfrm>
            <a:off x="5067500" y="2710350"/>
            <a:ext cx="2892249" cy="24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>
            <p:ph idx="2" type="body"/>
          </p:nvPr>
        </p:nvSpPr>
        <p:spPr>
          <a:xfrm>
            <a:off x="4476475" y="1085088"/>
            <a:ext cx="40743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3: API Testing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Ensuring API functionality using Postman.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224075" y="2027175"/>
            <a:ext cx="8692500" cy="9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Analyse the “Telco Customer Churn” dataset.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Identify patterns which were precursors for customer churn.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Develop a machine learning model to predict churn.</a:t>
            </a:r>
            <a:endParaRPr sz="19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21" y="2571750"/>
            <a:ext cx="4941324" cy="24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5206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number of interesting patterns revealed themselves. The following customers were more </a:t>
            </a:r>
            <a:r>
              <a:rPr lang="en" u="sng"/>
              <a:t>likely to churn</a:t>
            </a:r>
            <a:r>
              <a:rPr lang="en"/>
              <a:t>: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with </a:t>
            </a:r>
            <a:r>
              <a:rPr lang="en" u="sng"/>
              <a:t>higher monthly charges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who purchased a </a:t>
            </a:r>
            <a:r>
              <a:rPr lang="en" u="sng"/>
              <a:t>month-to-month contract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using </a:t>
            </a:r>
            <a:r>
              <a:rPr lang="en" u="sng"/>
              <a:t>fiber optic</a:t>
            </a:r>
            <a:r>
              <a:rPr lang="en"/>
              <a:t> over DSL.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that had been with the service for approx </a:t>
            </a:r>
            <a:r>
              <a:rPr lang="en" u="sng"/>
              <a:t>30 months (2.5 years) or less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the Future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52475"/>
            <a:ext cx="85206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few ways we may reduce churn: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Reducing monthly charges or offering discount offers.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Promoting more towards larger families.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DSL in smaller communities (fewer internet requirements).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Fiber for larger communities (more internet requirements).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224075" y="2027175"/>
            <a:ext cx="8692500" cy="9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making it to the end.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Details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dataset consists of a number of details about each customer like: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Tenure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Monthly Charges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Dependents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Gender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Contract</a:t>
            </a:r>
            <a:endParaRPr sz="16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And more…</a:t>
            </a:r>
            <a:endParaRPr sz="160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Churn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are provided information on whether certain customers churned or not.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need to figure out patterns in churning.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Define solutions to prolonged churn.</a:t>
            </a:r>
            <a:endParaRPr sz="1600"/>
          </a:p>
        </p:txBody>
      </p:sp>
      <p:grpSp>
        <p:nvGrpSpPr>
          <p:cNvPr id="83" name="Google Shape;83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4" name="Google Shape;8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Compare</a:t>
            </a:r>
            <a:r>
              <a:rPr lang="en" sz="1600"/>
              <a:t> and choose the best model for predicting </a:t>
            </a:r>
            <a:r>
              <a:rPr lang="en" sz="1600"/>
              <a:t>this churn and launch it as a web application.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Find</a:t>
            </a:r>
            <a:r>
              <a:rPr lang="en" sz="4200"/>
              <a:t> out reasons for customer churn and predict future churn.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1: Python for 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424825" y="1035100"/>
            <a:ext cx="8294372" cy="799416"/>
            <a:chOff x="424813" y="1177875"/>
            <a:chExt cx="8294372" cy="849900"/>
          </a:xfrm>
        </p:grpSpPr>
        <p:sp>
          <p:nvSpPr>
            <p:cNvPr id="104" name="Google Shape;104;p1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539675" y="1035328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3480453" y="1035286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Programming Language of choice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424825" y="1845932"/>
            <a:ext cx="8294360" cy="799416"/>
            <a:chOff x="424813" y="2075689"/>
            <a:chExt cx="8294360" cy="849900"/>
          </a:xfrm>
        </p:grpSpPr>
        <p:sp>
          <p:nvSpPr>
            <p:cNvPr id="109" name="Google Shape;109;p1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539675" y="1846043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3480453" y="184605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Library for data handling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 preprocessing capabilities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424825" y="2656763"/>
            <a:ext cx="8294360" cy="799447"/>
            <a:chOff x="424813" y="2974405"/>
            <a:chExt cx="8294360" cy="849933"/>
          </a:xfrm>
        </p:grpSpPr>
        <p:sp>
          <p:nvSpPr>
            <p:cNvPr id="114" name="Google Shape;114;p1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539675" y="2656833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Matplotlib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3480453" y="266037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Main data visualization library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24825" y="3467625"/>
            <a:ext cx="8294360" cy="799447"/>
            <a:chOff x="424813" y="3871259"/>
            <a:chExt cx="8294360" cy="849933"/>
          </a:xfrm>
        </p:grpSpPr>
        <p:sp>
          <p:nvSpPr>
            <p:cNvPr id="119" name="Google Shape;119;p1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539675" y="3467623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Seaborn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3480453" y="3469834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 visualization for more complex and prettified plots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20887" y="4282980"/>
            <a:ext cx="8294371" cy="799416"/>
            <a:chOff x="424813" y="1177875"/>
            <a:chExt cx="8294371" cy="849900"/>
          </a:xfrm>
        </p:grpSpPr>
        <p:sp>
          <p:nvSpPr>
            <p:cNvPr id="124" name="Google Shape;124;p1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535738" y="4283208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Scikit-learn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 txBox="1"/>
          <p:nvPr>
            <p:ph idx="4294967295" type="body"/>
          </p:nvPr>
        </p:nvSpPr>
        <p:spPr>
          <a:xfrm>
            <a:off x="3476515" y="4283166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Library for Machine Learning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 processing capabilities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1: Loading the Data from Excel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Reading data into a Pandas DataFrame.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Additional sub-steps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Calculating summary statistics.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Viewing data attributes (columns)</a:t>
            </a:r>
            <a:endParaRPr sz="1600"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</a:t>
            </a:r>
            <a:r>
              <a:rPr b="1" lang="en" sz="2100">
                <a:solidFill>
                  <a:schemeClr val="dk1"/>
                </a:solidFill>
              </a:rPr>
              <a:t> 2: Data Preprocessing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Improving data </a:t>
            </a:r>
            <a:r>
              <a:rPr lang="en" sz="1600"/>
              <a:t>quality</a:t>
            </a:r>
            <a:r>
              <a:rPr lang="en" sz="1600"/>
              <a:t> for Data Analysis and Machine Learning</a:t>
            </a:r>
            <a:r>
              <a:rPr lang="en" sz="1600"/>
              <a:t> 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Sub-steps</a:t>
            </a:r>
            <a:r>
              <a:rPr b="1" lang="en" sz="1600"/>
              <a:t>:</a:t>
            </a:r>
            <a:endParaRPr b="1" sz="16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Checking for missing values.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Checking for duplicates.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Ensuring correct data types of DataFrame columns.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One Hot Encoding</a:t>
            </a:r>
            <a:endParaRPr sz="1600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24155" l="9305" r="10055" t="3844"/>
          <a:stretch/>
        </p:blipFill>
        <p:spPr>
          <a:xfrm>
            <a:off x="1412250" y="3592850"/>
            <a:ext cx="1626000" cy="14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152475"/>
            <a:ext cx="3999900" cy="3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3: Exploring </a:t>
            </a:r>
            <a:r>
              <a:rPr b="1" lang="en" sz="2100">
                <a:solidFill>
                  <a:schemeClr val="dk1"/>
                </a:solidFill>
              </a:rPr>
              <a:t>the</a:t>
            </a:r>
            <a:r>
              <a:rPr b="1" lang="en" sz="2100">
                <a:solidFill>
                  <a:schemeClr val="dk1"/>
                </a:solidFill>
              </a:rPr>
              <a:t> Data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</a:t>
            </a:r>
            <a:r>
              <a:rPr b="1" lang="en" sz="1600"/>
              <a:t>ub-steps:</a:t>
            </a:r>
            <a:endParaRPr b="1"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Re-c</a:t>
            </a:r>
            <a:r>
              <a:rPr lang="en" sz="1600"/>
              <a:t>alculating summary statistics.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Descriptive statistics of categorical data.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Visualizing Data to answer business questions like: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factors are causing customers to churn?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Why customers might stay with the company (retention)?</a:t>
            </a:r>
            <a:endParaRPr sz="1600"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248275"/>
            <a:ext cx="45472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Preparation for Machine Learning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4: Feature Engineering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Creating additional features for improving predictions.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Additional sub-steps:</a:t>
            </a:r>
            <a:endParaRPr b="1"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Polynomial Feature Generation</a:t>
            </a:r>
            <a:endParaRPr sz="1600"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5: Feature Importance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Checking significance of the feature for machine learning.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Sub-steps:</a:t>
            </a:r>
            <a:endParaRPr b="1"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decision tree to calculate feature importance.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Removing features with low significance to predictions.</a:t>
            </a:r>
            <a:endParaRPr sz="1800"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36276" l="23375" r="20162" t="13269"/>
          <a:stretch/>
        </p:blipFill>
        <p:spPr>
          <a:xfrm>
            <a:off x="1192475" y="3211325"/>
            <a:ext cx="2002000" cy="19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