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1" r:id="rId3"/>
    <p:sldId id="360" r:id="rId5"/>
    <p:sldId id="370" r:id="rId6"/>
    <p:sldId id="381" r:id="rId7"/>
    <p:sldId id="329" r:id="rId8"/>
    <p:sldId id="363" r:id="rId9"/>
    <p:sldId id="364" r:id="rId10"/>
    <p:sldId id="374" r:id="rId11"/>
    <p:sldId id="365" r:id="rId12"/>
    <p:sldId id="371" r:id="rId13"/>
    <p:sldId id="372" r:id="rId14"/>
    <p:sldId id="323" r:id="rId15"/>
    <p:sldId id="366" r:id="rId16"/>
    <p:sldId id="375" r:id="rId17"/>
    <p:sldId id="376" r:id="rId18"/>
    <p:sldId id="328" r:id="rId19"/>
    <p:sldId id="377" r:id="rId20"/>
    <p:sldId id="405" r:id="rId21"/>
    <p:sldId id="379" r:id="rId22"/>
    <p:sldId id="324" r:id="rId23"/>
    <p:sldId id="378" r:id="rId24"/>
    <p:sldId id="325" r:id="rId25"/>
    <p:sldId id="368" r:id="rId26"/>
    <p:sldId id="367" r:id="rId27"/>
    <p:sldId id="31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5664" autoAdjust="0"/>
  </p:normalViewPr>
  <p:slideViewPr>
    <p:cSldViewPr snapToGrid="0">
      <p:cViewPr varScale="1">
        <p:scale>
          <a:sx n="92" d="100"/>
          <a:sy n="92" d="100"/>
        </p:scale>
        <p:origin x="1314"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85F4C-73ED-4AE7-824C-71E99E30D9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8CAA9-D400-4482-A8C4-B3FA511021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SimSun"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SimSun"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en-US" dirty="0"/>
              <a:t>而另一个呢,在2015年由Google提交</a:t>
            </a:r>
            <a:r>
              <a:rPr lang="zh-CN" altLang="en-US" dirty="0"/>
              <a:t>给</a:t>
            </a:r>
            <a:r>
              <a:rPr lang="en-US" altLang="zh-CN" dirty="0"/>
              <a:t>IETF</a:t>
            </a:r>
            <a:r>
              <a:rPr lang="en-US" altLang="en-US" dirty="0"/>
              <a:t>(Internet Engineering Task Force)</a:t>
            </a:r>
            <a:r>
              <a:rPr lang="zh-CN" altLang="en-US" dirty="0"/>
              <a:t>进行标准化。</a:t>
            </a:r>
            <a:r>
              <a:rPr lang="en-US" dirty="0"/>
              <a:t>并在去年</a:t>
            </a:r>
            <a:r>
              <a:rPr lang="en-US" altLang="zh-CN" dirty="0"/>
              <a:t>2018</a:t>
            </a:r>
            <a:r>
              <a:rPr lang="zh-CN" altLang="en-US" dirty="0"/>
              <a:t>年</a:t>
            </a:r>
            <a:r>
              <a:rPr lang="en-US" altLang="zh-CN" dirty="0"/>
              <a:t>10</a:t>
            </a:r>
            <a:r>
              <a:rPr lang="zh-CN" altLang="en-US" dirty="0"/>
              <a:t>月，</a:t>
            </a:r>
            <a:r>
              <a:rPr lang="en-US" altLang="zh-CN" dirty="0"/>
              <a:t>认可QUIC成为http3</a:t>
            </a:r>
            <a:endParaRPr lang="en-US" altLang="zh-CN"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鉴于</a:t>
            </a:r>
            <a:r>
              <a:rPr lang="en-US" altLang="zh-CN" dirty="0"/>
              <a:t>Google</a:t>
            </a:r>
            <a:r>
              <a:rPr lang="zh-CN" altLang="en-US" dirty="0"/>
              <a:t>在</a:t>
            </a:r>
            <a:r>
              <a:rPr lang="en-US" altLang="zh-CN" dirty="0"/>
              <a:t>Chrome</a:t>
            </a:r>
            <a:r>
              <a:rPr lang="zh-CN" altLang="en-US" dirty="0"/>
              <a:t>上部署了</a:t>
            </a:r>
            <a:r>
              <a:rPr lang="en-US" altLang="zh-CN" dirty="0" err="1"/>
              <a:t>gQUIC</a:t>
            </a:r>
            <a:r>
              <a:rPr lang="zh-CN" altLang="en-US" dirty="0"/>
              <a:t>，</a:t>
            </a:r>
            <a:r>
              <a:rPr lang="en-US" altLang="zh-CN" dirty="0"/>
              <a:t>很多网站也启用了QUIC,例如Google搜索,YouTube,akamai阿卡迈, 因此</a:t>
            </a:r>
            <a:r>
              <a:rPr lang="zh-CN" altLang="en-US" dirty="0"/>
              <a:t>很多工作为了测量实际使用性能，一般都倾向于基于</a:t>
            </a:r>
            <a:r>
              <a:rPr lang="en-US" altLang="zh-CN" dirty="0" err="1"/>
              <a:t>gQUIC</a:t>
            </a:r>
            <a:r>
              <a:rPr lang="zh-CN" altLang="en-US" dirty="0"/>
              <a:t>来做测量。</a:t>
            </a:r>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本文</a:t>
            </a:r>
            <a:r>
              <a:rPr lang="zh-CN" altLang="en-US" sz="1200" b="0" i="0" u="none" strike="noStrike" kern="1200" baseline="0" dirty="0">
                <a:solidFill>
                  <a:schemeClr val="tx1"/>
                </a:solidFill>
                <a:latin typeface="+mn-lt"/>
                <a:ea typeface="+mn-ea"/>
                <a:cs typeface="+mn-cs"/>
              </a:rPr>
              <a:t>对现有的</a:t>
            </a:r>
            <a:r>
              <a:rPr lang="en-US" altLang="zh-CN" sz="1200" b="0" i="0" u="none" strike="noStrike" kern="1200" baseline="0" dirty="0">
                <a:solidFill>
                  <a:schemeClr val="tx1"/>
                </a:solidFill>
                <a:latin typeface="+mn-lt"/>
                <a:ea typeface="+mn-ea"/>
                <a:cs typeface="+mn-cs"/>
              </a:rPr>
              <a:t>QUIC </a:t>
            </a:r>
            <a:r>
              <a:rPr lang="zh-CN" altLang="en-US" sz="1200" b="0" i="0" u="none" strike="noStrike" kern="1200" baseline="0" dirty="0">
                <a:solidFill>
                  <a:schemeClr val="tx1"/>
                </a:solidFill>
                <a:latin typeface="+mn-lt"/>
                <a:ea typeface="+mn-ea"/>
                <a:cs typeface="+mn-cs"/>
              </a:rPr>
              <a:t>相关研究工作进行了分类与总结</a:t>
            </a:r>
            <a:r>
              <a:rPr lang="en-US" altLang="zh-CN" sz="1200" b="0" i="0" u="none" strike="noStrike" kern="1200" baseline="0" dirty="0">
                <a:solidFill>
                  <a:schemeClr val="tx1"/>
                </a:solidFill>
                <a:latin typeface="+mn-lt"/>
                <a:ea typeface="+mn-ea"/>
                <a:cs typeface="+mn-cs"/>
              </a:rPr>
              <a:t>,如图4所示,</a:t>
            </a:r>
            <a:r>
              <a:rPr lang="zh-CN" altLang="en-US" sz="1200" b="0" i="0" u="none" strike="noStrike" kern="1200" baseline="0" dirty="0">
                <a:solidFill>
                  <a:schemeClr val="tx1"/>
                </a:solidFill>
                <a:latin typeface="+mn-lt"/>
                <a:ea typeface="+mn-ea"/>
                <a:cs typeface="+mn-cs"/>
              </a:rPr>
              <a:t>主要包括三个方面：</a:t>
            </a:r>
            <a:r>
              <a:rPr lang="en-US" altLang="zh-CN" sz="1200" b="0" i="0" u="none" strike="noStrike" kern="1200" baseline="0" dirty="0">
                <a:solidFill>
                  <a:schemeClr val="tx1"/>
                </a:solidFill>
                <a:latin typeface="+mn-lt"/>
                <a:ea typeface="+mn-ea"/>
                <a:cs typeface="+mn-cs"/>
              </a:rPr>
              <a:t>QUIC </a:t>
            </a:r>
            <a:r>
              <a:rPr lang="zh-CN" altLang="en-US" sz="1200" b="0" i="0" u="none" strike="noStrike" kern="1200" baseline="0" dirty="0">
                <a:solidFill>
                  <a:schemeClr val="tx1"/>
                </a:solidFill>
                <a:latin typeface="+mn-lt"/>
                <a:ea typeface="+mn-ea"/>
                <a:cs typeface="+mn-cs"/>
              </a:rPr>
              <a:t>网络传输性能的测量，</a:t>
            </a:r>
            <a:r>
              <a:rPr lang="en-US" altLang="zh-CN" sz="1200" b="0" i="0" u="none" strike="noStrike" kern="1200" baseline="0" dirty="0">
                <a:solidFill>
                  <a:schemeClr val="tx1"/>
                </a:solidFill>
                <a:latin typeface="+mn-lt"/>
                <a:ea typeface="+mn-ea"/>
                <a:cs typeface="+mn-cs"/>
              </a:rPr>
              <a:t>QUIC </a:t>
            </a:r>
            <a:r>
              <a:rPr lang="zh-CN" altLang="en-US" sz="1200" b="0" i="0" u="none" strike="noStrike" kern="1200" baseline="0" dirty="0">
                <a:solidFill>
                  <a:schemeClr val="tx1"/>
                </a:solidFill>
                <a:latin typeface="+mn-lt"/>
                <a:ea typeface="+mn-ea"/>
                <a:cs typeface="+mn-cs"/>
              </a:rPr>
              <a:t>性能的优化以及</a:t>
            </a:r>
            <a:r>
              <a:rPr lang="en-US" altLang="zh-CN" sz="1200" b="0" i="0" u="none" strike="noStrike" kern="1200" baseline="0" dirty="0">
                <a:solidFill>
                  <a:schemeClr val="tx1"/>
                </a:solidFill>
                <a:latin typeface="+mn-lt"/>
                <a:ea typeface="+mn-ea"/>
                <a:cs typeface="+mn-cs"/>
              </a:rPr>
              <a:t>QUIC </a:t>
            </a:r>
            <a:r>
              <a:rPr lang="zh-CN" altLang="en-US" sz="1200" b="0" i="0" u="none" strike="noStrike" kern="1200" baseline="0" dirty="0">
                <a:solidFill>
                  <a:schemeClr val="tx1"/>
                </a:solidFill>
                <a:latin typeface="+mn-lt"/>
                <a:ea typeface="+mn-ea"/>
                <a:cs typeface="+mn-cs"/>
              </a:rPr>
              <a:t>安全性的分析与改进</a:t>
            </a:r>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12</a:t>
            </a:r>
            <a:r>
              <a:rPr lang="zh-CN" altLang="en-US" sz="1200" b="0" i="0" u="none" strike="noStrike" kern="1200" baseline="0" dirty="0">
                <a:solidFill>
                  <a:schemeClr val="tx1"/>
                </a:solidFill>
                <a:latin typeface="+mn-lt"/>
                <a:ea typeface="+mn-ea"/>
                <a:cs typeface="+mn-cs"/>
              </a:rPr>
              <a:t>：</a:t>
            </a:r>
            <a:r>
              <a:rPr lang="zh-CN" altLang="zh-CN" sz="1200" kern="1200" dirty="0">
                <a:solidFill>
                  <a:schemeClr val="tx1"/>
                </a:solidFill>
                <a:effectLst/>
                <a:latin typeface="+mn-lt"/>
                <a:ea typeface="+mn-ea"/>
                <a:cs typeface="+mn-cs"/>
              </a:rPr>
              <a:t>这是由于大数据量使得</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因无法及时完成加密解密操作而成为了网络传输的瓶颈。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22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原因是一些浏览器（例如</a:t>
            </a:r>
            <a:r>
              <a:rPr lang="en-US" altLang="zh-CN" sz="1200" kern="1200" dirty="0">
                <a:solidFill>
                  <a:schemeClr val="tx1"/>
                </a:solidFill>
                <a:effectLst/>
                <a:latin typeface="+mn-lt"/>
                <a:ea typeface="+mn-ea"/>
                <a:cs typeface="+mn-cs"/>
              </a:rPr>
              <a:t>Opera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Firefox</a:t>
            </a:r>
            <a:r>
              <a:rPr lang="zh-CN" altLang="zh-CN" sz="1200" kern="1200" dirty="0">
                <a:solidFill>
                  <a:schemeClr val="tx1"/>
                </a:solidFill>
                <a:effectLst/>
                <a:latin typeface="+mn-lt"/>
                <a:ea typeface="+mn-ea"/>
                <a:cs typeface="+mn-cs"/>
              </a:rPr>
              <a:t>）会为</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连接保留一些带宽用于小文件的传输，造成了对</a:t>
            </a:r>
            <a:r>
              <a:rPr lang="en-US" altLang="zh-CN" sz="1200" kern="1200" dirty="0">
                <a:solidFill>
                  <a:schemeClr val="tx1"/>
                </a:solidFill>
                <a:effectLst/>
                <a:latin typeface="+mn-lt"/>
                <a:ea typeface="+mn-ea"/>
                <a:cs typeface="+mn-cs"/>
              </a:rPr>
              <a:t>QUIC</a:t>
            </a:r>
            <a:r>
              <a:rPr lang="zh-CN" altLang="zh-CN" sz="1200" kern="1200" dirty="0">
                <a:solidFill>
                  <a:schemeClr val="tx1"/>
                </a:solidFill>
                <a:effectLst/>
                <a:latin typeface="+mn-lt"/>
                <a:ea typeface="+mn-ea"/>
                <a:cs typeface="+mn-cs"/>
              </a:rPr>
              <a:t>的不公平。</a:t>
            </a:r>
            <a:endParaRPr lang="zh-CN" altLang="zh-CN" sz="1200" kern="1200" dirty="0">
              <a:solidFill>
                <a:schemeClr val="tx1"/>
              </a:solidFill>
              <a:effectLst/>
              <a:latin typeface="+mn-lt"/>
              <a:ea typeface="+mn-ea"/>
              <a:cs typeface="+mn-cs"/>
            </a:endParaRPr>
          </a:p>
          <a:p>
            <a:r>
              <a:rPr lang="en-US" altLang="zh-CN" dirty="0"/>
              <a:t>23</a:t>
            </a:r>
            <a:r>
              <a:rPr lang="zh-CN" altLang="en-US" dirty="0"/>
              <a:t>：</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0-RTT</a:t>
            </a:r>
            <a:r>
              <a:rPr lang="zh-CN" altLang="zh-CN" sz="1200" kern="1200" dirty="0">
                <a:solidFill>
                  <a:schemeClr val="tx1"/>
                </a:solidFill>
                <a:effectLst/>
                <a:latin typeface="+mn-lt"/>
                <a:ea typeface="+mn-ea"/>
                <a:cs typeface="+mn-cs"/>
              </a:rPr>
              <a:t>握手减少了握手延时以及通过更大的拥塞窗口减少了接收端的丢包</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QUIC</a:t>
            </a:r>
            <a:r>
              <a:rPr lang="zh-CN" altLang="zh-CN" sz="1200" kern="1200" dirty="0">
                <a:solidFill>
                  <a:schemeClr val="tx1"/>
                </a:solidFill>
                <a:effectLst/>
                <a:latin typeface="+mn-lt"/>
                <a:ea typeface="+mn-ea"/>
                <a:cs typeface="+mn-cs"/>
              </a:rPr>
              <a:t>访问这些网站往往比直接使用</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访问这些网站耗费更长的网页加载时间。</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5</a:t>
            </a:r>
            <a:r>
              <a:rPr lang="zh-CN" altLang="en-US" dirty="0"/>
              <a:t>：</a:t>
            </a:r>
            <a:r>
              <a:rPr lang="zh-CN" altLang="zh-CN" sz="1200" kern="1200" dirty="0">
                <a:solidFill>
                  <a:schemeClr val="tx1"/>
                </a:solidFill>
                <a:effectLst/>
                <a:latin typeface="+mn-lt"/>
                <a:ea typeface="+mn-ea"/>
                <a:cs typeface="+mn-cs"/>
              </a:rPr>
              <a:t>一个视频或者音频帧的丢失往往会阻塞住后面的内容，导致播放器暂停并进行缓冲。QUIC 只使用了一条连接，</a:t>
            </a:r>
            <a:r>
              <a:rPr lang="en-US" altLang="zh-CN" sz="1200" kern="1200" dirty="0">
                <a:solidFill>
                  <a:schemeClr val="tx1"/>
                </a:solidFill>
                <a:effectLst/>
                <a:latin typeface="+mn-lt"/>
                <a:ea typeface="+mn-ea"/>
                <a:cs typeface="+mn-cs"/>
              </a:rPr>
              <a:t>可以最大限度地使用已有信息作为判断依据，增加对</a:t>
            </a:r>
            <a:r>
              <a:rPr lang="en-US" altLang="en-US" sz="1200" kern="1200" dirty="0">
                <a:solidFill>
                  <a:schemeClr val="tx1"/>
                </a:solidFill>
                <a:effectLst/>
                <a:latin typeface="+mn-lt"/>
                <a:ea typeface="+mn-ea"/>
                <a:cs typeface="+mn-cs"/>
              </a:rPr>
              <a:t>丢包</a:t>
            </a:r>
            <a:r>
              <a:rPr lang="en-US" altLang="zh-CN" sz="1200" kern="1200" dirty="0">
                <a:solidFill>
                  <a:schemeClr val="tx1"/>
                </a:solidFill>
                <a:effectLst/>
                <a:latin typeface="+mn-lt"/>
                <a:ea typeface="+mn-ea"/>
                <a:cs typeface="+mn-cs"/>
              </a:rPr>
              <a:t>的敏感性。此外， QUIC 支持更多的传输层信号，从而能更精确地检测网络中的丢包行为</a:t>
            </a:r>
            <a:r>
              <a:rPr lang="en-US" altLang="en-US" sz="1200" kern="1200" dirty="0">
                <a:solidFill>
                  <a:schemeClr val="tx1"/>
                </a:solidFill>
                <a:effectLst/>
                <a:latin typeface="+mn-lt"/>
                <a:ea typeface="+mn-ea"/>
                <a:cs typeface="+mn-cs"/>
              </a:rPr>
              <a:t>. 但是正是这样敏感的丢包机制,</a:t>
            </a:r>
            <a:endParaRPr lang="en-US" altLang="en-US"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在高帧率</a:t>
            </a:r>
            <a:r>
              <a:rPr lang="en-US" altLang="zh-CN" sz="1200" kern="1200" dirty="0">
                <a:solidFill>
                  <a:schemeClr val="tx1"/>
                </a:solidFill>
                <a:effectLst/>
                <a:latin typeface="+mn-lt"/>
                <a:ea typeface="+mn-ea"/>
                <a:cs typeface="+mn-cs"/>
              </a:rPr>
              <a:t>(4K)</a:t>
            </a:r>
            <a:r>
              <a:rPr lang="zh-CN" altLang="zh-CN" sz="1200" kern="1200" dirty="0">
                <a:solidFill>
                  <a:schemeClr val="tx1"/>
                </a:solidFill>
                <a:effectLst/>
                <a:latin typeface="+mn-lt"/>
                <a:ea typeface="+mn-ea"/>
                <a:cs typeface="+mn-cs"/>
              </a:rPr>
              <a:t>的场景下，</a:t>
            </a:r>
            <a:r>
              <a:rPr lang="en-US" altLang="zh-CN" sz="1200" kern="1200" dirty="0">
                <a:solidFill>
                  <a:schemeClr val="tx1"/>
                </a:solidFill>
                <a:effectLst/>
                <a:latin typeface="+mn-lt"/>
                <a:ea typeface="+mn-ea"/>
                <a:cs typeface="+mn-cs"/>
              </a:rPr>
              <a:t>QUIC的</a:t>
            </a:r>
            <a:r>
              <a:rPr lang="zh-CN" altLang="zh-CN" sz="1200" kern="1200" dirty="0">
                <a:solidFill>
                  <a:schemeClr val="tx1"/>
                </a:solidFill>
                <a:effectLst/>
                <a:latin typeface="+mn-lt"/>
                <a:ea typeface="+mn-ea"/>
                <a:cs typeface="+mn-cs"/>
              </a:rPr>
              <a:t>视频传输的性能</a:t>
            </a:r>
            <a:r>
              <a:rPr lang="en-US" altLang="zh-CN" sz="1200" kern="1200" dirty="0">
                <a:solidFill>
                  <a:schemeClr val="tx1"/>
                </a:solidFill>
                <a:effectLst/>
                <a:latin typeface="+mn-lt"/>
                <a:ea typeface="+mn-ea"/>
                <a:cs typeface="+mn-cs"/>
              </a:rPr>
              <a:t>高于TCP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但是在</a:t>
            </a:r>
            <a:r>
              <a:rPr lang="zh-CN" altLang="zh-CN" dirty="0">
                <a:effectLst/>
                <a:sym typeface="+mn-ea"/>
              </a:rPr>
              <a:t>在低帧率时，</a:t>
            </a:r>
            <a:r>
              <a:rPr lang="en-US" altLang="zh-CN" dirty="0">
                <a:effectLst/>
                <a:sym typeface="+mn-ea"/>
              </a:rPr>
              <a:t>由于高丢包率下,QUIC</a:t>
            </a:r>
            <a:r>
              <a:rPr lang="zh-CN" altLang="zh-CN" dirty="0">
                <a:effectLst/>
                <a:sym typeface="+mn-ea"/>
              </a:rPr>
              <a:t>和</a:t>
            </a:r>
            <a:r>
              <a:rPr lang="en-US" altLang="zh-CN" dirty="0">
                <a:effectLst/>
                <a:sym typeface="+mn-ea"/>
              </a:rPr>
              <a:t>TCP</a:t>
            </a:r>
            <a:r>
              <a:rPr lang="zh-CN" altLang="zh-CN" dirty="0">
                <a:effectLst/>
                <a:sym typeface="+mn-ea"/>
              </a:rPr>
              <a:t>的性能基本一致</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effectLst/>
                <a:sym typeface="+mn-ea"/>
              </a:rPr>
              <a:t>多路径是指在多条物理连接上建立一条传输层连接。其优势在于，可以同时使用多条物理连接从而增加有效网络带宽。例如，手机用户可以同时使用蜂窝网络和</a:t>
            </a:r>
            <a:r>
              <a:rPr lang="en-US" altLang="zh-CN" dirty="0">
                <a:effectLst/>
                <a:sym typeface="+mn-ea"/>
              </a:rPr>
              <a:t>Wi-Fi</a:t>
            </a:r>
            <a:r>
              <a:rPr lang="en-US" altLang="en-US" dirty="0">
                <a:effectLst/>
                <a:sym typeface="+mn-ea"/>
              </a:rPr>
              <a:t>这两条物理路径</a:t>
            </a:r>
            <a:r>
              <a:rPr lang="zh-CN" altLang="zh-CN" dirty="0">
                <a:effectLst/>
                <a:sym typeface="+mn-ea"/>
              </a:rPr>
              <a:t>，电脑用户可以同时使用以太网和</a:t>
            </a:r>
            <a:r>
              <a:rPr lang="en-US" altLang="zh-CN" dirty="0">
                <a:effectLst/>
                <a:sym typeface="+mn-ea"/>
              </a:rPr>
              <a:t>Wi-Fii</a:t>
            </a:r>
            <a:r>
              <a:rPr lang="en-US" altLang="en-US" dirty="0">
                <a:effectLst/>
                <a:sym typeface="+mn-ea"/>
              </a:rPr>
              <a:t>这两条物理路径</a:t>
            </a:r>
            <a:r>
              <a:rPr lang="zh-CN" altLang="zh-CN" dirty="0">
                <a:effectLst/>
                <a:sym typeface="+mn-ea"/>
              </a:rPr>
              <a:t>。多路径在</a:t>
            </a:r>
            <a:r>
              <a:rPr lang="en-US" altLang="zh-CN" dirty="0">
                <a:effectLst/>
                <a:sym typeface="+mn-ea"/>
              </a:rPr>
              <a:t>TCP</a:t>
            </a:r>
            <a:r>
              <a:rPr lang="zh-CN" altLang="zh-CN" dirty="0">
                <a:effectLst/>
                <a:sym typeface="+mn-ea"/>
              </a:rPr>
              <a:t>上已有大量研究</a:t>
            </a:r>
            <a:r>
              <a:rPr lang="en-US" altLang="zh-CN" dirty="0">
                <a:effectLst/>
                <a:sym typeface="+mn-ea"/>
              </a:rPr>
              <a:t>[31][32]</a:t>
            </a:r>
            <a:r>
              <a:rPr lang="zh-CN" altLang="zh-CN" dirty="0">
                <a:effectLst/>
                <a:sym typeface="+mn-ea"/>
              </a:rPr>
              <a:t>，其中</a:t>
            </a:r>
            <a:r>
              <a:rPr lang="en-US" altLang="zh-CN" dirty="0">
                <a:effectLst/>
                <a:sym typeface="+mn-ea"/>
              </a:rPr>
              <a:t>MPTCP[33]</a:t>
            </a:r>
            <a:r>
              <a:rPr lang="zh-CN" altLang="zh-CN" dirty="0">
                <a:effectLst/>
                <a:sym typeface="+mn-ea"/>
              </a:rPr>
              <a:t>已经作为网络协议标准被</a:t>
            </a:r>
            <a:r>
              <a:rPr lang="en-US" altLang="zh-CN" dirty="0">
                <a:effectLst/>
                <a:sym typeface="+mn-ea"/>
              </a:rPr>
              <a:t>IETF</a:t>
            </a:r>
            <a:r>
              <a:rPr lang="zh-CN" altLang="zh-CN" dirty="0">
                <a:effectLst/>
                <a:sym typeface="+mn-ea"/>
              </a:rPr>
              <a:t>收录，并且被</a:t>
            </a:r>
            <a:r>
              <a:rPr lang="en-US" altLang="zh-CN" dirty="0">
                <a:effectLst/>
                <a:sym typeface="+mn-ea"/>
              </a:rPr>
              <a:t>Linux</a:t>
            </a:r>
            <a:r>
              <a:rPr lang="zh-CN" altLang="zh-CN" dirty="0">
                <a:effectLst/>
                <a:sym typeface="+mn-ea"/>
              </a:rPr>
              <a:t>内核所支持。</a:t>
            </a:r>
            <a:endParaRPr lang="zh-CN" altLang="zh-CN"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MPQUIC: </a:t>
            </a:r>
            <a:r>
              <a:rPr lang="en-US" altLang="zh-CN" dirty="0">
                <a:effectLst/>
                <a:sym typeface="+mn-ea"/>
              </a:rPr>
              <a:t>Stream</a:t>
            </a:r>
            <a:r>
              <a:rPr lang="zh-CN" altLang="zh-CN" dirty="0">
                <a:effectLst/>
                <a:sym typeface="+mn-ea"/>
              </a:rPr>
              <a:t>帧中会包含一个</a:t>
            </a:r>
            <a:r>
              <a:rPr lang="en-US" altLang="zh-CN" dirty="0">
                <a:effectLst/>
                <a:sym typeface="+mn-ea"/>
              </a:rPr>
              <a:t>Path ID</a:t>
            </a:r>
            <a:r>
              <a:rPr lang="zh-CN" altLang="zh-CN" dirty="0">
                <a:effectLst/>
                <a:sym typeface="+mn-ea"/>
              </a:rPr>
              <a:t>，根据不同的</a:t>
            </a:r>
            <a:r>
              <a:rPr lang="en-US" altLang="zh-CN" dirty="0">
                <a:effectLst/>
                <a:sym typeface="+mn-ea"/>
              </a:rPr>
              <a:t>Path ID</a:t>
            </a:r>
            <a:r>
              <a:rPr lang="zh-CN" altLang="zh-CN" dirty="0">
                <a:effectLst/>
                <a:sym typeface="+mn-ea"/>
              </a:rPr>
              <a:t>，</a:t>
            </a:r>
            <a:r>
              <a:rPr lang="en-US" altLang="zh-CN" dirty="0">
                <a:effectLst/>
                <a:sym typeface="+mn-ea"/>
              </a:rPr>
              <a:t>QUIC</a:t>
            </a:r>
            <a:r>
              <a:rPr lang="zh-CN" altLang="zh-CN" dirty="0">
                <a:effectLst/>
                <a:sym typeface="+mn-ea"/>
              </a:rPr>
              <a:t>可以在发送和接收的时候将数据包对应到不同的物理网络。</a:t>
            </a:r>
            <a:r>
              <a:rPr lang="zh-CN" altLang="en-US" dirty="0">
                <a:effectLst/>
                <a:sym typeface="+mn-ea"/>
              </a:rPr>
              <a:t>而</a:t>
            </a:r>
            <a:r>
              <a:rPr lang="zh-CN" altLang="zh-CN" dirty="0">
                <a:effectLst/>
                <a:sym typeface="+mn-ea"/>
              </a:rPr>
              <a:t>每个</a:t>
            </a:r>
            <a:r>
              <a:rPr lang="en-US" altLang="zh-CN" dirty="0">
                <a:effectLst/>
                <a:sym typeface="+mn-ea"/>
              </a:rPr>
              <a:t>Path</a:t>
            </a:r>
            <a:r>
              <a:rPr lang="zh-CN" altLang="zh-CN" dirty="0">
                <a:effectLst/>
                <a:sym typeface="+mn-ea"/>
              </a:rPr>
              <a:t>都会维护自己的拥塞窗口、</a:t>
            </a:r>
            <a:r>
              <a:rPr lang="en-US" altLang="zh-CN" dirty="0">
                <a:effectLst/>
                <a:sym typeface="+mn-ea"/>
              </a:rPr>
              <a:t>ACK</a:t>
            </a:r>
            <a:r>
              <a:rPr lang="zh-CN" altLang="zh-CN" dirty="0">
                <a:effectLst/>
                <a:sym typeface="+mn-ea"/>
              </a:rPr>
              <a:t>计数、</a:t>
            </a:r>
            <a:r>
              <a:rPr lang="en-US" altLang="zh-CN" dirty="0">
                <a:effectLst/>
                <a:sym typeface="+mn-ea"/>
              </a:rPr>
              <a:t>RTT</a:t>
            </a:r>
            <a:r>
              <a:rPr lang="zh-CN" altLang="zh-CN" dirty="0">
                <a:effectLst/>
                <a:sym typeface="+mn-ea"/>
              </a:rPr>
              <a:t>估计等信息，从而实现对每条物理网络分别进行流量控制的目的。</a:t>
            </a:r>
            <a:endParaRPr lang="en-US" altLang="zh-CN"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Viernickel 等学者[28</a:t>
            </a:r>
            <a:r>
              <a:rPr lang="en-US" altLang="zh-CN" dirty="0"/>
              <a:t>: </a:t>
            </a:r>
            <a:r>
              <a:rPr lang="zh-CN" altLang="en-US" dirty="0"/>
              <a:t>他们通过不同的 UDP 套接字直接区分不同的物理网络路径，从而避免了引入 Path ID 的需要。但是， 一方需要发送 announcement 数据包通知对方新的物理网络连接被加入到 QUIC 连接中，这样在添加新物理网络连接的时候会需要 1 个 RTT 的延时。</a:t>
            </a:r>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研究发现基于内核旁路</a:t>
            </a:r>
            <a:r>
              <a:rPr lang="en-US" altLang="zh-CN" sz="1200" kern="1200" dirty="0">
                <a:solidFill>
                  <a:schemeClr val="tx1"/>
                </a:solidFill>
                <a:effectLst/>
                <a:latin typeface="+mn-lt"/>
                <a:ea typeface="+mn-ea"/>
                <a:cs typeface="+mn-cs"/>
              </a:rPr>
              <a:t>[37]</a:t>
            </a:r>
            <a:r>
              <a:rPr lang="zh-CN" altLang="zh-CN" sz="1200" kern="1200" dirty="0">
                <a:solidFill>
                  <a:schemeClr val="tx1"/>
                </a:solidFill>
                <a:effectLst/>
                <a:latin typeface="+mn-lt"/>
                <a:ea typeface="+mn-ea"/>
                <a:cs typeface="+mn-cs"/>
              </a:rPr>
              <a:t>的用户空间</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可以达到比内核空间</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更高的性能</a:t>
            </a:r>
            <a:r>
              <a:rPr lang="en-US" altLang="zh-CN" sz="1200" kern="1200" dirty="0">
                <a:solidFill>
                  <a:schemeClr val="tx1"/>
                </a:solidFill>
                <a:effectLst/>
                <a:latin typeface="+mn-lt"/>
                <a:ea typeface="+mn-ea"/>
                <a:cs typeface="+mn-cs"/>
              </a:rPr>
              <a:t>[38]</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Duan 等学者[30]在用户空间实现了包括 UDP 在内的 gQUIC 协议栈。 他们测试了客户端和服务端在短时间内进行快速握手的性能，发现使用内核旁路的 QUIC 能够比 Chrome 多处理 100 倍以上的握手</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Wang 等学者[29]在内核空间实现了 gQUIC，用于在公平的环境下进行 QUIC 和 TCP 的性能对比。</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此外， 也有研究者们致力于加速 QUIC 数据包处理的速度。 因为</a:t>
            </a:r>
            <a:r>
              <a:rPr lang="en-US" altLang="zh-CN" dirty="0"/>
              <a:t>正如前面性能测量分析中可知,</a:t>
            </a:r>
            <a:r>
              <a:rPr lang="zh-CN" altLang="en-US" dirty="0"/>
              <a:t> QUIC 性能最大的瓶颈在于加密与解密算法的开销， YouTube 服务器在使用 QUIC时的 CPU 开销是 TCP+TLS 的 2 倍[5]。所以对该过程的优化也是未来的一个研究方向。 一种可能的方式是 PixelVault[39]一样，将加密解密相关的操作移到 GPU 上进行执行,从而降低 CPU 负载并加速数据包的处理。</a:t>
            </a:r>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此外， 也有研究者们致力于加速 QUIC 数据包处理的速度。 因为正如前面性能测量分析中可知, QUIC 性能最大的瓶颈在于加密与解密算法的开销， YouTube 服务器在使用 QUIC时的 CPU 开销是 TCP+TLS 的 2 倍[5]。所以对该过程的优化也是未来的一个研究方向。 一种可能的方式是 将加密解密相关的操作移到 GPU 上进行执行,从而降低 CPU 负载并加速数据包的处理。</a:t>
            </a:r>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dirty="0" err="1">
                <a:effectLst/>
                <a:sym typeface="+mn-ea"/>
              </a:rPr>
              <a:t>有一部分的研究是构建安全模型来证明QUIC的安全可靠性</a:t>
            </a:r>
            <a:endParaRPr lang="en-US"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err="1">
                <a:effectLst/>
                <a:sym typeface="+mn-ea"/>
              </a:rPr>
              <a:t>2: </a:t>
            </a:r>
            <a:r>
              <a:rPr lang="en-US" altLang="zh-CN" dirty="0" err="1">
                <a:effectLst/>
                <a:sym typeface="+mn-ea"/>
              </a:rPr>
              <a:t>QUICi采用了更为复杂的密钥生成机制， 从而使得用于不 同目的的密钥之间相关性降低，增加了 QUIC 的安全性。</a:t>
            </a: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err="1">
                <a:effectLst/>
                <a:sym typeface="+mn-ea"/>
              </a:rPr>
              <a:t>40: 针对 QUIC 和 TLS1.3 的 0-RTT 握手机制， 他</a:t>
            </a:r>
            <a:r>
              <a:rPr lang="en-US" altLang="zh-CN" dirty="0" err="1">
                <a:effectLst/>
                <a:sym typeface="+mn-ea"/>
              </a:rPr>
              <a:t>们 ᨀ出 了快速 通信协 议（ Quick Communication protocols， QC protocols） 的概念， 用于᧿述在最终会话密钥（final session key） 生成之前先使用初始会话密钥（ initial session key）的做法。 QUIC 和TLS1.3 均属于快速通信协议。 同时，他们ᨀ出了Quick Authenticated and Confidential Channel Establishment（QACCE） 模型， 并使用该模型证明了 QUIC 连接建立过程和数据加密传输过程的安全性。</a:t>
            </a: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en-US" dirty="0" err="1">
                <a:effectLst/>
                <a:sym typeface="+mn-ea"/>
              </a:rPr>
              <a:t>4: 通过</a:t>
            </a:r>
            <a:r>
              <a:rPr lang="zh-CN" altLang="en-US" kern="100" dirty="0">
                <a:effectLst/>
                <a:latin typeface="微软雅黑" panose="020B0503020204020204" charset="-122"/>
                <a:ea typeface="微软雅黑" panose="020B0503020204020204" charset="-122"/>
                <a:sym typeface="+mn-ea"/>
              </a:rPr>
              <a:t>模拟攻击结果表明，</a:t>
            </a:r>
            <a:r>
              <a:rPr lang="en-US" altLang="zh-CN" kern="100" dirty="0">
                <a:effectLst/>
                <a:latin typeface="微软雅黑" panose="020B0503020204020204" charset="-122"/>
                <a:ea typeface="微软雅黑" panose="020B0503020204020204" charset="-122"/>
                <a:sym typeface="+mn-ea"/>
              </a:rPr>
              <a:t>TLS1.3</a:t>
            </a:r>
            <a:r>
              <a:rPr lang="zh-CN" altLang="en-US" kern="100" dirty="0">
                <a:effectLst/>
                <a:latin typeface="微软雅黑" panose="020B0503020204020204" charset="-122"/>
                <a:ea typeface="微软雅黑" panose="020B0503020204020204" charset="-122"/>
                <a:sym typeface="+mn-ea"/>
              </a:rPr>
              <a:t>和</a:t>
            </a:r>
            <a:r>
              <a:rPr lang="en-US" altLang="zh-CN" kern="100" dirty="0">
                <a:effectLst/>
                <a:latin typeface="微软雅黑" panose="020B0503020204020204" charset="-122"/>
                <a:ea typeface="微软雅黑" panose="020B0503020204020204" charset="-122"/>
                <a:sym typeface="+mn-ea"/>
              </a:rPr>
              <a:t>QUIC</a:t>
            </a:r>
            <a:r>
              <a:rPr lang="zh-CN" altLang="en-US" kern="100" dirty="0">
                <a:effectLst/>
                <a:latin typeface="微软雅黑" panose="020B0503020204020204" charset="-122"/>
                <a:ea typeface="微软雅黑" panose="020B0503020204020204" charset="-122"/>
                <a:sym typeface="+mn-ea"/>
              </a:rPr>
              <a:t>通过增加</a:t>
            </a:r>
            <a:r>
              <a:rPr lang="en-US" altLang="zh-CN" kern="100" dirty="0" err="1">
                <a:effectLst/>
                <a:latin typeface="微软雅黑" panose="020B0503020204020204" charset="-122"/>
                <a:ea typeface="微软雅黑" panose="020B0503020204020204" charset="-122"/>
                <a:sym typeface="+mn-ea"/>
              </a:rPr>
              <a:t>Bleichenbacher</a:t>
            </a:r>
            <a:r>
              <a:rPr lang="zh-CN" altLang="en-US" kern="100" dirty="0">
                <a:effectLst/>
                <a:latin typeface="微软雅黑" panose="020B0503020204020204" charset="-122"/>
                <a:ea typeface="微软雅黑" panose="020B0503020204020204" charset="-122"/>
                <a:sym typeface="+mn-ea"/>
              </a:rPr>
              <a:t>攻击所消耗的时间来消解此攻击</a:t>
            </a:r>
            <a:endParaRPr lang="zh-CN" altLang="en-US" kern="100" dirty="0">
              <a:effectLst/>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但是</a:t>
            </a:r>
            <a:r>
              <a:rPr lang="zh-CN" altLang="en-US" dirty="0"/>
              <a:t>有得必有失，</a:t>
            </a:r>
            <a:r>
              <a:rPr lang="en-US" altLang="zh-CN" dirty="0"/>
              <a:t>QUIC</a:t>
            </a:r>
            <a:r>
              <a:rPr lang="zh-CN" altLang="en-US" dirty="0"/>
              <a:t>良好的传输</a:t>
            </a:r>
            <a:r>
              <a:rPr lang="en-US" altLang="zh-CN" dirty="0"/>
              <a:t>性能是</a:t>
            </a:r>
            <a:r>
              <a:rPr lang="zh-CN" altLang="en-US" dirty="0"/>
              <a:t>建立在放弃一部分安全性的基础上的。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从上个世纪 </a:t>
            </a:r>
            <a:r>
              <a:rPr lang="en-US" altLang="zh-CN" dirty="0"/>
              <a:t>90 </a:t>
            </a:r>
            <a:r>
              <a:rPr lang="zh-CN" altLang="en-US" dirty="0"/>
              <a:t>年代互联网兴起到现在，随着移动互联网快速发展以及物联网的逐步兴起，网络交互的场景越来越丰富，网络传输的内容也越来越庞大，用户对网络传输效率和 </a:t>
            </a:r>
            <a:r>
              <a:rPr lang="en-US" altLang="zh-CN" dirty="0"/>
              <a:t>WEB </a:t>
            </a:r>
            <a:r>
              <a:rPr lang="zh-CN" altLang="en-US" dirty="0"/>
              <a:t>响应速度的要求也越来越高。</a:t>
            </a:r>
            <a:endParaRPr lang="en-US" altLang="zh-CN" dirty="0"/>
          </a:p>
          <a:p>
            <a:r>
              <a:rPr lang="en-US" altLang="zh-CN" dirty="0"/>
              <a:t>因此</a:t>
            </a:r>
            <a:r>
              <a:rPr lang="zh-CN" altLang="en-US" dirty="0"/>
              <a:t>人们对网络协议开始进行优化， </a:t>
            </a:r>
            <a:r>
              <a:rPr lang="en-US" altLang="zh-CN" dirty="0"/>
              <a:t>baba…</a:t>
            </a:r>
            <a:endParaRPr lang="en-US" altLang="zh-CN" dirty="0"/>
          </a:p>
          <a:p>
            <a:r>
              <a:rPr lang="zh-CN" altLang="en-US" dirty="0"/>
              <a:t>但是</a:t>
            </a:r>
            <a:r>
              <a:rPr lang="en-US" altLang="zh-CN" dirty="0"/>
              <a:t>这些优化措施</a:t>
            </a:r>
            <a:r>
              <a:rPr lang="zh-CN" altLang="en-US" dirty="0"/>
              <a:t>只是治标不治本，</a:t>
            </a:r>
            <a:r>
              <a:rPr lang="en-US" altLang="zh-CN" dirty="0"/>
              <a:t>因为TCP</a:t>
            </a:r>
            <a:r>
              <a:rPr lang="zh-CN" altLang="en-US" dirty="0"/>
              <a:t>协议在设计之初就存在</a:t>
            </a:r>
            <a:r>
              <a:rPr lang="en-US" altLang="zh-CN" dirty="0"/>
              <a:t>结构性</a:t>
            </a:r>
            <a:r>
              <a:rPr lang="zh-CN" altLang="en-US" dirty="0"/>
              <a:t>问题，例如</a:t>
            </a:r>
            <a:r>
              <a:rPr lang="en-US" altLang="zh-CN" dirty="0"/>
              <a:t>XXXXXX</a:t>
            </a:r>
            <a:endParaRPr lang="en-US" altLang="zh-CN" dirty="0"/>
          </a:p>
          <a:p>
            <a:endParaRPr lang="en-US" altLang="zh-CN" dirty="0"/>
          </a:p>
          <a:p>
            <a:r>
              <a:rPr lang="zh-CN" altLang="en-US" dirty="0"/>
              <a:t>如果继续在现有的 </a:t>
            </a:r>
            <a:r>
              <a:rPr lang="en-US" altLang="zh-CN" dirty="0"/>
              <a:t>TCP</a:t>
            </a:r>
            <a:r>
              <a:rPr lang="zh-CN" altLang="en-US" dirty="0"/>
              <a:t>、</a:t>
            </a:r>
            <a:r>
              <a:rPr lang="en-US" altLang="zh-CN" dirty="0"/>
              <a:t>TLS </a:t>
            </a:r>
            <a:r>
              <a:rPr lang="zh-CN" altLang="en-US" dirty="0"/>
              <a:t>协议之上实现一个全新的应用层协议，依赖于操作系统、中间设备还有用户的支持。部署成本，阻力非常大。因此为了从根本上提高网络传输速度，研究人员转向了</a:t>
            </a:r>
            <a:r>
              <a:rPr lang="en-US" altLang="zh-CN" dirty="0"/>
              <a:t>UDP</a:t>
            </a:r>
            <a:endParaRPr lang="en-US" altLang="zh-CN" dirty="0"/>
          </a:p>
          <a:p>
            <a:endParaRPr lang="en-US" altLang="zh-CN" dirty="0"/>
          </a:p>
          <a:p>
            <a:endParaRPr lang="en-US" altLang="zh-CN" dirty="0"/>
          </a:p>
          <a:p>
            <a:r>
              <a:rPr lang="" altLang="en-US" dirty="0"/>
              <a:t>http : 多路复用问题</a:t>
            </a:r>
            <a:endParaRPr lang="" altLang="en-US" dirty="0"/>
          </a:p>
          <a:p>
            <a:r>
              <a:rPr lang="" altLang="en-US" dirty="0"/>
              <a:t>heti:</a:t>
            </a:r>
            <a:endParaRPr lang="" altLang="en-US" dirty="0"/>
          </a:p>
          <a:p>
            <a:r>
              <a:rPr lang="" altLang="en-US" dirty="0"/>
              <a:t>spdy: 一条tcp上采用多路复用</a:t>
            </a:r>
            <a:endParaRPr lang="" altLang="en-US" dirty="0"/>
          </a:p>
          <a:p>
            <a:r>
              <a:rPr lang="" altLang="en-US" dirty="0"/>
              <a:t>http2: 实现了,但是还是不好用</a:t>
            </a:r>
            <a:endParaRPr lang="" altLang="en-US" dirty="0"/>
          </a:p>
          <a:p>
            <a:endParaRPr lang=""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err="1">
              <a:effectLst/>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但是</a:t>
            </a:r>
            <a:r>
              <a:rPr lang="zh-CN" altLang="en-US" dirty="0">
                <a:sym typeface="+mn-ea"/>
              </a:rPr>
              <a:t>有得必有失，</a:t>
            </a:r>
            <a:r>
              <a:rPr lang="en-US" altLang="zh-CN" dirty="0">
                <a:sym typeface="+mn-ea"/>
              </a:rPr>
              <a:t>QUIC</a:t>
            </a:r>
            <a:r>
              <a:rPr lang="zh-CN" altLang="en-US" dirty="0">
                <a:sym typeface="+mn-ea"/>
              </a:rPr>
              <a:t>良好的传输</a:t>
            </a:r>
            <a:r>
              <a:rPr lang="en-US" altLang="zh-CN" dirty="0">
                <a:sym typeface="+mn-ea"/>
              </a:rPr>
              <a:t>性能是</a:t>
            </a:r>
            <a:r>
              <a:rPr lang="zh-CN" altLang="en-US" dirty="0">
                <a:sym typeface="+mn-ea"/>
              </a:rPr>
              <a:t>建立在放弃一部分安全性的基础上的。</a:t>
            </a:r>
            <a:endParaRPr lang="en-US" altLang="zh-CN" dirty="0"/>
          </a:p>
          <a:p>
            <a:endParaRPr lang="en-US" kern="1200" dirty="0" err="1">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QUIC的0-rtt握手机制导致了前向安全性,因此...进行了...的设计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43: 他们使用了一种特殊的密钥设计： 每当服务端用当前密钥解密一个密文后，就将当前密钥进行修改，新的密钥可以像原来的密钥一样进行密文解析，唯一不同的是不能对已经解析过的密文再次进行解密，从而保证了前向安全性。同时， 该设计也会使得 QUIC 不再遭受重放攻击的威胁。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但是它带来了性能上的挑战，因为服务端的密钥的复杂度会随着时间的推移逐渐增加。 为此，他们又ᨀ供了新的协议机制使得服务端可以每过一段时间将当前密钥清理一次， 从而降低密钥的复杂度。</a:t>
            </a:r>
            <a:endParaRPr lang="en-US" altLang="zh-CN"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除了前向安全性问题之外,还有离线攻击和在线攻击等问题</a:t>
            </a:r>
            <a:endParaRPr lang="en-US" altLang="zh-CN"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尽管研究人员们已经对 QUIC 在网络传输性能测量、系统性能优化以及安全性分析等方面进行了大量工作。 但是， 目前已有的科研工作仍有进一步提高的地方：</a:t>
            </a:r>
            <a:endParaRPr lang="en-US" altLang="zh-CN"/>
          </a:p>
          <a:p>
            <a:endParaRPr lang="en-US" altLang="zh-CN"/>
          </a:p>
          <a:p>
            <a:r>
              <a:rPr lang="zh-CN" altLang="zh-CN" dirty="0">
                <a:latin typeface="微软雅黑" panose="020B0503020204020204" charset="-122"/>
                <a:ea typeface="微软雅黑" panose="020B0503020204020204" charset="-122"/>
                <a:sym typeface="+mn-ea"/>
              </a:rPr>
              <a:t>缺乏对</a:t>
            </a:r>
            <a:r>
              <a:rPr lang="en-US" altLang="zh-CN" dirty="0">
                <a:solidFill>
                  <a:srgbClr val="C00000"/>
                </a:solidFill>
                <a:latin typeface="微软雅黑" panose="020B0503020204020204" charset="-122"/>
                <a:ea typeface="微软雅黑" panose="020B0503020204020204" charset="-122"/>
                <a:sym typeface="+mn-ea"/>
              </a:rPr>
              <a:t>IETF </a:t>
            </a:r>
            <a:r>
              <a:rPr lang="zh-CN" altLang="zh-CN" dirty="0">
                <a:solidFill>
                  <a:srgbClr val="C00000"/>
                </a:solidFill>
                <a:latin typeface="微软雅黑" panose="020B0503020204020204" charset="-122"/>
                <a:ea typeface="微软雅黑" panose="020B0503020204020204" charset="-122"/>
                <a:sym typeface="+mn-ea"/>
              </a:rPr>
              <a:t>版本</a:t>
            </a:r>
            <a:r>
              <a:rPr lang="en-US" altLang="zh-CN" dirty="0">
                <a:solidFill>
                  <a:srgbClr val="C00000"/>
                </a:solidFill>
                <a:latin typeface="微软雅黑" panose="020B0503020204020204" charset="-122"/>
                <a:ea typeface="微软雅黑" panose="020B0503020204020204" charset="-122"/>
                <a:sym typeface="+mn-ea"/>
              </a:rPr>
              <a:t>QUIC</a:t>
            </a:r>
            <a:r>
              <a:rPr lang="zh-CN" altLang="zh-CN" dirty="0">
                <a:latin typeface="微软雅黑" panose="020B0503020204020204" charset="-122"/>
                <a:ea typeface="微软雅黑" panose="020B0503020204020204" charset="-122"/>
                <a:sym typeface="+mn-ea"/>
              </a:rPr>
              <a:t>的分析</a:t>
            </a:r>
            <a:r>
              <a:rPr lang="en-US" altLang="zh-CN" dirty="0">
                <a:latin typeface="微软雅黑" panose="020B0503020204020204" charset="-122"/>
                <a:ea typeface="微软雅黑" panose="020B0503020204020204" charset="-122"/>
                <a:sym typeface="+mn-ea"/>
              </a:rPr>
              <a:t>. 为了测量实际使用性能,大部分的研究对象还是gQUIC,对于..少之又少.</a:t>
            </a:r>
            <a:endParaRPr lang="en-US" altLang="zh-CN" dirty="0">
              <a:latin typeface="微软雅黑" panose="020B0503020204020204" charset="-122"/>
              <a:ea typeface="微软雅黑" panose="020B0503020204020204" charset="-122"/>
              <a:sym typeface="+mn-ea"/>
            </a:endParaRPr>
          </a:p>
          <a:p>
            <a:endParaRPr lang="en-US" altLang="zh-CN" dirty="0">
              <a:latin typeface="微软雅黑" panose="020B0503020204020204" charset="-122"/>
              <a:ea typeface="微软雅黑" panose="020B0503020204020204" charset="-122"/>
              <a:sym typeface="+mn-ea"/>
            </a:endParaRPr>
          </a:p>
          <a:p>
            <a:endParaRPr lang="en-US" altLang="zh-CN" dirty="0">
              <a:latin typeface="微软雅黑" panose="020B0503020204020204" charset="-122"/>
              <a:ea typeface="微软雅黑" panose="020B0503020204020204" charset="-122"/>
              <a:sym typeface="+mn-ea"/>
            </a:endParaRPr>
          </a:p>
          <a:p>
            <a:endParaRPr lang="en-US" altLang="zh-CN" dirty="0">
              <a:latin typeface="微软雅黑" panose="020B0503020204020204" charset="-122"/>
              <a:ea typeface="微软雅黑" panose="020B0503020204020204"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那么基于现有的对 QUIC 的研究工作，我们分别从</a:t>
            </a:r>
            <a:r>
              <a:rPr lang="zh-CN" altLang="en-US" dirty="0"/>
              <a:t>三个方面</a:t>
            </a:r>
            <a:r>
              <a:rPr lang="en-US" altLang="zh-CN" dirty="0"/>
              <a:t>讨论</a:t>
            </a:r>
            <a:r>
              <a:rPr lang="zh-CN" altLang="en-US" dirty="0"/>
              <a:t>了 QUIC 的</a:t>
            </a:r>
            <a:r>
              <a:rPr lang="en-US" altLang="zh-CN" dirty="0"/>
              <a:t>未来</a:t>
            </a:r>
            <a:r>
              <a:rPr lang="zh-CN" altLang="en-US" dirty="0"/>
              <a:t>研究方向。</a:t>
            </a:r>
            <a:endParaRPr lang="zh-CN" altLang="en-US" dirty="0"/>
          </a:p>
          <a:p>
            <a:endParaRPr lang="zh-CN" altLang="en-US" dirty="0"/>
          </a:p>
          <a:p>
            <a:r>
              <a:rPr lang="zh-CN" altLang="en-US" dirty="0"/>
              <a:t>灵活度：</a:t>
            </a:r>
            <a:r>
              <a:rPr lang="zh-CN" altLang="zh-CN" sz="1200" kern="1200" dirty="0">
                <a:solidFill>
                  <a:schemeClr val="tx1"/>
                </a:solidFill>
                <a:effectLst/>
                <a:latin typeface="+mn-lt"/>
                <a:ea typeface="+mn-ea"/>
                <a:cs typeface="+mn-cs"/>
              </a:rPr>
              <a:t>发现</a:t>
            </a:r>
            <a:r>
              <a:rPr lang="en-US" altLang="zh-CN" sz="1200" kern="1200" dirty="0">
                <a:solidFill>
                  <a:schemeClr val="tx1"/>
                </a:solidFill>
                <a:effectLst/>
                <a:latin typeface="+mn-lt"/>
                <a:ea typeface="+mn-ea"/>
                <a:cs typeface="+mn-cs"/>
              </a:rPr>
              <a:t>QUIC</a:t>
            </a:r>
            <a:r>
              <a:rPr lang="zh-CN" altLang="zh-CN" sz="1200" kern="1200" dirty="0">
                <a:solidFill>
                  <a:schemeClr val="tx1"/>
                </a:solidFill>
                <a:effectLst/>
                <a:latin typeface="+mn-lt"/>
                <a:ea typeface="+mn-ea"/>
                <a:cs typeface="+mn-cs"/>
              </a:rPr>
              <a:t>表现不如</a:t>
            </a:r>
            <a:r>
              <a:rPr lang="en-US" altLang="zh-CN" sz="1200" kern="1200" dirty="0">
                <a:solidFill>
                  <a:schemeClr val="tx1"/>
                </a:solidFill>
                <a:effectLst/>
                <a:latin typeface="+mn-lt"/>
                <a:ea typeface="+mn-ea"/>
                <a:cs typeface="+mn-cs"/>
              </a:rPr>
              <a:t>TCP</a:t>
            </a:r>
            <a:r>
              <a:rPr lang="zh-CN" altLang="zh-CN" sz="1200" kern="1200" dirty="0">
                <a:solidFill>
                  <a:schemeClr val="tx1"/>
                </a:solidFill>
                <a:effectLst/>
                <a:latin typeface="+mn-lt"/>
                <a:ea typeface="+mn-ea"/>
                <a:cs typeface="+mn-cs"/>
              </a:rPr>
              <a:t>的场景是由其不合适甚至错误的算法选择造成的</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如果能有研究人员</a:t>
            </a:r>
            <a:r>
              <a:rPr lang="en-US" altLang="zh-CN" sz="1200" kern="1200" dirty="0">
                <a:solidFill>
                  <a:schemeClr val="tx1"/>
                </a:solidFill>
                <a:effectLst/>
                <a:latin typeface="+mn-lt"/>
                <a:ea typeface="+mn-ea"/>
                <a:cs typeface="+mn-cs"/>
              </a:rPr>
              <a:t>分析, </a:t>
            </a:r>
            <a:r>
              <a:rPr lang="zh-CN" altLang="zh-CN" sz="1200" kern="1200" dirty="0">
                <a:solidFill>
                  <a:schemeClr val="tx1"/>
                </a:solidFill>
                <a:effectLst/>
                <a:latin typeface="+mn-lt"/>
                <a:ea typeface="+mn-ea"/>
                <a:cs typeface="+mn-cs"/>
              </a:rPr>
              <a:t>归纳并总结</a:t>
            </a:r>
            <a:r>
              <a:rPr lang="en-US" altLang="zh-CN" sz="1200" kern="1200" dirty="0">
                <a:solidFill>
                  <a:schemeClr val="tx1"/>
                </a:solidFill>
                <a:effectLst/>
                <a:latin typeface="+mn-lt"/>
                <a:ea typeface="+mn-ea"/>
                <a:cs typeface="+mn-cs"/>
              </a:rPr>
              <a:t>QUIC</a:t>
            </a:r>
            <a:r>
              <a:rPr lang="zh-CN" altLang="zh-CN" sz="1200" kern="1200" dirty="0">
                <a:solidFill>
                  <a:schemeClr val="tx1"/>
                </a:solidFill>
                <a:effectLst/>
                <a:latin typeface="+mn-lt"/>
                <a:ea typeface="+mn-ea"/>
                <a:cs typeface="+mn-cs"/>
              </a:rPr>
              <a:t>在拥塞控制、丢包检测等方面的可行算法，并对不同算法的适用环境进行分析，定能帮助</a:t>
            </a:r>
            <a:r>
              <a:rPr lang="en-US" altLang="zh-CN" sz="1200" kern="1200" dirty="0">
                <a:solidFill>
                  <a:schemeClr val="tx1"/>
                </a:solidFill>
                <a:effectLst/>
                <a:latin typeface="+mn-lt"/>
                <a:ea typeface="+mn-ea"/>
                <a:cs typeface="+mn-cs"/>
              </a:rPr>
              <a:t>QUIC</a:t>
            </a:r>
            <a:r>
              <a:rPr lang="zh-CN" altLang="zh-CN" sz="1200" kern="1200" dirty="0">
                <a:solidFill>
                  <a:schemeClr val="tx1"/>
                </a:solidFill>
                <a:effectLst/>
                <a:latin typeface="+mn-lt"/>
                <a:ea typeface="+mn-ea"/>
                <a:cs typeface="+mn-cs"/>
              </a:rPr>
              <a:t>更好地适应复杂的互联网环境。</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dirty="0"/>
              <a:t>性能优化: </a:t>
            </a:r>
            <a:r>
              <a:rPr lang="zh-CN" altLang="en-US" dirty="0">
                <a:sym typeface="+mn-ea"/>
              </a:rPr>
              <a:t>QUIC 性能的瓶颈在于加密与解密算法的开销</a:t>
            </a:r>
            <a:endParaRPr lang="en-US" altLang="zh-CN"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于是，</a:t>
            </a:r>
            <a:r>
              <a:rPr lang="en-US" altLang="zh-CN" sz="1200" b="0" i="0" kern="1200" dirty="0">
                <a:solidFill>
                  <a:schemeClr val="tx1"/>
                </a:solidFill>
                <a:effectLst/>
                <a:latin typeface="+mn-lt"/>
                <a:ea typeface="+mn-ea"/>
                <a:cs typeface="+mn-cs"/>
              </a:rPr>
              <a:t>QUIC </a:t>
            </a:r>
            <a:r>
              <a:rPr lang="zh-CN" altLang="en-US" sz="1200" b="0" i="0" kern="1200" dirty="0">
                <a:solidFill>
                  <a:schemeClr val="tx1"/>
                </a:solidFill>
                <a:effectLst/>
                <a:latin typeface="+mn-lt"/>
                <a:ea typeface="+mn-ea"/>
                <a:cs typeface="+mn-cs"/>
              </a:rPr>
              <a:t>就诞生了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Quic</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全称 </a:t>
            </a:r>
            <a:r>
              <a:rPr lang="en-US" altLang="zh-CN" sz="1200" b="0" i="0" kern="1200" dirty="0">
                <a:solidFill>
                  <a:schemeClr val="tx1"/>
                </a:solidFill>
                <a:effectLst/>
                <a:latin typeface="+mn-lt"/>
                <a:ea typeface="+mn-ea"/>
                <a:cs typeface="+mn-cs"/>
              </a:rPr>
              <a:t>quick </a:t>
            </a:r>
            <a:r>
              <a:rPr lang="en-US" altLang="zh-CN" sz="1200" b="0" i="0" kern="1200" dirty="0" err="1">
                <a:solidFill>
                  <a:schemeClr val="tx1"/>
                </a:solidFill>
                <a:effectLst/>
                <a:latin typeface="+mn-lt"/>
                <a:ea typeface="+mn-ea"/>
                <a:cs typeface="+mn-cs"/>
              </a:rPr>
              <a:t>udp</a:t>
            </a:r>
            <a:r>
              <a:rPr lang="en-US" altLang="zh-CN" sz="1200" b="0" i="0" kern="1200" dirty="0">
                <a:solidFill>
                  <a:schemeClr val="tx1"/>
                </a:solidFill>
                <a:effectLst/>
                <a:latin typeface="+mn-lt"/>
                <a:ea typeface="+mn-ea"/>
                <a:cs typeface="+mn-cs"/>
              </a:rPr>
              <a:t> internet connection [1]</a:t>
            </a:r>
            <a:r>
              <a:rPr lang="zh-CN" altLang="en-US" sz="1200" b="0" i="0" kern="1200" dirty="0">
                <a:solidFill>
                  <a:schemeClr val="tx1"/>
                </a:solidFill>
                <a:effectLst/>
                <a:latin typeface="+mn-lt"/>
                <a:ea typeface="+mn-ea"/>
                <a:cs typeface="+mn-cs"/>
              </a:rPr>
              <a:t>，“快速 </a:t>
            </a:r>
            <a:r>
              <a:rPr lang="en-US" altLang="zh-CN" sz="1200" b="0" i="0" kern="1200" dirty="0">
                <a:solidFill>
                  <a:schemeClr val="tx1"/>
                </a:solidFill>
                <a:effectLst/>
                <a:latin typeface="+mn-lt"/>
                <a:ea typeface="+mn-ea"/>
                <a:cs typeface="+mn-cs"/>
              </a:rPr>
              <a:t>UDP </a:t>
            </a:r>
            <a:r>
              <a:rPr lang="zh-CN" altLang="en-US" sz="1200" b="0" i="0" kern="1200" dirty="0">
                <a:solidFill>
                  <a:schemeClr val="tx1"/>
                </a:solidFill>
                <a:effectLst/>
                <a:latin typeface="+mn-lt"/>
                <a:ea typeface="+mn-ea"/>
                <a:cs typeface="+mn-cs"/>
              </a:rPr>
              <a:t>互联网连接”，（和英文 </a:t>
            </a:r>
            <a:r>
              <a:rPr lang="en-US" altLang="zh-CN" sz="1200" b="0" i="0" kern="1200" dirty="0">
                <a:solidFill>
                  <a:schemeClr val="tx1"/>
                </a:solidFill>
                <a:effectLst/>
                <a:latin typeface="+mn-lt"/>
                <a:ea typeface="+mn-ea"/>
                <a:cs typeface="+mn-cs"/>
              </a:rPr>
              <a:t>quick </a:t>
            </a:r>
            <a:r>
              <a:rPr lang="zh-CN" altLang="en-US" sz="1200" b="0" i="0" kern="1200" dirty="0">
                <a:solidFill>
                  <a:schemeClr val="tx1"/>
                </a:solidFill>
                <a:effectLst/>
                <a:latin typeface="+mn-lt"/>
                <a:ea typeface="+mn-ea"/>
                <a:cs typeface="+mn-cs"/>
              </a:rPr>
              <a:t>谐音，简称“快”）是由 </a:t>
            </a:r>
            <a:r>
              <a:rPr lang="en-US" altLang="zh-CN" sz="1200" b="0" i="0" kern="1200" dirty="0">
                <a:solidFill>
                  <a:schemeClr val="tx1"/>
                </a:solidFill>
                <a:effectLst/>
                <a:latin typeface="+mn-lt"/>
                <a:ea typeface="+mn-ea"/>
                <a:cs typeface="+mn-cs"/>
              </a:rPr>
              <a:t>google </a:t>
            </a:r>
            <a:r>
              <a:rPr lang="zh-CN" altLang="en-US" sz="1200" b="0" i="0" kern="1200" dirty="0">
                <a:solidFill>
                  <a:schemeClr val="tx1"/>
                </a:solidFill>
                <a:effectLst/>
                <a:latin typeface="+mn-lt"/>
                <a:ea typeface="+mn-ea"/>
                <a:cs typeface="+mn-cs"/>
              </a:rPr>
              <a:t>提出的使用 </a:t>
            </a:r>
            <a:r>
              <a:rPr lang="en-US" altLang="zh-CN" sz="1200" b="0" i="0" kern="1200" dirty="0" err="1">
                <a:solidFill>
                  <a:schemeClr val="tx1"/>
                </a:solidFill>
                <a:effectLst/>
                <a:latin typeface="+mn-lt"/>
                <a:ea typeface="+mn-ea"/>
                <a:cs typeface="+mn-cs"/>
              </a:rPr>
              <a:t>udp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进行多路并发传输的协议</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它汇集了 </a:t>
            </a:r>
            <a:r>
              <a:rPr lang="en-US" altLang="zh-CN" sz="1200" b="0" i="0" kern="1200" dirty="0">
                <a:solidFill>
                  <a:schemeClr val="tx1"/>
                </a:solidFill>
                <a:effectLst/>
                <a:latin typeface="+mn-lt"/>
                <a:ea typeface="+mn-ea"/>
                <a:cs typeface="+mn-cs"/>
              </a:rPr>
              <a:t>TCP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UDP </a:t>
            </a:r>
            <a:r>
              <a:rPr lang="zh-CN" altLang="en-US" sz="1200" b="0" i="0" kern="1200" dirty="0">
                <a:solidFill>
                  <a:schemeClr val="tx1"/>
                </a:solidFill>
                <a:effectLst/>
                <a:latin typeface="+mn-lt"/>
                <a:ea typeface="+mn-ea"/>
                <a:cs typeface="+mn-cs"/>
              </a:rPr>
              <a:t>的优点，使用 </a:t>
            </a:r>
            <a:r>
              <a:rPr lang="en-US" altLang="zh-CN" sz="1200" b="0" i="0" kern="1200" dirty="0">
                <a:solidFill>
                  <a:schemeClr val="tx1"/>
                </a:solidFill>
                <a:effectLst/>
                <a:latin typeface="+mn-lt"/>
                <a:ea typeface="+mn-ea"/>
                <a:cs typeface="+mn-cs"/>
              </a:rPr>
              <a:t>UDP </a:t>
            </a:r>
            <a:r>
              <a:rPr lang="zh-CN" altLang="en-US" sz="1200" b="0" i="0" kern="1200" dirty="0">
                <a:solidFill>
                  <a:schemeClr val="tx1"/>
                </a:solidFill>
                <a:effectLst/>
                <a:latin typeface="+mn-lt"/>
                <a:ea typeface="+mn-ea"/>
                <a:cs typeface="+mn-cs"/>
              </a:rPr>
              <a:t>来传输数据以加快网络速度，降低延迟，由 </a:t>
            </a:r>
            <a:r>
              <a:rPr lang="en-US" altLang="zh-CN" sz="1200" b="0" i="0" kern="1200" dirty="0">
                <a:solidFill>
                  <a:schemeClr val="tx1"/>
                </a:solidFill>
                <a:effectLst/>
                <a:latin typeface="+mn-lt"/>
                <a:ea typeface="+mn-ea"/>
                <a:cs typeface="+mn-cs"/>
              </a:rPr>
              <a:t>QUIC</a:t>
            </a:r>
            <a:r>
              <a:rPr lang="zh-CN" altLang="en-US" sz="1200" b="0" i="0" kern="1200" dirty="0">
                <a:solidFill>
                  <a:schemeClr val="tx1"/>
                </a:solidFill>
                <a:effectLst/>
                <a:latin typeface="+mn-lt"/>
                <a:ea typeface="+mn-ea"/>
                <a:cs typeface="+mn-cs"/>
              </a:rPr>
              <a:t>在应用程序层面实现了 </a:t>
            </a:r>
            <a:r>
              <a:rPr lang="en-US" altLang="zh-CN" sz="1200" b="0" i="0" kern="1200" dirty="0">
                <a:solidFill>
                  <a:schemeClr val="tx1"/>
                </a:solidFill>
                <a:effectLst/>
                <a:latin typeface="+mn-lt"/>
                <a:ea typeface="+mn-ea"/>
                <a:cs typeface="+mn-cs"/>
              </a:rPr>
              <a:t>TCP </a:t>
            </a:r>
            <a:r>
              <a:rPr lang="zh-CN" altLang="en-US" sz="1200" b="0" i="0" kern="1200" dirty="0">
                <a:solidFill>
                  <a:schemeClr val="tx1"/>
                </a:solidFill>
                <a:effectLst/>
                <a:latin typeface="+mn-lt"/>
                <a:ea typeface="+mn-ea"/>
                <a:cs typeface="+mn-cs"/>
              </a:rPr>
              <a:t>的可靠性，</a:t>
            </a:r>
            <a:r>
              <a:rPr lang="en-US" altLang="zh-CN" sz="1200" b="0" i="0" kern="1200" dirty="0">
                <a:solidFill>
                  <a:schemeClr val="tx1"/>
                </a:solidFill>
                <a:effectLst/>
                <a:latin typeface="+mn-lt"/>
                <a:ea typeface="+mn-ea"/>
                <a:cs typeface="+mn-cs"/>
              </a:rPr>
              <a:t>TLS </a:t>
            </a:r>
            <a:r>
              <a:rPr lang="zh-CN" altLang="en-US" sz="1200" b="0" i="0" kern="1200" dirty="0">
                <a:solidFill>
                  <a:schemeClr val="tx1"/>
                </a:solidFill>
                <a:effectLst/>
                <a:latin typeface="+mn-lt"/>
                <a:ea typeface="+mn-ea"/>
                <a:cs typeface="+mn-cs"/>
              </a:rPr>
              <a:t>的安全性和 </a:t>
            </a:r>
            <a:r>
              <a:rPr lang="en-US" altLang="zh-CN" sz="1200" b="0" i="0" kern="1200" dirty="0">
                <a:solidFill>
                  <a:schemeClr val="tx1"/>
                </a:solidFill>
                <a:effectLst/>
                <a:latin typeface="+mn-lt"/>
                <a:ea typeface="+mn-ea"/>
                <a:cs typeface="+mn-cs"/>
              </a:rPr>
              <a:t>HTTP2 </a:t>
            </a:r>
            <a:r>
              <a:rPr lang="zh-CN" altLang="en-US" sz="1200" b="0" i="0" kern="1200" dirty="0">
                <a:solidFill>
                  <a:schemeClr val="tx1"/>
                </a:solidFill>
                <a:effectLst/>
                <a:latin typeface="+mn-lt"/>
                <a:ea typeface="+mn-ea"/>
                <a:cs typeface="+mn-cs"/>
              </a:rPr>
              <a:t>的并发性，</a:t>
            </a:r>
            <a:r>
              <a:rPr lang="en-US" altLang="zh-CN" sz="1200" b="0" i="0" kern="1200" dirty="0">
                <a:solidFill>
                  <a:schemeClr val="tx1"/>
                </a:solidFill>
                <a:effectLst/>
                <a:latin typeface="+mn-lt"/>
                <a:ea typeface="+mn-ea"/>
                <a:cs typeface="+mn-cs"/>
              </a:rPr>
              <a:t>同时QUIC这个协议</a:t>
            </a:r>
            <a:r>
              <a:rPr lang="zh-CN" altLang="en-US" sz="1200" b="0" i="0" kern="1200" dirty="0">
                <a:solidFill>
                  <a:schemeClr val="tx1"/>
                </a:solidFill>
                <a:effectLst/>
                <a:latin typeface="+mn-lt"/>
                <a:ea typeface="+mn-ea"/>
                <a:cs typeface="+mn-cs"/>
              </a:rPr>
              <a:t>只需要用户端和服务端的应用程序支持 </a:t>
            </a:r>
            <a:r>
              <a:rPr lang="en-US" altLang="zh-CN" sz="1200" b="0" i="0" kern="1200" dirty="0">
                <a:solidFill>
                  <a:schemeClr val="tx1"/>
                </a:solidFill>
                <a:effectLst/>
                <a:latin typeface="+mn-lt"/>
                <a:ea typeface="+mn-ea"/>
                <a:cs typeface="+mn-cs"/>
              </a:rPr>
              <a:t>QUIC </a:t>
            </a:r>
            <a:r>
              <a:rPr lang="zh-CN" altLang="en-US" sz="1200" b="0" i="0" kern="1200" dirty="0">
                <a:solidFill>
                  <a:schemeClr val="tx1"/>
                </a:solidFill>
                <a:effectLst/>
                <a:latin typeface="+mn-lt"/>
                <a:ea typeface="+mn-ea"/>
                <a:cs typeface="+mn-cs"/>
              </a:rPr>
              <a:t>协议，完全避开了操作系统和中间设备的限制。</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b="0" i="0" u="none" strike="noStrike" baseline="0" dirty="0"/>
              <a:t>如图 2 所示，在 TCP 连接中，它维护的是一条先进先出的通道， 所以接收端必须严格按照顺序处理数据。</a:t>
            </a:r>
            <a:endParaRPr b="0" i="0" u="none" strike="noStrike" baseline="0" dirty="0"/>
          </a:p>
          <a:p>
            <a:r>
              <a:rPr lang="en-US" b="0" i="0" u="none" strike="noStrike" baseline="0" dirty="0"/>
              <a:t>队头阻塞的一种情况是: </a:t>
            </a:r>
            <a:r>
              <a:rPr b="0" i="0" u="none" strike="noStrike" baseline="0" dirty="0"/>
              <a:t>客户端同时向服务端先后发送了逻辑上没有相关性的数据包 2 和 3。在接收端，如果在数据包 2 之前先收到了数据包 3， TCP 也不会先将数据包 3 中的数据给上层应用处理，因为它必须保证通道的先进先出特性。这样的结果是， 对数据包 3 的处理被数据包 2 给拖延了，产生了不必要的延时。</a:t>
            </a:r>
            <a:endParaRPr b="0" i="0" u="none" strike="noStrike" baseline="0" dirty="0"/>
          </a:p>
          <a:p>
            <a:endParaRPr b="0" i="0" u="none" strike="noStrike" baseline="0" dirty="0"/>
          </a:p>
          <a:p>
            <a:r>
              <a:rPr lang="en-US" b="0" i="0" u="none" strike="noStrike" baseline="0" dirty="0"/>
              <a:t>因此为了这样的问题,QUIC增加了多路传输的支持.它在传输层连接下引入了流（ Stream）的概念。一条 QUIC 连接可以包含多个流，这些流各自保证了先进先出的有序性， 但相互之间又不存在依赖关系。</a:t>
            </a:r>
            <a:endParaRPr lang="en-US" b="0" i="0" u="none" strike="noStrike" baseline="0"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sz="1200" b="0" i="0" u="none" strike="noStrike" kern="1200" baseline="0" dirty="0">
                <a:solidFill>
                  <a:schemeClr val="tx1"/>
                </a:solidFill>
                <a:latin typeface="+mn-lt"/>
                <a:ea typeface="+mn-ea"/>
                <a:cs typeface="+mn-cs"/>
              </a:rPr>
              <a:t>图 3 列举了 QUIC 和 TCP 握手延时的区别。目前使用最为广泛的协议组是 TCP+TLS/1.2，在这种情况下，客户端与服务端之间的握手至少需要消耗3 个 RTT，包括 1 个 RTT 的 TCP 握手延时和 2 个RTT 的 TLS 握手延时。 在最新的 TCP+TLS1.3 协议</a:t>
            </a:r>
            <a:endParaRPr sz="1200" b="0" i="0" u="none" strike="noStrike" kern="1200" baseline="0" dirty="0">
              <a:solidFill>
                <a:schemeClr val="tx1"/>
              </a:solidFill>
              <a:latin typeface="+mn-lt"/>
              <a:ea typeface="+mn-ea"/>
              <a:cs typeface="+mn-cs"/>
            </a:endParaRPr>
          </a:p>
          <a:p>
            <a:r>
              <a:rPr sz="1200" b="0" i="0" u="none" strike="noStrike" kern="1200" baseline="0" dirty="0">
                <a:solidFill>
                  <a:schemeClr val="tx1"/>
                </a:solidFill>
                <a:latin typeface="+mn-lt"/>
                <a:ea typeface="+mn-ea"/>
                <a:cs typeface="+mn-cs"/>
              </a:rPr>
              <a:t>组中，因为 TLS 的握手延时由原来的 2 个 RTT 减小到了 1 个 RTT，</a:t>
            </a:r>
            <a:endParaRPr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QUIC </a:t>
            </a:r>
            <a:r>
              <a:rPr lang="zh-CN" altLang="en-US" sz="1200" b="0" i="0" u="none" strike="noStrike" kern="1200" baseline="0" dirty="0">
                <a:solidFill>
                  <a:schemeClr val="tx1"/>
                </a:solidFill>
                <a:latin typeface="+mn-lt"/>
                <a:ea typeface="+mn-ea"/>
                <a:cs typeface="+mn-cs"/>
              </a:rPr>
              <a:t>在此基础上更进一步地进行了优化，它允许在建立传输层连接的同时进行</a:t>
            </a:r>
            <a:r>
              <a:rPr lang="en-US" altLang="zh-CN" sz="1200" b="0" i="0" u="none" strike="noStrike" kern="1200" baseline="0" dirty="0">
                <a:solidFill>
                  <a:schemeClr val="tx1"/>
                </a:solidFill>
                <a:latin typeface="+mn-lt"/>
                <a:ea typeface="+mn-ea"/>
                <a:cs typeface="+mn-cs"/>
              </a:rPr>
              <a:t>TLS </a:t>
            </a:r>
            <a:r>
              <a:rPr lang="zh-CN" altLang="en-US" sz="1200" b="0" i="0" u="none" strike="noStrike" kern="1200" baseline="0" dirty="0">
                <a:solidFill>
                  <a:schemeClr val="tx1"/>
                </a:solidFill>
                <a:latin typeface="+mn-lt"/>
                <a:ea typeface="+mn-ea"/>
                <a:cs typeface="+mn-cs"/>
              </a:rPr>
              <a:t>握手</a:t>
            </a:r>
            <a:r>
              <a:rPr lang="en-US" altLang="zh-CN" sz="1200" b="0" i="0" u="none" strike="noStrike" kern="1200" baseline="0" dirty="0">
                <a:solidFill>
                  <a:schemeClr val="tx1"/>
                </a:solidFill>
                <a:latin typeface="+mn-lt"/>
                <a:ea typeface="+mn-ea"/>
                <a:cs typeface="+mn-cs"/>
              </a:rPr>
              <a:t>,从而使整体的握手延时降为了 1 个 RTT。</a:t>
            </a:r>
            <a:endParaRPr lang="en-US" altLang="zh-CN" sz="1200" b="0" i="0" u="none" strike="noStrike" kern="1200" baseline="0" dirty="0">
              <a:solidFill>
                <a:schemeClr val="tx1"/>
              </a:solidFill>
              <a:latin typeface="+mn-lt"/>
              <a:ea typeface="+mn-ea"/>
              <a:cs typeface="+mn-cs"/>
            </a:endParaRPr>
          </a:p>
          <a:p>
            <a:endParaRPr lang="zh-CN" altLang="en-US"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也就说,相比于最传统的3个RTT延时,QUIC将握手延迟降低为1个rtt</a:t>
            </a:r>
            <a:endParaRPr lang="zh-CN" altLang="en-US"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而且</a:t>
            </a:r>
            <a:r>
              <a:rPr lang="zh-CN" altLang="en-US" sz="1200" b="0" i="0" u="none" strike="noStrike" kern="1200" baseline="0" dirty="0">
                <a:solidFill>
                  <a:schemeClr val="tx1"/>
                </a:solidFill>
                <a:latin typeface="+mn-lt"/>
                <a:ea typeface="+mn-ea"/>
                <a:cs typeface="+mn-cs"/>
              </a:rPr>
              <a:t>如果客户端在之前已经连接过服务端，</a:t>
            </a:r>
            <a:r>
              <a:rPr lang="en-US" altLang="zh-CN" sz="1200" b="0" i="0" u="none" strike="noStrike" kern="1200" baseline="0" dirty="0">
                <a:solidFill>
                  <a:schemeClr val="tx1"/>
                </a:solidFill>
                <a:latin typeface="+mn-lt"/>
                <a:ea typeface="+mn-ea"/>
                <a:cs typeface="+mn-cs"/>
              </a:rPr>
              <a:t>他们</a:t>
            </a:r>
            <a:r>
              <a:rPr lang="zh-CN" altLang="en-US" sz="1200" b="0" i="0" u="none" strike="noStrike" kern="1200" baseline="0" dirty="0">
                <a:solidFill>
                  <a:schemeClr val="tx1"/>
                </a:solidFill>
                <a:latin typeface="+mn-lt"/>
                <a:ea typeface="+mn-ea"/>
                <a:cs typeface="+mn-cs"/>
              </a:rPr>
              <a:t>之间会保留上次</a:t>
            </a:r>
            <a:r>
              <a:rPr lang="en-US" altLang="zh-CN" sz="1200" b="0" i="0" u="none" strike="noStrike" kern="1200" baseline="0" dirty="0">
                <a:solidFill>
                  <a:schemeClr val="tx1"/>
                </a:solidFill>
                <a:latin typeface="+mn-lt"/>
                <a:ea typeface="+mn-ea"/>
                <a:cs typeface="+mn-cs"/>
              </a:rPr>
              <a:t>会话的密钥. </a:t>
            </a:r>
            <a:r>
              <a:rPr lang="zh-CN" altLang="en-US" sz="1200" b="0" i="0" u="none" strike="noStrike" kern="1200" baseline="0" dirty="0">
                <a:solidFill>
                  <a:schemeClr val="tx1"/>
                </a:solidFill>
                <a:latin typeface="+mn-lt"/>
                <a:ea typeface="+mn-ea"/>
                <a:cs typeface="+mn-cs"/>
              </a:rPr>
              <a:t>在这种情况下，客户端可以直接使用</a:t>
            </a:r>
            <a:r>
              <a:rPr lang="en-US" altLang="zh-CN" sz="1200" b="0" i="0" u="none" strike="noStrike" kern="1200" baseline="0" dirty="0">
                <a:solidFill>
                  <a:schemeClr val="tx1"/>
                </a:solidFill>
                <a:latin typeface="+mn-lt"/>
                <a:ea typeface="+mn-ea"/>
                <a:cs typeface="+mn-cs"/>
              </a:rPr>
              <a:t>前向密钥</a:t>
            </a:r>
            <a:r>
              <a:rPr lang="zh-CN" altLang="en-US" sz="1200" b="0" i="0" u="none" strike="noStrike" kern="1200" baseline="0" dirty="0">
                <a:solidFill>
                  <a:schemeClr val="tx1"/>
                </a:solidFill>
                <a:latin typeface="+mn-lt"/>
                <a:ea typeface="+mn-ea"/>
                <a:cs typeface="+mn-cs"/>
              </a:rPr>
              <a:t>。也就是说，数据传输根本不需要等待握手的完成</a:t>
            </a:r>
            <a:r>
              <a:rPr lang="en-US" altLang="zh-CN" sz="1200" b="0" i="0" u="none" strike="noStrike" kern="1200" baseline="0" dirty="0">
                <a:solidFill>
                  <a:schemeClr val="tx1"/>
                </a:solidFill>
                <a:latin typeface="+mn-lt"/>
                <a:ea typeface="+mn-ea"/>
                <a:cs typeface="+mn-cs"/>
              </a:rPr>
              <a:t>, 可以直接进行http数据传输, </a:t>
            </a:r>
            <a:r>
              <a:rPr lang="zh-CN" altLang="en-US" sz="1200" b="0" i="0" u="none" strike="noStrike" kern="1200" baseline="0" dirty="0">
                <a:solidFill>
                  <a:schemeClr val="tx1"/>
                </a:solidFill>
                <a:latin typeface="+mn-lt"/>
                <a:ea typeface="+mn-ea"/>
                <a:cs typeface="+mn-cs"/>
              </a:rPr>
              <a:t>从而实现没有任何延时的握手。</a:t>
            </a:r>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1B8CAA9-D400-4482-A8C4-B3FA511021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TextBox 3"/>
          <p:cNvSpPr txBox="1"/>
          <p:nvPr userDrawn="1"/>
        </p:nvSpPr>
        <p:spPr>
          <a:xfrm>
            <a:off x="516836" y="1687547"/>
            <a:ext cx="10968029" cy="1824923"/>
          </a:xfrm>
          <a:prstGeom prst="rect">
            <a:avLst/>
          </a:prstGeom>
          <a:noFill/>
        </p:spPr>
        <p:txBody>
          <a:bodyPr wrap="square" rtlCol="0" anchor="ctr">
            <a:spAutoFit/>
          </a:bodyPr>
          <a:lstStyle/>
          <a:p>
            <a:pPr algn="r">
              <a:lnSpc>
                <a:spcPct val="150000"/>
              </a:lnSpc>
            </a:pPr>
            <a:r>
              <a:rPr lang="en-US" altLang="zh-CN" sz="4000" b="1" dirty="0">
                <a:latin typeface="Arial" panose="02080604020202020204" pitchFamily="34" charset="0"/>
                <a:ea typeface="Microsoft YaHei" panose="020B0503020204020204" pitchFamily="34" charset="-122"/>
                <a:cs typeface="Arial" panose="02080604020202020204" pitchFamily="34" charset="0"/>
              </a:rPr>
              <a:t>Heterogeneous Graph Neural Networks</a:t>
            </a:r>
            <a:endParaRPr lang="en-US" altLang="zh-CN" sz="4000" b="1" dirty="0">
              <a:latin typeface="Arial" panose="02080604020202020204" pitchFamily="34" charset="0"/>
              <a:ea typeface="Microsoft YaHei" panose="020B0503020204020204" pitchFamily="34" charset="-122"/>
              <a:cs typeface="Arial" panose="02080604020202020204" pitchFamily="34" charset="0"/>
            </a:endParaRPr>
          </a:p>
          <a:p>
            <a:pPr algn="r">
              <a:lnSpc>
                <a:spcPct val="150000"/>
              </a:lnSpc>
            </a:pPr>
            <a:r>
              <a:rPr lang="en-US" altLang="zh-CN" sz="4000" b="1" dirty="0">
                <a:latin typeface="Arial" panose="02080604020202020204" pitchFamily="34" charset="0"/>
                <a:ea typeface="Microsoft YaHei" panose="020B0503020204020204" pitchFamily="34" charset="-122"/>
                <a:cs typeface="Arial" panose="02080604020202020204" pitchFamily="34" charset="0"/>
              </a:rPr>
              <a:t> for Malicious Account Detection</a:t>
            </a:r>
            <a:endParaRPr lang="en-US" altLang="zh-CN" sz="4000" b="1" dirty="0">
              <a:latin typeface="Arial" panose="02080604020202020204" pitchFamily="34" charset="0"/>
              <a:ea typeface="Microsoft YaHei" panose="020B0503020204020204" pitchFamily="34" charset="-122"/>
              <a:cs typeface="Arial" panose="02080604020202020204" pitchFamily="34" charset="0"/>
            </a:endParaRPr>
          </a:p>
        </p:txBody>
      </p:sp>
      <p:sp>
        <p:nvSpPr>
          <p:cNvPr id="3" name="文本框 2"/>
          <p:cNvSpPr txBox="1"/>
          <p:nvPr userDrawn="1"/>
        </p:nvSpPr>
        <p:spPr>
          <a:xfrm>
            <a:off x="3947672" y="3865822"/>
            <a:ext cx="7537192" cy="456535"/>
          </a:xfrm>
          <a:prstGeom prst="rect">
            <a:avLst/>
          </a:prstGeom>
          <a:noFill/>
        </p:spPr>
        <p:txBody>
          <a:bodyPr wrap="none" rtlCol="0">
            <a:spAutoFit/>
          </a:bodyPr>
          <a:lstStyle/>
          <a:p>
            <a:pPr defTabSz="457200">
              <a:lnSpc>
                <a:spcPct val="150000"/>
              </a:lnSpc>
            </a:pPr>
            <a:r>
              <a:rPr lang="en-US" altLang="zh-CN" sz="1800" dirty="0" err="1">
                <a:solidFill>
                  <a:prstClr val="black"/>
                </a:solidFill>
                <a:latin typeface="Arial" panose="02080604020202020204" pitchFamily="34" charset="0"/>
                <a:ea typeface="Microsoft YaHei" panose="020B0503020204020204" pitchFamily="34" charset="-122"/>
                <a:cs typeface="Arial" panose="02080604020202020204" pitchFamily="34" charset="0"/>
              </a:rPr>
              <a:t>Ziqi</a:t>
            </a:r>
            <a:r>
              <a:rPr lang="en-US" altLang="zh-CN" sz="1800" dirty="0">
                <a:solidFill>
                  <a:prstClr val="black"/>
                </a:solidFill>
                <a:latin typeface="Arial" panose="02080604020202020204" pitchFamily="34" charset="0"/>
                <a:ea typeface="Microsoft YaHei" panose="020B0503020204020204" pitchFamily="34" charset="-122"/>
                <a:cs typeface="Arial" panose="02080604020202020204" pitchFamily="34" charset="0"/>
              </a:rPr>
              <a:t> Liu, </a:t>
            </a:r>
            <a:r>
              <a:rPr lang="en-US" altLang="zh-CN" sz="1800" dirty="0" err="1">
                <a:solidFill>
                  <a:prstClr val="black"/>
                </a:solidFill>
                <a:latin typeface="Arial" panose="02080604020202020204" pitchFamily="34" charset="0"/>
                <a:ea typeface="Microsoft YaHei" panose="020B0503020204020204" pitchFamily="34" charset="-122"/>
                <a:cs typeface="Arial" panose="02080604020202020204" pitchFamily="34" charset="0"/>
              </a:rPr>
              <a:t>Chaochao</a:t>
            </a:r>
            <a:r>
              <a:rPr lang="en-US" altLang="zh-CN" sz="1800" dirty="0">
                <a:solidFill>
                  <a:prstClr val="black"/>
                </a:solidFill>
                <a:latin typeface="Arial" panose="02080604020202020204" pitchFamily="34" charset="0"/>
                <a:ea typeface="Microsoft YaHei" panose="020B0503020204020204" pitchFamily="34" charset="-122"/>
                <a:cs typeface="Arial" panose="02080604020202020204" pitchFamily="34" charset="0"/>
              </a:rPr>
              <a:t> Chen, </a:t>
            </a:r>
            <a:r>
              <a:rPr lang="en-US" altLang="zh-CN" sz="1800" dirty="0" err="1">
                <a:solidFill>
                  <a:prstClr val="black"/>
                </a:solidFill>
                <a:latin typeface="Arial" panose="02080604020202020204" pitchFamily="34" charset="0"/>
                <a:ea typeface="Microsoft YaHei" panose="020B0503020204020204" pitchFamily="34" charset="-122"/>
                <a:cs typeface="Arial" panose="02080604020202020204" pitchFamily="34" charset="0"/>
              </a:rPr>
              <a:t>Xinxing</a:t>
            </a:r>
            <a:r>
              <a:rPr lang="en-US" altLang="zh-CN" sz="1800" dirty="0">
                <a:solidFill>
                  <a:prstClr val="black"/>
                </a:solidFill>
                <a:latin typeface="Arial" panose="02080604020202020204" pitchFamily="34" charset="0"/>
                <a:ea typeface="Microsoft YaHei" panose="020B0503020204020204" pitchFamily="34" charset="-122"/>
                <a:cs typeface="Arial" panose="02080604020202020204" pitchFamily="34" charset="0"/>
              </a:rPr>
              <a:t> Yang, </a:t>
            </a:r>
            <a:r>
              <a:rPr lang="it-IT" altLang="zh-CN" sz="1800" dirty="0">
                <a:solidFill>
                  <a:prstClr val="black"/>
                </a:solidFill>
                <a:latin typeface="Arial" panose="02080604020202020204" pitchFamily="34" charset="0"/>
                <a:ea typeface="Microsoft YaHei" panose="020B0503020204020204" pitchFamily="34" charset="-122"/>
                <a:cs typeface="Arial" panose="02080604020202020204" pitchFamily="34" charset="0"/>
              </a:rPr>
              <a:t>Jun Zhou, Xiaolong, Li Le Song</a:t>
            </a:r>
            <a:endParaRPr lang="en-US" altLang="zh-CN" sz="1800" dirty="0">
              <a:solidFill>
                <a:prstClr val="black"/>
              </a:solidFill>
              <a:latin typeface="Arial" panose="02080604020202020204" pitchFamily="34" charset="0"/>
              <a:ea typeface="Microsoft YaHei" panose="020B0503020204020204" pitchFamily="34" charset="-122"/>
              <a:cs typeface="Arial" panose="02080604020202020204" pitchFamily="34" charset="0"/>
            </a:endParaRPr>
          </a:p>
        </p:txBody>
      </p:sp>
      <p:sp>
        <p:nvSpPr>
          <p:cNvPr id="4" name="文本框 3"/>
          <p:cNvSpPr txBox="1"/>
          <p:nvPr userDrawn="1"/>
        </p:nvSpPr>
        <p:spPr>
          <a:xfrm>
            <a:off x="9120117" y="5173125"/>
            <a:ext cx="2364750" cy="584775"/>
          </a:xfrm>
          <a:prstGeom prst="rect">
            <a:avLst/>
          </a:prstGeom>
          <a:noFill/>
        </p:spPr>
        <p:txBody>
          <a:bodyPr wrap="none" rtlCol="0">
            <a:spAutoFit/>
          </a:bodyPr>
          <a:lstStyle/>
          <a:p>
            <a:pPr algn="r" defTabSz="457200"/>
            <a:r>
              <a:rPr lang="en-US" altLang="zh-CN" sz="1600" dirty="0" err="1">
                <a:solidFill>
                  <a:prstClr val="black"/>
                </a:solidFill>
                <a:latin typeface="Arial" panose="02080604020202020204" pitchFamily="34" charset="0"/>
                <a:ea typeface="Microsoft YaHei" panose="020B0503020204020204" pitchFamily="34" charset="-122"/>
                <a:cs typeface="Arial" panose="02080604020202020204" pitchFamily="34" charset="0"/>
              </a:rPr>
              <a:t>Mengying</a:t>
            </a:r>
            <a:r>
              <a:rPr lang="en-US" altLang="zh-CN" sz="1600" dirty="0">
                <a:solidFill>
                  <a:prstClr val="black"/>
                </a:solidFill>
                <a:latin typeface="Arial" panose="02080604020202020204" pitchFamily="34" charset="0"/>
                <a:ea typeface="Microsoft YaHei" panose="020B0503020204020204" pitchFamily="34" charset="-122"/>
                <a:cs typeface="Arial" panose="02080604020202020204" pitchFamily="34" charset="0"/>
              </a:rPr>
              <a:t> Zhou</a:t>
            </a:r>
            <a:endParaRPr lang="en-US" altLang="zh-CN" sz="1600" dirty="0">
              <a:solidFill>
                <a:prstClr val="black"/>
              </a:solidFill>
              <a:latin typeface="Arial" panose="02080604020202020204" pitchFamily="34" charset="0"/>
              <a:ea typeface="Microsoft YaHei" panose="020B0503020204020204" pitchFamily="34" charset="-122"/>
              <a:cs typeface="Arial" panose="02080604020202020204" pitchFamily="34" charset="0"/>
            </a:endParaRPr>
          </a:p>
          <a:p>
            <a:pPr algn="r" defTabSz="457200"/>
            <a:r>
              <a:rPr lang="en-US" altLang="zh-CN" sz="1600" dirty="0">
                <a:solidFill>
                  <a:prstClr val="black"/>
                </a:solidFill>
                <a:latin typeface="Arial" panose="02080604020202020204" pitchFamily="34" charset="0"/>
                <a:ea typeface="Microsoft YaHei" panose="020B0503020204020204" pitchFamily="34" charset="-122"/>
                <a:cs typeface="Arial" panose="02080604020202020204" pitchFamily="34" charset="0"/>
              </a:rPr>
              <a:t>aerberzhou@gmail.com</a:t>
            </a:r>
            <a:endParaRPr lang="zh-CN" altLang="en-US" sz="1600" dirty="0">
              <a:solidFill>
                <a:prstClr val="black"/>
              </a:solidFill>
              <a:latin typeface="Arial" panose="02080604020202020204" pitchFamily="34" charset="0"/>
              <a:ea typeface="Microsoft YaHei" panose="020B0503020204020204" pitchFamily="34" charset="-122"/>
              <a:cs typeface="Arial" panose="02080604020202020204" pitchFamily="34" charset="0"/>
            </a:endParaRPr>
          </a:p>
        </p:txBody>
      </p:sp>
      <p:sp>
        <p:nvSpPr>
          <p:cNvPr id="5" name="矩形 4"/>
          <p:cNvSpPr/>
          <p:nvPr userDrawn="1"/>
        </p:nvSpPr>
        <p:spPr>
          <a:xfrm>
            <a:off x="8242632" y="3681154"/>
            <a:ext cx="3172663" cy="369332"/>
          </a:xfrm>
          <a:prstGeom prst="rect">
            <a:avLst/>
          </a:prstGeom>
        </p:spPr>
        <p:txBody>
          <a:bodyPr wrap="none">
            <a:spAutoFit/>
          </a:bodyPr>
          <a:lstStyle/>
          <a:p>
            <a:r>
              <a:rPr lang="zh-CN" altLang="en-US" sz="1800" dirty="0">
                <a:latin typeface="Arial" panose="02080604020202020204" pitchFamily="34" charset="0"/>
                <a:cs typeface="Arial" panose="02080604020202020204" pitchFamily="34" charset="0"/>
              </a:rPr>
              <a:t>Ant Financial Services Group</a:t>
            </a:r>
            <a:endParaRPr lang="zh-CN" altLang="en-US" sz="1800" dirty="0">
              <a:latin typeface="Arial" panose="02080604020202020204" pitchFamily="34" charset="0"/>
              <a:cs typeface="Arial" panose="02080604020202020204" pitchFamily="34" charset="0"/>
            </a:endParaRPr>
          </a:p>
        </p:txBody>
      </p:sp>
      <p:sp>
        <p:nvSpPr>
          <p:cNvPr id="6" name="矩形 5"/>
          <p:cNvSpPr/>
          <p:nvPr userDrawn="1"/>
        </p:nvSpPr>
        <p:spPr>
          <a:xfrm>
            <a:off x="2291173" y="179634"/>
            <a:ext cx="9193695" cy="369332"/>
          </a:xfrm>
          <a:prstGeom prst="rect">
            <a:avLst/>
          </a:prstGeom>
        </p:spPr>
        <p:txBody>
          <a:bodyPr wrap="square">
            <a:spAutoFit/>
          </a:bodyPr>
          <a:lstStyle/>
          <a:p>
            <a:r>
              <a:rPr lang="zh-CN" altLang="en-US" sz="1800" dirty="0"/>
              <a:t>The 27th ACM International Conference on Information and Knowledge Management (CIKM</a:t>
            </a:r>
            <a:r>
              <a:rPr lang="en-US" altLang="zh-CN" sz="1800" dirty="0"/>
              <a:t>’ </a:t>
            </a:r>
            <a:r>
              <a:rPr lang="zh-CN" altLang="en-US" sz="1800" dirty="0"/>
              <a:t>18)</a:t>
            </a:r>
            <a:endParaRPr lang="zh-CN" alt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Microsoft YaHei" panose="020B0503020204020204" pitchFamily="34" charset="-122"/>
                          <a:ea typeface="Microsoft YaHei" panose="020B0503020204020204" pitchFamily="34" charset="-122"/>
                          <a:cs typeface="+mn-cs"/>
                        </a:rPr>
                        <a:t>虚拟网络和现实世界</a:t>
                      </a:r>
                      <a:r>
                        <a:rPr lang="en-US" altLang="zh-CN" sz="1600" kern="1200" dirty="0">
                          <a:solidFill>
                            <a:schemeClr val="tx1"/>
                          </a:solidFill>
                          <a:latin typeface="Microsoft YaHei" panose="020B0503020204020204" pitchFamily="34" charset="-122"/>
                          <a:ea typeface="Microsoft YaHei" panose="020B0503020204020204" pitchFamily="34" charset="-122"/>
                          <a:cs typeface="+mn-cs"/>
                        </a:rPr>
                        <a:t> </a:t>
                      </a:r>
                      <a:endParaRPr lang="zh-CN" altLang="en-US" sz="1600" kern="1200" dirty="0">
                        <a:solidFill>
                          <a:schemeClr val="tx1"/>
                        </a:solidFill>
                        <a:latin typeface="Microsoft YaHei" panose="020B0503020204020204" pitchFamily="34" charset="-122"/>
                        <a:ea typeface="Microsoft YaHei"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安全</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2">
                        <a:lumMod val="75000"/>
                      </a:schemeClr>
                    </a:solidFill>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图神经网络</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913604"/>
            <a:ext cx="1691680" cy="650139"/>
            <a:chOff x="0" y="1272662"/>
            <a:chExt cx="1691680" cy="788186"/>
          </a:xfrm>
        </p:grpSpPr>
        <p:sp>
          <p:nvSpPr>
            <p:cNvPr id="11" name="矩形 10"/>
            <p:cNvSpPr/>
            <p:nvPr userDrawn="1"/>
          </p:nvSpPr>
          <p:spPr>
            <a:xfrm>
              <a:off x="0" y="1272662"/>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Application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Microsoft YaHei" panose="020B0503020204020204" pitchFamily="34" charset="-122"/>
                          <a:ea typeface="Microsoft YaHei" panose="020B0503020204020204" pitchFamily="34" charset="-122"/>
                          <a:cs typeface="+mn-cs"/>
                        </a:rPr>
                        <a:t>虚拟网络和现实世界</a:t>
                      </a:r>
                      <a:r>
                        <a:rPr lang="en-US" altLang="zh-CN" sz="1600" kern="1200" dirty="0">
                          <a:solidFill>
                            <a:schemeClr val="tx1"/>
                          </a:solidFill>
                          <a:latin typeface="Microsoft YaHei" panose="020B0503020204020204" pitchFamily="34" charset="-122"/>
                          <a:ea typeface="Microsoft YaHei" panose="020B0503020204020204" pitchFamily="34" charset="-122"/>
                          <a:cs typeface="+mn-cs"/>
                        </a:rPr>
                        <a:t> </a:t>
                      </a:r>
                      <a:endParaRPr lang="zh-CN" altLang="en-US" sz="1600" kern="1200" dirty="0">
                        <a:solidFill>
                          <a:schemeClr val="tx1"/>
                        </a:solidFill>
                        <a:latin typeface="Microsoft YaHei" panose="020B0503020204020204" pitchFamily="34" charset="-122"/>
                        <a:ea typeface="Microsoft YaHei"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安全</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图神经网络</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2">
                        <a:lumMod val="75000"/>
                      </a:schemeClr>
                    </a:solidFill>
                  </a:tcPr>
                </a:tc>
              </a:tr>
              <a:tr h="644212">
                <a:tc>
                  <a:txBody>
                    <a:bodyPr/>
                    <a:lstStyle/>
                    <a:p>
                      <a:pPr algn="ct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913604"/>
            <a:ext cx="1691680" cy="650139"/>
            <a:chOff x="0" y="1272662"/>
            <a:chExt cx="1691680" cy="788186"/>
          </a:xfrm>
        </p:grpSpPr>
        <p:sp>
          <p:nvSpPr>
            <p:cNvPr id="11" name="矩形 10"/>
            <p:cNvSpPr/>
            <p:nvPr userDrawn="1"/>
          </p:nvSpPr>
          <p:spPr>
            <a:xfrm>
              <a:off x="0" y="1272662"/>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Application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a:solidFill>
                            <a:schemeClr val="tx1"/>
                          </a:solidFill>
                          <a:latin typeface="Microsoft YaHei" panose="020B0503020204020204" pitchFamily="34" charset="-122"/>
                          <a:ea typeface="Microsoft YaHei" panose="020B0503020204020204" pitchFamily="34" charset="-122"/>
                          <a:cs typeface="+mn-cs"/>
                        </a:rPr>
                        <a:t>虚拟网络和现实世界</a:t>
                      </a:r>
                      <a:r>
                        <a:rPr lang="en-US" altLang="zh-CN" sz="1600" kern="1200" dirty="0">
                          <a:solidFill>
                            <a:schemeClr val="tx1"/>
                          </a:solidFill>
                          <a:latin typeface="Microsoft YaHei" panose="020B0503020204020204" pitchFamily="34" charset="-122"/>
                          <a:ea typeface="Microsoft YaHei" panose="020B0503020204020204" pitchFamily="34" charset="-122"/>
                          <a:cs typeface="+mn-cs"/>
                        </a:rPr>
                        <a:t> </a:t>
                      </a:r>
                      <a:endParaRPr lang="zh-CN" altLang="en-US" sz="1600" kern="1200" dirty="0">
                        <a:solidFill>
                          <a:schemeClr val="tx1"/>
                        </a:solidFill>
                        <a:latin typeface="Microsoft YaHei" panose="020B0503020204020204" pitchFamily="34" charset="-122"/>
                        <a:ea typeface="Microsoft YaHei"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安全</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图神经网络</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913604"/>
            <a:ext cx="1691680" cy="650139"/>
            <a:chOff x="0" y="1272662"/>
            <a:chExt cx="1691680" cy="788186"/>
          </a:xfrm>
        </p:grpSpPr>
        <p:sp>
          <p:nvSpPr>
            <p:cNvPr id="11" name="矩形 10"/>
            <p:cNvSpPr/>
            <p:nvPr userDrawn="1"/>
          </p:nvSpPr>
          <p:spPr>
            <a:xfrm>
              <a:off x="0" y="1272662"/>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Application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zh-CN" altLang="en-US" sz="1600" dirty="0">
                          <a:solidFill>
                            <a:schemeClr val="tx1"/>
                          </a:solidFill>
                          <a:latin typeface="Microsoft YaHei" panose="020B0503020204020204" pitchFamily="34" charset="-122"/>
                          <a:ea typeface="Microsoft YaHei" panose="020B0503020204020204" pitchFamily="34" charset="-122"/>
                        </a:rPr>
                        <a:t>用户行为</a:t>
                      </a:r>
                      <a:r>
                        <a:rPr lang="en-US" altLang="zh-CN" sz="1600" dirty="0">
                          <a:solidFill>
                            <a:schemeClr val="tx1"/>
                          </a:solidFill>
                          <a:latin typeface="Microsoft YaHei" panose="020B0503020204020204" pitchFamily="34" charset="-122"/>
                          <a:ea typeface="Microsoft YaHei" panose="020B0503020204020204" pitchFamily="34" charset="-122"/>
                        </a:rPr>
                        <a: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Experiment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Related work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Conclusion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Implication</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913604"/>
            <a:ext cx="1691680" cy="650139"/>
            <a:chOff x="0" y="1272662"/>
            <a:chExt cx="1691680" cy="788186"/>
          </a:xfrm>
        </p:grpSpPr>
        <p:sp>
          <p:nvSpPr>
            <p:cNvPr id="11" name="矩形 10"/>
            <p:cNvSpPr/>
            <p:nvPr userDrawn="1"/>
          </p:nvSpPr>
          <p:spPr>
            <a:xfrm>
              <a:off x="0" y="1272662"/>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Application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Methodology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Experiment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Related work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Conclusion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Implication</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2545991"/>
            <a:ext cx="1691680" cy="650139"/>
            <a:chOff x="0" y="1272661"/>
            <a:chExt cx="1691680" cy="788186"/>
          </a:xfrm>
        </p:grpSpPr>
        <p:sp>
          <p:nvSpPr>
            <p:cNvPr id="11" name="矩形 10"/>
            <p:cNvSpPr/>
            <p:nvPr userDrawn="1"/>
          </p:nvSpPr>
          <p:spPr>
            <a:xfrm>
              <a:off x="0" y="1272661"/>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Methodology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Methodology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Experiment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Related work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Conclusion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Implication</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3198432"/>
            <a:ext cx="1691680" cy="650139"/>
            <a:chOff x="0" y="1272661"/>
            <a:chExt cx="1691680" cy="788186"/>
          </a:xfrm>
        </p:grpSpPr>
        <p:sp>
          <p:nvSpPr>
            <p:cNvPr id="11" name="矩形 10"/>
            <p:cNvSpPr/>
            <p:nvPr userDrawn="1"/>
          </p:nvSpPr>
          <p:spPr>
            <a:xfrm>
              <a:off x="0" y="1272661"/>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Experiment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Methodology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Experiment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Related work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Conclusion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Implication</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3836400"/>
            <a:ext cx="1691680" cy="650139"/>
            <a:chOff x="0" y="1272661"/>
            <a:chExt cx="1691680" cy="788186"/>
          </a:xfrm>
        </p:grpSpPr>
        <p:sp>
          <p:nvSpPr>
            <p:cNvPr id="11" name="矩形 10"/>
            <p:cNvSpPr/>
            <p:nvPr userDrawn="1"/>
          </p:nvSpPr>
          <p:spPr>
            <a:xfrm>
              <a:off x="0" y="1272661"/>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Related work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Methodology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Experiment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Related work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Conclusion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Implication</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4477340"/>
            <a:ext cx="1691680" cy="650139"/>
            <a:chOff x="0" y="1272661"/>
            <a:chExt cx="1691680" cy="788186"/>
          </a:xfrm>
        </p:grpSpPr>
        <p:sp>
          <p:nvSpPr>
            <p:cNvPr id="11" name="矩形 10"/>
            <p:cNvSpPr/>
            <p:nvPr userDrawn="1"/>
          </p:nvSpPr>
          <p:spPr>
            <a:xfrm>
              <a:off x="0" y="1272661"/>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Conclusion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8" name="表格 7"/>
          <p:cNvGraphicFramePr>
            <a:graphicFrameLocks noGrp="1"/>
          </p:cNvGraphicFramePr>
          <p:nvPr userDrawn="1"/>
        </p:nvGraphicFramePr>
        <p:xfrm>
          <a:off x="0" y="1268760"/>
          <a:ext cx="1691680" cy="4509484"/>
        </p:xfrm>
        <a:graphic>
          <a:graphicData uri="http://schemas.openxmlformats.org/drawingml/2006/table">
            <a:tbl>
              <a:tblPr>
                <a:tableStyleId>{2D5ABB26-0587-4C30-8999-92F81FD0307C}</a:tableStyleId>
              </a:tblPr>
              <a:tblGrid>
                <a:gridCol w="1691680"/>
              </a:tblGrid>
              <a:tr h="644212">
                <a:tc>
                  <a:txBody>
                    <a:bodyPr/>
                    <a:lstStyle/>
                    <a:p>
                      <a:pPr algn="ctr"/>
                      <a:r>
                        <a:rPr lang="en-US" altLang="zh-CN" dirty="0"/>
                        <a:t>Background </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Motivation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Methodology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Experiment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Related work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Conclusion </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44212">
                <a:tc>
                  <a:txBody>
                    <a:bodyPr/>
                    <a:lstStyle/>
                    <a:p>
                      <a:pPr algn="ctr"/>
                      <a:r>
                        <a:rPr lang="en-US" altLang="zh-CN" sz="1600" dirty="0">
                          <a:solidFill>
                            <a:schemeClr val="tx1"/>
                          </a:solidFill>
                          <a:latin typeface="Microsoft YaHei" panose="020B0503020204020204" pitchFamily="34" charset="-122"/>
                          <a:ea typeface="Microsoft YaHei" panose="020B0503020204020204" pitchFamily="34" charset="-122"/>
                        </a:rPr>
                        <a:t>Implication</a:t>
                      </a:r>
                      <a:endParaRPr lang="zh-CN" altLang="en-US" sz="1600" dirty="0">
                        <a:solidFill>
                          <a:schemeClr val="tx1"/>
                        </a:solidFill>
                        <a:latin typeface="Microsoft YaHei" panose="020B0503020204020204" pitchFamily="34" charset="-122"/>
                        <a:ea typeface="Microsoft YaHei"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5128106"/>
            <a:ext cx="1691680" cy="650139"/>
            <a:chOff x="0" y="1272661"/>
            <a:chExt cx="1691680" cy="788186"/>
          </a:xfrm>
        </p:grpSpPr>
        <p:sp>
          <p:nvSpPr>
            <p:cNvPr id="11" name="矩形 10"/>
            <p:cNvSpPr/>
            <p:nvPr userDrawn="1"/>
          </p:nvSpPr>
          <p:spPr>
            <a:xfrm>
              <a:off x="0" y="1272661"/>
              <a:ext cx="1691680" cy="78818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Microsoft YaHei" panose="020B0503020204020204" pitchFamily="34" charset="-122"/>
                  <a:ea typeface="Microsoft YaHei" panose="020B0503020204020204" pitchFamily="34" charset="-122"/>
                </a:rPr>
                <a:t>Implication </a:t>
              </a:r>
              <a:endParaRPr lang="zh-CN" altLang="en-US" sz="1800" dirty="0">
                <a:latin typeface="Microsoft YaHei" panose="020B0503020204020204" pitchFamily="34" charset="-122"/>
                <a:ea typeface="Microsoft YaHei"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a:prstGeom prst="rect">
            <a:avLst/>
          </a:prstGeom>
        </p:spPr>
        <p:txBody>
          <a:bodyPr anchor="b"/>
          <a:lstStyle>
            <a:lvl1pPr algn="ctr">
              <a:defRPr sz="61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1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6"/>
            <a:ext cx="2743200" cy="365125"/>
          </a:xfrm>
          <a:prstGeom prst="rect">
            <a:avLst/>
          </a:prstGeom>
        </p:spPr>
        <p:txBody>
          <a:bodyPr/>
          <a:lstStyle/>
          <a:p>
            <a:fld id="{735682A8-D6B6-4FDA-A495-4D437BAFBB60}" type="datetimeFigureOut">
              <a:rPr lang="zh-CN" altLang="en-US" smtClean="0"/>
            </a:fld>
            <a:endParaRPr lang="zh-CN" altLang="en-US"/>
          </a:p>
        </p:txBody>
      </p:sp>
      <p:sp>
        <p:nvSpPr>
          <p:cNvPr id="5" name="页脚占位符 4"/>
          <p:cNvSpPr>
            <a:spLocks noGrp="1"/>
          </p:cNvSpPr>
          <p:nvPr>
            <p:ph type="ftr" sz="quarter" idx="11"/>
          </p:nvPr>
        </p:nvSpPr>
        <p:spPr>
          <a:xfrm>
            <a:off x="4038600" y="6356356"/>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fld id="{0ABDD927-E55F-4D12-BD2D-8ABE6C912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6" name="矩形 15"/>
          <p:cNvSpPr/>
          <p:nvPr userDrawn="1"/>
        </p:nvSpPr>
        <p:spPr>
          <a:xfrm>
            <a:off x="880107" y="686143"/>
            <a:ext cx="2173993"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Outline </a:t>
            </a:r>
            <a:endParaRPr kumimoji="0" lang="en-US" altLang="zh-CN" sz="4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p:txBody>
      </p:sp>
      <p:sp>
        <p:nvSpPr>
          <p:cNvPr id="20" name="矩形 19"/>
          <p:cNvSpPr/>
          <p:nvPr userDrawn="1"/>
        </p:nvSpPr>
        <p:spPr>
          <a:xfrm>
            <a:off x="1584338" y="1847299"/>
            <a:ext cx="2747547" cy="3108543"/>
          </a:xfrm>
          <a:prstGeom prst="rect">
            <a:avLst/>
          </a:prstGeom>
        </p:spPr>
        <p:txBody>
          <a:bodyPr wrap="none">
            <a:spAutoFit/>
          </a:bodyPr>
          <a:lstStyle/>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Background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Motivation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Methodology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Experiment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Related work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Conclusion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514350" marR="0" lvl="0" indent="-514350" algn="l" defTabSz="914400" rtl="0" eaLnBrk="1" fontAlgn="auto" latinLnBrk="0" hangingPunct="1">
              <a:lnSpc>
                <a:spcPct val="100000"/>
              </a:lnSpc>
              <a:spcBef>
                <a:spcPts val="0"/>
              </a:spcBef>
              <a:spcAft>
                <a:spcPts val="0"/>
              </a:spcAft>
              <a:buClrTx/>
              <a:buSzTx/>
              <a:buFontTx/>
              <a:buAutoNum type="arabicPeriod"/>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Implication </a:t>
            </a:r>
            <a:endPar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lvl1pPr>
              <a:buClr>
                <a:srgbClr val="C00000"/>
              </a:buClr>
              <a:defRPr>
                <a:latin typeface="微软雅黑" panose="020B0503020204020204" charset="-122"/>
                <a:ea typeface="微软雅黑" panose="020B0503020204020204" charset="-122"/>
              </a:defRPr>
            </a:lvl1pPr>
            <a:lvl2pPr marL="685800" indent="-228600">
              <a:buClr>
                <a:srgbClr val="C00000"/>
              </a:buClr>
              <a:buFont typeface="Wingdings" panose="05000000000000000000" pitchFamily="2" charset="2"/>
              <a:buChar char="Ø"/>
              <a:defRPr>
                <a:latin typeface="微软雅黑" panose="020B0503020204020204" charset="-122"/>
                <a:ea typeface="微软雅黑" panose="020B0503020204020204" charset="-122"/>
              </a:defRPr>
            </a:lvl2pPr>
            <a:lvl3pPr marL="1143000" indent="-228600">
              <a:buClr>
                <a:srgbClr val="C00000"/>
              </a:buClr>
              <a:buFont typeface="Calibri" panose="020F0502020204030204" pitchFamily="34" charset="0"/>
              <a:buChar char="⁻"/>
              <a:defRPr>
                <a:latin typeface="微软雅黑" panose="020B0503020204020204" charset="-122"/>
                <a:ea typeface="微软雅黑" panose="020B0503020204020204" charset="-122"/>
              </a:defRPr>
            </a:lvl3pPr>
            <a:lvl4pPr>
              <a:buClr>
                <a:srgbClr val="C00000"/>
              </a:buClr>
              <a:defRPr>
                <a:latin typeface="微软雅黑" panose="020B0503020204020204" charset="-122"/>
                <a:ea typeface="微软雅黑" panose="020B0503020204020204" charset="-122"/>
              </a:defRPr>
            </a:lvl4pPr>
            <a:lvl5pPr>
              <a:buClr>
                <a:srgbClr val="C00000"/>
              </a:buCl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6"/>
            <a:ext cx="27432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38600" y="6356356"/>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210764" y="509286"/>
            <a:ext cx="2236510"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项目介绍</a:t>
            </a:r>
            <a:endParaRPr lang="zh-CN" altLang="en-US" sz="4000" dirty="0">
              <a:latin typeface="黑体" panose="02010609060101010101" pitchFamily="49" charset="-122"/>
              <a:ea typeface="黑体" panose="02010609060101010101" pitchFamily="49" charset="-122"/>
            </a:endParaRPr>
          </a:p>
        </p:txBody>
      </p: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20" name="文本框 19"/>
          <p:cNvSpPr txBox="1"/>
          <p:nvPr userDrawn="1"/>
        </p:nvSpPr>
        <p:spPr>
          <a:xfrm>
            <a:off x="8605896" y="139954"/>
            <a:ext cx="1107996" cy="369332"/>
          </a:xfrm>
          <a:prstGeom prst="rect">
            <a:avLst/>
          </a:prstGeom>
          <a:noFill/>
        </p:spPr>
        <p:txBody>
          <a:bodyPr wrap="none" rtlCol="0">
            <a:spAutoFit/>
          </a:bodyPr>
          <a:lstStyle/>
          <a:p>
            <a:r>
              <a:rPr lang="zh-CN" altLang="en-US" sz="1800" dirty="0">
                <a:solidFill>
                  <a:schemeClr val="tx1"/>
                </a:solidFill>
                <a:latin typeface="Microsoft YaHei" panose="020B0503020204020204" pitchFamily="34" charset="-122"/>
                <a:ea typeface="Microsoft YaHei" panose="020B0503020204020204" pitchFamily="34" charset="-122"/>
              </a:rPr>
              <a:t>选题背景</a:t>
            </a:r>
            <a:endParaRPr lang="zh-CN" altLang="en-US" sz="1800" dirty="0">
              <a:solidFill>
                <a:schemeClr val="tx1"/>
              </a:solidFill>
              <a:latin typeface="Microsoft YaHei" panose="020B0503020204020204" pitchFamily="34" charset="-122"/>
              <a:ea typeface="Microsoft YaHei" panose="020B0503020204020204" pitchFamily="34" charset="-122"/>
            </a:endParaRPr>
          </a:p>
        </p:txBody>
      </p:sp>
      <p:cxnSp>
        <p:nvCxnSpPr>
          <p:cNvPr id="21" name="直接连接符 20"/>
          <p:cNvCxnSpPr/>
          <p:nvPr userDrawn="1"/>
        </p:nvCxnSpPr>
        <p:spPr>
          <a:xfrm>
            <a:off x="9713891"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userDrawn="1"/>
        </p:nvSpPr>
        <p:spPr>
          <a:xfrm>
            <a:off x="9713892" y="139954"/>
            <a:ext cx="1107996" cy="369332"/>
          </a:xfrm>
          <a:prstGeom prst="rect">
            <a:avLst/>
          </a:prstGeom>
          <a:noFill/>
        </p:spPr>
        <p:txBody>
          <a:bodyPr wrap="none" rtlCol="0">
            <a:spAutoFit/>
          </a:bodyPr>
          <a:lstStyle/>
          <a:p>
            <a:r>
              <a:rPr lang="zh-CN" altLang="en-US" sz="1800" dirty="0">
                <a:solidFill>
                  <a:schemeClr val="bg2">
                    <a:lumMod val="50000"/>
                  </a:schemeClr>
                </a:solidFill>
                <a:latin typeface="Microsoft YaHei" panose="020B0503020204020204" pitchFamily="34" charset="-122"/>
                <a:ea typeface="Microsoft YaHei" panose="020B0503020204020204" pitchFamily="34" charset="-122"/>
              </a:rPr>
              <a:t>研究目的</a:t>
            </a:r>
            <a:endParaRPr lang="zh-CN" altLang="en-US" sz="1800" dirty="0">
              <a:solidFill>
                <a:schemeClr val="bg2">
                  <a:lumMod val="50000"/>
                </a:schemeClr>
              </a:solidFill>
              <a:latin typeface="Microsoft YaHei" panose="020B0503020204020204" pitchFamily="34" charset="-122"/>
              <a:ea typeface="Microsoft YaHei" panose="020B0503020204020204" pitchFamily="34" charset="-122"/>
            </a:endParaRPr>
          </a:p>
        </p:txBody>
      </p:sp>
      <p:cxnSp>
        <p:nvCxnSpPr>
          <p:cNvPr id="23" name="直接连接符 22"/>
          <p:cNvCxnSpPr/>
          <p:nvPr userDrawn="1"/>
        </p:nvCxnSpPr>
        <p:spPr>
          <a:xfrm>
            <a:off x="10821887"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userDrawn="1"/>
        </p:nvSpPr>
        <p:spPr>
          <a:xfrm>
            <a:off x="10821885" y="128716"/>
            <a:ext cx="1338828" cy="369332"/>
          </a:xfrm>
          <a:prstGeom prst="rect">
            <a:avLst/>
          </a:prstGeom>
          <a:noFill/>
        </p:spPr>
        <p:txBody>
          <a:bodyPr wrap="none" rtlCol="0">
            <a:spAutoFit/>
          </a:bodyPr>
          <a:lstStyle/>
          <a:p>
            <a:r>
              <a:rPr lang="zh-CN" altLang="en-US" sz="1800" dirty="0">
                <a:solidFill>
                  <a:schemeClr val="bg2">
                    <a:lumMod val="50000"/>
                  </a:schemeClr>
                </a:solidFill>
                <a:latin typeface="Microsoft YaHei" panose="020B0503020204020204" pitchFamily="34" charset="-122"/>
                <a:ea typeface="Microsoft YaHei" panose="020B0503020204020204" pitchFamily="34" charset="-122"/>
              </a:rPr>
              <a:t>项目创新点</a:t>
            </a:r>
            <a:endParaRPr lang="zh-CN" altLang="en-US" sz="1800" dirty="0">
              <a:solidFill>
                <a:schemeClr val="bg2">
                  <a:lumMod val="50000"/>
                </a:schemeClr>
              </a:solidFill>
              <a:latin typeface="Microsoft YaHei" panose="020B0503020204020204" pitchFamily="34" charset="-122"/>
              <a:ea typeface="Microsoft YaHei"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绪论1">
    <p:spTree>
      <p:nvGrpSpPr>
        <p:cNvPr id="1" name=""/>
        <p:cNvGrpSpPr/>
        <p:nvPr/>
      </p:nvGrpSpPr>
      <p:grpSpPr>
        <a:xfrm>
          <a:off x="0" y="0"/>
          <a:ext cx="0" cy="0"/>
          <a:chOff x="0" y="0"/>
          <a:chExt cx="0" cy="0"/>
        </a:xfrm>
      </p:grpSpPr>
      <p:cxnSp>
        <p:nvCxnSpPr>
          <p:cNvPr id="13" name="直接连接符 12"/>
          <p:cNvCxnSpPr/>
          <p:nvPr userDrawn="1"/>
        </p:nvCxnSpPr>
        <p:spPr>
          <a:xfrm>
            <a:off x="486226" y="1268760"/>
            <a:ext cx="5400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p:ph type="title"/>
          </p:nvPr>
        </p:nvSpPr>
        <p:spPr>
          <a:xfrm>
            <a:off x="486226" y="604408"/>
            <a:ext cx="6586816" cy="839807"/>
          </a:xfrm>
          <a:prstGeom prst="rect">
            <a:avLst/>
          </a:prstGeom>
        </p:spPr>
        <p:txBody>
          <a:bodyPr/>
          <a:lstStyle>
            <a:lvl1pPr>
              <a:defRPr sz="4000">
                <a:solidFill>
                  <a:srgbClr val="C00000"/>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5" name="五边形 4"/>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7" name="内容占位符 2"/>
          <p:cNvSpPr>
            <a:spLocks noGrp="1"/>
          </p:cNvSpPr>
          <p:nvPr>
            <p:ph idx="1"/>
          </p:nvPr>
        </p:nvSpPr>
        <p:spPr>
          <a:xfrm>
            <a:off x="486226" y="1780424"/>
            <a:ext cx="10515600" cy="4351338"/>
          </a:xfrm>
          <a:prstGeom prst="rect">
            <a:avLst/>
          </a:prstGeom>
        </p:spPr>
        <p:txBody>
          <a:bodyPr/>
          <a:lstStyle>
            <a:lvl1pPr>
              <a:buClr>
                <a:srgbClr val="C00000"/>
              </a:buClr>
              <a:defRPr>
                <a:latin typeface="Avenir Heavy"/>
              </a:defRPr>
            </a:lvl1pPr>
            <a:lvl2pPr marL="685800" indent="-228600">
              <a:buClr>
                <a:srgbClr val="C00000"/>
              </a:buClr>
              <a:buFont typeface="Wingdings" panose="05000000000000000000" pitchFamily="2" charset="2"/>
              <a:buChar char="Ø"/>
              <a:defRPr>
                <a:latin typeface="Avenir Heavy"/>
              </a:defRPr>
            </a:lvl2pPr>
            <a:lvl3pPr marL="1143000" indent="-228600">
              <a:buClr>
                <a:srgbClr val="C00000"/>
              </a:buClr>
              <a:buFont typeface="Calibri" panose="020F0502020204030204" pitchFamily="34" charset="0"/>
              <a:buChar char="⁻"/>
              <a:defRPr>
                <a:latin typeface="Avenir Heavy"/>
              </a:defRPr>
            </a:lvl3pPr>
            <a:lvl4pPr>
              <a:buClr>
                <a:srgbClr val="C00000"/>
              </a:buClr>
              <a:defRPr>
                <a:latin typeface="Avenir Heavy"/>
              </a:defRPr>
            </a:lvl4pPr>
            <a:lvl5pPr>
              <a:buClr>
                <a:srgbClr val="C00000"/>
              </a:buClr>
              <a:defRPr>
                <a:latin typeface="Avenir Heavy"/>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绪论1">
    <p:spTree>
      <p:nvGrpSpPr>
        <p:cNvPr id="1" name=""/>
        <p:cNvGrpSpPr/>
        <p:nvPr/>
      </p:nvGrpSpPr>
      <p:grpSpPr>
        <a:xfrm>
          <a:off x="0" y="0"/>
          <a:ext cx="0" cy="0"/>
          <a:chOff x="0" y="0"/>
          <a:chExt cx="0" cy="0"/>
        </a:xfrm>
      </p:grpSpPr>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15"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绪论1">
    <p:spTree>
      <p:nvGrpSpPr>
        <p:cNvPr id="1" name=""/>
        <p:cNvGrpSpPr/>
        <p:nvPr/>
      </p:nvGrpSpPr>
      <p:grpSpPr>
        <a:xfrm>
          <a:off x="0" y="0"/>
          <a:ext cx="0" cy="0"/>
          <a:chOff x="0" y="0"/>
          <a:chExt cx="0" cy="0"/>
        </a:xfrm>
      </p:grpSpPr>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15"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绪论1">
    <p:spTree>
      <p:nvGrpSpPr>
        <p:cNvPr id="1" name=""/>
        <p:cNvGrpSpPr/>
        <p:nvPr/>
      </p:nvGrpSpPr>
      <p:grpSpPr>
        <a:xfrm>
          <a:off x="0" y="0"/>
          <a:ext cx="0" cy="0"/>
          <a:chOff x="0" y="0"/>
          <a:chExt cx="0" cy="0"/>
        </a:xfrm>
      </p:grpSpPr>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15"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绪论1">
    <p:spTree>
      <p:nvGrpSpPr>
        <p:cNvPr id="1" name=""/>
        <p:cNvGrpSpPr/>
        <p:nvPr/>
      </p:nvGrpSpPr>
      <p:grpSpPr>
        <a:xfrm>
          <a:off x="0" y="0"/>
          <a:ext cx="0" cy="0"/>
          <a:chOff x="0" y="0"/>
          <a:chExt cx="0" cy="0"/>
        </a:xfrm>
      </p:grpSpPr>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15"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绪论1">
    <p:spTree>
      <p:nvGrpSpPr>
        <p:cNvPr id="1" name=""/>
        <p:cNvGrpSpPr/>
        <p:nvPr/>
      </p:nvGrpSpPr>
      <p:grpSpPr>
        <a:xfrm>
          <a:off x="0" y="0"/>
          <a:ext cx="0" cy="0"/>
          <a:chOff x="0" y="0"/>
          <a:chExt cx="0" cy="0"/>
        </a:xfrm>
      </p:grpSpPr>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211747"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sz="1800" kern="0" dirty="0">
              <a:solidFill>
                <a:sysClr val="window" lastClr="FFFFFF"/>
              </a:solidFill>
              <a:latin typeface="Calibri"/>
              <a:ea typeface="SimSun"/>
            </a:endParaRPr>
          </a:p>
        </p:txBody>
      </p:sp>
      <p:sp>
        <p:nvSpPr>
          <p:cNvPr id="9" name="标题 1"/>
          <p:cNvSpPr>
            <a:spLocks noGrp="1"/>
          </p:cNvSpPr>
          <p:nvPr>
            <p:ph type="title"/>
          </p:nvPr>
        </p:nvSpPr>
        <p:spPr>
          <a:xfrm>
            <a:off x="1907704" y="604408"/>
            <a:ext cx="6586816" cy="839807"/>
          </a:xfrm>
          <a:prstGeom prst="rect">
            <a:avLst/>
          </a:prstGeom>
        </p:spPr>
        <p:txBody>
          <a:bodyPr/>
          <a:lstStyle>
            <a:lvl1pPr>
              <a:defRPr sz="4000"/>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hyperlink" Target="https://github.com/tencentyun/clb-quic-demo" TargetMode="External"/><Relationship Id="rId2" Type="http://schemas.openxmlformats.org/officeDocument/2006/relationships/image" Target="../media/image10.jpe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2.emf"/><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24274" r="24100"/>
          <a:stretch>
            <a:fillRect/>
          </a:stretch>
        </p:blipFill>
        <p:spPr>
          <a:xfrm>
            <a:off x="4742121" y="0"/>
            <a:ext cx="7449879" cy="5252147"/>
          </a:xfrm>
          <a:prstGeom prst="rect">
            <a:avLst/>
          </a:prstGeom>
        </p:spPr>
      </p:pic>
      <p:sp>
        <p:nvSpPr>
          <p:cNvPr id="4" name="TextBox 3"/>
          <p:cNvSpPr txBox="1"/>
          <p:nvPr/>
        </p:nvSpPr>
        <p:spPr>
          <a:xfrm>
            <a:off x="321079" y="4131793"/>
            <a:ext cx="9870073" cy="701731"/>
          </a:xfrm>
          <a:prstGeom prst="rect">
            <a:avLst/>
          </a:prstGeom>
          <a:noFill/>
        </p:spPr>
        <p:txBody>
          <a:bodyPr wrap="square" rtlCol="0" anchor="ctr">
            <a:spAutoFit/>
          </a:bodyPr>
          <a:lstStyle/>
          <a:p>
            <a:pPr defTabSz="457200">
              <a:lnSpc>
                <a:spcPct val="90000"/>
              </a:lnSpc>
              <a:spcBef>
                <a:spcPct val="0"/>
              </a:spcBef>
            </a:pPr>
            <a:r>
              <a:rPr lang="zh-CN" altLang="en-US" sz="4400" b="1" dirty="0">
                <a:solidFill>
                  <a:srgbClr val="C70012"/>
                </a:solidFill>
                <a:latin typeface="微软雅黑" panose="020B0503020204020204" charset="-122"/>
                <a:ea typeface="微软雅黑" panose="020B0503020204020204" charset="-122"/>
              </a:rPr>
              <a:t>互联网数据传输协议</a:t>
            </a:r>
            <a:r>
              <a:rPr lang="en-US" altLang="zh-CN" sz="4400" b="1" dirty="0">
                <a:solidFill>
                  <a:srgbClr val="C70012"/>
                </a:solidFill>
                <a:latin typeface="微软雅黑" panose="020B0503020204020204" charset="-122"/>
                <a:ea typeface="微软雅黑" panose="020B0503020204020204" charset="-122"/>
              </a:rPr>
              <a:t>QUIC </a:t>
            </a:r>
            <a:r>
              <a:rPr lang="zh-CN" altLang="en-US" sz="4400" b="1" dirty="0">
                <a:solidFill>
                  <a:srgbClr val="C70012"/>
                </a:solidFill>
                <a:latin typeface="微软雅黑" panose="020B0503020204020204" charset="-122"/>
                <a:ea typeface="微软雅黑" panose="020B0503020204020204" charset="-122"/>
              </a:rPr>
              <a:t>研究综述</a:t>
            </a:r>
            <a:endParaRPr lang="zh-CN" altLang="en-US" sz="4400" b="1" dirty="0">
              <a:solidFill>
                <a:srgbClr val="C70012"/>
              </a:solidFill>
              <a:latin typeface="微软雅黑" panose="020B0503020204020204" charset="-122"/>
              <a:ea typeface="微软雅黑" panose="020B0503020204020204" charset="-122"/>
            </a:endParaRPr>
          </a:p>
        </p:txBody>
      </p:sp>
      <p:sp>
        <p:nvSpPr>
          <p:cNvPr id="11" name="文本框 10"/>
          <p:cNvSpPr txBox="1"/>
          <p:nvPr/>
        </p:nvSpPr>
        <p:spPr>
          <a:xfrm>
            <a:off x="321079" y="5252147"/>
            <a:ext cx="3172663" cy="400110"/>
          </a:xfrm>
          <a:prstGeom prst="rect">
            <a:avLst/>
          </a:prstGeom>
          <a:noFill/>
        </p:spPr>
        <p:txBody>
          <a:bodyPr wrap="none" rtlCol="0">
            <a:spAutoFit/>
          </a:bodyPr>
          <a:lstStyle/>
          <a:p>
            <a:pPr algn="r" defTabSz="457200"/>
            <a:r>
              <a:rPr lang="zh-CN" altLang="en-US" sz="2000" dirty="0">
                <a:solidFill>
                  <a:prstClr val="black"/>
                </a:solidFill>
                <a:latin typeface="微软雅黑" panose="020B0503020204020204" charset="-122"/>
                <a:ea typeface="微软雅黑" panose="020B0503020204020204" charset="-122"/>
                <a:cs typeface="Arial" panose="02080604020202020204" pitchFamily="34" charset="0"/>
              </a:rPr>
              <a:t>李学兵</a:t>
            </a:r>
            <a:r>
              <a:rPr lang="en-US" altLang="zh-CN" sz="2000" dirty="0">
                <a:solidFill>
                  <a:prstClr val="black"/>
                </a:solidFill>
                <a:latin typeface="微软雅黑" panose="020B0503020204020204" charset="-122"/>
                <a:ea typeface="微软雅黑" panose="020B0503020204020204" charset="-122"/>
                <a:cs typeface="Arial" panose="02080604020202020204" pitchFamily="34" charset="0"/>
              </a:rPr>
              <a:t>, </a:t>
            </a:r>
            <a:r>
              <a:rPr lang="zh-CN" altLang="en-US" sz="2000" dirty="0">
                <a:solidFill>
                  <a:prstClr val="black"/>
                </a:solidFill>
                <a:latin typeface="微软雅黑" panose="020B0503020204020204" charset="-122"/>
                <a:ea typeface="微软雅黑" panose="020B0503020204020204" charset="-122"/>
                <a:cs typeface="Arial" panose="02080604020202020204" pitchFamily="34" charset="0"/>
              </a:rPr>
              <a:t>陈阳</a:t>
            </a:r>
            <a:r>
              <a:rPr lang="en-US" altLang="zh-CN" sz="2000" dirty="0">
                <a:solidFill>
                  <a:prstClr val="black"/>
                </a:solidFill>
                <a:latin typeface="微软雅黑" panose="020B0503020204020204" charset="-122"/>
                <a:ea typeface="微软雅黑" panose="020B0503020204020204" charset="-122"/>
                <a:cs typeface="Arial" panose="02080604020202020204" pitchFamily="34" charset="0"/>
              </a:rPr>
              <a:t>, </a:t>
            </a:r>
            <a:r>
              <a:rPr lang="zh-CN" altLang="en-US" sz="2000" b="1" dirty="0">
                <a:solidFill>
                  <a:prstClr val="black"/>
                </a:solidFill>
                <a:latin typeface="微软雅黑" panose="020B0503020204020204" charset="-122"/>
                <a:ea typeface="微软雅黑" panose="020B0503020204020204" charset="-122"/>
                <a:cs typeface="Arial" panose="02080604020202020204" pitchFamily="34" charset="0"/>
              </a:rPr>
              <a:t>周孟莹</a:t>
            </a:r>
            <a:r>
              <a:rPr lang="en-US" altLang="zh-CN" sz="2000" dirty="0">
                <a:solidFill>
                  <a:prstClr val="black"/>
                </a:solidFill>
                <a:latin typeface="微软雅黑" panose="020B0503020204020204" charset="-122"/>
                <a:ea typeface="微软雅黑" panose="020B0503020204020204" charset="-122"/>
                <a:cs typeface="Arial" panose="02080604020202020204" pitchFamily="34" charset="0"/>
              </a:rPr>
              <a:t>, </a:t>
            </a:r>
            <a:r>
              <a:rPr lang="zh-CN" altLang="en-US" sz="2000" dirty="0">
                <a:solidFill>
                  <a:prstClr val="black"/>
                </a:solidFill>
                <a:latin typeface="微软雅黑" panose="020B0503020204020204" charset="-122"/>
                <a:ea typeface="微软雅黑" panose="020B0503020204020204" charset="-122"/>
                <a:cs typeface="Arial" panose="02080604020202020204" pitchFamily="34" charset="0"/>
              </a:rPr>
              <a:t>王新</a:t>
            </a:r>
            <a:endParaRPr lang="zh-CN" altLang="en-US" sz="2000" dirty="0">
              <a:solidFill>
                <a:prstClr val="black"/>
              </a:solidFill>
              <a:latin typeface="微软雅黑" panose="020B0503020204020204" charset="-122"/>
              <a:ea typeface="微软雅黑" panose="020B0503020204020204" charset="-122"/>
              <a:cs typeface="Arial" panose="02080604020202020204" pitchFamily="34" charset="0"/>
            </a:endParaRPr>
          </a:p>
        </p:txBody>
      </p:sp>
      <p:sp>
        <p:nvSpPr>
          <p:cNvPr id="2" name="矩形 1"/>
          <p:cNvSpPr/>
          <p:nvPr/>
        </p:nvSpPr>
        <p:spPr>
          <a:xfrm>
            <a:off x="321079" y="5652257"/>
            <a:ext cx="6255385" cy="368300"/>
          </a:xfrm>
          <a:prstGeom prst="rect">
            <a:avLst/>
          </a:prstGeom>
        </p:spPr>
        <p:txBody>
          <a:bodyPr wrap="none">
            <a:spAutoFit/>
          </a:bodyPr>
          <a:lstStyle/>
          <a:p>
            <a:pPr defTabSz="457200"/>
            <a:r>
              <a:rPr lang="en-US" altLang="zh-CN" sz="1800" dirty="0"/>
              <a:t> {</a:t>
            </a:r>
            <a:r>
              <a:rPr lang="en-US" altLang="zh-CN" dirty="0"/>
              <a:t>xbli16, </a:t>
            </a:r>
            <a:r>
              <a:rPr lang="en-US" altLang="zh-CN" dirty="0" err="1"/>
              <a:t>chenyang</a:t>
            </a:r>
            <a:r>
              <a:rPr lang="en-US" altLang="zh-CN" dirty="0"/>
              <a:t>, </a:t>
            </a:r>
            <a:r>
              <a:rPr lang="en-US" altLang="zh-CN" b="1" dirty="0"/>
              <a:t>myzhou19,</a:t>
            </a:r>
            <a:r>
              <a:rPr lang="en-US" altLang="zh-CN" dirty="0"/>
              <a:t> </a:t>
            </a:r>
            <a:r>
              <a:rPr lang="en-US" altLang="zh-CN" dirty="0" err="1"/>
              <a:t>xinw</a:t>
            </a:r>
            <a:r>
              <a:rPr lang="en-US" altLang="zh-CN" dirty="0"/>
              <a:t>}@fudan.edu.cn</a:t>
            </a:r>
            <a:endParaRPr lang="zh-CN" altLang="en-US" dirty="0"/>
          </a:p>
        </p:txBody>
      </p:sp>
      <p:sp>
        <p:nvSpPr>
          <p:cNvPr id="6" name="矩形 5"/>
          <p:cNvSpPr/>
          <p:nvPr/>
        </p:nvSpPr>
        <p:spPr>
          <a:xfrm>
            <a:off x="3805886" y="6421699"/>
            <a:ext cx="4580228" cy="307777"/>
          </a:xfrm>
          <a:prstGeom prst="rect">
            <a:avLst/>
          </a:prstGeom>
        </p:spPr>
        <p:txBody>
          <a:bodyPr wrap="square">
            <a:spAutoFit/>
          </a:bodyPr>
          <a:lstStyle/>
          <a:p>
            <a:pPr algn="ctr"/>
            <a:r>
              <a:rPr lang="zh-CN" altLang="en-US" sz="1400" dirty="0">
                <a:latin typeface="微软雅黑" panose="020B0503020204020204" charset="-122"/>
                <a:ea typeface="微软雅黑" panose="020B0503020204020204" charset="-122"/>
              </a:rPr>
              <a:t>第八届中国互联网学术年会   </a:t>
            </a:r>
            <a:r>
              <a:rPr lang="en-US" altLang="zh-CN" sz="1400" dirty="0">
                <a:latin typeface="微软雅黑" panose="020B0503020204020204" charset="-122"/>
                <a:ea typeface="微软雅黑" panose="020B0503020204020204" charset="-122"/>
              </a:rPr>
              <a:t>CCF </a:t>
            </a:r>
            <a:r>
              <a:rPr lang="en-US" altLang="zh-CN" sz="1400" dirty="0" err="1">
                <a:latin typeface="微软雅黑" panose="020B0503020204020204" charset="-122"/>
                <a:ea typeface="微软雅黑" panose="020B0503020204020204" charset="-122"/>
              </a:rPr>
              <a:t>ICoC</a:t>
            </a:r>
            <a:r>
              <a:rPr lang="en-US" altLang="zh-CN" sz="1400" dirty="0">
                <a:latin typeface="微软雅黑" panose="020B0503020204020204" charset="-122"/>
                <a:ea typeface="微软雅黑" panose="020B0503020204020204" charset="-122"/>
              </a:rPr>
              <a:t> 2019</a:t>
            </a:r>
            <a:r>
              <a:rPr lang="zh-CN" altLang="en-US" sz="1400" dirty="0">
                <a:latin typeface="微软雅黑" panose="020B0503020204020204" charset="-122"/>
                <a:ea typeface="微软雅黑" panose="020B0503020204020204" charset="-122"/>
              </a:rPr>
              <a:t>  </a:t>
            </a:r>
            <a:endParaRPr lang="zh-CN" altLang="en-US" sz="1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发展历史</a:t>
            </a:r>
            <a:endParaRPr lang="en-US" altLang="zh-CN" dirty="0"/>
          </a:p>
        </p:txBody>
      </p:sp>
      <p:sp>
        <p:nvSpPr>
          <p:cNvPr id="2" name="内容占位符 1"/>
          <p:cNvSpPr>
            <a:spLocks noGrp="1"/>
          </p:cNvSpPr>
          <p:nvPr>
            <p:ph idx="1"/>
          </p:nvPr>
        </p:nvSpPr>
        <p:spPr>
          <a:xfrm>
            <a:off x="486226" y="1780424"/>
            <a:ext cx="10019646" cy="4351338"/>
          </a:xfrm>
        </p:spPr>
        <p:txBody>
          <a:bodyPr/>
          <a:lstStyle/>
          <a:p>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种版本：</a:t>
            </a:r>
            <a:endParaRPr lang="en-US" altLang="zh-CN" dirty="0">
              <a:latin typeface="微软雅黑" panose="020B0503020204020204" charset="-122"/>
              <a:ea typeface="微软雅黑" panose="020B0503020204020204" charset="-122"/>
            </a:endParaRPr>
          </a:p>
          <a:p>
            <a:pPr lvl="1"/>
            <a:r>
              <a:rPr lang="en-US" altLang="zh-CN" dirty="0" err="1">
                <a:latin typeface="微软雅黑" panose="020B0503020204020204" charset="-122"/>
                <a:ea typeface="微软雅黑" panose="020B0503020204020204" charset="-122"/>
              </a:rPr>
              <a:t>gQUIC</a:t>
            </a:r>
            <a:endParaRPr lang="en-US" altLang="zh-CN" dirty="0">
              <a:latin typeface="微软雅黑" panose="020B0503020204020204" charset="-122"/>
              <a:ea typeface="微软雅黑" panose="020B0503020204020204" charset="-122"/>
            </a:endParaRPr>
          </a:p>
          <a:p>
            <a:pPr lvl="2"/>
            <a:r>
              <a:rPr lang="en-US" altLang="zh-CN" dirty="0">
                <a:latin typeface="微软雅黑" panose="020B0503020204020204" charset="-122"/>
                <a:ea typeface="微软雅黑" panose="020B0503020204020204" charset="-122"/>
              </a:rPr>
              <a:t>Google</a:t>
            </a:r>
            <a:r>
              <a:rPr lang="zh-CN" altLang="en-US" dirty="0">
                <a:latin typeface="微软雅黑" panose="020B0503020204020204" charset="-122"/>
                <a:ea typeface="微软雅黑" panose="020B0503020204020204" charset="-122"/>
              </a:rPr>
              <a:t>开发</a:t>
            </a:r>
            <a:endParaRPr lang="en-US" altLang="zh-CN" dirty="0">
              <a:latin typeface="微软雅黑" panose="020B0503020204020204" charset="-122"/>
              <a:ea typeface="微软雅黑" panose="020B0503020204020204" charset="-122"/>
            </a:endParaRPr>
          </a:p>
          <a:p>
            <a:pPr lvl="1"/>
            <a:r>
              <a:rPr lang="en-US" altLang="zh-CN" dirty="0">
                <a:latin typeface="微软雅黑" panose="020B0503020204020204" charset="-122"/>
                <a:ea typeface="微软雅黑" panose="020B0503020204020204" charset="-122"/>
              </a:rPr>
              <a:t>QUIC</a:t>
            </a:r>
            <a:endParaRPr lang="en-US" altLang="zh-CN" dirty="0">
              <a:latin typeface="微软雅黑" panose="020B0503020204020204" charset="-122"/>
              <a:ea typeface="微软雅黑" panose="020B0503020204020204" charset="-122"/>
            </a:endParaRPr>
          </a:p>
          <a:p>
            <a:pPr lvl="2"/>
            <a:r>
              <a:rPr lang="en-US" altLang="zh-CN" dirty="0">
                <a:latin typeface="微软雅黑" panose="020B0503020204020204" charset="-122"/>
                <a:ea typeface="微软雅黑" panose="020B0503020204020204" charset="-122"/>
              </a:rPr>
              <a:t>2015年6月:   </a:t>
            </a:r>
            <a:r>
              <a:rPr lang="zh-CN" altLang="en-US" dirty="0">
                <a:latin typeface="微软雅黑" panose="020B0503020204020204" charset="-122"/>
                <a:ea typeface="微软雅黑" panose="020B0503020204020204" charset="-122"/>
              </a:rPr>
              <a:t>由</a:t>
            </a:r>
            <a:r>
              <a:rPr lang="en-US" altLang="zh-CN" dirty="0">
                <a:latin typeface="微软雅黑" panose="020B0503020204020204" charset="-122"/>
                <a:ea typeface="微软雅黑" panose="020B0503020204020204" charset="-122"/>
              </a:rPr>
              <a:t>IETF</a:t>
            </a:r>
            <a:r>
              <a:rPr lang="zh-CN" altLang="en-US" dirty="0">
                <a:latin typeface="微软雅黑" panose="020B0503020204020204" charset="-122"/>
                <a:ea typeface="微软雅黑" panose="020B0503020204020204" charset="-122"/>
              </a:rPr>
              <a:t>进行标准化</a:t>
            </a:r>
            <a:endParaRPr lang="zh-CN" altLang="en-US" dirty="0">
              <a:latin typeface="微软雅黑" panose="020B0503020204020204" charset="-122"/>
              <a:ea typeface="微软雅黑" panose="020B0503020204020204" charset="-122"/>
            </a:endParaRPr>
          </a:p>
          <a:p>
            <a:pPr lvl="2"/>
            <a:r>
              <a:rPr lang="en-US" altLang="en-US" dirty="0">
                <a:latin typeface="微软雅黑" panose="020B0503020204020204" charset="-122"/>
                <a:ea typeface="微软雅黑" panose="020B0503020204020204" charset="-122"/>
              </a:rPr>
              <a:t>2018年10月: </a:t>
            </a:r>
            <a:r>
              <a:rPr lang="en-US" altLang="zh-CN" dirty="0">
                <a:latin typeface="微软雅黑" panose="020B0503020204020204" charset="-122"/>
                <a:ea typeface="微软雅黑" panose="020B0503020204020204" charset="-122"/>
              </a:rPr>
              <a:t>认可QUIC成为HTTP/3</a:t>
            </a:r>
            <a:endParaRPr lang="en-US" altLang="zh-CN" dirty="0">
              <a:latin typeface="微软雅黑" panose="020B0503020204020204" charset="-122"/>
              <a:ea typeface="微软雅黑" panose="020B0503020204020204" charset="-122"/>
            </a:endParaRPr>
          </a:p>
          <a:p>
            <a:pPr marL="914400" lvl="2" indent="0">
              <a:buNone/>
            </a:pP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pic>
        <p:nvPicPr>
          <p:cNvPr id="3074" name="Picture 2" descr="âIETFâçå¾çæç´¢ç»æ"/>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75446" y="4267482"/>
            <a:ext cx="2976731" cy="15875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âGoogle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807" y="1444215"/>
            <a:ext cx="3025370" cy="102266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6191" t="29138" r="7103" b="29756"/>
          <a:stretch>
            <a:fillRect/>
          </a:stretch>
        </p:blipFill>
        <p:spPr>
          <a:xfrm rot="6100755">
            <a:off x="9660284" y="3077686"/>
            <a:ext cx="1221278" cy="578985"/>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6101" t="5797" r="8441" b="4122"/>
          <a:stretch>
            <a:fillRect/>
          </a:stretch>
        </p:blipFill>
        <p:spPr>
          <a:xfrm>
            <a:off x="9162887" y="2920407"/>
            <a:ext cx="787941" cy="8949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发展历史</a:t>
            </a:r>
            <a:endParaRPr lang="en-US" altLang="zh-CN" dirty="0"/>
          </a:p>
        </p:txBody>
      </p:sp>
      <p:sp>
        <p:nvSpPr>
          <p:cNvPr id="2" name="矩形 1"/>
          <p:cNvSpPr/>
          <p:nvPr/>
        </p:nvSpPr>
        <p:spPr>
          <a:xfrm>
            <a:off x="3871432" y="2355056"/>
            <a:ext cx="2954655" cy="369332"/>
          </a:xfrm>
          <a:prstGeom prst="rect">
            <a:avLst/>
          </a:prstGeom>
          <a:solidFill>
            <a:schemeClr val="bg1">
              <a:lumMod val="85000"/>
            </a:schemeClr>
          </a:solidFill>
        </p:spPr>
        <p:txBody>
          <a:bodyPr wrap="none">
            <a:spAutoFit/>
          </a:bodyPr>
          <a:lstStyle/>
          <a:p>
            <a:r>
              <a:rPr lang="zh-CN" altLang="en-US" dirty="0">
                <a:solidFill>
                  <a:srgbClr val="C00000"/>
                </a:solidFill>
              </a:rPr>
              <a:t>目前大部分工作的研究对象</a:t>
            </a:r>
            <a:endParaRPr lang="zh-CN" altLang="en-US" dirty="0">
              <a:solidFill>
                <a:srgbClr val="C00000"/>
              </a:solidFill>
            </a:endParaRPr>
          </a:p>
        </p:txBody>
      </p:sp>
      <p:pic>
        <p:nvPicPr>
          <p:cNvPr id="5" name="图片 4"/>
          <p:cNvPicPr>
            <a:picLocks noChangeAspect="1"/>
          </p:cNvPicPr>
          <p:nvPr/>
        </p:nvPicPr>
        <p:blipFill rotWithShape="1">
          <a:blip r:embed="rId1"/>
          <a:srcRect l="18223" b="17220"/>
          <a:stretch>
            <a:fillRect/>
          </a:stretch>
        </p:blipFill>
        <p:spPr>
          <a:xfrm rot="20983914">
            <a:off x="3025461" y="1955399"/>
            <a:ext cx="759695" cy="769023"/>
          </a:xfrm>
          <a:prstGeom prst="rect">
            <a:avLst/>
          </a:prstGeom>
        </p:spPr>
      </p:pic>
      <p:pic>
        <p:nvPicPr>
          <p:cNvPr id="4098" name="Picture 2" descr="âGoogle searchâçå¾çæç´¢ç»æ"/>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44" r="10481"/>
          <a:stretch>
            <a:fillRect/>
          </a:stretch>
        </p:blipFill>
        <p:spPr bwMode="auto">
          <a:xfrm>
            <a:off x="4882253" y="3936952"/>
            <a:ext cx="1867712" cy="16780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âYouTubeâçå¾çæç´¢ç»æ"/>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83" t="20748" r="15573" b="35830"/>
          <a:stretch>
            <a:fillRect/>
          </a:stretch>
        </p:blipFill>
        <p:spPr bwMode="auto">
          <a:xfrm>
            <a:off x="6737502" y="3968885"/>
            <a:ext cx="2238395" cy="131978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âAkamai CDN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58984" y="4437723"/>
            <a:ext cx="2585539" cy="7756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箭头连接符 8"/>
          <p:cNvCxnSpPr/>
          <p:nvPr/>
        </p:nvCxnSpPr>
        <p:spPr>
          <a:xfrm flipH="1">
            <a:off x="6435945" y="3390016"/>
            <a:ext cx="1420754" cy="59650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328983" y="3390016"/>
            <a:ext cx="0" cy="83640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8877587" y="3328396"/>
            <a:ext cx="1303507" cy="7970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rotWithShape="1">
          <a:blip r:embed="rId5">
            <a:extLst>
              <a:ext uri="{28A0092B-C50C-407E-A947-70E740481C1C}">
                <a14:useLocalDpi xmlns:a14="http://schemas.microsoft.com/office/drawing/2010/main" val="0"/>
              </a:ext>
            </a:extLst>
          </a:blip>
          <a:srcRect l="24674"/>
          <a:stretch>
            <a:fillRect/>
          </a:stretch>
        </p:blipFill>
        <p:spPr>
          <a:xfrm>
            <a:off x="7722554" y="2268543"/>
            <a:ext cx="1886851" cy="911691"/>
          </a:xfrm>
          <a:prstGeom prst="rect">
            <a:avLst/>
          </a:prstGeom>
        </p:spPr>
      </p:pic>
      <p:sp>
        <p:nvSpPr>
          <p:cNvPr id="6" name="内容占位符 5"/>
          <p:cNvSpPr>
            <a:spLocks noGrp="1"/>
          </p:cNvSpPr>
          <p:nvPr>
            <p:ph idx="1"/>
          </p:nvPr>
        </p:nvSpPr>
        <p:spPr>
          <a:xfrm>
            <a:off x="486226" y="1780424"/>
            <a:ext cx="10019646" cy="4351338"/>
          </a:xfrm>
        </p:spPr>
        <p:txBody>
          <a:bodyPr/>
          <a:lstStyle/>
          <a:p>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种版本：</a:t>
            </a:r>
            <a:endParaRPr lang="en-US" altLang="zh-CN" dirty="0">
              <a:latin typeface="微软雅黑" panose="020B0503020204020204" charset="-122"/>
              <a:ea typeface="微软雅黑" panose="020B0503020204020204" charset="-122"/>
            </a:endParaRPr>
          </a:p>
          <a:p>
            <a:pPr lvl="1"/>
            <a:r>
              <a:rPr lang="en-US" altLang="zh-CN" dirty="0" err="1">
                <a:solidFill>
                  <a:srgbClr val="C00000"/>
                </a:solidFill>
                <a:latin typeface="微软雅黑" panose="020B0503020204020204" charset="-122"/>
                <a:ea typeface="微软雅黑" panose="020B0503020204020204" charset="-122"/>
              </a:rPr>
              <a:t>gQUIC</a:t>
            </a:r>
            <a:endParaRPr lang="en-US" altLang="zh-CN" dirty="0">
              <a:solidFill>
                <a:srgbClr val="C00000"/>
              </a:solidFill>
              <a:latin typeface="微软雅黑" panose="020B0503020204020204" charset="-122"/>
              <a:ea typeface="微软雅黑" panose="020B0503020204020204" charset="-122"/>
            </a:endParaRPr>
          </a:p>
          <a:p>
            <a:pPr lvl="2"/>
            <a:r>
              <a:rPr lang="en-US" altLang="zh-CN" dirty="0">
                <a:solidFill>
                  <a:srgbClr val="C00000"/>
                </a:solidFill>
                <a:latin typeface="微软雅黑" panose="020B0503020204020204" charset="-122"/>
                <a:ea typeface="微软雅黑" panose="020B0503020204020204" charset="-122"/>
              </a:rPr>
              <a:t>Google</a:t>
            </a:r>
            <a:r>
              <a:rPr lang="zh-CN" altLang="en-US" dirty="0">
                <a:solidFill>
                  <a:srgbClr val="C00000"/>
                </a:solidFill>
                <a:latin typeface="微软雅黑" panose="020B0503020204020204" charset="-122"/>
                <a:ea typeface="微软雅黑" panose="020B0503020204020204" charset="-122"/>
              </a:rPr>
              <a:t>开发</a:t>
            </a:r>
            <a:endParaRPr lang="en-US" altLang="zh-CN" dirty="0">
              <a:latin typeface="微软雅黑" panose="020B0503020204020204" charset="-122"/>
              <a:ea typeface="微软雅黑" panose="020B0503020204020204" charset="-122"/>
            </a:endParaRPr>
          </a:p>
          <a:p>
            <a:pPr lvl="1"/>
            <a:r>
              <a:rPr lang="en-US" altLang="zh-CN" dirty="0">
                <a:latin typeface="微软雅黑" panose="020B0503020204020204" charset="-122"/>
                <a:ea typeface="微软雅黑" panose="020B0503020204020204" charset="-122"/>
              </a:rPr>
              <a:t>QUIC</a:t>
            </a:r>
            <a:endParaRPr lang="en-US" altLang="zh-CN" dirty="0">
              <a:latin typeface="微软雅黑" panose="020B0503020204020204" charset="-122"/>
              <a:ea typeface="微软雅黑" panose="020B0503020204020204" charset="-122"/>
            </a:endParaRPr>
          </a:p>
          <a:p>
            <a:pPr lvl="2"/>
            <a:r>
              <a:rPr lang="en-US" altLang="zh-CN" dirty="0">
                <a:latin typeface="微软雅黑" panose="020B0503020204020204" charset="-122"/>
                <a:ea typeface="微软雅黑" panose="020B0503020204020204" charset="-122"/>
              </a:rPr>
              <a:t>2015年6月:   </a:t>
            </a:r>
            <a:r>
              <a:rPr lang="zh-CN" altLang="en-US" dirty="0">
                <a:latin typeface="微软雅黑" panose="020B0503020204020204" charset="-122"/>
                <a:ea typeface="微软雅黑" panose="020B0503020204020204" charset="-122"/>
              </a:rPr>
              <a:t>由</a:t>
            </a:r>
            <a:r>
              <a:rPr lang="en-US" altLang="zh-CN" dirty="0">
                <a:latin typeface="微软雅黑" panose="020B0503020204020204" charset="-122"/>
                <a:ea typeface="微软雅黑" panose="020B0503020204020204" charset="-122"/>
              </a:rPr>
              <a:t>IETF</a:t>
            </a:r>
            <a:r>
              <a:rPr lang="zh-CN" altLang="en-US" dirty="0">
                <a:latin typeface="微软雅黑" panose="020B0503020204020204" charset="-122"/>
                <a:ea typeface="微软雅黑" panose="020B0503020204020204" charset="-122"/>
              </a:rPr>
              <a:t>进行标准化</a:t>
            </a:r>
            <a:endParaRPr lang="zh-CN" altLang="en-US" dirty="0">
              <a:latin typeface="微软雅黑" panose="020B0503020204020204" charset="-122"/>
              <a:ea typeface="微软雅黑" panose="020B0503020204020204" charset="-122"/>
            </a:endParaRPr>
          </a:p>
          <a:p>
            <a:pPr lvl="2"/>
            <a:r>
              <a:rPr lang="en-US" altLang="en-US" dirty="0">
                <a:latin typeface="微软雅黑" panose="020B0503020204020204" charset="-122"/>
                <a:ea typeface="微软雅黑" panose="020B0503020204020204" charset="-122"/>
              </a:rPr>
              <a:t>2018年10月: </a:t>
            </a:r>
            <a:r>
              <a:rPr lang="en-US" altLang="zh-CN" dirty="0">
                <a:latin typeface="微软雅黑" panose="020B0503020204020204" charset="-122"/>
                <a:ea typeface="微软雅黑" panose="020B0503020204020204" charset="-122"/>
              </a:rPr>
              <a:t>认可QUIC成为HTTP/3</a:t>
            </a:r>
            <a:endParaRPr lang="en-US" altLang="zh-CN" dirty="0">
              <a:latin typeface="微软雅黑" panose="020B0503020204020204" charset="-122"/>
              <a:ea typeface="微软雅黑" panose="020B0503020204020204" charset="-122"/>
            </a:endParaRPr>
          </a:p>
          <a:p>
            <a:pPr marL="914400" lvl="2" indent="0">
              <a:buNone/>
            </a:pPr>
            <a:endParaRPr lang="en-US" altLang="zh-CN"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500"/>
                                        <p:tgtEl>
                                          <p:spTgt spid="410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fade">
                                      <p:cBhvr>
                                        <p:cTn id="27" dur="500"/>
                                        <p:tgtEl>
                                          <p:spTgt spid="410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研究现状分析</a:t>
            </a:r>
            <a:endParaRPr lang="zh-CN" altLang="en-US"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89178" y="1914451"/>
            <a:ext cx="9501751" cy="41945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传输性能测量</a:t>
            </a:r>
            <a:endParaRPr lang="zh-CN" altLang="en-US" dirty="0"/>
          </a:p>
        </p:txBody>
      </p:sp>
      <p:graphicFrame>
        <p:nvGraphicFramePr>
          <p:cNvPr id="8" name="表格 7"/>
          <p:cNvGraphicFramePr>
            <a:graphicFrameLocks noGrp="1"/>
          </p:cNvGraphicFramePr>
          <p:nvPr/>
        </p:nvGraphicFramePr>
        <p:xfrm>
          <a:off x="809826" y="1896899"/>
          <a:ext cx="10572347" cy="4728062"/>
        </p:xfrm>
        <a:graphic>
          <a:graphicData uri="http://schemas.openxmlformats.org/drawingml/2006/table">
            <a:tbl>
              <a:tblPr firstRow="1" firstCol="1" bandRow="1">
                <a:tableStyleId>{2D5ABB26-0587-4C30-8999-92F81FD0307C}</a:tableStyleId>
              </a:tblPr>
              <a:tblGrid>
                <a:gridCol w="1181381"/>
                <a:gridCol w="1001116"/>
                <a:gridCol w="975365"/>
                <a:gridCol w="913130"/>
                <a:gridCol w="912057"/>
                <a:gridCol w="913130"/>
                <a:gridCol w="912057"/>
                <a:gridCol w="3764111"/>
              </a:tblGrid>
              <a:tr h="449340">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作者</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a:effectLst/>
                          <a:latin typeface="微软雅黑" panose="020B0503020204020204" charset="-122"/>
                          <a:ea typeface="微软雅黑" panose="020B0503020204020204" charset="-122"/>
                        </a:rPr>
                        <a:t>发表处</a:t>
                      </a:r>
                      <a:endParaRPr lang="zh-CN" sz="1500" b="1"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发表</a:t>
                      </a:r>
                      <a:r>
                        <a:rPr lang="zh-CN" altLang="en-US" sz="1100" b="1" kern="100" dirty="0">
                          <a:effectLst/>
                          <a:latin typeface="微软雅黑" panose="020B0503020204020204" charset="-122"/>
                          <a:ea typeface="微软雅黑" panose="020B0503020204020204" charset="-122"/>
                        </a:rPr>
                        <a:t>年份</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应用场景</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测试环境</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网络环境</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测试对象</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主要结论</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340">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Das[12]</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a:effectLst/>
                          <a:latin typeface="微软雅黑" panose="020B0503020204020204" charset="-122"/>
                          <a:ea typeface="微软雅黑" panose="020B0503020204020204" charset="-122"/>
                        </a:rPr>
                        <a:t>MIT thesis</a:t>
                      </a:r>
                      <a:endParaRPr lang="zh-CN" sz="1600"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a:effectLst/>
                          <a:latin typeface="微软雅黑" panose="020B0503020204020204" charset="-122"/>
                          <a:ea typeface="微软雅黑" panose="020B0503020204020204" charset="-122"/>
                        </a:rPr>
                        <a:t>2014</a:t>
                      </a:r>
                      <a:r>
                        <a:rPr lang="zh-CN" sz="1200" kern="100">
                          <a:effectLst/>
                          <a:latin typeface="微软雅黑" panose="020B0503020204020204" charset="-122"/>
                          <a:ea typeface="微软雅黑" panose="020B0503020204020204" charset="-122"/>
                        </a:rPr>
                        <a:t>年</a:t>
                      </a:r>
                      <a:endParaRPr lang="zh-CN" sz="1600"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effectLst/>
                          <a:latin typeface="微软雅黑" panose="020B0503020204020204" charset="-122"/>
                          <a:ea typeface="微软雅黑" panose="020B0503020204020204" charset="-122"/>
                        </a:rPr>
                        <a:t>网页浏览</a:t>
                      </a:r>
                      <a:endParaRPr lang="zh-CN" sz="1600"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effectLst/>
                          <a:latin typeface="微软雅黑" panose="020B0503020204020204" charset="-122"/>
                          <a:ea typeface="微软雅黑" panose="020B0503020204020204" charset="-122"/>
                        </a:rPr>
                        <a:t>模拟网络</a:t>
                      </a:r>
                      <a:endParaRPr lang="zh-CN" sz="1600"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rgbClr val="C00000"/>
                          </a:solidFill>
                          <a:effectLst/>
                          <a:latin typeface="微软雅黑" panose="020B0503020204020204" charset="-122"/>
                          <a:ea typeface="微软雅黑" panose="020B0503020204020204" charset="-122"/>
                        </a:rPr>
                        <a:t>有线网络</a:t>
                      </a:r>
                      <a:endParaRPr lang="zh-CN" sz="1600" b="1" kern="100" dirty="0">
                        <a:solidFill>
                          <a:srgbClr val="C00000"/>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effectLst/>
                          <a:latin typeface="微软雅黑" panose="020B0503020204020204" charset="-122"/>
                          <a:ea typeface="微软雅黑" panose="020B0503020204020204" charset="-122"/>
                        </a:rPr>
                        <a:t>带宽，</a:t>
                      </a:r>
                      <a:r>
                        <a:rPr lang="en-US" sz="1200" kern="100">
                          <a:effectLst/>
                          <a:latin typeface="微软雅黑" panose="020B0503020204020204" charset="-122"/>
                          <a:ea typeface="微软雅黑" panose="020B0503020204020204" charset="-122"/>
                        </a:rPr>
                        <a:t>RTT</a:t>
                      </a:r>
                      <a:endParaRPr lang="zh-CN" sz="1600"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低带宽时</a:t>
                      </a:r>
                      <a:r>
                        <a:rPr lang="en-US" sz="1200" kern="100" dirty="0">
                          <a:effectLst/>
                          <a:latin typeface="微软雅黑" panose="020B0503020204020204" charset="-122"/>
                          <a:ea typeface="微软雅黑" panose="020B0503020204020204" charset="-122"/>
                        </a:rPr>
                        <a:t>QUIC</a:t>
                      </a:r>
                      <a:r>
                        <a:rPr lang="zh-CN" sz="1200" kern="100" dirty="0">
                          <a:effectLst/>
                          <a:latin typeface="微软雅黑" panose="020B0503020204020204" charset="-122"/>
                          <a:ea typeface="微软雅黑" panose="020B0503020204020204" charset="-122"/>
                        </a:rPr>
                        <a:t>更快，高带宽时</a:t>
                      </a:r>
                      <a:r>
                        <a:rPr lang="en-US" sz="1200" kern="100" dirty="0">
                          <a:effectLst/>
                          <a:latin typeface="微软雅黑" panose="020B0503020204020204" charset="-122"/>
                          <a:ea typeface="微软雅黑" panose="020B0503020204020204" charset="-122"/>
                        </a:rPr>
                        <a:t>TCP</a:t>
                      </a:r>
                      <a:r>
                        <a:rPr lang="zh-CN" sz="1200" kern="100" dirty="0">
                          <a:effectLst/>
                          <a:latin typeface="微软雅黑" panose="020B0503020204020204" charset="-122"/>
                          <a:ea typeface="微软雅黑" panose="020B0503020204020204" charset="-122"/>
                        </a:rPr>
                        <a:t>更快</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sz="1200" kern="100" dirty="0" err="1">
                          <a:effectLst/>
                          <a:latin typeface="微软雅黑" panose="020B0503020204020204" charset="-122"/>
                          <a:ea typeface="微软雅黑" panose="020B0503020204020204" charset="-122"/>
                        </a:rPr>
                        <a:t>Kharat</a:t>
                      </a:r>
                      <a:r>
                        <a:rPr lang="en-US" sz="1200" kern="100" dirty="0">
                          <a:effectLst/>
                          <a:latin typeface="微软雅黑" panose="020B0503020204020204" charset="-122"/>
                          <a:ea typeface="微软雅黑" panose="020B0503020204020204" charset="-122"/>
                        </a:rPr>
                        <a:t> </a:t>
                      </a:r>
                      <a:r>
                        <a:rPr lang="zh-CN" altLang="en-US" sz="1200" kern="100" dirty="0">
                          <a:effectLst/>
                          <a:latin typeface="微软雅黑" panose="020B0503020204020204" charset="-122"/>
                          <a:ea typeface="微软雅黑" panose="020B0503020204020204" charset="-122"/>
                        </a:rPr>
                        <a:t>等学者</a:t>
                      </a:r>
                      <a:r>
                        <a:rPr lang="en-US" altLang="zh-CN" sz="1200" kern="100" dirty="0">
                          <a:effectLst/>
                          <a:latin typeface="微软雅黑" panose="020B0503020204020204" charset="-122"/>
                          <a:ea typeface="微软雅黑" panose="020B0503020204020204" charset="-122"/>
                        </a:rPr>
                        <a:t>[22]</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ICCSP</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2018</a:t>
                      </a:r>
                      <a:r>
                        <a:rPr lang="zh-CN" sz="1200" kern="100" dirty="0">
                          <a:effectLst/>
                          <a:latin typeface="微软雅黑" panose="020B0503020204020204" charset="-122"/>
                          <a:ea typeface="微软雅黑" panose="020B0503020204020204" charset="-122"/>
                        </a:rPr>
                        <a:t>年</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网页浏览</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模拟网络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b="1" kern="100" dirty="0">
                          <a:solidFill>
                            <a:srgbClr val="C00000"/>
                          </a:solidFill>
                          <a:effectLst/>
                          <a:latin typeface="微软雅黑" panose="020B0503020204020204" charset="-122"/>
                          <a:ea typeface="微软雅黑" panose="020B0503020204020204" charset="-122"/>
                        </a:rPr>
                        <a:t>Wi-Fi</a:t>
                      </a:r>
                      <a:r>
                        <a:rPr lang="zh-CN" sz="1200" b="1" kern="100" dirty="0">
                          <a:solidFill>
                            <a:srgbClr val="C00000"/>
                          </a:solidFill>
                          <a:effectLst/>
                          <a:latin typeface="微软雅黑" panose="020B0503020204020204" charset="-122"/>
                          <a:ea typeface="微软雅黑" panose="020B0503020204020204" charset="-122"/>
                        </a:rPr>
                        <a:t>网络</a:t>
                      </a:r>
                      <a:endParaRPr lang="zh-CN" sz="1600" b="1" kern="100" dirty="0">
                        <a:solidFill>
                          <a:srgbClr val="C00000"/>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带宽</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在</a:t>
                      </a:r>
                      <a:r>
                        <a:rPr lang="zh-CN" altLang="en-US" sz="1200" kern="100" dirty="0">
                          <a:effectLst/>
                          <a:latin typeface="微软雅黑" panose="020B0503020204020204" charset="-122"/>
                          <a:ea typeface="微软雅黑" panose="020B0503020204020204" charset="-122"/>
                        </a:rPr>
                        <a:t>只有一条连接</a:t>
                      </a:r>
                      <a:r>
                        <a:rPr lang="zh-CN" sz="1200" kern="100" dirty="0">
                          <a:effectLst/>
                          <a:latin typeface="微软雅黑" panose="020B0503020204020204" charset="-122"/>
                          <a:ea typeface="微软雅黑" panose="020B0503020204020204" charset="-122"/>
                        </a:rPr>
                        <a:t>时，</a:t>
                      </a:r>
                      <a:r>
                        <a:rPr lang="en-US" sz="1200" kern="100" dirty="0">
                          <a:effectLst/>
                          <a:latin typeface="微软雅黑" panose="020B0503020204020204" charset="-122"/>
                          <a:ea typeface="微软雅黑" panose="020B0503020204020204" charset="-122"/>
                        </a:rPr>
                        <a:t>QUIC</a:t>
                      </a:r>
                      <a:r>
                        <a:rPr lang="zh-CN" sz="1200" kern="100" dirty="0">
                          <a:effectLst/>
                          <a:latin typeface="微软雅黑" panose="020B0503020204020204" charset="-122"/>
                          <a:ea typeface="微软雅黑" panose="020B0503020204020204" charset="-122"/>
                        </a:rPr>
                        <a:t>能够比</a:t>
                      </a:r>
                      <a:r>
                        <a:rPr lang="en-US" sz="1200" kern="100" dirty="0">
                          <a:effectLst/>
                          <a:latin typeface="微软雅黑" panose="020B0503020204020204" charset="-122"/>
                          <a:ea typeface="微软雅黑" panose="020B0503020204020204" charset="-122"/>
                        </a:rPr>
                        <a:t>TCP</a:t>
                      </a:r>
                      <a:r>
                        <a:rPr lang="zh-CN" sz="1200" kern="100" dirty="0">
                          <a:effectLst/>
                          <a:latin typeface="微软雅黑" panose="020B0503020204020204" charset="-122"/>
                          <a:ea typeface="微软雅黑" panose="020B0503020204020204" charset="-122"/>
                        </a:rPr>
                        <a:t>抢占更多的带宽</a:t>
                      </a:r>
                      <a:r>
                        <a:rPr lang="zh-CN" altLang="en-US" sz="1200" kern="100" dirty="0">
                          <a:effectLst/>
                          <a:latin typeface="微软雅黑" panose="020B0503020204020204" charset="-122"/>
                          <a:ea typeface="微软雅黑" panose="020B0503020204020204" charset="-122"/>
                        </a:rPr>
                        <a:t>；但有</a:t>
                      </a:r>
                      <a:r>
                        <a:rPr lang="en-US" altLang="zh-CN" sz="1200" kern="100" dirty="0">
                          <a:effectLst/>
                          <a:latin typeface="微软雅黑" panose="020B0503020204020204" charset="-122"/>
                          <a:ea typeface="微软雅黑" panose="020B0503020204020204" charset="-122"/>
                        </a:rPr>
                        <a:t>2</a:t>
                      </a:r>
                      <a:r>
                        <a:rPr lang="zh-CN" altLang="en-US" sz="1200" kern="100" dirty="0">
                          <a:effectLst/>
                          <a:latin typeface="微软雅黑" panose="020B0503020204020204" charset="-122"/>
                          <a:ea typeface="微软雅黑" panose="020B0503020204020204" charset="-122"/>
                        </a:rPr>
                        <a:t>条即以上连接时，则相反</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altLang="zh-CN" sz="1200" dirty="0">
                          <a:latin typeface="微软雅黑" panose="020B0503020204020204" charset="-122"/>
                          <a:ea typeface="微软雅黑" panose="020B0503020204020204" charset="-122"/>
                        </a:rPr>
                        <a:t>Yang </a:t>
                      </a:r>
                      <a:r>
                        <a:rPr lang="zh-CN" altLang="en-US" sz="1200" dirty="0">
                          <a:latin typeface="微软雅黑" panose="020B0503020204020204" charset="-122"/>
                          <a:ea typeface="微软雅黑" panose="020B0503020204020204" charset="-122"/>
                        </a:rPr>
                        <a:t>等学者</a:t>
                      </a:r>
                      <a:r>
                        <a:rPr lang="en-US" altLang="zh-CN" sz="1200" dirty="0">
                          <a:latin typeface="微软雅黑" panose="020B0503020204020204" charset="-122"/>
                          <a:ea typeface="微软雅黑" panose="020B0503020204020204" charset="-122"/>
                        </a:rPr>
                        <a:t>[23]</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IWCMC</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2018</a:t>
                      </a:r>
                      <a:r>
                        <a:rPr lang="zh-CN" sz="1200" kern="100" dirty="0">
                          <a:effectLst/>
                          <a:latin typeface="微软雅黑" panose="020B0503020204020204" charset="-122"/>
                          <a:ea typeface="微软雅黑" panose="020B0503020204020204" charset="-122"/>
                        </a:rPr>
                        <a:t>年</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网页浏览</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模拟网络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solidFill>
                            <a:srgbClr val="C00000"/>
                          </a:solidFill>
                          <a:effectLst/>
                          <a:latin typeface="微软雅黑" panose="020B0503020204020204" charset="-122"/>
                          <a:ea typeface="微软雅黑" panose="020B0503020204020204" charset="-122"/>
                        </a:rPr>
                        <a:t>卫星网络</a:t>
                      </a:r>
                      <a:endParaRPr lang="zh-CN" sz="1600" b="1" kern="100" dirty="0">
                        <a:solidFill>
                          <a:srgbClr val="C00000"/>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丢包率</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QUIC</a:t>
                      </a:r>
                      <a:r>
                        <a:rPr lang="zh-CN" sz="1200" kern="100" dirty="0">
                          <a:effectLst/>
                          <a:latin typeface="微软雅黑" panose="020B0503020204020204" charset="-122"/>
                          <a:ea typeface="微软雅黑" panose="020B0503020204020204" charset="-122"/>
                        </a:rPr>
                        <a:t>在高延时的卫星网络下表现得比</a:t>
                      </a:r>
                      <a:r>
                        <a:rPr lang="en-US" sz="1200" kern="100" dirty="0">
                          <a:effectLst/>
                          <a:latin typeface="微软雅黑" panose="020B0503020204020204" charset="-122"/>
                          <a:ea typeface="微软雅黑" panose="020B0503020204020204" charset="-122"/>
                        </a:rPr>
                        <a:t>TCP</a:t>
                      </a:r>
                      <a:r>
                        <a:rPr lang="zh-CN" sz="1200" kern="100" dirty="0">
                          <a:effectLst/>
                          <a:latin typeface="微软雅黑" panose="020B0503020204020204" charset="-122"/>
                          <a:ea typeface="微软雅黑" panose="020B0503020204020204" charset="-122"/>
                        </a:rPr>
                        <a:t>更好</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674011">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74011">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59327">
                <a:tc gridSpan="8">
                  <a:txBody>
                    <a:bodyPr/>
                    <a:lstStyle/>
                    <a:p>
                      <a:pPr indent="127000" algn="ctr" hangingPunct="0">
                        <a:spcAft>
                          <a:spcPts val="0"/>
                        </a:spcAft>
                        <a:tabLst>
                          <a:tab pos="226695" algn="l"/>
                        </a:tabLst>
                      </a:pPr>
                      <a:r>
                        <a:rPr lang="zh-CN" sz="1600" kern="100" dirty="0">
                          <a:effectLst/>
                          <a:latin typeface="微软雅黑" panose="020B0503020204020204" charset="-122"/>
                          <a:ea typeface="微软雅黑" panose="020B0503020204020204" charset="-122"/>
                        </a:rPr>
                        <a:t>表</a:t>
                      </a:r>
                      <a:r>
                        <a:rPr lang="en-US" sz="1600" kern="100" dirty="0">
                          <a:effectLst/>
                          <a:latin typeface="微软雅黑" panose="020B0503020204020204" charset="-122"/>
                          <a:ea typeface="微软雅黑" panose="020B0503020204020204" charset="-122"/>
                        </a:rPr>
                        <a:t>1 QUIC</a:t>
                      </a:r>
                      <a:r>
                        <a:rPr lang="zh-CN" sz="1600" kern="100" dirty="0">
                          <a:effectLst/>
                          <a:latin typeface="微软雅黑" panose="020B0503020204020204" charset="-122"/>
                          <a:ea typeface="微软雅黑" panose="020B0503020204020204" charset="-122"/>
                        </a:rPr>
                        <a:t>性能分析的相关工作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tcPr>
                </a:tc>
                <a:tc hMerge="1">
                  <a:tcPr/>
                </a:tc>
                <a:tc hMerge="1">
                  <a:tcPr/>
                </a:tc>
                <a:tc hMerge="1">
                  <a:tcPr/>
                </a:tc>
                <a:tc hMerge="1">
                  <a:tcPr/>
                </a:tc>
                <a:tc hMerge="1">
                  <a:tcPr/>
                </a:tc>
                <a:tc hMerge="1">
                  <a:tcPr/>
                </a:tc>
                <a:tc hMerge="1">
                  <a:tcPr/>
                </a:tc>
              </a:tr>
            </a:tbl>
          </a:graphicData>
        </a:graphic>
      </p:graphicFrame>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7309" y="22307"/>
            <a:ext cx="3984691" cy="17870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传输性能测量</a:t>
            </a:r>
            <a:endParaRPr lang="zh-CN" altLang="en-US" dirty="0"/>
          </a:p>
        </p:txBody>
      </p:sp>
      <p:graphicFrame>
        <p:nvGraphicFramePr>
          <p:cNvPr id="8" name="表格 7"/>
          <p:cNvGraphicFramePr>
            <a:graphicFrameLocks noGrp="1"/>
          </p:cNvGraphicFramePr>
          <p:nvPr/>
        </p:nvGraphicFramePr>
        <p:xfrm>
          <a:off x="809826" y="1896899"/>
          <a:ext cx="10572347" cy="4728062"/>
        </p:xfrm>
        <a:graphic>
          <a:graphicData uri="http://schemas.openxmlformats.org/drawingml/2006/table">
            <a:tbl>
              <a:tblPr firstRow="1" firstCol="1" bandRow="1">
                <a:tableStyleId>{2D5ABB26-0587-4C30-8999-92F81FD0307C}</a:tableStyleId>
              </a:tblPr>
              <a:tblGrid>
                <a:gridCol w="1181381"/>
                <a:gridCol w="1001116"/>
                <a:gridCol w="975365"/>
                <a:gridCol w="913130"/>
                <a:gridCol w="912057"/>
                <a:gridCol w="913130"/>
                <a:gridCol w="912057"/>
                <a:gridCol w="3764111"/>
              </a:tblGrid>
              <a:tr h="449340">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作者</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发表处</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发表</a:t>
                      </a:r>
                      <a:r>
                        <a:rPr lang="zh-CN" altLang="en-US" sz="1100" b="1" kern="100" dirty="0">
                          <a:effectLst/>
                          <a:latin typeface="微软雅黑" panose="020B0503020204020204" charset="-122"/>
                          <a:ea typeface="微软雅黑" panose="020B0503020204020204" charset="-122"/>
                        </a:rPr>
                        <a:t>年份</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应用场景</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测试环境</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网络环境</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测试对象</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主要结论</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340">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cs typeface="+mn-cs"/>
                        </a:rPr>
                        <a:t>Das[12]</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MIT thesis</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2014</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solidFill>
                            <a:schemeClr val="bg1">
                              <a:lumMod val="65000"/>
                            </a:schemeClr>
                          </a:solidFill>
                          <a:effectLst/>
                          <a:latin typeface="微软雅黑" panose="020B0503020204020204" charset="-122"/>
                          <a:ea typeface="微软雅黑" panose="020B0503020204020204" charset="-122"/>
                        </a:rPr>
                        <a:t>网页浏览</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solidFill>
                            <a:schemeClr val="bg1">
                              <a:lumMod val="65000"/>
                            </a:schemeClr>
                          </a:solidFill>
                          <a:effectLst/>
                          <a:latin typeface="微软雅黑" panose="020B0503020204020204" charset="-122"/>
                          <a:ea typeface="微软雅黑" panose="020B0503020204020204" charset="-122"/>
                        </a:rPr>
                        <a:t>模拟网络</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kern="100" dirty="0">
                          <a:solidFill>
                            <a:schemeClr val="bg1">
                              <a:lumMod val="65000"/>
                            </a:schemeClr>
                          </a:solidFill>
                          <a:effectLst/>
                          <a:latin typeface="微软雅黑" panose="020B0503020204020204" charset="-122"/>
                          <a:ea typeface="微软雅黑" panose="020B0503020204020204" charset="-122"/>
                        </a:rPr>
                        <a:t>有线网络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solidFill>
                            <a:schemeClr val="bg1">
                              <a:lumMod val="65000"/>
                            </a:schemeClr>
                          </a:solidFill>
                          <a:effectLst/>
                          <a:latin typeface="微软雅黑" panose="020B0503020204020204" charset="-122"/>
                          <a:ea typeface="微软雅黑" panose="020B0503020204020204" charset="-122"/>
                        </a:rPr>
                        <a:t>带宽，</a:t>
                      </a:r>
                      <a:r>
                        <a:rPr lang="en-US" sz="1200" kern="100">
                          <a:solidFill>
                            <a:schemeClr val="bg1">
                              <a:lumMod val="65000"/>
                            </a:schemeClr>
                          </a:solidFill>
                          <a:effectLst/>
                          <a:latin typeface="微软雅黑" panose="020B0503020204020204" charset="-122"/>
                          <a:ea typeface="微软雅黑" panose="020B0503020204020204" charset="-122"/>
                        </a:rPr>
                        <a:t>RTT</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低带宽时</a:t>
                      </a: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更快，高带宽时</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更快</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sz="1200" kern="100" dirty="0" err="1">
                          <a:solidFill>
                            <a:schemeClr val="bg1">
                              <a:lumMod val="65000"/>
                            </a:schemeClr>
                          </a:solidFill>
                          <a:effectLst/>
                          <a:latin typeface="微软雅黑" panose="020B0503020204020204" charset="-122"/>
                          <a:ea typeface="微软雅黑" panose="020B0503020204020204" charset="-122"/>
                          <a:cs typeface="+mn-cs"/>
                        </a:rPr>
                        <a:t>Kharat</a:t>
                      </a:r>
                      <a:r>
                        <a:rPr lang="en-US" sz="12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2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[22]</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ICCSP</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2018</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网页浏览</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模拟网络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a:solidFill>
                            <a:schemeClr val="bg1">
                              <a:lumMod val="65000"/>
                            </a:schemeClr>
                          </a:solidFill>
                          <a:effectLst/>
                          <a:latin typeface="微软雅黑" panose="020B0503020204020204" charset="-122"/>
                          <a:ea typeface="微软雅黑" panose="020B0503020204020204" charset="-122"/>
                        </a:rPr>
                        <a:t>Wi-Fi</a:t>
                      </a:r>
                      <a:r>
                        <a:rPr lang="zh-CN" sz="1200" kern="100">
                          <a:solidFill>
                            <a:schemeClr val="bg1">
                              <a:lumMod val="65000"/>
                            </a:schemeClr>
                          </a:solidFill>
                          <a:effectLst/>
                          <a:latin typeface="微软雅黑" panose="020B0503020204020204" charset="-122"/>
                          <a:ea typeface="微软雅黑" panose="020B0503020204020204" charset="-122"/>
                        </a:rPr>
                        <a:t>网络</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带宽</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在</a:t>
                      </a:r>
                      <a:r>
                        <a:rPr lang="zh-CN" altLang="en-US" sz="1200" kern="100" dirty="0">
                          <a:solidFill>
                            <a:schemeClr val="bg1">
                              <a:lumMod val="65000"/>
                            </a:schemeClr>
                          </a:solidFill>
                          <a:effectLst/>
                          <a:latin typeface="微软雅黑" panose="020B0503020204020204" charset="-122"/>
                          <a:ea typeface="微软雅黑" panose="020B0503020204020204" charset="-122"/>
                        </a:rPr>
                        <a:t>只有一条连接</a:t>
                      </a:r>
                      <a:r>
                        <a:rPr lang="zh-CN" sz="1200" kern="100" dirty="0">
                          <a:solidFill>
                            <a:schemeClr val="bg1">
                              <a:lumMod val="65000"/>
                            </a:schemeClr>
                          </a:solidFill>
                          <a:effectLst/>
                          <a:latin typeface="微软雅黑" panose="020B0503020204020204" charset="-122"/>
                          <a:ea typeface="微软雅黑" panose="020B0503020204020204" charset="-122"/>
                        </a:rPr>
                        <a:t>时，</a:t>
                      </a: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能够比</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抢占更多的带宽</a:t>
                      </a:r>
                      <a:r>
                        <a:rPr lang="zh-CN" altLang="en-US" sz="1200" kern="100" dirty="0">
                          <a:solidFill>
                            <a:schemeClr val="bg1">
                              <a:lumMod val="65000"/>
                            </a:schemeClr>
                          </a:solidFill>
                          <a:effectLst/>
                          <a:latin typeface="微软雅黑" panose="020B0503020204020204" charset="-122"/>
                          <a:ea typeface="微软雅黑" panose="020B0503020204020204" charset="-122"/>
                        </a:rPr>
                        <a:t>；但有</a:t>
                      </a:r>
                      <a:r>
                        <a:rPr lang="en-US" altLang="zh-CN" sz="1200" kern="100" dirty="0">
                          <a:solidFill>
                            <a:schemeClr val="bg1">
                              <a:lumMod val="65000"/>
                            </a:schemeClr>
                          </a:solidFill>
                          <a:effectLst/>
                          <a:latin typeface="微软雅黑" panose="020B0503020204020204" charset="-122"/>
                          <a:ea typeface="微软雅黑" panose="020B0503020204020204" charset="-122"/>
                        </a:rPr>
                        <a:t>2</a:t>
                      </a:r>
                      <a:r>
                        <a:rPr lang="zh-CN" altLang="en-US" sz="1200" kern="100" dirty="0">
                          <a:solidFill>
                            <a:schemeClr val="bg1">
                              <a:lumMod val="65000"/>
                            </a:schemeClr>
                          </a:solidFill>
                          <a:effectLst/>
                          <a:latin typeface="微软雅黑" panose="020B0503020204020204" charset="-122"/>
                          <a:ea typeface="微软雅黑" panose="020B0503020204020204" charset="-122"/>
                        </a:rPr>
                        <a:t>条即以上连接时，则相反</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Yang </a:t>
                      </a:r>
                      <a:r>
                        <a:rPr lang="zh-CN" altLang="en-US" sz="12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[23]</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IWCMC</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2018</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网页浏览</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模拟网络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卫星网络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丢包率</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在高延时的卫星网络下表现得比</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更好</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altLang="zh-CN" sz="1200" dirty="0" err="1">
                          <a:latin typeface="微软雅黑" panose="020B0503020204020204" charset="-122"/>
                          <a:ea typeface="微软雅黑" panose="020B0503020204020204" charset="-122"/>
                        </a:rPr>
                        <a:t>Rajiullah</a:t>
                      </a:r>
                      <a:r>
                        <a:rPr lang="en-US" altLang="zh-CN" sz="1200" dirty="0">
                          <a:latin typeface="微软雅黑" panose="020B0503020204020204" charset="-122"/>
                          <a:ea typeface="微软雅黑" panose="020B0503020204020204" charset="-122"/>
                        </a:rPr>
                        <a:t> </a:t>
                      </a:r>
                      <a:r>
                        <a:rPr lang="zh-CN" altLang="en-US" sz="1200" dirty="0">
                          <a:latin typeface="微软雅黑" panose="020B0503020204020204" charset="-122"/>
                          <a:ea typeface="微软雅黑" panose="020B0503020204020204" charset="-122"/>
                        </a:rPr>
                        <a:t>等学者 </a:t>
                      </a:r>
                      <a:r>
                        <a:rPr lang="en-US" altLang="zh-CN" sz="1200" dirty="0">
                          <a:latin typeface="微软雅黑" panose="020B0503020204020204" charset="-122"/>
                          <a:ea typeface="微软雅黑" panose="020B0503020204020204" charset="-122"/>
                        </a:rPr>
                        <a:t>[8]</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WWW</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2019</a:t>
                      </a:r>
                      <a:r>
                        <a:rPr lang="zh-CN" sz="1200" kern="100" dirty="0">
                          <a:effectLst/>
                          <a:latin typeface="微软雅黑" panose="020B0503020204020204" charset="-122"/>
                          <a:ea typeface="微软雅黑" panose="020B0503020204020204" charset="-122"/>
                        </a:rPr>
                        <a:t>年</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网页浏览</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rgbClr val="C00000"/>
                          </a:solidFill>
                          <a:effectLst/>
                          <a:latin typeface="微软雅黑" panose="020B0503020204020204" charset="-122"/>
                          <a:ea typeface="微软雅黑" panose="020B0503020204020204" charset="-122"/>
                        </a:rPr>
                        <a:t>真实网络</a:t>
                      </a:r>
                      <a:endParaRPr lang="zh-CN" sz="1600" b="1" kern="100" dirty="0">
                        <a:solidFill>
                          <a:srgbClr val="C00000"/>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蜂窝网络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加载时间</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支持</a:t>
                      </a:r>
                      <a:r>
                        <a:rPr lang="en-US" sz="1200" kern="100" dirty="0">
                          <a:effectLst/>
                          <a:latin typeface="微软雅黑" panose="020B0503020204020204" charset="-122"/>
                          <a:ea typeface="微软雅黑" panose="020B0503020204020204" charset="-122"/>
                        </a:rPr>
                        <a:t>QUIC</a:t>
                      </a:r>
                      <a:r>
                        <a:rPr lang="zh-CN" sz="1200" kern="100" dirty="0">
                          <a:effectLst/>
                          <a:latin typeface="微软雅黑" panose="020B0503020204020204" charset="-122"/>
                          <a:ea typeface="微软雅黑" panose="020B0503020204020204" charset="-122"/>
                        </a:rPr>
                        <a:t>的网站在引用其他不支持</a:t>
                      </a:r>
                      <a:r>
                        <a:rPr lang="en-US" sz="1200" kern="100" dirty="0">
                          <a:effectLst/>
                          <a:latin typeface="微软雅黑" panose="020B0503020204020204" charset="-122"/>
                          <a:ea typeface="微软雅黑" panose="020B0503020204020204" charset="-122"/>
                        </a:rPr>
                        <a:t>QUIC</a:t>
                      </a:r>
                      <a:r>
                        <a:rPr lang="zh-CN" sz="1200" kern="100" dirty="0">
                          <a:effectLst/>
                          <a:latin typeface="微软雅黑" panose="020B0503020204020204" charset="-122"/>
                          <a:ea typeface="微软雅黑" panose="020B0503020204020204" charset="-122"/>
                        </a:rPr>
                        <a:t>的网站是需要回滚到</a:t>
                      </a:r>
                      <a:r>
                        <a:rPr lang="en-US" sz="1200" kern="100" dirty="0">
                          <a:effectLst/>
                          <a:latin typeface="微软雅黑" panose="020B0503020204020204" charset="-122"/>
                          <a:ea typeface="微软雅黑" panose="020B0503020204020204" charset="-122"/>
                        </a:rPr>
                        <a:t>TCP</a:t>
                      </a:r>
                      <a:r>
                        <a:rPr lang="zh-CN" sz="1200" kern="100" dirty="0">
                          <a:effectLst/>
                          <a:latin typeface="微软雅黑" panose="020B0503020204020204" charset="-122"/>
                          <a:ea typeface="微软雅黑" panose="020B0503020204020204" charset="-122"/>
                        </a:rPr>
                        <a:t>，带来额外延时，并最终慢于</a:t>
                      </a:r>
                      <a:r>
                        <a:rPr lang="en-US" sz="1200" kern="100" dirty="0">
                          <a:effectLst/>
                          <a:latin typeface="微软雅黑" panose="020B0503020204020204" charset="-122"/>
                          <a:ea typeface="微软雅黑" panose="020B0503020204020204" charset="-122"/>
                        </a:rPr>
                        <a:t>TCP</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674011">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sz="1600" kern="100" dirty="0">
                        <a:effectLst/>
                        <a:latin typeface="Times New Roman" panose="02020603050405020304" pitchFamily="18" charset="0"/>
                        <a:ea typeface="SimSun" pitchFamily="2" charset="-122"/>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59327">
                <a:tc gridSpan="8">
                  <a:txBody>
                    <a:bodyPr/>
                    <a:lstStyle/>
                    <a:p>
                      <a:pPr indent="127000" algn="ctr" hangingPunct="0">
                        <a:spcAft>
                          <a:spcPts val="0"/>
                        </a:spcAft>
                        <a:tabLst>
                          <a:tab pos="226695" algn="l"/>
                        </a:tabLst>
                      </a:pPr>
                      <a:r>
                        <a:rPr lang="zh-CN" sz="1600" kern="100" dirty="0">
                          <a:effectLst/>
                          <a:latin typeface="微软雅黑" panose="020B0503020204020204" charset="-122"/>
                          <a:ea typeface="微软雅黑" panose="020B0503020204020204" charset="-122"/>
                        </a:rPr>
                        <a:t>表</a:t>
                      </a:r>
                      <a:r>
                        <a:rPr lang="en-US" sz="1600" kern="100" dirty="0">
                          <a:effectLst/>
                          <a:latin typeface="微软雅黑" panose="020B0503020204020204" charset="-122"/>
                          <a:ea typeface="微软雅黑" panose="020B0503020204020204" charset="-122"/>
                        </a:rPr>
                        <a:t>1 QUIC</a:t>
                      </a:r>
                      <a:r>
                        <a:rPr lang="zh-CN" sz="1600" kern="100" dirty="0">
                          <a:effectLst/>
                          <a:latin typeface="微软雅黑" panose="020B0503020204020204" charset="-122"/>
                          <a:ea typeface="微软雅黑" panose="020B0503020204020204" charset="-122"/>
                        </a:rPr>
                        <a:t>性能分析的相关工作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tcPr>
                </a:tc>
                <a:tc hMerge="1">
                  <a:tcPr/>
                </a:tc>
                <a:tc hMerge="1">
                  <a:tcPr/>
                </a:tc>
                <a:tc hMerge="1">
                  <a:tcPr/>
                </a:tc>
                <a:tc hMerge="1">
                  <a:tcPr/>
                </a:tc>
                <a:tc hMerge="1">
                  <a:tcPr/>
                </a:tc>
                <a:tc hMerge="1">
                  <a:tcPr/>
                </a:tc>
                <a:tc hMerge="1">
                  <a:tcPr/>
                </a:tc>
              </a:tr>
            </a:tbl>
          </a:graphicData>
        </a:graphic>
      </p:graphicFrame>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7309" y="22307"/>
            <a:ext cx="3984691" cy="17870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传输性能测量</a:t>
            </a:r>
            <a:endParaRPr lang="zh-CN" altLang="en-US" dirty="0"/>
          </a:p>
        </p:txBody>
      </p:sp>
      <p:graphicFrame>
        <p:nvGraphicFramePr>
          <p:cNvPr id="8" name="表格 7"/>
          <p:cNvGraphicFramePr>
            <a:graphicFrameLocks noGrp="1"/>
          </p:cNvGraphicFramePr>
          <p:nvPr/>
        </p:nvGraphicFramePr>
        <p:xfrm>
          <a:off x="809826" y="1896899"/>
          <a:ext cx="10572347" cy="4728062"/>
        </p:xfrm>
        <a:graphic>
          <a:graphicData uri="http://schemas.openxmlformats.org/drawingml/2006/table">
            <a:tbl>
              <a:tblPr firstRow="1" firstCol="1" bandRow="1">
                <a:tableStyleId>{2D5ABB26-0587-4C30-8999-92F81FD0307C}</a:tableStyleId>
              </a:tblPr>
              <a:tblGrid>
                <a:gridCol w="1181381"/>
                <a:gridCol w="1001116"/>
                <a:gridCol w="975365"/>
                <a:gridCol w="913130"/>
                <a:gridCol w="912057"/>
                <a:gridCol w="913130"/>
                <a:gridCol w="912057"/>
                <a:gridCol w="3764111"/>
              </a:tblGrid>
              <a:tr h="449340">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作者</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a:effectLst/>
                          <a:latin typeface="微软雅黑" panose="020B0503020204020204" charset="-122"/>
                          <a:ea typeface="微软雅黑" panose="020B0503020204020204" charset="-122"/>
                        </a:rPr>
                        <a:t>发表处</a:t>
                      </a:r>
                      <a:endParaRPr lang="zh-CN" sz="1500" b="1" kern="10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发表</a:t>
                      </a:r>
                      <a:r>
                        <a:rPr lang="zh-CN" altLang="en-US" sz="1100" b="1" kern="100" dirty="0">
                          <a:effectLst/>
                          <a:latin typeface="微软雅黑" panose="020B0503020204020204" charset="-122"/>
                          <a:ea typeface="微软雅黑" panose="020B0503020204020204" charset="-122"/>
                        </a:rPr>
                        <a:t>年份</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应用场景</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测试环境</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网络环境</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测试对象</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100" b="1" kern="100" dirty="0">
                          <a:effectLst/>
                          <a:latin typeface="微软雅黑" panose="020B0503020204020204" charset="-122"/>
                          <a:ea typeface="微软雅黑" panose="020B0503020204020204" charset="-122"/>
                        </a:rPr>
                        <a:t>主要结论</a:t>
                      </a:r>
                      <a:endParaRPr lang="zh-CN" sz="15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340">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cs typeface="+mn-cs"/>
                        </a:rPr>
                        <a:t>Das[12]</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MIT thesis</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2014</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solidFill>
                            <a:schemeClr val="bg1">
                              <a:lumMod val="65000"/>
                            </a:schemeClr>
                          </a:solidFill>
                          <a:effectLst/>
                          <a:latin typeface="微软雅黑" panose="020B0503020204020204" charset="-122"/>
                          <a:ea typeface="微软雅黑" panose="020B0503020204020204" charset="-122"/>
                        </a:rPr>
                        <a:t>网页浏览</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solidFill>
                            <a:schemeClr val="bg1">
                              <a:lumMod val="65000"/>
                            </a:schemeClr>
                          </a:solidFill>
                          <a:effectLst/>
                          <a:latin typeface="微软雅黑" panose="020B0503020204020204" charset="-122"/>
                          <a:ea typeface="微软雅黑" panose="020B0503020204020204" charset="-122"/>
                        </a:rPr>
                        <a:t>模拟网络</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kern="100" dirty="0">
                          <a:solidFill>
                            <a:schemeClr val="bg1">
                              <a:lumMod val="65000"/>
                            </a:schemeClr>
                          </a:solidFill>
                          <a:effectLst/>
                          <a:latin typeface="微软雅黑" panose="020B0503020204020204" charset="-122"/>
                          <a:ea typeface="微软雅黑" panose="020B0503020204020204" charset="-122"/>
                        </a:rPr>
                        <a:t>有线网络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a:solidFill>
                            <a:schemeClr val="bg1">
                              <a:lumMod val="65000"/>
                            </a:schemeClr>
                          </a:solidFill>
                          <a:effectLst/>
                          <a:latin typeface="微软雅黑" panose="020B0503020204020204" charset="-122"/>
                          <a:ea typeface="微软雅黑" panose="020B0503020204020204" charset="-122"/>
                        </a:rPr>
                        <a:t>带宽，</a:t>
                      </a:r>
                      <a:r>
                        <a:rPr lang="en-US" sz="1200" kern="100">
                          <a:solidFill>
                            <a:schemeClr val="bg1">
                              <a:lumMod val="65000"/>
                            </a:schemeClr>
                          </a:solidFill>
                          <a:effectLst/>
                          <a:latin typeface="微软雅黑" panose="020B0503020204020204" charset="-122"/>
                          <a:ea typeface="微软雅黑" panose="020B0503020204020204" charset="-122"/>
                        </a:rPr>
                        <a:t>RTT</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低带宽时</a:t>
                      </a: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更快，高带宽时</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更快</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sz="1200" kern="100" dirty="0" err="1">
                          <a:solidFill>
                            <a:schemeClr val="bg1">
                              <a:lumMod val="65000"/>
                            </a:schemeClr>
                          </a:solidFill>
                          <a:effectLst/>
                          <a:latin typeface="微软雅黑" panose="020B0503020204020204" charset="-122"/>
                          <a:ea typeface="微软雅黑" panose="020B0503020204020204" charset="-122"/>
                          <a:cs typeface="+mn-cs"/>
                        </a:rPr>
                        <a:t>Kharat</a:t>
                      </a:r>
                      <a:r>
                        <a:rPr lang="en-US" sz="12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2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[22]</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ICCSP</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2018</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网页浏览</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模拟网络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Wi-Fi</a:t>
                      </a:r>
                      <a:r>
                        <a:rPr lang="zh-CN" sz="1200" kern="100" dirty="0">
                          <a:solidFill>
                            <a:schemeClr val="bg1">
                              <a:lumMod val="65000"/>
                            </a:schemeClr>
                          </a:solidFill>
                          <a:effectLst/>
                          <a:latin typeface="微软雅黑" panose="020B0503020204020204" charset="-122"/>
                          <a:ea typeface="微软雅黑" panose="020B0503020204020204" charset="-122"/>
                        </a:rPr>
                        <a:t>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带宽</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在</a:t>
                      </a:r>
                      <a:r>
                        <a:rPr lang="zh-CN" altLang="en-US" sz="1200" kern="100" dirty="0">
                          <a:solidFill>
                            <a:schemeClr val="bg1">
                              <a:lumMod val="65000"/>
                            </a:schemeClr>
                          </a:solidFill>
                          <a:effectLst/>
                          <a:latin typeface="微软雅黑" panose="020B0503020204020204" charset="-122"/>
                          <a:ea typeface="微软雅黑" panose="020B0503020204020204" charset="-122"/>
                        </a:rPr>
                        <a:t>只有一条连接</a:t>
                      </a:r>
                      <a:r>
                        <a:rPr lang="zh-CN" sz="1200" kern="100" dirty="0">
                          <a:solidFill>
                            <a:schemeClr val="bg1">
                              <a:lumMod val="65000"/>
                            </a:schemeClr>
                          </a:solidFill>
                          <a:effectLst/>
                          <a:latin typeface="微软雅黑" panose="020B0503020204020204" charset="-122"/>
                          <a:ea typeface="微软雅黑" panose="020B0503020204020204" charset="-122"/>
                        </a:rPr>
                        <a:t>时，</a:t>
                      </a: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能够比</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抢占更多的带宽</a:t>
                      </a:r>
                      <a:r>
                        <a:rPr lang="zh-CN" altLang="en-US" sz="1200" kern="100" dirty="0">
                          <a:solidFill>
                            <a:schemeClr val="bg1">
                              <a:lumMod val="65000"/>
                            </a:schemeClr>
                          </a:solidFill>
                          <a:effectLst/>
                          <a:latin typeface="微软雅黑" panose="020B0503020204020204" charset="-122"/>
                          <a:ea typeface="微软雅黑" panose="020B0503020204020204" charset="-122"/>
                        </a:rPr>
                        <a:t>；但有</a:t>
                      </a:r>
                      <a:r>
                        <a:rPr lang="en-US" altLang="zh-CN" sz="1200" kern="100" dirty="0">
                          <a:solidFill>
                            <a:schemeClr val="bg1">
                              <a:lumMod val="65000"/>
                            </a:schemeClr>
                          </a:solidFill>
                          <a:effectLst/>
                          <a:latin typeface="微软雅黑" panose="020B0503020204020204" charset="-122"/>
                          <a:ea typeface="微软雅黑" panose="020B0503020204020204" charset="-122"/>
                        </a:rPr>
                        <a:t>2</a:t>
                      </a:r>
                      <a:r>
                        <a:rPr lang="zh-CN" altLang="en-US" sz="1200" kern="100" dirty="0">
                          <a:solidFill>
                            <a:schemeClr val="bg1">
                              <a:lumMod val="65000"/>
                            </a:schemeClr>
                          </a:solidFill>
                          <a:effectLst/>
                          <a:latin typeface="微软雅黑" panose="020B0503020204020204" charset="-122"/>
                          <a:ea typeface="微软雅黑" panose="020B0503020204020204" charset="-122"/>
                        </a:rPr>
                        <a:t>条即以上连接时，则相反</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Yang </a:t>
                      </a:r>
                      <a:r>
                        <a:rPr lang="zh-CN" altLang="en-US" sz="12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[23]</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a:solidFill>
                            <a:schemeClr val="bg1">
                              <a:lumMod val="65000"/>
                            </a:schemeClr>
                          </a:solidFill>
                          <a:effectLst/>
                          <a:latin typeface="微软雅黑" panose="020B0503020204020204" charset="-122"/>
                          <a:ea typeface="微软雅黑" panose="020B0503020204020204" charset="-122"/>
                        </a:rPr>
                        <a:t>IWCMC</a:t>
                      </a:r>
                      <a:endParaRPr lang="zh-CN" sz="1600" kern="10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2018</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网页浏览</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模拟网络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卫星网络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丢包率</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在高延时的卫星网络下表现得比</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更好</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altLang="zh-CN" sz="1200" kern="100" dirty="0" err="1">
                          <a:solidFill>
                            <a:schemeClr val="bg1">
                              <a:lumMod val="65000"/>
                            </a:schemeClr>
                          </a:solidFill>
                          <a:effectLst/>
                          <a:latin typeface="微软雅黑" panose="020B0503020204020204" charset="-122"/>
                          <a:ea typeface="微软雅黑" panose="020B0503020204020204" charset="-122"/>
                          <a:cs typeface="+mn-cs"/>
                        </a:rPr>
                        <a:t>Rajiullah</a:t>
                      </a: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200" kern="100" dirty="0">
                          <a:solidFill>
                            <a:schemeClr val="bg1">
                              <a:lumMod val="65000"/>
                            </a:schemeClr>
                          </a:solidFill>
                          <a:effectLst/>
                          <a:latin typeface="微软雅黑" panose="020B0503020204020204" charset="-122"/>
                          <a:ea typeface="微软雅黑" panose="020B0503020204020204" charset="-122"/>
                          <a:cs typeface="+mn-cs"/>
                        </a:rPr>
                        <a:t>等学者 </a:t>
                      </a:r>
                      <a:r>
                        <a:rPr lang="en-US" altLang="zh-CN" sz="1200" kern="100" dirty="0">
                          <a:solidFill>
                            <a:schemeClr val="bg1">
                              <a:lumMod val="65000"/>
                            </a:schemeClr>
                          </a:solidFill>
                          <a:effectLst/>
                          <a:latin typeface="微软雅黑" panose="020B0503020204020204" charset="-122"/>
                          <a:ea typeface="微软雅黑" panose="020B0503020204020204" charset="-122"/>
                          <a:cs typeface="+mn-cs"/>
                        </a:rPr>
                        <a:t>[8]</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cs typeface="+mn-cs"/>
                        </a:rPr>
                        <a:t>WWW</a:t>
                      </a:r>
                      <a:endParaRPr lang="zh-CN" sz="12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solidFill>
                            <a:schemeClr val="bg1">
                              <a:lumMod val="65000"/>
                            </a:schemeClr>
                          </a:solidFill>
                          <a:effectLst/>
                          <a:latin typeface="微软雅黑" panose="020B0503020204020204" charset="-122"/>
                          <a:ea typeface="微软雅黑" panose="020B0503020204020204" charset="-122"/>
                        </a:rPr>
                        <a:t>2019</a:t>
                      </a:r>
                      <a:r>
                        <a:rPr lang="zh-CN" sz="1200" kern="100" dirty="0">
                          <a:solidFill>
                            <a:schemeClr val="bg1">
                              <a:lumMod val="65000"/>
                            </a:schemeClr>
                          </a:solidFill>
                          <a:effectLst/>
                          <a:latin typeface="微软雅黑" panose="020B0503020204020204" charset="-122"/>
                          <a:ea typeface="微软雅黑" panose="020B0503020204020204" charset="-122"/>
                        </a:rPr>
                        <a:t>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网页浏览</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kern="100" dirty="0">
                          <a:solidFill>
                            <a:schemeClr val="bg1">
                              <a:lumMod val="65000"/>
                            </a:schemeClr>
                          </a:solidFill>
                          <a:effectLst/>
                          <a:latin typeface="微软雅黑" panose="020B0503020204020204" charset="-122"/>
                          <a:ea typeface="微软雅黑" panose="020B0503020204020204" charset="-122"/>
                        </a:rPr>
                        <a:t>真实网络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蜂窝网络</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加载时间</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solidFill>
                            <a:schemeClr val="bg1">
                              <a:lumMod val="65000"/>
                            </a:schemeClr>
                          </a:solidFill>
                          <a:effectLst/>
                          <a:latin typeface="微软雅黑" panose="020B0503020204020204" charset="-122"/>
                          <a:ea typeface="微软雅黑" panose="020B0503020204020204" charset="-122"/>
                        </a:rPr>
                        <a:t>支持</a:t>
                      </a: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的网站在引用其他不支持</a:t>
                      </a:r>
                      <a:r>
                        <a:rPr lang="en-US" sz="1200" kern="100" dirty="0">
                          <a:solidFill>
                            <a:schemeClr val="bg1">
                              <a:lumMod val="65000"/>
                            </a:schemeClr>
                          </a:solidFill>
                          <a:effectLst/>
                          <a:latin typeface="微软雅黑" panose="020B0503020204020204" charset="-122"/>
                          <a:ea typeface="微软雅黑" panose="020B0503020204020204" charset="-122"/>
                        </a:rPr>
                        <a:t>QUIC</a:t>
                      </a:r>
                      <a:r>
                        <a:rPr lang="zh-CN" sz="1200" kern="100" dirty="0">
                          <a:solidFill>
                            <a:schemeClr val="bg1">
                              <a:lumMod val="65000"/>
                            </a:schemeClr>
                          </a:solidFill>
                          <a:effectLst/>
                          <a:latin typeface="微软雅黑" panose="020B0503020204020204" charset="-122"/>
                          <a:ea typeface="微软雅黑" panose="020B0503020204020204" charset="-122"/>
                        </a:rPr>
                        <a:t>的网站是需要回滚到</a:t>
                      </a:r>
                      <a:r>
                        <a:rPr lang="en-US" sz="1200" kern="100" dirty="0">
                          <a:solidFill>
                            <a:schemeClr val="bg1">
                              <a:lumMod val="65000"/>
                            </a:schemeClr>
                          </a:solidFill>
                          <a:effectLst/>
                          <a:latin typeface="微软雅黑" panose="020B0503020204020204" charset="-122"/>
                          <a:ea typeface="微软雅黑" panose="020B0503020204020204" charset="-122"/>
                        </a:rPr>
                        <a:t>TCP</a:t>
                      </a:r>
                      <a:r>
                        <a:rPr lang="zh-CN" sz="1200" kern="100" dirty="0">
                          <a:solidFill>
                            <a:schemeClr val="bg1">
                              <a:lumMod val="65000"/>
                            </a:schemeClr>
                          </a:solidFill>
                          <a:effectLst/>
                          <a:latin typeface="微软雅黑" panose="020B0503020204020204" charset="-122"/>
                          <a:ea typeface="微软雅黑" panose="020B0503020204020204" charset="-122"/>
                        </a:rPr>
                        <a:t>，带来额外延时，并最终慢于</a:t>
                      </a:r>
                      <a:r>
                        <a:rPr lang="en-US" sz="1200" kern="100" dirty="0">
                          <a:solidFill>
                            <a:schemeClr val="bg1">
                              <a:lumMod val="65000"/>
                            </a:schemeClr>
                          </a:solidFill>
                          <a:effectLst/>
                          <a:latin typeface="微软雅黑" panose="020B0503020204020204" charset="-122"/>
                          <a:ea typeface="微软雅黑" panose="020B0503020204020204" charset="-122"/>
                        </a:rPr>
                        <a:t>TCP</a:t>
                      </a:r>
                      <a:endParaRPr lang="zh-CN" sz="1600" kern="100" dirty="0">
                        <a:solidFill>
                          <a:schemeClr val="bg1">
                            <a:lumMod val="65000"/>
                          </a:schemeClr>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Langley </a:t>
                      </a:r>
                      <a:r>
                        <a:rPr lang="zh-CN" altLang="en-US" sz="1200" kern="100" dirty="0">
                          <a:effectLst/>
                          <a:latin typeface="微软雅黑" panose="020B0503020204020204" charset="-122"/>
                          <a:ea typeface="微软雅黑" panose="020B0503020204020204" charset="-122"/>
                        </a:rPr>
                        <a:t>等学者</a:t>
                      </a:r>
                      <a:r>
                        <a:rPr lang="en-US" altLang="zh-CN" sz="1200" kern="100" dirty="0">
                          <a:effectLst/>
                          <a:latin typeface="微软雅黑" panose="020B0503020204020204" charset="-122"/>
                          <a:ea typeface="微软雅黑" panose="020B0503020204020204" charset="-122"/>
                        </a:rPr>
                        <a:t>[5]</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SIGCOMM</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2017</a:t>
                      </a:r>
                      <a:r>
                        <a:rPr lang="zh-CN" sz="1200" kern="100" dirty="0">
                          <a:effectLst/>
                          <a:latin typeface="微软雅黑" panose="020B0503020204020204" charset="-122"/>
                          <a:ea typeface="微软雅黑" panose="020B0503020204020204" charset="-122"/>
                        </a:rPr>
                        <a:t>年</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solidFill>
                            <a:srgbClr val="C00000"/>
                          </a:solidFill>
                          <a:effectLst/>
                          <a:latin typeface="微软雅黑" panose="020B0503020204020204" charset="-122"/>
                          <a:ea typeface="微软雅黑" panose="020B0503020204020204" charset="-122"/>
                        </a:rPr>
                        <a:t>网页浏览，视频传输</a:t>
                      </a:r>
                      <a:endParaRPr lang="zh-CN" sz="1600" b="1" kern="100" dirty="0">
                        <a:solidFill>
                          <a:srgbClr val="C00000"/>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kern="100" dirty="0">
                          <a:effectLst/>
                          <a:latin typeface="微软雅黑" panose="020B0503020204020204" charset="-122"/>
                          <a:ea typeface="微软雅黑" panose="020B0503020204020204" charset="-122"/>
                        </a:rPr>
                        <a:t>真实网络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蜂窝网络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zh-CN" sz="1200" kern="100" dirty="0">
                          <a:effectLst/>
                          <a:latin typeface="微软雅黑" panose="020B0503020204020204" charset="-122"/>
                          <a:ea typeface="微软雅黑" panose="020B0503020204020204" charset="-122"/>
                        </a:rPr>
                        <a:t>桌面端和移动端</a:t>
                      </a:r>
                      <a:endParaRPr lang="zh-CN" sz="12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对视频传输的丢包重传机制大幅度</a:t>
                      </a:r>
                      <a:r>
                        <a:rPr sz="1200" kern="100" dirty="0">
                          <a:effectLst/>
                          <a:latin typeface="微软雅黑" panose="020B0503020204020204" charset="-122"/>
                          <a:ea typeface="微软雅黑" panose="020B0503020204020204" charset="-122"/>
                        </a:rPr>
                        <a:t>优化视频播放的质量</a:t>
                      </a:r>
                      <a:endParaRPr sz="12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4011">
                <a:tc>
                  <a:txBody>
                    <a:bodyPr/>
                    <a:lstStyle/>
                    <a:p>
                      <a:pPr indent="127000" algn="ctr" hangingPunct="0">
                        <a:spcAft>
                          <a:spcPts val="0"/>
                        </a:spcAft>
                        <a:tabLst>
                          <a:tab pos="226695" algn="l"/>
                        </a:tabLst>
                      </a:pPr>
                      <a:r>
                        <a:rPr lang="en-US" sz="1200" kern="100" dirty="0" err="1">
                          <a:effectLst/>
                          <a:latin typeface="微软雅黑" panose="020B0503020204020204" charset="-122"/>
                          <a:ea typeface="微软雅黑" panose="020B0503020204020204" charset="-122"/>
                        </a:rPr>
                        <a:t>Kakhki</a:t>
                      </a:r>
                      <a:r>
                        <a:rPr lang="en-US" sz="1200" kern="100" dirty="0">
                          <a:effectLst/>
                          <a:latin typeface="微软雅黑" panose="020B0503020204020204" charset="-122"/>
                          <a:ea typeface="微软雅黑" panose="020B0503020204020204" charset="-122"/>
                        </a:rPr>
                        <a:t> </a:t>
                      </a:r>
                      <a:r>
                        <a:rPr lang="zh-CN" altLang="en-US" sz="1200" kern="100" dirty="0">
                          <a:effectLst/>
                          <a:latin typeface="微软雅黑" panose="020B0503020204020204" charset="-122"/>
                          <a:ea typeface="微软雅黑" panose="020B0503020204020204" charset="-122"/>
                        </a:rPr>
                        <a:t>等学者</a:t>
                      </a:r>
                      <a:r>
                        <a:rPr lang="en-US" altLang="zh-CN" sz="1200" kern="100" dirty="0">
                          <a:effectLst/>
                          <a:latin typeface="微软雅黑" panose="020B0503020204020204" charset="-122"/>
                          <a:ea typeface="微软雅黑" panose="020B0503020204020204" charset="-122"/>
                        </a:rPr>
                        <a:t>[3]</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IMC</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2017</a:t>
                      </a:r>
                      <a:r>
                        <a:rPr lang="zh-CN" sz="1200" kern="100" dirty="0">
                          <a:effectLst/>
                          <a:latin typeface="微软雅黑" panose="020B0503020204020204" charset="-122"/>
                          <a:ea typeface="微软雅黑" panose="020B0503020204020204" charset="-122"/>
                        </a:rPr>
                        <a:t>年</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solidFill>
                            <a:srgbClr val="C00000"/>
                          </a:solidFill>
                          <a:effectLst/>
                          <a:latin typeface="微软雅黑" panose="020B0503020204020204" charset="-122"/>
                          <a:ea typeface="微软雅黑" panose="020B0503020204020204" charset="-122"/>
                        </a:rPr>
                        <a:t>网页浏览，视频传输</a:t>
                      </a:r>
                      <a:endParaRPr lang="zh-CN" sz="1600" b="1" kern="100" dirty="0">
                        <a:solidFill>
                          <a:srgbClr val="C00000"/>
                        </a:solidFill>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模拟网络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kern="100" dirty="0">
                          <a:effectLst/>
                          <a:latin typeface="微软雅黑" panose="020B0503020204020204" charset="-122"/>
                          <a:ea typeface="微软雅黑" panose="020B0503020204020204" charset="-122"/>
                        </a:rPr>
                        <a:t>有线网络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kern="100" dirty="0">
                          <a:effectLst/>
                          <a:latin typeface="微软雅黑" panose="020B0503020204020204" charset="-122"/>
                          <a:ea typeface="微软雅黑" panose="020B0503020204020204" charset="-122"/>
                        </a:rPr>
                        <a:t>带宽，延时，丢包率</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200" kern="100" dirty="0">
                          <a:effectLst/>
                          <a:latin typeface="微软雅黑" panose="020B0503020204020204" charset="-122"/>
                          <a:ea typeface="微软雅黑" panose="020B0503020204020204" charset="-122"/>
                        </a:rPr>
                        <a:t>QUIC</a:t>
                      </a:r>
                      <a:r>
                        <a:rPr lang="zh-CN" sz="1200" kern="100" dirty="0">
                          <a:effectLst/>
                          <a:latin typeface="微软雅黑" panose="020B0503020204020204" charset="-122"/>
                          <a:ea typeface="微软雅黑" panose="020B0503020204020204" charset="-122"/>
                        </a:rPr>
                        <a:t>过于激进的丢包判断机制导致其在高丢包率网络下性能严重下降</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327">
                <a:tc gridSpan="8">
                  <a:txBody>
                    <a:bodyPr/>
                    <a:lstStyle/>
                    <a:p>
                      <a:pPr indent="127000" algn="ctr" hangingPunct="0">
                        <a:spcAft>
                          <a:spcPts val="0"/>
                        </a:spcAft>
                        <a:tabLst>
                          <a:tab pos="226695" algn="l"/>
                        </a:tabLst>
                      </a:pPr>
                      <a:r>
                        <a:rPr lang="zh-CN" sz="1600" kern="100" dirty="0">
                          <a:effectLst/>
                          <a:latin typeface="微软雅黑" panose="020B0503020204020204" charset="-122"/>
                          <a:ea typeface="微软雅黑" panose="020B0503020204020204" charset="-122"/>
                        </a:rPr>
                        <a:t>表</a:t>
                      </a:r>
                      <a:r>
                        <a:rPr lang="en-US" sz="1600" kern="100" dirty="0">
                          <a:effectLst/>
                          <a:latin typeface="微软雅黑" panose="020B0503020204020204" charset="-122"/>
                          <a:ea typeface="微软雅黑" panose="020B0503020204020204" charset="-122"/>
                        </a:rPr>
                        <a:t>1 QUIC</a:t>
                      </a:r>
                      <a:r>
                        <a:rPr lang="zh-CN" sz="1600" kern="100" dirty="0">
                          <a:effectLst/>
                          <a:latin typeface="微软雅黑" panose="020B0503020204020204" charset="-122"/>
                          <a:ea typeface="微软雅黑" panose="020B0503020204020204" charset="-122"/>
                        </a:rPr>
                        <a:t>性能分析的相关工作</a:t>
                      </a:r>
                      <a:endParaRPr lang="zh-CN" sz="16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tcPr>
                </a:tc>
                <a:tc hMerge="1">
                  <a:tcPr/>
                </a:tc>
                <a:tc hMerge="1">
                  <a:tcPr/>
                </a:tc>
                <a:tc hMerge="1">
                  <a:tcPr/>
                </a:tc>
                <a:tc hMerge="1">
                  <a:tcPr/>
                </a:tc>
                <a:tc hMerge="1">
                  <a:tcPr/>
                </a:tc>
                <a:tc hMerge="1">
                  <a:tcPr/>
                </a:tc>
                <a:tc hMerge="1">
                  <a:tcPr/>
                </a:tc>
              </a:tr>
            </a:tbl>
          </a:graphicData>
        </a:graphic>
      </p:graphicFrame>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7309" y="22307"/>
            <a:ext cx="3984691" cy="17870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03706" y="65501"/>
            <a:ext cx="3382467" cy="1917619"/>
          </a:xfrm>
          <a:prstGeom prst="rect">
            <a:avLst/>
          </a:prstGeom>
        </p:spPr>
      </p:pic>
      <p:sp>
        <p:nvSpPr>
          <p:cNvPr id="4" name="标题 3"/>
          <p:cNvSpPr>
            <a:spLocks noGrp="1"/>
          </p:cNvSpPr>
          <p:nvPr>
            <p:ph type="title"/>
          </p:nvPr>
        </p:nvSpPr>
        <p:spPr/>
        <p:txBody>
          <a:bodyPr/>
          <a:lstStyle/>
          <a:p>
            <a:r>
              <a:rPr lang="zh-CN" altLang="en-US" dirty="0"/>
              <a:t>性能优化</a:t>
            </a:r>
            <a:endParaRPr lang="zh-CN" altLang="en-US" dirty="0"/>
          </a:p>
        </p:txBody>
      </p:sp>
      <p:graphicFrame>
        <p:nvGraphicFramePr>
          <p:cNvPr id="7" name="表格 6"/>
          <p:cNvGraphicFramePr>
            <a:graphicFrameLocks noGrp="1"/>
          </p:cNvGraphicFramePr>
          <p:nvPr/>
        </p:nvGraphicFramePr>
        <p:xfrm>
          <a:off x="1284050" y="1547717"/>
          <a:ext cx="9624060" cy="5040000"/>
        </p:xfrm>
        <a:graphic>
          <a:graphicData uri="http://schemas.openxmlformats.org/drawingml/2006/table">
            <a:tbl>
              <a:tblPr firstRow="1" firstCol="1" bandRow="1">
                <a:tableStyleId>{2D5ABB26-0587-4C30-8999-92F81FD0307C}</a:tableStyleId>
              </a:tblPr>
              <a:tblGrid>
                <a:gridCol w="1248383"/>
                <a:gridCol w="1643975"/>
                <a:gridCol w="1128409"/>
                <a:gridCol w="1016089"/>
                <a:gridCol w="4587043"/>
              </a:tblGrid>
              <a:tr h="720000">
                <a:tc>
                  <a:txBody>
                    <a:bodyPr/>
                    <a:lstStyle/>
                    <a:p>
                      <a:pPr indent="127000" algn="ctr" hangingPunct="0">
                        <a:spcAft>
                          <a:spcPts val="0"/>
                        </a:spcAft>
                        <a:tabLst>
                          <a:tab pos="226695" algn="l"/>
                        </a:tabLst>
                      </a:pP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effectLst/>
                          <a:latin typeface="微软雅黑" panose="020B0503020204020204" charset="-122"/>
                          <a:ea typeface="微软雅黑" panose="020B0503020204020204" charset="-122"/>
                        </a:rPr>
                        <a:t>作者</a:t>
                      </a:r>
                      <a:endParaRPr lang="zh-CN" alt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solidFill>
                            <a:schemeClr val="tx1"/>
                          </a:solidFill>
                          <a:effectLst/>
                          <a:latin typeface="微软雅黑" panose="020B0503020204020204" charset="-122"/>
                          <a:ea typeface="微软雅黑" panose="020B0503020204020204" charset="-122"/>
                          <a:cs typeface="+mn-cs"/>
                        </a:rPr>
                        <a:t>发表处</a:t>
                      </a:r>
                      <a:endParaRPr lang="zh-CN" altLang="zh-CN"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chemeClr val="tx1"/>
                          </a:solidFill>
                          <a:effectLst/>
                          <a:latin typeface="微软雅黑" panose="020B0503020204020204" charset="-122"/>
                          <a:ea typeface="微软雅黑" panose="020B0503020204020204" charset="-122"/>
                          <a:cs typeface="+mn-cs"/>
                        </a:rPr>
                        <a:t>发表年份</a:t>
                      </a:r>
                      <a:endParaRPr lang="zh-CN" altLang="en-US"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effectLst/>
                          <a:latin typeface="微软雅黑" panose="020B0503020204020204" charset="-122"/>
                          <a:ea typeface="微软雅黑" panose="020B0503020204020204" charset="-122"/>
                        </a:rPr>
                        <a:t>主要</a:t>
                      </a:r>
                      <a:r>
                        <a:rPr lang="zh-CN" altLang="en-US" sz="1200" b="1" kern="100" dirty="0">
                          <a:effectLst/>
                          <a:latin typeface="微软雅黑" panose="020B0503020204020204" charset="-122"/>
                          <a:ea typeface="微软雅黑" panose="020B0503020204020204" charset="-122"/>
                        </a:rPr>
                        <a:t>改进措施</a:t>
                      </a: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rowSpan="2">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多路径</a:t>
                      </a:r>
                      <a:r>
                        <a:rPr lang="en-US" altLang="zh-CN" sz="1500" kern="100" dirty="0">
                          <a:solidFill>
                            <a:schemeClr val="tx1"/>
                          </a:solidFill>
                          <a:effectLst/>
                          <a:latin typeface="微软雅黑" panose="020B0503020204020204" charset="-122"/>
                          <a:ea typeface="微软雅黑" panose="020B0503020204020204" charset="-122"/>
                          <a:cs typeface="+mn-cs"/>
                        </a:rPr>
                        <a:t>QUIC</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Quentin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[7]</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CoNEXT</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a:t>
                      </a:r>
                      <a:r>
                        <a:rPr lang="en-US" altLang="zh-CN" sz="1500" kern="100" dirty="0">
                          <a:solidFill>
                            <a:schemeClr val="tx1"/>
                          </a:solidFill>
                          <a:effectLst/>
                          <a:latin typeface="微软雅黑" panose="020B0503020204020204" charset="-122"/>
                          <a:ea typeface="微软雅黑" panose="020B0503020204020204" charset="-122"/>
                          <a:cs typeface="+mn-cs"/>
                        </a:rPr>
                        <a:t>7</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MPQUIC:</a:t>
                      </a:r>
                      <a:r>
                        <a:rPr lang="zh-CN" altLang="zh-CN" sz="1500" kern="100" dirty="0">
                          <a:solidFill>
                            <a:schemeClr val="tx1"/>
                          </a:solidFill>
                          <a:effectLst/>
                          <a:latin typeface="微软雅黑" panose="020B0503020204020204" charset="-122"/>
                          <a:ea typeface="微软雅黑" panose="020B0503020204020204" charset="-122"/>
                          <a:cs typeface="+mn-cs"/>
                        </a:rPr>
                        <a:t>在</a:t>
                      </a:r>
                      <a:r>
                        <a:rPr lang="en-US" altLang="zh-CN" sz="1500" kern="100" dirty="0">
                          <a:solidFill>
                            <a:schemeClr val="tx1"/>
                          </a:solidFill>
                          <a:effectLst/>
                          <a:latin typeface="微软雅黑" panose="020B0503020204020204" charset="-122"/>
                          <a:ea typeface="微软雅黑" panose="020B0503020204020204" charset="-122"/>
                          <a:cs typeface="+mn-cs"/>
                        </a:rPr>
                        <a:t>Stream</a:t>
                      </a:r>
                      <a:r>
                        <a:rPr lang="zh-CN" altLang="zh-CN" sz="1500" kern="100" dirty="0">
                          <a:solidFill>
                            <a:schemeClr val="tx1"/>
                          </a:solidFill>
                          <a:effectLst/>
                          <a:latin typeface="微软雅黑" panose="020B0503020204020204" charset="-122"/>
                          <a:ea typeface="微软雅黑" panose="020B0503020204020204" charset="-122"/>
                          <a:cs typeface="+mn-cs"/>
                        </a:rPr>
                        <a:t>之下定义了</a:t>
                      </a:r>
                      <a:r>
                        <a:rPr lang="en-US" altLang="zh-CN" sz="1500" kern="100" dirty="0">
                          <a:solidFill>
                            <a:schemeClr val="tx1"/>
                          </a:solidFill>
                          <a:effectLst/>
                          <a:latin typeface="微软雅黑" panose="020B0503020204020204" charset="-122"/>
                          <a:ea typeface="微软雅黑" panose="020B0503020204020204" charset="-122"/>
                          <a:cs typeface="+mn-cs"/>
                        </a:rPr>
                        <a:t>Path</a:t>
                      </a:r>
                      <a:r>
                        <a:rPr lang="zh-CN" altLang="zh-CN" sz="1500" kern="100" dirty="0">
                          <a:solidFill>
                            <a:schemeClr val="tx1"/>
                          </a:solidFill>
                          <a:effectLst/>
                          <a:latin typeface="微软雅黑" panose="020B0503020204020204" charset="-122"/>
                          <a:ea typeface="微软雅黑" panose="020B0503020204020204" charset="-122"/>
                          <a:cs typeface="+mn-cs"/>
                        </a:rPr>
                        <a:t>，用于描述数据传输所使用的物理网络路径</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tx1"/>
                          </a:solidFill>
                          <a:effectLst/>
                          <a:latin typeface="微软雅黑" panose="020B0503020204020204" charset="-122"/>
                          <a:ea typeface="微软雅黑" panose="020B0503020204020204" charset="-122"/>
                          <a:cs typeface="+mn-cs"/>
                        </a:rPr>
                        <a:t>Viernickel</a:t>
                      </a:r>
                      <a:r>
                        <a:rPr lang="en-US"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[28]</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ICC</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a:t>
                      </a:r>
                      <a:r>
                        <a:rPr lang="en-US" altLang="zh-CN" sz="1500" kern="100" dirty="0">
                          <a:solidFill>
                            <a:schemeClr val="tx1"/>
                          </a:solidFill>
                          <a:effectLst/>
                          <a:latin typeface="微软雅黑" panose="020B0503020204020204" charset="-122"/>
                          <a:ea typeface="微软雅黑" panose="020B0503020204020204" charset="-122"/>
                          <a:cs typeface="+mn-cs"/>
                        </a:rPr>
                        <a:t>8</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通过不同的</a:t>
                      </a:r>
                      <a:r>
                        <a:rPr lang="en-US" altLang="zh-CN" sz="1500" kern="100" dirty="0">
                          <a:solidFill>
                            <a:schemeClr val="tx1"/>
                          </a:solidFill>
                          <a:effectLst/>
                          <a:latin typeface="微软雅黑" panose="020B0503020204020204" charset="-122"/>
                          <a:ea typeface="微软雅黑" panose="020B0503020204020204" charset="-122"/>
                          <a:cs typeface="+mn-cs"/>
                        </a:rPr>
                        <a:t>UDP </a:t>
                      </a:r>
                      <a:r>
                        <a:rPr lang="zh-CN" altLang="en-US" sz="1500" kern="100" dirty="0">
                          <a:solidFill>
                            <a:schemeClr val="tx1"/>
                          </a:solidFill>
                          <a:effectLst/>
                          <a:latin typeface="微软雅黑" panose="020B0503020204020204" charset="-122"/>
                          <a:ea typeface="微软雅黑" panose="020B0503020204020204" charset="-122"/>
                          <a:cs typeface="+mn-cs"/>
                        </a:rPr>
                        <a:t>套接字直接区分不同的物理网络路径</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rowSpan="2">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72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20000">
                <a:tc>
                  <a:txBody>
                    <a:bodyPr/>
                    <a:lstStyle/>
                    <a:p>
                      <a:pPr indent="127000" algn="ctr" hangingPunct="0">
                        <a:spcAft>
                          <a:spcPts val="0"/>
                        </a:spcAft>
                        <a:buNone/>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buNone/>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buNone/>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buNone/>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buNone/>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720000">
                <a:tc gridSpan="5">
                  <a:txBody>
                    <a:bodyPr/>
                    <a:lstStyle/>
                    <a:p>
                      <a:pPr indent="127000" algn="ctr" hangingPunct="0">
                        <a:spcAft>
                          <a:spcPts val="0"/>
                        </a:spcAft>
                        <a:tabLst>
                          <a:tab pos="226695" algn="l"/>
                        </a:tabLst>
                      </a:pPr>
                      <a:r>
                        <a:rPr lang="zh-CN" sz="1900" kern="100" dirty="0">
                          <a:effectLst/>
                          <a:latin typeface="微软雅黑" panose="020B0503020204020204" charset="-122"/>
                          <a:ea typeface="微软雅黑" panose="020B0503020204020204" charset="-122"/>
                        </a:rPr>
                        <a:t>表</a:t>
                      </a:r>
                      <a:r>
                        <a:rPr lang="en-US" altLang="zh-CN" sz="1900" kern="100" dirty="0">
                          <a:effectLst/>
                          <a:latin typeface="微软雅黑" panose="020B0503020204020204" charset="-122"/>
                          <a:ea typeface="微软雅黑" panose="020B0503020204020204" charset="-122"/>
                        </a:rPr>
                        <a:t>2</a:t>
                      </a:r>
                      <a:r>
                        <a:rPr lang="en-US" sz="1900" kern="100" dirty="0">
                          <a:effectLst/>
                          <a:latin typeface="微软雅黑" panose="020B0503020204020204" charset="-122"/>
                          <a:ea typeface="微软雅黑" panose="020B0503020204020204" charset="-122"/>
                        </a:rPr>
                        <a:t> QUIC</a:t>
                      </a:r>
                      <a:r>
                        <a:rPr lang="zh-CN" sz="1900" kern="100" dirty="0">
                          <a:effectLst/>
                          <a:latin typeface="微软雅黑" panose="020B0503020204020204" charset="-122"/>
                          <a:ea typeface="微软雅黑" panose="020B0503020204020204" charset="-122"/>
                        </a:rPr>
                        <a:t>性能</a:t>
                      </a:r>
                      <a:r>
                        <a:rPr lang="zh-CN" altLang="en-US" sz="1900" kern="100" dirty="0">
                          <a:effectLst/>
                          <a:latin typeface="微软雅黑" panose="020B0503020204020204" charset="-122"/>
                          <a:ea typeface="微软雅黑" panose="020B0503020204020204" charset="-122"/>
                        </a:rPr>
                        <a:t>优化</a:t>
                      </a:r>
                      <a:r>
                        <a:rPr lang="zh-CN" sz="1900" kern="100" dirty="0">
                          <a:effectLst/>
                          <a:latin typeface="微软雅黑" panose="020B0503020204020204" charset="-122"/>
                          <a:ea typeface="微软雅黑" panose="020B0503020204020204" charset="-122"/>
                        </a:rPr>
                        <a:t>的相关工作</a:t>
                      </a:r>
                      <a:endParaRPr lang="zh-CN" sz="19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tcPr>
                </a:tc>
                <a:tc hMerge="1">
                  <a:tcPr/>
                </a:tc>
                <a:tc hMerge="1">
                  <a:tcPr/>
                </a:tc>
                <a:tc hMerge="1">
                  <a:tcPr>
                    <a:lnT w="12700" cap="flat" cmpd="sng" algn="ctr">
                      <a:solidFill>
                        <a:schemeClr val="tx1"/>
                      </a:solidFill>
                      <a:prstDash val="solid"/>
                      <a:round/>
                      <a:headEnd type="none" w="med" len="med"/>
                      <a:tailEnd type="none" w="med" len="med"/>
                    </a:lnT>
                  </a:tcPr>
                </a:tc>
                <a:tc hMerge="1">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03706" y="65501"/>
            <a:ext cx="3382467" cy="1917619"/>
          </a:xfrm>
          <a:prstGeom prst="rect">
            <a:avLst/>
          </a:prstGeom>
        </p:spPr>
      </p:pic>
      <p:sp>
        <p:nvSpPr>
          <p:cNvPr id="4" name="标题 3"/>
          <p:cNvSpPr>
            <a:spLocks noGrp="1"/>
          </p:cNvSpPr>
          <p:nvPr>
            <p:ph type="title"/>
          </p:nvPr>
        </p:nvSpPr>
        <p:spPr/>
        <p:txBody>
          <a:bodyPr/>
          <a:lstStyle/>
          <a:p>
            <a:r>
              <a:rPr lang="zh-CN" altLang="en-US" dirty="0"/>
              <a:t>性能优化</a:t>
            </a:r>
            <a:endParaRPr lang="zh-CN" altLang="en-US" dirty="0"/>
          </a:p>
        </p:txBody>
      </p:sp>
      <p:graphicFrame>
        <p:nvGraphicFramePr>
          <p:cNvPr id="7" name="表格 6"/>
          <p:cNvGraphicFramePr>
            <a:graphicFrameLocks noGrp="1"/>
          </p:cNvGraphicFramePr>
          <p:nvPr/>
        </p:nvGraphicFramePr>
        <p:xfrm>
          <a:off x="1284050" y="1604867"/>
          <a:ext cx="9624060" cy="5040000"/>
        </p:xfrm>
        <a:graphic>
          <a:graphicData uri="http://schemas.openxmlformats.org/drawingml/2006/table">
            <a:tbl>
              <a:tblPr firstRow="1" firstCol="1" bandRow="1">
                <a:tableStyleId>{2D5ABB26-0587-4C30-8999-92F81FD0307C}</a:tableStyleId>
              </a:tblPr>
              <a:tblGrid>
                <a:gridCol w="1248383"/>
                <a:gridCol w="1644015"/>
                <a:gridCol w="1128369"/>
                <a:gridCol w="1016089"/>
                <a:gridCol w="4587043"/>
              </a:tblGrid>
              <a:tr h="720000">
                <a:tc>
                  <a:txBody>
                    <a:bodyPr/>
                    <a:lstStyle/>
                    <a:p>
                      <a:pPr indent="127000" algn="ctr" hangingPunct="0">
                        <a:spcAft>
                          <a:spcPts val="0"/>
                        </a:spcAft>
                        <a:tabLst>
                          <a:tab pos="226695" algn="l"/>
                        </a:tabLst>
                      </a:pP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effectLst/>
                          <a:latin typeface="微软雅黑" panose="020B0503020204020204" charset="-122"/>
                          <a:ea typeface="微软雅黑" panose="020B0503020204020204" charset="-122"/>
                        </a:rPr>
                        <a:t>作者</a:t>
                      </a:r>
                      <a:endParaRPr lang="zh-CN" alt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solidFill>
                            <a:schemeClr val="tx1"/>
                          </a:solidFill>
                          <a:effectLst/>
                          <a:latin typeface="微软雅黑" panose="020B0503020204020204" charset="-122"/>
                          <a:ea typeface="微软雅黑" panose="020B0503020204020204" charset="-122"/>
                          <a:cs typeface="+mn-cs"/>
                        </a:rPr>
                        <a:t>发表处</a:t>
                      </a:r>
                      <a:endParaRPr lang="zh-CN" altLang="zh-CN"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chemeClr val="tx1"/>
                          </a:solidFill>
                          <a:effectLst/>
                          <a:latin typeface="微软雅黑" panose="020B0503020204020204" charset="-122"/>
                          <a:ea typeface="微软雅黑" panose="020B0503020204020204" charset="-122"/>
                          <a:cs typeface="+mn-cs"/>
                        </a:rPr>
                        <a:t>发表年份</a:t>
                      </a:r>
                      <a:endParaRPr lang="zh-CN" altLang="en-US"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effectLst/>
                          <a:latin typeface="微软雅黑" panose="020B0503020204020204" charset="-122"/>
                          <a:ea typeface="微软雅黑" panose="020B0503020204020204" charset="-122"/>
                        </a:rPr>
                        <a:t>主要</a:t>
                      </a:r>
                      <a:r>
                        <a:rPr lang="zh-CN" altLang="en-US" sz="1200" b="1" kern="100" dirty="0">
                          <a:effectLst/>
                          <a:latin typeface="微软雅黑" panose="020B0503020204020204" charset="-122"/>
                          <a:ea typeface="微软雅黑" panose="020B0503020204020204" charset="-122"/>
                        </a:rPr>
                        <a:t>改进措施</a:t>
                      </a: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rowSpan="2">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多路径</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QUIC</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Quentin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[7]</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CoNEXT</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7</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MPQUIC:</a:t>
                      </a:r>
                      <a:r>
                        <a:rPr lang="zh-CN" altLang="zh-CN" sz="1500" kern="100" dirty="0">
                          <a:solidFill>
                            <a:schemeClr val="bg1">
                              <a:lumMod val="65000"/>
                            </a:schemeClr>
                          </a:solidFill>
                          <a:effectLst/>
                          <a:latin typeface="微软雅黑" panose="020B0503020204020204" charset="-122"/>
                          <a:ea typeface="微软雅黑" panose="020B0503020204020204" charset="-122"/>
                          <a:cs typeface="+mn-cs"/>
                        </a:rPr>
                        <a:t>在</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Stream</a:t>
                      </a:r>
                      <a:r>
                        <a:rPr lang="zh-CN" altLang="zh-CN" sz="1500" kern="100" dirty="0">
                          <a:solidFill>
                            <a:schemeClr val="bg1">
                              <a:lumMod val="65000"/>
                            </a:schemeClr>
                          </a:solidFill>
                          <a:effectLst/>
                          <a:latin typeface="微软雅黑" panose="020B0503020204020204" charset="-122"/>
                          <a:ea typeface="微软雅黑" panose="020B0503020204020204" charset="-122"/>
                          <a:cs typeface="+mn-cs"/>
                        </a:rPr>
                        <a:t>之下定义了</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Path</a:t>
                      </a:r>
                      <a:r>
                        <a:rPr lang="zh-CN" altLang="zh-CN" sz="1500" kern="100" dirty="0">
                          <a:solidFill>
                            <a:schemeClr val="bg1">
                              <a:lumMod val="65000"/>
                            </a:schemeClr>
                          </a:solidFill>
                          <a:effectLst/>
                          <a:latin typeface="微软雅黑" panose="020B0503020204020204" charset="-122"/>
                          <a:ea typeface="微软雅黑" panose="020B0503020204020204" charset="-122"/>
                          <a:cs typeface="+mn-cs"/>
                        </a:rPr>
                        <a:t>，用于描述数据传输所使用的物理网络路径</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Viernickel</a:t>
                      </a:r>
                      <a:r>
                        <a:rPr lang="en-US"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[28]</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ICC</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8</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通过不同的</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UDP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套接字直接区分不同的物理网络路径</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rowSpan="2">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用户态与内核态</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tx1"/>
                          </a:solidFill>
                          <a:effectLst/>
                          <a:latin typeface="微软雅黑" panose="020B0503020204020204" charset="-122"/>
                          <a:ea typeface="微软雅黑" panose="020B0503020204020204" charset="-122"/>
                          <a:cs typeface="+mn-cs"/>
                        </a:rPr>
                        <a:t>Duan</a:t>
                      </a:r>
                      <a:r>
                        <a:rPr lang="en-US"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[30]</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KBNets</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a:t>
                      </a:r>
                      <a:r>
                        <a:rPr lang="en-US" altLang="zh-CN" sz="1500" kern="100" dirty="0">
                          <a:solidFill>
                            <a:schemeClr val="tx1"/>
                          </a:solidFill>
                          <a:effectLst/>
                          <a:latin typeface="微软雅黑" panose="020B0503020204020204" charset="-122"/>
                          <a:ea typeface="微软雅黑" panose="020B0503020204020204" charset="-122"/>
                          <a:cs typeface="+mn-cs"/>
                        </a:rPr>
                        <a:t>7</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在用户空间实现了包括</a:t>
                      </a:r>
                      <a:r>
                        <a:rPr lang="en-US" altLang="zh-CN" sz="1500" kern="100" dirty="0">
                          <a:solidFill>
                            <a:schemeClr val="tx1"/>
                          </a:solidFill>
                          <a:effectLst/>
                          <a:latin typeface="微软雅黑" panose="020B0503020204020204" charset="-122"/>
                          <a:ea typeface="微软雅黑" panose="020B0503020204020204" charset="-122"/>
                          <a:cs typeface="+mn-cs"/>
                        </a:rPr>
                        <a:t>UDP</a:t>
                      </a:r>
                      <a:r>
                        <a:rPr lang="zh-CN" altLang="en-US" sz="1500" kern="100" dirty="0">
                          <a:solidFill>
                            <a:schemeClr val="tx1"/>
                          </a:solidFill>
                          <a:effectLst/>
                          <a:latin typeface="微软雅黑" panose="020B0503020204020204" charset="-122"/>
                          <a:ea typeface="微软雅黑" panose="020B0503020204020204" charset="-122"/>
                          <a:cs typeface="+mn-cs"/>
                        </a:rPr>
                        <a:t>在内的</a:t>
                      </a:r>
                      <a:r>
                        <a:rPr lang="en-US" altLang="zh-CN" sz="1500" kern="100" dirty="0" err="1">
                          <a:solidFill>
                            <a:schemeClr val="tx1"/>
                          </a:solidFill>
                          <a:effectLst/>
                          <a:latin typeface="微软雅黑" panose="020B0503020204020204" charset="-122"/>
                          <a:ea typeface="微软雅黑" panose="020B0503020204020204" charset="-122"/>
                          <a:cs typeface="+mn-cs"/>
                        </a:rPr>
                        <a:t>gQUIC</a:t>
                      </a:r>
                      <a:r>
                        <a:rPr lang="zh-CN" altLang="en-US" sz="1500" kern="100" dirty="0">
                          <a:solidFill>
                            <a:schemeClr val="tx1"/>
                          </a:solidFill>
                          <a:effectLst/>
                          <a:latin typeface="微软雅黑" panose="020B0503020204020204" charset="-122"/>
                          <a:ea typeface="微软雅黑" panose="020B0503020204020204" charset="-122"/>
                          <a:cs typeface="+mn-cs"/>
                        </a:rPr>
                        <a:t>协议栈</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Wang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[29]</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MSWiM</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2018</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在内核空间实现了</a:t>
                      </a:r>
                      <a:r>
                        <a:rPr lang="en-US" altLang="zh-CN" sz="1500" kern="100" dirty="0" err="1">
                          <a:solidFill>
                            <a:schemeClr val="tx1"/>
                          </a:solidFill>
                          <a:effectLst/>
                          <a:latin typeface="微软雅黑" panose="020B0503020204020204" charset="-122"/>
                          <a:ea typeface="微软雅黑" panose="020B0503020204020204" charset="-122"/>
                          <a:cs typeface="+mn-cs"/>
                        </a:rPr>
                        <a:t>gQUIC</a:t>
                      </a:r>
                      <a:r>
                        <a:rPr lang="zh-CN" altLang="en-US" sz="1500" dirty="0">
                          <a:sym typeface="+mn-ea"/>
                        </a:rPr>
                        <a:t>，用于在公平的环境下进行 </a:t>
                      </a:r>
                      <a:r>
                        <a:rPr lang="en-US" altLang="zh-CN" sz="1500" dirty="0">
                          <a:sym typeface="+mn-ea"/>
                        </a:rPr>
                        <a:t>g</a:t>
                      </a:r>
                      <a:r>
                        <a:rPr lang="zh-CN" altLang="en-US" sz="1500" dirty="0">
                          <a:sym typeface="+mn-ea"/>
                        </a:rPr>
                        <a:t>QUIC 和 TCP 的性能对比</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a:txBody>
                    <a:bodyPr/>
                    <a:lstStyle/>
                    <a:p>
                      <a:pPr indent="127000" algn="ctr" hangingPunct="0">
                        <a:spcAft>
                          <a:spcPts val="0"/>
                        </a:spcAft>
                        <a:buNone/>
                        <a:tabLst>
                          <a:tab pos="226695" algn="l"/>
                        </a:tabLst>
                      </a:pP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r>
              <a:tr h="720000">
                <a:tc gridSpan="5">
                  <a:txBody>
                    <a:bodyPr/>
                    <a:lstStyle/>
                    <a:p>
                      <a:pPr indent="127000" algn="ctr" hangingPunct="0">
                        <a:spcAft>
                          <a:spcPts val="0"/>
                        </a:spcAft>
                        <a:tabLst>
                          <a:tab pos="226695" algn="l"/>
                        </a:tabLst>
                      </a:pPr>
                      <a:r>
                        <a:rPr lang="zh-CN" sz="1900" kern="100" dirty="0">
                          <a:effectLst/>
                          <a:latin typeface="微软雅黑" panose="020B0503020204020204" charset="-122"/>
                          <a:ea typeface="微软雅黑" panose="020B0503020204020204" charset="-122"/>
                        </a:rPr>
                        <a:t>表</a:t>
                      </a:r>
                      <a:r>
                        <a:rPr lang="en-US" altLang="zh-CN" sz="1900" kern="100" dirty="0">
                          <a:effectLst/>
                          <a:latin typeface="微软雅黑" panose="020B0503020204020204" charset="-122"/>
                          <a:ea typeface="微软雅黑" panose="020B0503020204020204" charset="-122"/>
                        </a:rPr>
                        <a:t>2</a:t>
                      </a:r>
                      <a:r>
                        <a:rPr lang="en-US" sz="1900" kern="100" dirty="0">
                          <a:effectLst/>
                          <a:latin typeface="微软雅黑" panose="020B0503020204020204" charset="-122"/>
                          <a:ea typeface="微软雅黑" panose="020B0503020204020204" charset="-122"/>
                        </a:rPr>
                        <a:t> QUIC</a:t>
                      </a:r>
                      <a:r>
                        <a:rPr lang="zh-CN" sz="1900" kern="100" dirty="0">
                          <a:effectLst/>
                          <a:latin typeface="微软雅黑" panose="020B0503020204020204" charset="-122"/>
                          <a:ea typeface="微软雅黑" panose="020B0503020204020204" charset="-122"/>
                        </a:rPr>
                        <a:t>性能</a:t>
                      </a:r>
                      <a:r>
                        <a:rPr lang="zh-CN" altLang="en-US" sz="1900" kern="100" dirty="0">
                          <a:effectLst/>
                          <a:latin typeface="微软雅黑" panose="020B0503020204020204" charset="-122"/>
                          <a:ea typeface="微软雅黑" panose="020B0503020204020204" charset="-122"/>
                        </a:rPr>
                        <a:t>优化</a:t>
                      </a:r>
                      <a:r>
                        <a:rPr lang="zh-CN" sz="1900" kern="100" dirty="0">
                          <a:effectLst/>
                          <a:latin typeface="微软雅黑" panose="020B0503020204020204" charset="-122"/>
                          <a:ea typeface="微软雅黑" panose="020B0503020204020204" charset="-122"/>
                        </a:rPr>
                        <a:t>的相关工作</a:t>
                      </a:r>
                      <a:endParaRPr lang="zh-CN" sz="1900" kern="100" dirty="0">
                        <a:effectLst/>
                        <a:latin typeface="微软雅黑" panose="020B0503020204020204" charset="-122"/>
                        <a:ea typeface="微软雅黑" panose="020B0503020204020204" charset="-122"/>
                      </a:endParaRPr>
                    </a:p>
                  </a:txBody>
                  <a:tcPr marL="68580" marR="68580" marT="0" marB="0" anchor="ctr">
                    <a:lnT>
                      <a:noFill/>
                    </a:lnT>
                  </a:tcPr>
                </a:tc>
                <a:tc hMerge="1">
                  <a:tcPr>
                    <a:lnT>
                      <a:noFill/>
                    </a:lnT>
                  </a:tcPr>
                </a:tc>
                <a:tc hMerge="1">
                  <a:tcPr>
                    <a:lnT>
                      <a:noFill/>
                    </a:lnT>
                  </a:tcPr>
                </a:tc>
                <a:tc hMerge="1">
                  <a:tcPr>
                    <a:lnT>
                      <a:noFill/>
                    </a:lnT>
                  </a:tcPr>
                </a:tc>
                <a:tc hMerge="1">
                  <a:tcPr>
                    <a:lnT>
                      <a:noFill/>
                    </a:lnT>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性能优化</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03706" y="65501"/>
            <a:ext cx="3382467" cy="1917619"/>
          </a:xfrm>
          <a:prstGeom prst="rect">
            <a:avLst/>
          </a:prstGeom>
        </p:spPr>
      </p:pic>
      <p:graphicFrame>
        <p:nvGraphicFramePr>
          <p:cNvPr id="6" name="表格 5"/>
          <p:cNvGraphicFramePr>
            <a:graphicFrameLocks noGrp="1"/>
          </p:cNvGraphicFramePr>
          <p:nvPr/>
        </p:nvGraphicFramePr>
        <p:xfrm>
          <a:off x="1284050" y="1604867"/>
          <a:ext cx="9624060" cy="5040000"/>
        </p:xfrm>
        <a:graphic>
          <a:graphicData uri="http://schemas.openxmlformats.org/drawingml/2006/table">
            <a:tbl>
              <a:tblPr firstRow="1" firstCol="1" bandRow="1">
                <a:tableStyleId>{2D5ABB26-0587-4C30-8999-92F81FD0307C}</a:tableStyleId>
              </a:tblPr>
              <a:tblGrid>
                <a:gridCol w="1248383"/>
                <a:gridCol w="1644015"/>
                <a:gridCol w="1128369"/>
                <a:gridCol w="1016089"/>
                <a:gridCol w="4587043"/>
              </a:tblGrid>
              <a:tr h="720000">
                <a:tc>
                  <a:txBody>
                    <a:bodyPr/>
                    <a:lstStyle/>
                    <a:p>
                      <a:pPr indent="127000" algn="ctr" hangingPunct="0">
                        <a:spcAft>
                          <a:spcPts val="0"/>
                        </a:spcAft>
                        <a:tabLst>
                          <a:tab pos="226695" algn="l"/>
                        </a:tabLst>
                      </a:pP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effectLst/>
                          <a:latin typeface="微软雅黑" panose="020B0503020204020204" charset="-122"/>
                          <a:ea typeface="微软雅黑" panose="020B0503020204020204" charset="-122"/>
                        </a:rPr>
                        <a:t>作者</a:t>
                      </a:r>
                      <a:endParaRPr lang="zh-CN" alt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solidFill>
                            <a:schemeClr val="tx1"/>
                          </a:solidFill>
                          <a:effectLst/>
                          <a:latin typeface="微软雅黑" panose="020B0503020204020204" charset="-122"/>
                          <a:ea typeface="微软雅黑" panose="020B0503020204020204" charset="-122"/>
                          <a:cs typeface="+mn-cs"/>
                        </a:rPr>
                        <a:t>发表处</a:t>
                      </a:r>
                      <a:endParaRPr lang="zh-CN" altLang="zh-CN"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chemeClr val="tx1"/>
                          </a:solidFill>
                          <a:effectLst/>
                          <a:latin typeface="微软雅黑" panose="020B0503020204020204" charset="-122"/>
                          <a:ea typeface="微软雅黑" panose="020B0503020204020204" charset="-122"/>
                          <a:cs typeface="+mn-cs"/>
                        </a:rPr>
                        <a:t>发表年份</a:t>
                      </a:r>
                      <a:endParaRPr lang="zh-CN" altLang="en-US"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effectLst/>
                          <a:latin typeface="微软雅黑" panose="020B0503020204020204" charset="-122"/>
                          <a:ea typeface="微软雅黑" panose="020B0503020204020204" charset="-122"/>
                        </a:rPr>
                        <a:t>主要</a:t>
                      </a:r>
                      <a:r>
                        <a:rPr lang="zh-CN" altLang="en-US" sz="1200" b="1" kern="100" dirty="0">
                          <a:effectLst/>
                          <a:latin typeface="微软雅黑" panose="020B0503020204020204" charset="-122"/>
                          <a:ea typeface="微软雅黑" panose="020B0503020204020204" charset="-122"/>
                        </a:rPr>
                        <a:t>改进措施</a:t>
                      </a: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rowSpan="2">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多路径</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QUIC</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Quentin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[7]</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CoNEXT</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7</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MPQUIC:</a:t>
                      </a:r>
                      <a:r>
                        <a:rPr lang="zh-CN" altLang="zh-CN" sz="1500" kern="100" dirty="0">
                          <a:solidFill>
                            <a:schemeClr val="bg1">
                              <a:lumMod val="65000"/>
                            </a:schemeClr>
                          </a:solidFill>
                          <a:effectLst/>
                          <a:latin typeface="微软雅黑" panose="020B0503020204020204" charset="-122"/>
                          <a:ea typeface="微软雅黑" panose="020B0503020204020204" charset="-122"/>
                          <a:cs typeface="+mn-cs"/>
                        </a:rPr>
                        <a:t>在</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Stream</a:t>
                      </a:r>
                      <a:r>
                        <a:rPr lang="zh-CN" altLang="zh-CN" sz="1500" kern="100" dirty="0">
                          <a:solidFill>
                            <a:schemeClr val="bg1">
                              <a:lumMod val="65000"/>
                            </a:schemeClr>
                          </a:solidFill>
                          <a:effectLst/>
                          <a:latin typeface="微软雅黑" panose="020B0503020204020204" charset="-122"/>
                          <a:ea typeface="微软雅黑" panose="020B0503020204020204" charset="-122"/>
                          <a:cs typeface="+mn-cs"/>
                        </a:rPr>
                        <a:t>之下定义了</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Path</a:t>
                      </a:r>
                      <a:r>
                        <a:rPr lang="zh-CN" altLang="zh-CN" sz="1500" kern="100" dirty="0">
                          <a:solidFill>
                            <a:schemeClr val="bg1">
                              <a:lumMod val="65000"/>
                            </a:schemeClr>
                          </a:solidFill>
                          <a:effectLst/>
                          <a:latin typeface="微软雅黑" panose="020B0503020204020204" charset="-122"/>
                          <a:ea typeface="微软雅黑" panose="020B0503020204020204" charset="-122"/>
                          <a:cs typeface="+mn-cs"/>
                        </a:rPr>
                        <a:t>，用于描述数据传输所使用的物理网络路径</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Viernickel</a:t>
                      </a:r>
                      <a:r>
                        <a:rPr lang="en-US"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[28]</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ICC</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8</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通过不同的</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UDP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套接字直接区分不同的物理网络路径</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rowSpan="2">
                  <a:txBody>
                    <a:bodyPr/>
                    <a:lstStyle/>
                    <a:p>
                      <a:pPr indent="127000" algn="ctr" hangingPunct="0">
                        <a:spcAft>
                          <a:spcPts val="0"/>
                        </a:spcAft>
                        <a:buClrTx/>
                        <a:buSzTx/>
                        <a:buFontTx/>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用户态与内核态</a:t>
                      </a:r>
                      <a:endParaRPr 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Duan 等学者[30]</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KBNets</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2017年</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在用户空间实现了包括UDP在内的gQUIC协议栈</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Wang 等学者[29]</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MSWiM</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2018年</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buClrTx/>
                        <a:buSzTx/>
                        <a:buFontTx/>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sym typeface="+mn-ea"/>
                        </a:rPr>
                        <a:t>在内核空间实现了gQUIC，用于在公平的环境下进行 gQUIC 和 TCP 的性能对比</a:t>
                      </a:r>
                      <a:endParaRPr 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0000">
                <a:tc gridSpan="2">
                  <a:txBody>
                    <a:bodyPr/>
                    <a:lstStyle/>
                    <a:p>
                      <a:pPr indent="127000" algn="ctr" hangingPunct="0">
                        <a:spcAft>
                          <a:spcPts val="0"/>
                        </a:spcAft>
                        <a:buClrTx/>
                        <a:buSzTx/>
                        <a:buFontTx/>
                        <a:buNone/>
                        <a:tabLst>
                          <a:tab pos="226695" algn="l"/>
                        </a:tabLst>
                      </a:pPr>
                      <a:r>
                        <a:rPr lang="zh-CN" altLang="en-US" sz="1500" b="1" dirty="0">
                          <a:solidFill>
                            <a:srgbClr val="C00000"/>
                          </a:solidFill>
                          <a:sym typeface="Arial" panose="02080604020202020204" pitchFamily="34" charset="0"/>
                        </a:rPr>
                        <a:t>加速 QUIC 数据包处理的速度</a:t>
                      </a:r>
                      <a:r>
                        <a:rPr lang="en-US" altLang="zh-CN" sz="1500" b="1" dirty="0">
                          <a:solidFill>
                            <a:srgbClr val="C00000"/>
                          </a:solidFill>
                          <a:sym typeface="Arial" panose="02080604020202020204" pitchFamily="34" charset="0"/>
                        </a:rPr>
                        <a:t>: </a:t>
                      </a:r>
                      <a:endParaRPr lang="en-US"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c hMerge="1">
                  <a:tcPr marL="68580" marR="68580" marT="0" marB="0" anchor="ctr">
                    <a:lnT w="12700" cap="flat" cmpd="sng" algn="ctr">
                      <a:solidFill>
                        <a:schemeClr val="tx1"/>
                      </a:solidFill>
                      <a:prstDash val="solid"/>
                      <a:round/>
                      <a:headEnd type="none" w="med" len="med"/>
                      <a:tailEnd type="none" w="med" len="med"/>
                    </a:lnT>
                    <a:lnB>
                      <a:noFill/>
                    </a:lnB>
                  </a:tcPr>
                </a:tc>
                <a:tc gridSpan="2">
                  <a:txBody>
                    <a:bodyPr/>
                    <a:lstStyle/>
                    <a:p>
                      <a:pPr indent="127000" algn="ctr" hangingPunct="0">
                        <a:spcAft>
                          <a:spcPts val="0"/>
                        </a:spcAft>
                        <a:buClrTx/>
                        <a:buSzTx/>
                        <a:buFontTx/>
                        <a:buNone/>
                        <a:tabLst>
                          <a:tab pos="226695" algn="l"/>
                        </a:tabLst>
                      </a:pPr>
                      <a:r>
                        <a:rPr lang="zh-CN" altLang="en-US" sz="1500" dirty="0">
                          <a:sym typeface="+mn-ea"/>
                        </a:rPr>
                        <a:t>QUIC 性能的瓶颈在于加密与解密算法的开销</a:t>
                      </a:r>
                      <a:r>
                        <a:rPr lang="en-US" altLang="zh-CN" sz="1500" dirty="0">
                          <a:sym typeface="+mn-ea"/>
                        </a:rPr>
                        <a:t> </a:t>
                      </a:r>
                      <a:endParaRPr lang="en-US" alt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c hMerge="1">
                  <a:tcPr marL="68580" marR="68580" marT="0" marB="0" anchor="ctr">
                    <a:lnT w="12700" cap="flat" cmpd="sng" algn="ctr">
                      <a:solidFill>
                        <a:schemeClr val="tx1"/>
                      </a:solidFill>
                      <a:prstDash val="solid"/>
                      <a:round/>
                      <a:headEnd type="none" w="med" len="med"/>
                      <a:tailEnd type="none" w="med" len="med"/>
                    </a:lnT>
                    <a:lnB>
                      <a:noFill/>
                    </a:lnB>
                  </a:tcPr>
                </a:tc>
                <a:tc>
                  <a:txBody>
                    <a:bodyPr/>
                    <a:lstStyle/>
                    <a:p>
                      <a:pPr indent="127000" algn="ctr" hangingPunct="0">
                        <a:spcAft>
                          <a:spcPts val="0"/>
                        </a:spcAft>
                        <a:buClrTx/>
                        <a:buSzTx/>
                        <a:buFontTx/>
                        <a:buNone/>
                        <a:tabLst>
                          <a:tab pos="226695" algn="l"/>
                        </a:tabLst>
                      </a:pPr>
                      <a:r>
                        <a:rPr lang="zh-CN" altLang="en-US" sz="1500" dirty="0">
                          <a:sym typeface="+mn-ea"/>
                        </a:rPr>
                        <a:t> 将加密解密相关的操作移到 GPU 上进行执行,从而降低 CPU 负载并加速数据包的处理</a:t>
                      </a:r>
                      <a:endParaRPr lang="en-US" altLang="en-US" sz="1500" kern="100" dirty="0" err="1">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a:noFill/>
                    </a:lnB>
                  </a:tcPr>
                </a:tc>
              </a:tr>
              <a:tr h="720000">
                <a:tc gridSpan="5">
                  <a:txBody>
                    <a:bodyPr/>
                    <a:lstStyle/>
                    <a:p>
                      <a:pPr indent="127000" algn="ctr" hangingPunct="0">
                        <a:spcAft>
                          <a:spcPts val="0"/>
                        </a:spcAft>
                        <a:tabLst>
                          <a:tab pos="226695" algn="l"/>
                        </a:tabLst>
                      </a:pPr>
                      <a:r>
                        <a:rPr lang="zh-CN" sz="1900" kern="100" dirty="0">
                          <a:effectLst/>
                          <a:latin typeface="微软雅黑" panose="020B0503020204020204" charset="-122"/>
                          <a:ea typeface="微软雅黑" panose="020B0503020204020204" charset="-122"/>
                        </a:rPr>
                        <a:t>表</a:t>
                      </a:r>
                      <a:r>
                        <a:rPr lang="en-US" altLang="zh-CN" sz="1900" kern="100" dirty="0">
                          <a:effectLst/>
                          <a:latin typeface="微软雅黑" panose="020B0503020204020204" charset="-122"/>
                          <a:ea typeface="微软雅黑" panose="020B0503020204020204" charset="-122"/>
                        </a:rPr>
                        <a:t>2</a:t>
                      </a:r>
                      <a:r>
                        <a:rPr lang="en-US" sz="1900" kern="100" dirty="0">
                          <a:effectLst/>
                          <a:latin typeface="微软雅黑" panose="020B0503020204020204" charset="-122"/>
                          <a:ea typeface="微软雅黑" panose="020B0503020204020204" charset="-122"/>
                        </a:rPr>
                        <a:t> QUIC</a:t>
                      </a:r>
                      <a:r>
                        <a:rPr lang="zh-CN" sz="1900" kern="100" dirty="0">
                          <a:effectLst/>
                          <a:latin typeface="微软雅黑" panose="020B0503020204020204" charset="-122"/>
                          <a:ea typeface="微软雅黑" panose="020B0503020204020204" charset="-122"/>
                        </a:rPr>
                        <a:t>性能</a:t>
                      </a:r>
                      <a:r>
                        <a:rPr lang="zh-CN" altLang="en-US" sz="1900" kern="100" dirty="0">
                          <a:effectLst/>
                          <a:latin typeface="微软雅黑" panose="020B0503020204020204" charset="-122"/>
                          <a:ea typeface="微软雅黑" panose="020B0503020204020204" charset="-122"/>
                        </a:rPr>
                        <a:t>优化</a:t>
                      </a:r>
                      <a:r>
                        <a:rPr lang="zh-CN" sz="1900" kern="100" dirty="0">
                          <a:effectLst/>
                          <a:latin typeface="微软雅黑" panose="020B0503020204020204" charset="-122"/>
                          <a:ea typeface="微软雅黑" panose="020B0503020204020204" charset="-122"/>
                        </a:rPr>
                        <a:t>的相关工作</a:t>
                      </a:r>
                      <a:endParaRPr lang="zh-CN" sz="1900" kern="100" dirty="0">
                        <a:effectLst/>
                        <a:latin typeface="微软雅黑" panose="020B0503020204020204" charset="-122"/>
                        <a:ea typeface="微软雅黑" panose="020B0503020204020204" charset="-122"/>
                      </a:endParaRPr>
                    </a:p>
                  </a:txBody>
                  <a:tcPr marL="68580" marR="68580" marT="0" marB="0" anchor="ctr">
                    <a:lnT>
                      <a:noFill/>
                    </a:lnT>
                  </a:tcPr>
                </a:tc>
                <a:tc hMerge="1">
                  <a:tcPr>
                    <a:lnT>
                      <a:noFill/>
                    </a:lnT>
                  </a:tcPr>
                </a:tc>
                <a:tc hMerge="1">
                  <a:tcPr>
                    <a:lnT>
                      <a:noFill/>
                    </a:lnT>
                  </a:tcPr>
                </a:tc>
                <a:tc hMerge="1">
                  <a:tcPr>
                    <a:lnT>
                      <a:noFill/>
                    </a:lnT>
                  </a:tcPr>
                </a:tc>
                <a:tc hMerge="1">
                  <a:tcPr>
                    <a:lnT>
                      <a:noFill/>
                    </a:lnT>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安全性</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16187" y="6"/>
            <a:ext cx="2959876" cy="1949513"/>
          </a:xfrm>
          <a:prstGeom prst="rect">
            <a:avLst/>
          </a:prstGeom>
        </p:spPr>
      </p:pic>
      <p:graphicFrame>
        <p:nvGraphicFramePr>
          <p:cNvPr id="7" name="表格 6"/>
          <p:cNvGraphicFramePr>
            <a:graphicFrameLocks noGrp="1"/>
          </p:cNvGraphicFramePr>
          <p:nvPr/>
        </p:nvGraphicFramePr>
        <p:xfrm>
          <a:off x="1284050" y="1949519"/>
          <a:ext cx="9623899" cy="4320000"/>
        </p:xfrm>
        <a:graphic>
          <a:graphicData uri="http://schemas.openxmlformats.org/drawingml/2006/table">
            <a:tbl>
              <a:tblPr firstRow="1" firstCol="1" bandRow="1">
                <a:tableStyleId>{2D5ABB26-0587-4C30-8999-92F81FD0307C}</a:tableStyleId>
              </a:tblPr>
              <a:tblGrid>
                <a:gridCol w="1248383"/>
                <a:gridCol w="1643975"/>
                <a:gridCol w="1128409"/>
                <a:gridCol w="1016089"/>
                <a:gridCol w="4587043"/>
              </a:tblGrid>
              <a:tr h="540000">
                <a:tc>
                  <a:txBody>
                    <a:bodyPr/>
                    <a:lstStyle/>
                    <a:p>
                      <a:pPr indent="127000" algn="ctr" hangingPunct="0">
                        <a:spcAft>
                          <a:spcPts val="0"/>
                        </a:spcAft>
                        <a:tabLst>
                          <a:tab pos="226695" algn="l"/>
                        </a:tabLst>
                      </a:pP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effectLst/>
                          <a:latin typeface="微软雅黑" panose="020B0503020204020204" charset="-122"/>
                          <a:ea typeface="微软雅黑" panose="020B0503020204020204" charset="-122"/>
                        </a:rPr>
                        <a:t>作者</a:t>
                      </a:r>
                      <a:endParaRPr lang="zh-CN" alt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solidFill>
                            <a:schemeClr val="tx1"/>
                          </a:solidFill>
                          <a:effectLst/>
                          <a:latin typeface="微软雅黑" panose="020B0503020204020204" charset="-122"/>
                          <a:ea typeface="微软雅黑" panose="020B0503020204020204" charset="-122"/>
                          <a:cs typeface="+mn-cs"/>
                        </a:rPr>
                        <a:t>发表处</a:t>
                      </a:r>
                      <a:endParaRPr lang="zh-CN" altLang="zh-CN"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chemeClr val="tx1"/>
                          </a:solidFill>
                          <a:effectLst/>
                          <a:latin typeface="微软雅黑" panose="020B0503020204020204" charset="-122"/>
                          <a:ea typeface="微软雅黑" panose="020B0503020204020204" charset="-122"/>
                          <a:cs typeface="+mn-cs"/>
                        </a:rPr>
                        <a:t>发表年份</a:t>
                      </a:r>
                      <a:endParaRPr lang="zh-CN" altLang="en-US"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effectLst/>
                          <a:latin typeface="微软雅黑" panose="020B0503020204020204" charset="-122"/>
                          <a:ea typeface="微软雅黑" panose="020B0503020204020204" charset="-122"/>
                        </a:rPr>
                        <a:t>主要</a:t>
                      </a:r>
                      <a:r>
                        <a:rPr lang="zh-CN" altLang="en-US" sz="1200" b="1" kern="100" dirty="0">
                          <a:effectLst/>
                          <a:latin typeface="微软雅黑" panose="020B0503020204020204" charset="-122"/>
                          <a:ea typeface="微软雅黑" panose="020B0503020204020204" charset="-122"/>
                        </a:rPr>
                        <a:t>内容</a:t>
                      </a: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rowSpan="3">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安全模型</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tx1"/>
                          </a:solidFill>
                          <a:effectLst/>
                          <a:latin typeface="微软雅黑" panose="020B0503020204020204" charset="-122"/>
                          <a:ea typeface="微软雅黑" panose="020B0503020204020204" charset="-122"/>
                          <a:cs typeface="+mn-cs"/>
                        </a:rPr>
                        <a:t>Fischlin</a:t>
                      </a:r>
                      <a:r>
                        <a:rPr lang="en-US"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[2]</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CCS</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2014</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QUICi</a:t>
                      </a:r>
                      <a:r>
                        <a:rPr lang="zh-CN" altLang="en-US" sz="1500" kern="100" dirty="0">
                          <a:solidFill>
                            <a:schemeClr val="tx1"/>
                          </a:solidFill>
                          <a:effectLst/>
                          <a:latin typeface="微软雅黑" panose="020B0503020204020204" charset="-122"/>
                          <a:ea typeface="微软雅黑" panose="020B0503020204020204" charset="-122"/>
                          <a:cs typeface="+mn-cs"/>
                        </a:rPr>
                        <a:t>：采用了更为复杂的密钥生成机制</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tx1"/>
                          </a:solidFill>
                          <a:effectLst/>
                          <a:latin typeface="微软雅黑" panose="020B0503020204020204" charset="-122"/>
                          <a:ea typeface="微软雅黑" panose="020B0503020204020204" charset="-122"/>
                          <a:cs typeface="+mn-cs"/>
                        </a:rPr>
                        <a:t>Lychev</a:t>
                      </a:r>
                      <a:r>
                        <a:rPr lang="en-US"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[40]</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IEEE S&amp;P</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2015</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提出了快速通信协议的概念，用于描述在最终会话密钥生成之前先使用初始会话密钥的做法</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Jager</a:t>
                      </a:r>
                      <a:r>
                        <a:rPr lang="en-US" altLang="zh-CN"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[4]</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CCS</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2015</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模拟攻击结果表明，</a:t>
                      </a:r>
                      <a:r>
                        <a:rPr lang="en-US" altLang="zh-CN" sz="1500" kern="100" dirty="0">
                          <a:solidFill>
                            <a:schemeClr val="tx1"/>
                          </a:solidFill>
                          <a:effectLst/>
                          <a:latin typeface="微软雅黑" panose="020B0503020204020204" charset="-122"/>
                          <a:ea typeface="微软雅黑" panose="020B0503020204020204" charset="-122"/>
                          <a:cs typeface="+mn-cs"/>
                        </a:rPr>
                        <a:t>TLS1.3</a:t>
                      </a:r>
                      <a:r>
                        <a:rPr lang="zh-CN" altLang="en-US" sz="1500" kern="100" dirty="0">
                          <a:solidFill>
                            <a:schemeClr val="tx1"/>
                          </a:solidFill>
                          <a:effectLst/>
                          <a:latin typeface="微软雅黑" panose="020B0503020204020204" charset="-122"/>
                          <a:ea typeface="微软雅黑" panose="020B0503020204020204" charset="-122"/>
                          <a:cs typeface="+mn-cs"/>
                        </a:rPr>
                        <a:t>和</a:t>
                      </a:r>
                      <a:r>
                        <a:rPr lang="en-US" altLang="zh-CN" sz="1500" kern="100" dirty="0">
                          <a:solidFill>
                            <a:schemeClr val="tx1"/>
                          </a:solidFill>
                          <a:effectLst/>
                          <a:latin typeface="微软雅黑" panose="020B0503020204020204" charset="-122"/>
                          <a:ea typeface="微软雅黑" panose="020B0503020204020204" charset="-122"/>
                          <a:cs typeface="+mn-cs"/>
                        </a:rPr>
                        <a:t>QUIC</a:t>
                      </a:r>
                      <a:r>
                        <a:rPr lang="zh-CN" altLang="en-US" sz="1500" kern="100" dirty="0">
                          <a:solidFill>
                            <a:schemeClr val="tx1"/>
                          </a:solidFill>
                          <a:effectLst/>
                          <a:latin typeface="微软雅黑" panose="020B0503020204020204" charset="-122"/>
                          <a:ea typeface="微软雅黑" panose="020B0503020204020204" charset="-122"/>
                          <a:cs typeface="+mn-cs"/>
                        </a:rPr>
                        <a:t>通过增加</a:t>
                      </a:r>
                      <a:r>
                        <a:rPr lang="en-US" altLang="zh-CN" sz="1500" kern="100" dirty="0" err="1">
                          <a:solidFill>
                            <a:schemeClr val="tx1"/>
                          </a:solidFill>
                          <a:effectLst/>
                          <a:latin typeface="微软雅黑" panose="020B0503020204020204" charset="-122"/>
                          <a:ea typeface="微软雅黑" panose="020B0503020204020204" charset="-122"/>
                          <a:cs typeface="+mn-cs"/>
                        </a:rPr>
                        <a:t>Bleichenbacher</a:t>
                      </a:r>
                      <a:r>
                        <a:rPr lang="zh-CN" altLang="en-US" sz="1500" kern="100" dirty="0">
                          <a:solidFill>
                            <a:schemeClr val="tx1"/>
                          </a:solidFill>
                          <a:effectLst/>
                          <a:latin typeface="微软雅黑" panose="020B0503020204020204" charset="-122"/>
                          <a:ea typeface="微软雅黑" panose="020B0503020204020204" charset="-122"/>
                          <a:cs typeface="+mn-cs"/>
                        </a:rPr>
                        <a:t>攻击所消耗的时间来消解此攻击</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540000">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540000">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540000">
                <a:tc gridSpan="5">
                  <a:txBody>
                    <a:bodyPr/>
                    <a:lstStyle/>
                    <a:p>
                      <a:pPr indent="127000" algn="ctr" hangingPunct="0">
                        <a:spcAft>
                          <a:spcPts val="0"/>
                        </a:spcAft>
                        <a:tabLst>
                          <a:tab pos="226695" algn="l"/>
                        </a:tabLst>
                      </a:pPr>
                      <a:r>
                        <a:rPr lang="zh-CN" sz="1900" kern="100" dirty="0">
                          <a:effectLst/>
                          <a:latin typeface="微软雅黑" panose="020B0503020204020204" charset="-122"/>
                          <a:ea typeface="微软雅黑" panose="020B0503020204020204" charset="-122"/>
                        </a:rPr>
                        <a:t>表</a:t>
                      </a:r>
                      <a:r>
                        <a:rPr lang="en-US" altLang="zh-CN" sz="1900" kern="100" dirty="0">
                          <a:effectLst/>
                          <a:latin typeface="微软雅黑" panose="020B0503020204020204" charset="-122"/>
                          <a:ea typeface="微软雅黑" panose="020B0503020204020204" charset="-122"/>
                        </a:rPr>
                        <a:t>3</a:t>
                      </a:r>
                      <a:r>
                        <a:rPr lang="en-US" sz="1900" kern="100" dirty="0">
                          <a:effectLst/>
                          <a:latin typeface="微软雅黑" panose="020B0503020204020204" charset="-122"/>
                          <a:ea typeface="微软雅黑" panose="020B0503020204020204" charset="-122"/>
                        </a:rPr>
                        <a:t> QUIC</a:t>
                      </a:r>
                      <a:r>
                        <a:rPr lang="zh-CN" altLang="en-US" sz="1900" kern="100" dirty="0">
                          <a:effectLst/>
                          <a:latin typeface="微软雅黑" panose="020B0503020204020204" charset="-122"/>
                          <a:ea typeface="微软雅黑" panose="020B0503020204020204" charset="-122"/>
                        </a:rPr>
                        <a:t>安全性</a:t>
                      </a:r>
                      <a:r>
                        <a:rPr lang="zh-CN" sz="1900" kern="100" dirty="0">
                          <a:effectLst/>
                          <a:latin typeface="微软雅黑" panose="020B0503020204020204" charset="-122"/>
                          <a:ea typeface="微软雅黑" panose="020B0503020204020204" charset="-122"/>
                        </a:rPr>
                        <a:t>的相关工作</a:t>
                      </a:r>
                      <a:endParaRPr lang="zh-CN" sz="19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tcPr>
                </a:tc>
                <a:tc hMerge="1">
                  <a:tcPr/>
                </a:tc>
                <a:tc hMerge="1">
                  <a:tcPr/>
                </a:tc>
                <a:tc hMerge="1">
                  <a:tcPr>
                    <a:lnT w="12700" cap="flat" cmpd="sng" algn="ctr">
                      <a:solidFill>
                        <a:schemeClr val="tx1"/>
                      </a:solidFill>
                      <a:prstDash val="solid"/>
                      <a:round/>
                      <a:headEnd type="none" w="med" len="med"/>
                      <a:tailEnd type="none" w="med" len="med"/>
                    </a:lnT>
                  </a:tcPr>
                </a:tc>
                <a:tc hMerge="1">
                  <a:tcPr>
                    <a:lnT w="1270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6226" y="604408"/>
            <a:ext cx="6586816" cy="839807"/>
          </a:xfrm>
        </p:spPr>
        <p:txBody>
          <a:bodyPr/>
          <a:lstStyle/>
          <a:p>
            <a:r>
              <a:rPr lang="zh-CN" altLang="en-US" dirty="0"/>
              <a:t>前期相关工作</a:t>
            </a:r>
            <a:endParaRPr lang="en-US" altLang="zh-CN" dirty="0"/>
          </a:p>
        </p:txBody>
      </p:sp>
      <p:cxnSp>
        <p:nvCxnSpPr>
          <p:cNvPr id="5" name="直接连接符 4"/>
          <p:cNvCxnSpPr/>
          <p:nvPr/>
        </p:nvCxnSpPr>
        <p:spPr>
          <a:xfrm>
            <a:off x="2209955" y="2555211"/>
            <a:ext cx="407885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500900" y="2482475"/>
            <a:ext cx="114300" cy="14547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椭圆 6"/>
          <p:cNvSpPr/>
          <p:nvPr/>
        </p:nvSpPr>
        <p:spPr>
          <a:xfrm>
            <a:off x="2913075" y="2479010"/>
            <a:ext cx="114300" cy="14547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14815" t="24248" r="14983" b="34082"/>
          <a:stretch>
            <a:fillRect/>
          </a:stretch>
        </p:blipFill>
        <p:spPr>
          <a:xfrm>
            <a:off x="2681627" y="2711108"/>
            <a:ext cx="691496" cy="442757"/>
          </a:xfrm>
          <a:prstGeom prst="rect">
            <a:avLst/>
          </a:prstGeom>
        </p:spPr>
      </p:pic>
      <p:sp>
        <p:nvSpPr>
          <p:cNvPr id="13" name="对话气泡: 圆角矩形 12"/>
          <p:cNvSpPr/>
          <p:nvPr/>
        </p:nvSpPr>
        <p:spPr>
          <a:xfrm>
            <a:off x="1934595" y="1448675"/>
            <a:ext cx="1272887" cy="694328"/>
          </a:xfrm>
          <a:prstGeom prst="wedgeRoundRectCallout">
            <a:avLst>
              <a:gd name="adj1" fmla="val -6325"/>
              <a:gd name="adj2" fmla="val 7943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rPr>
              <a:t>1996</a:t>
            </a:r>
            <a:endParaRPr lang="en-US" altLang="zh-CN" dirty="0">
              <a:solidFill>
                <a:schemeClr val="tx1"/>
              </a:solidFill>
              <a:latin typeface="微软雅黑" panose="020B0503020204020204" charset="-122"/>
              <a:ea typeface="微软雅黑" panose="020B0503020204020204" charset="-122"/>
            </a:endParaRPr>
          </a:p>
          <a:p>
            <a:pPr algn="ctr"/>
            <a:r>
              <a:rPr lang="en-US" altLang="zh-CN" dirty="0">
                <a:solidFill>
                  <a:schemeClr val="tx1"/>
                </a:solidFill>
                <a:latin typeface="微软雅黑" panose="020B0503020204020204" charset="-122"/>
                <a:ea typeface="微软雅黑" panose="020B0503020204020204" charset="-122"/>
              </a:rPr>
              <a:t>HTTP 1.0 </a:t>
            </a:r>
            <a:endParaRPr lang="zh-CN" altLang="en-US" dirty="0">
              <a:solidFill>
                <a:schemeClr val="tx1"/>
              </a:solidFill>
              <a:latin typeface="微软雅黑" panose="020B0503020204020204" charset="-122"/>
              <a:ea typeface="微软雅黑" panose="020B0503020204020204" charset="-122"/>
            </a:endParaRPr>
          </a:p>
        </p:txBody>
      </p:sp>
      <p:sp>
        <p:nvSpPr>
          <p:cNvPr id="14" name="对话气泡: 圆角矩形 13"/>
          <p:cNvSpPr/>
          <p:nvPr/>
        </p:nvSpPr>
        <p:spPr>
          <a:xfrm>
            <a:off x="3295805" y="1448675"/>
            <a:ext cx="1272887" cy="694328"/>
          </a:xfrm>
          <a:prstGeom prst="wedgeRoundRectCallout">
            <a:avLst>
              <a:gd name="adj1" fmla="val -65101"/>
              <a:gd name="adj2" fmla="val 854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rPr>
              <a:t>1999</a:t>
            </a:r>
            <a:endParaRPr lang="en-US" altLang="zh-CN" dirty="0">
              <a:solidFill>
                <a:schemeClr val="tx1"/>
              </a:solidFill>
              <a:latin typeface="微软雅黑" panose="020B0503020204020204" charset="-122"/>
              <a:ea typeface="微软雅黑" panose="020B0503020204020204" charset="-122"/>
            </a:endParaRPr>
          </a:p>
          <a:p>
            <a:pPr algn="ctr"/>
            <a:r>
              <a:rPr lang="en-US" altLang="zh-CN" dirty="0">
                <a:solidFill>
                  <a:schemeClr val="tx1"/>
                </a:solidFill>
                <a:latin typeface="微软雅黑" panose="020B0503020204020204" charset="-122"/>
                <a:ea typeface="微软雅黑" panose="020B0503020204020204" charset="-122"/>
              </a:rPr>
              <a:t>HTTP 1.1 </a:t>
            </a:r>
            <a:endParaRPr lang="zh-CN" altLang="en-US" dirty="0">
              <a:solidFill>
                <a:schemeClr val="tx1"/>
              </a:solidFill>
              <a:latin typeface="微软雅黑" panose="020B0503020204020204" charset="-122"/>
              <a:ea typeface="微软雅黑" panose="020B0503020204020204" charset="-122"/>
            </a:endParaRPr>
          </a:p>
        </p:txBody>
      </p:sp>
      <p:sp>
        <p:nvSpPr>
          <p:cNvPr id="15" name="文本框 14"/>
          <p:cNvSpPr txBox="1"/>
          <p:nvPr/>
        </p:nvSpPr>
        <p:spPr>
          <a:xfrm>
            <a:off x="2564979" y="3240490"/>
            <a:ext cx="1077502" cy="276999"/>
          </a:xfrm>
          <a:prstGeom prst="rect">
            <a:avLst/>
          </a:prstGeom>
          <a:noFill/>
        </p:spPr>
        <p:txBody>
          <a:bodyPr wrap="square" rtlCol="0">
            <a:spAutoFit/>
          </a:bodyPr>
          <a:lstStyle/>
          <a:p>
            <a:r>
              <a:rPr lang="zh-CN" altLang="en-US" sz="1200" dirty="0">
                <a:latin typeface="微软雅黑" panose="020B0503020204020204" charset="-122"/>
                <a:ea typeface="微软雅黑" panose="020B0503020204020204" charset="-122"/>
              </a:rPr>
              <a:t>互联网兴起</a:t>
            </a:r>
            <a:endParaRPr lang="zh-CN" altLang="en-US" sz="1200" dirty="0">
              <a:latin typeface="微软雅黑" panose="020B0503020204020204" charset="-122"/>
              <a:ea typeface="微软雅黑" panose="020B0503020204020204" charset="-122"/>
            </a:endParaRPr>
          </a:p>
        </p:txBody>
      </p:sp>
      <p:grpSp>
        <p:nvGrpSpPr>
          <p:cNvPr id="32" name="组合 31"/>
          <p:cNvGrpSpPr/>
          <p:nvPr/>
        </p:nvGrpSpPr>
        <p:grpSpPr>
          <a:xfrm flipH="1">
            <a:off x="6127328" y="2479010"/>
            <a:ext cx="2597727" cy="148938"/>
            <a:chOff x="5626679" y="2781299"/>
            <a:chExt cx="2597727" cy="148938"/>
          </a:xfrm>
        </p:grpSpPr>
        <p:cxnSp>
          <p:nvCxnSpPr>
            <p:cNvPr id="25" name="直接连接符 24"/>
            <p:cNvCxnSpPr/>
            <p:nvPr/>
          </p:nvCxnSpPr>
          <p:spPr>
            <a:xfrm>
              <a:off x="5626679" y="2857500"/>
              <a:ext cx="259772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917624" y="2784764"/>
              <a:ext cx="114300" cy="14547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7" name="椭圆 26"/>
            <p:cNvSpPr/>
            <p:nvPr/>
          </p:nvSpPr>
          <p:spPr>
            <a:xfrm>
              <a:off x="6329799" y="2781299"/>
              <a:ext cx="114300" cy="14547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9" name="对话气泡: 圆角矩形 28"/>
          <p:cNvSpPr/>
          <p:nvPr/>
        </p:nvSpPr>
        <p:spPr>
          <a:xfrm>
            <a:off x="7363845" y="1448675"/>
            <a:ext cx="1272887" cy="694328"/>
          </a:xfrm>
          <a:prstGeom prst="wedgeRoundRectCallout">
            <a:avLst>
              <a:gd name="adj1" fmla="val -6325"/>
              <a:gd name="adj2" fmla="val 7943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rPr>
              <a:t>2009</a:t>
            </a:r>
            <a:endParaRPr lang="en-US" altLang="zh-CN" dirty="0">
              <a:solidFill>
                <a:schemeClr val="tx1"/>
              </a:solidFill>
              <a:latin typeface="微软雅黑" panose="020B0503020204020204" charset="-122"/>
              <a:ea typeface="微软雅黑" panose="020B0503020204020204" charset="-122"/>
            </a:endParaRPr>
          </a:p>
          <a:p>
            <a:pPr algn="ctr"/>
            <a:r>
              <a:rPr lang="en-US" altLang="zh-CN" dirty="0">
                <a:solidFill>
                  <a:schemeClr val="tx1"/>
                </a:solidFill>
                <a:latin typeface="微软雅黑" panose="020B0503020204020204" charset="-122"/>
                <a:ea typeface="微软雅黑" panose="020B0503020204020204" charset="-122"/>
              </a:rPr>
              <a:t>SPDY</a:t>
            </a:r>
            <a:endParaRPr lang="zh-CN" altLang="en-US" dirty="0">
              <a:solidFill>
                <a:schemeClr val="tx1"/>
              </a:solidFill>
              <a:latin typeface="微软雅黑" panose="020B0503020204020204" charset="-122"/>
              <a:ea typeface="微软雅黑" panose="020B0503020204020204" charset="-122"/>
            </a:endParaRPr>
          </a:p>
        </p:txBody>
      </p:sp>
      <p:sp>
        <p:nvSpPr>
          <p:cNvPr id="30" name="对话气泡: 圆角矩形 29"/>
          <p:cNvSpPr/>
          <p:nvPr/>
        </p:nvSpPr>
        <p:spPr>
          <a:xfrm>
            <a:off x="8725055" y="1448675"/>
            <a:ext cx="1272887" cy="694328"/>
          </a:xfrm>
          <a:prstGeom prst="wedgeRoundRectCallout">
            <a:avLst>
              <a:gd name="adj1" fmla="val -65101"/>
              <a:gd name="adj2" fmla="val 854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rPr>
              <a:t>2015</a:t>
            </a:r>
            <a:endParaRPr lang="en-US" altLang="zh-CN" dirty="0">
              <a:solidFill>
                <a:schemeClr val="tx1"/>
              </a:solidFill>
              <a:latin typeface="微软雅黑" panose="020B0503020204020204" charset="-122"/>
              <a:ea typeface="微软雅黑" panose="020B0503020204020204" charset="-122"/>
            </a:endParaRPr>
          </a:p>
          <a:p>
            <a:pPr algn="ctr"/>
            <a:r>
              <a:rPr lang="en-US" altLang="zh-CN" dirty="0">
                <a:solidFill>
                  <a:schemeClr val="tx1"/>
                </a:solidFill>
                <a:latin typeface="微软雅黑" panose="020B0503020204020204" charset="-122"/>
                <a:ea typeface="微软雅黑" panose="020B0503020204020204" charset="-122"/>
              </a:rPr>
              <a:t>HTTP 2.0</a:t>
            </a:r>
            <a:endParaRPr lang="zh-CN" altLang="en-US" dirty="0">
              <a:solidFill>
                <a:schemeClr val="tx1"/>
              </a:solidFill>
              <a:latin typeface="微软雅黑" panose="020B0503020204020204" charset="-122"/>
              <a:ea typeface="微软雅黑" panose="020B0503020204020204" charset="-122"/>
            </a:endParaRPr>
          </a:p>
        </p:txBody>
      </p:sp>
      <p:sp>
        <p:nvSpPr>
          <p:cNvPr id="31" name="文本框 30"/>
          <p:cNvSpPr txBox="1"/>
          <p:nvPr/>
        </p:nvSpPr>
        <p:spPr>
          <a:xfrm>
            <a:off x="7426191" y="3240490"/>
            <a:ext cx="1757796" cy="276999"/>
          </a:xfrm>
          <a:prstGeom prst="rect">
            <a:avLst/>
          </a:prstGeom>
          <a:noFill/>
        </p:spPr>
        <p:txBody>
          <a:bodyPr wrap="square" rtlCol="0">
            <a:spAutoFit/>
          </a:bodyPr>
          <a:lstStyle/>
          <a:p>
            <a:r>
              <a:rPr lang="zh-CN" altLang="en-US" sz="1200" dirty="0">
                <a:latin typeface="微软雅黑" panose="020B0503020204020204" charset="-122"/>
                <a:ea typeface="微软雅黑" panose="020B0503020204020204" charset="-122"/>
              </a:rPr>
              <a:t>移动互联网  物联网</a:t>
            </a:r>
            <a:endParaRPr lang="zh-CN" altLang="en-US" sz="1200" dirty="0">
              <a:latin typeface="微软雅黑" panose="020B0503020204020204" charset="-122"/>
              <a:ea typeface="微软雅黑" panose="020B0503020204020204" charset="-122"/>
            </a:endParaRP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429" y="2700236"/>
            <a:ext cx="492350" cy="492350"/>
          </a:xfrm>
          <a:prstGeom prst="rect">
            <a:avLst/>
          </a:prstGeom>
        </p:spPr>
      </p:pic>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123" y="2678916"/>
            <a:ext cx="492350" cy="492350"/>
          </a:xfrm>
          <a:prstGeom prst="rect">
            <a:avLst/>
          </a:prstGeom>
        </p:spPr>
      </p:pic>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1741" y="2689457"/>
            <a:ext cx="492350" cy="492350"/>
          </a:xfrm>
          <a:prstGeom prst="rect">
            <a:avLst/>
          </a:prstGeom>
        </p:spPr>
      </p:pic>
      <p:sp>
        <p:nvSpPr>
          <p:cNvPr id="40" name="文本框 39"/>
          <p:cNvSpPr txBox="1"/>
          <p:nvPr/>
        </p:nvSpPr>
        <p:spPr>
          <a:xfrm>
            <a:off x="5079165" y="3219294"/>
            <a:ext cx="1077502" cy="276999"/>
          </a:xfrm>
          <a:prstGeom prst="rect">
            <a:avLst/>
          </a:prstGeom>
          <a:noFill/>
        </p:spPr>
        <p:txBody>
          <a:bodyPr wrap="square" rtlCol="0">
            <a:spAutoFit/>
          </a:bodyPr>
          <a:lstStyle/>
          <a:p>
            <a:pPr algn="ctr"/>
            <a:r>
              <a:rPr lang="en-US" altLang="zh-CN" sz="1200" dirty="0">
                <a:latin typeface="微软雅黑" panose="020B0503020204020204" charset="-122"/>
                <a:ea typeface="微软雅黑" panose="020B0503020204020204" charset="-122"/>
              </a:rPr>
              <a:t>Web 2.0</a:t>
            </a:r>
            <a:endParaRPr lang="zh-CN" altLang="en-US" sz="1200" dirty="0">
              <a:latin typeface="微软雅黑" panose="020B0503020204020204" charset="-122"/>
              <a:ea typeface="微软雅黑" panose="020B0503020204020204" charset="-122"/>
            </a:endParaRPr>
          </a:p>
        </p:txBody>
      </p:sp>
      <p:sp>
        <p:nvSpPr>
          <p:cNvPr id="41" name="内容占位符 7"/>
          <p:cNvSpPr txBox="1"/>
          <p:nvPr/>
        </p:nvSpPr>
        <p:spPr>
          <a:xfrm>
            <a:off x="1107085" y="4035631"/>
            <a:ext cx="4752771" cy="1114127"/>
          </a:xfrm>
          <a:prstGeom prst="rect">
            <a:avLst/>
          </a:prstGeom>
          <a:solidFill>
            <a:schemeClr val="bg1">
              <a:lumMod val="95000"/>
            </a:schemeClr>
          </a:solidFill>
        </p:spPr>
        <p:txBody>
          <a:bodyPr/>
          <a:lstStyle>
            <a:lvl1pPr marL="228600" indent="-228600" algn="l" defTabSz="914400" rtl="0" eaLnBrk="1" latinLnBrk="0" hangingPunct="1">
              <a:lnSpc>
                <a:spcPct val="90000"/>
              </a:lnSpc>
              <a:spcBef>
                <a:spcPts val="1000"/>
              </a:spcBef>
              <a:buClr>
                <a:srgbClr val="C00000"/>
              </a:buClr>
              <a:buFont typeface="Arial" panose="02080604020202020204" pitchFamily="34" charset="0"/>
              <a:buChar char="•"/>
              <a:defRPr sz="2800" kern="1200">
                <a:solidFill>
                  <a:schemeClr val="tx1"/>
                </a:solidFill>
                <a:latin typeface="Avenir Heavy"/>
                <a:ea typeface="+mn-ea"/>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Ø"/>
              <a:defRPr sz="2400" kern="1200">
                <a:solidFill>
                  <a:schemeClr val="tx1"/>
                </a:solidFill>
                <a:latin typeface="Avenir Heavy"/>
                <a:ea typeface="+mn-ea"/>
                <a:cs typeface="+mn-cs"/>
              </a:defRPr>
            </a:lvl2pPr>
            <a:lvl3pPr marL="1143000" indent="-228600" algn="l" defTabSz="914400" rtl="0" eaLnBrk="1" latinLnBrk="0" hangingPunct="1">
              <a:lnSpc>
                <a:spcPct val="90000"/>
              </a:lnSpc>
              <a:spcBef>
                <a:spcPts val="500"/>
              </a:spcBef>
              <a:buClr>
                <a:srgbClr val="C00000"/>
              </a:buClr>
              <a:buFont typeface="Calibri" panose="020F0502020204030204" pitchFamily="34" charset="0"/>
              <a:buChar char="⁻"/>
              <a:defRPr sz="2000" kern="1200">
                <a:solidFill>
                  <a:schemeClr val="tx1"/>
                </a:solidFill>
                <a:latin typeface="Avenir Heavy"/>
                <a:ea typeface="+mn-ea"/>
                <a:cs typeface="+mn-cs"/>
              </a:defRPr>
            </a:lvl3pPr>
            <a:lvl4pPr marL="1600200" indent="-228600" algn="l" defTabSz="914400" rtl="0" eaLnBrk="1" latinLnBrk="0" hangingPunct="1">
              <a:lnSpc>
                <a:spcPct val="90000"/>
              </a:lnSpc>
              <a:spcBef>
                <a:spcPts val="500"/>
              </a:spcBef>
              <a:buClr>
                <a:srgbClr val="C00000"/>
              </a:buClr>
              <a:buFont typeface="Arial" panose="02080604020202020204" pitchFamily="34" charset="0"/>
              <a:buChar char="•"/>
              <a:defRPr sz="1800" kern="1200">
                <a:solidFill>
                  <a:schemeClr val="tx1"/>
                </a:solidFill>
                <a:latin typeface="Avenir Heavy"/>
                <a:ea typeface="+mn-ea"/>
                <a:cs typeface="+mn-cs"/>
              </a:defRPr>
            </a:lvl4pPr>
            <a:lvl5pPr marL="2057400" indent="-228600" algn="l" defTabSz="914400" rtl="0" eaLnBrk="1" latinLnBrk="0" hangingPunct="1">
              <a:lnSpc>
                <a:spcPct val="90000"/>
              </a:lnSpc>
              <a:spcBef>
                <a:spcPts val="500"/>
              </a:spcBef>
              <a:buClr>
                <a:srgbClr val="C00000"/>
              </a:buClr>
              <a:buFont typeface="Arial" panose="02080604020202020204" pitchFamily="34" charset="0"/>
              <a:buChar char="•"/>
              <a:defRPr sz="1800" kern="1200">
                <a:solidFill>
                  <a:schemeClr val="tx1"/>
                </a:solidFill>
                <a:latin typeface="Avenir Heavy"/>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altLang="zh-CN" sz="1800" dirty="0">
                <a:latin typeface="微软雅黑" panose="020B0503020204020204" charset="-122"/>
                <a:ea typeface="微软雅黑" panose="020B0503020204020204" charset="-122"/>
              </a:rPr>
              <a:t>TCP		-&gt;	BBR</a:t>
            </a:r>
            <a:r>
              <a:rPr lang="zh-CN" altLang="en-US" sz="1800" dirty="0">
                <a:latin typeface="微软雅黑" panose="020B0503020204020204" charset="-122"/>
                <a:ea typeface="微软雅黑" panose="020B0503020204020204" charset="-122"/>
              </a:rPr>
              <a:t>拥塞控制算法</a:t>
            </a:r>
            <a:endParaRPr lang="en-US" altLang="zh-CN" sz="1800" dirty="0">
              <a:latin typeface="微软雅黑" panose="020B0503020204020204" charset="-122"/>
              <a:ea typeface="微软雅黑" panose="020B0503020204020204" charset="-122"/>
            </a:endParaRPr>
          </a:p>
          <a:p>
            <a:r>
              <a:rPr lang="en-US" altLang="zh-CN" sz="1800" dirty="0">
                <a:latin typeface="微软雅黑" panose="020B0503020204020204" charset="-122"/>
                <a:ea typeface="微软雅黑" panose="020B0503020204020204" charset="-122"/>
              </a:rPr>
              <a:t>SSL/TLS	-&gt;	TLS 1.3</a:t>
            </a:r>
            <a:endParaRPr lang="en-US" altLang="zh-CN" sz="1800" dirty="0">
              <a:latin typeface="微软雅黑" panose="020B0503020204020204" charset="-122"/>
              <a:ea typeface="微软雅黑" panose="020B0503020204020204" charset="-122"/>
            </a:endParaRPr>
          </a:p>
          <a:p>
            <a:r>
              <a:rPr lang="en-US" altLang="zh-CN" sz="1800" dirty="0">
                <a:latin typeface="微软雅黑" panose="020B0503020204020204" charset="-122"/>
                <a:ea typeface="微软雅黑" panose="020B0503020204020204" charset="-122"/>
              </a:rPr>
              <a:t>HTTP		-&gt;	SPDY, HTTP 2.0</a:t>
            </a:r>
            <a:endParaRPr lang="zh-CN" altLang="en-US" sz="1800" dirty="0">
              <a:latin typeface="微软雅黑" panose="020B0503020204020204" charset="-122"/>
              <a:ea typeface="微软雅黑" panose="020B0503020204020204" charset="-122"/>
            </a:endParaRPr>
          </a:p>
        </p:txBody>
      </p:sp>
      <p:sp>
        <p:nvSpPr>
          <p:cNvPr id="42" name="内容占位符 7"/>
          <p:cNvSpPr txBox="1"/>
          <p:nvPr/>
        </p:nvSpPr>
        <p:spPr>
          <a:xfrm>
            <a:off x="6565312" y="4040832"/>
            <a:ext cx="3737596" cy="694328"/>
          </a:xfrm>
          <a:prstGeom prst="rect">
            <a:avLst/>
          </a:prstGeom>
          <a:solidFill>
            <a:schemeClr val="bg1">
              <a:lumMod val="95000"/>
            </a:schemeClr>
          </a:solidFill>
        </p:spPr>
        <p:txBody>
          <a:bodyPr/>
          <a:lstStyle>
            <a:lvl1pPr marL="228600" indent="-228600" algn="l" defTabSz="914400" rtl="0" eaLnBrk="1" latinLnBrk="0" hangingPunct="1">
              <a:lnSpc>
                <a:spcPct val="90000"/>
              </a:lnSpc>
              <a:spcBef>
                <a:spcPts val="1000"/>
              </a:spcBef>
              <a:buClr>
                <a:srgbClr val="C00000"/>
              </a:buClr>
              <a:buFont typeface="Arial" panose="02080604020202020204" pitchFamily="34" charset="0"/>
              <a:buChar char="•"/>
              <a:defRPr sz="2800" kern="1200">
                <a:solidFill>
                  <a:schemeClr val="tx1"/>
                </a:solidFill>
                <a:latin typeface="Avenir Heavy"/>
                <a:ea typeface="+mn-ea"/>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Ø"/>
              <a:defRPr sz="2400" kern="1200">
                <a:solidFill>
                  <a:schemeClr val="tx1"/>
                </a:solidFill>
                <a:latin typeface="Avenir Heavy"/>
                <a:ea typeface="+mn-ea"/>
                <a:cs typeface="+mn-cs"/>
              </a:defRPr>
            </a:lvl2pPr>
            <a:lvl3pPr marL="1143000" indent="-228600" algn="l" defTabSz="914400" rtl="0" eaLnBrk="1" latinLnBrk="0" hangingPunct="1">
              <a:lnSpc>
                <a:spcPct val="90000"/>
              </a:lnSpc>
              <a:spcBef>
                <a:spcPts val="500"/>
              </a:spcBef>
              <a:buClr>
                <a:srgbClr val="C00000"/>
              </a:buClr>
              <a:buFont typeface="Calibri" panose="020F0502020204030204" pitchFamily="34" charset="0"/>
              <a:buChar char="⁻"/>
              <a:defRPr sz="2000" kern="1200">
                <a:solidFill>
                  <a:schemeClr val="tx1"/>
                </a:solidFill>
                <a:latin typeface="Avenir Heavy"/>
                <a:ea typeface="+mn-ea"/>
                <a:cs typeface="+mn-cs"/>
              </a:defRPr>
            </a:lvl3pPr>
            <a:lvl4pPr marL="1600200" indent="-228600" algn="l" defTabSz="914400" rtl="0" eaLnBrk="1" latinLnBrk="0" hangingPunct="1">
              <a:lnSpc>
                <a:spcPct val="90000"/>
              </a:lnSpc>
              <a:spcBef>
                <a:spcPts val="500"/>
              </a:spcBef>
              <a:buClr>
                <a:srgbClr val="C00000"/>
              </a:buClr>
              <a:buFont typeface="Arial" panose="02080604020202020204" pitchFamily="34" charset="0"/>
              <a:buChar char="•"/>
              <a:defRPr sz="1800" kern="1200">
                <a:solidFill>
                  <a:schemeClr val="tx1"/>
                </a:solidFill>
                <a:latin typeface="Avenir Heavy"/>
                <a:ea typeface="+mn-ea"/>
                <a:cs typeface="+mn-cs"/>
              </a:defRPr>
            </a:lvl4pPr>
            <a:lvl5pPr marL="2057400" indent="-228600" algn="l" defTabSz="914400" rtl="0" eaLnBrk="1" latinLnBrk="0" hangingPunct="1">
              <a:lnSpc>
                <a:spcPct val="90000"/>
              </a:lnSpc>
              <a:spcBef>
                <a:spcPts val="500"/>
              </a:spcBef>
              <a:buClr>
                <a:srgbClr val="C00000"/>
              </a:buClr>
              <a:buFont typeface="Arial" panose="02080604020202020204" pitchFamily="34" charset="0"/>
              <a:buChar char="•"/>
              <a:defRPr sz="1800" kern="1200">
                <a:solidFill>
                  <a:schemeClr val="tx1"/>
                </a:solidFill>
                <a:latin typeface="Avenir Heavy"/>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altLang="zh-CN" sz="1800" dirty="0">
                <a:solidFill>
                  <a:srgbClr val="C00000"/>
                </a:solidFill>
                <a:latin typeface="微软雅黑" panose="020B0503020204020204" charset="-122"/>
                <a:ea typeface="微软雅黑" panose="020B0503020204020204" charset="-122"/>
              </a:rPr>
              <a:t>TCP</a:t>
            </a:r>
            <a:r>
              <a:rPr lang="zh-CN" altLang="en-US" sz="1800" dirty="0">
                <a:solidFill>
                  <a:srgbClr val="C00000"/>
                </a:solidFill>
                <a:latin typeface="微软雅黑" panose="020B0503020204020204" charset="-122"/>
                <a:ea typeface="微软雅黑" panose="020B0503020204020204" charset="-122"/>
              </a:rPr>
              <a:t>的三次握手：延时</a:t>
            </a:r>
            <a:endParaRPr lang="en-US" altLang="zh-CN" sz="1800" dirty="0">
              <a:solidFill>
                <a:srgbClr val="C00000"/>
              </a:solidFill>
              <a:latin typeface="微软雅黑" panose="020B0503020204020204" charset="-122"/>
              <a:ea typeface="微软雅黑" panose="020B0503020204020204" charset="-122"/>
            </a:endParaRPr>
          </a:p>
          <a:p>
            <a:r>
              <a:rPr lang="en-US" altLang="zh-CN" sz="1800" dirty="0">
                <a:solidFill>
                  <a:srgbClr val="C00000"/>
                </a:solidFill>
                <a:latin typeface="微软雅黑" panose="020B0503020204020204" charset="-122"/>
                <a:ea typeface="微软雅黑" panose="020B0503020204020204" charset="-122"/>
              </a:rPr>
              <a:t>TCP</a:t>
            </a:r>
            <a:r>
              <a:rPr lang="zh-CN" altLang="en-US" sz="1800" dirty="0">
                <a:solidFill>
                  <a:srgbClr val="C00000"/>
                </a:solidFill>
                <a:latin typeface="微软雅黑" panose="020B0503020204020204" charset="-122"/>
                <a:ea typeface="微软雅黑" panose="020B0503020204020204" charset="-122"/>
              </a:rPr>
              <a:t>的可靠性：队头阻塞</a:t>
            </a:r>
            <a:endParaRPr lang="zh-CN" altLang="en-US" sz="1800" dirty="0">
              <a:solidFill>
                <a:srgbClr val="C00000"/>
              </a:solidFill>
              <a:latin typeface="微软雅黑" panose="020B0503020204020204" charset="-122"/>
              <a:ea typeface="微软雅黑" panose="020B0503020204020204" charset="-122"/>
            </a:endParaRPr>
          </a:p>
        </p:txBody>
      </p:sp>
      <p:sp>
        <p:nvSpPr>
          <p:cNvPr id="44" name="文本框 43"/>
          <p:cNvSpPr txBox="1"/>
          <p:nvPr/>
        </p:nvSpPr>
        <p:spPr>
          <a:xfrm>
            <a:off x="6511748" y="3587418"/>
            <a:ext cx="1815103" cy="338554"/>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协议结构性问题</a:t>
            </a:r>
            <a:endParaRPr lang="zh-CN" altLang="en-US" sz="1600" b="1" dirty="0">
              <a:latin typeface="微软雅黑" panose="020B0503020204020204" charset="-122"/>
              <a:ea typeface="微软雅黑" panose="020B0503020204020204" charset="-122"/>
            </a:endParaRPr>
          </a:p>
        </p:txBody>
      </p:sp>
      <p:sp>
        <p:nvSpPr>
          <p:cNvPr id="45" name="矩形 44"/>
          <p:cNvSpPr/>
          <p:nvPr/>
        </p:nvSpPr>
        <p:spPr>
          <a:xfrm>
            <a:off x="1125183" y="5408375"/>
            <a:ext cx="7966412" cy="461665"/>
          </a:xfrm>
          <a:prstGeom prst="rect">
            <a:avLst/>
          </a:prstGeom>
          <a:solidFill>
            <a:schemeClr val="bg2"/>
          </a:solidFill>
        </p:spPr>
        <p:txBody>
          <a:bodyPr wrap="none">
            <a:spAutoFit/>
          </a:bodyPr>
          <a:lstStyle/>
          <a:p>
            <a:r>
              <a:rPr lang="zh-CN" altLang="en-US" sz="2400" dirty="0">
                <a:latin typeface="微软雅黑" panose="020B0503020204020204" charset="-122"/>
                <a:ea typeface="微软雅黑" panose="020B0503020204020204" charset="-122"/>
              </a:rPr>
              <a:t>在现有的 </a:t>
            </a:r>
            <a:r>
              <a:rPr lang="en-US" altLang="zh-CN" sz="2400" dirty="0">
                <a:latin typeface="微软雅黑" panose="020B0503020204020204" charset="-122"/>
                <a:ea typeface="微软雅黑" panose="020B0503020204020204" charset="-122"/>
              </a:rPr>
              <a:t>TCP</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TLS </a:t>
            </a:r>
            <a:r>
              <a:rPr lang="zh-CN" altLang="en-US" sz="2400" dirty="0">
                <a:latin typeface="微软雅黑" panose="020B0503020204020204" charset="-122"/>
                <a:ea typeface="微软雅黑" panose="020B0503020204020204" charset="-122"/>
              </a:rPr>
              <a:t>协议之上实现一个全新的应用层协议</a:t>
            </a:r>
            <a:endParaRPr lang="zh-CN" altLang="en-US" sz="2400" dirty="0">
              <a:latin typeface="微软雅黑" panose="020B0503020204020204" charset="-122"/>
              <a:ea typeface="微软雅黑" panose="020B0503020204020204" charset="-122"/>
            </a:endParaRPr>
          </a:p>
        </p:txBody>
      </p:sp>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4560" y="5312347"/>
            <a:ext cx="557693" cy="557693"/>
          </a:xfrm>
          <a:prstGeom prst="rect">
            <a:avLst/>
          </a:prstGeom>
        </p:spPr>
      </p:pic>
      <p:sp>
        <p:nvSpPr>
          <p:cNvPr id="48" name="矩形 47"/>
          <p:cNvSpPr/>
          <p:nvPr/>
        </p:nvSpPr>
        <p:spPr>
          <a:xfrm>
            <a:off x="1125183" y="6050671"/>
            <a:ext cx="5793574" cy="461665"/>
          </a:xfrm>
          <a:prstGeom prst="rect">
            <a:avLst/>
          </a:prstGeom>
          <a:solidFill>
            <a:schemeClr val="bg2"/>
          </a:solidFill>
        </p:spPr>
        <p:txBody>
          <a:bodyPr wrap="none">
            <a:spAutoFit/>
          </a:bodyPr>
          <a:lstStyle/>
          <a:p>
            <a:r>
              <a:rPr lang="zh-CN" altLang="en-US" sz="2400" b="1" dirty="0">
                <a:latin typeface="微软雅黑" panose="020B0503020204020204" charset="-122"/>
                <a:ea typeface="微软雅黑" panose="020B0503020204020204" charset="-122"/>
              </a:rPr>
              <a:t>没有连接的概念，不需要三次握手的</a:t>
            </a:r>
            <a:r>
              <a:rPr lang="en-US" altLang="zh-CN" sz="2400" b="1" dirty="0">
                <a:latin typeface="微软雅黑" panose="020B0503020204020204" charset="-122"/>
                <a:ea typeface="微软雅黑" panose="020B0503020204020204" charset="-122"/>
              </a:rPr>
              <a:t>UDP</a:t>
            </a:r>
            <a:endParaRPr lang="zh-CN" altLang="en-US" sz="2400" b="1" dirty="0">
              <a:latin typeface="微软雅黑" panose="020B0503020204020204" charset="-122"/>
              <a:ea typeface="微软雅黑" panose="020B0503020204020204" charset="-122"/>
            </a:endParaRPr>
          </a:p>
        </p:txBody>
      </p:sp>
      <p:pic>
        <p:nvPicPr>
          <p:cNvPr id="50" name="图片 49"/>
          <p:cNvPicPr>
            <a:picLocks noChangeAspect="1"/>
          </p:cNvPicPr>
          <p:nvPr/>
        </p:nvPicPr>
        <p:blipFill rotWithShape="1">
          <a:blip r:embed="rId6" cstate="print">
            <a:extLst>
              <a:ext uri="{28A0092B-C50C-407E-A947-70E740481C1C}">
                <a14:useLocalDpi xmlns:a14="http://schemas.microsoft.com/office/drawing/2010/main" val="0"/>
              </a:ext>
            </a:extLst>
          </a:blip>
          <a:srcRect l="15137" t="12875" b="18558"/>
          <a:stretch>
            <a:fillRect/>
          </a:stretch>
        </p:blipFill>
        <p:spPr>
          <a:xfrm>
            <a:off x="9188870" y="5858613"/>
            <a:ext cx="809072" cy="653723"/>
          </a:xfrm>
          <a:prstGeom prst="rect">
            <a:avLst/>
          </a:prstGeom>
        </p:spPr>
      </p:pic>
      <p:sp>
        <p:nvSpPr>
          <p:cNvPr id="51" name="文本框 50"/>
          <p:cNvSpPr txBox="1"/>
          <p:nvPr/>
        </p:nvSpPr>
        <p:spPr>
          <a:xfrm>
            <a:off x="1066182" y="3599810"/>
            <a:ext cx="1815103" cy="338554"/>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优化措施</a:t>
            </a:r>
            <a:endParaRPr lang="zh-CN" altLang="en-US"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anim calcmode="lin" valueType="num">
                                      <p:cBhvr>
                                        <p:cTn id="13" dur="500" fill="hold"/>
                                        <p:tgtEl>
                                          <p:spTgt spid="51"/>
                                        </p:tgtEl>
                                        <p:attrNameLst>
                                          <p:attrName>ppt_x</p:attrName>
                                        </p:attrNameLst>
                                      </p:cBhvr>
                                      <p:tavLst>
                                        <p:tav tm="0">
                                          <p:val>
                                            <p:strVal val="#ppt_x"/>
                                          </p:val>
                                        </p:tav>
                                        <p:tav tm="100000">
                                          <p:val>
                                            <p:strVal val="#ppt_x"/>
                                          </p:val>
                                        </p:tav>
                                      </p:tavLst>
                                    </p:anim>
                                    <p:anim calcmode="lin" valueType="num">
                                      <p:cBhvr>
                                        <p:cTn id="1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anim calcmode="lin" valueType="num">
                                      <p:cBhvr>
                                        <p:cTn id="20" dur="500" fill="hold"/>
                                        <p:tgtEl>
                                          <p:spTgt spid="42"/>
                                        </p:tgtEl>
                                        <p:attrNameLst>
                                          <p:attrName>ppt_x</p:attrName>
                                        </p:attrNameLst>
                                      </p:cBhvr>
                                      <p:tavLst>
                                        <p:tav tm="0">
                                          <p:val>
                                            <p:strVal val="#ppt_x"/>
                                          </p:val>
                                        </p:tav>
                                        <p:tav tm="100000">
                                          <p:val>
                                            <p:strVal val="#ppt_x"/>
                                          </p:val>
                                        </p:tav>
                                      </p:tavLst>
                                    </p:anim>
                                    <p:anim calcmode="lin" valueType="num">
                                      <p:cBhvr>
                                        <p:cTn id="21" dur="5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anim calcmode="lin" valueType="num">
                                      <p:cBhvr>
                                        <p:cTn id="25" dur="500" fill="hold"/>
                                        <p:tgtEl>
                                          <p:spTgt spid="44"/>
                                        </p:tgtEl>
                                        <p:attrNameLst>
                                          <p:attrName>ppt_x</p:attrName>
                                        </p:attrNameLst>
                                      </p:cBhvr>
                                      <p:tavLst>
                                        <p:tav tm="0">
                                          <p:val>
                                            <p:strVal val="#ppt_x"/>
                                          </p:val>
                                        </p:tav>
                                        <p:tav tm="100000">
                                          <p:val>
                                            <p:strVal val="#ppt_x"/>
                                          </p:val>
                                        </p:tav>
                                      </p:tavLst>
                                    </p:anim>
                                    <p:anim calcmode="lin" valueType="num">
                                      <p:cBhvr>
                                        <p:cTn id="26"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anim calcmode="lin" valueType="num">
                                      <p:cBhvr>
                                        <p:cTn id="32" dur="500" fill="hold"/>
                                        <p:tgtEl>
                                          <p:spTgt spid="45"/>
                                        </p:tgtEl>
                                        <p:attrNameLst>
                                          <p:attrName>ppt_x</p:attrName>
                                        </p:attrNameLst>
                                      </p:cBhvr>
                                      <p:tavLst>
                                        <p:tav tm="0">
                                          <p:val>
                                            <p:strVal val="#ppt_x"/>
                                          </p:val>
                                        </p:tav>
                                        <p:tav tm="100000">
                                          <p:val>
                                            <p:strVal val="#ppt_x"/>
                                          </p:val>
                                        </p:tav>
                                      </p:tavLst>
                                    </p:anim>
                                    <p:anim calcmode="lin" valueType="num">
                                      <p:cBhvr>
                                        <p:cTn id="33"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anim calcmode="lin" valueType="num">
                                      <p:cBhvr>
                                        <p:cTn id="39" dur="500" fill="hold"/>
                                        <p:tgtEl>
                                          <p:spTgt spid="47"/>
                                        </p:tgtEl>
                                        <p:attrNameLst>
                                          <p:attrName>ppt_x</p:attrName>
                                        </p:attrNameLst>
                                      </p:cBhvr>
                                      <p:tavLst>
                                        <p:tav tm="0">
                                          <p:val>
                                            <p:strVal val="#ppt_x"/>
                                          </p:val>
                                        </p:tav>
                                        <p:tav tm="100000">
                                          <p:val>
                                            <p:strVal val="#ppt_x"/>
                                          </p:val>
                                        </p:tav>
                                      </p:tavLst>
                                    </p:anim>
                                    <p:anim calcmode="lin" valueType="num">
                                      <p:cBhvr>
                                        <p:cTn id="40"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anim calcmode="lin" valueType="num">
                                      <p:cBhvr>
                                        <p:cTn id="46" dur="500" fill="hold"/>
                                        <p:tgtEl>
                                          <p:spTgt spid="48"/>
                                        </p:tgtEl>
                                        <p:attrNameLst>
                                          <p:attrName>ppt_x</p:attrName>
                                        </p:attrNameLst>
                                      </p:cBhvr>
                                      <p:tavLst>
                                        <p:tav tm="0">
                                          <p:val>
                                            <p:strVal val="#ppt_x"/>
                                          </p:val>
                                        </p:tav>
                                        <p:tav tm="100000">
                                          <p:val>
                                            <p:strVal val="#ppt_x"/>
                                          </p:val>
                                        </p:tav>
                                      </p:tavLst>
                                    </p:anim>
                                    <p:anim calcmode="lin" valueType="num">
                                      <p:cBhvr>
                                        <p:cTn id="47" dur="500" fill="hold"/>
                                        <p:tgtEl>
                                          <p:spTgt spid="4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anim calcmode="lin" valueType="num">
                                      <p:cBhvr>
                                        <p:cTn id="51" dur="500" fill="hold"/>
                                        <p:tgtEl>
                                          <p:spTgt spid="50"/>
                                        </p:tgtEl>
                                        <p:attrNameLst>
                                          <p:attrName>ppt_x</p:attrName>
                                        </p:attrNameLst>
                                      </p:cBhvr>
                                      <p:tavLst>
                                        <p:tav tm="0">
                                          <p:val>
                                            <p:strVal val="#ppt_x"/>
                                          </p:val>
                                        </p:tav>
                                        <p:tav tm="100000">
                                          <p:val>
                                            <p:strVal val="#ppt_x"/>
                                          </p:val>
                                        </p:tav>
                                      </p:tavLst>
                                    </p:anim>
                                    <p:anim calcmode="lin" valueType="num">
                                      <p:cBhvr>
                                        <p:cTn id="52"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p:bldP spid="45" grpId="0" animBg="1"/>
      <p:bldP spid="48"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安全性</a:t>
            </a:r>
            <a:endParaRPr lang="zh-CN" altLang="en-US" dirty="0"/>
          </a:p>
        </p:txBody>
      </p:sp>
      <p:graphicFrame>
        <p:nvGraphicFramePr>
          <p:cNvPr id="7" name="表格 6"/>
          <p:cNvGraphicFramePr>
            <a:graphicFrameLocks noGrp="1"/>
          </p:cNvGraphicFramePr>
          <p:nvPr/>
        </p:nvGraphicFramePr>
        <p:xfrm>
          <a:off x="1284050" y="1949519"/>
          <a:ext cx="9623899" cy="4320000"/>
        </p:xfrm>
        <a:graphic>
          <a:graphicData uri="http://schemas.openxmlformats.org/drawingml/2006/table">
            <a:tbl>
              <a:tblPr firstRow="1" firstCol="1" bandRow="1">
                <a:tableStyleId>{2D5ABB26-0587-4C30-8999-92F81FD0307C}</a:tableStyleId>
              </a:tblPr>
              <a:tblGrid>
                <a:gridCol w="1248383"/>
                <a:gridCol w="1643975"/>
                <a:gridCol w="1128409"/>
                <a:gridCol w="1016089"/>
                <a:gridCol w="4587043"/>
              </a:tblGrid>
              <a:tr h="540000">
                <a:tc>
                  <a:txBody>
                    <a:bodyPr/>
                    <a:lstStyle/>
                    <a:p>
                      <a:pPr indent="127000" algn="ctr" hangingPunct="0">
                        <a:spcAft>
                          <a:spcPts val="0"/>
                        </a:spcAft>
                        <a:tabLst>
                          <a:tab pos="226695" algn="l"/>
                        </a:tabLst>
                      </a:pP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effectLst/>
                          <a:latin typeface="微软雅黑" panose="020B0503020204020204" charset="-122"/>
                          <a:ea typeface="微软雅黑" panose="020B0503020204020204" charset="-122"/>
                        </a:rPr>
                        <a:t>作者</a:t>
                      </a:r>
                      <a:endParaRPr lang="zh-CN" alt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solidFill>
                            <a:schemeClr val="tx1"/>
                          </a:solidFill>
                          <a:effectLst/>
                          <a:latin typeface="微软雅黑" panose="020B0503020204020204" charset="-122"/>
                          <a:ea typeface="微软雅黑" panose="020B0503020204020204" charset="-122"/>
                          <a:cs typeface="+mn-cs"/>
                        </a:rPr>
                        <a:t>发表处</a:t>
                      </a:r>
                      <a:endParaRPr lang="zh-CN" altLang="zh-CN"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chemeClr val="tx1"/>
                          </a:solidFill>
                          <a:effectLst/>
                          <a:latin typeface="微软雅黑" panose="020B0503020204020204" charset="-122"/>
                          <a:ea typeface="微软雅黑" panose="020B0503020204020204" charset="-122"/>
                          <a:cs typeface="+mn-cs"/>
                        </a:rPr>
                        <a:t>发表年份</a:t>
                      </a:r>
                      <a:endParaRPr lang="zh-CN" altLang="en-US"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effectLst/>
                          <a:latin typeface="微软雅黑" panose="020B0503020204020204" charset="-122"/>
                          <a:ea typeface="微软雅黑" panose="020B0503020204020204" charset="-122"/>
                        </a:rPr>
                        <a:t>主要</a:t>
                      </a:r>
                      <a:r>
                        <a:rPr lang="zh-CN" altLang="en-US" sz="1200" b="1" kern="100" dirty="0">
                          <a:effectLst/>
                          <a:latin typeface="微软雅黑" panose="020B0503020204020204" charset="-122"/>
                          <a:ea typeface="微软雅黑" panose="020B0503020204020204" charset="-122"/>
                        </a:rPr>
                        <a:t>内容</a:t>
                      </a: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rowSpan="3">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安全模型</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Fischlin</a:t>
                      </a:r>
                      <a:r>
                        <a:rPr lang="en-US"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[2]</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CCS</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2014</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QUICi</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：采用了更为复杂的密钥生成机制</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Lychev</a:t>
                      </a:r>
                      <a:r>
                        <a:rPr lang="en-US"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[40]</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IEEE S&amp;P</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2015</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提出了快速通信协议的概念，用于描述在最终会话密钥生成之前先使用初始会话密钥的做法</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Jager</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[4]</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CCS</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2015</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模拟攻击结果表明，</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TLS1.3</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和</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QUIC</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通过增加</a:t>
                      </a: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Bleichenbacher</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攻击所消耗的时间来消解此攻击</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前向安全</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Gunther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[43]</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PLDI</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2016</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一次性密钥和不可多次解析密文的密钥设计</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540000">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indent="127000" algn="ctr" hangingPunct="0">
                        <a:spcAft>
                          <a:spcPts val="0"/>
                        </a:spcAft>
                        <a:tabLst>
                          <a:tab pos="226695" algn="l"/>
                        </a:tabLst>
                      </a:pPr>
                      <a:endParaRPr lang="zh-CN" altLang="en-US" sz="1500" kern="100" dirty="0">
                        <a:solidFill>
                          <a:schemeClr val="tx1"/>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540000">
                <a:tc gridSpan="5">
                  <a:txBody>
                    <a:bodyPr/>
                    <a:lstStyle/>
                    <a:p>
                      <a:pPr indent="127000" algn="ctr" hangingPunct="0">
                        <a:spcAft>
                          <a:spcPts val="0"/>
                        </a:spcAft>
                        <a:tabLst>
                          <a:tab pos="226695" algn="l"/>
                        </a:tabLst>
                      </a:pPr>
                      <a:r>
                        <a:rPr lang="zh-CN" sz="1900" kern="100" dirty="0">
                          <a:effectLst/>
                          <a:latin typeface="微软雅黑" panose="020B0503020204020204" charset="-122"/>
                          <a:ea typeface="微软雅黑" panose="020B0503020204020204" charset="-122"/>
                        </a:rPr>
                        <a:t>表</a:t>
                      </a:r>
                      <a:r>
                        <a:rPr lang="en-US" altLang="zh-CN" sz="1900" kern="100" dirty="0">
                          <a:effectLst/>
                          <a:latin typeface="微软雅黑" panose="020B0503020204020204" charset="-122"/>
                          <a:ea typeface="微软雅黑" panose="020B0503020204020204" charset="-122"/>
                        </a:rPr>
                        <a:t>3</a:t>
                      </a:r>
                      <a:r>
                        <a:rPr lang="en-US" sz="1900" kern="100" dirty="0">
                          <a:effectLst/>
                          <a:latin typeface="微软雅黑" panose="020B0503020204020204" charset="-122"/>
                          <a:ea typeface="微软雅黑" panose="020B0503020204020204" charset="-122"/>
                        </a:rPr>
                        <a:t> QUIC</a:t>
                      </a:r>
                      <a:r>
                        <a:rPr lang="zh-CN" altLang="en-US" sz="1900" kern="100" dirty="0">
                          <a:effectLst/>
                          <a:latin typeface="微软雅黑" panose="020B0503020204020204" charset="-122"/>
                          <a:ea typeface="微软雅黑" panose="020B0503020204020204" charset="-122"/>
                        </a:rPr>
                        <a:t>安全性</a:t>
                      </a:r>
                      <a:r>
                        <a:rPr lang="zh-CN" sz="1900" kern="100" dirty="0">
                          <a:effectLst/>
                          <a:latin typeface="微软雅黑" panose="020B0503020204020204" charset="-122"/>
                          <a:ea typeface="微软雅黑" panose="020B0503020204020204" charset="-122"/>
                        </a:rPr>
                        <a:t>的相关工作</a:t>
                      </a:r>
                      <a:endParaRPr lang="zh-CN" sz="1900" kern="100" dirty="0">
                        <a:effectLst/>
                        <a:latin typeface="微软雅黑" panose="020B0503020204020204" charset="-122"/>
                        <a:ea typeface="微软雅黑" panose="020B0503020204020204" charset="-122"/>
                      </a:endParaRPr>
                    </a:p>
                  </a:txBody>
                  <a:tcPr marL="68580" marR="68580" marT="0" marB="0" anchor="ctr">
                    <a:lnT w="12700" cap="flat" cmpd="sng" algn="ctr">
                      <a:noFill/>
                      <a:prstDash val="solid"/>
                      <a:round/>
                      <a:headEnd type="none" w="med" len="med"/>
                      <a:tailEnd type="none" w="med" len="med"/>
                    </a:lnT>
                  </a:tcPr>
                </a:tc>
                <a:tc hMerge="1">
                  <a:tcPr/>
                </a:tc>
                <a:tc hMerge="1">
                  <a:tcPr/>
                </a:tc>
                <a:tc hMerge="1">
                  <a:tcPr>
                    <a:lnT w="12700" cap="flat" cmpd="sng" algn="ctr">
                      <a:solidFill>
                        <a:schemeClr val="tx1"/>
                      </a:solidFill>
                      <a:prstDash val="solid"/>
                      <a:round/>
                      <a:headEnd type="none" w="med" len="med"/>
                      <a:tailEnd type="none" w="med" len="med"/>
                    </a:lnT>
                  </a:tcPr>
                </a:tc>
                <a:tc hMerge="1">
                  <a:tcPr>
                    <a:lnT w="12700" cap="flat" cmpd="sng" algn="ctr">
                      <a:solidFill>
                        <a:schemeClr val="tx1"/>
                      </a:solidFill>
                      <a:prstDash val="solid"/>
                      <a:round/>
                      <a:headEnd type="none" w="med" len="med"/>
                      <a:tailEnd type="none" w="med" len="med"/>
                    </a:lnT>
                  </a:tcPr>
                </a:tc>
              </a:tr>
            </a:tbl>
          </a:graphicData>
        </a:graphic>
      </p:graphicFrame>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16187" y="6"/>
            <a:ext cx="2959876" cy="19495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安全性</a:t>
            </a:r>
            <a:endParaRPr lang="zh-CN" altLang="en-US" dirty="0"/>
          </a:p>
        </p:txBody>
      </p:sp>
      <p:graphicFrame>
        <p:nvGraphicFramePr>
          <p:cNvPr id="7" name="表格 6"/>
          <p:cNvGraphicFramePr>
            <a:graphicFrameLocks noGrp="1"/>
          </p:cNvGraphicFramePr>
          <p:nvPr/>
        </p:nvGraphicFramePr>
        <p:xfrm>
          <a:off x="1284050" y="1949519"/>
          <a:ext cx="9623899" cy="4320000"/>
        </p:xfrm>
        <a:graphic>
          <a:graphicData uri="http://schemas.openxmlformats.org/drawingml/2006/table">
            <a:tbl>
              <a:tblPr firstRow="1" firstCol="1" bandRow="1">
                <a:tableStyleId>{2D5ABB26-0587-4C30-8999-92F81FD0307C}</a:tableStyleId>
              </a:tblPr>
              <a:tblGrid>
                <a:gridCol w="1248383"/>
                <a:gridCol w="1643975"/>
                <a:gridCol w="1128409"/>
                <a:gridCol w="1016089"/>
                <a:gridCol w="4587043"/>
              </a:tblGrid>
              <a:tr h="540000">
                <a:tc>
                  <a:txBody>
                    <a:bodyPr/>
                    <a:lstStyle/>
                    <a:p>
                      <a:pPr indent="127000" algn="ctr" hangingPunct="0">
                        <a:spcAft>
                          <a:spcPts val="0"/>
                        </a:spcAft>
                        <a:tabLst>
                          <a:tab pos="226695" algn="l"/>
                        </a:tabLst>
                      </a:pP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effectLst/>
                          <a:latin typeface="微软雅黑" panose="020B0503020204020204" charset="-122"/>
                          <a:ea typeface="微软雅黑" panose="020B0503020204020204" charset="-122"/>
                        </a:rPr>
                        <a:t>作者</a:t>
                      </a:r>
                      <a:endParaRPr lang="zh-CN" alt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altLang="zh-CN" sz="1200" b="1" kern="100" dirty="0">
                          <a:solidFill>
                            <a:schemeClr val="tx1"/>
                          </a:solidFill>
                          <a:effectLst/>
                          <a:latin typeface="微软雅黑" panose="020B0503020204020204" charset="-122"/>
                          <a:ea typeface="微软雅黑" panose="020B0503020204020204" charset="-122"/>
                          <a:cs typeface="+mn-cs"/>
                        </a:rPr>
                        <a:t>发表处</a:t>
                      </a:r>
                      <a:endParaRPr lang="zh-CN" altLang="zh-CN"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200" b="1" kern="100" dirty="0">
                          <a:solidFill>
                            <a:schemeClr val="tx1"/>
                          </a:solidFill>
                          <a:effectLst/>
                          <a:latin typeface="微软雅黑" panose="020B0503020204020204" charset="-122"/>
                          <a:ea typeface="微软雅黑" panose="020B0503020204020204" charset="-122"/>
                          <a:cs typeface="+mn-cs"/>
                        </a:rPr>
                        <a:t>发表年份</a:t>
                      </a:r>
                      <a:endParaRPr lang="zh-CN" altLang="en-US" sz="1200" b="1"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1200" b="1" kern="100" dirty="0">
                          <a:effectLst/>
                          <a:latin typeface="微软雅黑" panose="020B0503020204020204" charset="-122"/>
                          <a:ea typeface="微软雅黑" panose="020B0503020204020204" charset="-122"/>
                        </a:rPr>
                        <a:t>主要</a:t>
                      </a:r>
                      <a:r>
                        <a:rPr lang="zh-CN" altLang="en-US" sz="1200" b="1" kern="100" dirty="0">
                          <a:effectLst/>
                          <a:latin typeface="微软雅黑" panose="020B0503020204020204" charset="-122"/>
                          <a:ea typeface="微软雅黑" panose="020B0503020204020204" charset="-122"/>
                        </a:rPr>
                        <a:t>内容</a:t>
                      </a:r>
                      <a:endParaRPr lang="zh-CN" sz="1600" b="1"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rowSpan="3">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安全模型</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Fischlin</a:t>
                      </a:r>
                      <a:r>
                        <a:rPr lang="en-US"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[2]</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CCS</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2014</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QUICi</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：采用了更为复杂的密钥生成机制</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err="1">
                          <a:solidFill>
                            <a:schemeClr val="bg1">
                              <a:lumMod val="65000"/>
                            </a:schemeClr>
                          </a:solidFill>
                          <a:effectLst/>
                          <a:latin typeface="微软雅黑" panose="020B0503020204020204" charset="-122"/>
                          <a:ea typeface="微软雅黑" panose="020B0503020204020204" charset="-122"/>
                          <a:cs typeface="+mn-cs"/>
                        </a:rPr>
                        <a:t>Lychev</a:t>
                      </a:r>
                      <a:r>
                        <a:rPr lang="en-US"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[40]</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IEEE S&amp;P</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2015</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提出了快速通信协议的概念，用于描述在最终会话密钥生成之前先使用初始会话密钥的做法</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vMerge="1">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Jager</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[4]</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CCS</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2015</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模拟攻击结果表明，</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TLS1.3</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和</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QUIC</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通过增加</a:t>
                      </a:r>
                      <a:r>
                        <a:rPr lang="en-US" altLang="zh-CN" sz="1500" kern="100" dirty="0" err="1">
                          <a:solidFill>
                            <a:schemeClr val="bg1">
                              <a:lumMod val="65000"/>
                            </a:schemeClr>
                          </a:solidFill>
                          <a:effectLst/>
                          <a:latin typeface="微软雅黑" panose="020B0503020204020204" charset="-122"/>
                          <a:ea typeface="微软雅黑" panose="020B0503020204020204" charset="-122"/>
                          <a:cs typeface="+mn-cs"/>
                        </a:rPr>
                        <a:t>Bleichenbacher</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攻击所消耗的时间来消解此攻击</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前向安全</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Gunther </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等学者</a:t>
                      </a: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[43]</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bg1">
                              <a:lumMod val="65000"/>
                            </a:schemeClr>
                          </a:solidFill>
                          <a:effectLst/>
                          <a:latin typeface="微软雅黑" panose="020B0503020204020204" charset="-122"/>
                          <a:ea typeface="微软雅黑" panose="020B0503020204020204" charset="-122"/>
                          <a:cs typeface="+mn-cs"/>
                        </a:rPr>
                        <a:t>PLDI</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bg1">
                              <a:lumMod val="65000"/>
                            </a:schemeClr>
                          </a:solidFill>
                          <a:effectLst/>
                          <a:latin typeface="微软雅黑" panose="020B0503020204020204" charset="-122"/>
                          <a:ea typeface="微软雅黑" panose="020B0503020204020204" charset="-122"/>
                          <a:cs typeface="+mn-cs"/>
                        </a:rPr>
                        <a:t>2016</a:t>
                      </a: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年</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bg1">
                              <a:lumMod val="65000"/>
                            </a:schemeClr>
                          </a:solidFill>
                          <a:effectLst/>
                          <a:latin typeface="微软雅黑" panose="020B0503020204020204" charset="-122"/>
                          <a:ea typeface="微软雅黑" panose="020B0503020204020204" charset="-122"/>
                          <a:cs typeface="+mn-cs"/>
                        </a:rPr>
                        <a:t>一次性密钥和不可多次解析密文的密钥设计</a:t>
                      </a:r>
                      <a:endParaRPr lang="zh-CN" altLang="en-US" sz="1500" kern="100" dirty="0">
                        <a:solidFill>
                          <a:schemeClr val="bg1">
                            <a:lumMod val="65000"/>
                          </a:schemeClr>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离线攻击</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Lychev</a:t>
                      </a:r>
                      <a:r>
                        <a:rPr lang="en-US" altLang="zh-CN"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[40]</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IEEE S&amp;P</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2015</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Server Config</a:t>
                      </a:r>
                      <a:r>
                        <a:rPr lang="zh-CN" altLang="en-US" sz="1500" kern="100" dirty="0">
                          <a:solidFill>
                            <a:schemeClr val="tx1"/>
                          </a:solidFill>
                          <a:effectLst/>
                          <a:latin typeface="微软雅黑" panose="020B0503020204020204" charset="-122"/>
                          <a:ea typeface="微软雅黑" panose="020B0503020204020204" charset="-122"/>
                          <a:cs typeface="+mn-cs"/>
                        </a:rPr>
                        <a:t>重复攻击，</a:t>
                      </a:r>
                      <a:r>
                        <a:rPr lang="en-US" altLang="zh-CN" sz="1500" kern="100" dirty="0">
                          <a:solidFill>
                            <a:schemeClr val="tx1"/>
                          </a:solidFill>
                          <a:effectLst/>
                          <a:latin typeface="微软雅黑" panose="020B0503020204020204" charset="-122"/>
                          <a:ea typeface="微软雅黑" panose="020B0503020204020204" charset="-122"/>
                          <a:cs typeface="+mn-cs"/>
                        </a:rPr>
                        <a:t>Crypto Stream Offset</a:t>
                      </a:r>
                      <a:r>
                        <a:rPr lang="zh-CN" altLang="en-US" sz="1500" kern="100" dirty="0">
                          <a:solidFill>
                            <a:schemeClr val="tx1"/>
                          </a:solidFill>
                          <a:effectLst/>
                          <a:latin typeface="微软雅黑" panose="020B0503020204020204" charset="-122"/>
                          <a:ea typeface="微软雅黑" panose="020B0503020204020204" charset="-122"/>
                          <a:cs typeface="+mn-cs"/>
                        </a:rPr>
                        <a:t>攻击</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在线攻击</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err="1">
                          <a:solidFill>
                            <a:schemeClr val="tx1"/>
                          </a:solidFill>
                          <a:effectLst/>
                          <a:latin typeface="微软雅黑" panose="020B0503020204020204" charset="-122"/>
                          <a:ea typeface="微软雅黑" panose="020B0503020204020204" charset="-122"/>
                          <a:cs typeface="+mn-cs"/>
                        </a:rPr>
                        <a:t>Lychev</a:t>
                      </a:r>
                      <a:r>
                        <a:rPr lang="en-US" altLang="zh-CN" sz="1500" kern="100" dirty="0">
                          <a:solidFill>
                            <a:schemeClr val="tx1"/>
                          </a:solidFill>
                          <a:effectLst/>
                          <a:latin typeface="微软雅黑" panose="020B0503020204020204" charset="-122"/>
                          <a:ea typeface="微软雅黑" panose="020B0503020204020204" charset="-122"/>
                          <a:cs typeface="+mn-cs"/>
                        </a:rPr>
                        <a:t> </a:t>
                      </a:r>
                      <a:r>
                        <a:rPr lang="zh-CN" altLang="en-US" sz="1500" kern="100" dirty="0">
                          <a:solidFill>
                            <a:schemeClr val="tx1"/>
                          </a:solidFill>
                          <a:effectLst/>
                          <a:latin typeface="微软雅黑" panose="020B0503020204020204" charset="-122"/>
                          <a:ea typeface="微软雅黑" panose="020B0503020204020204" charset="-122"/>
                          <a:cs typeface="+mn-cs"/>
                        </a:rPr>
                        <a:t>等学者</a:t>
                      </a:r>
                      <a:r>
                        <a:rPr lang="en-US" altLang="zh-CN" sz="1500" kern="100" dirty="0">
                          <a:solidFill>
                            <a:schemeClr val="tx1"/>
                          </a:solidFill>
                          <a:effectLst/>
                          <a:latin typeface="微软雅黑" panose="020B0503020204020204" charset="-122"/>
                          <a:ea typeface="微软雅黑" panose="020B0503020204020204" charset="-122"/>
                          <a:cs typeface="+mn-cs"/>
                        </a:rPr>
                        <a:t>[40]</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altLang="zh-CN" sz="1500" kern="100" dirty="0">
                          <a:solidFill>
                            <a:schemeClr val="tx1"/>
                          </a:solidFill>
                          <a:effectLst/>
                          <a:latin typeface="微软雅黑" panose="020B0503020204020204" charset="-122"/>
                          <a:ea typeface="微软雅黑" panose="020B0503020204020204" charset="-122"/>
                          <a:cs typeface="+mn-cs"/>
                        </a:rPr>
                        <a:t>IEEE S&amp;P</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500" kern="100" dirty="0">
                          <a:solidFill>
                            <a:schemeClr val="tx1"/>
                          </a:solidFill>
                          <a:effectLst/>
                          <a:latin typeface="微软雅黑" panose="020B0503020204020204" charset="-122"/>
                          <a:ea typeface="微软雅黑" panose="020B0503020204020204" charset="-122"/>
                          <a:cs typeface="+mn-cs"/>
                        </a:rPr>
                        <a:t>2015</a:t>
                      </a:r>
                      <a:r>
                        <a:rPr lang="zh-CN" altLang="en-US" sz="1500" kern="100" dirty="0">
                          <a:solidFill>
                            <a:schemeClr val="tx1"/>
                          </a:solidFill>
                          <a:effectLst/>
                          <a:latin typeface="微软雅黑" panose="020B0503020204020204" charset="-122"/>
                          <a:ea typeface="微软雅黑" panose="020B0503020204020204" charset="-122"/>
                          <a:cs typeface="+mn-cs"/>
                        </a:rPr>
                        <a:t>年</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altLang="en-US" sz="1500" kern="100" dirty="0">
                          <a:solidFill>
                            <a:schemeClr val="tx1"/>
                          </a:solidFill>
                          <a:effectLst/>
                          <a:latin typeface="微软雅黑" panose="020B0503020204020204" charset="-122"/>
                          <a:ea typeface="微软雅黑" panose="020B0503020204020204" charset="-122"/>
                          <a:cs typeface="+mn-cs"/>
                        </a:rPr>
                        <a:t>连接</a:t>
                      </a:r>
                      <a:r>
                        <a:rPr lang="en-US" altLang="zh-CN" sz="1500" kern="100" dirty="0">
                          <a:solidFill>
                            <a:schemeClr val="tx1"/>
                          </a:solidFill>
                          <a:effectLst/>
                          <a:latin typeface="微软雅黑" panose="020B0503020204020204" charset="-122"/>
                          <a:ea typeface="微软雅黑" panose="020B0503020204020204" charset="-122"/>
                          <a:cs typeface="+mn-cs"/>
                        </a:rPr>
                        <a:t>ID</a:t>
                      </a:r>
                      <a:r>
                        <a:rPr lang="zh-CN" altLang="en-US" sz="1500" kern="100" dirty="0">
                          <a:solidFill>
                            <a:schemeClr val="tx1"/>
                          </a:solidFill>
                          <a:effectLst/>
                          <a:latin typeface="微软雅黑" panose="020B0503020204020204" charset="-122"/>
                          <a:ea typeface="微软雅黑" panose="020B0503020204020204" charset="-122"/>
                          <a:cs typeface="+mn-cs"/>
                        </a:rPr>
                        <a:t>篡改攻击，</a:t>
                      </a:r>
                      <a:r>
                        <a:rPr lang="en-US" altLang="zh-CN" sz="1500" kern="100" dirty="0">
                          <a:solidFill>
                            <a:schemeClr val="tx1"/>
                          </a:solidFill>
                          <a:effectLst/>
                          <a:latin typeface="微软雅黑" panose="020B0503020204020204" charset="-122"/>
                          <a:ea typeface="微软雅黑" panose="020B0503020204020204" charset="-122"/>
                          <a:cs typeface="+mn-cs"/>
                        </a:rPr>
                        <a:t>Source-Address Token</a:t>
                      </a:r>
                      <a:r>
                        <a:rPr lang="zh-CN" altLang="en-US" sz="1500" kern="100" dirty="0">
                          <a:solidFill>
                            <a:schemeClr val="tx1"/>
                          </a:solidFill>
                          <a:effectLst/>
                          <a:latin typeface="微软雅黑" panose="020B0503020204020204" charset="-122"/>
                          <a:ea typeface="微软雅黑" panose="020B0503020204020204" charset="-122"/>
                          <a:cs typeface="+mn-cs"/>
                        </a:rPr>
                        <a:t>篡改攻击</a:t>
                      </a:r>
                      <a:endParaRPr lang="zh-CN" altLang="en-US" sz="1500" kern="1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gridSpan="5">
                  <a:txBody>
                    <a:bodyPr/>
                    <a:lstStyle/>
                    <a:p>
                      <a:pPr indent="127000" algn="ctr" hangingPunct="0">
                        <a:spcAft>
                          <a:spcPts val="0"/>
                        </a:spcAft>
                        <a:tabLst>
                          <a:tab pos="226695" algn="l"/>
                        </a:tabLst>
                      </a:pPr>
                      <a:r>
                        <a:rPr lang="zh-CN" sz="1900" kern="100" dirty="0">
                          <a:effectLst/>
                          <a:latin typeface="微软雅黑" panose="020B0503020204020204" charset="-122"/>
                          <a:ea typeface="微软雅黑" panose="020B0503020204020204" charset="-122"/>
                        </a:rPr>
                        <a:t>表</a:t>
                      </a:r>
                      <a:r>
                        <a:rPr lang="en-US" altLang="zh-CN" sz="1900" kern="100" dirty="0">
                          <a:effectLst/>
                          <a:latin typeface="微软雅黑" panose="020B0503020204020204" charset="-122"/>
                          <a:ea typeface="微软雅黑" panose="020B0503020204020204" charset="-122"/>
                        </a:rPr>
                        <a:t>3</a:t>
                      </a:r>
                      <a:r>
                        <a:rPr lang="en-US" sz="1900" kern="100" dirty="0">
                          <a:effectLst/>
                          <a:latin typeface="微软雅黑" panose="020B0503020204020204" charset="-122"/>
                          <a:ea typeface="微软雅黑" panose="020B0503020204020204" charset="-122"/>
                        </a:rPr>
                        <a:t> QUIC</a:t>
                      </a:r>
                      <a:r>
                        <a:rPr lang="zh-CN" altLang="en-US" sz="1900" kern="100" dirty="0">
                          <a:effectLst/>
                          <a:latin typeface="微软雅黑" panose="020B0503020204020204" charset="-122"/>
                          <a:ea typeface="微软雅黑" panose="020B0503020204020204" charset="-122"/>
                        </a:rPr>
                        <a:t>安全性</a:t>
                      </a:r>
                      <a:r>
                        <a:rPr lang="zh-CN" sz="1900" kern="100" dirty="0">
                          <a:effectLst/>
                          <a:latin typeface="微软雅黑" panose="020B0503020204020204" charset="-122"/>
                          <a:ea typeface="微软雅黑" panose="020B0503020204020204" charset="-122"/>
                        </a:rPr>
                        <a:t>的相关工作</a:t>
                      </a:r>
                      <a:endParaRPr lang="zh-CN" sz="1900" kern="100" dirty="0">
                        <a:effectLst/>
                        <a:latin typeface="微软雅黑" panose="020B0503020204020204" charset="-122"/>
                        <a:ea typeface="微软雅黑" panose="020B0503020204020204" charset="-122"/>
                      </a:endParaRPr>
                    </a:p>
                  </a:txBody>
                  <a:tcPr marL="68580" marR="68580" marT="0" marB="0" anchor="ctr">
                    <a:lnT w="12700" cap="flat" cmpd="sng" algn="ctr">
                      <a:solidFill>
                        <a:schemeClr val="tx1"/>
                      </a:solidFill>
                      <a:prstDash val="solid"/>
                      <a:round/>
                      <a:headEnd type="none" w="med" len="med"/>
                      <a:tailEnd type="none" w="med" len="med"/>
                    </a:lnT>
                  </a:tcPr>
                </a:tc>
                <a:tc hMerge="1">
                  <a:tcPr/>
                </a:tc>
                <a:tc hMerge="1">
                  <a:tcPr/>
                </a:tc>
                <a:tc hMerge="1">
                  <a:tcPr>
                    <a:lnT w="12700" cap="flat" cmpd="sng" algn="ctr">
                      <a:solidFill>
                        <a:schemeClr val="tx1"/>
                      </a:solidFill>
                      <a:prstDash val="solid"/>
                      <a:round/>
                      <a:headEnd type="none" w="med" len="med"/>
                      <a:tailEnd type="none" w="med" len="med"/>
                    </a:lnT>
                  </a:tcPr>
                </a:tc>
                <a:tc hMerge="1">
                  <a:tcPr>
                    <a:lnT w="12700" cap="flat" cmpd="sng" algn="ctr">
                      <a:solidFill>
                        <a:schemeClr val="tx1"/>
                      </a:solidFill>
                      <a:prstDash val="solid"/>
                      <a:round/>
                      <a:headEnd type="none" w="med" len="med"/>
                      <a:tailEnd type="none" w="med" len="med"/>
                    </a:lnT>
                  </a:tcPr>
                </a:tc>
              </a:tr>
            </a:tbl>
          </a:graphicData>
        </a:graphic>
      </p:graphicFrame>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16187" y="6"/>
            <a:ext cx="2959876" cy="19495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âå±éæ§âçå¾çæç´¢ç»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3353" y="925642"/>
            <a:ext cx="5340553" cy="300531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4"/>
          <p:cNvSpPr>
            <a:spLocks noGrp="1"/>
          </p:cNvSpPr>
          <p:nvPr>
            <p:ph type="title"/>
          </p:nvPr>
        </p:nvSpPr>
        <p:spPr/>
        <p:txBody>
          <a:bodyPr/>
          <a:lstStyle/>
          <a:p>
            <a:r>
              <a:rPr lang="zh-CN" altLang="en-US" dirty="0"/>
              <a:t>目前工作的局限性</a:t>
            </a:r>
            <a:endParaRPr lang="en-US" altLang="zh-CN" dirty="0"/>
          </a:p>
        </p:txBody>
      </p:sp>
      <p:sp>
        <p:nvSpPr>
          <p:cNvPr id="7" name="内容占位符 5"/>
          <p:cNvSpPr txBox="1"/>
          <p:nvPr/>
        </p:nvSpPr>
        <p:spPr>
          <a:xfrm>
            <a:off x="486226" y="1755284"/>
            <a:ext cx="9069475" cy="4351339"/>
          </a:xfrm>
          <a:prstGeom prst="rect">
            <a:avLst/>
          </a:prstGeom>
        </p:spPr>
        <p:txBody>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zh-CN" dirty="0">
                <a:latin typeface="微软雅黑" panose="020B0503020204020204" charset="-122"/>
                <a:ea typeface="微软雅黑" panose="020B0503020204020204" charset="-122"/>
              </a:rPr>
              <a:t>缺乏对</a:t>
            </a:r>
            <a:r>
              <a:rPr lang="en-US" altLang="zh-CN" dirty="0">
                <a:solidFill>
                  <a:srgbClr val="C00000"/>
                </a:solidFill>
                <a:latin typeface="微软雅黑" panose="020B0503020204020204" charset="-122"/>
                <a:ea typeface="微软雅黑" panose="020B0503020204020204" charset="-122"/>
              </a:rPr>
              <a:t>IETF </a:t>
            </a:r>
            <a:r>
              <a:rPr lang="zh-CN" altLang="zh-CN" dirty="0">
                <a:solidFill>
                  <a:srgbClr val="C00000"/>
                </a:solidFill>
                <a:latin typeface="微软雅黑" panose="020B0503020204020204" charset="-122"/>
                <a:ea typeface="微软雅黑" panose="020B0503020204020204" charset="-122"/>
              </a:rPr>
              <a:t>版本</a:t>
            </a:r>
            <a:r>
              <a:rPr lang="en-US" altLang="zh-CN" dirty="0">
                <a:solidFill>
                  <a:srgbClr val="C00000"/>
                </a:solidFill>
                <a:latin typeface="微软雅黑" panose="020B0503020204020204" charset="-122"/>
                <a:ea typeface="微软雅黑" panose="020B0503020204020204" charset="-122"/>
              </a:rPr>
              <a:t>QUIC</a:t>
            </a:r>
            <a:r>
              <a:rPr lang="zh-CN" altLang="zh-CN" dirty="0">
                <a:latin typeface="微软雅黑" panose="020B0503020204020204" charset="-122"/>
                <a:ea typeface="微软雅黑" panose="020B0503020204020204" charset="-122"/>
              </a:rPr>
              <a:t>的分析</a:t>
            </a:r>
            <a:endParaRPr lang="en-US" altLang="zh-CN" dirty="0">
              <a:latin typeface="微软雅黑" panose="020B0503020204020204" charset="-122"/>
              <a:ea typeface="微软雅黑" panose="020B0503020204020204" charset="-122"/>
            </a:endParaRPr>
          </a:p>
          <a:p>
            <a:r>
              <a:rPr lang="zh-CN" altLang="zh-CN" dirty="0">
                <a:latin typeface="微软雅黑" panose="020B0503020204020204" charset="-122"/>
                <a:ea typeface="微软雅黑" panose="020B0503020204020204" charset="-122"/>
              </a:rPr>
              <a:t>软件实现对分析结果的影响过大</a:t>
            </a:r>
            <a:endParaRPr lang="en-US" altLang="zh-CN" dirty="0">
              <a:latin typeface="微软雅黑" panose="020B0503020204020204" charset="-122"/>
              <a:ea typeface="微软雅黑" panose="020B0503020204020204" charset="-122"/>
            </a:endParaRPr>
          </a:p>
          <a:p>
            <a:pPr lvl="1"/>
            <a:r>
              <a:rPr lang="zh-CN" altLang="zh-CN" dirty="0">
                <a:latin typeface="微软雅黑" panose="020B0503020204020204" charset="-122"/>
                <a:ea typeface="微软雅黑" panose="020B0503020204020204" charset="-122"/>
              </a:rPr>
              <a:t>大多局限于</a:t>
            </a:r>
            <a:r>
              <a:rPr lang="zh-CN" altLang="zh-CN" dirty="0">
                <a:solidFill>
                  <a:srgbClr val="C00000"/>
                </a:solidFill>
                <a:latin typeface="微软雅黑" panose="020B0503020204020204" charset="-122"/>
                <a:ea typeface="微软雅黑" panose="020B0503020204020204" charset="-122"/>
              </a:rPr>
              <a:t>特定</a:t>
            </a:r>
            <a:r>
              <a:rPr lang="zh-CN" altLang="zh-CN" dirty="0">
                <a:latin typeface="微软雅黑" panose="020B0503020204020204" charset="-122"/>
                <a:ea typeface="微软雅黑" panose="020B0503020204020204" charset="-122"/>
              </a:rPr>
              <a:t>的实现</a:t>
            </a:r>
            <a:endParaRPr lang="en-US" altLang="zh-CN" dirty="0">
              <a:latin typeface="微软雅黑" panose="020B0503020204020204" charset="-122"/>
              <a:ea typeface="微软雅黑" panose="020B0503020204020204" charset="-122"/>
            </a:endParaRPr>
          </a:p>
          <a:p>
            <a:pPr lvl="1"/>
            <a:r>
              <a:rPr lang="zh-CN" altLang="zh-CN" dirty="0">
                <a:latin typeface="微软雅黑" panose="020B0503020204020204" charset="-122"/>
                <a:ea typeface="微软雅黑" panose="020B0503020204020204" charset="-122"/>
              </a:rPr>
              <a:t>普遍根据测量结果</a:t>
            </a:r>
            <a:r>
              <a:rPr lang="zh-CN" altLang="zh-CN" dirty="0">
                <a:solidFill>
                  <a:srgbClr val="C00000"/>
                </a:solidFill>
                <a:latin typeface="微软雅黑" panose="020B0503020204020204" charset="-122"/>
                <a:ea typeface="微软雅黑" panose="020B0503020204020204" charset="-122"/>
              </a:rPr>
              <a:t>猜测</a:t>
            </a:r>
            <a:r>
              <a:rPr lang="zh-CN" altLang="zh-CN" dirty="0">
                <a:latin typeface="微软雅黑" panose="020B0503020204020204" charset="-122"/>
                <a:ea typeface="微软雅黑" panose="020B0503020204020204" charset="-122"/>
              </a:rPr>
              <a:t>造成差异的原因，没有进行严格的对比</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CPU</a:t>
            </a:r>
            <a:r>
              <a:rPr lang="zh-CN" altLang="zh-CN" dirty="0">
                <a:latin typeface="微软雅黑" panose="020B0503020204020204" charset="-122"/>
                <a:ea typeface="微软雅黑" panose="020B0503020204020204" charset="-122"/>
              </a:rPr>
              <a:t>成为</a:t>
            </a:r>
            <a:r>
              <a:rPr lang="en-US" altLang="zh-CN" dirty="0">
                <a:latin typeface="微软雅黑" panose="020B0503020204020204" charset="-122"/>
                <a:ea typeface="微软雅黑" panose="020B0503020204020204" charset="-122"/>
              </a:rPr>
              <a:t>QUIC</a:t>
            </a:r>
            <a:r>
              <a:rPr lang="zh-CN" altLang="zh-CN" dirty="0">
                <a:latin typeface="微软雅黑" panose="020B0503020204020204" charset="-122"/>
                <a:ea typeface="微软雅黑" panose="020B0503020204020204" charset="-122"/>
              </a:rPr>
              <a:t>的性能瓶颈</a:t>
            </a:r>
            <a:endParaRPr lang="en-US" altLang="zh-CN" dirty="0">
              <a:latin typeface="微软雅黑" panose="020B0503020204020204" charset="-122"/>
              <a:ea typeface="微软雅黑" panose="020B0503020204020204" charset="-122"/>
            </a:endParaRPr>
          </a:p>
          <a:p>
            <a:pPr lvl="1"/>
            <a:r>
              <a:rPr lang="en-US" altLang="zh-CN" dirty="0">
                <a:latin typeface="微软雅黑" panose="020B0503020204020204" charset="-122"/>
                <a:ea typeface="微软雅黑" panose="020B0503020204020204" charset="-122"/>
              </a:rPr>
              <a:t>TLS1.3</a:t>
            </a:r>
            <a:r>
              <a:rPr lang="zh-CN" altLang="zh-CN" dirty="0">
                <a:latin typeface="微软雅黑" panose="020B0503020204020204" charset="-122"/>
                <a:ea typeface="微软雅黑" panose="020B0503020204020204" charset="-122"/>
              </a:rPr>
              <a:t>达到了更高的安全性。但是随之而来的是加密解密复杂度的提高以及</a:t>
            </a:r>
            <a:r>
              <a:rPr lang="en-US" altLang="zh-CN" dirty="0">
                <a:solidFill>
                  <a:srgbClr val="C00000"/>
                </a:solidFill>
                <a:latin typeface="微软雅黑" panose="020B0503020204020204" charset="-122"/>
                <a:ea typeface="微软雅黑" panose="020B0503020204020204" charset="-122"/>
              </a:rPr>
              <a:t>CPU</a:t>
            </a:r>
            <a:r>
              <a:rPr lang="zh-CN" altLang="zh-CN" dirty="0">
                <a:solidFill>
                  <a:srgbClr val="C00000"/>
                </a:solidFill>
                <a:latin typeface="微软雅黑" panose="020B0503020204020204" charset="-122"/>
                <a:ea typeface="微软雅黑" panose="020B0503020204020204" charset="-122"/>
              </a:rPr>
              <a:t>负载</a:t>
            </a:r>
            <a:r>
              <a:rPr lang="zh-CN" altLang="zh-CN" dirty="0">
                <a:latin typeface="微软雅黑" panose="020B0503020204020204" charset="-122"/>
                <a:ea typeface="微软雅黑" panose="020B0503020204020204" charset="-122"/>
              </a:rPr>
              <a:t>的增加</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未来研究方向</a:t>
            </a:r>
            <a:endParaRPr lang="zh-CN" altLang="en-US" dirty="0"/>
          </a:p>
        </p:txBody>
      </p:sp>
      <p:sp>
        <p:nvSpPr>
          <p:cNvPr id="7" name="内容占位符 5"/>
          <p:cNvSpPr txBox="1"/>
          <p:nvPr/>
        </p:nvSpPr>
        <p:spPr>
          <a:xfrm>
            <a:off x="486226" y="1755284"/>
            <a:ext cx="9069475" cy="4351339"/>
          </a:xfrm>
          <a:prstGeom prst="rect">
            <a:avLst/>
          </a:prstGeom>
        </p:spPr>
        <p:txBody>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zh-CN" b="1" dirty="0">
                <a:latin typeface="微软雅黑" panose="020B0503020204020204" charset="-122"/>
                <a:ea typeface="微软雅黑" panose="020B0503020204020204" charset="-122"/>
              </a:rPr>
              <a:t>传输性能</a:t>
            </a:r>
            <a:r>
              <a:rPr lang="en-US" altLang="zh-CN" b="1" dirty="0">
                <a:latin typeface="微软雅黑" panose="020B0503020204020204" charset="-122"/>
                <a:ea typeface="微软雅黑" panose="020B0503020204020204" charset="-122"/>
              </a:rPr>
              <a:t>测量</a:t>
            </a:r>
            <a:r>
              <a:rPr lang="zh-CN" altLang="en-US"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提高</a:t>
            </a:r>
            <a:r>
              <a:rPr lang="en-US" altLang="zh-CN" dirty="0">
                <a:latin typeface="微软雅黑" panose="020B0503020204020204" charset="-122"/>
                <a:ea typeface="微软雅黑" panose="020B0503020204020204" charset="-122"/>
              </a:rPr>
              <a:t>QUIC</a:t>
            </a:r>
            <a:r>
              <a:rPr lang="zh-CN" altLang="zh-CN" dirty="0">
                <a:latin typeface="微软雅黑" panose="020B0503020204020204" charset="-122"/>
                <a:ea typeface="微软雅黑" panose="020B0503020204020204" charset="-122"/>
              </a:rPr>
              <a:t>算法选择</a:t>
            </a:r>
            <a:r>
              <a:rPr lang="zh-CN" altLang="zh-CN" dirty="0">
                <a:solidFill>
                  <a:srgbClr val="C00000"/>
                </a:solidFill>
                <a:latin typeface="微软雅黑" panose="020B0503020204020204" charset="-122"/>
                <a:ea typeface="微软雅黑" panose="020B0503020204020204" charset="-122"/>
              </a:rPr>
              <a:t>灵活性</a:t>
            </a:r>
            <a:endParaRPr lang="en-US" altLang="zh-CN" dirty="0">
              <a:solidFill>
                <a:srgbClr val="C00000"/>
              </a:solidFill>
              <a:latin typeface="微软雅黑" panose="020B0503020204020204" charset="-122"/>
              <a:ea typeface="微软雅黑" panose="020B0503020204020204" charset="-122"/>
            </a:endParaRPr>
          </a:p>
          <a:p>
            <a:r>
              <a:rPr lang="zh-CN" altLang="en-US" b="1" dirty="0">
                <a:latin typeface="微软雅黑" panose="020B0503020204020204" charset="-122"/>
                <a:ea typeface="微软雅黑" panose="020B0503020204020204" charset="-122"/>
              </a:rPr>
              <a:t>性能优化</a:t>
            </a:r>
            <a:r>
              <a:rPr lang="en-US" altLang="zh-CN" b="1" dirty="0">
                <a:latin typeface="微软雅黑" panose="020B0503020204020204" charset="-122"/>
                <a:ea typeface="微软雅黑" panose="020B0503020204020204" charset="-122"/>
              </a:rPr>
              <a:t>: </a:t>
            </a:r>
            <a:endParaRPr lang="en-US" altLang="zh-CN" b="1" dirty="0">
              <a:latin typeface="微软雅黑" panose="020B0503020204020204" charset="-122"/>
              <a:ea typeface="微软雅黑" panose="020B0503020204020204" charset="-122"/>
            </a:endParaRPr>
          </a:p>
          <a:p>
            <a:pPr lvl="1"/>
            <a:r>
              <a:rPr lang="zh-CN" altLang="zh-CN" dirty="0">
                <a:latin typeface="微软雅黑" panose="020B0503020204020204" charset="-122"/>
                <a:ea typeface="微软雅黑" panose="020B0503020204020204" charset="-122"/>
              </a:rPr>
              <a:t>提高</a:t>
            </a:r>
            <a:r>
              <a:rPr lang="en-US" altLang="zh-CN" dirty="0">
                <a:latin typeface="微软雅黑" panose="020B0503020204020204" charset="-122"/>
                <a:ea typeface="微软雅黑" panose="020B0503020204020204" charset="-122"/>
              </a:rPr>
              <a:t>QUIC</a:t>
            </a:r>
            <a:r>
              <a:rPr lang="zh-CN" altLang="zh-CN" dirty="0">
                <a:latin typeface="微软雅黑" panose="020B0503020204020204" charset="-122"/>
                <a:ea typeface="微软雅黑" panose="020B0503020204020204" charset="-122"/>
              </a:rPr>
              <a:t>的系统性能和降低数据包处理的延时</a:t>
            </a:r>
            <a:endParaRPr lang="en-US" altLang="zh-CN" dirty="0">
              <a:latin typeface="微软雅黑" panose="020B0503020204020204" charset="-122"/>
              <a:ea typeface="微软雅黑" panose="020B0503020204020204" charset="-122"/>
            </a:endParaRPr>
          </a:p>
          <a:p>
            <a:pPr lvl="1"/>
            <a:r>
              <a:rPr lang="zh-CN" altLang="zh-CN" dirty="0">
                <a:latin typeface="微软雅黑" panose="020B0503020204020204" charset="-122"/>
                <a:ea typeface="微软雅黑" panose="020B0503020204020204" charset="-122"/>
              </a:rPr>
              <a:t>内核旁路</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GPU</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CPU</a:t>
            </a:r>
            <a:r>
              <a:rPr lang="zh-CN" altLang="en-US" dirty="0">
                <a:solidFill>
                  <a:srgbClr val="C00000"/>
                </a:solidFill>
                <a:latin typeface="微软雅黑" panose="020B0503020204020204" charset="-122"/>
                <a:ea typeface="微软雅黑" panose="020B0503020204020204" charset="-122"/>
              </a:rPr>
              <a:t>并行</a:t>
            </a:r>
            <a:endParaRPr lang="en-US" altLang="zh-CN" dirty="0">
              <a:solidFill>
                <a:srgbClr val="C00000"/>
              </a:solidFill>
              <a:latin typeface="微软雅黑" panose="020B0503020204020204" charset="-122"/>
              <a:ea typeface="微软雅黑" panose="020B0503020204020204" charset="-122"/>
            </a:endParaRPr>
          </a:p>
          <a:p>
            <a:r>
              <a:rPr lang="zh-CN" altLang="zh-CN" b="1" dirty="0">
                <a:latin typeface="微软雅黑" panose="020B0503020204020204" charset="-122"/>
                <a:ea typeface="微软雅黑" panose="020B0503020204020204" charset="-122"/>
              </a:rPr>
              <a:t>安全性</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a:p>
            <a:pPr lvl="1"/>
            <a:r>
              <a:rPr lang="zh-CN" altLang="en-US" dirty="0">
                <a:solidFill>
                  <a:srgbClr val="C00000"/>
                </a:solidFill>
                <a:latin typeface="微软雅黑" panose="020B0503020204020204" charset="-122"/>
                <a:ea typeface="微软雅黑" panose="020B0503020204020204" charset="-122"/>
              </a:rPr>
              <a:t>平衡</a:t>
            </a:r>
            <a:r>
              <a:rPr lang="zh-CN" altLang="zh-CN" dirty="0">
                <a:latin typeface="微软雅黑" panose="020B0503020204020204" charset="-122"/>
                <a:ea typeface="微软雅黑" panose="020B0503020204020204" charset="-122"/>
              </a:rPr>
              <a:t>安全性与计算开销</a:t>
            </a:r>
            <a:endParaRPr lang="en-US" altLang="zh-CN" dirty="0">
              <a:latin typeface="微软雅黑" panose="020B0503020204020204" charset="-122"/>
              <a:ea typeface="微软雅黑" panose="020B0503020204020204" charset="-122"/>
            </a:endParaRPr>
          </a:p>
          <a:p>
            <a:pPr lvl="1"/>
            <a:r>
              <a:rPr lang="en-US" altLang="zh-CN" dirty="0">
                <a:latin typeface="微软雅黑" panose="020B0503020204020204" charset="-122"/>
                <a:ea typeface="微软雅黑" panose="020B0503020204020204" charset="-122"/>
              </a:rPr>
              <a:t>QUIC</a:t>
            </a:r>
            <a:r>
              <a:rPr lang="zh-CN" altLang="zh-CN" dirty="0">
                <a:solidFill>
                  <a:srgbClr val="C00000"/>
                </a:solidFill>
                <a:latin typeface="微软雅黑" panose="020B0503020204020204" charset="-122"/>
                <a:ea typeface="微软雅黑" panose="020B0503020204020204" charset="-122"/>
              </a:rPr>
              <a:t>连接容易攻击者所</a:t>
            </a:r>
            <a:r>
              <a:rPr lang="zh-CN" altLang="en-US" dirty="0">
                <a:solidFill>
                  <a:srgbClr val="C00000"/>
                </a:solidFill>
                <a:latin typeface="微软雅黑" panose="020B0503020204020204" charset="-122"/>
                <a:ea typeface="微软雅黑" panose="020B0503020204020204" charset="-122"/>
              </a:rPr>
              <a:t>中断</a:t>
            </a:r>
            <a:endParaRPr lang="zh-CN" altLang="en-US" dirty="0">
              <a:solidFill>
                <a:srgbClr val="C00000"/>
              </a:solidFill>
              <a:latin typeface="微软雅黑" panose="020B0503020204020204" charset="-122"/>
              <a:ea typeface="微软雅黑" panose="020B0503020204020204" charset="-122"/>
            </a:endParaRPr>
          </a:p>
        </p:txBody>
      </p:sp>
      <p:pic>
        <p:nvPicPr>
          <p:cNvPr id="3074" name="Picture 2" descr="âfuture directionâçå¾çæç´¢ç»æ"/>
          <p:cNvPicPr>
            <a:picLocks noChangeAspect="1" noChangeArrowheads="1"/>
          </p:cNvPicPr>
          <p:nvPr/>
        </p:nvPicPr>
        <p:blipFill rotWithShape="1">
          <a:blip r:embed="rId1">
            <a:extLst>
              <a:ext uri="{28A0092B-C50C-407E-A947-70E740481C1C}">
                <a14:useLocalDpi xmlns:a14="http://schemas.microsoft.com/office/drawing/2010/main" val="0"/>
              </a:ext>
            </a:extLst>
          </a:blip>
          <a:srcRect b="6539"/>
          <a:stretch>
            <a:fillRect/>
          </a:stretch>
        </p:blipFill>
        <p:spPr bwMode="auto">
          <a:xfrm>
            <a:off x="7933321" y="1294696"/>
            <a:ext cx="4090068" cy="2871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5"/>
          <p:cNvSpPr txBox="1"/>
          <p:nvPr/>
        </p:nvSpPr>
        <p:spPr>
          <a:xfrm>
            <a:off x="486226" y="1755284"/>
            <a:ext cx="10574123" cy="4351339"/>
          </a:xfrm>
          <a:prstGeom prst="rect">
            <a:avLst/>
          </a:prstGeom>
        </p:spPr>
        <p:txBody>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zh-CN" altLang="en-US" sz="2400" dirty="0">
                <a:latin typeface="微软雅黑" panose="020B0503020204020204" charset="-122"/>
                <a:ea typeface="微软雅黑" panose="020B0503020204020204" charset="-122"/>
              </a:rPr>
              <a:t>本文从</a:t>
            </a:r>
            <a:r>
              <a:rPr lang="zh-CN" altLang="en-US" sz="2400" dirty="0">
                <a:solidFill>
                  <a:srgbClr val="C00000"/>
                </a:solidFill>
                <a:latin typeface="微软雅黑" panose="020B0503020204020204" charset="-122"/>
                <a:ea typeface="微软雅黑" panose="020B0503020204020204" charset="-122"/>
              </a:rPr>
              <a:t>传输性能测量</a:t>
            </a:r>
            <a:r>
              <a:rPr lang="zh-CN" altLang="en-US" sz="2400" dirty="0">
                <a:latin typeface="微软雅黑" panose="020B0503020204020204" charset="-122"/>
                <a:ea typeface="微软雅黑" panose="020B0503020204020204" charset="-122"/>
              </a:rPr>
              <a:t>、</a:t>
            </a:r>
            <a:r>
              <a:rPr lang="zh-CN" altLang="en-US" sz="2400" dirty="0">
                <a:solidFill>
                  <a:srgbClr val="C00000"/>
                </a:solidFill>
                <a:latin typeface="微软雅黑" panose="020B0503020204020204" charset="-122"/>
                <a:ea typeface="微软雅黑" panose="020B0503020204020204" charset="-122"/>
              </a:rPr>
              <a:t>性能优化</a:t>
            </a:r>
            <a:r>
              <a:rPr lang="zh-CN" altLang="en-US" sz="2400" dirty="0">
                <a:latin typeface="微软雅黑" panose="020B0503020204020204" charset="-122"/>
                <a:ea typeface="微软雅黑" panose="020B0503020204020204" charset="-122"/>
              </a:rPr>
              <a:t>、</a:t>
            </a:r>
            <a:r>
              <a:rPr lang="zh-CN" altLang="en-US" sz="2400" dirty="0">
                <a:solidFill>
                  <a:srgbClr val="C00000"/>
                </a:solidFill>
                <a:latin typeface="微软雅黑" panose="020B0503020204020204" charset="-122"/>
                <a:ea typeface="微软雅黑" panose="020B0503020204020204" charset="-122"/>
              </a:rPr>
              <a:t>安全性分析</a:t>
            </a:r>
            <a:r>
              <a:rPr lang="zh-CN" altLang="en-US" sz="2400" dirty="0">
                <a:latin typeface="微软雅黑" panose="020B0503020204020204" charset="-122"/>
                <a:ea typeface="微软雅黑" panose="020B0503020204020204" charset="-122"/>
              </a:rPr>
              <a:t>对</a:t>
            </a:r>
            <a:r>
              <a:rPr lang="zh-CN" altLang="zh-CN" sz="2400" dirty="0">
                <a:latin typeface="微软雅黑" panose="020B0503020204020204" charset="-122"/>
                <a:ea typeface="微软雅黑" panose="020B0503020204020204" charset="-122"/>
              </a:rPr>
              <a:t>现有</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QUIC</a:t>
            </a:r>
            <a:r>
              <a:rPr lang="zh-CN" altLang="en-US" sz="2400" dirty="0">
                <a:latin typeface="微软雅黑" panose="020B0503020204020204" charset="-122"/>
                <a:ea typeface="微软雅黑" panose="020B0503020204020204" charset="-122"/>
              </a:rPr>
              <a:t>的研究进行了总结分析</a:t>
            </a:r>
            <a:endParaRPr lang="en-US" altLang="zh-CN" sz="2400" dirty="0">
              <a:latin typeface="微软雅黑" panose="020B0503020204020204" charset="-122"/>
              <a:ea typeface="微软雅黑" panose="020B0503020204020204" charset="-122"/>
            </a:endParaRPr>
          </a:p>
          <a:p>
            <a:r>
              <a:rPr lang="zh-CN" altLang="en-US" sz="2400" dirty="0">
                <a:latin typeface="微软雅黑" panose="020B0503020204020204" charset="-122"/>
                <a:ea typeface="微软雅黑" panose="020B0503020204020204" charset="-122"/>
              </a:rPr>
              <a:t>本文</a:t>
            </a:r>
            <a:r>
              <a:rPr lang="zh-CN" altLang="zh-CN" sz="2400" dirty="0">
                <a:latin typeface="微软雅黑" panose="020B0503020204020204" charset="-122"/>
                <a:ea typeface="微软雅黑" panose="020B0503020204020204" charset="-122"/>
              </a:rPr>
              <a:t>对现有研究成果可能的进一步提高之处进行了</a:t>
            </a:r>
            <a:r>
              <a:rPr lang="zh-CN" altLang="zh-CN" sz="2400" dirty="0">
                <a:solidFill>
                  <a:srgbClr val="C00000"/>
                </a:solidFill>
                <a:latin typeface="微软雅黑" panose="020B0503020204020204" charset="-122"/>
                <a:ea typeface="微软雅黑" panose="020B0503020204020204" charset="-122"/>
              </a:rPr>
              <a:t>总结</a:t>
            </a:r>
            <a:r>
              <a:rPr lang="zh-CN" altLang="zh-CN" sz="2400" dirty="0">
                <a:latin typeface="微软雅黑" panose="020B0503020204020204" charset="-122"/>
                <a:ea typeface="微软雅黑" panose="020B0503020204020204" charset="-122"/>
              </a:rPr>
              <a:t>，并对</a:t>
            </a:r>
            <a:r>
              <a:rPr lang="en-US" altLang="zh-CN" sz="2400" dirty="0">
                <a:latin typeface="微软雅黑" panose="020B0503020204020204" charset="-122"/>
                <a:ea typeface="微软雅黑" panose="020B0503020204020204" charset="-122"/>
              </a:rPr>
              <a:t>QUIC</a:t>
            </a:r>
            <a:r>
              <a:rPr lang="zh-CN" altLang="zh-CN" sz="2400" dirty="0">
                <a:latin typeface="微软雅黑" panose="020B0503020204020204" charset="-122"/>
                <a:ea typeface="微软雅黑" panose="020B0503020204020204" charset="-122"/>
              </a:rPr>
              <a:t>带来的新的研究课题及其挑战进行了展望</a:t>
            </a:r>
            <a:endParaRPr lang="zh-CN" altLang="en-US" sz="2400" dirty="0">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a:lstStyle/>
          <a:p>
            <a:r>
              <a:rPr lang="zh-CN" altLang="en-US" dirty="0"/>
              <a:t>总结</a:t>
            </a:r>
            <a:endParaRPr lang="zh-CN" altLang="en-US" dirty="0"/>
          </a:p>
        </p:txBody>
      </p:sp>
      <p:pic>
        <p:nvPicPr>
          <p:cNvPr id="4098" name="Picture 2" descr="âconclusionâçå¾çæç´¢ç»æ"/>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7702" y="3745034"/>
            <a:ext cx="3560391" cy="1761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4914" y="2399598"/>
            <a:ext cx="5286375" cy="1924050"/>
          </a:xfrm>
          <a:prstGeom prst="rect">
            <a:avLst/>
          </a:prstGeom>
        </p:spPr>
      </p:pic>
      <p:sp>
        <p:nvSpPr>
          <p:cNvPr id="11" name="矩形 10"/>
          <p:cNvSpPr/>
          <p:nvPr/>
        </p:nvSpPr>
        <p:spPr>
          <a:xfrm>
            <a:off x="5986716" y="2267168"/>
            <a:ext cx="3048396" cy="1436347"/>
          </a:xfrm>
          <a:prstGeom prst="rect">
            <a:avLst/>
          </a:prstGeom>
        </p:spPr>
        <p:txBody>
          <a:bodyPr wrap="square" lIns="91432" tIns="45716" rIns="91432" bIns="45716">
            <a:spAutoFit/>
          </a:bodyPr>
          <a:lstStyle/>
          <a:p>
            <a:pPr algn="ctr">
              <a:lnSpc>
                <a:spcPct val="150000"/>
              </a:lnSpc>
            </a:pPr>
            <a:r>
              <a:rPr lang="en-US" altLang="zh-CN" sz="6600" b="1" dirty="0">
                <a:solidFill>
                  <a:srgbClr val="414455"/>
                </a:solidFill>
                <a:latin typeface="Microsoft YaHei" panose="020B0503020204020204" pitchFamily="34" charset="-122"/>
                <a:ea typeface="Microsoft YaHei" panose="020B0503020204020204" pitchFamily="34" charset="-122"/>
              </a:rPr>
              <a:t>Q &amp; A </a:t>
            </a:r>
            <a:endParaRPr lang="zh-CN" altLang="en-US" sz="6600" b="1" dirty="0">
              <a:solidFill>
                <a:srgbClr val="414455"/>
              </a:solidFill>
              <a:latin typeface="Microsoft YaHei" panose="020B0503020204020204" pitchFamily="34" charset="-122"/>
              <a:ea typeface="Microsoft YaHei" panose="020B0503020204020204" pitchFamily="34" charset="-122"/>
            </a:endParaRPr>
          </a:p>
        </p:txBody>
      </p:sp>
      <p:sp>
        <p:nvSpPr>
          <p:cNvPr id="13" name="矩形 12"/>
          <p:cNvSpPr/>
          <p:nvPr/>
        </p:nvSpPr>
        <p:spPr>
          <a:xfrm>
            <a:off x="6127914" y="3819599"/>
            <a:ext cx="2766000" cy="662546"/>
          </a:xfrm>
          <a:prstGeom prst="rect">
            <a:avLst/>
          </a:prstGeom>
        </p:spPr>
        <p:txBody>
          <a:bodyPr wrap="square" lIns="91432" tIns="45716" rIns="91432" bIns="45716">
            <a:spAutoFit/>
          </a:bodyPr>
          <a:lstStyle/>
          <a:p>
            <a:pPr algn="ctr">
              <a:lnSpc>
                <a:spcPct val="150000"/>
              </a:lnSpc>
            </a:pPr>
            <a:r>
              <a:rPr lang="en-US" altLang="zh-CN" sz="2800" dirty="0">
                <a:solidFill>
                  <a:srgbClr val="414455"/>
                </a:solidFill>
                <a:latin typeface="Microsoft YaHei" panose="020B0503020204020204" pitchFamily="34" charset="-122"/>
                <a:ea typeface="Microsoft YaHei" panose="020B0503020204020204" pitchFamily="34" charset="-122"/>
              </a:rPr>
              <a:t>Thank you!</a:t>
            </a:r>
            <a:endParaRPr lang="zh-CN" altLang="en-US" sz="2800" dirty="0">
              <a:solidFill>
                <a:srgbClr val="414455"/>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36518"/>
            <a:ext cx="12192000" cy="6303698"/>
          </a:xfrm>
          <a:prstGeom prst="rect">
            <a:avLst/>
          </a:prstGeom>
        </p:spPr>
      </p:pic>
      <p:sp>
        <p:nvSpPr>
          <p:cNvPr id="7" name="标题 3"/>
          <p:cNvSpPr>
            <a:spLocks noGrp="1"/>
          </p:cNvSpPr>
          <p:nvPr>
            <p:ph type="title"/>
          </p:nvPr>
        </p:nvSpPr>
        <p:spPr>
          <a:xfrm>
            <a:off x="486226" y="604408"/>
            <a:ext cx="6586816" cy="839807"/>
          </a:xfrm>
        </p:spPr>
        <p:txBody>
          <a:bodyPr/>
          <a:lstStyle/>
          <a:p>
            <a:r>
              <a:rPr lang="en-US" altLang="zh-CN" dirty="0"/>
              <a:t>QUIC</a:t>
            </a:r>
            <a:r>
              <a:rPr lang="zh-CN" altLang="en-US" dirty="0"/>
              <a:t>协议</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协议特性</a:t>
            </a:r>
            <a:endParaRPr lang="zh-CN" altLang="en-US" dirty="0"/>
          </a:p>
        </p:txBody>
      </p:sp>
      <p:sp>
        <p:nvSpPr>
          <p:cNvPr id="8" name="内容占位符 7"/>
          <p:cNvSpPr>
            <a:spLocks noGrp="1"/>
          </p:cNvSpPr>
          <p:nvPr>
            <p:ph idx="1"/>
          </p:nvPr>
        </p:nvSpPr>
        <p:spPr>
          <a:xfrm>
            <a:off x="486226" y="1780424"/>
            <a:ext cx="9187710" cy="4351338"/>
          </a:xfrm>
        </p:spPr>
        <p:txBody>
          <a:bodyPr/>
          <a:lstStyle/>
          <a:p>
            <a:r>
              <a:rPr lang="en-US" altLang="zh-CN" sz="2200" dirty="0">
                <a:latin typeface="微软雅黑" panose="020B0503020204020204" charset="-122"/>
                <a:ea typeface="微软雅黑" panose="020B0503020204020204" charset="-122"/>
              </a:rPr>
              <a:t>QUIC</a:t>
            </a:r>
            <a:r>
              <a:rPr lang="zh-CN" altLang="en-US" sz="2200" dirty="0">
                <a:latin typeface="微软雅黑" panose="020B0503020204020204" charset="-122"/>
                <a:ea typeface="微软雅黑" panose="020B0503020204020204" charset="-122"/>
              </a:rPr>
              <a:t>汇集了 </a:t>
            </a:r>
            <a:r>
              <a:rPr lang="en-US" altLang="zh-CN" sz="2200" dirty="0">
                <a:latin typeface="微软雅黑" panose="020B0503020204020204" charset="-122"/>
                <a:ea typeface="微软雅黑" panose="020B0503020204020204" charset="-122"/>
              </a:rPr>
              <a:t>TCP </a:t>
            </a:r>
            <a:r>
              <a:rPr lang="zh-CN" altLang="en-US" sz="2200" dirty="0">
                <a:latin typeface="微软雅黑" panose="020B0503020204020204" charset="-122"/>
                <a:ea typeface="微软雅黑" panose="020B0503020204020204" charset="-122"/>
              </a:rPr>
              <a:t>和 </a:t>
            </a:r>
            <a:r>
              <a:rPr lang="en-US" altLang="zh-CN" sz="2200" dirty="0">
                <a:latin typeface="微软雅黑" panose="020B0503020204020204" charset="-122"/>
                <a:ea typeface="微软雅黑" panose="020B0503020204020204" charset="-122"/>
              </a:rPr>
              <a:t>UDP </a:t>
            </a:r>
            <a:r>
              <a:rPr lang="zh-CN" altLang="en-US" sz="2200" dirty="0">
                <a:latin typeface="微软雅黑" panose="020B0503020204020204" charset="-122"/>
                <a:ea typeface="微软雅黑" panose="020B0503020204020204" charset="-122"/>
              </a:rPr>
              <a:t>的优点：</a:t>
            </a:r>
            <a:endParaRPr lang="zh-CN" altLang="en-US" sz="2200" dirty="0">
              <a:latin typeface="微软雅黑" panose="020B0503020204020204" charset="-122"/>
              <a:ea typeface="微软雅黑" panose="020B0503020204020204" charset="-122"/>
            </a:endParaRPr>
          </a:p>
          <a:p>
            <a:pPr lvl="1"/>
            <a:r>
              <a:rPr lang="en-US" altLang="zh-CN" sz="2200" b="1" dirty="0">
                <a:latin typeface="微软雅黑" panose="020B0503020204020204" charset="-122"/>
                <a:ea typeface="微软雅黑" panose="020B0503020204020204" charset="-122"/>
              </a:rPr>
              <a:t>UDP</a:t>
            </a:r>
            <a:r>
              <a:rPr lang="zh-CN" altLang="en-US" sz="2200" b="1" dirty="0">
                <a:latin typeface="微软雅黑" panose="020B0503020204020204" charset="-122"/>
                <a:ea typeface="微软雅黑" panose="020B0503020204020204" charset="-122"/>
              </a:rPr>
              <a:t>：</a:t>
            </a:r>
            <a:r>
              <a:rPr lang="zh-CN" altLang="en-US" sz="2200" dirty="0">
                <a:latin typeface="微软雅黑" panose="020B0503020204020204" charset="-122"/>
                <a:ea typeface="微软雅黑" panose="020B0503020204020204" charset="-122"/>
              </a:rPr>
              <a:t>传输数据以加快网络速度，降低延迟</a:t>
            </a:r>
            <a:endParaRPr lang="en-US" altLang="zh-CN" sz="2200" dirty="0">
              <a:latin typeface="微软雅黑" panose="020B0503020204020204" charset="-122"/>
              <a:ea typeface="微软雅黑" panose="020B0503020204020204" charset="-122"/>
            </a:endParaRPr>
          </a:p>
          <a:p>
            <a:pPr lvl="1"/>
            <a:r>
              <a:rPr lang="zh-CN" altLang="en-US" sz="2200" b="1" dirty="0">
                <a:latin typeface="微软雅黑" panose="020B0503020204020204" charset="-122"/>
                <a:ea typeface="微软雅黑" panose="020B0503020204020204" charset="-122"/>
              </a:rPr>
              <a:t>应用程序层面：</a:t>
            </a:r>
            <a:r>
              <a:rPr lang="en-US" altLang="zh-CN" sz="2200" dirty="0">
                <a:latin typeface="微软雅黑" panose="020B0503020204020204" charset="-122"/>
                <a:ea typeface="微软雅黑" panose="020B0503020204020204" charset="-122"/>
              </a:rPr>
              <a:t>TCP </a:t>
            </a:r>
            <a:r>
              <a:rPr lang="zh-CN" altLang="en-US" sz="2200" dirty="0">
                <a:latin typeface="微软雅黑" panose="020B0503020204020204" charset="-122"/>
                <a:ea typeface="微软雅黑" panose="020B0503020204020204" charset="-122"/>
              </a:rPr>
              <a:t>的可靠性，</a:t>
            </a:r>
            <a:r>
              <a:rPr lang="en-US" altLang="zh-CN" sz="2200" dirty="0">
                <a:latin typeface="微软雅黑" panose="020B0503020204020204" charset="-122"/>
                <a:ea typeface="微软雅黑" panose="020B0503020204020204" charset="-122"/>
              </a:rPr>
              <a:t>TLS </a:t>
            </a:r>
            <a:r>
              <a:rPr lang="zh-CN" altLang="en-US" sz="2200" dirty="0">
                <a:latin typeface="微软雅黑" panose="020B0503020204020204" charset="-122"/>
                <a:ea typeface="微软雅黑" panose="020B0503020204020204" charset="-122"/>
              </a:rPr>
              <a:t>的安全性和 </a:t>
            </a:r>
            <a:r>
              <a:rPr lang="en-US" altLang="zh-CN" sz="2200" dirty="0">
                <a:latin typeface="微软雅黑" panose="020B0503020204020204" charset="-122"/>
                <a:ea typeface="微软雅黑" panose="020B0503020204020204" charset="-122"/>
              </a:rPr>
              <a:t>HTTP2 </a:t>
            </a:r>
            <a:r>
              <a:rPr lang="zh-CN" altLang="en-US" sz="2200" dirty="0">
                <a:latin typeface="微软雅黑" panose="020B0503020204020204" charset="-122"/>
                <a:ea typeface="微软雅黑" panose="020B0503020204020204" charset="-122"/>
              </a:rPr>
              <a:t>的并发性</a:t>
            </a:r>
            <a:endParaRPr lang="en-US" altLang="zh-CN" sz="2200" dirty="0">
              <a:latin typeface="微软雅黑" panose="020B0503020204020204" charset="-122"/>
              <a:ea typeface="微软雅黑" panose="020B0503020204020204" charset="-122"/>
            </a:endParaRPr>
          </a:p>
          <a:p>
            <a:pPr lvl="1"/>
            <a:r>
              <a:rPr lang="en-US" altLang="zh-CN" sz="2200" b="1" dirty="0">
                <a:latin typeface="微软雅黑" panose="020B0503020204020204" charset="-122"/>
                <a:ea typeface="微软雅黑" panose="020B0503020204020204" charset="-122"/>
              </a:rPr>
              <a:t>只需要</a:t>
            </a:r>
            <a:r>
              <a:rPr lang="zh-CN" altLang="en-US" sz="2200" b="1" dirty="0">
                <a:latin typeface="微软雅黑" panose="020B0503020204020204" charset="-122"/>
                <a:ea typeface="微软雅黑" panose="020B0503020204020204" charset="-122"/>
              </a:rPr>
              <a:t>应用程序层面支持</a:t>
            </a:r>
            <a:r>
              <a:rPr lang="zh-CN" altLang="en-US" sz="2200" b="1" dirty="0">
                <a:latin typeface="微软雅黑" panose="020B0503020204020204" charset="-122"/>
                <a:ea typeface="微软雅黑" panose="020B0503020204020204" charset="-122"/>
                <a:sym typeface="+mn-ea"/>
              </a:rPr>
              <a:t>：</a:t>
            </a:r>
            <a:r>
              <a:rPr lang="zh-CN" altLang="en-US" sz="2200" dirty="0">
                <a:latin typeface="微软雅黑" panose="020B0503020204020204" charset="-122"/>
                <a:ea typeface="微软雅黑" panose="020B0503020204020204" charset="-122"/>
              </a:rPr>
              <a:t>避开了操作系统和中间设备的限制</a:t>
            </a:r>
            <a:endParaRPr lang="en-US" altLang="zh-CN" sz="2200" dirty="0">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sym typeface="+mn-ea"/>
              </a:rPr>
              <a:t>QUIC </a:t>
            </a:r>
            <a:r>
              <a:rPr lang="zh-CN" altLang="en-US" sz="2000" dirty="0">
                <a:latin typeface="微软雅黑" panose="020B0503020204020204" charset="-122"/>
                <a:ea typeface="微软雅黑" panose="020B0503020204020204" charset="-122"/>
                <a:sym typeface="+mn-ea"/>
              </a:rPr>
              <a:t>相比现在广泛应用的 </a:t>
            </a:r>
            <a:r>
              <a:rPr lang="en-US" altLang="zh-CN" sz="2000" dirty="0">
                <a:latin typeface="微软雅黑" panose="020B0503020204020204" charset="-122"/>
                <a:ea typeface="微软雅黑" panose="020B0503020204020204" charset="-122"/>
                <a:sym typeface="+mn-ea"/>
              </a:rPr>
              <a:t>TCP + TLS + HTTP2 </a:t>
            </a:r>
            <a:r>
              <a:rPr lang="zh-CN" altLang="en-US" sz="2000" dirty="0">
                <a:latin typeface="微软雅黑" panose="020B0503020204020204" charset="-122"/>
                <a:ea typeface="微软雅黑" panose="020B0503020204020204" charset="-122"/>
                <a:sym typeface="+mn-ea"/>
              </a:rPr>
              <a:t>协议有如下优势 ：</a:t>
            </a:r>
            <a:endParaRPr lang="zh-CN" altLang="en-US" sz="2000" dirty="0">
              <a:latin typeface="微软雅黑" panose="020B0503020204020204" charset="-122"/>
              <a:ea typeface="微软雅黑" panose="020B0503020204020204" charset="-122"/>
            </a:endParaRPr>
          </a:p>
          <a:p>
            <a:pPr lvl="1"/>
            <a:r>
              <a:rPr lang="zh-CN" altLang="en-US" sz="2200" dirty="0">
                <a:solidFill>
                  <a:srgbClr val="C00000"/>
                </a:solidFill>
                <a:latin typeface="微软雅黑" panose="020B0503020204020204" charset="-122"/>
                <a:ea typeface="微软雅黑" panose="020B0503020204020204" charset="-122"/>
                <a:sym typeface="+mn-ea"/>
              </a:rPr>
              <a:t>避免队头阻塞的多路复用</a:t>
            </a:r>
            <a:endParaRPr lang="zh-CN" altLang="en-US" sz="2200" dirty="0">
              <a:solidFill>
                <a:srgbClr val="C00000"/>
              </a:solidFill>
              <a:latin typeface="微软雅黑" panose="020B0503020204020204" charset="-122"/>
              <a:ea typeface="微软雅黑" panose="020B0503020204020204" charset="-122"/>
            </a:endParaRPr>
          </a:p>
          <a:p>
            <a:pPr lvl="1"/>
            <a:r>
              <a:rPr lang="zh-CN" altLang="en-US" sz="2200" dirty="0">
                <a:solidFill>
                  <a:srgbClr val="C00000"/>
                </a:solidFill>
                <a:latin typeface="微软雅黑" panose="020B0503020204020204" charset="-122"/>
                <a:ea typeface="微软雅黑" panose="020B0503020204020204" charset="-122"/>
                <a:sym typeface="+mn-ea"/>
              </a:rPr>
              <a:t>减少了 </a:t>
            </a:r>
            <a:r>
              <a:rPr lang="en-US" altLang="zh-CN" sz="2200" dirty="0">
                <a:solidFill>
                  <a:srgbClr val="C00000"/>
                </a:solidFill>
                <a:latin typeface="微软雅黑" panose="020B0503020204020204" charset="-122"/>
                <a:ea typeface="微软雅黑" panose="020B0503020204020204" charset="-122"/>
                <a:sym typeface="+mn-ea"/>
              </a:rPr>
              <a:t>TCP </a:t>
            </a:r>
            <a:r>
              <a:rPr lang="zh-CN" altLang="en-US" sz="2200" dirty="0">
                <a:solidFill>
                  <a:srgbClr val="C00000"/>
                </a:solidFill>
                <a:latin typeface="微软雅黑" panose="020B0503020204020204" charset="-122"/>
                <a:ea typeface="微软雅黑" panose="020B0503020204020204" charset="-122"/>
                <a:sym typeface="+mn-ea"/>
              </a:rPr>
              <a:t>三次握手及 </a:t>
            </a:r>
            <a:r>
              <a:rPr lang="en-US" altLang="zh-CN" sz="2200" dirty="0">
                <a:solidFill>
                  <a:srgbClr val="C00000"/>
                </a:solidFill>
                <a:latin typeface="微软雅黑" panose="020B0503020204020204" charset="-122"/>
                <a:ea typeface="微软雅黑" panose="020B0503020204020204" charset="-122"/>
                <a:sym typeface="+mn-ea"/>
              </a:rPr>
              <a:t>TLS </a:t>
            </a:r>
            <a:r>
              <a:rPr lang="zh-CN" altLang="en-US" sz="2200" dirty="0">
                <a:solidFill>
                  <a:srgbClr val="C00000"/>
                </a:solidFill>
                <a:latin typeface="微软雅黑" panose="020B0503020204020204" charset="-122"/>
                <a:ea typeface="微软雅黑" panose="020B0503020204020204" charset="-122"/>
                <a:sym typeface="+mn-ea"/>
              </a:rPr>
              <a:t>握手时间</a:t>
            </a:r>
            <a:endParaRPr lang="zh-CN" altLang="en-US" sz="2200" dirty="0">
              <a:solidFill>
                <a:srgbClr val="C00000"/>
              </a:solidFill>
              <a:latin typeface="微软雅黑" panose="020B0503020204020204" charset="-122"/>
              <a:ea typeface="微软雅黑" panose="020B0503020204020204" charset="-122"/>
            </a:endParaRPr>
          </a:p>
          <a:p>
            <a:pPr lvl="1"/>
            <a:endParaRPr lang="zh-CN" altLang="en-US" sz="2200" dirty="0">
              <a:latin typeface="微软雅黑" panose="020B0503020204020204" charset="-122"/>
              <a:ea typeface="微软雅黑" panose="020B0503020204020204" charset="-122"/>
            </a:endParaRPr>
          </a:p>
          <a:p>
            <a:pPr marL="0" indent="0">
              <a:buNone/>
            </a:pPr>
            <a:endParaRPr lang="zh-CN" altLang="en-US" sz="2200" dirty="0">
              <a:latin typeface="微软雅黑" panose="020B0503020204020204" charset="-122"/>
              <a:ea typeface="微软雅黑" panose="020B0503020204020204" charset="-122"/>
            </a:endParaRPr>
          </a:p>
          <a:p>
            <a:pPr marL="0" indent="0">
              <a:buNone/>
            </a:pPr>
            <a:endParaRPr lang="zh-CN" altLang="en-US" sz="2200"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4675" y="3955281"/>
            <a:ext cx="5286375" cy="1924050"/>
          </a:xfrm>
          <a:prstGeom prst="rect">
            <a:avLst/>
          </a:prstGeom>
        </p:spPr>
      </p:pic>
      <p:pic>
        <p:nvPicPr>
          <p:cNvPr id="1028" name="Picture 4" descr="speed_p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728" y="410335"/>
            <a:ext cx="3396145" cy="603759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7375728" y="1063557"/>
            <a:ext cx="1682848" cy="7253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Avenir Heavy"/>
            </a:endParaRPr>
          </a:p>
        </p:txBody>
      </p:sp>
      <p:sp>
        <p:nvSpPr>
          <p:cNvPr id="13" name="矩形 12"/>
          <p:cNvSpPr/>
          <p:nvPr/>
        </p:nvSpPr>
        <p:spPr>
          <a:xfrm>
            <a:off x="9073799" y="1063557"/>
            <a:ext cx="1698073" cy="725382"/>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Avenir Heavy"/>
            </a:endParaRPr>
          </a:p>
        </p:txBody>
      </p:sp>
      <p:sp>
        <p:nvSpPr>
          <p:cNvPr id="10" name="矩形 9"/>
          <p:cNvSpPr/>
          <p:nvPr/>
        </p:nvSpPr>
        <p:spPr>
          <a:xfrm>
            <a:off x="1206914" y="6522323"/>
            <a:ext cx="5147563" cy="369332"/>
          </a:xfrm>
          <a:prstGeom prst="rect">
            <a:avLst/>
          </a:prstGeom>
        </p:spPr>
        <p:txBody>
          <a:bodyPr wrap="none">
            <a:spAutoFit/>
          </a:bodyPr>
          <a:p>
            <a:r>
              <a:rPr lang="en-US" altLang="zh-CN" dirty="0">
                <a:latin typeface="Avenir Heavy"/>
                <a:hlinkClick r:id="rId3"/>
              </a:rPr>
              <a:t>https://github.com/tencentyun/clb-quic-demo</a:t>
            </a:r>
            <a:endParaRPr lang="zh-CN" altLang="en-US" dirty="0">
              <a:latin typeface="Avenir Heav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协议特性</a:t>
            </a:r>
            <a:endParaRPr lang="zh-CN" altLang="en-US" dirty="0"/>
          </a:p>
        </p:txBody>
      </p:sp>
      <p:sp>
        <p:nvSpPr>
          <p:cNvPr id="3" name="内容占位符 2"/>
          <p:cNvSpPr>
            <a:spLocks noGrp="1"/>
          </p:cNvSpPr>
          <p:nvPr>
            <p:ph idx="1"/>
          </p:nvPr>
        </p:nvSpPr>
        <p:spPr/>
        <p:txBody>
          <a:bodyPr/>
          <a:lstStyle/>
          <a:p>
            <a:r>
              <a:rPr lang="zh-CN" altLang="en-US" sz="2200" dirty="0">
                <a:latin typeface="微软雅黑" panose="020B0503020204020204" charset="-122"/>
                <a:ea typeface="微软雅黑" panose="020B0503020204020204" charset="-122"/>
              </a:rPr>
              <a:t>多路传输</a:t>
            </a:r>
            <a:endParaRPr lang="en-US" altLang="zh-CN" sz="2200" dirty="0">
              <a:latin typeface="微软雅黑" panose="020B0503020204020204" charset="-122"/>
              <a:ea typeface="微软雅黑" panose="020B0503020204020204" charset="-122"/>
            </a:endParaRPr>
          </a:p>
          <a:p>
            <a:pPr lvl="1"/>
            <a:r>
              <a:rPr lang="zh-CN" altLang="en-US" sz="2200" dirty="0">
                <a:latin typeface="微软雅黑" panose="020B0503020204020204" charset="-122"/>
                <a:ea typeface="微软雅黑" panose="020B0503020204020204" charset="-122"/>
              </a:rPr>
              <a:t>QUIC 通过对多路传输的支持，解决了</a:t>
            </a:r>
            <a:r>
              <a:rPr lang="en-US" altLang="zh-CN" sz="2200" dirty="0">
                <a:latin typeface="微软雅黑" panose="020B0503020204020204" charset="-122"/>
                <a:ea typeface="微软雅黑" panose="020B0503020204020204" charset="-122"/>
              </a:rPr>
              <a:t>TCP</a:t>
            </a:r>
            <a:r>
              <a:rPr lang="zh-CN" altLang="en-US" sz="2200" dirty="0">
                <a:latin typeface="微软雅黑" panose="020B0503020204020204" charset="-122"/>
                <a:ea typeface="微软雅黑" panose="020B0503020204020204" charset="-122"/>
              </a:rPr>
              <a:t>中的队头阻塞问题，减少了延时。</a:t>
            </a:r>
            <a:endParaRPr lang="zh-CN" altLang="en-US" sz="2200"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pic>
        <p:nvPicPr>
          <p:cNvPr id="7" name="图片 6"/>
          <p:cNvPicPr>
            <a:picLocks noChangeAspect="1"/>
          </p:cNvPicPr>
          <p:nvPr/>
        </p:nvPicPr>
        <p:blipFill rotWithShape="1">
          <a:blip r:embed="rId1"/>
          <a:srcRect t="83826"/>
          <a:stretch>
            <a:fillRect/>
          </a:stretch>
        </p:blipFill>
        <p:spPr>
          <a:xfrm>
            <a:off x="3087172" y="5758774"/>
            <a:ext cx="5793655" cy="561652"/>
          </a:xfrm>
          <a:prstGeom prst="rect">
            <a:avLst/>
          </a:prstGeom>
        </p:spPr>
      </p:pic>
      <p:pic>
        <p:nvPicPr>
          <p:cNvPr id="1026"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263" y="2859936"/>
            <a:ext cx="5461471" cy="28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协议特性</a:t>
            </a:r>
            <a:endParaRPr lang="zh-CN" altLang="en-US" dirty="0"/>
          </a:p>
        </p:txBody>
      </p:sp>
      <p:pic>
        <p:nvPicPr>
          <p:cNvPr id="2" name="图片 1"/>
          <p:cNvPicPr>
            <a:picLocks noChangeAspect="1"/>
          </p:cNvPicPr>
          <p:nvPr/>
        </p:nvPicPr>
        <p:blipFill>
          <a:blip r:embed="rId1"/>
          <a:stretch>
            <a:fillRect/>
          </a:stretch>
        </p:blipFill>
        <p:spPr>
          <a:xfrm>
            <a:off x="3100498" y="2917490"/>
            <a:ext cx="5991004" cy="3929493"/>
          </a:xfrm>
          <a:prstGeom prst="rect">
            <a:avLst/>
          </a:prstGeom>
        </p:spPr>
      </p:pic>
      <p:sp>
        <p:nvSpPr>
          <p:cNvPr id="3" name="矩形 2"/>
          <p:cNvSpPr/>
          <p:nvPr/>
        </p:nvSpPr>
        <p:spPr>
          <a:xfrm>
            <a:off x="3821229" y="4032985"/>
            <a:ext cx="1145408" cy="9432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5695467" y="4173473"/>
            <a:ext cx="1167348" cy="61284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内容占位符 1"/>
          <p:cNvSpPr>
            <a:spLocks noGrp="1"/>
          </p:cNvSpPr>
          <p:nvPr>
            <p:ph idx="1"/>
          </p:nvPr>
        </p:nvSpPr>
        <p:spPr>
          <a:xfrm>
            <a:off x="486226" y="1780424"/>
            <a:ext cx="10515600" cy="4351338"/>
          </a:xfrm>
        </p:spPr>
        <p:txBody>
          <a:bodyPr/>
          <a:lstStyle/>
          <a:p>
            <a:r>
              <a:rPr lang="zh-CN" altLang="en-US" sz="2200" dirty="0">
                <a:latin typeface="微软雅黑" panose="020B0503020204020204" charset="-122"/>
                <a:ea typeface="微软雅黑" panose="020B0503020204020204" charset="-122"/>
              </a:rPr>
              <a:t>握手协议</a:t>
            </a:r>
            <a:endParaRPr lang="en-US" altLang="zh-CN" sz="2200" dirty="0">
              <a:latin typeface="微软雅黑" panose="020B0503020204020204" charset="-122"/>
              <a:ea typeface="微软雅黑" panose="020B0503020204020204" charset="-122"/>
            </a:endParaRPr>
          </a:p>
          <a:p>
            <a:pPr lvl="1"/>
            <a:r>
              <a:rPr lang="en-US" altLang="zh-CN" sz="2200" dirty="0">
                <a:latin typeface="微软雅黑" panose="020B0503020204020204" charset="-122"/>
                <a:ea typeface="微软雅黑" panose="020B0503020204020204" charset="-122"/>
              </a:rPr>
              <a:t>QUIC </a:t>
            </a:r>
            <a:r>
              <a:rPr lang="zh-CN" altLang="en-US" sz="2200" dirty="0">
                <a:latin typeface="微软雅黑" panose="020B0503020204020204" charset="-122"/>
                <a:ea typeface="微软雅黑" panose="020B0503020204020204" charset="-122"/>
              </a:rPr>
              <a:t>设计了自己的握手协议，达到了更低的握手延时，显著减少用户访问网络的延迟感，提升用户体验</a:t>
            </a:r>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p:txBody>
      </p:sp>
      <p:sp>
        <p:nvSpPr>
          <p:cNvPr id="5" name="文本框 4"/>
          <p:cNvSpPr txBox="1"/>
          <p:nvPr/>
        </p:nvSpPr>
        <p:spPr>
          <a:xfrm>
            <a:off x="513080" y="4032885"/>
            <a:ext cx="4453890" cy="583565"/>
          </a:xfrm>
          <a:prstGeom prst="rect">
            <a:avLst/>
          </a:prstGeom>
          <a:noFill/>
        </p:spPr>
        <p:txBody>
          <a:bodyPr wrap="square" rtlCol="0" anchor="t">
            <a:spAutoFit/>
          </a:bodyPr>
          <a:lstStyle/>
          <a:p>
            <a:r>
              <a:rPr lang="zh-CN" altLang="en-US" sz="1600"/>
              <a:t>往返时间</a:t>
            </a:r>
            <a:endParaRPr lang="zh-CN" altLang="en-US" sz="1600"/>
          </a:p>
          <a:p>
            <a:r>
              <a:rPr lang="en-US" altLang="zh-CN" sz="1600"/>
              <a:t>R</a:t>
            </a:r>
            <a:r>
              <a:rPr lang="zh-CN" altLang="en-US" sz="1600"/>
              <a:t>ound </a:t>
            </a:r>
            <a:r>
              <a:rPr lang="en-US" altLang="zh-CN" sz="1600"/>
              <a:t>T</a:t>
            </a:r>
            <a:r>
              <a:rPr lang="zh-CN" altLang="en-US" sz="1600"/>
              <a:t>rip </a:t>
            </a:r>
            <a:r>
              <a:rPr lang="en-US" altLang="zh-CN" sz="1600"/>
              <a:t>T</a:t>
            </a:r>
            <a:r>
              <a:rPr lang="zh-CN" altLang="en-US" sz="1600"/>
              <a:t>ime</a:t>
            </a:r>
            <a:r>
              <a:rPr lang="en-US" altLang="zh-CN" sz="1600"/>
              <a:t>, </a:t>
            </a:r>
            <a:r>
              <a:rPr lang="zh-CN" altLang="en-US" sz="1600"/>
              <a:t>RTT</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100498" y="2917490"/>
            <a:ext cx="5991004" cy="3929493"/>
          </a:xfrm>
          <a:prstGeom prst="rect">
            <a:avLst/>
          </a:prstGeom>
        </p:spPr>
      </p:pic>
      <p:sp>
        <p:nvSpPr>
          <p:cNvPr id="4" name="标题 3"/>
          <p:cNvSpPr>
            <a:spLocks noGrp="1"/>
          </p:cNvSpPr>
          <p:nvPr>
            <p:ph type="title"/>
          </p:nvPr>
        </p:nvSpPr>
        <p:spPr>
          <a:xfrm>
            <a:off x="486226" y="604408"/>
            <a:ext cx="6586816" cy="839807"/>
          </a:xfrm>
        </p:spPr>
        <p:txBody>
          <a:bodyPr/>
          <a:lstStyle/>
          <a:p>
            <a:r>
              <a:rPr lang="zh-CN" altLang="en-US" dirty="0"/>
              <a:t>协议特性</a:t>
            </a:r>
            <a:endParaRPr lang="zh-CN" altLang="en-US" dirty="0"/>
          </a:p>
        </p:txBody>
      </p:sp>
      <p:sp>
        <p:nvSpPr>
          <p:cNvPr id="5" name="矩形 4"/>
          <p:cNvSpPr/>
          <p:nvPr/>
        </p:nvSpPr>
        <p:spPr>
          <a:xfrm>
            <a:off x="5688531" y="3540862"/>
            <a:ext cx="1212783" cy="12451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7639770" y="3857010"/>
            <a:ext cx="1167348" cy="61284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内容占位符 1"/>
          <p:cNvSpPr>
            <a:spLocks noGrp="1"/>
          </p:cNvSpPr>
          <p:nvPr>
            <p:ph idx="1"/>
          </p:nvPr>
        </p:nvSpPr>
        <p:spPr>
          <a:xfrm>
            <a:off x="486226" y="1780424"/>
            <a:ext cx="10515600" cy="4351338"/>
          </a:xfrm>
        </p:spPr>
        <p:txBody>
          <a:bodyPr/>
          <a:lstStyle/>
          <a:p>
            <a:r>
              <a:rPr lang="zh-CN" altLang="en-US" sz="2200" dirty="0">
                <a:latin typeface="微软雅黑" panose="020B0503020204020204" charset="-122"/>
                <a:ea typeface="微软雅黑" panose="020B0503020204020204" charset="-122"/>
              </a:rPr>
              <a:t>握手协议</a:t>
            </a:r>
            <a:endParaRPr lang="en-US" altLang="zh-CN" sz="2200" dirty="0">
              <a:latin typeface="微软雅黑" panose="020B0503020204020204" charset="-122"/>
              <a:ea typeface="微软雅黑" panose="020B0503020204020204" charset="-122"/>
            </a:endParaRPr>
          </a:p>
          <a:p>
            <a:pPr lvl="1"/>
            <a:r>
              <a:rPr lang="en-US" altLang="zh-CN" sz="2200" dirty="0">
                <a:latin typeface="微软雅黑" panose="020B0503020204020204" charset="-122"/>
                <a:ea typeface="微软雅黑" panose="020B0503020204020204" charset="-122"/>
              </a:rPr>
              <a:t>QUIC </a:t>
            </a:r>
            <a:r>
              <a:rPr lang="zh-CN" altLang="en-US" sz="2200" dirty="0">
                <a:latin typeface="微软雅黑" panose="020B0503020204020204" charset="-122"/>
                <a:ea typeface="微软雅黑" panose="020B0503020204020204" charset="-122"/>
              </a:rPr>
              <a:t>设计了自己的握手协议，达到了更低的握手延时，显著减少用户访问网络的延迟感，提升用户体验</a:t>
            </a:r>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100498" y="2917490"/>
            <a:ext cx="5991004" cy="3929493"/>
          </a:xfrm>
          <a:prstGeom prst="rect">
            <a:avLst/>
          </a:prstGeom>
        </p:spPr>
      </p:pic>
      <p:sp>
        <p:nvSpPr>
          <p:cNvPr id="4" name="标题 3"/>
          <p:cNvSpPr>
            <a:spLocks noGrp="1"/>
          </p:cNvSpPr>
          <p:nvPr>
            <p:ph type="title"/>
          </p:nvPr>
        </p:nvSpPr>
        <p:spPr>
          <a:xfrm>
            <a:off x="486226" y="604408"/>
            <a:ext cx="6586816" cy="839807"/>
          </a:xfrm>
        </p:spPr>
        <p:txBody>
          <a:bodyPr/>
          <a:lstStyle/>
          <a:p>
            <a:r>
              <a:rPr lang="zh-CN" altLang="en-US" dirty="0"/>
              <a:t>协议特性</a:t>
            </a:r>
            <a:endParaRPr lang="zh-CN" altLang="en-US" dirty="0"/>
          </a:p>
        </p:txBody>
      </p:sp>
      <p:sp>
        <p:nvSpPr>
          <p:cNvPr id="5" name="矩形 4"/>
          <p:cNvSpPr/>
          <p:nvPr/>
        </p:nvSpPr>
        <p:spPr>
          <a:xfrm>
            <a:off x="5688531" y="3540862"/>
            <a:ext cx="1212783" cy="12451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5"/>
          <p:cNvSpPr/>
          <p:nvPr/>
        </p:nvSpPr>
        <p:spPr>
          <a:xfrm>
            <a:off x="7639770" y="3857010"/>
            <a:ext cx="1167348" cy="61284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3788123" y="3471880"/>
            <a:ext cx="1212783" cy="151400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内容占位符 1"/>
          <p:cNvSpPr>
            <a:spLocks noGrp="1"/>
          </p:cNvSpPr>
          <p:nvPr>
            <p:ph idx="1"/>
          </p:nvPr>
        </p:nvSpPr>
        <p:spPr>
          <a:xfrm>
            <a:off x="486226" y="1780424"/>
            <a:ext cx="10515600" cy="4351338"/>
          </a:xfrm>
        </p:spPr>
        <p:txBody>
          <a:bodyPr/>
          <a:lstStyle/>
          <a:p>
            <a:r>
              <a:rPr lang="zh-CN" altLang="en-US" sz="2200" dirty="0">
                <a:latin typeface="微软雅黑" panose="020B0503020204020204" charset="-122"/>
                <a:ea typeface="微软雅黑" panose="020B0503020204020204" charset="-122"/>
              </a:rPr>
              <a:t>握手协议</a:t>
            </a:r>
            <a:endParaRPr lang="en-US" altLang="zh-CN" sz="2200" dirty="0">
              <a:latin typeface="微软雅黑" panose="020B0503020204020204" charset="-122"/>
              <a:ea typeface="微软雅黑" panose="020B0503020204020204" charset="-122"/>
            </a:endParaRPr>
          </a:p>
          <a:p>
            <a:pPr lvl="1"/>
            <a:r>
              <a:rPr lang="en-US" altLang="zh-CN" sz="2200" dirty="0">
                <a:latin typeface="微软雅黑" panose="020B0503020204020204" charset="-122"/>
                <a:ea typeface="微软雅黑" panose="020B0503020204020204" charset="-122"/>
              </a:rPr>
              <a:t>QUIC </a:t>
            </a:r>
            <a:r>
              <a:rPr lang="zh-CN" altLang="en-US" sz="2200" dirty="0">
                <a:latin typeface="微软雅黑" panose="020B0503020204020204" charset="-122"/>
                <a:ea typeface="微软雅黑" panose="020B0503020204020204" charset="-122"/>
              </a:rPr>
              <a:t>设计了自己的握手协议，达到了更低的握手延时，显著减少用户访问网络的延迟感，提升用户体验</a:t>
            </a:r>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3100498" y="2917490"/>
            <a:ext cx="5991004" cy="3929493"/>
          </a:xfrm>
          <a:prstGeom prst="rect">
            <a:avLst/>
          </a:prstGeom>
        </p:spPr>
      </p:pic>
      <p:sp>
        <p:nvSpPr>
          <p:cNvPr id="4" name="标题 3"/>
          <p:cNvSpPr>
            <a:spLocks noGrp="1"/>
          </p:cNvSpPr>
          <p:nvPr>
            <p:ph type="title"/>
          </p:nvPr>
        </p:nvSpPr>
        <p:spPr/>
        <p:txBody>
          <a:bodyPr/>
          <a:lstStyle/>
          <a:p>
            <a:r>
              <a:rPr lang="zh-CN" altLang="en-US" dirty="0"/>
              <a:t>协议特性</a:t>
            </a:r>
            <a:endParaRPr lang="zh-CN" altLang="en-US" dirty="0"/>
          </a:p>
        </p:txBody>
      </p:sp>
      <p:pic>
        <p:nvPicPr>
          <p:cNvPr id="11" name="图片 10"/>
          <p:cNvPicPr>
            <a:picLocks noChangeAspect="1"/>
          </p:cNvPicPr>
          <p:nvPr/>
        </p:nvPicPr>
        <p:blipFill>
          <a:blip r:embed="rId2"/>
          <a:stretch>
            <a:fillRect/>
          </a:stretch>
        </p:blipFill>
        <p:spPr>
          <a:xfrm>
            <a:off x="6838847" y="3897283"/>
            <a:ext cx="2552381" cy="580952"/>
          </a:xfrm>
          <a:prstGeom prst="rect">
            <a:avLst/>
          </a:prstGeom>
        </p:spPr>
      </p:pic>
      <p:sp>
        <p:nvSpPr>
          <p:cNvPr id="2" name="文本框 1"/>
          <p:cNvSpPr txBox="1"/>
          <p:nvPr/>
        </p:nvSpPr>
        <p:spPr>
          <a:xfrm>
            <a:off x="7539724" y="3930953"/>
            <a:ext cx="1639324" cy="369332"/>
          </a:xfrm>
          <a:prstGeom prst="rect">
            <a:avLst/>
          </a:prstGeom>
          <a:solidFill>
            <a:schemeClr val="bg1">
              <a:lumMod val="85000"/>
            </a:schemeClr>
          </a:solidFill>
        </p:spPr>
        <p:txBody>
          <a:bodyPr wrap="square" rtlCol="0">
            <a:spAutoFit/>
          </a:bodyPr>
          <a:lstStyle/>
          <a:p>
            <a:r>
              <a:rPr lang="zh-CN" altLang="en-US" dirty="0">
                <a:solidFill>
                  <a:srgbClr val="C00000"/>
                </a:solidFill>
              </a:rPr>
              <a:t>使用前向密钥</a:t>
            </a:r>
            <a:endParaRPr lang="zh-CN" altLang="en-US" dirty="0">
              <a:solidFill>
                <a:srgbClr val="C00000"/>
              </a:solidFill>
            </a:endParaRPr>
          </a:p>
        </p:txBody>
      </p:sp>
      <p:sp>
        <p:nvSpPr>
          <p:cNvPr id="7" name="文本框 6"/>
          <p:cNvSpPr txBox="1"/>
          <p:nvPr/>
        </p:nvSpPr>
        <p:spPr>
          <a:xfrm>
            <a:off x="8963516" y="4485799"/>
            <a:ext cx="773871" cy="369332"/>
          </a:xfrm>
          <a:prstGeom prst="rect">
            <a:avLst/>
          </a:prstGeom>
          <a:solidFill>
            <a:schemeClr val="bg1">
              <a:lumMod val="85000"/>
            </a:schemeClr>
          </a:solidFill>
        </p:spPr>
        <p:txBody>
          <a:bodyPr wrap="square" rtlCol="0">
            <a:spAutoFit/>
          </a:bodyPr>
          <a:lstStyle/>
          <a:p>
            <a:pPr algn="ctr"/>
            <a:r>
              <a:rPr lang="en-US" altLang="zh-CN" dirty="0">
                <a:solidFill>
                  <a:srgbClr val="C00000"/>
                </a:solidFill>
              </a:rPr>
              <a:t>0-RTT</a:t>
            </a:r>
            <a:endParaRPr lang="zh-CN" altLang="en-US" dirty="0">
              <a:solidFill>
                <a:srgbClr val="C00000"/>
              </a:solidFill>
            </a:endParaRPr>
          </a:p>
        </p:txBody>
      </p:sp>
      <p:sp>
        <p:nvSpPr>
          <p:cNvPr id="10" name="内容占位符 1"/>
          <p:cNvSpPr>
            <a:spLocks noGrp="1"/>
          </p:cNvSpPr>
          <p:nvPr>
            <p:ph idx="1"/>
          </p:nvPr>
        </p:nvSpPr>
        <p:spPr>
          <a:xfrm>
            <a:off x="486226" y="1780424"/>
            <a:ext cx="10515600" cy="4351338"/>
          </a:xfrm>
        </p:spPr>
        <p:txBody>
          <a:bodyPr/>
          <a:lstStyle/>
          <a:p>
            <a:r>
              <a:rPr lang="zh-CN" altLang="en-US" sz="2200" dirty="0">
                <a:latin typeface="微软雅黑" panose="020B0503020204020204" charset="-122"/>
                <a:ea typeface="微软雅黑" panose="020B0503020204020204" charset="-122"/>
              </a:rPr>
              <a:t>握手协议</a:t>
            </a:r>
            <a:endParaRPr lang="en-US" altLang="zh-CN" sz="2200" dirty="0">
              <a:latin typeface="微软雅黑" panose="020B0503020204020204" charset="-122"/>
              <a:ea typeface="微软雅黑" panose="020B0503020204020204" charset="-122"/>
            </a:endParaRPr>
          </a:p>
          <a:p>
            <a:pPr lvl="1"/>
            <a:r>
              <a:rPr lang="en-US" altLang="zh-CN" sz="2200" dirty="0">
                <a:latin typeface="微软雅黑" panose="020B0503020204020204" charset="-122"/>
                <a:ea typeface="微软雅黑" panose="020B0503020204020204" charset="-122"/>
              </a:rPr>
              <a:t>QUIC </a:t>
            </a:r>
            <a:r>
              <a:rPr lang="zh-CN" altLang="en-US" sz="2200" dirty="0">
                <a:latin typeface="微软雅黑" panose="020B0503020204020204" charset="-122"/>
                <a:ea typeface="微软雅黑" panose="020B0503020204020204" charset="-122"/>
              </a:rPr>
              <a:t>设计了自己的握手协议，达到了更低的握手延时，显著减少用户访问网络的延迟感，提升用户体验</a:t>
            </a:r>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a:p>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4941</Words>
  <Application>WPS 演示</Application>
  <PresentationFormat>宽屏</PresentationFormat>
  <Paragraphs>826</Paragraphs>
  <Slides>25</Slides>
  <Notes>25</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25</vt:i4>
      </vt:variant>
    </vt:vector>
  </HeadingPairs>
  <TitlesOfParts>
    <vt:vector size="49" baseType="lpstr">
      <vt:lpstr>Arial</vt:lpstr>
      <vt:lpstr>SimSun</vt:lpstr>
      <vt:lpstr>Wingdings</vt:lpstr>
      <vt:lpstr>DejaVu Sans</vt:lpstr>
      <vt:lpstr>Microsoft YaHei</vt:lpstr>
      <vt:lpstr>Calibri</vt:lpstr>
      <vt:lpstr>黑体</vt:lpstr>
      <vt:lpstr>微软雅黑</vt:lpstr>
      <vt:lpstr>Arial Unicode MS</vt:lpstr>
      <vt:lpstr>Calibri</vt:lpstr>
      <vt:lpstr>SimSun</vt:lpstr>
      <vt:lpstr>Avenir Heavy</vt:lpstr>
      <vt:lpstr>East Syriac Adiabene</vt:lpstr>
      <vt:lpstr>Standard Symbols PS</vt:lpstr>
      <vt:lpstr>Times New Roman</vt:lpstr>
      <vt:lpstr>Arial Unicode MS</vt:lpstr>
      <vt:lpstr>文泉驿微米黑</vt:lpstr>
      <vt:lpstr>Calibri Light</vt:lpstr>
      <vt:lpstr>等线</vt:lpstr>
      <vt:lpstr>SimSun</vt:lpstr>
      <vt:lpstr>FandolFang</vt:lpstr>
      <vt:lpstr>Noto Sans Buginese</vt:lpstr>
      <vt:lpstr>Noto Sans Khmer</vt:lpstr>
      <vt:lpstr>Office 主题</vt:lpstr>
      <vt:lpstr>PowerPoint 演示文稿</vt:lpstr>
      <vt:lpstr>前期相关工作</vt:lpstr>
      <vt:lpstr>QUIC协议</vt:lpstr>
      <vt:lpstr>协议特性</vt:lpstr>
      <vt:lpstr>协议特性</vt:lpstr>
      <vt:lpstr>协议特性</vt:lpstr>
      <vt:lpstr>协议特性</vt:lpstr>
      <vt:lpstr>协议特性</vt:lpstr>
      <vt:lpstr>协议特性</vt:lpstr>
      <vt:lpstr>发展历史</vt:lpstr>
      <vt:lpstr>发展历史</vt:lpstr>
      <vt:lpstr>研究现状分析</vt:lpstr>
      <vt:lpstr>传输性能测量</vt:lpstr>
      <vt:lpstr>传输性能测量</vt:lpstr>
      <vt:lpstr>传输性能测量</vt:lpstr>
      <vt:lpstr>性能优化</vt:lpstr>
      <vt:lpstr>性能优化</vt:lpstr>
      <vt:lpstr>性能优化</vt:lpstr>
      <vt:lpstr>安全性</vt:lpstr>
      <vt:lpstr>安全性</vt:lpstr>
      <vt:lpstr>安全性</vt:lpstr>
      <vt:lpstr>目前工作的局限性</vt:lpstr>
      <vt:lpstr>未来研究方向</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Zhilin Liu</dc:creator>
  <cp:lastModifiedBy>     三井川二╮</cp:lastModifiedBy>
  <cp:revision>329</cp:revision>
  <dcterms:created xsi:type="dcterms:W3CDTF">2019-08-16T06:38:34Z</dcterms:created>
  <dcterms:modified xsi:type="dcterms:W3CDTF">2019-08-16T06:38:34Z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2052-11.1.0.8722</vt:lpwstr>
  </property>
</Properties>
</file>