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62" r:id="rId3"/>
    <p:sldId id="380" r:id="rId4"/>
    <p:sldId id="363" r:id="rId5"/>
    <p:sldId id="381" r:id="rId6"/>
    <p:sldId id="368" r:id="rId7"/>
    <p:sldId id="344" r:id="rId8"/>
    <p:sldId id="348" r:id="rId9"/>
    <p:sldId id="345" r:id="rId10"/>
    <p:sldId id="346" r:id="rId11"/>
    <p:sldId id="349" r:id="rId12"/>
    <p:sldId id="350" r:id="rId13"/>
    <p:sldId id="351" r:id="rId14"/>
    <p:sldId id="378" r:id="rId15"/>
    <p:sldId id="379" r:id="rId16"/>
    <p:sldId id="355" r:id="rId17"/>
    <p:sldId id="358" r:id="rId18"/>
    <p:sldId id="352" r:id="rId19"/>
    <p:sldId id="35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B80"/>
    <a:srgbClr val="63718B"/>
    <a:srgbClr val="A8CBBA"/>
    <a:srgbClr val="97291A"/>
    <a:srgbClr val="0B2180"/>
    <a:srgbClr val="419196"/>
    <a:srgbClr val="2B6E92"/>
    <a:srgbClr val="FFF2CC"/>
    <a:srgbClr val="E2F0D9"/>
    <a:srgbClr val="45A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71"/>
    <p:restoredTop sz="81310"/>
  </p:normalViewPr>
  <p:slideViewPr>
    <p:cSldViewPr snapToGrid="0" snapToObjects="1">
      <p:cViewPr varScale="1">
        <p:scale>
          <a:sx n="132" d="100"/>
          <a:sy n="132" d="100"/>
        </p:scale>
        <p:origin x="1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264AA-E269-6346-8DA4-726409F32562}" type="datetimeFigureOut">
              <a:rPr kumimoji="1" lang="zh-CN" altLang="en-US" smtClean="0"/>
              <a:t>2024/7/19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41A91-55D1-1443-A738-2F68DF895B18}" type="slidenum">
              <a:rPr kumimoji="1" lang="zh-CN" altLang="en-US" smtClean="0"/>
              <a:t>‹#›</a:t>
            </a:fld>
            <a:endParaRPr kumimoji="1" lang="zh-CN" altLang="en-US"/>
          </a:p>
        </p:txBody>
      </p:sp>
    </p:spTree>
    <p:extLst>
      <p:ext uri="{BB962C8B-B14F-4D97-AF65-F5344CB8AC3E}">
        <p14:creationId xmlns:p14="http://schemas.microsoft.com/office/powerpoint/2010/main" val="355830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Hi, everyone. </a:t>
            </a:r>
            <a:r>
              <a:rPr lang="en" altLang="zh-CN" dirty="0"/>
              <a:t>I‘m </a:t>
            </a:r>
            <a:r>
              <a:rPr lang="en" altLang="zh-CN" dirty="0" err="1"/>
              <a:t>Mengying</a:t>
            </a:r>
            <a:r>
              <a:rPr lang="en" altLang="zh-CN" dirty="0"/>
              <a:t> Zhou from Fudan University. Today, I’m excited to present our research on ‘Dissecting</a:t>
            </a:r>
            <a:r>
              <a:rPr lang="en-US" altLang="zh-CN" dirty="0"/>
              <a:t>/</a:t>
            </a:r>
            <a:r>
              <a:rPr lang="en" altLang="zh-CN" b="0" i="0" u="none" strike="noStrike" dirty="0" err="1">
                <a:effectLst/>
                <a:latin typeface="-apple-system"/>
              </a:rPr>
              <a:t>dīˈsekt</a:t>
            </a:r>
            <a:r>
              <a:rPr lang="en-US" altLang="zh-CN" b="0" i="0" u="none" strike="noStrike" dirty="0" err="1">
                <a:effectLst/>
                <a:latin typeface="-apple-system"/>
              </a:rPr>
              <a:t>ing</a:t>
            </a:r>
            <a:r>
              <a:rPr lang="en-US" altLang="zh-CN" b="0" i="0" u="none" strike="noStrike" dirty="0">
                <a:effectLst/>
                <a:latin typeface="-apple-system"/>
              </a:rPr>
              <a:t>/</a:t>
            </a:r>
            <a:r>
              <a:rPr lang="en" altLang="zh-CN" dirty="0"/>
              <a:t> the Applicability</a:t>
            </a:r>
            <a:r>
              <a:rPr lang="zh-CN" altLang="en-US" dirty="0"/>
              <a:t> </a:t>
            </a:r>
            <a:r>
              <a:rPr lang="en" altLang="zh-CN" b="0" i="0" u="none" strike="noStrike" dirty="0">
                <a:effectLst/>
                <a:latin typeface="-apple-system"/>
              </a:rPr>
              <a:t>| </a:t>
            </a:r>
            <a:r>
              <a:rPr lang="en" altLang="zh-CN" b="0" i="0" u="none" strike="noStrike" dirty="0" err="1">
                <a:effectLst/>
                <a:latin typeface="-apple-system"/>
              </a:rPr>
              <a:t>əplikəˈbilədē</a:t>
            </a:r>
            <a:r>
              <a:rPr lang="en" altLang="zh-CN" b="0" i="0" u="none" strike="noStrike" dirty="0">
                <a:effectLst/>
                <a:latin typeface="-apple-system"/>
              </a:rPr>
              <a:t> |</a:t>
            </a:r>
            <a:r>
              <a:rPr lang="en" altLang="zh-CN" dirty="0"/>
              <a:t> of HTTP/3 in Content Delivery Networks.’ This is a collaborative work with Huawei and TU Delft.</a:t>
            </a:r>
            <a:r>
              <a:rPr lang="zh-CN" altLang="en-US" dirty="0"/>
              <a:t> </a:t>
            </a:r>
            <a:endParaRPr lang="en-US" altLang="zh-CN" dirty="0"/>
          </a:p>
          <a:p>
            <a:r>
              <a:rPr lang="en-US" altLang="zh-CN" dirty="0"/>
              <a:t>And</a:t>
            </a:r>
            <a:r>
              <a:rPr lang="zh-CN" altLang="en-US" dirty="0"/>
              <a:t> </a:t>
            </a:r>
            <a:r>
              <a:rPr lang="en-US" altLang="zh-CN" dirty="0"/>
              <a:t>this work was</a:t>
            </a:r>
            <a:r>
              <a:rPr lang="zh-CN" altLang="en-US" dirty="0"/>
              <a:t> </a:t>
            </a:r>
            <a:r>
              <a:rPr lang="en-US" altLang="zh-CN" dirty="0"/>
              <a:t>finished when I was visiting Aaron Ding in TU Delft.</a:t>
            </a:r>
            <a:endParaRPr lang="en-US" dirty="0"/>
          </a:p>
        </p:txBody>
      </p:sp>
      <p:sp>
        <p:nvSpPr>
          <p:cNvPr id="4" name="Slide Number Placeholder 3"/>
          <p:cNvSpPr>
            <a:spLocks noGrp="1"/>
          </p:cNvSpPr>
          <p:nvPr>
            <p:ph type="sldNum" sz="quarter" idx="5"/>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1985056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This shared-provider phenomenon is quite prevalent, since giant CDN providers appear on almost every page. The top four CDN providers' possibilities have over 50%.</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10</a:t>
            </a:fld>
            <a:endParaRPr kumimoji="1" lang="zh-CN" altLang="en-US"/>
          </a:p>
        </p:txBody>
      </p:sp>
    </p:spTree>
    <p:extLst>
      <p:ext uri="{BB962C8B-B14F-4D97-AF65-F5344CB8AC3E}">
        <p14:creationId xmlns:p14="http://schemas.microsoft.com/office/powerpoint/2010/main" val="2038001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And</a:t>
            </a:r>
            <a:r>
              <a:rPr kumimoji="1" lang="en-US" altLang="zh-CN" dirty="0"/>
              <a:t>,</a:t>
            </a:r>
            <a:r>
              <a:rPr kumimoji="1" lang="zh-CN" altLang="en-US" dirty="0"/>
              <a:t> </a:t>
            </a:r>
            <a:r>
              <a:rPr kumimoji="1" lang="en" altLang="zh-CN" dirty="0"/>
              <a:t>this</a:t>
            </a:r>
            <a:r>
              <a:rPr kumimoji="1" lang="en-US" altLang="zh-CN" dirty="0"/>
              <a:t>,</a:t>
            </a:r>
            <a:r>
              <a:rPr kumimoji="1" lang="en" altLang="zh-CN" dirty="0"/>
              <a:t> results in giant providers being shared across different webpages</a:t>
            </a:r>
            <a:r>
              <a:rPr kumimoji="1" lang="en-US" altLang="zh-CN" dirty="0"/>
              <a:t>.</a:t>
            </a:r>
            <a:endParaRPr kumimoji="1" lang="en" altLang="zh-CN" dirty="0"/>
          </a:p>
          <a:p>
            <a:r>
              <a:rPr kumimoji="1" lang="en" altLang="zh-CN" dirty="0"/>
              <a:t>This figure also shows that the majority of</a:t>
            </a:r>
            <a:r>
              <a:rPr kumimoji="1" lang="zh-CN" altLang="en-US" dirty="0"/>
              <a:t> </a:t>
            </a:r>
            <a:r>
              <a:rPr kumimoji="1" lang="en" altLang="zh-CN" dirty="0"/>
              <a:t>pages (about ninety</a:t>
            </a:r>
            <a:r>
              <a:rPr kumimoji="1" lang="en-US" altLang="zh-CN" dirty="0"/>
              <a:t>-five</a:t>
            </a:r>
            <a:r>
              <a:rPr kumimoji="1" lang="zh-CN" altLang="en-US" dirty="0"/>
              <a:t> </a:t>
            </a:r>
            <a:r>
              <a:rPr kumimoji="1" lang="en" altLang="zh-CN" dirty="0"/>
              <a:t>percentage) use at least two CDN providers, indicating the existing of the shared-provider phenomenon.</a:t>
            </a:r>
          </a:p>
          <a:p>
            <a:endParaRPr kumimoji="1" lang="en" altLang="zh-CN" dirty="0"/>
          </a:p>
          <a:p>
            <a:r>
              <a:rPr kumimoji="1" lang="en" altLang="zh-CN" dirty="0"/>
              <a:t>This phenomenon opens the opportunity for inter-page influence: Can H3 connections be resumed across pages by the same CDN provider, with using</a:t>
            </a:r>
            <a:r>
              <a:rPr kumimoji="1" lang="zh-CN" altLang="en-US" dirty="0"/>
              <a:t> </a:t>
            </a:r>
            <a:r>
              <a:rPr kumimoji="1" lang="en-US" altLang="zh-CN" dirty="0"/>
              <a:t>the</a:t>
            </a:r>
            <a:r>
              <a:rPr kumimoji="1" lang="zh-CN" altLang="en-US" dirty="0"/>
              <a:t> </a:t>
            </a:r>
            <a:r>
              <a:rPr kumimoji="1" lang="en" altLang="zh-CN" dirty="0"/>
              <a:t>pre-shared keys?</a:t>
            </a:r>
          </a:p>
          <a:p>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11</a:t>
            </a:fld>
            <a:endParaRPr kumimoji="1" lang="zh-CN" altLang="en-US"/>
          </a:p>
        </p:txBody>
      </p:sp>
    </p:spTree>
    <p:extLst>
      <p:ext uri="{BB962C8B-B14F-4D97-AF65-F5344CB8AC3E}">
        <p14:creationId xmlns:p14="http://schemas.microsoft.com/office/powerpoint/2010/main" val="962012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So, we conduct an experiment under consecutive visits scenario.</a:t>
            </a:r>
          </a:p>
          <a:p>
            <a:endParaRPr kumimoji="1" lang="en" altLang="zh-CN" dirty="0"/>
          </a:p>
          <a:p>
            <a:r>
              <a:rPr kumimoji="1" lang="en" altLang="zh-CN" dirty="0"/>
              <a:t>We find that the pages with more shared providers enjoy more PLT reduction. And</a:t>
            </a:r>
            <a:r>
              <a:rPr kumimoji="1" lang="en-US" altLang="zh-CN" dirty="0"/>
              <a:t>,</a:t>
            </a:r>
            <a:r>
              <a:rPr kumimoji="1" lang="zh-CN" altLang="en-US" dirty="0"/>
              <a:t> </a:t>
            </a:r>
            <a:r>
              <a:rPr kumimoji="1" lang="en" altLang="zh-CN" dirty="0"/>
              <a:t>the core reason is exactly what we guess: the existing of resumed connections. Shared-provider can trigger the resumed H3 connections across pages, which reduces page loading time.</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12</a:t>
            </a:fld>
            <a:endParaRPr kumimoji="1" lang="zh-CN" altLang="en-US"/>
          </a:p>
        </p:txBody>
      </p:sp>
    </p:spTree>
    <p:extLst>
      <p:ext uri="{BB962C8B-B14F-4D97-AF65-F5344CB8AC3E}">
        <p14:creationId xmlns:p14="http://schemas.microsoft.com/office/powerpoint/2010/main" val="3959213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We also conduct a case study to illustrate this influence. We divide websites into two groups based on their levels of shared providers, and compare their PLT performance. The result is clear: the higher group enjoys more optimization. This emphasizes the importance of shared-provider connections.</a:t>
            </a:r>
          </a:p>
          <a:p>
            <a:endParaRPr kumimoji="1" lang="en" altLang="zh-CN" dirty="0"/>
          </a:p>
          <a:p>
            <a:r>
              <a:rPr kumimoji="1" lang="en-US" altLang="zh-CN" dirty="0"/>
              <a:t>Here</a:t>
            </a:r>
            <a:r>
              <a:rPr kumimoji="1" lang="en" altLang="zh-CN" dirty="0"/>
              <a:t>, we have the second takeaway on their collaboration.</a:t>
            </a:r>
          </a:p>
          <a:p>
            <a:r>
              <a:rPr kumimoji="1" lang="en" altLang="zh-CN" dirty="0"/>
              <a:t>for</a:t>
            </a:r>
            <a:r>
              <a:rPr kumimoji="1" lang="zh-CN" altLang="en-US" dirty="0"/>
              <a:t> </a:t>
            </a:r>
            <a:r>
              <a:rPr kumimoji="1" lang="en-US" altLang="zh-CN" dirty="0"/>
              <a:t>CDN</a:t>
            </a:r>
            <a:r>
              <a:rPr kumimoji="1" lang="zh-CN" altLang="en-US" dirty="0"/>
              <a:t> </a:t>
            </a:r>
            <a:r>
              <a:rPr kumimoji="1" lang="en-US" altLang="zh-CN" dirty="0"/>
              <a:t>service</a:t>
            </a:r>
          </a:p>
          <a:p>
            <a:r>
              <a:rPr kumimoji="1" lang="en-US" altLang="zh-CN" dirty="0"/>
              <a:t>for</a:t>
            </a:r>
            <a:r>
              <a:rPr kumimoji="1" lang="zh-CN" altLang="en-US" dirty="0"/>
              <a:t> </a:t>
            </a:r>
            <a:r>
              <a:rPr kumimoji="1" lang="en-US" altLang="zh-CN" dirty="0"/>
              <a:t>H3</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13</a:t>
            </a:fld>
            <a:endParaRPr kumimoji="1" lang="zh-CN" altLang="en-US"/>
          </a:p>
        </p:txBody>
      </p:sp>
    </p:spTree>
    <p:extLst>
      <p:ext uri="{BB962C8B-B14F-4D97-AF65-F5344CB8AC3E}">
        <p14:creationId xmlns:p14="http://schemas.microsoft.com/office/powerpoint/2010/main" val="3316984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So, after seeing so many benefits of using H3, should we fully transition CDN services to H3? </a:t>
            </a:r>
          </a:p>
          <a:p>
            <a:endParaRPr kumimoji="1" lang="en" altLang="zh-CN" dirty="0"/>
          </a:p>
          <a:p>
            <a:r>
              <a:rPr kumimoji="1" lang="en" altLang="zh-CN" dirty="0"/>
              <a:t>the answer is not</a:t>
            </a:r>
            <a:r>
              <a:rPr kumimoji="1" lang="zh-CN" altLang="en-US" dirty="0"/>
              <a:t> </a:t>
            </a:r>
            <a:r>
              <a:rPr kumimoji="1" lang="en-US" altLang="zh-CN" dirty="0"/>
              <a:t>exactly </a:t>
            </a:r>
            <a:endParaRPr kumimoji="1" lang="en" altLang="zh-CN" dirty="0"/>
          </a:p>
          <a:p>
            <a:r>
              <a:rPr kumimoji="1" lang="en" altLang="zh-CN" dirty="0"/>
              <a:t>The up-and-down trend shows us a clear lesson: </a:t>
            </a:r>
          </a:p>
          <a:p>
            <a:endParaRPr kumimoji="1" lang="en" altLang="zh-CN" dirty="0"/>
          </a:p>
          <a:p>
            <a:r>
              <a:rPr kumimoji="1" lang="en" altLang="zh-CN" dirty="0"/>
              <a:t>although H3 adoption provides great benefits, we need to watch out the optimization </a:t>
            </a:r>
            <a:r>
              <a:rPr kumimoji="1" lang="en-US" altLang="zh-CN" dirty="0"/>
              <a:t>t</a:t>
            </a:r>
            <a:r>
              <a:rPr kumimoji="1" lang="en" altLang="zh-CN" dirty="0"/>
              <a:t>urning points to ensure we can </a:t>
            </a:r>
            <a:r>
              <a:rPr kumimoji="1" lang="en-US" altLang="zh-CN" dirty="0"/>
              <a:t>always</a:t>
            </a:r>
            <a:r>
              <a:rPr kumimoji="1" lang="zh-CN" altLang="en-US" dirty="0"/>
              <a:t> </a:t>
            </a:r>
            <a:r>
              <a:rPr kumimoji="1" lang="en" altLang="zh-CN" dirty="0"/>
              <a:t>achieve the best performance.</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14</a:t>
            </a:fld>
            <a:endParaRPr kumimoji="1" lang="zh-CN" altLang="en-US"/>
          </a:p>
        </p:txBody>
      </p:sp>
    </p:spTree>
    <p:extLst>
      <p:ext uri="{BB962C8B-B14F-4D97-AF65-F5344CB8AC3E}">
        <p14:creationId xmlns:p14="http://schemas.microsoft.com/office/powerpoint/2010/main" val="1666064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what causes this turning point? The core reason is that H2</a:t>
            </a:r>
            <a:r>
              <a:rPr kumimoji="1" lang="zh-CN" altLang="en-US" dirty="0"/>
              <a:t> </a:t>
            </a:r>
            <a:r>
              <a:rPr kumimoji="1" lang="en-US" altLang="zh-CN" dirty="0"/>
              <a:t>has also made some optimizations in connection time, like HTTP reuse or called HTTP keep-alive. </a:t>
            </a:r>
          </a:p>
          <a:p>
            <a:endParaRPr kumimoji="1" lang="en-US" altLang="zh-CN" dirty="0"/>
          </a:p>
          <a:p>
            <a:r>
              <a:rPr kumimoji="1" lang="en-US" altLang="zh-CN" dirty="0"/>
              <a:t>and</a:t>
            </a:r>
            <a:r>
              <a:rPr kumimoji="1" lang="zh-CN" altLang="en-US" dirty="0"/>
              <a:t> </a:t>
            </a:r>
            <a:r>
              <a:rPr kumimoji="1" lang="en-US" altLang="zh-CN" dirty="0"/>
              <a:t>such</a:t>
            </a:r>
            <a:r>
              <a:rPr kumimoji="1" lang="zh-CN" altLang="en-US" dirty="0"/>
              <a:t> </a:t>
            </a:r>
            <a:r>
              <a:rPr kumimoji="1" lang="en-US" altLang="zh-CN" dirty="0"/>
              <a:t>HTTP connection reuse has a similar function as H3’s fast connection, which can also reduce the connection time. So, for pages with many reused HTTP connections, there is limited room for optimizing connection time by using</a:t>
            </a:r>
            <a:r>
              <a:rPr kumimoji="1" lang="zh-CN" altLang="en-US" dirty="0"/>
              <a:t> </a:t>
            </a:r>
            <a:r>
              <a:rPr kumimoji="1" lang="en-US" altLang="zh-CN" dirty="0"/>
              <a:t>H3.</a:t>
            </a:r>
          </a:p>
          <a:p>
            <a:endParaRPr kumimoji="1" lang="en-US" altLang="zh-CN" dirty="0"/>
          </a:p>
          <a:p>
            <a:r>
              <a:rPr kumimoji="1" lang="en-US" altLang="zh-CN" dirty="0"/>
              <a:t>I want to highlight that connection reuse and H3 resumption are two different mechanisms. Connection reuse only happens within the page, while H3 resumption can be triggered across different pages, making it keep longer.</a:t>
            </a:r>
          </a:p>
          <a:p>
            <a:endParaRPr kumimoji="1" lang="en-US" altLang="zh-CN" dirty="0"/>
          </a:p>
          <a:p>
            <a:r>
              <a:rPr kumimoji="1" lang="en-US" altLang="zh-CN" dirty="0"/>
              <a:t>For more details, please refer to our paper.</a:t>
            </a:r>
          </a:p>
          <a:p>
            <a:endParaRPr kumimoji="1" lang="en" altLang="zh-CN" dirty="0"/>
          </a:p>
          <a:p>
            <a:endParaRPr kumimoji="1" lang="en" altLang="zh-CN" dirty="0"/>
          </a:p>
          <a:p>
            <a:r>
              <a:rPr kumimoji="1" lang="en-US" altLang="zh-CN" dirty="0"/>
              <a:t>We only consider the difference in connection.</a:t>
            </a:r>
            <a:r>
              <a:rPr kumimoji="1" lang="zh-CN" altLang="en-US" dirty="0"/>
              <a:t> </a:t>
            </a:r>
            <a:r>
              <a:rPr kumimoji="1" lang="en-US" altLang="zh-CN" dirty="0"/>
              <a:t>Because</a:t>
            </a:r>
            <a:r>
              <a:rPr kumimoji="1" lang="zh-CN" altLang="en-US" dirty="0"/>
              <a:t> </a:t>
            </a:r>
            <a:r>
              <a:rPr kumimoji="1" lang="en-US" altLang="zh-CN" dirty="0"/>
              <a:t>both h3</a:t>
            </a:r>
            <a:r>
              <a:rPr kumimoji="1" lang="zh-CN" altLang="en-US" dirty="0"/>
              <a:t> </a:t>
            </a:r>
            <a:r>
              <a:rPr kumimoji="1" lang="en-US" altLang="zh-CN" dirty="0"/>
              <a:t>and h2</a:t>
            </a:r>
            <a:r>
              <a:rPr kumimoji="1" lang="zh-CN" altLang="en-US" dirty="0"/>
              <a:t> </a:t>
            </a:r>
            <a:r>
              <a:rPr kumimoji="1" lang="en-US" altLang="zh-CN" dirty="0"/>
              <a:t>have multiplexing,</a:t>
            </a:r>
            <a:r>
              <a:rPr kumimoji="1" lang="zh-CN" altLang="en-US" dirty="0"/>
              <a:t> </a:t>
            </a:r>
            <a:r>
              <a:rPr kumimoji="1" lang="en-US" altLang="zh-CN" dirty="0"/>
              <a:t>and we only focus on the connection time</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15</a:t>
            </a:fld>
            <a:endParaRPr kumimoji="1" lang="zh-CN" altLang="en-US"/>
          </a:p>
        </p:txBody>
      </p:sp>
    </p:spTree>
    <p:extLst>
      <p:ext uri="{BB962C8B-B14F-4D97-AF65-F5344CB8AC3E}">
        <p14:creationId xmlns:p14="http://schemas.microsoft.com/office/powerpoint/2010/main" val="3394268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to conclude,</a:t>
            </a:r>
            <a:r>
              <a:rPr lang="zh-CN" altLang="en-US" dirty="0"/>
              <a:t> </a:t>
            </a:r>
            <a:r>
              <a:rPr lang="en" altLang="zh-CN" dirty="0"/>
              <a:t>our research shows that</a:t>
            </a:r>
            <a:r>
              <a:rPr lang="zh-CN" altLang="en-US" dirty="0"/>
              <a:t> </a:t>
            </a:r>
            <a:r>
              <a:rPr lang="en" altLang="zh-CN" dirty="0"/>
              <a:t>There is great applicability and compatibility between H3 and CDN.</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with</a:t>
            </a:r>
            <a:r>
              <a:rPr lang="zh-CN" altLang="en-US" dirty="0"/>
              <a:t> </a:t>
            </a:r>
            <a:r>
              <a:rPr lang="en" altLang="zh-CN" dirty="0"/>
              <a:t>three key points: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t>And</a:t>
            </a:r>
            <a:r>
              <a:rPr kumimoji="1" lang="zh-CN" altLang="en-US" sz="1200" dirty="0"/>
              <a:t> </a:t>
            </a:r>
            <a:r>
              <a:rPr kumimoji="1" lang="en-US" altLang="zh-CN" sz="1200" dirty="0"/>
              <a:t>if</a:t>
            </a:r>
            <a:r>
              <a:rPr kumimoji="1" lang="zh-CN" altLang="en-US" sz="1200" dirty="0"/>
              <a:t> </a:t>
            </a:r>
            <a:r>
              <a:rPr kumimoji="1" lang="en-US" altLang="zh-CN" sz="1200" dirty="0"/>
              <a:t>are</a:t>
            </a:r>
            <a:r>
              <a:rPr kumimoji="1" lang="zh-CN" altLang="en-US" sz="1200" dirty="0"/>
              <a:t> </a:t>
            </a:r>
            <a:r>
              <a:rPr kumimoji="1" lang="en-US" altLang="zh-CN" sz="1200" dirty="0"/>
              <a:t>interested</a:t>
            </a:r>
            <a:r>
              <a:rPr kumimoji="1" lang="zh-CN" altLang="en-US" sz="1200" dirty="0"/>
              <a:t> </a:t>
            </a:r>
            <a:r>
              <a:rPr kumimoji="1" lang="en-US" altLang="zh-CN" sz="1200" dirty="0"/>
              <a:t>in this work,</a:t>
            </a:r>
            <a:r>
              <a:rPr kumimoji="1" lang="zh-CN" altLang="en-US" sz="1200" dirty="0"/>
              <a:t> </a:t>
            </a:r>
            <a:r>
              <a:rPr kumimoji="1" lang="en-US" altLang="zh-CN" sz="1200" dirty="0"/>
              <a:t>you</a:t>
            </a:r>
            <a:r>
              <a:rPr kumimoji="1" lang="zh-CN" altLang="en-US" sz="1200" dirty="0"/>
              <a:t> </a:t>
            </a:r>
            <a:r>
              <a:rPr kumimoji="1" lang="en-US" altLang="zh-CN" sz="1200" dirty="0"/>
              <a:t>can</a:t>
            </a:r>
            <a:r>
              <a:rPr kumimoji="1" lang="zh-CN" altLang="en-US" sz="1200" dirty="0"/>
              <a:t> </a:t>
            </a:r>
            <a:r>
              <a:rPr kumimoji="1" lang="en-US" altLang="zh-CN" sz="1200" dirty="0"/>
              <a:t>download</a:t>
            </a:r>
            <a:r>
              <a:rPr kumimoji="1" lang="zh-CN" altLang="en-US" sz="1200" dirty="0"/>
              <a:t> </a:t>
            </a:r>
            <a:r>
              <a:rPr kumimoji="1" lang="en-US" altLang="zh-CN" sz="1200" dirty="0"/>
              <a:t>the</a:t>
            </a:r>
            <a:r>
              <a:rPr kumimoji="1" lang="zh-CN" altLang="en-US" sz="1200" dirty="0"/>
              <a:t> </a:t>
            </a:r>
            <a:r>
              <a:rPr kumimoji="1" lang="en-US" altLang="zh-CN" sz="1200" dirty="0"/>
              <a:t>paper</a:t>
            </a:r>
            <a:r>
              <a:rPr kumimoji="1" lang="zh-CN" altLang="en-US" sz="1200" dirty="0"/>
              <a:t> </a:t>
            </a:r>
            <a:r>
              <a:rPr kumimoji="1" lang="en-US" altLang="zh-CN" sz="1200" dirty="0"/>
              <a:t>from</a:t>
            </a:r>
            <a:r>
              <a:rPr kumimoji="1" lang="zh-CN" altLang="en-US" sz="1200" dirty="0"/>
              <a:t> </a:t>
            </a:r>
            <a:r>
              <a:rPr kumimoji="1" lang="en-US" altLang="zh-CN" sz="1200" dirty="0"/>
              <a:t>my</a:t>
            </a:r>
            <a:r>
              <a:rPr kumimoji="1" lang="zh-CN" altLang="en-US" sz="1200" dirty="0"/>
              <a:t> </a:t>
            </a:r>
            <a:r>
              <a:rPr kumimoji="1" lang="en-US" altLang="zh-CN" sz="1200" dirty="0"/>
              <a:t>homepage.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t>That’s end of my talk.</a:t>
            </a:r>
            <a:r>
              <a:rPr kumimoji="1" lang="zh-CN" altLang="en-US" sz="1200" dirty="0"/>
              <a:t> </a:t>
            </a:r>
            <a:r>
              <a:rPr kumimoji="1" lang="en-US" altLang="zh-CN" sz="1200" dirty="0"/>
              <a:t>I will be happy</a:t>
            </a:r>
            <a:r>
              <a:rPr kumimoji="1" lang="zh-CN" altLang="en-US" sz="1200" dirty="0"/>
              <a:t> </a:t>
            </a:r>
            <a:r>
              <a:rPr kumimoji="1" lang="en-US" altLang="zh-CN" sz="1200" dirty="0"/>
              <a:t>to take questions.</a:t>
            </a:r>
            <a:endParaRPr lang="en-US" altLang="zh-CN" dirty="0"/>
          </a:p>
          <a:p>
            <a:r>
              <a:rPr kumimoji="1" lang="en-US" altLang="zh-CN" dirty="0"/>
              <a:t>Thank you.</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16</a:t>
            </a:fld>
            <a:endParaRPr kumimoji="1" lang="zh-CN" altLang="en-US"/>
          </a:p>
        </p:txBody>
      </p:sp>
    </p:spTree>
    <p:extLst>
      <p:ext uri="{BB962C8B-B14F-4D97-AF65-F5344CB8AC3E}">
        <p14:creationId xmlns:p14="http://schemas.microsoft.com/office/powerpoint/2010/main" val="97160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here's a brief look at our measurement setup. We used probes in Utah, Wisconsin, and Clemson to compare HTTP/3 and HTTP/2 performance across top Alexa websites. We measured various metrics, including page load time, connection time, wait time, and receive time.</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17</a:t>
            </a:fld>
            <a:endParaRPr kumimoji="1" lang="zh-CN" altLang="en-US"/>
          </a:p>
        </p:txBody>
      </p:sp>
    </p:spTree>
    <p:extLst>
      <p:ext uri="{BB962C8B-B14F-4D97-AF65-F5344CB8AC3E}">
        <p14:creationId xmlns:p14="http://schemas.microsoft.com/office/powerpoint/2010/main" val="428505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Finally, let's discuss the risk of head-of-line (</a:t>
            </a:r>
            <a:r>
              <a:rPr kumimoji="1" lang="en" altLang="zh-CN" dirty="0" err="1"/>
              <a:t>HoL</a:t>
            </a:r>
            <a:r>
              <a:rPr kumimoji="1" lang="en" altLang="zh-CN" dirty="0"/>
              <a:t>) blocking with CDN. Multiple files from the same service will easily cause </a:t>
            </a:r>
            <a:r>
              <a:rPr kumimoji="1" lang="en" altLang="zh-CN" dirty="0" err="1"/>
              <a:t>HoL</a:t>
            </a:r>
            <a:r>
              <a:rPr kumimoji="1" lang="en" altLang="zh-CN" dirty="0"/>
              <a:t> blocking, which is exactly a typical CDN scenario. especially, TCP-based CDN providers are more prone to the </a:t>
            </a:r>
            <a:r>
              <a:rPr kumimoji="1" lang="en" altLang="zh-CN" dirty="0" err="1"/>
              <a:t>HoL</a:t>
            </a:r>
            <a:r>
              <a:rPr kumimoji="1" lang="en" altLang="zh-CN" dirty="0"/>
              <a:t> problem.</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18</a:t>
            </a:fld>
            <a:endParaRPr kumimoji="1" lang="zh-CN" altLang="en-US"/>
          </a:p>
        </p:txBody>
      </p:sp>
    </p:spTree>
    <p:extLst>
      <p:ext uri="{BB962C8B-B14F-4D97-AF65-F5344CB8AC3E}">
        <p14:creationId xmlns:p14="http://schemas.microsoft.com/office/powerpoint/2010/main" val="1107784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Fortunately, HTTP/3's stream multiplexing can mitigate this issue. By allowing multiple streams to flow independently, it reduces congestion and improves overall performance."</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19</a:t>
            </a:fld>
            <a:endParaRPr kumimoji="1" lang="zh-CN" altLang="en-US"/>
          </a:p>
        </p:txBody>
      </p:sp>
    </p:spTree>
    <p:extLst>
      <p:ext uri="{BB962C8B-B14F-4D97-AF65-F5344CB8AC3E}">
        <p14:creationId xmlns:p14="http://schemas.microsoft.com/office/powerpoint/2010/main" val="383135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Let's start with the Internet nowadays. As we all know, </a:t>
            </a:r>
            <a:r>
              <a:rPr kumimoji="1" lang="en-US" altLang="zh-CN" dirty="0"/>
              <a:t>people want </a:t>
            </a:r>
            <a:r>
              <a:rPr kumimoji="1" lang="en" altLang="zh-CN" dirty="0"/>
              <a:t>faster </a:t>
            </a:r>
            <a:r>
              <a:rPr kumimoji="1" lang="en-US" altLang="zh-CN" dirty="0"/>
              <a:t>response </a:t>
            </a:r>
            <a:r>
              <a:rPr kumimoji="1" lang="en" altLang="zh-CN" dirty="0"/>
              <a:t>and more stable connections. </a:t>
            </a:r>
          </a:p>
          <a:p>
            <a:endParaRPr kumimoji="1" lang="en" altLang="zh-CN" dirty="0"/>
          </a:p>
          <a:p>
            <a:r>
              <a:rPr kumimoji="1" lang="en" altLang="zh-CN" dirty="0"/>
              <a:t>However</a:t>
            </a:r>
            <a:r>
              <a:rPr kumimoji="1" lang="en-US" altLang="zh-CN" dirty="0"/>
              <a:t>,</a:t>
            </a:r>
            <a:r>
              <a:rPr kumimoji="1" lang="zh-CN" altLang="en-US" dirty="0"/>
              <a:t> </a:t>
            </a:r>
            <a:r>
              <a:rPr kumimoji="1" lang="en" altLang="zh-CN" dirty="0"/>
              <a:t>Unfortunately, previous protocols like HTTP/1.x and HTTP/2 hardly meet these demands. They have the problems like Head-of-Line blocking and high connection latency. </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2</a:t>
            </a:fld>
            <a:endParaRPr kumimoji="1" lang="zh-CN" altLang="en-US"/>
          </a:p>
        </p:txBody>
      </p:sp>
    </p:spTree>
    <p:extLst>
      <p:ext uri="{BB962C8B-B14F-4D97-AF65-F5344CB8AC3E}">
        <p14:creationId xmlns:p14="http://schemas.microsoft.com/office/powerpoint/2010/main" val="4091187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dirty="0">
                <a:solidFill>
                  <a:srgbClr val="4D4E56"/>
                </a:solidFill>
                <a:effectLst/>
                <a:latin typeface="Inter"/>
              </a:rPr>
              <a:t>But there's hope. HTTP/3</a:t>
            </a:r>
            <a:r>
              <a:rPr lang="zh-CN" altLang="en-US" b="0" i="0" dirty="0">
                <a:solidFill>
                  <a:srgbClr val="4D4E56"/>
                </a:solidFill>
                <a:effectLst/>
                <a:latin typeface="Inter"/>
              </a:rPr>
              <a:t> </a:t>
            </a:r>
            <a:r>
              <a:rPr lang="en-US" altLang="zh-CN" b="0" i="0" dirty="0">
                <a:solidFill>
                  <a:srgbClr val="4D4E56"/>
                </a:solidFill>
                <a:effectLst/>
                <a:latin typeface="Inter"/>
              </a:rPr>
              <a:t>comes.</a:t>
            </a:r>
            <a:endParaRPr lang="en" altLang="zh-CN" b="0" i="0" dirty="0">
              <a:solidFill>
                <a:srgbClr val="4D4E56"/>
              </a:solidFill>
              <a:effectLst/>
              <a:latin typeface="Inter"/>
            </a:endParaRPr>
          </a:p>
          <a:p>
            <a:endParaRPr lang="en" altLang="zh-CN" b="0" i="0" dirty="0">
              <a:solidFill>
                <a:srgbClr val="4D4E56"/>
              </a:solidFill>
              <a:effectLst/>
              <a:latin typeface="Inter"/>
            </a:endParaRPr>
          </a:p>
          <a:p>
            <a:r>
              <a:rPr lang="en" altLang="zh-CN" b="0" i="0" dirty="0">
                <a:solidFill>
                  <a:srgbClr val="4D4E56"/>
                </a:solidFill>
                <a:effectLst/>
                <a:latin typeface="Inter"/>
              </a:rPr>
              <a:t>H3 is designed to address these problems. It offers efficient stream multiplexing, quick connection establishment, and flexibility with seamless</a:t>
            </a:r>
            <a:r>
              <a:rPr lang="zh-CN" altLang="en-US" b="0" i="0" dirty="0">
                <a:solidFill>
                  <a:srgbClr val="4D4E56"/>
                </a:solidFill>
                <a:effectLst/>
                <a:latin typeface="Inter"/>
              </a:rPr>
              <a:t> </a:t>
            </a:r>
            <a:r>
              <a:rPr lang="en-US" altLang="zh-CN" b="0" i="0" dirty="0">
                <a:solidFill>
                  <a:srgbClr val="4D4E56"/>
                </a:solidFill>
                <a:effectLst/>
                <a:latin typeface="Inter"/>
              </a:rPr>
              <a:t>|</a:t>
            </a:r>
            <a:r>
              <a:rPr lang="en" altLang="zh-CN" dirty="0"/>
              <a:t>ˈ</a:t>
            </a:r>
            <a:r>
              <a:rPr lang="en" altLang="zh-CN" dirty="0" err="1"/>
              <a:t>sēmləs</a:t>
            </a:r>
            <a:r>
              <a:rPr lang="zh-CN" altLang="en-US" dirty="0"/>
              <a:t> </a:t>
            </a:r>
            <a:r>
              <a:rPr lang="en-US" altLang="zh-CN" dirty="0"/>
              <a:t>|</a:t>
            </a:r>
            <a:r>
              <a:rPr lang="en" altLang="zh-CN" b="0" i="0" dirty="0">
                <a:solidFill>
                  <a:srgbClr val="4D4E56"/>
                </a:solidFill>
                <a:effectLst/>
                <a:latin typeface="Inter"/>
              </a:rPr>
              <a:t> migration. </a:t>
            </a:r>
          </a:p>
          <a:p>
            <a:endParaRPr lang="en" altLang="zh-CN" b="0" i="0" dirty="0">
              <a:solidFill>
                <a:srgbClr val="4D4E56"/>
              </a:solidFill>
              <a:effectLst/>
              <a:latin typeface="Inter"/>
            </a:endParaRPr>
          </a:p>
          <a:p>
            <a:endParaRPr lang="en" altLang="zh-CN" b="0" i="0" dirty="0">
              <a:solidFill>
                <a:srgbClr val="4D4E56"/>
              </a:solidFill>
              <a:effectLst/>
              <a:latin typeface="Inter"/>
            </a:endParaRPr>
          </a:p>
          <a:p>
            <a:r>
              <a:rPr kumimoji="1" lang="en-US" altLang="zh-CN" dirty="0"/>
              <a:t>H3</a:t>
            </a:r>
            <a:r>
              <a:rPr kumimoji="1" lang="zh-CN" altLang="en-US" dirty="0"/>
              <a:t>从</a:t>
            </a:r>
            <a:r>
              <a:rPr kumimoji="1" lang="en-US" altLang="zh-CN" dirty="0"/>
              <a:t>2012</a:t>
            </a:r>
            <a:r>
              <a:rPr kumimoji="1" lang="zh-CN" altLang="en-US" dirty="0"/>
              <a:t> </a:t>
            </a:r>
            <a:r>
              <a:rPr kumimoji="1" lang="en-US" altLang="zh-CN" dirty="0"/>
              <a:t>Google</a:t>
            </a:r>
            <a:r>
              <a:rPr kumimoji="1" lang="zh-CN" altLang="en-US" dirty="0"/>
              <a:t>提出的</a:t>
            </a:r>
            <a:r>
              <a:rPr kumimoji="1" lang="en-US" altLang="zh-CN" dirty="0"/>
              <a:t>QUIC</a:t>
            </a:r>
            <a:r>
              <a:rPr kumimoji="1" lang="zh-CN" altLang="en-US" dirty="0"/>
              <a:t>开始启程，中间经历了</a:t>
            </a:r>
            <a:r>
              <a:rPr kumimoji="1" lang="en-US" altLang="zh-CN" dirty="0"/>
              <a:t>2015</a:t>
            </a:r>
            <a:r>
              <a:rPr kumimoji="1" lang="zh-CN" altLang="en-US" dirty="0"/>
              <a:t>年的</a:t>
            </a:r>
            <a:r>
              <a:rPr kumimoji="1" lang="en-US" altLang="zh-CN" dirty="0"/>
              <a:t>IETF</a:t>
            </a:r>
            <a:r>
              <a:rPr kumimoji="1" lang="zh-CN" altLang="en-US" dirty="0"/>
              <a:t>的</a:t>
            </a:r>
            <a:r>
              <a:rPr kumimoji="1" lang="en-US" altLang="zh-CN" dirty="0"/>
              <a:t>specification</a:t>
            </a:r>
            <a:r>
              <a:rPr kumimoji="1" lang="zh-CN" altLang="en-US" dirty="0"/>
              <a:t>，最后在</a:t>
            </a:r>
            <a:r>
              <a:rPr kumimoji="1" lang="en-US" altLang="zh-CN" dirty="0"/>
              <a:t>2021</a:t>
            </a:r>
            <a:r>
              <a:rPr kumimoji="1" lang="zh-CN" altLang="en-US" dirty="0"/>
              <a:t>年先后通过了</a:t>
            </a:r>
            <a:r>
              <a:rPr kumimoji="1" lang="en-US" altLang="zh-CN" dirty="0"/>
              <a:t>QUIC</a:t>
            </a:r>
            <a:r>
              <a:rPr kumimoji="1" lang="zh-CN" altLang="en-US" dirty="0"/>
              <a:t>的</a:t>
            </a:r>
            <a:r>
              <a:rPr kumimoji="1" lang="en-US" altLang="zh-CN" dirty="0"/>
              <a:t>RFC</a:t>
            </a:r>
            <a:r>
              <a:rPr kumimoji="1" lang="zh-CN" altLang="en-US" dirty="0"/>
              <a:t>和</a:t>
            </a:r>
            <a:r>
              <a:rPr kumimoji="1" lang="en-US" altLang="zh-CN" dirty="0"/>
              <a:t>H3</a:t>
            </a:r>
            <a:r>
              <a:rPr kumimoji="1" lang="zh-CN" altLang="en-US" dirty="0"/>
              <a:t>的</a:t>
            </a:r>
            <a:r>
              <a:rPr kumimoji="1" lang="en-US" altLang="zh-CN" dirty="0"/>
              <a:t>RFC</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3</a:t>
            </a:fld>
            <a:endParaRPr kumimoji="1" lang="zh-CN" altLang="en-US"/>
          </a:p>
        </p:txBody>
      </p:sp>
    </p:spTree>
    <p:extLst>
      <p:ext uri="{BB962C8B-B14F-4D97-AF65-F5344CB8AC3E}">
        <p14:creationId xmlns:p14="http://schemas.microsoft.com/office/powerpoint/2010/main" val="331736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One of the main drivers for H3</a:t>
            </a:r>
            <a:r>
              <a:rPr kumimoji="1" lang="zh-CN" altLang="en-US" dirty="0"/>
              <a:t> </a:t>
            </a:r>
            <a:r>
              <a:rPr kumimoji="1" lang="en-US" altLang="zh-CN" dirty="0"/>
              <a:t>is CDN (Content Delivery Networks). This is a very important infrastructure for delivering web content quickly and efficiently. </a:t>
            </a:r>
          </a:p>
          <a:p>
            <a:endParaRPr kumimoji="1" lang="en-US" altLang="zh-CN" dirty="0"/>
          </a:p>
          <a:p>
            <a:r>
              <a:rPr kumimoji="1" lang="en-US" altLang="zh-CN" dirty="0"/>
              <a:t>In the last five years, numerous CDN providers have started supporting H3. This table summarizes the H3 Adoption in Mainstream CDN providers. Among them, Google's CDN services have almost entirely shifted to H3, and Cloudflare follows with a forty-five</a:t>
            </a:r>
            <a:r>
              <a:rPr kumimoji="1" lang="zh-CN" altLang="en-US" dirty="0"/>
              <a:t> </a:t>
            </a:r>
            <a:r>
              <a:rPr kumimoji="1" lang="en-US" altLang="zh-CN" dirty="0"/>
              <a:t>supported percentage.</a:t>
            </a:r>
          </a:p>
          <a:p>
            <a:endParaRPr kumimoji="1" lang="en-US" altLang="zh-CN" dirty="0"/>
          </a:p>
          <a:p>
            <a:r>
              <a:rPr kumimoji="1" lang="en-US" altLang="zh-CN" dirty="0"/>
              <a:t>At the same time, according to our data, Until January, the proportion of H3 used in CDN resources is almost twice that of non-CDN resources.</a:t>
            </a:r>
          </a:p>
          <a:p>
            <a:endParaRPr kumimoji="1" lang="en-US" altLang="zh-CN" dirty="0"/>
          </a:p>
          <a:p>
            <a:r>
              <a:rPr kumimoji="1" lang="en-US" altLang="zh-CN" dirty="0"/>
              <a:t>//</a:t>
            </a:r>
            <a:r>
              <a:rPr kumimoji="1" lang="zh-CN" altLang="en-US" dirty="0"/>
              <a:t> </a:t>
            </a:r>
            <a:r>
              <a:rPr kumimoji="1" lang="en-US" altLang="zh-CN" dirty="0"/>
              <a:t>And A number of reports from production environments also show significant improvements with using H3 in CDNs, like reduced latency and increased throughput.</a:t>
            </a:r>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4</a:t>
            </a:fld>
            <a:endParaRPr kumimoji="1" lang="zh-CN" altLang="en-US"/>
          </a:p>
        </p:txBody>
      </p:sp>
    </p:spTree>
    <p:extLst>
      <p:ext uri="{BB962C8B-B14F-4D97-AF65-F5344CB8AC3E}">
        <p14:creationId xmlns:p14="http://schemas.microsoft.com/office/powerpoint/2010/main" val="2242311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So, why so many CDN companies start to embrace H3? Why is H3 doing so well in CDN? </a:t>
            </a:r>
          </a:p>
          <a:p>
            <a:endParaRPr kumimoji="1" lang="en" altLang="zh-CN" dirty="0"/>
          </a:p>
          <a:p>
            <a:r>
              <a:rPr kumimoji="1" lang="en" altLang="zh-CN" dirty="0"/>
              <a:t>Unlike previous studies that analyzed CDN and H</a:t>
            </a:r>
            <a:r>
              <a:rPr kumimoji="1" lang="en-US" altLang="zh-CN" dirty="0"/>
              <a:t>3</a:t>
            </a:r>
            <a:r>
              <a:rPr kumimoji="1" lang="zh-CN" altLang="en-US" dirty="0"/>
              <a:t> </a:t>
            </a:r>
            <a:r>
              <a:rPr kumimoji="1" lang="en-US" altLang="zh-CN" dirty="0"/>
              <a:t>separately</a:t>
            </a:r>
            <a:r>
              <a:rPr kumimoji="1" lang="en" altLang="zh-CN" dirty="0"/>
              <a:t>, we aim to explore why H3 performs well in the specific environment of CDNs.</a:t>
            </a:r>
          </a:p>
          <a:p>
            <a:endParaRPr kumimoji="1" lang="en" altLang="zh-CN" dirty="0"/>
          </a:p>
          <a:p>
            <a:r>
              <a:rPr kumimoji="1" lang="en" altLang="zh-CN" dirty="0"/>
              <a:t>This requires considering not only H3's strengths but also the characteristics of the CDN application scenario. </a:t>
            </a:r>
          </a:p>
          <a:p>
            <a:endParaRPr kumimoji="1" lang="en" altLang="zh-CN" dirty="0"/>
          </a:p>
          <a:p>
            <a:endParaRPr kumimoji="1" lang="en" altLang="zh-CN" dirty="0"/>
          </a:p>
          <a:p>
            <a:r>
              <a:rPr kumimoji="1" lang="en-US" altLang="zh-CN" dirty="0"/>
              <a:t>//</a:t>
            </a:r>
            <a:r>
              <a:rPr kumimoji="1" lang="zh-CN" altLang="en-US" dirty="0"/>
              <a:t> </a:t>
            </a:r>
            <a:r>
              <a:rPr kumimoji="1" lang="en" altLang="zh-CN" dirty="0"/>
              <a:t>From the performance reports, we know that using H3 can bring significant improvements, such as connection time optimization. However, such enhancements not only come from H3's standout features but also from certain CDN characteristics. There is a synergistic</a:t>
            </a:r>
            <a:r>
              <a:rPr kumimoji="1" lang="zh-CN" altLang="en-US" dirty="0"/>
              <a:t> </a:t>
            </a:r>
            <a:r>
              <a:rPr kumimoji="1" lang="en-US" altLang="zh-CN" dirty="0"/>
              <a:t>|</a:t>
            </a:r>
            <a:r>
              <a:rPr lang="en" altLang="zh-CN" dirty="0"/>
              <a:t>ˌ</a:t>
            </a:r>
            <a:r>
              <a:rPr lang="en" altLang="zh-CN" dirty="0" err="1"/>
              <a:t>sinərˈjistik</a:t>
            </a:r>
            <a:r>
              <a:rPr lang="zh-CN" altLang="en-US" dirty="0"/>
              <a:t> </a:t>
            </a:r>
            <a:r>
              <a:rPr lang="en-US" altLang="zh-CN" dirty="0"/>
              <a:t>|</a:t>
            </a:r>
            <a:r>
              <a:rPr kumimoji="1" lang="en" altLang="zh-CN" dirty="0"/>
              <a:t> effect where these both work together to achieve a "1+1&gt;2" outcome.</a:t>
            </a:r>
          </a:p>
          <a:p>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5</a:t>
            </a:fld>
            <a:endParaRPr kumimoji="1" lang="zh-CN" altLang="en-US"/>
          </a:p>
        </p:txBody>
      </p:sp>
    </p:spTree>
    <p:extLst>
      <p:ext uri="{BB962C8B-B14F-4D97-AF65-F5344CB8AC3E}">
        <p14:creationId xmlns:p14="http://schemas.microsoft.com/office/powerpoint/2010/main" val="223761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a:t>
            </a:r>
            <a:r>
              <a:rPr kumimoji="1" lang="en" altLang="zh-CN" dirty="0"/>
              <a:t>, In this work, we focus on the compatibility</a:t>
            </a:r>
            <a:r>
              <a:rPr kumimoji="1" lang="zh-CN" altLang="en-US" dirty="0"/>
              <a:t> </a:t>
            </a:r>
            <a:r>
              <a:rPr kumimoji="1" lang="en-US" altLang="zh-CN" dirty="0"/>
              <a:t>|</a:t>
            </a:r>
            <a:r>
              <a:rPr lang="en" altLang="zh-CN" dirty="0" err="1"/>
              <a:t>kəmˌpadəˈbilədē</a:t>
            </a:r>
            <a:r>
              <a:rPr lang="en-US" altLang="zh-CN" dirty="0"/>
              <a:t>|</a:t>
            </a:r>
            <a:r>
              <a:rPr lang="zh-CN" altLang="en-US" dirty="0"/>
              <a:t> </a:t>
            </a:r>
            <a:r>
              <a:rPr kumimoji="1" lang="en" altLang="zh-CN" dirty="0"/>
              <a:t> </a:t>
            </a:r>
            <a:r>
              <a:rPr kumimoji="1" lang="en-US" altLang="zh-CN" dirty="0"/>
              <a:t>of</a:t>
            </a:r>
            <a:r>
              <a:rPr kumimoji="1" lang="zh-CN" altLang="en-US" dirty="0"/>
              <a:t> </a:t>
            </a:r>
            <a:r>
              <a:rPr kumimoji="1" lang="en" altLang="zh-CN" dirty="0"/>
              <a:t>H3 and CDNs. our target is to study the holistic </a:t>
            </a:r>
            <a:r>
              <a:rPr kumimoji="1" lang="en-US" altLang="zh-CN" dirty="0"/>
              <a:t>collaboration</a:t>
            </a:r>
            <a:r>
              <a:rPr kumimoji="1" lang="zh-CN" altLang="en-US" dirty="0"/>
              <a:t> </a:t>
            </a:r>
            <a:r>
              <a:rPr kumimoji="1" lang="en" altLang="zh-CN" dirty="0"/>
              <a:t> between CDNs and H3, followed by the two research questions.</a:t>
            </a:r>
          </a:p>
          <a:p>
            <a:endParaRPr kumimoji="1" lang="en" altLang="zh-CN" dirty="0"/>
          </a:p>
          <a:p>
            <a:endParaRPr kumimoji="1" lang="en" altLang="zh-CN" dirty="0"/>
          </a:p>
          <a:p>
            <a:r>
              <a:rPr kumimoji="1" lang="en" altLang="zh-CN" dirty="0"/>
              <a:t> |ˌ</a:t>
            </a:r>
            <a:r>
              <a:rPr kumimoji="1" lang="en" altLang="zh-CN" dirty="0" err="1"/>
              <a:t>sinərˈjistik</a:t>
            </a:r>
            <a:r>
              <a:rPr kumimoji="1" lang="en" altLang="zh-CN" dirty="0"/>
              <a:t> | </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6</a:t>
            </a:fld>
            <a:endParaRPr kumimoji="1" lang="zh-CN" altLang="en-US"/>
          </a:p>
        </p:txBody>
      </p:sp>
    </p:spTree>
    <p:extLst>
      <p:ext uri="{BB962C8B-B14F-4D97-AF65-F5344CB8AC3E}">
        <p14:creationId xmlns:p14="http://schemas.microsoft.com/office/powerpoint/2010/main" val="400888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First, let's look at an overview of the performance measurement results</a:t>
            </a:r>
            <a:r>
              <a:rPr kumimoji="1" lang="en-US" altLang="zh-CN" dirty="0"/>
              <a:t>,</a:t>
            </a:r>
            <a:r>
              <a:rPr kumimoji="1" lang="en" altLang="zh-CN" dirty="0"/>
              <a:t> </a:t>
            </a:r>
            <a:r>
              <a:rPr kumimoji="1" lang="en-US" altLang="zh-CN" dirty="0"/>
              <a:t>that</a:t>
            </a:r>
            <a:r>
              <a:rPr kumimoji="1" lang="zh-CN" altLang="en-US" dirty="0"/>
              <a:t> </a:t>
            </a:r>
            <a:r>
              <a:rPr kumimoji="1" lang="en-US" altLang="zh-CN" dirty="0"/>
              <a:t>is,</a:t>
            </a:r>
            <a:r>
              <a:rPr kumimoji="1" lang="zh-CN" altLang="en-US" dirty="0"/>
              <a:t> </a:t>
            </a:r>
            <a:r>
              <a:rPr kumimoji="1" lang="en" altLang="zh-CN" dirty="0"/>
              <a:t>how much improvement can websites achieve </a:t>
            </a:r>
            <a:r>
              <a:rPr kumimoji="1" lang="en-US" altLang="zh-CN" dirty="0"/>
              <a:t>under</a:t>
            </a:r>
            <a:r>
              <a:rPr kumimoji="1" lang="en" altLang="zh-CN" dirty="0"/>
              <a:t> different H3 adoption</a:t>
            </a:r>
            <a:r>
              <a:rPr kumimoji="1" lang="zh-CN" altLang="en-US" dirty="0"/>
              <a:t> </a:t>
            </a:r>
            <a:r>
              <a:rPr kumimoji="1" lang="en-US" altLang="zh-CN" dirty="0"/>
              <a:t>levels.</a:t>
            </a:r>
            <a:r>
              <a:rPr kumimoji="1" lang="en" altLang="zh-CN" dirty="0"/>
              <a:t> In this measurement, we use the metric </a:t>
            </a:r>
            <a:r>
              <a:rPr kumimoji="1" lang="en-US" altLang="zh-CN" dirty="0"/>
              <a:t>called</a:t>
            </a:r>
            <a:r>
              <a:rPr kumimoji="1" lang="en" altLang="zh-CN" dirty="0"/>
              <a:t> reduction, defined by comparing the performance of H2 to H3. </a:t>
            </a:r>
          </a:p>
          <a:p>
            <a:endParaRPr kumimoji="1" lang="en" altLang="zh-CN" dirty="0"/>
          </a:p>
          <a:p>
            <a:r>
              <a:rPr kumimoji="1" lang="en" altLang="zh-CN" dirty="0"/>
              <a:t>The left figure shows that all groups benefit from using H3 in CDNs. And, encouragingly, we find that even small-scale adoption can bring significant improvements.</a:t>
            </a:r>
          </a:p>
          <a:p>
            <a:endParaRPr kumimoji="1" lang="en" altLang="zh-CN" dirty="0"/>
          </a:p>
          <a:p>
            <a:r>
              <a:rPr kumimoji="1" lang="en" altLang="zh-CN" dirty="0"/>
              <a:t>HTTP requests have three main stages: connection</a:t>
            </a:r>
            <a:r>
              <a:rPr kumimoji="1" lang="zh-CN" altLang="en-US" dirty="0"/>
              <a:t> </a:t>
            </a:r>
            <a:r>
              <a:rPr kumimoji="1" lang="en-US" altLang="zh-CN" dirty="0"/>
              <a:t>establishment</a:t>
            </a:r>
            <a:r>
              <a:rPr kumimoji="1" lang="en" altLang="zh-CN" dirty="0"/>
              <a:t>, waiting for processing, and data transfer. We further investigate which stage contributes the most to PLT reduction. </a:t>
            </a:r>
          </a:p>
          <a:p>
            <a:r>
              <a:rPr kumimoji="1" lang="en" altLang="zh-CN" dirty="0"/>
              <a:t>In the right-side figure, we plot the CDF of the time of each stage. We find that connection time has the most obvious improvement, indicating that H3's fast connection contributes the most.</a:t>
            </a:r>
            <a:endParaRPr kumimoji="1" lang="en-US" altLang="zh-CN"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7</a:t>
            </a:fld>
            <a:endParaRPr kumimoji="1" lang="zh-CN" altLang="en-US"/>
          </a:p>
        </p:txBody>
      </p:sp>
    </p:spTree>
    <p:extLst>
      <p:ext uri="{BB962C8B-B14F-4D97-AF65-F5344CB8AC3E}">
        <p14:creationId xmlns:p14="http://schemas.microsoft.com/office/powerpoint/2010/main" val="3991572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Why does such a small optimization on connection lead to a significant improvement? The answer is the quantity. The key point is the dominance of CDN resources on webpages. </a:t>
            </a:r>
          </a:p>
          <a:p>
            <a:endParaRPr kumimoji="1" lang="en" altLang="zh-CN" dirty="0"/>
          </a:p>
          <a:p>
            <a:r>
              <a:rPr kumimoji="1" lang="en" altLang="zh-CN" dirty="0"/>
              <a:t>Our data shows that seventy</a:t>
            </a:r>
            <a:r>
              <a:rPr kumimoji="1" lang="en-US" altLang="zh-CN" dirty="0"/>
              <a:t>-five percentage</a:t>
            </a:r>
            <a:r>
              <a:rPr kumimoji="1" lang="en" altLang="zh-CN" dirty="0"/>
              <a:t> of pages have over 50% of their resources from CDNs, largely amplifying </a:t>
            </a:r>
            <a:r>
              <a:rPr kumimoji="1" lang="en-US" altLang="zh-CN" dirty="0"/>
              <a:t>|</a:t>
            </a:r>
            <a:r>
              <a:rPr lang="en" altLang="zh-CN" dirty="0"/>
              <a:t>ˈ</a:t>
            </a:r>
            <a:r>
              <a:rPr lang="en" altLang="zh-CN" dirty="0" err="1"/>
              <a:t>ampləˌfī</a:t>
            </a:r>
            <a:r>
              <a:rPr lang="zh-CN" altLang="en-US" dirty="0"/>
              <a:t> </a:t>
            </a:r>
            <a:r>
              <a:rPr lang="en-US" altLang="zh-CN" dirty="0"/>
              <a:t>|</a:t>
            </a:r>
            <a:r>
              <a:rPr kumimoji="1" lang="zh-CN" altLang="en-US" dirty="0"/>
              <a:t> </a:t>
            </a:r>
            <a:r>
              <a:rPr kumimoji="1" lang="en" altLang="zh-CN" dirty="0"/>
              <a:t>the advantages of H3's fast connections.</a:t>
            </a:r>
          </a:p>
          <a:p>
            <a:endParaRPr kumimoji="1" lang="en" altLang="zh-CN" dirty="0"/>
          </a:p>
          <a:p>
            <a:r>
              <a:rPr kumimoji="1" lang="en" altLang="zh-CN" dirty="0"/>
              <a:t>So</a:t>
            </a:r>
            <a:r>
              <a:rPr kumimoji="1" lang="en-US" altLang="zh-CN" dirty="0"/>
              <a:t>,now</a:t>
            </a:r>
            <a:r>
              <a:rPr kumimoji="1" lang="en" altLang="zh-CN" dirty="0"/>
              <a:t>, we have the first takeaway on their collaboration.</a:t>
            </a:r>
          </a:p>
          <a:p>
            <a:r>
              <a:rPr kumimoji="1" lang="en" altLang="zh-CN" dirty="0"/>
              <a:t>for</a:t>
            </a:r>
            <a:r>
              <a:rPr kumimoji="1" lang="zh-CN" altLang="en-US" dirty="0"/>
              <a:t> </a:t>
            </a:r>
            <a:r>
              <a:rPr kumimoji="1" lang="en-US" altLang="zh-CN" dirty="0"/>
              <a:t>H3</a:t>
            </a:r>
            <a:r>
              <a:rPr kumimoji="1" lang="zh-CN" altLang="en-US" dirty="0"/>
              <a:t>，</a:t>
            </a:r>
            <a:r>
              <a:rPr kumimoji="1" lang="en-US" altLang="zh-CN" dirty="0"/>
              <a:t>xxx</a:t>
            </a:r>
          </a:p>
          <a:p>
            <a:r>
              <a:rPr kumimoji="1" lang="en-US" altLang="zh-CN" dirty="0"/>
              <a:t>for</a:t>
            </a:r>
            <a:r>
              <a:rPr kumimoji="1" lang="zh-CN" altLang="en-US" dirty="0"/>
              <a:t> </a:t>
            </a:r>
            <a:r>
              <a:rPr kumimoji="1" lang="en-US" altLang="zh-CN" dirty="0"/>
              <a:t>CDN</a:t>
            </a:r>
            <a:r>
              <a:rPr kumimoji="1" lang="zh-CN" altLang="en-US" dirty="0"/>
              <a:t> </a:t>
            </a:r>
            <a:r>
              <a:rPr kumimoji="1" lang="en-US" altLang="zh-CN" dirty="0"/>
              <a:t>service</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8</a:t>
            </a:fld>
            <a:endParaRPr kumimoji="1" lang="zh-CN" altLang="en-US"/>
          </a:p>
        </p:txBody>
      </p:sp>
    </p:spTree>
    <p:extLst>
      <p:ext uri="{BB962C8B-B14F-4D97-AF65-F5344CB8AC3E}">
        <p14:creationId xmlns:p14="http://schemas.microsoft.com/office/powerpoint/2010/main" val="98819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Ok. in the first takeaway, we have discussed the benefits of enabling H3 in CDN within the page. Now, we talk about the influence of enabling H3 CDN between pages.</a:t>
            </a:r>
          </a:p>
          <a:p>
            <a:endParaRPr kumimoji="1" lang="en" altLang="zh-CN" dirty="0"/>
          </a:p>
          <a:p>
            <a:r>
              <a:rPr kumimoji="1" lang="en" altLang="zh-CN" dirty="0"/>
              <a:t>Let's start with an interesting phenomenon in consecutive</a:t>
            </a:r>
            <a:r>
              <a:rPr kumimoji="1" lang="zh-CN" altLang="en-US" dirty="0"/>
              <a:t> </a:t>
            </a:r>
            <a:r>
              <a:rPr kumimoji="1" lang="en-US" altLang="zh-CN" dirty="0"/>
              <a:t>|</a:t>
            </a:r>
            <a:r>
              <a:rPr lang="en" altLang="zh-CN" dirty="0" err="1"/>
              <a:t>kənˈse</a:t>
            </a:r>
            <a:r>
              <a:rPr lang="zh-CN" altLang="en-US" dirty="0"/>
              <a:t> </a:t>
            </a:r>
            <a:r>
              <a:rPr lang="en-US" altLang="zh-CN" dirty="0"/>
              <a:t>Q</a:t>
            </a:r>
            <a:r>
              <a:rPr lang="zh-CN" altLang="en-US" dirty="0"/>
              <a:t> </a:t>
            </a:r>
            <a:r>
              <a:rPr lang="en" altLang="zh-CN" dirty="0" err="1"/>
              <a:t>ədiv</a:t>
            </a:r>
            <a:r>
              <a:rPr kumimoji="1" lang="en-US" altLang="zh-CN" dirty="0"/>
              <a:t>|</a:t>
            </a:r>
            <a:r>
              <a:rPr kumimoji="1" lang="en" altLang="zh-CN" dirty="0"/>
              <a:t> web browsing. When we visit multiple pages, there is a high possibility that they share the same CDN provider, like the Cloudflare shown in this slide.</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9</a:t>
            </a:fld>
            <a:endParaRPr kumimoji="1" lang="zh-CN" altLang="en-US"/>
          </a:p>
        </p:txBody>
      </p:sp>
    </p:spTree>
    <p:extLst>
      <p:ext uri="{BB962C8B-B14F-4D97-AF65-F5344CB8AC3E}">
        <p14:creationId xmlns:p14="http://schemas.microsoft.com/office/powerpoint/2010/main" val="360945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A7F01-315F-BE4E-878B-4EC2BED1892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C40F0C4-1D9D-E444-9A37-DD844F1585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8A94789-18C3-364F-8535-E5B8040B7FB8}"/>
              </a:ext>
            </a:extLst>
          </p:cNvPr>
          <p:cNvSpPr>
            <a:spLocks noGrp="1"/>
          </p:cNvSpPr>
          <p:nvPr>
            <p:ph type="dt" sz="half" idx="10"/>
          </p:nvPr>
        </p:nvSpPr>
        <p:spPr/>
        <p:txBody>
          <a:bodyPr/>
          <a:lstStyle/>
          <a:p>
            <a:fld id="{8F62B039-F899-5847-930C-15D786EEFF02}" type="datetime1">
              <a:rPr kumimoji="1" lang="zh-CN" altLang="en-US" smtClean="0"/>
              <a:t>2024/7/19</a:t>
            </a:fld>
            <a:endParaRPr kumimoji="1" lang="zh-CN" altLang="en-US"/>
          </a:p>
        </p:txBody>
      </p:sp>
      <p:sp>
        <p:nvSpPr>
          <p:cNvPr id="5" name="页脚占位符 4">
            <a:extLst>
              <a:ext uri="{FF2B5EF4-FFF2-40B4-BE49-F238E27FC236}">
                <a16:creationId xmlns:a16="http://schemas.microsoft.com/office/drawing/2014/main" id="{DB27E2E5-ED4E-6945-9DDB-980B9582787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B148E6C-91AF-C44E-9ECD-7AC0BDE98353}"/>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dirty="0"/>
          </a:p>
        </p:txBody>
      </p:sp>
    </p:spTree>
    <p:extLst>
      <p:ext uri="{BB962C8B-B14F-4D97-AF65-F5344CB8AC3E}">
        <p14:creationId xmlns:p14="http://schemas.microsoft.com/office/powerpoint/2010/main" val="2474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99E21-42EC-EC4C-AD5A-B8590079FB29}"/>
              </a:ext>
            </a:extLst>
          </p:cNvPr>
          <p:cNvSpPr>
            <a:spLocks noGrp="1"/>
          </p:cNvSpPr>
          <p:nvPr>
            <p:ph type="title"/>
          </p:nvPr>
        </p:nvSpPr>
        <p:spPr>
          <a:xfrm>
            <a:off x="509135" y="120266"/>
            <a:ext cx="10515600" cy="935030"/>
          </a:xfrm>
          <a:prstGeom prst="rect">
            <a:avLst/>
          </a:prstGeom>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09F408C-81E3-BB41-905A-593B3194093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767EA49-FBCD-F646-BC3C-C287D4C58D90}"/>
              </a:ext>
            </a:extLst>
          </p:cNvPr>
          <p:cNvSpPr>
            <a:spLocks noGrp="1"/>
          </p:cNvSpPr>
          <p:nvPr>
            <p:ph type="dt" sz="half" idx="10"/>
          </p:nvPr>
        </p:nvSpPr>
        <p:spPr/>
        <p:txBody>
          <a:bodyPr/>
          <a:lstStyle/>
          <a:p>
            <a:fld id="{2C1E3D02-3143-2649-873D-4EF9962FE349}" type="datetime1">
              <a:rPr kumimoji="1" lang="zh-CN" altLang="en-US" smtClean="0"/>
              <a:t>2024/7/19</a:t>
            </a:fld>
            <a:endParaRPr kumimoji="1" lang="zh-CN" altLang="en-US"/>
          </a:p>
        </p:txBody>
      </p:sp>
      <p:sp>
        <p:nvSpPr>
          <p:cNvPr id="5" name="页脚占位符 4">
            <a:extLst>
              <a:ext uri="{FF2B5EF4-FFF2-40B4-BE49-F238E27FC236}">
                <a16:creationId xmlns:a16="http://schemas.microsoft.com/office/drawing/2014/main" id="{E1301AF4-4701-BF43-B9C0-4E82328C44F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5B10DD-EE1A-7045-AD16-979C0DE20CF8}"/>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164508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3F19FB-3F4A-304A-87B7-B6415E00244F}"/>
              </a:ext>
            </a:extLst>
          </p:cNvPr>
          <p:cNvSpPr>
            <a:spLocks noGrp="1"/>
          </p:cNvSpPr>
          <p:nvPr>
            <p:ph type="title" orient="vert"/>
          </p:nvPr>
        </p:nvSpPr>
        <p:spPr>
          <a:xfrm>
            <a:off x="8724900" y="365125"/>
            <a:ext cx="2628900" cy="5811838"/>
          </a:xfrm>
          <a:prstGeom prst="rect">
            <a:avLst/>
          </a:prstGeo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3E375F8-1AC8-2F45-A708-A41B760DD37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9CDD67-A817-594F-A4DF-B0EF955B5AA9}"/>
              </a:ext>
            </a:extLst>
          </p:cNvPr>
          <p:cNvSpPr>
            <a:spLocks noGrp="1"/>
          </p:cNvSpPr>
          <p:nvPr>
            <p:ph type="dt" sz="half" idx="10"/>
          </p:nvPr>
        </p:nvSpPr>
        <p:spPr/>
        <p:txBody>
          <a:bodyPr/>
          <a:lstStyle/>
          <a:p>
            <a:fld id="{3E6C8063-3017-3345-A2DC-92B22947B501}" type="datetime1">
              <a:rPr kumimoji="1" lang="zh-CN" altLang="en-US" smtClean="0"/>
              <a:t>2024/7/19</a:t>
            </a:fld>
            <a:endParaRPr kumimoji="1" lang="zh-CN" altLang="en-US"/>
          </a:p>
        </p:txBody>
      </p:sp>
      <p:sp>
        <p:nvSpPr>
          <p:cNvPr id="5" name="页脚占位符 4">
            <a:extLst>
              <a:ext uri="{FF2B5EF4-FFF2-40B4-BE49-F238E27FC236}">
                <a16:creationId xmlns:a16="http://schemas.microsoft.com/office/drawing/2014/main" id="{B0EBBCB9-546B-3A4B-8A79-AF37F787150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44E6F32-A55C-B445-B1CC-3F2FFEBDECA6}"/>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9744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A25D18-5B37-A748-9CC9-FA3FCEF68B6E}"/>
              </a:ext>
            </a:extLst>
          </p:cNvPr>
          <p:cNvSpPr>
            <a:spLocks noGrp="1"/>
          </p:cNvSpPr>
          <p:nvPr>
            <p:ph idx="1"/>
          </p:nvPr>
        </p:nvSpPr>
        <p:spPr>
          <a:xfrm>
            <a:off x="838200" y="1355834"/>
            <a:ext cx="10515600" cy="4821129"/>
          </a:xfrm>
        </p:spPr>
        <p:txBody>
          <a:bodyPr/>
          <a:lstStyle>
            <a:lvl1pPr>
              <a:defRPr b="0" i="0">
                <a:latin typeface="Lucida Grande" panose="020B0600040502020204" pitchFamily="34" charset="0"/>
                <a:cs typeface="Lucida Grande" panose="020B0600040502020204" pitchFamily="34" charset="0"/>
              </a:defRPr>
            </a:lvl1pPr>
            <a:lvl2pPr>
              <a:defRPr b="0" i="0">
                <a:latin typeface="Lucida Grande" panose="020B0600040502020204" pitchFamily="34" charset="0"/>
                <a:cs typeface="Lucida Grande" panose="020B0600040502020204" pitchFamily="34" charset="0"/>
              </a:defRPr>
            </a:lvl2pPr>
            <a:lvl3pPr>
              <a:defRPr b="0" i="0">
                <a:latin typeface="Lucida Grande" panose="020B0600040502020204" pitchFamily="34" charset="0"/>
                <a:cs typeface="Lucida Grande" panose="020B0600040502020204" pitchFamily="34" charset="0"/>
              </a:defRPr>
            </a:lvl3pPr>
            <a:lvl4pPr>
              <a:defRPr b="0" i="0">
                <a:latin typeface="Lucida Grande" panose="020B0600040502020204" pitchFamily="34" charset="0"/>
                <a:cs typeface="Lucida Grande" panose="020B0600040502020204" pitchFamily="34" charset="0"/>
              </a:defRPr>
            </a:lvl4pPr>
            <a:lvl5pPr>
              <a:defRPr b="0" i="0">
                <a:latin typeface="Lucida Grande" panose="020B0600040502020204" pitchFamily="34" charset="0"/>
                <a:cs typeface="Lucida Grande" panose="020B0600040502020204" pitchFamily="34" charset="0"/>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EAB964FE-3435-5B4D-BD05-B12A2D396860}"/>
              </a:ext>
            </a:extLst>
          </p:cNvPr>
          <p:cNvSpPr>
            <a:spLocks noGrp="1"/>
          </p:cNvSpPr>
          <p:nvPr>
            <p:ph type="dt" sz="half" idx="10"/>
          </p:nvPr>
        </p:nvSpPr>
        <p:spPr/>
        <p:txBody>
          <a:bodyPr/>
          <a:lstStyle>
            <a:lvl1pPr>
              <a:defRPr>
                <a:latin typeface="Times" pitchFamily="2" charset="0"/>
              </a:defRPr>
            </a:lvl1pPr>
          </a:lstStyle>
          <a:p>
            <a:fld id="{0209D9D2-9E57-0D44-80A9-AB092384B721}" type="datetime1">
              <a:rPr kumimoji="1" lang="zh-CN" altLang="en-US" smtClean="0"/>
              <a:pPr/>
              <a:t>2024/7/19</a:t>
            </a:fld>
            <a:endParaRPr kumimoji="1" lang="zh-CN" altLang="en-US"/>
          </a:p>
        </p:txBody>
      </p:sp>
      <p:sp>
        <p:nvSpPr>
          <p:cNvPr id="5" name="页脚占位符 4">
            <a:extLst>
              <a:ext uri="{FF2B5EF4-FFF2-40B4-BE49-F238E27FC236}">
                <a16:creationId xmlns:a16="http://schemas.microsoft.com/office/drawing/2014/main" id="{703F454B-1D05-DE40-BA4B-BF4FCF0DBCD4}"/>
              </a:ext>
            </a:extLst>
          </p:cNvPr>
          <p:cNvSpPr>
            <a:spLocks noGrp="1"/>
          </p:cNvSpPr>
          <p:nvPr>
            <p:ph type="ftr" sz="quarter" idx="11"/>
          </p:nvPr>
        </p:nvSpPr>
        <p:spPr/>
        <p:txBody>
          <a:bodyPr/>
          <a:lstStyle>
            <a:lvl1pPr>
              <a:defRPr>
                <a:latin typeface="Times" pitchFamily="2" charset="0"/>
              </a:defRPr>
            </a:lvl1pPr>
          </a:lstStyle>
          <a:p>
            <a:endParaRPr kumimoji="1" lang="zh-CN" altLang="en-US"/>
          </a:p>
        </p:txBody>
      </p:sp>
      <p:sp>
        <p:nvSpPr>
          <p:cNvPr id="6" name="灯片编号占位符 5">
            <a:extLst>
              <a:ext uri="{FF2B5EF4-FFF2-40B4-BE49-F238E27FC236}">
                <a16:creationId xmlns:a16="http://schemas.microsoft.com/office/drawing/2014/main" id="{2001B3EC-FBD9-CE40-8221-9CDC2F5DAFD1}"/>
              </a:ext>
            </a:extLst>
          </p:cNvPr>
          <p:cNvSpPr>
            <a:spLocks noGrp="1"/>
          </p:cNvSpPr>
          <p:nvPr>
            <p:ph type="sldNum" sz="quarter" idx="12"/>
          </p:nvPr>
        </p:nvSpPr>
        <p:spPr/>
        <p:txBody>
          <a:bodyPr/>
          <a:lstStyle>
            <a:lvl1pPr>
              <a:defRPr>
                <a:latin typeface="Times" pitchFamily="2" charset="0"/>
              </a:defRPr>
            </a:lvl1pPr>
          </a:lstStyle>
          <a:p>
            <a:fld id="{041C29CA-8DAD-7D4B-B26F-2E2A67ED50CD}" type="slidenum">
              <a:rPr kumimoji="1" lang="zh-CN" altLang="en-US" smtClean="0"/>
              <a:pPr/>
              <a:t>‹#›</a:t>
            </a:fld>
            <a:endParaRPr kumimoji="1" lang="zh-CN" altLang="en-US"/>
          </a:p>
        </p:txBody>
      </p:sp>
      <p:sp>
        <p:nvSpPr>
          <p:cNvPr id="7" name="标题占位符 1">
            <a:extLst>
              <a:ext uri="{FF2B5EF4-FFF2-40B4-BE49-F238E27FC236}">
                <a16:creationId xmlns:a16="http://schemas.microsoft.com/office/drawing/2014/main" id="{16C7AC7F-493D-C142-AC19-8B6B90309E6D}"/>
              </a:ext>
            </a:extLst>
          </p:cNvPr>
          <p:cNvSpPr>
            <a:spLocks noGrp="1"/>
          </p:cNvSpPr>
          <p:nvPr>
            <p:ph type="title"/>
          </p:nvPr>
        </p:nvSpPr>
        <p:spPr>
          <a:xfrm>
            <a:off x="838200" y="120266"/>
            <a:ext cx="10515600" cy="935030"/>
          </a:xfrm>
          <a:prstGeom prst="rect">
            <a:avLst/>
          </a:prstGeom>
        </p:spPr>
        <p:txBody>
          <a:bodyPr vert="horz" lIns="91440" tIns="45720" rIns="91440" bIns="45720" rtlCol="0" anchor="ctr">
            <a:normAutofit/>
          </a:bodyPr>
          <a:lstStyle>
            <a:lvl1pPr algn="ctr">
              <a:defRPr>
                <a:latin typeface="Lucida Grande" panose="020B0600040502020204" pitchFamily="34" charset="0"/>
                <a:ea typeface="+mj-ea"/>
                <a:cs typeface="Lucida Grande" panose="020B0600040502020204" pitchFamily="34" charset="0"/>
              </a:defRPr>
            </a:lvl1pPr>
          </a:lstStyle>
          <a:p>
            <a:r>
              <a:rPr kumimoji="1" lang="zh-CN" altLang="en-US" dirty="0"/>
              <a:t>单击此处编辑母版标题样式</a:t>
            </a:r>
          </a:p>
        </p:txBody>
      </p:sp>
    </p:spTree>
    <p:extLst>
      <p:ext uri="{BB962C8B-B14F-4D97-AF65-F5344CB8AC3E}">
        <p14:creationId xmlns:p14="http://schemas.microsoft.com/office/powerpoint/2010/main" val="398101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588FB-202D-964C-A4DA-4E12C0F0D39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3555C86-D9FE-F24C-A589-3B53E2050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F5E0C9F-336B-D54E-90FF-D8D297B319FE}"/>
              </a:ext>
            </a:extLst>
          </p:cNvPr>
          <p:cNvSpPr>
            <a:spLocks noGrp="1"/>
          </p:cNvSpPr>
          <p:nvPr>
            <p:ph type="dt" sz="half" idx="10"/>
          </p:nvPr>
        </p:nvSpPr>
        <p:spPr/>
        <p:txBody>
          <a:bodyPr/>
          <a:lstStyle/>
          <a:p>
            <a:fld id="{9CF9E4BB-0C4C-D040-9F1A-D5B4AA39E77A}" type="datetime1">
              <a:rPr kumimoji="1" lang="zh-CN" altLang="en-US" smtClean="0"/>
              <a:t>2024/7/19</a:t>
            </a:fld>
            <a:endParaRPr kumimoji="1" lang="zh-CN" altLang="en-US"/>
          </a:p>
        </p:txBody>
      </p:sp>
      <p:sp>
        <p:nvSpPr>
          <p:cNvPr id="5" name="页脚占位符 4">
            <a:extLst>
              <a:ext uri="{FF2B5EF4-FFF2-40B4-BE49-F238E27FC236}">
                <a16:creationId xmlns:a16="http://schemas.microsoft.com/office/drawing/2014/main" id="{856CB21E-1A58-8543-88B1-0E9F54CC903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C35F6E-46F7-AA4D-9DA1-EE29E48C325F}"/>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167661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E5FE3-9AE5-6D43-824A-0F9A8C6B76CB}"/>
              </a:ext>
            </a:extLst>
          </p:cNvPr>
          <p:cNvSpPr>
            <a:spLocks noGrp="1"/>
          </p:cNvSpPr>
          <p:nvPr>
            <p:ph type="title"/>
          </p:nvPr>
        </p:nvSpPr>
        <p:spPr>
          <a:xfrm>
            <a:off x="509135" y="120266"/>
            <a:ext cx="10515600" cy="935030"/>
          </a:xfrm>
          <a:prstGeom prst="rect">
            <a:avLst/>
          </a:prstGeo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04671A9-382E-D242-A8F7-7889E3F6942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39BCA97-65E7-5044-B90D-9453AEC5756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B2AD69B-905A-184E-859C-4AE2F0D3C249}"/>
              </a:ext>
            </a:extLst>
          </p:cNvPr>
          <p:cNvSpPr>
            <a:spLocks noGrp="1"/>
          </p:cNvSpPr>
          <p:nvPr>
            <p:ph type="dt" sz="half" idx="10"/>
          </p:nvPr>
        </p:nvSpPr>
        <p:spPr/>
        <p:txBody>
          <a:bodyPr/>
          <a:lstStyle/>
          <a:p>
            <a:fld id="{3D834428-1891-B043-8FDA-72B5B01192C4}" type="datetime1">
              <a:rPr kumimoji="1" lang="zh-CN" altLang="en-US" smtClean="0"/>
              <a:t>2024/7/19</a:t>
            </a:fld>
            <a:endParaRPr kumimoji="1" lang="zh-CN" altLang="en-US"/>
          </a:p>
        </p:txBody>
      </p:sp>
      <p:sp>
        <p:nvSpPr>
          <p:cNvPr id="6" name="页脚占位符 5">
            <a:extLst>
              <a:ext uri="{FF2B5EF4-FFF2-40B4-BE49-F238E27FC236}">
                <a16:creationId xmlns:a16="http://schemas.microsoft.com/office/drawing/2014/main" id="{BF7C3C37-8929-0A49-805F-F963C1FE03D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5B17C2A-70DA-9A4E-8290-9A25F62A4FD3}"/>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259601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16C9C-59FA-0D41-9FF8-0CE1E409CA5D}"/>
              </a:ext>
            </a:extLst>
          </p:cNvPr>
          <p:cNvSpPr>
            <a:spLocks noGrp="1"/>
          </p:cNvSpPr>
          <p:nvPr>
            <p:ph type="title"/>
          </p:nvPr>
        </p:nvSpPr>
        <p:spPr>
          <a:xfrm>
            <a:off x="839788" y="365125"/>
            <a:ext cx="10515600" cy="1325563"/>
          </a:xfrm>
          <a:prstGeom prst="rect">
            <a:avLst/>
          </a:prstGeo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BFDE28D-F0E8-FF4E-94A3-ADAB8DB5D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D6937BF-3DD8-7240-8EB0-87BC1086570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AF8C79C-0758-3E41-9C34-218E8844A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9FB0461-9C8D-804F-975B-9D0B9A097F4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8BFDDFC-44D7-BF47-8DDB-6E3FC0870A1F}"/>
              </a:ext>
            </a:extLst>
          </p:cNvPr>
          <p:cNvSpPr>
            <a:spLocks noGrp="1"/>
          </p:cNvSpPr>
          <p:nvPr>
            <p:ph type="dt" sz="half" idx="10"/>
          </p:nvPr>
        </p:nvSpPr>
        <p:spPr/>
        <p:txBody>
          <a:bodyPr/>
          <a:lstStyle/>
          <a:p>
            <a:fld id="{6833257F-ED0C-EA49-B99B-CFCF5CC48A93}" type="datetime1">
              <a:rPr kumimoji="1" lang="zh-CN" altLang="en-US" smtClean="0"/>
              <a:t>2024/7/19</a:t>
            </a:fld>
            <a:endParaRPr kumimoji="1" lang="zh-CN" altLang="en-US"/>
          </a:p>
        </p:txBody>
      </p:sp>
      <p:sp>
        <p:nvSpPr>
          <p:cNvPr id="8" name="页脚占位符 7">
            <a:extLst>
              <a:ext uri="{FF2B5EF4-FFF2-40B4-BE49-F238E27FC236}">
                <a16:creationId xmlns:a16="http://schemas.microsoft.com/office/drawing/2014/main" id="{64A1352D-A5B5-4A4E-BC73-921CD8F80B4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5BB93BF-38FB-F543-864D-FD6B1E6F20BE}"/>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288343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2D33A-FDAF-5A4C-B5D9-43199D8403D6}"/>
              </a:ext>
            </a:extLst>
          </p:cNvPr>
          <p:cNvSpPr>
            <a:spLocks noGrp="1"/>
          </p:cNvSpPr>
          <p:nvPr>
            <p:ph type="title"/>
          </p:nvPr>
        </p:nvSpPr>
        <p:spPr>
          <a:xfrm>
            <a:off x="509135" y="120266"/>
            <a:ext cx="10515600" cy="935030"/>
          </a:xfrm>
          <a:prstGeom prst="rect">
            <a:avLst/>
          </a:prstGeom>
        </p:spPr>
        <p:txBody>
          <a:bodyPr/>
          <a:lstStyle/>
          <a:p>
            <a:r>
              <a:rPr kumimoji="1" lang="zh-CN" altLang="en-US" dirty="0"/>
              <a:t>单击此处编辑母版标题样式</a:t>
            </a:r>
          </a:p>
        </p:txBody>
      </p:sp>
      <p:sp>
        <p:nvSpPr>
          <p:cNvPr id="3" name="日期占位符 2">
            <a:extLst>
              <a:ext uri="{FF2B5EF4-FFF2-40B4-BE49-F238E27FC236}">
                <a16:creationId xmlns:a16="http://schemas.microsoft.com/office/drawing/2014/main" id="{310137C8-2347-F042-B946-39FCD36C9AC8}"/>
              </a:ext>
            </a:extLst>
          </p:cNvPr>
          <p:cNvSpPr>
            <a:spLocks noGrp="1"/>
          </p:cNvSpPr>
          <p:nvPr>
            <p:ph type="dt" sz="half" idx="10"/>
          </p:nvPr>
        </p:nvSpPr>
        <p:spPr/>
        <p:txBody>
          <a:bodyPr/>
          <a:lstStyle/>
          <a:p>
            <a:fld id="{2EBD7133-E39B-5340-A414-760595AEAB7C}" type="datetime1">
              <a:rPr kumimoji="1" lang="zh-CN" altLang="en-US" smtClean="0"/>
              <a:t>2024/7/19</a:t>
            </a:fld>
            <a:endParaRPr kumimoji="1" lang="zh-CN" altLang="en-US"/>
          </a:p>
        </p:txBody>
      </p:sp>
      <p:sp>
        <p:nvSpPr>
          <p:cNvPr id="4" name="页脚占位符 3">
            <a:extLst>
              <a:ext uri="{FF2B5EF4-FFF2-40B4-BE49-F238E27FC236}">
                <a16:creationId xmlns:a16="http://schemas.microsoft.com/office/drawing/2014/main" id="{7F69CAC0-9940-DA43-A64F-42223A7510F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EA111FF-50E6-F64E-87D2-D6294E01623C}"/>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179877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46A6D8D-7B9A-BB4C-8ABC-FBF7006471A7}"/>
              </a:ext>
            </a:extLst>
          </p:cNvPr>
          <p:cNvSpPr>
            <a:spLocks noGrp="1"/>
          </p:cNvSpPr>
          <p:nvPr>
            <p:ph type="dt" sz="half" idx="10"/>
          </p:nvPr>
        </p:nvSpPr>
        <p:spPr/>
        <p:txBody>
          <a:bodyPr/>
          <a:lstStyle/>
          <a:p>
            <a:fld id="{49FBB627-835A-C74F-8E9A-84A44291B04A}" type="datetime1">
              <a:rPr kumimoji="1" lang="zh-CN" altLang="en-US" smtClean="0"/>
              <a:t>2024/7/19</a:t>
            </a:fld>
            <a:endParaRPr kumimoji="1" lang="zh-CN" altLang="en-US"/>
          </a:p>
        </p:txBody>
      </p:sp>
      <p:sp>
        <p:nvSpPr>
          <p:cNvPr id="3" name="页脚占位符 2">
            <a:extLst>
              <a:ext uri="{FF2B5EF4-FFF2-40B4-BE49-F238E27FC236}">
                <a16:creationId xmlns:a16="http://schemas.microsoft.com/office/drawing/2014/main" id="{6F189AC7-3276-334C-8736-73AB9EEDF0F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42B2A9A-87D5-9A44-BF18-90DB7CCD2BD5}"/>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335858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8F3CE-A6B3-3449-ACF8-A136E20E16D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7B4FC9B-0DA1-2A47-8EF2-300654532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108AC97-0AEB-3245-AA78-E1AEA4B23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1BA2FCA-78C7-0448-A9C2-9DAE14890501}"/>
              </a:ext>
            </a:extLst>
          </p:cNvPr>
          <p:cNvSpPr>
            <a:spLocks noGrp="1"/>
          </p:cNvSpPr>
          <p:nvPr>
            <p:ph type="dt" sz="half" idx="10"/>
          </p:nvPr>
        </p:nvSpPr>
        <p:spPr/>
        <p:txBody>
          <a:bodyPr/>
          <a:lstStyle/>
          <a:p>
            <a:fld id="{F8956E62-20B0-794C-9C67-2D2A410487C6}" type="datetime1">
              <a:rPr kumimoji="1" lang="zh-CN" altLang="en-US" smtClean="0"/>
              <a:t>2024/7/19</a:t>
            </a:fld>
            <a:endParaRPr kumimoji="1" lang="zh-CN" altLang="en-US"/>
          </a:p>
        </p:txBody>
      </p:sp>
      <p:sp>
        <p:nvSpPr>
          <p:cNvPr id="6" name="页脚占位符 5">
            <a:extLst>
              <a:ext uri="{FF2B5EF4-FFF2-40B4-BE49-F238E27FC236}">
                <a16:creationId xmlns:a16="http://schemas.microsoft.com/office/drawing/2014/main" id="{F224C23A-FEE1-E940-92CD-892CE3D5C8E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9A001BE-24CE-1E4C-89E6-CA2B5F6F90FB}"/>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78312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DF86C-4E6D-7942-8AC1-CD60296FC61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443E1B5-FC3C-C646-9F55-91E76CE5DF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503C260-EAA4-6F42-B884-D9A5C3F96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8463022-A65B-7641-8F83-A2F25741BFD5}"/>
              </a:ext>
            </a:extLst>
          </p:cNvPr>
          <p:cNvSpPr>
            <a:spLocks noGrp="1"/>
          </p:cNvSpPr>
          <p:nvPr>
            <p:ph type="dt" sz="half" idx="10"/>
          </p:nvPr>
        </p:nvSpPr>
        <p:spPr/>
        <p:txBody>
          <a:bodyPr/>
          <a:lstStyle/>
          <a:p>
            <a:fld id="{1C8BBB5C-114B-8744-B2C5-02F5FD069D77}" type="datetime1">
              <a:rPr kumimoji="1" lang="zh-CN" altLang="en-US" smtClean="0"/>
              <a:t>2024/7/19</a:t>
            </a:fld>
            <a:endParaRPr kumimoji="1" lang="zh-CN" altLang="en-US"/>
          </a:p>
        </p:txBody>
      </p:sp>
      <p:sp>
        <p:nvSpPr>
          <p:cNvPr id="6" name="页脚占位符 5">
            <a:extLst>
              <a:ext uri="{FF2B5EF4-FFF2-40B4-BE49-F238E27FC236}">
                <a16:creationId xmlns:a16="http://schemas.microsoft.com/office/drawing/2014/main" id="{817BFB8E-4BC7-B540-918F-AFEBE408F57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C095A40-D2DB-EF41-911C-C249E6F743F8}"/>
              </a:ext>
            </a:extLst>
          </p:cNvPr>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117373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93A2A79-6BC4-7E48-97F8-E745C85EF7A2}"/>
              </a:ext>
            </a:extLst>
          </p:cNvPr>
          <p:cNvSpPr>
            <a:spLocks noGrp="1"/>
          </p:cNvSpPr>
          <p:nvPr>
            <p:ph type="body" idx="1"/>
          </p:nvPr>
        </p:nvSpPr>
        <p:spPr>
          <a:xfrm>
            <a:off x="838200" y="1324303"/>
            <a:ext cx="10515600" cy="4852660"/>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CB58624F-CB11-2A4F-9D24-5990AD6A8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4D673-6FC7-1A4B-9278-D249FB28942B}" type="datetime1">
              <a:rPr kumimoji="1" lang="zh-CN" altLang="en-US" smtClean="0"/>
              <a:t>2024/7/19</a:t>
            </a:fld>
            <a:endParaRPr kumimoji="1" lang="zh-CN" altLang="en-US" dirty="0"/>
          </a:p>
        </p:txBody>
      </p:sp>
      <p:sp>
        <p:nvSpPr>
          <p:cNvPr id="5" name="页脚占位符 4">
            <a:extLst>
              <a:ext uri="{FF2B5EF4-FFF2-40B4-BE49-F238E27FC236}">
                <a16:creationId xmlns:a16="http://schemas.microsoft.com/office/drawing/2014/main" id="{5CC1D00C-E424-C94E-874D-8AAF6C924E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2D9DBD7-5E52-B249-BC7C-6EFA6D48CABF}"/>
              </a:ext>
            </a:extLst>
          </p:cNvPr>
          <p:cNvSpPr>
            <a:spLocks noGrp="1"/>
          </p:cNvSpPr>
          <p:nvPr>
            <p:ph type="sldNum" sz="quarter" idx="4"/>
          </p:nvPr>
        </p:nvSpPr>
        <p:spPr>
          <a:xfrm>
            <a:off x="9448800" y="6514772"/>
            <a:ext cx="2743200" cy="365125"/>
          </a:xfrm>
          <a:prstGeom prst="rect">
            <a:avLst/>
          </a:prstGeom>
        </p:spPr>
        <p:txBody>
          <a:bodyPr vert="horz" lIns="91440" tIns="45720" rIns="91440" bIns="45720" rtlCol="0" anchor="ctr"/>
          <a:lstStyle>
            <a:lvl1pPr algn="r">
              <a:defRPr sz="1200" b="1">
                <a:solidFill>
                  <a:schemeClr val="tx1"/>
                </a:solidFill>
              </a:defRPr>
            </a:lvl1pPr>
          </a:lstStyle>
          <a:p>
            <a:fld id="{041C29CA-8DAD-7D4B-B26F-2E2A67ED50CD}" type="slidenum">
              <a:rPr kumimoji="1" lang="zh-CN" altLang="en-US" smtClean="0"/>
              <a:pPr/>
              <a:t>‹#›</a:t>
            </a:fld>
            <a:endParaRPr kumimoji="1" lang="zh-CN" altLang="en-US"/>
          </a:p>
        </p:txBody>
      </p:sp>
      <p:sp>
        <p:nvSpPr>
          <p:cNvPr id="10" name="标题占位符 1">
            <a:extLst>
              <a:ext uri="{FF2B5EF4-FFF2-40B4-BE49-F238E27FC236}">
                <a16:creationId xmlns:a16="http://schemas.microsoft.com/office/drawing/2014/main" id="{AEFF50F4-9179-7DB0-93D0-DD9B6155F6C0}"/>
              </a:ext>
            </a:extLst>
          </p:cNvPr>
          <p:cNvSpPr>
            <a:spLocks noGrp="1"/>
          </p:cNvSpPr>
          <p:nvPr>
            <p:ph type="title"/>
          </p:nvPr>
        </p:nvSpPr>
        <p:spPr>
          <a:xfrm>
            <a:off x="509135" y="120266"/>
            <a:ext cx="10515600" cy="935030"/>
          </a:xfrm>
          <a:prstGeom prst="rect">
            <a:avLst/>
          </a:prstGeom>
        </p:spPr>
        <p:txBody>
          <a:bodyPr vert="horz" lIns="91440" tIns="45720" rIns="91440" bIns="45720" rtlCol="0" anchor="ctr">
            <a:normAutofit/>
          </a:bodyPr>
          <a:lstStyle/>
          <a:p>
            <a:r>
              <a:rPr kumimoji="1" lang="zh-CN" altLang="en-US" dirty="0"/>
              <a:t>单击此处编辑母版标题样式</a:t>
            </a:r>
          </a:p>
        </p:txBody>
      </p:sp>
    </p:spTree>
    <p:extLst>
      <p:ext uri="{BB962C8B-B14F-4D97-AF65-F5344CB8AC3E}">
        <p14:creationId xmlns:p14="http://schemas.microsoft.com/office/powerpoint/2010/main" val="2782896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000" b="0" i="0" kern="1200">
          <a:solidFill>
            <a:schemeClr val="tx1"/>
          </a:solidFill>
          <a:latin typeface="Apple Braille" pitchFamily="2" charset="0"/>
          <a:ea typeface="+mj-ea"/>
          <a:cs typeface="Lucida Grande" panose="020B06000405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Lucida Grande" panose="020B0600040502020204" pitchFamily="34" charset="0"/>
          <a:ea typeface="+mn-ea"/>
          <a:cs typeface="Lucida Grande" panose="020B06000405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Lucida Grande" panose="020B0600040502020204" pitchFamily="34" charset="0"/>
          <a:ea typeface="+mn-ea"/>
          <a:cs typeface="Lucida Grande" panose="020B06000405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Lucida Grande" panose="020B0600040502020204" pitchFamily="34" charset="0"/>
          <a:ea typeface="+mn-ea"/>
          <a:cs typeface="Lucida Grande" panose="020B06000405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Lucida Grande" panose="020B0600040502020204" pitchFamily="34" charset="0"/>
          <a:ea typeface="+mn-ea"/>
          <a:cs typeface="Lucida Grande" panose="020B06000405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Lucida Grande" panose="020B0600040502020204" pitchFamily="34" charset="0"/>
          <a:ea typeface="+mn-ea"/>
          <a:cs typeface="Lucida Grande" panose="020B06000405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mengyingzhou.github.io/" TargetMode="Externa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30.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1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jpeg"/><Relationship Id="rId5" Type="http://schemas.microsoft.com/office/2007/relationships/hdphoto" Target="../media/hdphoto2.wdp"/><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a:extLst>
              <a:ext uri="{FF2B5EF4-FFF2-40B4-BE49-F238E27FC236}">
                <a16:creationId xmlns:a16="http://schemas.microsoft.com/office/drawing/2014/main" id="{6C067448-4E9F-B545-BD17-23D8E102AD8C}"/>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t>1</a:t>
            </a:fld>
            <a:endParaRPr kumimoji="1" lang="zh-CN" altLang="en-US" dirty="0">
              <a:latin typeface="Apple Braille" pitchFamily="2" charset="0"/>
            </a:endParaRPr>
          </a:p>
        </p:txBody>
      </p:sp>
      <p:sp>
        <p:nvSpPr>
          <p:cNvPr id="10" name="文本框 9">
            <a:extLst>
              <a:ext uri="{FF2B5EF4-FFF2-40B4-BE49-F238E27FC236}">
                <a16:creationId xmlns:a16="http://schemas.microsoft.com/office/drawing/2014/main" id="{D67ED809-1141-4D44-CDCE-B0BC73B71BED}"/>
              </a:ext>
            </a:extLst>
          </p:cNvPr>
          <p:cNvSpPr txBox="1"/>
          <p:nvPr/>
        </p:nvSpPr>
        <p:spPr>
          <a:xfrm>
            <a:off x="835337" y="1431096"/>
            <a:ext cx="10521325" cy="3016210"/>
          </a:xfrm>
          <a:prstGeom prst="rect">
            <a:avLst/>
          </a:prstGeom>
          <a:noFill/>
        </p:spPr>
        <p:txBody>
          <a:bodyPr wrap="square" rtlCol="0">
            <a:spAutoFit/>
          </a:bodyPr>
          <a:lstStyle/>
          <a:p>
            <a:pPr algn="ctr"/>
            <a:r>
              <a:rPr lang="en-US" altLang="zh-CN" sz="4400" dirty="0">
                <a:latin typeface="Apple Braille" pitchFamily="2" charset="0"/>
              </a:rPr>
              <a:t>Dissecting the Applicability of HTTP/3 in Content Delivery Networks</a:t>
            </a:r>
          </a:p>
          <a:p>
            <a:pPr algn="ctr"/>
            <a:endParaRPr lang="en-US" altLang="zh-CN" sz="4800" dirty="0">
              <a:latin typeface="Apple Braille" pitchFamily="2" charset="0"/>
            </a:endParaRPr>
          </a:p>
          <a:p>
            <a:pPr algn="ctr"/>
            <a:endParaRPr lang="en-US" altLang="zh-CN" dirty="0">
              <a:latin typeface="Apple Braille" pitchFamily="2" charset="0"/>
            </a:endParaRPr>
          </a:p>
          <a:p>
            <a:pPr algn="ctr"/>
            <a:r>
              <a:rPr lang="en-US" altLang="zh-CN" b="1" u="sng" dirty="0" err="1">
                <a:latin typeface="Apple Braille" pitchFamily="2" charset="0"/>
              </a:rPr>
              <a:t>Mengying</a:t>
            </a:r>
            <a:r>
              <a:rPr lang="en-US" altLang="zh-CN" b="1" u="sng" dirty="0">
                <a:latin typeface="Apple Braille" pitchFamily="2" charset="0"/>
              </a:rPr>
              <a:t> Zhou</a:t>
            </a:r>
            <a:r>
              <a:rPr lang="en-US" altLang="zh-CN" dirty="0">
                <a:latin typeface="Apple Braille" pitchFamily="2" charset="0"/>
              </a:rPr>
              <a:t>, Yang Chen, Shihan Lin, Xin Wang, </a:t>
            </a:r>
            <a:r>
              <a:rPr lang="en-US" altLang="zh-CN" dirty="0" err="1">
                <a:latin typeface="Apple Braille" pitchFamily="2" charset="0"/>
              </a:rPr>
              <a:t>Bingyang</a:t>
            </a:r>
            <a:r>
              <a:rPr lang="en-US" altLang="zh-CN" dirty="0">
                <a:latin typeface="Apple Braille" pitchFamily="2" charset="0"/>
              </a:rPr>
              <a:t> Liu, Aaron Yi Ding</a:t>
            </a:r>
          </a:p>
          <a:p>
            <a:pPr algn="ctr"/>
            <a:r>
              <a:rPr lang="en-US" altLang="zh-CN" dirty="0">
                <a:latin typeface="Apple Braille" pitchFamily="2" charset="0"/>
              </a:rPr>
              <a:t>Fudan University,</a:t>
            </a:r>
            <a:r>
              <a:rPr lang="zh-CN" altLang="en-US" dirty="0">
                <a:latin typeface="Apple Braille" pitchFamily="2" charset="0"/>
              </a:rPr>
              <a:t> </a:t>
            </a:r>
            <a:r>
              <a:rPr lang="en-US" altLang="zh-CN" dirty="0">
                <a:latin typeface="Apple Braille" pitchFamily="2" charset="0"/>
              </a:rPr>
              <a:t>HUAWEI,</a:t>
            </a:r>
            <a:r>
              <a:rPr lang="zh-CN" altLang="en-US" dirty="0">
                <a:latin typeface="Apple Braille" pitchFamily="2" charset="0"/>
              </a:rPr>
              <a:t> </a:t>
            </a:r>
            <a:r>
              <a:rPr lang="en-US" altLang="zh-CN" dirty="0">
                <a:latin typeface="Apple Braille" pitchFamily="2" charset="0"/>
              </a:rPr>
              <a:t>TU</a:t>
            </a:r>
            <a:r>
              <a:rPr lang="zh-CN" altLang="en-US" dirty="0">
                <a:latin typeface="Apple Braille" pitchFamily="2" charset="0"/>
              </a:rPr>
              <a:t> </a:t>
            </a:r>
            <a:r>
              <a:rPr lang="en-US" altLang="zh-CN" dirty="0">
                <a:latin typeface="Apple Braille" pitchFamily="2" charset="0"/>
              </a:rPr>
              <a:t>Delft</a:t>
            </a:r>
          </a:p>
        </p:txBody>
      </p:sp>
      <p:pic>
        <p:nvPicPr>
          <p:cNvPr id="2" name="Picture 2">
            <a:extLst>
              <a:ext uri="{FF2B5EF4-FFF2-40B4-BE49-F238E27FC236}">
                <a16:creationId xmlns:a16="http://schemas.microsoft.com/office/drawing/2014/main" id="{1F44813B-5DD1-E487-9B1C-07FED1A6D0B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p:blipFill>
        <p:spPr bwMode="auto">
          <a:xfrm>
            <a:off x="7377641" y="5086329"/>
            <a:ext cx="2180887" cy="85531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4CBC2DFA-ECFD-07ED-6C63-FE3094BE22F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598844" y="4986883"/>
            <a:ext cx="1055964" cy="1054207"/>
          </a:xfrm>
          <a:prstGeom prst="rect">
            <a:avLst/>
          </a:prstGeom>
        </p:spPr>
      </p:pic>
      <p:pic>
        <p:nvPicPr>
          <p:cNvPr id="6" name="图形 5">
            <a:extLst>
              <a:ext uri="{FF2B5EF4-FFF2-40B4-BE49-F238E27FC236}">
                <a16:creationId xmlns:a16="http://schemas.microsoft.com/office/drawing/2014/main" id="{48EE5C62-0534-8996-2840-92812EED54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88243" y="4980777"/>
            <a:ext cx="1055963" cy="1066418"/>
          </a:xfrm>
          <a:prstGeom prst="rect">
            <a:avLst/>
          </a:prstGeom>
        </p:spPr>
      </p:pic>
      <p:sp>
        <p:nvSpPr>
          <p:cNvPr id="7" name="文本框 6">
            <a:extLst>
              <a:ext uri="{FF2B5EF4-FFF2-40B4-BE49-F238E27FC236}">
                <a16:creationId xmlns:a16="http://schemas.microsoft.com/office/drawing/2014/main" id="{CB185D09-1B48-042E-0E8C-36058DD70C70}"/>
              </a:ext>
            </a:extLst>
          </p:cNvPr>
          <p:cNvSpPr txBox="1"/>
          <p:nvPr/>
        </p:nvSpPr>
        <p:spPr>
          <a:xfrm>
            <a:off x="356972" y="381295"/>
            <a:ext cx="7542449" cy="338554"/>
          </a:xfrm>
          <a:prstGeom prst="rect">
            <a:avLst/>
          </a:prstGeom>
          <a:noFill/>
        </p:spPr>
        <p:txBody>
          <a:bodyPr wrap="none" rtlCol="0">
            <a:spAutoFit/>
          </a:bodyPr>
          <a:lstStyle/>
          <a:p>
            <a:r>
              <a:rPr lang="en-US" altLang="zh-CN" sz="1600" b="1" i="0" dirty="0">
                <a:solidFill>
                  <a:srgbClr val="000000"/>
                </a:solidFill>
                <a:effectLst/>
                <a:latin typeface="Apple Braille" pitchFamily="2" charset="0"/>
              </a:rPr>
              <a:t>2024</a:t>
            </a:r>
            <a:r>
              <a:rPr lang="zh-CN" altLang="en-US" sz="1600" b="1" i="0" dirty="0">
                <a:solidFill>
                  <a:srgbClr val="000000"/>
                </a:solidFill>
                <a:effectLst/>
                <a:latin typeface="Apple Braille" pitchFamily="2" charset="0"/>
              </a:rPr>
              <a:t> </a:t>
            </a:r>
            <a:r>
              <a:rPr lang="en" altLang="zh-CN" sz="1600" b="1" i="0" dirty="0">
                <a:solidFill>
                  <a:srgbClr val="000000"/>
                </a:solidFill>
                <a:effectLst/>
                <a:latin typeface="Apple Braille" pitchFamily="2" charset="0"/>
              </a:rPr>
              <a:t>44th IEEE International Conference on Distributed Computing Systems</a:t>
            </a:r>
          </a:p>
        </p:txBody>
      </p:sp>
    </p:spTree>
    <p:extLst>
      <p:ext uri="{BB962C8B-B14F-4D97-AF65-F5344CB8AC3E}">
        <p14:creationId xmlns:p14="http://schemas.microsoft.com/office/powerpoint/2010/main" val="1378082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3C1431A-9D2C-9AB4-1A2A-46306575850E}"/>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10</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C1D9E697-A272-AF39-089E-20213090FF5E}"/>
              </a:ext>
            </a:extLst>
          </p:cNvPr>
          <p:cNvSpPr>
            <a:spLocks noGrp="1"/>
          </p:cNvSpPr>
          <p:nvPr>
            <p:ph type="title"/>
          </p:nvPr>
        </p:nvSpPr>
        <p:spPr/>
        <p:txBody>
          <a:bodyPr>
            <a:normAutofit/>
          </a:bodyPr>
          <a:lstStyle/>
          <a:p>
            <a:r>
              <a:rPr kumimoji="1" lang="en" altLang="zh-CN" dirty="0">
                <a:latin typeface="Apple Braille" pitchFamily="2" charset="0"/>
              </a:rPr>
              <a:t>Shared-provider phenomenon</a:t>
            </a:r>
            <a:endParaRPr kumimoji="1" lang="zh-CN" altLang="en-US" dirty="0">
              <a:latin typeface="Apple Braille" pitchFamily="2" charset="0"/>
            </a:endParaRPr>
          </a:p>
        </p:txBody>
      </p:sp>
      <p:sp>
        <p:nvSpPr>
          <p:cNvPr id="9" name="文本框 8">
            <a:extLst>
              <a:ext uri="{FF2B5EF4-FFF2-40B4-BE49-F238E27FC236}">
                <a16:creationId xmlns:a16="http://schemas.microsoft.com/office/drawing/2014/main" id="{BB5FEB87-D0FF-3C76-5D39-A6C0613FF1A2}"/>
              </a:ext>
            </a:extLst>
          </p:cNvPr>
          <p:cNvSpPr txBox="1"/>
          <p:nvPr/>
        </p:nvSpPr>
        <p:spPr>
          <a:xfrm>
            <a:off x="396073" y="5217136"/>
            <a:ext cx="7450053" cy="461665"/>
          </a:xfrm>
          <a:prstGeom prst="rect">
            <a:avLst/>
          </a:prstGeom>
          <a:noFill/>
        </p:spPr>
        <p:txBody>
          <a:bodyPr wrap="none" rtlCol="0">
            <a:spAutoFit/>
          </a:bodyPr>
          <a:lstStyle/>
          <a:p>
            <a:r>
              <a:rPr kumimoji="1" lang="en" altLang="zh-CN" sz="2400" b="1" dirty="0">
                <a:latin typeface="Apple Braille" pitchFamily="2" charset="0"/>
              </a:rPr>
              <a:t>Giant CDN providers appear on almost every page</a:t>
            </a:r>
            <a:endParaRPr kumimoji="1" lang="zh-CN" altLang="en-US" sz="2400" b="1" dirty="0">
              <a:latin typeface="Apple Braille" pitchFamily="2" charset="0"/>
            </a:endParaRPr>
          </a:p>
        </p:txBody>
      </p:sp>
      <p:pic>
        <p:nvPicPr>
          <p:cNvPr id="2" name="图片 1">
            <a:extLst>
              <a:ext uri="{FF2B5EF4-FFF2-40B4-BE49-F238E27FC236}">
                <a16:creationId xmlns:a16="http://schemas.microsoft.com/office/drawing/2014/main" id="{21F2D3DE-B358-4E98-A07B-BFF1EEF37B6D}"/>
              </a:ext>
            </a:extLst>
          </p:cNvPr>
          <p:cNvPicPr>
            <a:picLocks noChangeAspect="1"/>
          </p:cNvPicPr>
          <p:nvPr/>
        </p:nvPicPr>
        <p:blipFill>
          <a:blip r:embed="rId3"/>
          <a:stretch>
            <a:fillRect/>
          </a:stretch>
        </p:blipFill>
        <p:spPr>
          <a:xfrm>
            <a:off x="1170280" y="1669730"/>
            <a:ext cx="4033091" cy="3315404"/>
          </a:xfrm>
          <a:prstGeom prst="rect">
            <a:avLst/>
          </a:prstGeom>
        </p:spPr>
      </p:pic>
    </p:spTree>
    <p:extLst>
      <p:ext uri="{BB962C8B-B14F-4D97-AF65-F5344CB8AC3E}">
        <p14:creationId xmlns:p14="http://schemas.microsoft.com/office/powerpoint/2010/main" val="356439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AA44A9C-DB4B-D62D-5758-379C7E80EF44}"/>
              </a:ext>
            </a:extLst>
          </p:cNvPr>
          <p:cNvPicPr>
            <a:picLocks noChangeAspect="1"/>
          </p:cNvPicPr>
          <p:nvPr/>
        </p:nvPicPr>
        <p:blipFill>
          <a:blip r:embed="rId3">
            <a:alphaModFix amt="10000"/>
          </a:blip>
          <a:srcRect/>
          <a:stretch/>
        </p:blipFill>
        <p:spPr>
          <a:xfrm>
            <a:off x="1093454" y="1439363"/>
            <a:ext cx="4444494" cy="3657600"/>
          </a:xfrm>
          <a:prstGeom prst="rect">
            <a:avLst/>
          </a:prstGeom>
        </p:spPr>
      </p:pic>
      <p:sp>
        <p:nvSpPr>
          <p:cNvPr id="3" name="灯片编号占位符 2">
            <a:extLst>
              <a:ext uri="{FF2B5EF4-FFF2-40B4-BE49-F238E27FC236}">
                <a16:creationId xmlns:a16="http://schemas.microsoft.com/office/drawing/2014/main" id="{73C1431A-9D2C-9AB4-1A2A-46306575850E}"/>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11</a:t>
            </a:fld>
            <a:endParaRPr kumimoji="1" lang="zh-CN" altLang="en-US" dirty="0">
              <a:latin typeface="Apple Braille" pitchFamily="2" charset="0"/>
            </a:endParaRPr>
          </a:p>
        </p:txBody>
      </p:sp>
      <p:sp>
        <p:nvSpPr>
          <p:cNvPr id="4" name="标题 3">
            <a:extLst>
              <a:ext uri="{FF2B5EF4-FFF2-40B4-BE49-F238E27FC236}">
                <a16:creationId xmlns:a16="http://schemas.microsoft.com/office/drawing/2014/main" id="{C1D9E697-A272-AF39-089E-20213090FF5E}"/>
              </a:ext>
            </a:extLst>
          </p:cNvPr>
          <p:cNvSpPr>
            <a:spLocks noGrp="1"/>
          </p:cNvSpPr>
          <p:nvPr>
            <p:ph type="title"/>
          </p:nvPr>
        </p:nvSpPr>
        <p:spPr/>
        <p:txBody>
          <a:bodyPr>
            <a:normAutofit/>
          </a:bodyPr>
          <a:lstStyle/>
          <a:p>
            <a:r>
              <a:rPr kumimoji="1" lang="en" altLang="zh-CN" dirty="0">
                <a:latin typeface="Apple Braille" pitchFamily="2" charset="0"/>
              </a:rPr>
              <a:t>Shared-provider phenomenon</a:t>
            </a:r>
            <a:endParaRPr kumimoji="1" lang="zh-CN" altLang="en-US" dirty="0">
              <a:latin typeface="Apple Braille" pitchFamily="2" charset="0"/>
            </a:endParaRPr>
          </a:p>
        </p:txBody>
      </p:sp>
      <p:sp>
        <p:nvSpPr>
          <p:cNvPr id="2" name="文本框 1">
            <a:extLst>
              <a:ext uri="{FF2B5EF4-FFF2-40B4-BE49-F238E27FC236}">
                <a16:creationId xmlns:a16="http://schemas.microsoft.com/office/drawing/2014/main" id="{792D6732-055F-05ED-917E-BF19CAA076FA}"/>
              </a:ext>
            </a:extLst>
          </p:cNvPr>
          <p:cNvSpPr txBox="1"/>
          <p:nvPr/>
        </p:nvSpPr>
        <p:spPr>
          <a:xfrm>
            <a:off x="1452273" y="2087193"/>
            <a:ext cx="3481754" cy="1200329"/>
          </a:xfrm>
          <a:prstGeom prst="rect">
            <a:avLst/>
          </a:prstGeom>
          <a:noFill/>
        </p:spPr>
        <p:txBody>
          <a:bodyPr wrap="square" rtlCol="0">
            <a:spAutoFit/>
          </a:bodyPr>
          <a:lstStyle/>
          <a:p>
            <a:r>
              <a:rPr kumimoji="1" lang="en" altLang="zh-CN" sz="2400" b="1" dirty="0">
                <a:latin typeface="Apple Braille" pitchFamily="2" charset="0"/>
              </a:rPr>
              <a:t>Giant CDN providers</a:t>
            </a:r>
            <a:r>
              <a:rPr kumimoji="1" lang="zh-CN" altLang="en-US" sz="2400" b="1" dirty="0">
                <a:latin typeface="Apple Braille" pitchFamily="2" charset="0"/>
              </a:rPr>
              <a:t> </a:t>
            </a:r>
            <a:r>
              <a:rPr kumimoji="1" lang="en-US" altLang="zh-CN" sz="2400" b="1" dirty="0">
                <a:latin typeface="Apple Braille" pitchFamily="2" charset="0"/>
              </a:rPr>
              <a:t>appear </a:t>
            </a:r>
            <a:r>
              <a:rPr kumimoji="1" lang="en" altLang="zh-CN" sz="2400" b="1" dirty="0">
                <a:latin typeface="Apple Braille" pitchFamily="2" charset="0"/>
              </a:rPr>
              <a:t>on almost every webpage</a:t>
            </a:r>
            <a:endParaRPr kumimoji="1" lang="zh-CN" altLang="en-US" sz="2400" b="1" dirty="0">
              <a:latin typeface="Apple Braille" pitchFamily="2" charset="0"/>
            </a:endParaRPr>
          </a:p>
        </p:txBody>
      </p:sp>
      <p:sp>
        <p:nvSpPr>
          <p:cNvPr id="5" name="右箭头 4">
            <a:extLst>
              <a:ext uri="{FF2B5EF4-FFF2-40B4-BE49-F238E27FC236}">
                <a16:creationId xmlns:a16="http://schemas.microsoft.com/office/drawing/2014/main" id="{21BD838C-E898-021A-27C0-E85DD9948998}"/>
              </a:ext>
            </a:extLst>
          </p:cNvPr>
          <p:cNvSpPr/>
          <p:nvPr/>
        </p:nvSpPr>
        <p:spPr>
          <a:xfrm>
            <a:off x="4719100" y="2549612"/>
            <a:ext cx="1488831" cy="275492"/>
          </a:xfrm>
          <a:prstGeom prst="rightArrow">
            <a:avLst/>
          </a:prstGeom>
          <a:solidFill>
            <a:srgbClr val="0B2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pple Braille" pitchFamily="2" charset="0"/>
            </a:endParaRPr>
          </a:p>
        </p:txBody>
      </p:sp>
      <p:sp>
        <p:nvSpPr>
          <p:cNvPr id="7" name="文本框 6">
            <a:extLst>
              <a:ext uri="{FF2B5EF4-FFF2-40B4-BE49-F238E27FC236}">
                <a16:creationId xmlns:a16="http://schemas.microsoft.com/office/drawing/2014/main" id="{3DBEBEA6-7BCD-CADC-C6B4-9F71BED3D11A}"/>
              </a:ext>
            </a:extLst>
          </p:cNvPr>
          <p:cNvSpPr txBox="1"/>
          <p:nvPr/>
        </p:nvSpPr>
        <p:spPr>
          <a:xfrm>
            <a:off x="4910769" y="2878679"/>
            <a:ext cx="1074974" cy="369332"/>
          </a:xfrm>
          <a:prstGeom prst="rect">
            <a:avLst/>
          </a:prstGeom>
          <a:noFill/>
        </p:spPr>
        <p:txBody>
          <a:bodyPr wrap="none" rtlCol="0">
            <a:spAutoFit/>
          </a:bodyPr>
          <a:lstStyle/>
          <a:p>
            <a:r>
              <a:rPr kumimoji="1" lang="en-US" altLang="zh-CN" dirty="0">
                <a:latin typeface="Apple Braille" pitchFamily="2" charset="0"/>
              </a:rPr>
              <a:t>Result</a:t>
            </a:r>
            <a:r>
              <a:rPr kumimoji="1" lang="zh-CN" altLang="en-US" dirty="0">
                <a:latin typeface="Apple Braille" pitchFamily="2" charset="0"/>
              </a:rPr>
              <a:t> </a:t>
            </a:r>
            <a:r>
              <a:rPr kumimoji="1" lang="en-US" altLang="zh-CN" dirty="0">
                <a:latin typeface="Apple Braille" pitchFamily="2" charset="0"/>
              </a:rPr>
              <a:t>in</a:t>
            </a:r>
            <a:endParaRPr kumimoji="1" lang="zh-CN" altLang="en-US" dirty="0">
              <a:latin typeface="Apple Braille" pitchFamily="2" charset="0"/>
            </a:endParaRPr>
          </a:p>
        </p:txBody>
      </p:sp>
      <p:grpSp>
        <p:nvGrpSpPr>
          <p:cNvPr id="14" name="组合 13">
            <a:extLst>
              <a:ext uri="{FF2B5EF4-FFF2-40B4-BE49-F238E27FC236}">
                <a16:creationId xmlns:a16="http://schemas.microsoft.com/office/drawing/2014/main" id="{3B390287-AF6F-B275-6284-A9C13311A1C6}"/>
              </a:ext>
            </a:extLst>
          </p:cNvPr>
          <p:cNvGrpSpPr/>
          <p:nvPr/>
        </p:nvGrpSpPr>
        <p:grpSpPr>
          <a:xfrm>
            <a:off x="6498240" y="1363201"/>
            <a:ext cx="3968750" cy="3030955"/>
            <a:chOff x="6485956" y="2144354"/>
            <a:chExt cx="3968750" cy="3030955"/>
          </a:xfrm>
        </p:grpSpPr>
        <p:pic>
          <p:nvPicPr>
            <p:cNvPr id="9" name="图片 8">
              <a:extLst>
                <a:ext uri="{FF2B5EF4-FFF2-40B4-BE49-F238E27FC236}">
                  <a16:creationId xmlns:a16="http://schemas.microsoft.com/office/drawing/2014/main" id="{C6F90159-A3DB-FB96-BD0B-51A2552A4842}"/>
                </a:ext>
              </a:extLst>
            </p:cNvPr>
            <p:cNvPicPr>
              <a:picLocks noChangeAspect="1"/>
            </p:cNvPicPr>
            <p:nvPr/>
          </p:nvPicPr>
          <p:blipFill>
            <a:blip r:embed="rId4"/>
            <a:stretch>
              <a:fillRect/>
            </a:stretch>
          </p:blipFill>
          <p:spPr>
            <a:xfrm>
              <a:off x="6485956" y="2144354"/>
              <a:ext cx="3968750" cy="3030955"/>
            </a:xfrm>
            <a:prstGeom prst="rect">
              <a:avLst/>
            </a:prstGeom>
          </p:spPr>
        </p:pic>
        <p:pic>
          <p:nvPicPr>
            <p:cNvPr id="13" name="图片 12">
              <a:extLst>
                <a:ext uri="{FF2B5EF4-FFF2-40B4-BE49-F238E27FC236}">
                  <a16:creationId xmlns:a16="http://schemas.microsoft.com/office/drawing/2014/main" id="{4F9F563F-BEE3-1CA0-DBC1-4554CE4C951B}"/>
                </a:ext>
              </a:extLst>
            </p:cNvPr>
            <p:cNvPicPr>
              <a:picLocks noChangeAspect="1"/>
            </p:cNvPicPr>
            <p:nvPr/>
          </p:nvPicPr>
          <p:blipFill>
            <a:blip r:embed="rId5"/>
            <a:stretch>
              <a:fillRect/>
            </a:stretch>
          </p:blipFill>
          <p:spPr>
            <a:xfrm>
              <a:off x="6590731" y="4830884"/>
              <a:ext cx="3759200" cy="344425"/>
            </a:xfrm>
            <a:prstGeom prst="rect">
              <a:avLst/>
            </a:prstGeom>
          </p:spPr>
        </p:pic>
      </p:grpSp>
      <p:sp>
        <p:nvSpPr>
          <p:cNvPr id="12" name="文本框 11">
            <a:extLst>
              <a:ext uri="{FF2B5EF4-FFF2-40B4-BE49-F238E27FC236}">
                <a16:creationId xmlns:a16="http://schemas.microsoft.com/office/drawing/2014/main" id="{8833248B-7968-FC12-D435-51B96E843057}"/>
              </a:ext>
            </a:extLst>
          </p:cNvPr>
          <p:cNvSpPr txBox="1"/>
          <p:nvPr/>
        </p:nvSpPr>
        <p:spPr>
          <a:xfrm>
            <a:off x="6991330" y="4069707"/>
            <a:ext cx="3256725" cy="338554"/>
          </a:xfrm>
          <a:prstGeom prst="rect">
            <a:avLst/>
          </a:prstGeom>
          <a:noFill/>
        </p:spPr>
        <p:txBody>
          <a:bodyPr wrap="none" rtlCol="0">
            <a:spAutoFit/>
          </a:bodyPr>
          <a:lstStyle/>
          <a:p>
            <a:r>
              <a:rPr kumimoji="1" lang="en" altLang="zh-CN" sz="1600" dirty="0">
                <a:latin typeface="Times New Roman" panose="02020603050405020304" pitchFamily="18" charset="0"/>
                <a:cs typeface="Times New Roman" panose="02020603050405020304" pitchFamily="18" charset="0"/>
              </a:rPr>
              <a:t># of CDN Providers on Each Website</a:t>
            </a:r>
            <a:endParaRPr kumimoji="1" lang="zh-CN" altLang="en-US" sz="16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198D4EFC-7E74-6D03-B373-BD2C35F8B4AE}"/>
              </a:ext>
            </a:extLst>
          </p:cNvPr>
          <p:cNvSpPr txBox="1"/>
          <p:nvPr/>
        </p:nvSpPr>
        <p:spPr>
          <a:xfrm>
            <a:off x="5814370" y="4543104"/>
            <a:ext cx="5834743" cy="369332"/>
          </a:xfrm>
          <a:prstGeom prst="rect">
            <a:avLst/>
          </a:prstGeom>
          <a:noFill/>
        </p:spPr>
        <p:txBody>
          <a:bodyPr wrap="square">
            <a:spAutoFit/>
          </a:bodyPr>
          <a:lstStyle/>
          <a:p>
            <a:pPr algn="ctr"/>
            <a:r>
              <a:rPr lang="zh-CN" altLang="en-US" dirty="0">
                <a:latin typeface="Apple Braille" pitchFamily="2" charset="0"/>
              </a:rPr>
              <a:t>Giant </a:t>
            </a:r>
            <a:r>
              <a:rPr lang="en-US" altLang="zh-CN" dirty="0">
                <a:latin typeface="Apple Braille" pitchFamily="2" charset="0"/>
              </a:rPr>
              <a:t>p</a:t>
            </a:r>
            <a:r>
              <a:rPr lang="zh-CN" altLang="en-US" dirty="0">
                <a:latin typeface="Apple Braille" pitchFamily="2" charset="0"/>
              </a:rPr>
              <a:t>roviders </a:t>
            </a:r>
            <a:r>
              <a:rPr lang="en-US" altLang="zh-CN" dirty="0">
                <a:latin typeface="Apple Braille" pitchFamily="2" charset="0"/>
              </a:rPr>
              <a:t>a</a:t>
            </a:r>
            <a:r>
              <a:rPr lang="zh-CN" altLang="en-US" dirty="0">
                <a:latin typeface="Apple Braille" pitchFamily="2" charset="0"/>
              </a:rPr>
              <a:t>re </a:t>
            </a:r>
            <a:r>
              <a:rPr lang="en-US" altLang="zh-CN" dirty="0">
                <a:latin typeface="Apple Braille" pitchFamily="2" charset="0"/>
              </a:rPr>
              <a:t>s</a:t>
            </a:r>
            <a:r>
              <a:rPr lang="zh-CN" altLang="en-US" dirty="0">
                <a:latin typeface="Apple Braille" pitchFamily="2" charset="0"/>
              </a:rPr>
              <a:t>hared </a:t>
            </a:r>
            <a:r>
              <a:rPr lang="en-US" altLang="zh-CN" dirty="0">
                <a:latin typeface="Apple Braille" pitchFamily="2" charset="0"/>
              </a:rPr>
              <a:t>a</a:t>
            </a:r>
            <a:r>
              <a:rPr lang="zh-CN" altLang="en-US" dirty="0">
                <a:latin typeface="Apple Braille" pitchFamily="2" charset="0"/>
              </a:rPr>
              <a:t>cross </a:t>
            </a:r>
            <a:r>
              <a:rPr lang="en-US" altLang="zh-CN" dirty="0">
                <a:latin typeface="Apple Braille" pitchFamily="2" charset="0"/>
              </a:rPr>
              <a:t>d</a:t>
            </a:r>
            <a:r>
              <a:rPr lang="zh-CN" altLang="en-US" dirty="0">
                <a:latin typeface="Apple Braille" pitchFamily="2" charset="0"/>
              </a:rPr>
              <a:t>ifferent </a:t>
            </a:r>
            <a:r>
              <a:rPr lang="en-US" altLang="zh-CN" dirty="0">
                <a:latin typeface="Apple Braille" pitchFamily="2" charset="0"/>
              </a:rPr>
              <a:t>w</a:t>
            </a:r>
            <a:r>
              <a:rPr lang="zh-CN" altLang="en-US" dirty="0">
                <a:latin typeface="Apple Braille" pitchFamily="2" charset="0"/>
              </a:rPr>
              <a:t>ebpages</a:t>
            </a:r>
          </a:p>
        </p:txBody>
      </p:sp>
      <p:sp>
        <p:nvSpPr>
          <p:cNvPr id="18" name="文本框 17">
            <a:extLst>
              <a:ext uri="{FF2B5EF4-FFF2-40B4-BE49-F238E27FC236}">
                <a16:creationId xmlns:a16="http://schemas.microsoft.com/office/drawing/2014/main" id="{FD9DA68D-CAE7-F1F9-52BD-2FD5C52381E3}"/>
              </a:ext>
            </a:extLst>
          </p:cNvPr>
          <p:cNvSpPr txBox="1"/>
          <p:nvPr/>
        </p:nvSpPr>
        <p:spPr>
          <a:xfrm>
            <a:off x="2771273" y="5365504"/>
            <a:ext cx="4685329" cy="646331"/>
          </a:xfrm>
          <a:prstGeom prst="rect">
            <a:avLst/>
          </a:prstGeom>
          <a:noFill/>
        </p:spPr>
        <p:txBody>
          <a:bodyPr wrap="square">
            <a:spAutoFit/>
          </a:bodyPr>
          <a:lstStyle/>
          <a:p>
            <a:r>
              <a:rPr lang="en-US" altLang="zh-CN" b="1" dirty="0">
                <a:solidFill>
                  <a:srgbClr val="7030A0"/>
                </a:solidFill>
                <a:latin typeface="Apple Braille" pitchFamily="2" charset="0"/>
              </a:rPr>
              <a:t>Can</a:t>
            </a:r>
            <a:r>
              <a:rPr lang="zh-CN" altLang="en-US" b="1" dirty="0">
                <a:solidFill>
                  <a:srgbClr val="7030A0"/>
                </a:solidFill>
                <a:latin typeface="Apple Braille" pitchFamily="2" charset="0"/>
              </a:rPr>
              <a:t> H3 connections </a:t>
            </a:r>
            <a:r>
              <a:rPr lang="en-US" altLang="zh-CN" b="1" dirty="0">
                <a:solidFill>
                  <a:srgbClr val="7030A0"/>
                </a:solidFill>
                <a:latin typeface="Apple Braille" pitchFamily="2" charset="0"/>
              </a:rPr>
              <a:t>be</a:t>
            </a:r>
            <a:r>
              <a:rPr lang="zh-CN" altLang="en-US" b="1" dirty="0">
                <a:solidFill>
                  <a:srgbClr val="7030A0"/>
                </a:solidFill>
                <a:latin typeface="Apple Braille" pitchFamily="2" charset="0"/>
              </a:rPr>
              <a:t> resumed* across pages by the same CDN provider?</a:t>
            </a:r>
          </a:p>
        </p:txBody>
      </p:sp>
      <p:pic>
        <p:nvPicPr>
          <p:cNvPr id="19" name="图片 18">
            <a:extLst>
              <a:ext uri="{FF2B5EF4-FFF2-40B4-BE49-F238E27FC236}">
                <a16:creationId xmlns:a16="http://schemas.microsoft.com/office/drawing/2014/main" id="{60E03B5F-8C3C-DE6D-ED6F-16329FA51C0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96642" y="3812767"/>
            <a:ext cx="2843784" cy="2786909"/>
          </a:xfrm>
          <a:prstGeom prst="rect">
            <a:avLst/>
          </a:prstGeom>
        </p:spPr>
      </p:pic>
      <p:sp>
        <p:nvSpPr>
          <p:cNvPr id="20" name="文本框 19">
            <a:extLst>
              <a:ext uri="{FF2B5EF4-FFF2-40B4-BE49-F238E27FC236}">
                <a16:creationId xmlns:a16="http://schemas.microsoft.com/office/drawing/2014/main" id="{E53A5D53-ECC4-D4E0-EDEA-EB27EF5469AE}"/>
              </a:ext>
            </a:extLst>
          </p:cNvPr>
          <p:cNvSpPr txBox="1"/>
          <p:nvPr/>
        </p:nvSpPr>
        <p:spPr>
          <a:xfrm>
            <a:off x="300898" y="6443876"/>
            <a:ext cx="7271414" cy="338554"/>
          </a:xfrm>
          <a:prstGeom prst="rect">
            <a:avLst/>
          </a:prstGeom>
          <a:noFill/>
        </p:spPr>
        <p:txBody>
          <a:bodyPr wrap="none" rtlCol="0">
            <a:spAutoFit/>
          </a:bodyPr>
          <a:lstStyle/>
          <a:p>
            <a:r>
              <a:rPr kumimoji="1" lang="zh-CN" altLang="en-US" sz="1600" dirty="0">
                <a:latin typeface="Apple Braille" pitchFamily="2" charset="0"/>
              </a:rPr>
              <a:t>* </a:t>
            </a:r>
            <a:r>
              <a:rPr kumimoji="1" lang="en-US" altLang="zh-CN" sz="1600" dirty="0">
                <a:latin typeface="Apple Braille" pitchFamily="2" charset="0"/>
              </a:rPr>
              <a:t>H3</a:t>
            </a:r>
            <a:r>
              <a:rPr kumimoji="1" lang="zh-CN" altLang="en-US" sz="1600" dirty="0">
                <a:latin typeface="Apple Braille" pitchFamily="2" charset="0"/>
              </a:rPr>
              <a:t> </a:t>
            </a:r>
            <a:r>
              <a:rPr kumimoji="1" lang="en-US" altLang="zh-CN" sz="1600" dirty="0">
                <a:latin typeface="Apple Braille" pitchFamily="2" charset="0"/>
              </a:rPr>
              <a:t>connection</a:t>
            </a:r>
            <a:r>
              <a:rPr kumimoji="1" lang="zh-CN" altLang="en-US" sz="1600" dirty="0">
                <a:latin typeface="Apple Braille" pitchFamily="2" charset="0"/>
              </a:rPr>
              <a:t> </a:t>
            </a:r>
            <a:r>
              <a:rPr kumimoji="1" lang="en-US" altLang="zh-CN" sz="1600" dirty="0">
                <a:latin typeface="Apple Braille" pitchFamily="2" charset="0"/>
              </a:rPr>
              <a:t>can be resumed</a:t>
            </a:r>
            <a:r>
              <a:rPr kumimoji="1" lang="zh-CN" altLang="en-US" sz="1600" dirty="0">
                <a:latin typeface="Apple Braille" pitchFamily="2" charset="0"/>
              </a:rPr>
              <a:t> </a:t>
            </a:r>
            <a:r>
              <a:rPr kumimoji="1" lang="en-US" altLang="zh-CN" sz="1600" dirty="0">
                <a:latin typeface="Apple Braille" pitchFamily="2" charset="0"/>
              </a:rPr>
              <a:t>cross</a:t>
            </a:r>
            <a:r>
              <a:rPr kumimoji="1" lang="zh-CN" altLang="en-US" sz="1600" dirty="0">
                <a:latin typeface="Apple Braille" pitchFamily="2" charset="0"/>
              </a:rPr>
              <a:t> </a:t>
            </a:r>
            <a:r>
              <a:rPr kumimoji="1" lang="en-US" altLang="zh-CN" sz="1600" dirty="0">
                <a:latin typeface="Apple Braille" pitchFamily="2" charset="0"/>
              </a:rPr>
              <a:t>pages</a:t>
            </a:r>
            <a:r>
              <a:rPr kumimoji="1" lang="zh-CN" altLang="en-US" sz="1600" dirty="0">
                <a:latin typeface="Apple Braille" pitchFamily="2" charset="0"/>
              </a:rPr>
              <a:t> </a:t>
            </a:r>
            <a:r>
              <a:rPr kumimoji="1" lang="en-US" altLang="zh-CN" sz="1600" dirty="0">
                <a:latin typeface="Apple Braille" pitchFamily="2" charset="0"/>
              </a:rPr>
              <a:t>owing to pre-shared keys</a:t>
            </a:r>
            <a:r>
              <a:rPr kumimoji="1" lang="zh-CN" altLang="en-US" sz="1600" dirty="0">
                <a:latin typeface="Apple Braille" pitchFamily="2" charset="0"/>
              </a:rPr>
              <a:t> </a:t>
            </a:r>
            <a:r>
              <a:rPr kumimoji="1" lang="en-US" altLang="zh-CN" sz="1600" dirty="0">
                <a:latin typeface="Apple Braille" pitchFamily="2" charset="0"/>
              </a:rPr>
              <a:t>(PSK).</a:t>
            </a:r>
            <a:r>
              <a:rPr kumimoji="1" lang="zh-CN" altLang="en-US" sz="1600" dirty="0">
                <a:latin typeface="Apple Braille" pitchFamily="2" charset="0"/>
              </a:rPr>
              <a:t> </a:t>
            </a:r>
          </a:p>
        </p:txBody>
      </p:sp>
      <p:sp>
        <p:nvSpPr>
          <p:cNvPr id="21" name="矩形 20">
            <a:extLst>
              <a:ext uri="{FF2B5EF4-FFF2-40B4-BE49-F238E27FC236}">
                <a16:creationId xmlns:a16="http://schemas.microsoft.com/office/drawing/2014/main" id="{31835E40-EE74-DD9B-76A3-C61BC7E8DF4C}"/>
              </a:ext>
            </a:extLst>
          </p:cNvPr>
          <p:cNvSpPr/>
          <p:nvPr/>
        </p:nvSpPr>
        <p:spPr>
          <a:xfrm>
            <a:off x="7909090" y="1344347"/>
            <a:ext cx="2338966" cy="272536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961D7733-4F20-78BA-0B57-A71DA78551D4}"/>
              </a:ext>
            </a:extLst>
          </p:cNvPr>
          <p:cNvSpPr txBox="1"/>
          <p:nvPr/>
        </p:nvSpPr>
        <p:spPr>
          <a:xfrm>
            <a:off x="9448800" y="1370107"/>
            <a:ext cx="822661" cy="369332"/>
          </a:xfrm>
          <a:prstGeom prst="rect">
            <a:avLst/>
          </a:prstGeom>
          <a:noFill/>
        </p:spPr>
        <p:txBody>
          <a:bodyPr wrap="none" rtlCol="0">
            <a:spAutoFit/>
          </a:bodyPr>
          <a:lstStyle/>
          <a:p>
            <a:r>
              <a:rPr kumimoji="1" lang="en-US" altLang="zh-CN" dirty="0">
                <a:solidFill>
                  <a:srgbClr val="C00000"/>
                </a:solidFill>
                <a:latin typeface="Apple Braille" pitchFamily="2" charset="0"/>
              </a:rPr>
              <a:t>94.8%</a:t>
            </a:r>
            <a:endParaRPr kumimoji="1" lang="zh-CN" altLang="en-US" dirty="0">
              <a:solidFill>
                <a:srgbClr val="C00000"/>
              </a:solidFill>
              <a:latin typeface="Apple Braille" pitchFamily="2" charset="0"/>
            </a:endParaRPr>
          </a:p>
        </p:txBody>
      </p:sp>
      <p:grpSp>
        <p:nvGrpSpPr>
          <p:cNvPr id="56" name="组合 55">
            <a:extLst>
              <a:ext uri="{FF2B5EF4-FFF2-40B4-BE49-F238E27FC236}">
                <a16:creationId xmlns:a16="http://schemas.microsoft.com/office/drawing/2014/main" id="{CE21DCBE-D861-2445-EFF1-371EB6F6D911}"/>
              </a:ext>
            </a:extLst>
          </p:cNvPr>
          <p:cNvGrpSpPr/>
          <p:nvPr/>
        </p:nvGrpSpPr>
        <p:grpSpPr>
          <a:xfrm>
            <a:off x="7393549" y="5007098"/>
            <a:ext cx="3674692" cy="1850902"/>
            <a:chOff x="7393549" y="5007098"/>
            <a:chExt cx="3674692" cy="1850902"/>
          </a:xfrm>
        </p:grpSpPr>
        <p:pic>
          <p:nvPicPr>
            <p:cNvPr id="8" name="图片 7">
              <a:extLst>
                <a:ext uri="{FF2B5EF4-FFF2-40B4-BE49-F238E27FC236}">
                  <a16:creationId xmlns:a16="http://schemas.microsoft.com/office/drawing/2014/main" id="{498B870A-CB80-11B6-273F-914A37842327}"/>
                </a:ext>
              </a:extLst>
            </p:cNvPr>
            <p:cNvPicPr>
              <a:picLocks noChangeAspect="1"/>
            </p:cNvPicPr>
            <p:nvPr/>
          </p:nvPicPr>
          <p:blipFill>
            <a:blip r:embed="rId7"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8153812" y="5674817"/>
              <a:ext cx="740789" cy="916635"/>
            </a:xfrm>
            <a:prstGeom prst="rect">
              <a:avLst/>
            </a:prstGeom>
          </p:spPr>
        </p:pic>
        <p:pic>
          <p:nvPicPr>
            <p:cNvPr id="10" name="图片 9">
              <a:extLst>
                <a:ext uri="{FF2B5EF4-FFF2-40B4-BE49-F238E27FC236}">
                  <a16:creationId xmlns:a16="http://schemas.microsoft.com/office/drawing/2014/main" id="{D4264ABE-0F71-4B60-82A0-C8DF7A7C331E}"/>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225208" y="5840687"/>
              <a:ext cx="603250" cy="643646"/>
            </a:xfrm>
            <a:prstGeom prst="rect">
              <a:avLst/>
            </a:prstGeom>
          </p:spPr>
        </p:pic>
        <p:pic>
          <p:nvPicPr>
            <p:cNvPr id="15" name="Picture 12" descr="Cloudflare - Free technology icons">
              <a:extLst>
                <a:ext uri="{FF2B5EF4-FFF2-40B4-BE49-F238E27FC236}">
                  <a16:creationId xmlns:a16="http://schemas.microsoft.com/office/drawing/2014/main" id="{FF1D1A5D-7FDA-B34D-A079-84E359D251B7}"/>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8420621" y="5821204"/>
              <a:ext cx="380171" cy="17848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Fastly&quot; Icon - Download for free – Iconduck">
              <a:extLst>
                <a:ext uri="{FF2B5EF4-FFF2-40B4-BE49-F238E27FC236}">
                  <a16:creationId xmlns:a16="http://schemas.microsoft.com/office/drawing/2014/main" id="{1881895C-11BD-4E55-9051-BC8EB9AD7AE0}"/>
                </a:ext>
              </a:extLst>
            </p:cNvPr>
            <p:cNvPicPr>
              <a:picLocks noChangeAspect="1" noChangeArrowheads="1"/>
            </p:cNvPicPr>
            <p:nvPr/>
          </p:nvPicPr>
          <p:blipFill>
            <a:blip r:embed="rId10" cstate="screen">
              <a:alphaModFix amt="51000"/>
              <a:extLst>
                <a:ext uri="{28A0092B-C50C-407E-A947-70E740481C1C}">
                  <a14:useLocalDpi xmlns:a14="http://schemas.microsoft.com/office/drawing/2010/main"/>
                </a:ext>
              </a:extLst>
            </a:blip>
            <a:srcRect/>
            <a:stretch>
              <a:fillRect/>
            </a:stretch>
          </p:blipFill>
          <p:spPr bwMode="auto">
            <a:xfrm>
              <a:off x="8292942" y="6346511"/>
              <a:ext cx="485123" cy="188554"/>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B7E9F3C4-325F-4AEF-1E27-158538D49E17}"/>
                </a:ext>
              </a:extLst>
            </p:cNvPr>
            <p:cNvPicPr>
              <a:picLocks noChangeAspect="1"/>
            </p:cNvPicPr>
            <p:nvPr/>
          </p:nvPicPr>
          <p:blipFill>
            <a:blip r:embed="rId7"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9128157" y="5674817"/>
              <a:ext cx="740789" cy="916635"/>
            </a:xfrm>
            <a:prstGeom prst="rect">
              <a:avLst/>
            </a:prstGeom>
          </p:spPr>
        </p:pic>
        <p:pic>
          <p:nvPicPr>
            <p:cNvPr id="24" name="图片 23">
              <a:extLst>
                <a:ext uri="{FF2B5EF4-FFF2-40B4-BE49-F238E27FC236}">
                  <a16:creationId xmlns:a16="http://schemas.microsoft.com/office/drawing/2014/main" id="{BC338D3D-A985-9205-D09E-87311AB3E67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199553" y="5840687"/>
              <a:ext cx="603250" cy="643646"/>
            </a:xfrm>
            <a:prstGeom prst="rect">
              <a:avLst/>
            </a:prstGeom>
          </p:spPr>
        </p:pic>
        <p:pic>
          <p:nvPicPr>
            <p:cNvPr id="25" name="Picture 12" descr="Cloudflare - Free technology icons">
              <a:extLst>
                <a:ext uri="{FF2B5EF4-FFF2-40B4-BE49-F238E27FC236}">
                  <a16:creationId xmlns:a16="http://schemas.microsoft.com/office/drawing/2014/main" id="{332C0FDB-F586-35C5-ADF4-1B69FCB88EA1}"/>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9394967" y="5821204"/>
              <a:ext cx="380171" cy="17848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6" descr="Akamai Logo PNG Vector (AI) Free Download">
              <a:extLst>
                <a:ext uri="{FF2B5EF4-FFF2-40B4-BE49-F238E27FC236}">
                  <a16:creationId xmlns:a16="http://schemas.microsoft.com/office/drawing/2014/main" id="{A38D98A7-0917-AEA9-27E7-6EEEDF7843B7}"/>
                </a:ext>
              </a:extLst>
            </p:cNvPr>
            <p:cNvPicPr>
              <a:picLocks noChangeAspect="1" noChangeArrowheads="1"/>
            </p:cNvPicPr>
            <p:nvPr/>
          </p:nvPicPr>
          <p:blipFill>
            <a:blip r:embed="rId11" cstate="screen">
              <a:alphaModFix amt="61000"/>
              <a:extLst>
                <a:ext uri="{28A0092B-C50C-407E-A947-70E740481C1C}">
                  <a14:useLocalDpi xmlns:a14="http://schemas.microsoft.com/office/drawing/2010/main"/>
                </a:ext>
              </a:extLst>
            </a:blip>
            <a:srcRect/>
            <a:stretch>
              <a:fillRect/>
            </a:stretch>
          </p:blipFill>
          <p:spPr bwMode="auto">
            <a:xfrm>
              <a:off x="9194859" y="6051562"/>
              <a:ext cx="494010" cy="210778"/>
            </a:xfrm>
            <a:prstGeom prst="rect">
              <a:avLst/>
            </a:prstGeom>
            <a:noFill/>
            <a:extLst>
              <a:ext uri="{909E8E84-426E-40DD-AFC4-6F175D3DCCD1}">
                <a14:hiddenFill xmlns:a14="http://schemas.microsoft.com/office/drawing/2010/main">
                  <a:solidFill>
                    <a:srgbClr val="FFFFFF"/>
                  </a:solidFill>
                </a14:hiddenFill>
              </a:ext>
            </a:extLst>
          </p:spPr>
        </p:pic>
        <p:pic>
          <p:nvPicPr>
            <p:cNvPr id="27" name="图片 26">
              <a:extLst>
                <a:ext uri="{FF2B5EF4-FFF2-40B4-BE49-F238E27FC236}">
                  <a16:creationId xmlns:a16="http://schemas.microsoft.com/office/drawing/2014/main" id="{EF755C9E-79E4-94F3-A4A8-1354CB4DFE8B}"/>
                </a:ext>
              </a:extLst>
            </p:cNvPr>
            <p:cNvPicPr>
              <a:picLocks noChangeAspect="1"/>
            </p:cNvPicPr>
            <p:nvPr/>
          </p:nvPicPr>
          <p:blipFill>
            <a:blip r:embed="rId7"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0111398" y="5674817"/>
              <a:ext cx="740789" cy="916635"/>
            </a:xfrm>
            <a:prstGeom prst="rect">
              <a:avLst/>
            </a:prstGeom>
          </p:spPr>
        </p:pic>
        <p:pic>
          <p:nvPicPr>
            <p:cNvPr id="28" name="图片 27">
              <a:extLst>
                <a:ext uri="{FF2B5EF4-FFF2-40B4-BE49-F238E27FC236}">
                  <a16:creationId xmlns:a16="http://schemas.microsoft.com/office/drawing/2014/main" id="{6C6DC261-FCF1-9034-05C7-3CF91092E5A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182794" y="5840687"/>
              <a:ext cx="603250" cy="643646"/>
            </a:xfrm>
            <a:prstGeom prst="rect">
              <a:avLst/>
            </a:prstGeom>
          </p:spPr>
        </p:pic>
        <p:pic>
          <p:nvPicPr>
            <p:cNvPr id="29" name="Picture 12" descr="Cloudflare - Free technology icons">
              <a:extLst>
                <a:ext uri="{FF2B5EF4-FFF2-40B4-BE49-F238E27FC236}">
                  <a16:creationId xmlns:a16="http://schemas.microsoft.com/office/drawing/2014/main" id="{EC599FEE-0D81-4A64-5BCA-EEF73B17B478}"/>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10378208" y="5821204"/>
              <a:ext cx="380171" cy="17848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Akamai Logo PNG Vector (AI) Free Download">
              <a:extLst>
                <a:ext uri="{FF2B5EF4-FFF2-40B4-BE49-F238E27FC236}">
                  <a16:creationId xmlns:a16="http://schemas.microsoft.com/office/drawing/2014/main" id="{4B9857C2-49F5-9C54-D44E-717D08112760}"/>
                </a:ext>
              </a:extLst>
            </p:cNvPr>
            <p:cNvPicPr>
              <a:picLocks noChangeAspect="1" noChangeArrowheads="1"/>
            </p:cNvPicPr>
            <p:nvPr/>
          </p:nvPicPr>
          <p:blipFill>
            <a:blip r:embed="rId11" cstate="screen">
              <a:alphaModFix amt="60000"/>
              <a:extLst>
                <a:ext uri="{28A0092B-C50C-407E-A947-70E740481C1C}">
                  <a14:useLocalDpi xmlns:a14="http://schemas.microsoft.com/office/drawing/2010/main"/>
                </a:ext>
              </a:extLst>
            </a:blip>
            <a:srcRect/>
            <a:stretch>
              <a:fillRect/>
            </a:stretch>
          </p:blipFill>
          <p:spPr bwMode="auto">
            <a:xfrm>
              <a:off x="10178100" y="6051562"/>
              <a:ext cx="494010" cy="21077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8" descr="Fastly&quot; Icon - Download for free – Iconduck">
              <a:extLst>
                <a:ext uri="{FF2B5EF4-FFF2-40B4-BE49-F238E27FC236}">
                  <a16:creationId xmlns:a16="http://schemas.microsoft.com/office/drawing/2014/main" id="{E162AB0F-57E2-4F2D-0F86-F7B474BD6281}"/>
                </a:ext>
              </a:extLst>
            </p:cNvPr>
            <p:cNvPicPr>
              <a:picLocks noChangeAspect="1" noChangeArrowheads="1"/>
            </p:cNvPicPr>
            <p:nvPr/>
          </p:nvPicPr>
          <p:blipFill>
            <a:blip r:embed="rId10" cstate="screen">
              <a:alphaModFix amt="50000"/>
              <a:extLst>
                <a:ext uri="{28A0092B-C50C-407E-A947-70E740481C1C}">
                  <a14:useLocalDpi xmlns:a14="http://schemas.microsoft.com/office/drawing/2010/main"/>
                </a:ext>
              </a:extLst>
            </a:blip>
            <a:srcRect/>
            <a:stretch>
              <a:fillRect/>
            </a:stretch>
          </p:blipFill>
          <p:spPr bwMode="auto">
            <a:xfrm>
              <a:off x="10250528" y="6346511"/>
              <a:ext cx="485123" cy="188554"/>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线箭头连接符 31">
              <a:extLst>
                <a:ext uri="{FF2B5EF4-FFF2-40B4-BE49-F238E27FC236}">
                  <a16:creationId xmlns:a16="http://schemas.microsoft.com/office/drawing/2014/main" id="{A2CBCCC0-8E24-3089-DBCA-2E55E3F33B60}"/>
                </a:ext>
              </a:extLst>
            </p:cNvPr>
            <p:cNvCxnSpPr>
              <a:cxnSpLocks/>
            </p:cNvCxnSpPr>
            <p:nvPr/>
          </p:nvCxnSpPr>
          <p:spPr>
            <a:xfrm>
              <a:off x="8894601" y="6217978"/>
              <a:ext cx="233557"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ED571810-0AE6-03BD-11A7-F429F8A05815}"/>
                </a:ext>
              </a:extLst>
            </p:cNvPr>
            <p:cNvCxnSpPr>
              <a:cxnSpLocks/>
            </p:cNvCxnSpPr>
            <p:nvPr/>
          </p:nvCxnSpPr>
          <p:spPr>
            <a:xfrm>
              <a:off x="9868946" y="6217978"/>
              <a:ext cx="242452"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4" name="矩形 33">
              <a:extLst>
                <a:ext uri="{FF2B5EF4-FFF2-40B4-BE49-F238E27FC236}">
                  <a16:creationId xmlns:a16="http://schemas.microsoft.com/office/drawing/2014/main" id="{35A9CE0C-244B-025A-7B21-9FCA5EFD071B}"/>
                </a:ext>
              </a:extLst>
            </p:cNvPr>
            <p:cNvSpPr/>
            <p:nvPr/>
          </p:nvSpPr>
          <p:spPr>
            <a:xfrm>
              <a:off x="8365233" y="5789955"/>
              <a:ext cx="548068" cy="278971"/>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Apple Braille" pitchFamily="2" charset="0"/>
              </a:endParaRPr>
            </a:p>
          </p:txBody>
        </p:sp>
        <p:sp>
          <p:nvSpPr>
            <p:cNvPr id="35" name="矩形 34">
              <a:extLst>
                <a:ext uri="{FF2B5EF4-FFF2-40B4-BE49-F238E27FC236}">
                  <a16:creationId xmlns:a16="http://schemas.microsoft.com/office/drawing/2014/main" id="{C57DEDCA-655E-495E-CCCB-678050EC9CB0}"/>
                </a:ext>
              </a:extLst>
            </p:cNvPr>
            <p:cNvSpPr/>
            <p:nvPr/>
          </p:nvSpPr>
          <p:spPr>
            <a:xfrm>
              <a:off x="9308197" y="5772591"/>
              <a:ext cx="588344" cy="278971"/>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Apple Braille" pitchFamily="2" charset="0"/>
              </a:endParaRPr>
            </a:p>
          </p:txBody>
        </p:sp>
        <p:sp>
          <p:nvSpPr>
            <p:cNvPr id="36" name="矩形 35">
              <a:extLst>
                <a:ext uri="{FF2B5EF4-FFF2-40B4-BE49-F238E27FC236}">
                  <a16:creationId xmlns:a16="http://schemas.microsoft.com/office/drawing/2014/main" id="{E0EE9790-6D17-CF0F-E685-5C9C9F0AF988}"/>
                </a:ext>
              </a:extLst>
            </p:cNvPr>
            <p:cNvSpPr/>
            <p:nvPr/>
          </p:nvSpPr>
          <p:spPr>
            <a:xfrm>
              <a:off x="10310838" y="5789955"/>
              <a:ext cx="541839" cy="278971"/>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Apple Braille" pitchFamily="2" charset="0"/>
              </a:endParaRPr>
            </a:p>
          </p:txBody>
        </p:sp>
        <p:sp>
          <p:nvSpPr>
            <p:cNvPr id="37" name="文本框 36">
              <a:extLst>
                <a:ext uri="{FF2B5EF4-FFF2-40B4-BE49-F238E27FC236}">
                  <a16:creationId xmlns:a16="http://schemas.microsoft.com/office/drawing/2014/main" id="{A340F4BA-D732-AD4A-7A19-8E229F38F593}"/>
                </a:ext>
              </a:extLst>
            </p:cNvPr>
            <p:cNvSpPr txBox="1"/>
            <p:nvPr/>
          </p:nvSpPr>
          <p:spPr>
            <a:xfrm>
              <a:off x="8194121" y="6550223"/>
              <a:ext cx="721351" cy="307777"/>
            </a:xfrm>
            <a:prstGeom prst="rect">
              <a:avLst/>
            </a:prstGeom>
            <a:noFill/>
          </p:spPr>
          <p:txBody>
            <a:bodyPr wrap="none" rtlCol="0">
              <a:spAutoFit/>
            </a:bodyPr>
            <a:lstStyle/>
            <a:p>
              <a:r>
                <a:rPr kumimoji="1" lang="en-US" altLang="zh-CN" sz="1400" dirty="0">
                  <a:latin typeface="Apple Braille" pitchFamily="2" charset="0"/>
                </a:rPr>
                <a:t>Page</a:t>
              </a:r>
              <a:r>
                <a:rPr kumimoji="1" lang="zh-CN" altLang="en-US" sz="1400" dirty="0">
                  <a:latin typeface="Apple Braille" pitchFamily="2" charset="0"/>
                </a:rPr>
                <a:t> </a:t>
              </a:r>
              <a:r>
                <a:rPr kumimoji="1" lang="en-US" altLang="zh-CN" sz="1400" dirty="0">
                  <a:latin typeface="Apple Braille" pitchFamily="2" charset="0"/>
                </a:rPr>
                <a:t>A</a:t>
              </a:r>
              <a:endParaRPr kumimoji="1" lang="zh-CN" altLang="en-US" sz="1400" dirty="0">
                <a:latin typeface="Apple Braille" pitchFamily="2" charset="0"/>
              </a:endParaRPr>
            </a:p>
          </p:txBody>
        </p:sp>
        <p:sp>
          <p:nvSpPr>
            <p:cNvPr id="38" name="文本框 37">
              <a:extLst>
                <a:ext uri="{FF2B5EF4-FFF2-40B4-BE49-F238E27FC236}">
                  <a16:creationId xmlns:a16="http://schemas.microsoft.com/office/drawing/2014/main" id="{A23C8D76-1A99-ED88-F7F8-183FA0B66E99}"/>
                </a:ext>
              </a:extLst>
            </p:cNvPr>
            <p:cNvSpPr txBox="1"/>
            <p:nvPr/>
          </p:nvSpPr>
          <p:spPr>
            <a:xfrm>
              <a:off x="9185582" y="6550223"/>
              <a:ext cx="718145" cy="307777"/>
            </a:xfrm>
            <a:prstGeom prst="rect">
              <a:avLst/>
            </a:prstGeom>
            <a:noFill/>
          </p:spPr>
          <p:txBody>
            <a:bodyPr wrap="none" rtlCol="0">
              <a:spAutoFit/>
            </a:bodyPr>
            <a:lstStyle/>
            <a:p>
              <a:r>
                <a:rPr kumimoji="1" lang="en-US" altLang="zh-CN" sz="1400" dirty="0">
                  <a:latin typeface="Apple Braille" pitchFamily="2" charset="0"/>
                </a:rPr>
                <a:t>Page</a:t>
              </a:r>
              <a:r>
                <a:rPr kumimoji="1" lang="zh-CN" altLang="en-US" sz="1400" dirty="0">
                  <a:latin typeface="Apple Braille" pitchFamily="2" charset="0"/>
                </a:rPr>
                <a:t> </a:t>
              </a:r>
              <a:r>
                <a:rPr kumimoji="1" lang="en-US" altLang="zh-CN" sz="1400" dirty="0">
                  <a:latin typeface="Apple Braille" pitchFamily="2" charset="0"/>
                </a:rPr>
                <a:t>B</a:t>
              </a:r>
              <a:endParaRPr kumimoji="1" lang="zh-CN" altLang="en-US" sz="1400" dirty="0">
                <a:latin typeface="Apple Braille" pitchFamily="2" charset="0"/>
              </a:endParaRPr>
            </a:p>
          </p:txBody>
        </p:sp>
        <p:sp>
          <p:nvSpPr>
            <p:cNvPr id="39" name="文本框 38">
              <a:extLst>
                <a:ext uri="{FF2B5EF4-FFF2-40B4-BE49-F238E27FC236}">
                  <a16:creationId xmlns:a16="http://schemas.microsoft.com/office/drawing/2014/main" id="{063597CA-3864-4755-1AB2-2DFCAAF2FF6C}"/>
                </a:ext>
              </a:extLst>
            </p:cNvPr>
            <p:cNvSpPr txBox="1"/>
            <p:nvPr/>
          </p:nvSpPr>
          <p:spPr>
            <a:xfrm>
              <a:off x="10146588" y="6547371"/>
              <a:ext cx="710131" cy="307777"/>
            </a:xfrm>
            <a:prstGeom prst="rect">
              <a:avLst/>
            </a:prstGeom>
            <a:noFill/>
          </p:spPr>
          <p:txBody>
            <a:bodyPr wrap="none" rtlCol="0">
              <a:spAutoFit/>
            </a:bodyPr>
            <a:lstStyle/>
            <a:p>
              <a:r>
                <a:rPr kumimoji="1" lang="en-US" altLang="zh-CN" sz="1400" dirty="0">
                  <a:latin typeface="Apple Braille" pitchFamily="2" charset="0"/>
                </a:rPr>
                <a:t>Page</a:t>
              </a:r>
              <a:r>
                <a:rPr kumimoji="1" lang="zh-CN" altLang="en-US" sz="1400" dirty="0">
                  <a:latin typeface="Apple Braille" pitchFamily="2" charset="0"/>
                </a:rPr>
                <a:t> </a:t>
              </a:r>
              <a:r>
                <a:rPr kumimoji="1" lang="en-US" altLang="zh-CN" sz="1400" dirty="0">
                  <a:latin typeface="Apple Braille" pitchFamily="2" charset="0"/>
                </a:rPr>
                <a:t>C</a:t>
              </a:r>
              <a:endParaRPr kumimoji="1" lang="zh-CN" altLang="en-US" sz="1400" dirty="0">
                <a:latin typeface="Apple Braille" pitchFamily="2" charset="0"/>
              </a:endParaRPr>
            </a:p>
          </p:txBody>
        </p:sp>
        <p:cxnSp>
          <p:nvCxnSpPr>
            <p:cNvPr id="44" name="直线箭头连接符 43">
              <a:extLst>
                <a:ext uri="{FF2B5EF4-FFF2-40B4-BE49-F238E27FC236}">
                  <a16:creationId xmlns:a16="http://schemas.microsoft.com/office/drawing/2014/main" id="{A1D9AD3D-1932-CC03-5568-7E3D3C0C8F1D}"/>
                </a:ext>
              </a:extLst>
            </p:cNvPr>
            <p:cNvCxnSpPr>
              <a:cxnSpLocks/>
            </p:cNvCxnSpPr>
            <p:nvPr/>
          </p:nvCxnSpPr>
          <p:spPr>
            <a:xfrm>
              <a:off x="8014537" y="5328485"/>
              <a:ext cx="3053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47A95B83-3434-EE8F-904F-FF0688138FFE}"/>
                </a:ext>
              </a:extLst>
            </p:cNvPr>
            <p:cNvGrpSpPr/>
            <p:nvPr/>
          </p:nvGrpSpPr>
          <p:grpSpPr>
            <a:xfrm flipV="1">
              <a:off x="8540371" y="5339820"/>
              <a:ext cx="2066217" cy="447636"/>
              <a:chOff x="8346586" y="4545905"/>
              <a:chExt cx="2066217" cy="1164871"/>
            </a:xfrm>
          </p:grpSpPr>
          <p:cxnSp>
            <p:nvCxnSpPr>
              <p:cNvPr id="40" name="直线箭头连接符 39">
                <a:extLst>
                  <a:ext uri="{FF2B5EF4-FFF2-40B4-BE49-F238E27FC236}">
                    <a16:creationId xmlns:a16="http://schemas.microsoft.com/office/drawing/2014/main" id="{90D138A9-484E-B509-B643-4CDCC384F721}"/>
                  </a:ext>
                </a:extLst>
              </p:cNvPr>
              <p:cNvCxnSpPr>
                <a:cxnSpLocks/>
              </p:cNvCxnSpPr>
              <p:nvPr/>
            </p:nvCxnSpPr>
            <p:spPr>
              <a:xfrm flipH="1">
                <a:off x="9403390" y="4545905"/>
                <a:ext cx="1" cy="114538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9CB854AD-64C3-0680-4F85-62E39A3A9E7C}"/>
                  </a:ext>
                </a:extLst>
              </p:cNvPr>
              <p:cNvCxnSpPr>
                <a:cxnSpLocks/>
              </p:cNvCxnSpPr>
              <p:nvPr/>
            </p:nvCxnSpPr>
            <p:spPr>
              <a:xfrm>
                <a:off x="10412803" y="4563270"/>
                <a:ext cx="0" cy="112802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7E4592EA-FEAA-C609-2ACF-7BE821F8BA69}"/>
                  </a:ext>
                </a:extLst>
              </p:cNvPr>
              <p:cNvCxnSpPr>
                <a:cxnSpLocks/>
              </p:cNvCxnSpPr>
              <p:nvPr/>
            </p:nvCxnSpPr>
            <p:spPr>
              <a:xfrm>
                <a:off x="8346586" y="4563270"/>
                <a:ext cx="0" cy="112802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0C5A7A4E-3951-F1A4-ED42-2C04C6B8293F}"/>
                  </a:ext>
                </a:extLst>
              </p:cNvPr>
              <p:cNvCxnSpPr>
                <a:cxnSpLocks/>
              </p:cNvCxnSpPr>
              <p:nvPr/>
            </p:nvCxnSpPr>
            <p:spPr>
              <a:xfrm flipV="1">
                <a:off x="8480325" y="4582753"/>
                <a:ext cx="0" cy="112802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文本框 51">
              <a:extLst>
                <a:ext uri="{FF2B5EF4-FFF2-40B4-BE49-F238E27FC236}">
                  <a16:creationId xmlns:a16="http://schemas.microsoft.com/office/drawing/2014/main" id="{37A458FC-6702-F70E-D5D6-FEB0333478A5}"/>
                </a:ext>
              </a:extLst>
            </p:cNvPr>
            <p:cNvSpPr txBox="1"/>
            <p:nvPr/>
          </p:nvSpPr>
          <p:spPr>
            <a:xfrm>
              <a:off x="7393549" y="5348100"/>
              <a:ext cx="1176519" cy="338554"/>
            </a:xfrm>
            <a:prstGeom prst="rect">
              <a:avLst/>
            </a:prstGeom>
            <a:noFill/>
          </p:spPr>
          <p:txBody>
            <a:bodyPr wrap="square" rtlCol="0">
              <a:spAutoFit/>
            </a:bodyPr>
            <a:lstStyle/>
            <a:p>
              <a:pPr algn="ctr"/>
              <a:r>
                <a:rPr kumimoji="1" lang="en-US" altLang="zh-CN" sz="800" b="1" dirty="0">
                  <a:latin typeface="Apple Braille" pitchFamily="2" charset="0"/>
                </a:rPr>
                <a:t>Establish connection</a:t>
              </a:r>
              <a:r>
                <a:rPr kumimoji="1" lang="zh-CN" altLang="en-US" sz="800" b="1" dirty="0">
                  <a:latin typeface="Apple Braille" pitchFamily="2" charset="0"/>
                </a:rPr>
                <a:t> </a:t>
              </a:r>
              <a:r>
                <a:rPr kumimoji="1" lang="en-US" altLang="zh-CN" sz="800" b="1" dirty="0">
                  <a:latin typeface="Apple Braille" pitchFamily="2" charset="0"/>
                </a:rPr>
                <a:t>and store PSK</a:t>
              </a:r>
              <a:endParaRPr kumimoji="1" lang="zh-CN" altLang="en-US" sz="800" b="1" dirty="0">
                <a:latin typeface="Apple Braille" pitchFamily="2" charset="0"/>
              </a:endParaRPr>
            </a:p>
          </p:txBody>
        </p:sp>
        <p:sp>
          <p:nvSpPr>
            <p:cNvPr id="53" name="文本框 52">
              <a:extLst>
                <a:ext uri="{FF2B5EF4-FFF2-40B4-BE49-F238E27FC236}">
                  <a16:creationId xmlns:a16="http://schemas.microsoft.com/office/drawing/2014/main" id="{14E2BEF0-5C2D-F8D4-BBC5-5DEAE0756432}"/>
                </a:ext>
              </a:extLst>
            </p:cNvPr>
            <p:cNvSpPr txBox="1"/>
            <p:nvPr/>
          </p:nvSpPr>
          <p:spPr>
            <a:xfrm>
              <a:off x="8896835" y="5339820"/>
              <a:ext cx="764593" cy="338554"/>
            </a:xfrm>
            <a:prstGeom prst="rect">
              <a:avLst/>
            </a:prstGeom>
            <a:noFill/>
          </p:spPr>
          <p:txBody>
            <a:bodyPr wrap="square" rtlCol="0">
              <a:spAutoFit/>
            </a:bodyPr>
            <a:lstStyle/>
            <a:p>
              <a:pPr algn="ctr"/>
              <a:r>
                <a:rPr kumimoji="1" lang="en-US" altLang="zh-CN" sz="800" b="1" dirty="0">
                  <a:latin typeface="Apple Braille" pitchFamily="2" charset="0"/>
                </a:rPr>
                <a:t>Resume Connection</a:t>
              </a:r>
              <a:endParaRPr kumimoji="1" lang="zh-CN" altLang="en-US" sz="800" b="1" dirty="0">
                <a:latin typeface="Apple Braille" pitchFamily="2" charset="0"/>
              </a:endParaRPr>
            </a:p>
          </p:txBody>
        </p:sp>
        <p:sp>
          <p:nvSpPr>
            <p:cNvPr id="54" name="文本框 53">
              <a:extLst>
                <a:ext uri="{FF2B5EF4-FFF2-40B4-BE49-F238E27FC236}">
                  <a16:creationId xmlns:a16="http://schemas.microsoft.com/office/drawing/2014/main" id="{67539CBC-C295-45DE-8C7D-0CB8BA03C3F7}"/>
                </a:ext>
              </a:extLst>
            </p:cNvPr>
            <p:cNvSpPr txBox="1"/>
            <p:nvPr/>
          </p:nvSpPr>
          <p:spPr>
            <a:xfrm>
              <a:off x="9868946" y="5323405"/>
              <a:ext cx="764593" cy="338554"/>
            </a:xfrm>
            <a:prstGeom prst="rect">
              <a:avLst/>
            </a:prstGeom>
            <a:noFill/>
          </p:spPr>
          <p:txBody>
            <a:bodyPr wrap="square" rtlCol="0">
              <a:spAutoFit/>
            </a:bodyPr>
            <a:lstStyle/>
            <a:p>
              <a:pPr algn="ctr"/>
              <a:r>
                <a:rPr kumimoji="1" lang="en-US" altLang="zh-CN" sz="800" b="1" dirty="0">
                  <a:latin typeface="Apple Braille" pitchFamily="2" charset="0"/>
                </a:rPr>
                <a:t>Resume Connection</a:t>
              </a:r>
              <a:endParaRPr kumimoji="1" lang="zh-CN" altLang="en-US" sz="800" b="1" dirty="0">
                <a:latin typeface="Apple Braille" pitchFamily="2" charset="0"/>
              </a:endParaRPr>
            </a:p>
          </p:txBody>
        </p:sp>
        <p:sp>
          <p:nvSpPr>
            <p:cNvPr id="55" name="文本框 54">
              <a:extLst>
                <a:ext uri="{FF2B5EF4-FFF2-40B4-BE49-F238E27FC236}">
                  <a16:creationId xmlns:a16="http://schemas.microsoft.com/office/drawing/2014/main" id="{723BCDCD-107C-493C-6B8B-ED97A614FA51}"/>
                </a:ext>
              </a:extLst>
            </p:cNvPr>
            <p:cNvSpPr txBox="1"/>
            <p:nvPr/>
          </p:nvSpPr>
          <p:spPr>
            <a:xfrm>
              <a:off x="8072078" y="5007098"/>
              <a:ext cx="633507" cy="307777"/>
            </a:xfrm>
            <a:prstGeom prst="rect">
              <a:avLst/>
            </a:prstGeom>
            <a:noFill/>
          </p:spPr>
          <p:txBody>
            <a:bodyPr wrap="none" rtlCol="0">
              <a:spAutoFit/>
            </a:bodyPr>
            <a:lstStyle/>
            <a:p>
              <a:r>
                <a:rPr kumimoji="1" lang="en-US" altLang="zh-CN" sz="1400" dirty="0">
                  <a:latin typeface="Apple Braille" pitchFamily="2" charset="0"/>
                </a:rPr>
                <a:t>Client</a:t>
              </a:r>
              <a:endParaRPr kumimoji="1" lang="zh-CN" altLang="en-US" sz="1400" dirty="0">
                <a:latin typeface="Apple Braille" pitchFamily="2" charset="0"/>
              </a:endParaRPr>
            </a:p>
          </p:txBody>
        </p:sp>
      </p:grpSp>
    </p:spTree>
    <p:extLst>
      <p:ext uri="{BB962C8B-B14F-4D97-AF65-F5344CB8AC3E}">
        <p14:creationId xmlns:p14="http://schemas.microsoft.com/office/powerpoint/2010/main" val="137101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dissolve">
                                      <p:cBhvr>
                                        <p:cTn id="21" dur="500"/>
                                        <p:tgtEl>
                                          <p:spTgt spid="20"/>
                                        </p:tgtEl>
                                      </p:cBhvr>
                                    </p:animEffect>
                                  </p:childTnLst>
                                </p:cTn>
                              </p:par>
                              <p:par>
                                <p:cTn id="22" presetID="9" presetClass="entr" presetSubtype="0"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dissolve">
                                      <p:cBhvr>
                                        <p:cTn id="2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animBg="1"/>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0EE6815-3D29-AEE7-3B09-4841DD148EA1}"/>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12</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7D064A39-483F-5586-7769-870B74014AE8}"/>
              </a:ext>
            </a:extLst>
          </p:cNvPr>
          <p:cNvSpPr>
            <a:spLocks noGrp="1"/>
          </p:cNvSpPr>
          <p:nvPr>
            <p:ph type="title"/>
          </p:nvPr>
        </p:nvSpPr>
        <p:spPr>
          <a:xfrm>
            <a:off x="59871" y="75885"/>
            <a:ext cx="12072257" cy="935030"/>
          </a:xfrm>
        </p:spPr>
        <p:txBody>
          <a:bodyPr>
            <a:noAutofit/>
          </a:bodyPr>
          <a:lstStyle/>
          <a:p>
            <a:r>
              <a:rPr kumimoji="1" lang="en" altLang="zh-CN" sz="2800" dirty="0">
                <a:latin typeface="Apple Braille" pitchFamily="2" charset="0"/>
              </a:rPr>
              <a:t>Shared-provider phenomenon reduces PLT with</a:t>
            </a:r>
            <a:r>
              <a:rPr kumimoji="1" lang="zh-CN" altLang="en-US" sz="2800" dirty="0">
                <a:latin typeface="Apple Braille" pitchFamily="2" charset="0"/>
              </a:rPr>
              <a:t> </a:t>
            </a:r>
            <a:r>
              <a:rPr kumimoji="1" lang="en-US" altLang="zh-CN" sz="2800" dirty="0">
                <a:latin typeface="Apple Braille" pitchFamily="2" charset="0"/>
              </a:rPr>
              <a:t>resumed</a:t>
            </a:r>
            <a:r>
              <a:rPr kumimoji="1" lang="zh-CN" altLang="en-US" sz="2800" dirty="0">
                <a:latin typeface="Apple Braille" pitchFamily="2" charset="0"/>
              </a:rPr>
              <a:t> </a:t>
            </a:r>
            <a:r>
              <a:rPr kumimoji="1" lang="en" altLang="zh-CN" sz="2800" dirty="0">
                <a:latin typeface="Apple Braille" pitchFamily="2" charset="0"/>
              </a:rPr>
              <a:t>connections</a:t>
            </a:r>
            <a:r>
              <a:rPr kumimoji="1" lang="zh-CN" altLang="en-US" sz="2800" dirty="0">
                <a:latin typeface="Apple Braille" pitchFamily="2" charset="0"/>
              </a:rPr>
              <a:t>*</a:t>
            </a:r>
          </a:p>
        </p:txBody>
      </p:sp>
      <p:sp>
        <p:nvSpPr>
          <p:cNvPr id="9" name="文本框 8">
            <a:extLst>
              <a:ext uri="{FF2B5EF4-FFF2-40B4-BE49-F238E27FC236}">
                <a16:creationId xmlns:a16="http://schemas.microsoft.com/office/drawing/2014/main" id="{E6708722-1E27-B5B4-2741-EDECB16AC43E}"/>
              </a:ext>
            </a:extLst>
          </p:cNvPr>
          <p:cNvSpPr txBox="1"/>
          <p:nvPr/>
        </p:nvSpPr>
        <p:spPr>
          <a:xfrm>
            <a:off x="300898" y="6443876"/>
            <a:ext cx="3334439" cy="338554"/>
          </a:xfrm>
          <a:prstGeom prst="rect">
            <a:avLst/>
          </a:prstGeom>
          <a:noFill/>
        </p:spPr>
        <p:txBody>
          <a:bodyPr wrap="none" rtlCol="0">
            <a:spAutoFit/>
          </a:bodyPr>
          <a:lstStyle/>
          <a:p>
            <a:r>
              <a:rPr kumimoji="1" lang="zh-CN" altLang="en-US" sz="1600" dirty="0">
                <a:solidFill>
                  <a:schemeClr val="tx1">
                    <a:lumMod val="50000"/>
                    <a:lumOff val="50000"/>
                  </a:schemeClr>
                </a:solidFill>
                <a:latin typeface="Apple Braille" pitchFamily="2" charset="0"/>
              </a:rPr>
              <a:t>* </a:t>
            </a:r>
            <a:r>
              <a:rPr kumimoji="1" lang="en" altLang="zh-CN" sz="1600" dirty="0">
                <a:solidFill>
                  <a:schemeClr val="tx1">
                    <a:lumMod val="50000"/>
                    <a:lumOff val="50000"/>
                  </a:schemeClr>
                </a:solidFill>
                <a:latin typeface="Apple Braille" pitchFamily="2" charset="0"/>
              </a:rPr>
              <a:t>Under consecutive visits</a:t>
            </a:r>
            <a:r>
              <a:rPr kumimoji="1" lang="zh-CN" altLang="en-US" sz="1600" dirty="0">
                <a:solidFill>
                  <a:schemeClr val="tx1">
                    <a:lumMod val="50000"/>
                    <a:lumOff val="50000"/>
                  </a:schemeClr>
                </a:solidFill>
                <a:latin typeface="Apple Braille" pitchFamily="2" charset="0"/>
              </a:rPr>
              <a:t> </a:t>
            </a:r>
            <a:r>
              <a:rPr kumimoji="1" lang="en-US" altLang="zh-CN" sz="1600" dirty="0">
                <a:solidFill>
                  <a:schemeClr val="tx1">
                    <a:lumMod val="50000"/>
                    <a:lumOff val="50000"/>
                  </a:schemeClr>
                </a:solidFill>
                <a:latin typeface="Apple Braille" pitchFamily="2" charset="0"/>
              </a:rPr>
              <a:t>scenario</a:t>
            </a:r>
            <a:endParaRPr kumimoji="1" lang="zh-CN" altLang="en-US" sz="1600" dirty="0">
              <a:solidFill>
                <a:schemeClr val="tx1">
                  <a:lumMod val="50000"/>
                  <a:lumOff val="50000"/>
                </a:schemeClr>
              </a:solidFill>
              <a:latin typeface="Apple Braille" pitchFamily="2" charset="0"/>
            </a:endParaRPr>
          </a:p>
        </p:txBody>
      </p:sp>
      <p:sp>
        <p:nvSpPr>
          <p:cNvPr id="11" name="文本框 10">
            <a:extLst>
              <a:ext uri="{FF2B5EF4-FFF2-40B4-BE49-F238E27FC236}">
                <a16:creationId xmlns:a16="http://schemas.microsoft.com/office/drawing/2014/main" id="{2C3B62D1-A249-6368-D107-E4B85DFA0A28}"/>
              </a:ext>
            </a:extLst>
          </p:cNvPr>
          <p:cNvSpPr txBox="1"/>
          <p:nvPr/>
        </p:nvSpPr>
        <p:spPr>
          <a:xfrm>
            <a:off x="6721221" y="5462399"/>
            <a:ext cx="4572000" cy="707886"/>
          </a:xfrm>
          <a:prstGeom prst="rect">
            <a:avLst/>
          </a:prstGeom>
          <a:noFill/>
        </p:spPr>
        <p:txBody>
          <a:bodyPr wrap="square">
            <a:spAutoFit/>
          </a:bodyPr>
          <a:lstStyle/>
          <a:p>
            <a:pPr algn="ctr"/>
            <a:r>
              <a:rPr lang="en-US" altLang="zh-CN" sz="2000" dirty="0">
                <a:solidFill>
                  <a:srgbClr val="7030A0"/>
                </a:solidFill>
                <a:latin typeface="Apple Braille" pitchFamily="2" charset="0"/>
              </a:rPr>
              <a:t>-</a:t>
            </a:r>
            <a:r>
              <a:rPr lang="zh-CN" altLang="en-US" sz="2000" dirty="0">
                <a:solidFill>
                  <a:srgbClr val="7030A0"/>
                </a:solidFill>
                <a:latin typeface="Apple Braille" pitchFamily="2" charset="0"/>
              </a:rPr>
              <a:t> More shared-providers, more </a:t>
            </a:r>
            <a:r>
              <a:rPr lang="en-US" altLang="zh-CN" sz="2000" dirty="0">
                <a:solidFill>
                  <a:srgbClr val="7030A0"/>
                </a:solidFill>
                <a:latin typeface="Apple Braille" pitchFamily="2" charset="0"/>
              </a:rPr>
              <a:t>resumed</a:t>
            </a:r>
            <a:r>
              <a:rPr lang="zh-CN" altLang="en-US" sz="2000" dirty="0">
                <a:solidFill>
                  <a:srgbClr val="7030A0"/>
                </a:solidFill>
                <a:latin typeface="Apple Braille" pitchFamily="2" charset="0"/>
              </a:rPr>
              <a:t> connections.</a:t>
            </a:r>
          </a:p>
        </p:txBody>
      </p:sp>
      <p:sp>
        <p:nvSpPr>
          <p:cNvPr id="13" name="文本框 12">
            <a:extLst>
              <a:ext uri="{FF2B5EF4-FFF2-40B4-BE49-F238E27FC236}">
                <a16:creationId xmlns:a16="http://schemas.microsoft.com/office/drawing/2014/main" id="{31F0F0B5-2752-118B-184E-368FF84A059A}"/>
              </a:ext>
            </a:extLst>
          </p:cNvPr>
          <p:cNvSpPr txBox="1"/>
          <p:nvPr/>
        </p:nvSpPr>
        <p:spPr>
          <a:xfrm>
            <a:off x="1499258" y="5462399"/>
            <a:ext cx="3886695" cy="707886"/>
          </a:xfrm>
          <a:prstGeom prst="rect">
            <a:avLst/>
          </a:prstGeom>
          <a:noFill/>
        </p:spPr>
        <p:txBody>
          <a:bodyPr wrap="square">
            <a:spAutoFit/>
          </a:bodyPr>
          <a:lstStyle/>
          <a:p>
            <a:pPr algn="ctr"/>
            <a:r>
              <a:rPr lang="en-US" altLang="zh-CN" sz="2000" dirty="0">
                <a:solidFill>
                  <a:srgbClr val="7030A0"/>
                </a:solidFill>
                <a:latin typeface="Apple Braille" pitchFamily="2" charset="0"/>
              </a:rPr>
              <a:t>-</a:t>
            </a:r>
            <a:r>
              <a:rPr lang="zh-CN" altLang="en-US" sz="2000" dirty="0">
                <a:solidFill>
                  <a:srgbClr val="7030A0"/>
                </a:solidFill>
                <a:latin typeface="Apple Braille" pitchFamily="2" charset="0"/>
              </a:rPr>
              <a:t> More shared-providers, more PLT reduction.</a:t>
            </a:r>
          </a:p>
        </p:txBody>
      </p:sp>
      <p:pic>
        <p:nvPicPr>
          <p:cNvPr id="5" name="图片 4">
            <a:extLst>
              <a:ext uri="{FF2B5EF4-FFF2-40B4-BE49-F238E27FC236}">
                <a16:creationId xmlns:a16="http://schemas.microsoft.com/office/drawing/2014/main" id="{F013BD8C-0D5F-0E81-CDA7-A901DCB1705B}"/>
              </a:ext>
            </a:extLst>
          </p:cNvPr>
          <p:cNvPicPr>
            <a:picLocks noChangeAspect="1"/>
          </p:cNvPicPr>
          <p:nvPr/>
        </p:nvPicPr>
        <p:blipFill>
          <a:blip r:embed="rId3"/>
          <a:stretch>
            <a:fillRect/>
          </a:stretch>
        </p:blipFill>
        <p:spPr>
          <a:xfrm>
            <a:off x="6607629" y="2121030"/>
            <a:ext cx="4018814" cy="3215051"/>
          </a:xfrm>
          <a:prstGeom prst="rect">
            <a:avLst/>
          </a:prstGeom>
        </p:spPr>
      </p:pic>
      <p:pic>
        <p:nvPicPr>
          <p:cNvPr id="10" name="图片 9">
            <a:extLst>
              <a:ext uri="{FF2B5EF4-FFF2-40B4-BE49-F238E27FC236}">
                <a16:creationId xmlns:a16="http://schemas.microsoft.com/office/drawing/2014/main" id="{3F49ABAC-00CC-DE6A-5F7F-D208E651C264}"/>
              </a:ext>
            </a:extLst>
          </p:cNvPr>
          <p:cNvPicPr>
            <a:picLocks noChangeAspect="1"/>
          </p:cNvPicPr>
          <p:nvPr/>
        </p:nvPicPr>
        <p:blipFill>
          <a:blip r:embed="rId4"/>
          <a:stretch>
            <a:fillRect/>
          </a:stretch>
        </p:blipFill>
        <p:spPr>
          <a:xfrm>
            <a:off x="1156606" y="2071029"/>
            <a:ext cx="4018814" cy="3215051"/>
          </a:xfrm>
          <a:prstGeom prst="rect">
            <a:avLst/>
          </a:prstGeom>
        </p:spPr>
      </p:pic>
      <p:sp>
        <p:nvSpPr>
          <p:cNvPr id="12" name="文本框 11">
            <a:extLst>
              <a:ext uri="{FF2B5EF4-FFF2-40B4-BE49-F238E27FC236}">
                <a16:creationId xmlns:a16="http://schemas.microsoft.com/office/drawing/2014/main" id="{503223F9-54C5-BB93-B56A-5C90F640C4A9}"/>
              </a:ext>
            </a:extLst>
          </p:cNvPr>
          <p:cNvSpPr txBox="1"/>
          <p:nvPr/>
        </p:nvSpPr>
        <p:spPr>
          <a:xfrm>
            <a:off x="879913" y="1402643"/>
            <a:ext cx="4661063" cy="584775"/>
          </a:xfrm>
          <a:prstGeom prst="rect">
            <a:avLst/>
          </a:prstGeom>
          <a:noFill/>
        </p:spPr>
        <p:txBody>
          <a:bodyPr wrap="square">
            <a:spAutoFit/>
          </a:bodyPr>
          <a:lstStyle/>
          <a:p>
            <a:r>
              <a:rPr lang="en-US" altLang="zh-CN" sz="1600" dirty="0">
                <a:latin typeface="Apple Braille" pitchFamily="2" charset="0"/>
              </a:rPr>
              <a:t>-</a:t>
            </a:r>
            <a:r>
              <a:rPr lang="zh-CN" altLang="en-US" sz="1600" dirty="0">
                <a:latin typeface="Apple Braille" pitchFamily="2" charset="0"/>
              </a:rPr>
              <a:t> PLT reduction </a:t>
            </a:r>
            <a:r>
              <a:rPr lang="en-US" altLang="zh-CN" sz="1600" dirty="0">
                <a:latin typeface="Apple Braille" pitchFamily="2" charset="0"/>
              </a:rPr>
              <a:t>for</a:t>
            </a:r>
            <a:r>
              <a:rPr lang="zh-CN" altLang="en-US" sz="1600" dirty="0">
                <a:latin typeface="Apple Braille" pitchFamily="2" charset="0"/>
              </a:rPr>
              <a:t> </a:t>
            </a:r>
            <a:r>
              <a:rPr kumimoji="1" lang="en" altLang="zh-CN" sz="1600" dirty="0">
                <a:latin typeface="Apple Braille" pitchFamily="2" charset="0"/>
              </a:rPr>
              <a:t>websites </a:t>
            </a:r>
            <a:r>
              <a:rPr kumimoji="1" lang="en-US" altLang="zh-CN" sz="1600" dirty="0">
                <a:latin typeface="Apple Braille" pitchFamily="2" charset="0"/>
              </a:rPr>
              <a:t>with different numbers of</a:t>
            </a:r>
            <a:r>
              <a:rPr kumimoji="1" lang="zh-CN" altLang="en-US" sz="1600" dirty="0">
                <a:latin typeface="Apple Braille" pitchFamily="2" charset="0"/>
              </a:rPr>
              <a:t> </a:t>
            </a:r>
            <a:r>
              <a:rPr kumimoji="1" lang="en" altLang="zh-CN" sz="1600" dirty="0">
                <a:latin typeface="Apple Braille" pitchFamily="2" charset="0"/>
              </a:rPr>
              <a:t>used providers</a:t>
            </a:r>
            <a:endParaRPr lang="zh-CN" altLang="en-US" sz="1600" dirty="0">
              <a:latin typeface="Apple Braille" pitchFamily="2" charset="0"/>
            </a:endParaRPr>
          </a:p>
        </p:txBody>
      </p:sp>
      <p:sp>
        <p:nvSpPr>
          <p:cNvPr id="14" name="文本框 13">
            <a:extLst>
              <a:ext uri="{FF2B5EF4-FFF2-40B4-BE49-F238E27FC236}">
                <a16:creationId xmlns:a16="http://schemas.microsoft.com/office/drawing/2014/main" id="{E1C29019-1B6F-922C-D415-1E3DC4157CA0}"/>
              </a:ext>
            </a:extLst>
          </p:cNvPr>
          <p:cNvSpPr txBox="1"/>
          <p:nvPr/>
        </p:nvSpPr>
        <p:spPr>
          <a:xfrm>
            <a:off x="6820371" y="1402643"/>
            <a:ext cx="3806072" cy="584775"/>
          </a:xfrm>
          <a:prstGeom prst="rect">
            <a:avLst/>
          </a:prstGeom>
          <a:noFill/>
        </p:spPr>
        <p:txBody>
          <a:bodyPr wrap="square">
            <a:spAutoFit/>
          </a:bodyPr>
          <a:lstStyle/>
          <a:p>
            <a:r>
              <a:rPr lang="en-US" altLang="zh-CN" sz="1600" dirty="0">
                <a:latin typeface="Apple Braille" pitchFamily="2" charset="0"/>
              </a:rPr>
              <a:t>-</a:t>
            </a:r>
            <a:r>
              <a:rPr lang="zh-CN" altLang="en-US" sz="1600" dirty="0">
                <a:latin typeface="Apple Braille" pitchFamily="2" charset="0"/>
              </a:rPr>
              <a:t> </a:t>
            </a:r>
            <a:r>
              <a:rPr lang="en" altLang="zh-CN" sz="1600" dirty="0">
                <a:latin typeface="Apple Braille" pitchFamily="2" charset="0"/>
              </a:rPr>
              <a:t>Number of resumed connections for different numbers of providers</a:t>
            </a:r>
            <a:endParaRPr lang="zh-CN" altLang="en-US" sz="1600" dirty="0">
              <a:latin typeface="Apple Braille" pitchFamily="2" charset="0"/>
            </a:endParaRPr>
          </a:p>
        </p:txBody>
      </p:sp>
    </p:spTree>
    <p:extLst>
      <p:ext uri="{BB962C8B-B14F-4D97-AF65-F5344CB8AC3E}">
        <p14:creationId xmlns:p14="http://schemas.microsoft.com/office/powerpoint/2010/main" val="99463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7DC739F-3A2D-CEFC-3C79-777F3D437056}"/>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13</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9650B92D-7CEF-9010-BCC8-6BD1A50A398B}"/>
              </a:ext>
            </a:extLst>
          </p:cNvPr>
          <p:cNvSpPr>
            <a:spLocks noGrp="1"/>
          </p:cNvSpPr>
          <p:nvPr>
            <p:ph type="title"/>
          </p:nvPr>
        </p:nvSpPr>
        <p:spPr/>
        <p:txBody>
          <a:bodyPr>
            <a:normAutofit/>
          </a:bodyPr>
          <a:lstStyle/>
          <a:p>
            <a:r>
              <a:rPr kumimoji="1" lang="en" altLang="zh-CN" dirty="0">
                <a:latin typeface="Apple Braille" pitchFamily="2" charset="0"/>
              </a:rPr>
              <a:t>Case study: Two shared-level groups</a:t>
            </a:r>
            <a:endParaRPr kumimoji="1" lang="zh-CN" altLang="en-US" dirty="0">
              <a:latin typeface="Apple Braille" pitchFamily="2" charset="0"/>
            </a:endParaRPr>
          </a:p>
        </p:txBody>
      </p:sp>
      <p:sp>
        <p:nvSpPr>
          <p:cNvPr id="7" name="文本框 6">
            <a:extLst>
              <a:ext uri="{FF2B5EF4-FFF2-40B4-BE49-F238E27FC236}">
                <a16:creationId xmlns:a16="http://schemas.microsoft.com/office/drawing/2014/main" id="{A2F9405F-5BC8-FD33-99F3-01FAE1688EFA}"/>
              </a:ext>
            </a:extLst>
          </p:cNvPr>
          <p:cNvSpPr txBox="1"/>
          <p:nvPr/>
        </p:nvSpPr>
        <p:spPr>
          <a:xfrm>
            <a:off x="1349829" y="4960158"/>
            <a:ext cx="9786258" cy="1021556"/>
          </a:xfrm>
          <a:prstGeom prst="roundRect">
            <a:avLst/>
          </a:prstGeom>
          <a:solidFill>
            <a:schemeClr val="bg2"/>
          </a:solidFill>
          <a:ln>
            <a:solidFill>
              <a:schemeClr val="tx1"/>
            </a:solidFill>
          </a:ln>
        </p:spPr>
        <p:txBody>
          <a:bodyPr wrap="square" rtlCol="0">
            <a:spAutoFit/>
          </a:bodyPr>
          <a:lstStyle/>
          <a:p>
            <a:r>
              <a:rPr lang="en" altLang="zh-CN" b="1" dirty="0">
                <a:solidFill>
                  <a:srgbClr val="000080"/>
                </a:solidFill>
                <a:effectLst/>
                <a:latin typeface="Apple Braille" pitchFamily="2" charset="0"/>
              </a:rPr>
              <a:t>Takeaway</a:t>
            </a:r>
            <a:r>
              <a:rPr kumimoji="1" lang="zh-CN" altLang="en-US" b="1" dirty="0">
                <a:solidFill>
                  <a:srgbClr val="000080"/>
                </a:solidFill>
                <a:latin typeface="Apple Braille" pitchFamily="2" charset="0"/>
              </a:rPr>
              <a:t> </a:t>
            </a:r>
            <a:r>
              <a:rPr kumimoji="1" lang="en-US" altLang="zh-CN" b="1" dirty="0">
                <a:solidFill>
                  <a:srgbClr val="000080"/>
                </a:solidFill>
                <a:latin typeface="Apple Braille" pitchFamily="2" charset="0"/>
              </a:rPr>
              <a:t>2:</a:t>
            </a:r>
            <a:r>
              <a:rPr kumimoji="1" lang="zh-CN" altLang="en-US" b="1" dirty="0">
                <a:solidFill>
                  <a:srgbClr val="000080"/>
                </a:solidFill>
                <a:latin typeface="Apple Braille" pitchFamily="2" charset="0"/>
              </a:rPr>
              <a:t> </a:t>
            </a:r>
            <a:endParaRPr kumimoji="1" lang="en-US" altLang="zh-CN" b="1" dirty="0">
              <a:solidFill>
                <a:srgbClr val="000080"/>
              </a:solidFill>
              <a:latin typeface="Apple Braille" pitchFamily="2" charset="0"/>
            </a:endParaRPr>
          </a:p>
          <a:p>
            <a:r>
              <a:rPr kumimoji="1" lang="en-US" altLang="zh-CN" b="1" dirty="0">
                <a:solidFill>
                  <a:srgbClr val="000080"/>
                </a:solidFill>
                <a:latin typeface="Apple Braille" pitchFamily="2" charset="0"/>
              </a:rPr>
              <a:t>-</a:t>
            </a:r>
            <a:r>
              <a:rPr kumimoji="1" lang="zh-CN" altLang="en-US" b="1" dirty="0">
                <a:solidFill>
                  <a:srgbClr val="000080"/>
                </a:solidFill>
                <a:latin typeface="Apple Braille" pitchFamily="2" charset="0"/>
              </a:rPr>
              <a:t> </a:t>
            </a:r>
            <a:r>
              <a:rPr kumimoji="1" lang="en" altLang="zh-CN" b="1" dirty="0">
                <a:solidFill>
                  <a:srgbClr val="000080"/>
                </a:solidFill>
                <a:latin typeface="Apple Braille" pitchFamily="2" charset="0"/>
              </a:rPr>
              <a:t>There is a phenomenon of giant CDN providers being shared across different pages.</a:t>
            </a:r>
          </a:p>
          <a:p>
            <a:r>
              <a:rPr kumimoji="1" lang="en-US" altLang="zh-CN" b="1" dirty="0">
                <a:solidFill>
                  <a:srgbClr val="000080"/>
                </a:solidFill>
                <a:latin typeface="Apple Braille" pitchFamily="2" charset="0"/>
              </a:rPr>
              <a:t>-</a:t>
            </a:r>
            <a:r>
              <a:rPr kumimoji="1" lang="zh-CN" altLang="en-US" b="1" dirty="0">
                <a:solidFill>
                  <a:srgbClr val="000080"/>
                </a:solidFill>
                <a:latin typeface="Apple Braille" pitchFamily="2" charset="0"/>
              </a:rPr>
              <a:t> </a:t>
            </a:r>
            <a:r>
              <a:rPr kumimoji="1" lang="en" altLang="zh-CN" b="1" dirty="0">
                <a:solidFill>
                  <a:srgbClr val="000080"/>
                </a:solidFill>
                <a:latin typeface="Apple Braille" pitchFamily="2" charset="0"/>
              </a:rPr>
              <a:t>This phenomenon accelerates page loading by triggering connection resumption of H3</a:t>
            </a:r>
            <a:r>
              <a:rPr kumimoji="1" lang="en-US" altLang="zh-CN" b="1" dirty="0">
                <a:solidFill>
                  <a:srgbClr val="000080"/>
                </a:solidFill>
                <a:latin typeface="Apple Braille" pitchFamily="2" charset="0"/>
              </a:rPr>
              <a:t>.</a:t>
            </a:r>
            <a:endParaRPr kumimoji="1" lang="en" altLang="zh-CN" b="1" dirty="0">
              <a:solidFill>
                <a:srgbClr val="000080"/>
              </a:solidFill>
              <a:latin typeface="Apple Braille" pitchFamily="2" charset="0"/>
            </a:endParaRPr>
          </a:p>
        </p:txBody>
      </p:sp>
      <p:pic>
        <p:nvPicPr>
          <p:cNvPr id="11" name="内容占位符 10">
            <a:extLst>
              <a:ext uri="{FF2B5EF4-FFF2-40B4-BE49-F238E27FC236}">
                <a16:creationId xmlns:a16="http://schemas.microsoft.com/office/drawing/2014/main" id="{6F79E1AE-7FB8-818B-0079-4A0257E4D167}"/>
              </a:ext>
            </a:extLst>
          </p:cNvPr>
          <p:cNvPicPr>
            <a:picLocks noGrp="1" noChangeAspect="1"/>
          </p:cNvPicPr>
          <p:nvPr>
            <p:ph idx="1"/>
          </p:nvPr>
        </p:nvPicPr>
        <p:blipFill>
          <a:blip r:embed="rId3"/>
          <a:stretch>
            <a:fillRect/>
          </a:stretch>
        </p:blipFill>
        <p:spPr>
          <a:xfrm>
            <a:off x="2726869" y="1387967"/>
            <a:ext cx="7293429" cy="2389972"/>
          </a:xfrm>
          <a:prstGeom prst="rect">
            <a:avLst/>
          </a:prstGeom>
        </p:spPr>
      </p:pic>
      <p:sp>
        <p:nvSpPr>
          <p:cNvPr id="13" name="文本框 12">
            <a:extLst>
              <a:ext uri="{FF2B5EF4-FFF2-40B4-BE49-F238E27FC236}">
                <a16:creationId xmlns:a16="http://schemas.microsoft.com/office/drawing/2014/main" id="{73AEF18A-22D9-4B6E-2FC2-41289857DF50}"/>
              </a:ext>
            </a:extLst>
          </p:cNvPr>
          <p:cNvSpPr txBox="1"/>
          <p:nvPr/>
        </p:nvSpPr>
        <p:spPr>
          <a:xfrm>
            <a:off x="2024739" y="3787444"/>
            <a:ext cx="8697687" cy="646331"/>
          </a:xfrm>
          <a:prstGeom prst="rect">
            <a:avLst/>
          </a:prstGeom>
          <a:noFill/>
        </p:spPr>
        <p:txBody>
          <a:bodyPr wrap="square">
            <a:spAutoFit/>
          </a:bodyPr>
          <a:lstStyle/>
          <a:p>
            <a:r>
              <a:rPr lang="en-US" altLang="zh-CN" dirty="0">
                <a:latin typeface="Apple Braille" pitchFamily="2" charset="0"/>
              </a:rPr>
              <a:t>-</a:t>
            </a:r>
            <a:r>
              <a:rPr lang="zh-CN" altLang="en-US" dirty="0">
                <a:latin typeface="Apple Braille" pitchFamily="2" charset="0"/>
              </a:rPr>
              <a:t> </a:t>
            </a:r>
            <a:r>
              <a:rPr lang="en-US" altLang="zh-CN" dirty="0">
                <a:latin typeface="Apple Braille" pitchFamily="2" charset="0"/>
              </a:rPr>
              <a:t>T</a:t>
            </a:r>
            <a:r>
              <a:rPr lang="zh-CN" altLang="en-US" dirty="0">
                <a:latin typeface="Apple Braille" pitchFamily="2" charset="0"/>
              </a:rPr>
              <a:t>he higher the degree of sharing among these browsed pages, the more significant the optimization becomes.</a:t>
            </a:r>
          </a:p>
        </p:txBody>
      </p:sp>
    </p:spTree>
    <p:extLst>
      <p:ext uri="{BB962C8B-B14F-4D97-AF65-F5344CB8AC3E}">
        <p14:creationId xmlns:p14="http://schemas.microsoft.com/office/powerpoint/2010/main" val="310385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13065A4-EB39-5F93-21B1-0860E9A84235}"/>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14</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669D43C8-498A-C99C-8022-2957EB631803}"/>
              </a:ext>
            </a:extLst>
          </p:cNvPr>
          <p:cNvSpPr>
            <a:spLocks noGrp="1"/>
          </p:cNvSpPr>
          <p:nvPr>
            <p:ph type="title"/>
          </p:nvPr>
        </p:nvSpPr>
        <p:spPr/>
        <p:txBody>
          <a:bodyPr>
            <a:normAutofit/>
          </a:bodyPr>
          <a:lstStyle/>
          <a:p>
            <a:r>
              <a:rPr kumimoji="1" lang="en" altLang="zh-CN" dirty="0">
                <a:latin typeface="Apple Braille" pitchFamily="2" charset="0"/>
              </a:rPr>
              <a:t>Full transition of CDN services to H3?</a:t>
            </a:r>
            <a:endParaRPr kumimoji="1" lang="zh-CN" altLang="en-US" dirty="0">
              <a:latin typeface="Apple Braille" pitchFamily="2" charset="0"/>
            </a:endParaRPr>
          </a:p>
        </p:txBody>
      </p:sp>
      <p:sp>
        <p:nvSpPr>
          <p:cNvPr id="5" name="文本框 4">
            <a:extLst>
              <a:ext uri="{FF2B5EF4-FFF2-40B4-BE49-F238E27FC236}">
                <a16:creationId xmlns:a16="http://schemas.microsoft.com/office/drawing/2014/main" id="{495F1638-A8DA-9554-15B2-BA9723960D2F}"/>
              </a:ext>
            </a:extLst>
          </p:cNvPr>
          <p:cNvSpPr txBox="1"/>
          <p:nvPr/>
        </p:nvSpPr>
        <p:spPr>
          <a:xfrm>
            <a:off x="5531651" y="4035405"/>
            <a:ext cx="6554551" cy="954107"/>
          </a:xfrm>
          <a:prstGeom prst="rect">
            <a:avLst/>
          </a:prstGeom>
          <a:noFill/>
        </p:spPr>
        <p:txBody>
          <a:bodyPr wrap="none" rtlCol="0">
            <a:spAutoFit/>
          </a:bodyPr>
          <a:lstStyle/>
          <a:p>
            <a:r>
              <a:rPr kumimoji="1" lang="en-US" altLang="zh-CN" sz="2800" dirty="0">
                <a:latin typeface="Apple Braille" pitchFamily="2" charset="0"/>
              </a:rPr>
              <a:t>Our lesson: </a:t>
            </a:r>
          </a:p>
          <a:p>
            <a:r>
              <a:rPr kumimoji="1" lang="en-US" altLang="zh-CN" sz="2800" dirty="0">
                <a:latin typeface="Apple Braille" pitchFamily="2" charset="0"/>
              </a:rPr>
              <a:t>-</a:t>
            </a:r>
            <a:r>
              <a:rPr kumimoji="1" lang="zh-CN" altLang="en-US" sz="2800" dirty="0">
                <a:latin typeface="Apple Braille" pitchFamily="2" charset="0"/>
              </a:rPr>
              <a:t> </a:t>
            </a:r>
            <a:r>
              <a:rPr kumimoji="1" lang="en-US" altLang="zh-CN" sz="2800" dirty="0">
                <a:latin typeface="Apple Braille" pitchFamily="2" charset="0"/>
              </a:rPr>
              <a:t>Watch out optimization turning points</a:t>
            </a:r>
            <a:endParaRPr kumimoji="1" lang="zh-CN" altLang="en-US" sz="2800" dirty="0">
              <a:latin typeface="Apple Braille" pitchFamily="2" charset="0"/>
            </a:endParaRPr>
          </a:p>
        </p:txBody>
      </p:sp>
      <p:pic>
        <p:nvPicPr>
          <p:cNvPr id="6" name="图片 5">
            <a:extLst>
              <a:ext uri="{FF2B5EF4-FFF2-40B4-BE49-F238E27FC236}">
                <a16:creationId xmlns:a16="http://schemas.microsoft.com/office/drawing/2014/main" id="{C00C4D2E-A0A2-809E-C096-7C46A8C73C7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38374" y="2472348"/>
            <a:ext cx="3738695" cy="2864857"/>
          </a:xfrm>
          <a:prstGeom prst="rect">
            <a:avLst/>
          </a:prstGeom>
        </p:spPr>
      </p:pic>
      <p:cxnSp>
        <p:nvCxnSpPr>
          <p:cNvPr id="8" name="直线箭头连接符 7">
            <a:extLst>
              <a:ext uri="{FF2B5EF4-FFF2-40B4-BE49-F238E27FC236}">
                <a16:creationId xmlns:a16="http://schemas.microsoft.com/office/drawing/2014/main" id="{EB9F46E6-1B0A-D8FA-22BD-58667AB1D494}"/>
              </a:ext>
            </a:extLst>
          </p:cNvPr>
          <p:cNvCxnSpPr>
            <a:endCxn id="6" idx="0"/>
          </p:cNvCxnSpPr>
          <p:nvPr/>
        </p:nvCxnSpPr>
        <p:spPr>
          <a:xfrm flipV="1">
            <a:off x="2460171" y="2472348"/>
            <a:ext cx="747551" cy="107639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a16="http://schemas.microsoft.com/office/drawing/2014/main" id="{A0059A79-20C9-B607-A52D-B22D7EB31404}"/>
              </a:ext>
            </a:extLst>
          </p:cNvPr>
          <p:cNvCxnSpPr>
            <a:cxnSpLocks/>
          </p:cNvCxnSpPr>
          <p:nvPr/>
        </p:nvCxnSpPr>
        <p:spPr>
          <a:xfrm>
            <a:off x="3777343" y="2472348"/>
            <a:ext cx="881743" cy="8151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77F298C-6442-55CF-CF39-1E5E36D0B400}"/>
              </a:ext>
            </a:extLst>
          </p:cNvPr>
          <p:cNvSpPr txBox="1"/>
          <p:nvPr/>
        </p:nvSpPr>
        <p:spPr>
          <a:xfrm>
            <a:off x="2179600" y="2580852"/>
            <a:ext cx="654346" cy="523220"/>
          </a:xfrm>
          <a:prstGeom prst="rect">
            <a:avLst/>
          </a:prstGeom>
          <a:noFill/>
        </p:spPr>
        <p:txBody>
          <a:bodyPr wrap="none" rtlCol="0">
            <a:spAutoFit/>
          </a:bodyPr>
          <a:lstStyle/>
          <a:p>
            <a:r>
              <a:rPr kumimoji="1" lang="en-US" altLang="zh-CN" sz="2800" b="1" dirty="0">
                <a:solidFill>
                  <a:srgbClr val="C00000"/>
                </a:solidFill>
                <a:latin typeface="Apple Braille" pitchFamily="2" charset="0"/>
              </a:rPr>
              <a:t>Up</a:t>
            </a:r>
            <a:endParaRPr kumimoji="1" lang="zh-CN" altLang="en-US" sz="2800" b="1" dirty="0">
              <a:solidFill>
                <a:srgbClr val="C00000"/>
              </a:solidFill>
              <a:latin typeface="Apple Braille" pitchFamily="2" charset="0"/>
            </a:endParaRPr>
          </a:p>
        </p:txBody>
      </p:sp>
      <p:sp>
        <p:nvSpPr>
          <p:cNvPr id="13" name="文本框 12">
            <a:extLst>
              <a:ext uri="{FF2B5EF4-FFF2-40B4-BE49-F238E27FC236}">
                <a16:creationId xmlns:a16="http://schemas.microsoft.com/office/drawing/2014/main" id="{22703A5D-3163-ABAA-9BFE-AA336CE68B12}"/>
              </a:ext>
            </a:extLst>
          </p:cNvPr>
          <p:cNvSpPr txBox="1"/>
          <p:nvPr/>
        </p:nvSpPr>
        <p:spPr>
          <a:xfrm>
            <a:off x="4310686" y="2437738"/>
            <a:ext cx="1138453" cy="523220"/>
          </a:xfrm>
          <a:prstGeom prst="rect">
            <a:avLst/>
          </a:prstGeom>
          <a:noFill/>
        </p:spPr>
        <p:txBody>
          <a:bodyPr wrap="none" rtlCol="0">
            <a:spAutoFit/>
          </a:bodyPr>
          <a:lstStyle/>
          <a:p>
            <a:r>
              <a:rPr kumimoji="1" lang="en-US" altLang="zh-CN" sz="2800" b="1" dirty="0">
                <a:solidFill>
                  <a:srgbClr val="C00000"/>
                </a:solidFill>
                <a:latin typeface="Apple Braille" pitchFamily="2" charset="0"/>
              </a:rPr>
              <a:t>Down</a:t>
            </a:r>
            <a:endParaRPr kumimoji="1" lang="zh-CN" altLang="en-US" sz="2800" b="1" dirty="0">
              <a:solidFill>
                <a:srgbClr val="C00000"/>
              </a:solidFill>
              <a:latin typeface="Apple Braille" pitchFamily="2" charset="0"/>
            </a:endParaRPr>
          </a:p>
        </p:txBody>
      </p:sp>
      <p:sp>
        <p:nvSpPr>
          <p:cNvPr id="15" name="文本框 14">
            <a:extLst>
              <a:ext uri="{FF2B5EF4-FFF2-40B4-BE49-F238E27FC236}">
                <a16:creationId xmlns:a16="http://schemas.microsoft.com/office/drawing/2014/main" id="{BF9E2462-EA2B-0B93-805A-3518F4C7C35D}"/>
              </a:ext>
            </a:extLst>
          </p:cNvPr>
          <p:cNvSpPr txBox="1"/>
          <p:nvPr/>
        </p:nvSpPr>
        <p:spPr>
          <a:xfrm>
            <a:off x="2415962" y="1921821"/>
            <a:ext cx="2243124" cy="461665"/>
          </a:xfrm>
          <a:prstGeom prst="rect">
            <a:avLst/>
          </a:prstGeom>
          <a:noFill/>
        </p:spPr>
        <p:txBody>
          <a:bodyPr wrap="square">
            <a:spAutoFit/>
          </a:bodyPr>
          <a:lstStyle/>
          <a:p>
            <a:pPr algn="ctr"/>
            <a:r>
              <a:rPr kumimoji="1" lang="en-US" altLang="zh-CN" sz="2400" b="1" dirty="0">
                <a:solidFill>
                  <a:srgbClr val="C00000"/>
                </a:solidFill>
                <a:latin typeface="Apple Braille" pitchFamily="2" charset="0"/>
              </a:rPr>
              <a:t>Turning Point</a:t>
            </a:r>
            <a:endParaRPr lang="zh-CN" altLang="en-US" sz="2400" b="1" dirty="0">
              <a:solidFill>
                <a:srgbClr val="C00000"/>
              </a:solidFill>
              <a:latin typeface="Apple Braille" pitchFamily="2" charset="0"/>
            </a:endParaRPr>
          </a:p>
        </p:txBody>
      </p:sp>
      <p:pic>
        <p:nvPicPr>
          <p:cNvPr id="17" name="图片 16">
            <a:extLst>
              <a:ext uri="{FF2B5EF4-FFF2-40B4-BE49-F238E27FC236}">
                <a16:creationId xmlns:a16="http://schemas.microsoft.com/office/drawing/2014/main" id="{D576B76B-1B84-48ED-D770-F73C0B2C967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49381" y="1876821"/>
            <a:ext cx="1924251" cy="1931281"/>
          </a:xfrm>
          <a:prstGeom prst="rect">
            <a:avLst/>
          </a:prstGeom>
        </p:spPr>
      </p:pic>
    </p:spTree>
    <p:extLst>
      <p:ext uri="{BB962C8B-B14F-4D97-AF65-F5344CB8AC3E}">
        <p14:creationId xmlns:p14="http://schemas.microsoft.com/office/powerpoint/2010/main" val="2576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500"/>
                                        <p:tgtEl>
                                          <p:spTgt spid="1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E8ED761-80B3-40D6-B7ED-49F8E5E426F4}"/>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15</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B4E5F3E1-64E0-505E-9F01-EC8BC3358584}"/>
              </a:ext>
            </a:extLst>
          </p:cNvPr>
          <p:cNvSpPr>
            <a:spLocks noGrp="1"/>
          </p:cNvSpPr>
          <p:nvPr>
            <p:ph type="title"/>
          </p:nvPr>
        </p:nvSpPr>
        <p:spPr/>
        <p:txBody>
          <a:bodyPr>
            <a:normAutofit fontScale="90000"/>
          </a:bodyPr>
          <a:lstStyle/>
          <a:p>
            <a:r>
              <a:rPr kumimoji="1" lang="en" altLang="zh-CN" dirty="0">
                <a:latin typeface="Apple Braille" pitchFamily="2" charset="0"/>
              </a:rPr>
              <a:t>Reused HTTP </a:t>
            </a:r>
            <a:r>
              <a:rPr kumimoji="1" lang="en-US" altLang="zh-CN" dirty="0">
                <a:latin typeface="Apple Braille" pitchFamily="2" charset="0"/>
              </a:rPr>
              <a:t>c</a:t>
            </a:r>
            <a:r>
              <a:rPr kumimoji="1" lang="en" altLang="zh-CN" dirty="0" err="1">
                <a:latin typeface="Apple Braille" pitchFamily="2" charset="0"/>
              </a:rPr>
              <a:t>onnections</a:t>
            </a:r>
            <a:r>
              <a:rPr kumimoji="1" lang="en" altLang="zh-CN" dirty="0">
                <a:latin typeface="Apple Braille" pitchFamily="2" charset="0"/>
              </a:rPr>
              <a:t> </a:t>
            </a:r>
            <a:r>
              <a:rPr kumimoji="1" lang="en-US" altLang="zh-CN" dirty="0">
                <a:latin typeface="Apple Braille" pitchFamily="2" charset="0"/>
              </a:rPr>
              <a:t>d</a:t>
            </a:r>
            <a:r>
              <a:rPr kumimoji="1" lang="en" altLang="zh-CN" dirty="0" err="1">
                <a:latin typeface="Apple Braille" pitchFamily="2" charset="0"/>
              </a:rPr>
              <a:t>iminish</a:t>
            </a:r>
            <a:r>
              <a:rPr kumimoji="1" lang="en" altLang="zh-CN" dirty="0">
                <a:latin typeface="Apple Braille" pitchFamily="2" charset="0"/>
              </a:rPr>
              <a:t> H3 </a:t>
            </a:r>
            <a:r>
              <a:rPr kumimoji="1" lang="en-US" altLang="zh-CN" dirty="0">
                <a:latin typeface="Apple Braille" pitchFamily="2" charset="0"/>
              </a:rPr>
              <a:t>b</a:t>
            </a:r>
            <a:r>
              <a:rPr kumimoji="1" lang="en" altLang="zh-CN" dirty="0" err="1">
                <a:latin typeface="Apple Braille" pitchFamily="2" charset="0"/>
              </a:rPr>
              <a:t>enefits</a:t>
            </a:r>
            <a:endParaRPr kumimoji="1" lang="zh-CN" altLang="en-US" dirty="0">
              <a:latin typeface="Apple Braille" pitchFamily="2" charset="0"/>
            </a:endParaRPr>
          </a:p>
        </p:txBody>
      </p:sp>
      <p:sp>
        <p:nvSpPr>
          <p:cNvPr id="6" name="文本框 5">
            <a:extLst>
              <a:ext uri="{FF2B5EF4-FFF2-40B4-BE49-F238E27FC236}">
                <a16:creationId xmlns:a16="http://schemas.microsoft.com/office/drawing/2014/main" id="{563A1E08-449D-CFB3-8C4A-6E908B846F07}"/>
              </a:ext>
            </a:extLst>
          </p:cNvPr>
          <p:cNvSpPr txBox="1"/>
          <p:nvPr/>
        </p:nvSpPr>
        <p:spPr>
          <a:xfrm>
            <a:off x="1121228" y="1055296"/>
            <a:ext cx="9949543" cy="400110"/>
          </a:xfrm>
          <a:prstGeom prst="rect">
            <a:avLst/>
          </a:prstGeom>
          <a:noFill/>
        </p:spPr>
        <p:txBody>
          <a:bodyPr wrap="square">
            <a:spAutoFit/>
          </a:bodyPr>
          <a:lstStyle/>
          <a:p>
            <a:r>
              <a:rPr lang="en-US" altLang="zh-CN" sz="2000" dirty="0">
                <a:latin typeface="Apple Braille" pitchFamily="2" charset="0"/>
              </a:rPr>
              <a:t>Let us recall:</a:t>
            </a:r>
            <a:r>
              <a:rPr lang="zh-CN" altLang="en-US" sz="2000" dirty="0">
                <a:latin typeface="Apple Braille" pitchFamily="2" charset="0"/>
              </a:rPr>
              <a:t> connection time is the </a:t>
            </a:r>
            <a:r>
              <a:rPr lang="zh-CN" altLang="en-US" sz="2000" b="1" u="sng" dirty="0">
                <a:solidFill>
                  <a:srgbClr val="7030A0"/>
                </a:solidFill>
                <a:latin typeface="Apple Braille" pitchFamily="2" charset="0"/>
              </a:rPr>
              <a:t>primary factor </a:t>
            </a:r>
            <a:r>
              <a:rPr lang="zh-CN" altLang="en-US" sz="2000" dirty="0">
                <a:latin typeface="Apple Braille" pitchFamily="2" charset="0"/>
              </a:rPr>
              <a:t>contributing to PLT reduction</a:t>
            </a:r>
          </a:p>
        </p:txBody>
      </p:sp>
      <p:pic>
        <p:nvPicPr>
          <p:cNvPr id="9218" name="Picture 2">
            <a:extLst>
              <a:ext uri="{FF2B5EF4-FFF2-40B4-BE49-F238E27FC236}">
                <a16:creationId xmlns:a16="http://schemas.microsoft.com/office/drawing/2014/main" id="{2E657DAB-DC88-DA30-0521-12D36D4FF8E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1372" y="1698623"/>
            <a:ext cx="6625431" cy="438649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D16CA9F0-255C-82A2-2C9C-07FE8A8FA631}"/>
              </a:ext>
            </a:extLst>
          </p:cNvPr>
          <p:cNvSpPr txBox="1"/>
          <p:nvPr/>
        </p:nvSpPr>
        <p:spPr>
          <a:xfrm>
            <a:off x="6902469" y="2224393"/>
            <a:ext cx="5207339" cy="461665"/>
          </a:xfrm>
          <a:prstGeom prst="rect">
            <a:avLst/>
          </a:prstGeom>
          <a:noFill/>
        </p:spPr>
        <p:txBody>
          <a:bodyPr wrap="square" rtlCol="0">
            <a:spAutoFit/>
          </a:bodyPr>
          <a:lstStyle/>
          <a:p>
            <a:pPr algn="ctr"/>
            <a:r>
              <a:rPr kumimoji="1" lang="en-US" altLang="zh-CN" sz="2400" b="1" dirty="0">
                <a:latin typeface="Apple Braille" pitchFamily="2" charset="0"/>
              </a:rPr>
              <a:t>≈</a:t>
            </a:r>
            <a:r>
              <a:rPr kumimoji="1" lang="zh-CN" altLang="en-US" sz="2400" b="1" dirty="0">
                <a:latin typeface="Apple Braille" pitchFamily="2" charset="0"/>
              </a:rPr>
              <a:t> </a:t>
            </a:r>
            <a:r>
              <a:rPr kumimoji="1" lang="en-US" altLang="zh-CN" sz="2400" b="1" dirty="0">
                <a:latin typeface="Apple Braille" pitchFamily="2" charset="0"/>
              </a:rPr>
              <a:t>Similar</a:t>
            </a:r>
            <a:r>
              <a:rPr kumimoji="1" lang="zh-CN" altLang="en-US" sz="2400" b="1" dirty="0">
                <a:latin typeface="Apple Braille" pitchFamily="2" charset="0"/>
              </a:rPr>
              <a:t> </a:t>
            </a:r>
            <a:r>
              <a:rPr kumimoji="1" lang="en-US" altLang="zh-CN" sz="2400" b="1" dirty="0">
                <a:latin typeface="Apple Braille" pitchFamily="2" charset="0"/>
              </a:rPr>
              <a:t>to</a:t>
            </a:r>
            <a:r>
              <a:rPr kumimoji="1" lang="zh-CN" altLang="en-US" sz="2400" b="1" dirty="0">
                <a:latin typeface="Apple Braille" pitchFamily="2" charset="0"/>
              </a:rPr>
              <a:t> </a:t>
            </a:r>
            <a:r>
              <a:rPr kumimoji="1" lang="en-US" altLang="zh-CN" sz="2400" b="1" dirty="0">
                <a:latin typeface="Apple Braille" pitchFamily="2" charset="0"/>
              </a:rPr>
              <a:t>H3’s fast connection</a:t>
            </a:r>
          </a:p>
        </p:txBody>
      </p:sp>
      <p:cxnSp>
        <p:nvCxnSpPr>
          <p:cNvPr id="9" name="直线箭头连接符 8">
            <a:extLst>
              <a:ext uri="{FF2B5EF4-FFF2-40B4-BE49-F238E27FC236}">
                <a16:creationId xmlns:a16="http://schemas.microsoft.com/office/drawing/2014/main" id="{B5921C45-F1B8-CAB6-47A8-B4AAFB33AA46}"/>
              </a:ext>
            </a:extLst>
          </p:cNvPr>
          <p:cNvCxnSpPr>
            <a:cxnSpLocks/>
          </p:cNvCxnSpPr>
          <p:nvPr/>
        </p:nvCxnSpPr>
        <p:spPr>
          <a:xfrm>
            <a:off x="8950347" y="5348165"/>
            <a:ext cx="19015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D872647A-B6E1-7676-BEA5-08A99833F515}"/>
              </a:ext>
            </a:extLst>
          </p:cNvPr>
          <p:cNvCxnSpPr>
            <a:cxnSpLocks/>
          </p:cNvCxnSpPr>
          <p:nvPr/>
        </p:nvCxnSpPr>
        <p:spPr>
          <a:xfrm flipV="1">
            <a:off x="8960621" y="3660268"/>
            <a:ext cx="0" cy="16981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C8F45AD-FC2E-0DBA-CF1A-4FAF3A79D7D7}"/>
              </a:ext>
            </a:extLst>
          </p:cNvPr>
          <p:cNvSpPr txBox="1"/>
          <p:nvPr/>
        </p:nvSpPr>
        <p:spPr>
          <a:xfrm>
            <a:off x="9926649" y="5402594"/>
            <a:ext cx="1991251" cy="400110"/>
          </a:xfrm>
          <a:prstGeom prst="rect">
            <a:avLst/>
          </a:prstGeom>
          <a:noFill/>
        </p:spPr>
        <p:txBody>
          <a:bodyPr wrap="none" rtlCol="0">
            <a:spAutoFit/>
          </a:bodyPr>
          <a:lstStyle/>
          <a:p>
            <a:r>
              <a:rPr kumimoji="1" lang="en-US" altLang="zh-CN" sz="2000" dirty="0">
                <a:solidFill>
                  <a:srgbClr val="000B80"/>
                </a:solidFill>
                <a:latin typeface="Apple Braille" pitchFamily="2" charset="0"/>
              </a:rPr>
              <a:t>Page complexity</a:t>
            </a:r>
            <a:endParaRPr kumimoji="1" lang="zh-CN" altLang="en-US" sz="2000" dirty="0">
              <a:solidFill>
                <a:srgbClr val="000B80"/>
              </a:solidFill>
              <a:latin typeface="Apple Braille" pitchFamily="2" charset="0"/>
            </a:endParaRPr>
          </a:p>
        </p:txBody>
      </p:sp>
      <p:sp>
        <p:nvSpPr>
          <p:cNvPr id="16" name="文本框 15">
            <a:extLst>
              <a:ext uri="{FF2B5EF4-FFF2-40B4-BE49-F238E27FC236}">
                <a16:creationId xmlns:a16="http://schemas.microsoft.com/office/drawing/2014/main" id="{FE52944E-63B8-715B-01A7-155D97C1137D}"/>
              </a:ext>
            </a:extLst>
          </p:cNvPr>
          <p:cNvSpPr txBox="1"/>
          <p:nvPr/>
        </p:nvSpPr>
        <p:spPr>
          <a:xfrm>
            <a:off x="7531142" y="3932732"/>
            <a:ext cx="1371084" cy="1015663"/>
          </a:xfrm>
          <a:prstGeom prst="rect">
            <a:avLst/>
          </a:prstGeom>
          <a:noFill/>
        </p:spPr>
        <p:txBody>
          <a:bodyPr wrap="square">
            <a:spAutoFit/>
          </a:bodyPr>
          <a:lstStyle/>
          <a:p>
            <a:pPr algn="ctr"/>
            <a:r>
              <a:rPr kumimoji="1" lang="en" altLang="zh-CN" sz="2000" dirty="0">
                <a:solidFill>
                  <a:srgbClr val="000B80"/>
                </a:solidFill>
                <a:latin typeface="Apple Braille" pitchFamily="2" charset="0"/>
              </a:rPr>
              <a:t>Room </a:t>
            </a:r>
          </a:p>
          <a:p>
            <a:pPr algn="ctr"/>
            <a:r>
              <a:rPr kumimoji="1" lang="en" altLang="zh-CN" sz="2000" dirty="0">
                <a:solidFill>
                  <a:srgbClr val="000B80"/>
                </a:solidFill>
                <a:latin typeface="Apple Braille" pitchFamily="2" charset="0"/>
              </a:rPr>
              <a:t>for </a:t>
            </a:r>
          </a:p>
          <a:p>
            <a:pPr algn="ctr"/>
            <a:r>
              <a:rPr kumimoji="1" lang="en" altLang="zh-CN" sz="2000" dirty="0">
                <a:solidFill>
                  <a:srgbClr val="000B80"/>
                </a:solidFill>
                <a:latin typeface="Apple Braille" pitchFamily="2" charset="0"/>
              </a:rPr>
              <a:t>optimizing </a:t>
            </a:r>
            <a:endParaRPr lang="zh-CN" altLang="en-US" sz="2000" dirty="0">
              <a:solidFill>
                <a:srgbClr val="000B80"/>
              </a:solidFill>
              <a:latin typeface="Apple Braille" pitchFamily="2" charset="0"/>
            </a:endParaRPr>
          </a:p>
        </p:txBody>
      </p:sp>
      <p:cxnSp>
        <p:nvCxnSpPr>
          <p:cNvPr id="19" name="直线箭头连接符 18">
            <a:extLst>
              <a:ext uri="{FF2B5EF4-FFF2-40B4-BE49-F238E27FC236}">
                <a16:creationId xmlns:a16="http://schemas.microsoft.com/office/drawing/2014/main" id="{A8C139CE-79FC-96FD-EF3D-453DA1817282}"/>
              </a:ext>
            </a:extLst>
          </p:cNvPr>
          <p:cNvCxnSpPr>
            <a:cxnSpLocks/>
          </p:cNvCxnSpPr>
          <p:nvPr/>
        </p:nvCxnSpPr>
        <p:spPr>
          <a:xfrm>
            <a:off x="9439472" y="4114019"/>
            <a:ext cx="892233" cy="834376"/>
          </a:xfrm>
          <a:prstGeom prst="straightConnector1">
            <a:avLst/>
          </a:prstGeom>
          <a:ln w="76200">
            <a:solidFill>
              <a:srgbClr val="000B80"/>
            </a:solidFill>
            <a:tailEnd type="triangle"/>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1D7CFF9F-8112-1CFD-CDD6-D86DE121138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2993385">
            <a:off x="-1079887" y="5045535"/>
            <a:ext cx="3422518" cy="2361208"/>
          </a:xfrm>
          <a:prstGeom prst="rect">
            <a:avLst/>
          </a:prstGeom>
          <a:ln w="28575">
            <a:solidFill>
              <a:schemeClr val="tx1"/>
            </a:solidFill>
          </a:ln>
        </p:spPr>
      </p:pic>
      <p:grpSp>
        <p:nvGrpSpPr>
          <p:cNvPr id="49" name="组合 48">
            <a:extLst>
              <a:ext uri="{FF2B5EF4-FFF2-40B4-BE49-F238E27FC236}">
                <a16:creationId xmlns:a16="http://schemas.microsoft.com/office/drawing/2014/main" id="{0EE6596F-1407-C9E5-46BE-5FEB9EAF2EC2}"/>
              </a:ext>
            </a:extLst>
          </p:cNvPr>
          <p:cNvGrpSpPr/>
          <p:nvPr/>
        </p:nvGrpSpPr>
        <p:grpSpPr>
          <a:xfrm>
            <a:off x="3061697" y="1952091"/>
            <a:ext cx="8979614" cy="4212404"/>
            <a:chOff x="2969231" y="1993187"/>
            <a:chExt cx="8979614" cy="4212404"/>
          </a:xfrm>
        </p:grpSpPr>
        <p:cxnSp>
          <p:nvCxnSpPr>
            <p:cNvPr id="29" name="直线连接符 28">
              <a:extLst>
                <a:ext uri="{FF2B5EF4-FFF2-40B4-BE49-F238E27FC236}">
                  <a16:creationId xmlns:a16="http://schemas.microsoft.com/office/drawing/2014/main" id="{9F373244-F865-DFB2-45C8-2D749BFAC7F5}"/>
                </a:ext>
              </a:extLst>
            </p:cNvPr>
            <p:cNvCxnSpPr/>
            <p:nvPr/>
          </p:nvCxnSpPr>
          <p:spPr>
            <a:xfrm>
              <a:off x="2969231" y="1993187"/>
              <a:ext cx="8979614" cy="0"/>
            </a:xfrm>
            <a:prstGeom prst="line">
              <a:avLst/>
            </a:prstGeom>
            <a:ln w="28575">
              <a:solidFill>
                <a:srgbClr val="63718B"/>
              </a:solidFill>
              <a:prstDash val="dash"/>
            </a:ln>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3E376448-B778-E39F-770D-EA04C6D9B301}"/>
                </a:ext>
              </a:extLst>
            </p:cNvPr>
            <p:cNvCxnSpPr>
              <a:cxnSpLocks/>
            </p:cNvCxnSpPr>
            <p:nvPr/>
          </p:nvCxnSpPr>
          <p:spPr>
            <a:xfrm>
              <a:off x="2969231" y="1993187"/>
              <a:ext cx="0" cy="4187781"/>
            </a:xfrm>
            <a:prstGeom prst="line">
              <a:avLst/>
            </a:prstGeom>
            <a:ln w="28575">
              <a:solidFill>
                <a:srgbClr val="63718B"/>
              </a:solidFill>
              <a:prstDash val="dash"/>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E86A0D66-DEA4-1C7C-3DDF-A30A71DFC68B}"/>
                </a:ext>
              </a:extLst>
            </p:cNvPr>
            <p:cNvCxnSpPr>
              <a:cxnSpLocks/>
            </p:cNvCxnSpPr>
            <p:nvPr/>
          </p:nvCxnSpPr>
          <p:spPr>
            <a:xfrm>
              <a:off x="2969231" y="6180968"/>
              <a:ext cx="4287572" cy="0"/>
            </a:xfrm>
            <a:prstGeom prst="line">
              <a:avLst/>
            </a:prstGeom>
            <a:ln w="28575">
              <a:solidFill>
                <a:srgbClr val="63718B"/>
              </a:solidFill>
              <a:prstDash val="dash"/>
            </a:ln>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DA3312BF-6962-1D8F-D9A4-9BA46184CBFF}"/>
                </a:ext>
              </a:extLst>
            </p:cNvPr>
            <p:cNvCxnSpPr>
              <a:cxnSpLocks/>
            </p:cNvCxnSpPr>
            <p:nvPr/>
          </p:nvCxnSpPr>
          <p:spPr>
            <a:xfrm>
              <a:off x="7256803" y="2989780"/>
              <a:ext cx="0" cy="3215811"/>
            </a:xfrm>
            <a:prstGeom prst="line">
              <a:avLst/>
            </a:prstGeom>
            <a:ln w="28575">
              <a:solidFill>
                <a:srgbClr val="63718B"/>
              </a:solidFill>
              <a:prstDash val="dash"/>
            </a:ln>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DBC9A0FD-4689-B182-DF1A-DBA803F650B3}"/>
                </a:ext>
              </a:extLst>
            </p:cNvPr>
            <p:cNvCxnSpPr>
              <a:cxnSpLocks/>
            </p:cNvCxnSpPr>
            <p:nvPr/>
          </p:nvCxnSpPr>
          <p:spPr>
            <a:xfrm>
              <a:off x="7256803" y="3010328"/>
              <a:ext cx="4692042" cy="0"/>
            </a:xfrm>
            <a:prstGeom prst="line">
              <a:avLst/>
            </a:prstGeom>
            <a:ln w="28575">
              <a:solidFill>
                <a:srgbClr val="63718B"/>
              </a:solidFill>
              <a:prstDash val="dash"/>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807CA127-00CC-D502-D5B2-53E42EE561CF}"/>
                </a:ext>
              </a:extLst>
            </p:cNvPr>
            <p:cNvCxnSpPr>
              <a:cxnSpLocks/>
            </p:cNvCxnSpPr>
            <p:nvPr/>
          </p:nvCxnSpPr>
          <p:spPr>
            <a:xfrm>
              <a:off x="11948845" y="1993187"/>
              <a:ext cx="0" cy="1017141"/>
            </a:xfrm>
            <a:prstGeom prst="line">
              <a:avLst/>
            </a:prstGeom>
            <a:ln w="28575">
              <a:solidFill>
                <a:srgbClr val="63718B"/>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584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dissolve">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par>
                                <p:cTn id="30" presetID="9"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300" fill="hold"/>
                                        <p:tgtEl>
                                          <p:spTgt spid="27"/>
                                        </p:tgtEl>
                                        <p:attrNameLst>
                                          <p:attrName>ppt_x</p:attrName>
                                        </p:attrNameLst>
                                      </p:cBhvr>
                                      <p:tavLst>
                                        <p:tav tm="0">
                                          <p:val>
                                            <p:strVal val="#ppt_x"/>
                                          </p:val>
                                        </p:tav>
                                        <p:tav tm="100000">
                                          <p:val>
                                            <p:strVal val="#ppt_x"/>
                                          </p:val>
                                        </p:tav>
                                      </p:tavLst>
                                    </p:anim>
                                    <p:anim calcmode="lin" valueType="num">
                                      <p:cBhvr additive="base">
                                        <p:cTn id="38" dur="3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D0CA2BB-AF9E-C773-2D2E-DE38E16D5995}"/>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16</a:t>
            </a:fld>
            <a:endParaRPr kumimoji="1" lang="zh-CN" altLang="en-US" dirty="0">
              <a:latin typeface="Apple Braille" pitchFamily="2" charset="0"/>
            </a:endParaRPr>
          </a:p>
        </p:txBody>
      </p:sp>
      <p:sp>
        <p:nvSpPr>
          <p:cNvPr id="4" name="标题 3">
            <a:extLst>
              <a:ext uri="{FF2B5EF4-FFF2-40B4-BE49-F238E27FC236}">
                <a16:creationId xmlns:a16="http://schemas.microsoft.com/office/drawing/2014/main" id="{9C50322D-675A-BB06-CEA9-83D11E3D5515}"/>
              </a:ext>
            </a:extLst>
          </p:cNvPr>
          <p:cNvSpPr>
            <a:spLocks noGrp="1"/>
          </p:cNvSpPr>
          <p:nvPr>
            <p:ph type="title"/>
          </p:nvPr>
        </p:nvSpPr>
        <p:spPr>
          <a:xfrm>
            <a:off x="419100" y="120266"/>
            <a:ext cx="11353800" cy="935030"/>
          </a:xfrm>
        </p:spPr>
        <p:txBody>
          <a:bodyPr>
            <a:noAutofit/>
          </a:bodyPr>
          <a:lstStyle/>
          <a:p>
            <a:r>
              <a:rPr kumimoji="1" lang="en-US" altLang="zh-CN" dirty="0">
                <a:latin typeface="Apple Braille" pitchFamily="2" charset="0"/>
              </a:rPr>
              <a:t>Conclusions</a:t>
            </a:r>
            <a:endParaRPr kumimoji="1" lang="zh-CN" altLang="en-US" dirty="0">
              <a:latin typeface="Apple Braille" pitchFamily="2" charset="0"/>
            </a:endParaRPr>
          </a:p>
        </p:txBody>
      </p:sp>
      <p:sp>
        <p:nvSpPr>
          <p:cNvPr id="13" name="文本框 12">
            <a:extLst>
              <a:ext uri="{FF2B5EF4-FFF2-40B4-BE49-F238E27FC236}">
                <a16:creationId xmlns:a16="http://schemas.microsoft.com/office/drawing/2014/main" id="{75936897-C31A-3CAE-CFDC-B7AE2BE365E9}"/>
              </a:ext>
            </a:extLst>
          </p:cNvPr>
          <p:cNvSpPr txBox="1"/>
          <p:nvPr/>
        </p:nvSpPr>
        <p:spPr>
          <a:xfrm>
            <a:off x="675683" y="2050495"/>
            <a:ext cx="8252560" cy="3046988"/>
          </a:xfrm>
          <a:prstGeom prst="rect">
            <a:avLst/>
          </a:prstGeom>
          <a:noFill/>
        </p:spPr>
        <p:txBody>
          <a:bodyPr wrap="square" rtlCol="0">
            <a:spAutoFit/>
          </a:bodyPr>
          <a:lstStyle/>
          <a:p>
            <a:pPr marL="971550" lvl="1" indent="-514350">
              <a:buFont typeface="+mj-lt"/>
              <a:buAutoNum type="arabicPeriod"/>
            </a:pPr>
            <a:r>
              <a:rPr kumimoji="1" lang="en" altLang="zh-CN" sz="2400" dirty="0">
                <a:latin typeface="Apple Braille" pitchFamily="2" charset="0"/>
                <a:cs typeface="Lucida Grande" panose="020B0600040502020204" pitchFamily="34" charset="0"/>
              </a:rPr>
              <a:t>Dominant proportion of CDN resources amplifies</a:t>
            </a:r>
            <a:r>
              <a:rPr kumimoji="1" lang="zh-CN" altLang="en-US" sz="2400" dirty="0">
                <a:latin typeface="Apple Braille" pitchFamily="2" charset="0"/>
                <a:cs typeface="Lucida Grande" panose="020B0600040502020204" pitchFamily="34" charset="0"/>
              </a:rPr>
              <a:t> </a:t>
            </a:r>
            <a:r>
              <a:rPr kumimoji="1" lang="en-US" altLang="zh-CN" sz="2400" dirty="0">
                <a:latin typeface="Apple Braille" pitchFamily="2" charset="0"/>
                <a:cs typeface="Lucida Grande" panose="020B0600040502020204" pitchFamily="34" charset="0"/>
              </a:rPr>
              <a:t>benefit of H3’s fast connection</a:t>
            </a:r>
            <a:endParaRPr kumimoji="1" lang="en" altLang="zh-CN" sz="2400" dirty="0">
              <a:latin typeface="Apple Braille" pitchFamily="2" charset="0"/>
              <a:cs typeface="Lucida Grande" panose="020B0600040502020204" pitchFamily="34" charset="0"/>
            </a:endParaRPr>
          </a:p>
          <a:p>
            <a:pPr marL="971550" lvl="1" indent="-514350">
              <a:buFont typeface="+mj-lt"/>
              <a:buAutoNum type="arabicPeriod"/>
            </a:pPr>
            <a:endParaRPr kumimoji="1" lang="en" altLang="zh-CN" sz="2400" dirty="0">
              <a:latin typeface="Apple Braille" pitchFamily="2" charset="0"/>
              <a:cs typeface="Lucida Grande" panose="020B0600040502020204" pitchFamily="34" charset="0"/>
            </a:endParaRPr>
          </a:p>
          <a:p>
            <a:pPr marL="971550" lvl="1" indent="-514350">
              <a:buFont typeface="+mj-lt"/>
              <a:buAutoNum type="arabicPeriod"/>
            </a:pPr>
            <a:r>
              <a:rPr kumimoji="1" lang="en" altLang="zh-CN" sz="2400" dirty="0">
                <a:latin typeface="Apple Braille" pitchFamily="2" charset="0"/>
              </a:rPr>
              <a:t>Shared</a:t>
            </a:r>
            <a:r>
              <a:rPr kumimoji="1" lang="en-US" altLang="zh-CN" sz="2400" dirty="0">
                <a:latin typeface="Apple Braille" pitchFamily="2" charset="0"/>
              </a:rPr>
              <a:t>-provider </a:t>
            </a:r>
            <a:r>
              <a:rPr kumimoji="1" lang="en" altLang="zh-CN" sz="2400" dirty="0">
                <a:latin typeface="Apple Braille" pitchFamily="2" charset="0"/>
              </a:rPr>
              <a:t>phenomenon accelerates page loading by triggering connection resumption of H3</a:t>
            </a:r>
            <a:r>
              <a:rPr kumimoji="1" lang="en-US" altLang="zh-CN" sz="2400" dirty="0">
                <a:latin typeface="Apple Braille" pitchFamily="2" charset="0"/>
              </a:rPr>
              <a:t>.</a:t>
            </a:r>
            <a:endParaRPr kumimoji="1" lang="en-US" altLang="zh-CN" sz="2400" dirty="0">
              <a:latin typeface="Apple Braille" pitchFamily="2" charset="0"/>
              <a:cs typeface="Lucida Grande" panose="020B0600040502020204" pitchFamily="34" charset="0"/>
            </a:endParaRPr>
          </a:p>
          <a:p>
            <a:pPr marL="971550" lvl="1" indent="-514350">
              <a:buFont typeface="+mj-lt"/>
              <a:buAutoNum type="arabicPeriod"/>
            </a:pPr>
            <a:endParaRPr kumimoji="1" lang="en" altLang="zh-CN" sz="2400" dirty="0">
              <a:latin typeface="Apple Braille" pitchFamily="2" charset="0"/>
              <a:cs typeface="Lucida Grande" panose="020B0600040502020204" pitchFamily="34" charset="0"/>
            </a:endParaRPr>
          </a:p>
          <a:p>
            <a:pPr marL="971550" lvl="1" indent="-514350">
              <a:buFont typeface="+mj-lt"/>
              <a:buAutoNum type="arabicPeriod"/>
            </a:pPr>
            <a:r>
              <a:rPr kumimoji="1" lang="en-US" altLang="zh-CN" sz="2400" dirty="0">
                <a:latin typeface="Apple Braille" pitchFamily="2" charset="0"/>
                <a:cs typeface="Lucida Grande" panose="020B0600040502020204" pitchFamily="34" charset="0"/>
              </a:rPr>
              <a:t>Watch out the</a:t>
            </a:r>
            <a:r>
              <a:rPr kumimoji="1" lang="zh-CN" altLang="en-US" sz="2400" dirty="0">
                <a:latin typeface="Apple Braille" pitchFamily="2" charset="0"/>
                <a:cs typeface="Lucida Grande" panose="020B0600040502020204" pitchFamily="34" charset="0"/>
              </a:rPr>
              <a:t> </a:t>
            </a:r>
            <a:r>
              <a:rPr kumimoji="1" lang="en-US" altLang="zh-CN" sz="2400" dirty="0">
                <a:latin typeface="Apple Braille" pitchFamily="2" charset="0"/>
              </a:rPr>
              <a:t>optimization turning points,</a:t>
            </a:r>
            <a:r>
              <a:rPr kumimoji="1" lang="zh-CN" altLang="en-US" sz="2400" dirty="0">
                <a:latin typeface="Apple Braille" pitchFamily="2" charset="0"/>
              </a:rPr>
              <a:t> </a:t>
            </a:r>
            <a:r>
              <a:rPr kumimoji="1" lang="en" altLang="zh-CN" sz="2400" dirty="0">
                <a:latin typeface="Apple Braille" pitchFamily="2" charset="0"/>
              </a:rPr>
              <a:t>rather than adopting H3 blindly.</a:t>
            </a:r>
            <a:r>
              <a:rPr kumimoji="1" lang="en-US" altLang="zh-CN" sz="2400" dirty="0">
                <a:latin typeface="Apple Braille" pitchFamily="2" charset="0"/>
                <a:cs typeface="Lucida Grande" panose="020B0600040502020204" pitchFamily="34" charset="0"/>
              </a:rPr>
              <a:t> </a:t>
            </a:r>
            <a:endParaRPr kumimoji="1" lang="zh-CN" altLang="en-US" sz="2400" dirty="0">
              <a:latin typeface="Apple Braille" pitchFamily="2" charset="0"/>
              <a:cs typeface="Lucida Grande" panose="020B0600040502020204" pitchFamily="34" charset="0"/>
            </a:endParaRPr>
          </a:p>
        </p:txBody>
      </p:sp>
      <p:sp>
        <p:nvSpPr>
          <p:cNvPr id="2" name="文本框 1">
            <a:extLst>
              <a:ext uri="{FF2B5EF4-FFF2-40B4-BE49-F238E27FC236}">
                <a16:creationId xmlns:a16="http://schemas.microsoft.com/office/drawing/2014/main" id="{915AE14E-5682-B9D3-9693-8A8A893FFB91}"/>
              </a:ext>
            </a:extLst>
          </p:cNvPr>
          <p:cNvSpPr txBox="1"/>
          <p:nvPr/>
        </p:nvSpPr>
        <p:spPr>
          <a:xfrm>
            <a:off x="3874241" y="5678675"/>
            <a:ext cx="4972002" cy="584775"/>
          </a:xfrm>
          <a:prstGeom prst="rect">
            <a:avLst/>
          </a:prstGeom>
          <a:noFill/>
        </p:spPr>
        <p:txBody>
          <a:bodyPr wrap="none" rtlCol="0">
            <a:spAutoFit/>
          </a:bodyPr>
          <a:lstStyle/>
          <a:p>
            <a:pPr algn="ctr"/>
            <a:r>
              <a:rPr kumimoji="1" lang="en-US" altLang="zh-CN" sz="3200" i="1" dirty="0">
                <a:latin typeface="Apple Braille" pitchFamily="2" charset="0"/>
              </a:rPr>
              <a:t>Thanks for your attention!</a:t>
            </a:r>
            <a:r>
              <a:rPr kumimoji="1" lang="zh-CN" altLang="en-US" sz="3200" i="1" dirty="0">
                <a:latin typeface="Apple Braille" pitchFamily="2" charset="0"/>
              </a:rPr>
              <a:t> </a:t>
            </a:r>
            <a:endParaRPr kumimoji="1" lang="en-US" altLang="zh-CN" sz="3200" i="1" dirty="0">
              <a:latin typeface="Apple Braille" pitchFamily="2" charset="0"/>
            </a:endParaRPr>
          </a:p>
        </p:txBody>
      </p:sp>
      <p:pic>
        <p:nvPicPr>
          <p:cNvPr id="7" name="Picture 2" descr="Download Integration Big - 3rd Party Integration Icon PNG Image with No  Background - PNGkey.com">
            <a:extLst>
              <a:ext uri="{FF2B5EF4-FFF2-40B4-BE49-F238E27FC236}">
                <a16:creationId xmlns:a16="http://schemas.microsoft.com/office/drawing/2014/main" id="{A387DB5E-B008-470C-7735-B140FC800E6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928243" y="2521642"/>
            <a:ext cx="2926657" cy="2926657"/>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0BA280B2-0D7F-11DC-3615-6D50D777F98D}"/>
              </a:ext>
            </a:extLst>
          </p:cNvPr>
          <p:cNvSpPr txBox="1"/>
          <p:nvPr/>
        </p:nvSpPr>
        <p:spPr>
          <a:xfrm>
            <a:off x="10509503" y="3280318"/>
            <a:ext cx="785793" cy="461665"/>
          </a:xfrm>
          <a:prstGeom prst="rect">
            <a:avLst/>
          </a:prstGeom>
          <a:noFill/>
        </p:spPr>
        <p:txBody>
          <a:bodyPr wrap="none" rtlCol="0">
            <a:spAutoFit/>
          </a:bodyPr>
          <a:lstStyle/>
          <a:p>
            <a:r>
              <a:rPr kumimoji="1" lang="en-US" altLang="zh-CN" sz="2400" b="1" dirty="0">
                <a:solidFill>
                  <a:schemeClr val="bg1"/>
                </a:solidFill>
                <a:latin typeface="Apple Braille" pitchFamily="2" charset="0"/>
              </a:rPr>
              <a:t>CDN</a:t>
            </a:r>
            <a:endParaRPr kumimoji="1" lang="zh-CN" altLang="en-US" sz="2400" b="1" dirty="0">
              <a:solidFill>
                <a:schemeClr val="bg1"/>
              </a:solidFill>
              <a:latin typeface="Apple Braille" pitchFamily="2" charset="0"/>
            </a:endParaRPr>
          </a:p>
        </p:txBody>
      </p:sp>
      <p:sp>
        <p:nvSpPr>
          <p:cNvPr id="15" name="文本框 14">
            <a:extLst>
              <a:ext uri="{FF2B5EF4-FFF2-40B4-BE49-F238E27FC236}">
                <a16:creationId xmlns:a16="http://schemas.microsoft.com/office/drawing/2014/main" id="{1AA38B80-FA4D-2F4C-824A-FCC9C8920D5E}"/>
              </a:ext>
            </a:extLst>
          </p:cNvPr>
          <p:cNvSpPr txBox="1"/>
          <p:nvPr/>
        </p:nvSpPr>
        <p:spPr>
          <a:xfrm>
            <a:off x="9303209" y="4188735"/>
            <a:ext cx="1329210" cy="461665"/>
          </a:xfrm>
          <a:prstGeom prst="rect">
            <a:avLst/>
          </a:prstGeom>
          <a:noFill/>
        </p:spPr>
        <p:txBody>
          <a:bodyPr wrap="none" rtlCol="0">
            <a:spAutoFit/>
          </a:bodyPr>
          <a:lstStyle/>
          <a:p>
            <a:r>
              <a:rPr kumimoji="1" lang="en-US" altLang="zh-CN" sz="2400" b="1" dirty="0">
                <a:solidFill>
                  <a:schemeClr val="bg1"/>
                </a:solidFill>
                <a:latin typeface="Apple Braille" pitchFamily="2" charset="0"/>
              </a:rPr>
              <a:t>HTTP/3</a:t>
            </a:r>
          </a:p>
        </p:txBody>
      </p:sp>
      <p:sp>
        <p:nvSpPr>
          <p:cNvPr id="6" name="文本框 5">
            <a:extLst>
              <a:ext uri="{FF2B5EF4-FFF2-40B4-BE49-F238E27FC236}">
                <a16:creationId xmlns:a16="http://schemas.microsoft.com/office/drawing/2014/main" id="{6494A61A-C2C5-59DE-7AB9-8DC16BB2B1D7}"/>
              </a:ext>
            </a:extLst>
          </p:cNvPr>
          <p:cNvSpPr txBox="1"/>
          <p:nvPr/>
        </p:nvSpPr>
        <p:spPr>
          <a:xfrm>
            <a:off x="681606" y="1018031"/>
            <a:ext cx="10828787" cy="584775"/>
          </a:xfrm>
          <a:prstGeom prst="rect">
            <a:avLst/>
          </a:prstGeom>
          <a:noFill/>
        </p:spPr>
        <p:txBody>
          <a:bodyPr wrap="square">
            <a:spAutoFit/>
          </a:bodyPr>
          <a:lstStyle/>
          <a:p>
            <a:pPr algn="ctr"/>
            <a:r>
              <a:rPr kumimoji="1" lang="en-US" altLang="zh-CN" sz="3200" b="1" dirty="0">
                <a:solidFill>
                  <a:srgbClr val="7030A0"/>
                </a:solidFill>
                <a:latin typeface="Apple Braille" pitchFamily="2" charset="0"/>
                <a:cs typeface="Lucida Grande" panose="020B0600040502020204" pitchFamily="34" charset="0"/>
              </a:rPr>
              <a:t>H3</a:t>
            </a:r>
            <a:r>
              <a:rPr kumimoji="1" lang="zh-CN" altLang="en-US" sz="3200" b="1" dirty="0">
                <a:solidFill>
                  <a:srgbClr val="7030A0"/>
                </a:solidFill>
                <a:latin typeface="Apple Braille" pitchFamily="2" charset="0"/>
                <a:cs typeface="Lucida Grande" panose="020B0600040502020204" pitchFamily="34" charset="0"/>
              </a:rPr>
              <a:t> </a:t>
            </a:r>
            <a:r>
              <a:rPr kumimoji="1" lang="en" altLang="zh-CN" sz="3200" b="1" dirty="0">
                <a:solidFill>
                  <a:srgbClr val="7030A0"/>
                </a:solidFill>
                <a:latin typeface="Apple Braille" pitchFamily="2" charset="0"/>
                <a:cs typeface="Lucida Grande" panose="020B0600040502020204" pitchFamily="34" charset="0"/>
              </a:rPr>
              <a:t>in CDN: great applicability and compatibility</a:t>
            </a:r>
          </a:p>
        </p:txBody>
      </p:sp>
      <p:pic>
        <p:nvPicPr>
          <p:cNvPr id="8" name="图片 7">
            <a:extLst>
              <a:ext uri="{FF2B5EF4-FFF2-40B4-BE49-F238E27FC236}">
                <a16:creationId xmlns:a16="http://schemas.microsoft.com/office/drawing/2014/main" id="{D7142654-ACD0-30B0-CBC8-8E313D2011C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065750" y="1417059"/>
            <a:ext cx="1760517" cy="1760517"/>
          </a:xfrm>
          <a:prstGeom prst="rect">
            <a:avLst/>
          </a:prstGeom>
        </p:spPr>
      </p:pic>
      <p:sp>
        <p:nvSpPr>
          <p:cNvPr id="5" name="文本框 4">
            <a:extLst>
              <a:ext uri="{FF2B5EF4-FFF2-40B4-BE49-F238E27FC236}">
                <a16:creationId xmlns:a16="http://schemas.microsoft.com/office/drawing/2014/main" id="{AF2DBE9C-492E-490E-DB6F-1D899F7E02DE}"/>
              </a:ext>
            </a:extLst>
          </p:cNvPr>
          <p:cNvSpPr txBox="1"/>
          <p:nvPr/>
        </p:nvSpPr>
        <p:spPr>
          <a:xfrm>
            <a:off x="6118873" y="6152703"/>
            <a:ext cx="184730" cy="369332"/>
          </a:xfrm>
          <a:prstGeom prst="rect">
            <a:avLst/>
          </a:prstGeom>
          <a:noFill/>
        </p:spPr>
        <p:txBody>
          <a:bodyPr wrap="none" rtlCol="0">
            <a:spAutoFit/>
          </a:bodyPr>
          <a:lstStyle/>
          <a:p>
            <a:pPr algn="ctr"/>
            <a:endParaRPr lang="en-US" altLang="zh-CN" dirty="0"/>
          </a:p>
        </p:txBody>
      </p:sp>
      <p:sp>
        <p:nvSpPr>
          <p:cNvPr id="9" name="文本框 8">
            <a:extLst>
              <a:ext uri="{FF2B5EF4-FFF2-40B4-BE49-F238E27FC236}">
                <a16:creationId xmlns:a16="http://schemas.microsoft.com/office/drawing/2014/main" id="{F577CB47-0532-1BF1-5751-144A69D48AA9}"/>
              </a:ext>
            </a:extLst>
          </p:cNvPr>
          <p:cNvSpPr txBox="1"/>
          <p:nvPr/>
        </p:nvSpPr>
        <p:spPr>
          <a:xfrm>
            <a:off x="4281991" y="6176218"/>
            <a:ext cx="4043223" cy="338554"/>
          </a:xfrm>
          <a:prstGeom prst="rect">
            <a:avLst/>
          </a:prstGeom>
          <a:noFill/>
        </p:spPr>
        <p:txBody>
          <a:bodyPr wrap="none" rtlCol="0">
            <a:spAutoFit/>
          </a:bodyPr>
          <a:lstStyle/>
          <a:p>
            <a:pPr algn="ctr"/>
            <a:r>
              <a:rPr kumimoji="1" lang="en-US" altLang="zh-CN" sz="1600" i="1" dirty="0">
                <a:latin typeface="Apple Braille" pitchFamily="2" charset="0"/>
              </a:rPr>
              <a:t>Homepage:</a:t>
            </a:r>
            <a:r>
              <a:rPr kumimoji="1" lang="zh-CN" altLang="en-US" sz="1600" i="1" dirty="0">
                <a:latin typeface="Apple Braille" pitchFamily="2" charset="0"/>
              </a:rPr>
              <a:t> </a:t>
            </a:r>
            <a:r>
              <a:rPr lang="en-US" altLang="zh-CN" sz="1600" dirty="0">
                <a:latin typeface="Apple Braille" pitchFamily="2" charset="0"/>
                <a:hlinkClick r:id="rId5"/>
              </a:rPr>
              <a:t>https://mengyingzhou.github.io</a:t>
            </a:r>
            <a:endParaRPr lang="en-US" altLang="zh-CN" sz="1600" dirty="0">
              <a:latin typeface="Apple Braille" pitchFamily="2" charset="0"/>
            </a:endParaRPr>
          </a:p>
        </p:txBody>
      </p:sp>
    </p:spTree>
    <p:extLst>
      <p:ext uri="{BB962C8B-B14F-4D97-AF65-F5344CB8AC3E}">
        <p14:creationId xmlns:p14="http://schemas.microsoft.com/office/powerpoint/2010/main" val="209725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360FE75-CA15-6608-737F-C0F9AC22094F}"/>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17</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CBE8ABD3-7BCD-FF50-9265-1572BCD885D9}"/>
              </a:ext>
            </a:extLst>
          </p:cNvPr>
          <p:cNvSpPr>
            <a:spLocks noGrp="1"/>
          </p:cNvSpPr>
          <p:nvPr>
            <p:ph type="title"/>
          </p:nvPr>
        </p:nvSpPr>
        <p:spPr/>
        <p:txBody>
          <a:bodyPr/>
          <a:lstStyle/>
          <a:p>
            <a:r>
              <a:rPr kumimoji="1" lang="en-US" altLang="zh-CN" dirty="0">
                <a:latin typeface="Apple Braille" pitchFamily="2" charset="0"/>
              </a:rPr>
              <a:t>Measurement setup</a:t>
            </a:r>
            <a:endParaRPr kumimoji="1" lang="zh-CN" altLang="en-US" dirty="0">
              <a:latin typeface="Apple Braille" pitchFamily="2" charset="0"/>
            </a:endParaRPr>
          </a:p>
        </p:txBody>
      </p:sp>
      <p:grpSp>
        <p:nvGrpSpPr>
          <p:cNvPr id="9" name="组合 8">
            <a:extLst>
              <a:ext uri="{FF2B5EF4-FFF2-40B4-BE49-F238E27FC236}">
                <a16:creationId xmlns:a16="http://schemas.microsoft.com/office/drawing/2014/main" id="{FB33934D-9EEA-2698-2E2C-42777F31D32C}"/>
              </a:ext>
            </a:extLst>
          </p:cNvPr>
          <p:cNvGrpSpPr/>
          <p:nvPr/>
        </p:nvGrpSpPr>
        <p:grpSpPr>
          <a:xfrm>
            <a:off x="1546828" y="1368625"/>
            <a:ext cx="8837086" cy="4723089"/>
            <a:chOff x="1677457" y="1215832"/>
            <a:chExt cx="8837086" cy="4723089"/>
          </a:xfrm>
        </p:grpSpPr>
        <p:pic>
          <p:nvPicPr>
            <p:cNvPr id="7" name="图片 6">
              <a:extLst>
                <a:ext uri="{FF2B5EF4-FFF2-40B4-BE49-F238E27FC236}">
                  <a16:creationId xmlns:a16="http://schemas.microsoft.com/office/drawing/2014/main" id="{079E9408-CB7F-EC85-A3BE-460BCE29B163}"/>
                </a:ext>
              </a:extLst>
            </p:cNvPr>
            <p:cNvPicPr>
              <a:picLocks noChangeAspect="1"/>
            </p:cNvPicPr>
            <p:nvPr/>
          </p:nvPicPr>
          <p:blipFill>
            <a:blip r:embed="rId3"/>
            <a:stretch>
              <a:fillRect/>
            </a:stretch>
          </p:blipFill>
          <p:spPr>
            <a:xfrm>
              <a:off x="1677457" y="1215832"/>
              <a:ext cx="8837086" cy="4426336"/>
            </a:xfrm>
            <a:prstGeom prst="rect">
              <a:avLst/>
            </a:prstGeom>
          </p:spPr>
        </p:pic>
        <p:sp>
          <p:nvSpPr>
            <p:cNvPr id="8" name="文本框 7">
              <a:extLst>
                <a:ext uri="{FF2B5EF4-FFF2-40B4-BE49-F238E27FC236}">
                  <a16:creationId xmlns:a16="http://schemas.microsoft.com/office/drawing/2014/main" id="{76BF83EB-118B-6642-459E-9A5479394910}"/>
                </a:ext>
              </a:extLst>
            </p:cNvPr>
            <p:cNvSpPr txBox="1"/>
            <p:nvPr/>
          </p:nvSpPr>
          <p:spPr>
            <a:xfrm>
              <a:off x="6199632" y="5477256"/>
              <a:ext cx="2732736" cy="461665"/>
            </a:xfrm>
            <a:prstGeom prst="rect">
              <a:avLst/>
            </a:prstGeom>
            <a:noFill/>
          </p:spPr>
          <p:txBody>
            <a:bodyPr wrap="none" rtlCol="0">
              <a:spAutoFit/>
            </a:bodyPr>
            <a:lstStyle/>
            <a:p>
              <a:r>
                <a:rPr kumimoji="1" lang="zh-CN" altLang="en-US" sz="2400" dirty="0">
                  <a:latin typeface="Apple Braille" pitchFamily="2" charset="0"/>
                  <a:cs typeface="Times New Roman" panose="02020603050405020304" pitchFamily="18" charset="0"/>
                </a:rPr>
                <a:t>（</a:t>
              </a:r>
              <a:r>
                <a:rPr kumimoji="1" lang="en-US" altLang="zh-CN" sz="2400" dirty="0">
                  <a:latin typeface="Apple Braille" pitchFamily="2" charset="0"/>
                  <a:cs typeface="Times New Roman" panose="02020603050405020304" pitchFamily="18" charset="0"/>
                </a:rPr>
                <a:t>Alexa Top 500</a:t>
              </a:r>
              <a:r>
                <a:rPr kumimoji="1" lang="zh-CN" altLang="en-US" sz="2400" dirty="0">
                  <a:latin typeface="Apple Braille" pitchFamily="2" charset="0"/>
                  <a:cs typeface="Times New Roman" panose="02020603050405020304" pitchFamily="18" charset="0"/>
                </a:rPr>
                <a:t>）</a:t>
              </a:r>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9031DF4-38E1-B132-85F0-D4CE6C71F343}"/>
                  </a:ext>
                </a:extLst>
              </p:cNvPr>
              <p:cNvSpPr txBox="1"/>
              <p:nvPr/>
            </p:nvSpPr>
            <p:spPr>
              <a:xfrm>
                <a:off x="8922406" y="1269783"/>
                <a:ext cx="3117194" cy="1292662"/>
              </a:xfrm>
              <a:prstGeom prst="rect">
                <a:avLst/>
              </a:prstGeom>
              <a:noFill/>
            </p:spPr>
            <p:txBody>
              <a:bodyPr wrap="square" rtlCol="0">
                <a:spAutoFit/>
              </a:bodyPr>
              <a:lstStyle/>
              <a:p>
                <a:r>
                  <a:rPr kumimoji="1" lang="en-US" altLang="zh-CN" b="0" dirty="0">
                    <a:latin typeface="Cambria Math" panose="02040503050406030204" pitchFamily="18" charset="0"/>
                    <a:cs typeface="Times New Roman" panose="02020603050405020304" pitchFamily="18" charset="0"/>
                  </a:rPr>
                  <a:t>Metric</a:t>
                </a:r>
                <a:r>
                  <a:rPr kumimoji="1" lang="zh-CN" altLang="en-US" b="0" dirty="0">
                    <a:latin typeface="Cambria Math" panose="02040503050406030204" pitchFamily="18" charset="0"/>
                    <a:cs typeface="Times New Roman" panose="02020603050405020304" pitchFamily="18" charset="0"/>
                  </a:rPr>
                  <a:t> </a:t>
                </a:r>
                <a:r>
                  <a:rPr kumimoji="1" lang="en-US" altLang="zh-CN" b="0" dirty="0">
                    <a:latin typeface="Cambria Math" panose="02040503050406030204" pitchFamily="18" charset="0"/>
                    <a:cs typeface="Times New Roman" panose="02020603050405020304" pitchFamily="18" charset="0"/>
                  </a:rPr>
                  <a:t>definition: </a:t>
                </a:r>
              </a:p>
              <a:p>
                <a:pPr algn="ct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𝑋</m:t>
                          </m:r>
                        </m:e>
                        <m:sub>
                          <m:r>
                            <a:rPr kumimoji="1" lang="en-US" altLang="zh-CN" b="0" i="1" smtClean="0">
                              <a:latin typeface="Cambria Math" panose="02040503050406030204" pitchFamily="18" charset="0"/>
                              <a:cs typeface="Times New Roman" panose="02020603050405020304" pitchFamily="18" charset="0"/>
                            </a:rPr>
                            <m:t>𝑟𝑒𝑑𝑢𝑐𝑡𝑖𝑜𝑛</m:t>
                          </m:r>
                        </m:sub>
                      </m:sSub>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𝑋</m:t>
                          </m:r>
                        </m:e>
                        <m:sub>
                          <m:r>
                            <a:rPr kumimoji="1" lang="en-US" altLang="zh-CN" b="0" i="1" smtClean="0">
                              <a:latin typeface="Cambria Math" panose="02040503050406030204" pitchFamily="18" charset="0"/>
                              <a:cs typeface="Times New Roman" panose="02020603050405020304" pitchFamily="18" charset="0"/>
                            </a:rPr>
                            <m:t>𝐻</m:t>
                          </m:r>
                          <m:r>
                            <a:rPr kumimoji="1" lang="en-US" altLang="zh-CN" b="0" i="1" smtClean="0">
                              <a:latin typeface="Cambria Math" panose="02040503050406030204" pitchFamily="18" charset="0"/>
                              <a:cs typeface="Times New Roman" panose="02020603050405020304" pitchFamily="18" charset="0"/>
                            </a:rPr>
                            <m:t>2</m:t>
                          </m:r>
                        </m:sub>
                      </m:sSub>
                      <m:r>
                        <a:rPr kumimoji="1" lang="en-US" altLang="zh-CN" b="0" i="1" smtClean="0">
                          <a:latin typeface="Cambria Math" panose="02040503050406030204" pitchFamily="18" charset="0"/>
                          <a:cs typeface="Times New Roman" panose="02020603050405020304" pitchFamily="18" charset="0"/>
                        </a:rPr>
                        <m:t>−</m:t>
                      </m:r>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𝑋</m:t>
                          </m:r>
                        </m:e>
                        <m:sub>
                          <m:r>
                            <a:rPr kumimoji="1" lang="en-US" altLang="zh-CN" b="0" i="1" smtClean="0">
                              <a:latin typeface="Cambria Math" panose="02040503050406030204" pitchFamily="18" charset="0"/>
                              <a:cs typeface="Times New Roman" panose="02020603050405020304" pitchFamily="18" charset="0"/>
                            </a:rPr>
                            <m:t>𝐻</m:t>
                          </m:r>
                          <m:r>
                            <a:rPr kumimoji="1" lang="en-US" altLang="zh-CN" b="0" i="1" smtClean="0">
                              <a:latin typeface="Cambria Math" panose="02040503050406030204" pitchFamily="18" charset="0"/>
                              <a:cs typeface="Times New Roman" panose="02020603050405020304" pitchFamily="18" charset="0"/>
                            </a:rPr>
                            <m:t>3</m:t>
                          </m:r>
                        </m:sub>
                      </m:sSub>
                      <m:r>
                        <a:rPr kumimoji="1" lang="zh-CN" altLang="en-US" b="0" i="1" smtClean="0">
                          <a:latin typeface="Cambria Math" panose="02040503050406030204" pitchFamily="18" charset="0"/>
                          <a:cs typeface="Times New Roman" panose="02020603050405020304" pitchFamily="18" charset="0"/>
                        </a:rPr>
                        <m:t> </m:t>
                      </m:r>
                    </m:oMath>
                  </m:oMathPara>
                </a14:m>
                <a:endParaRPr kumimoji="1" lang="en-US" altLang="zh-CN" dirty="0">
                  <a:latin typeface="Apple Braille" pitchFamily="2" charset="0"/>
                  <a:cs typeface="Times New Roman" panose="02020603050405020304" pitchFamily="18" charset="0"/>
                </a:endParaRPr>
              </a:p>
              <a:p>
                <a:pPr algn="ctr"/>
                <a:endParaRPr kumimoji="1" lang="en-US" altLang="zh-CN" sz="1400" b="0" i="1" dirty="0">
                  <a:latin typeface="Cambria Math" panose="02040503050406030204" pitchFamily="18" charset="0"/>
                  <a:cs typeface="Times New Roman" panose="02020603050405020304" pitchFamily="18" charset="0"/>
                </a:endParaRPr>
              </a:p>
              <a:p>
                <a:pPr algn="ctr"/>
                <a14:m>
                  <m:oMath xmlns:m="http://schemas.openxmlformats.org/officeDocument/2006/math">
                    <m:r>
                      <a:rPr kumimoji="1" lang="en-US" altLang="zh-CN" sz="1400" b="0" i="1" smtClean="0">
                        <a:latin typeface="Cambria Math" panose="02040503050406030204" pitchFamily="18" charset="0"/>
                        <a:cs typeface="Times New Roman" panose="02020603050405020304" pitchFamily="18" charset="0"/>
                      </a:rPr>
                      <m:t>𝑋</m:t>
                    </m:r>
                  </m:oMath>
                </a14:m>
                <a:r>
                  <a:rPr kumimoji="1" lang="zh-CN" altLang="en-US" sz="1400" dirty="0">
                    <a:latin typeface="Apple Braille" pitchFamily="2" charset="0"/>
                    <a:cs typeface="Times New Roman" panose="02020603050405020304" pitchFamily="18" charset="0"/>
                  </a:rPr>
                  <a:t> </a:t>
                </a:r>
                <a:r>
                  <a:rPr kumimoji="1" lang="en-US" altLang="zh-CN" sz="1400" dirty="0">
                    <a:latin typeface="Apple Braille" pitchFamily="2" charset="0"/>
                    <a:cs typeface="Times New Roman" panose="02020603050405020304" pitchFamily="18" charset="0"/>
                  </a:rPr>
                  <a:t>includes</a:t>
                </a:r>
                <a:r>
                  <a:rPr kumimoji="1" lang="zh-CN" altLang="en-US" sz="1400" dirty="0">
                    <a:latin typeface="Apple Braille" pitchFamily="2" charset="0"/>
                    <a:cs typeface="Times New Roman" panose="02020603050405020304" pitchFamily="18" charset="0"/>
                  </a:rPr>
                  <a:t> </a:t>
                </a:r>
                <a:r>
                  <a:rPr kumimoji="1" lang="en-US" altLang="zh-CN" sz="1400" i="1" dirty="0">
                    <a:latin typeface="Apple Braille" pitchFamily="2" charset="0"/>
                    <a:cs typeface="Times New Roman" panose="02020603050405020304" pitchFamily="18" charset="0"/>
                  </a:rPr>
                  <a:t>PLT,</a:t>
                </a:r>
                <a:r>
                  <a:rPr kumimoji="1" lang="zh-CN" altLang="en-US" sz="1400" i="1" dirty="0">
                    <a:latin typeface="Apple Braille" pitchFamily="2" charset="0"/>
                    <a:cs typeface="Times New Roman" panose="02020603050405020304" pitchFamily="18" charset="0"/>
                  </a:rPr>
                  <a:t> </a:t>
                </a:r>
                <a:r>
                  <a:rPr kumimoji="1" lang="en" altLang="zh-CN" sz="1400" i="1" dirty="0">
                    <a:latin typeface="Apple Braille" pitchFamily="2" charset="0"/>
                    <a:cs typeface="Times New Roman" panose="02020603050405020304" pitchFamily="18" charset="0"/>
                  </a:rPr>
                  <a:t>Connection time, </a:t>
                </a:r>
              </a:p>
              <a:p>
                <a:pPr algn="ctr"/>
                <a:r>
                  <a:rPr kumimoji="1" lang="en" altLang="zh-CN" sz="1400" i="1" dirty="0">
                    <a:latin typeface="Apple Braille" pitchFamily="2" charset="0"/>
                    <a:cs typeface="Times New Roman" panose="02020603050405020304" pitchFamily="18" charset="0"/>
                  </a:rPr>
                  <a:t>Wait time, and Receive time</a:t>
                </a:r>
                <a:endParaRPr kumimoji="1" lang="zh-CN" altLang="en-US" sz="1400" i="1" dirty="0">
                  <a:latin typeface="Apple Braille" pitchFamily="2"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89031DF4-38E1-B132-85F0-D4CE6C71F343}"/>
                  </a:ext>
                </a:extLst>
              </p:cNvPr>
              <p:cNvSpPr txBox="1">
                <a:spLocks noRot="1" noChangeAspect="1" noMove="1" noResize="1" noEditPoints="1" noAdjustHandles="1" noChangeArrowheads="1" noChangeShapeType="1" noTextEdit="1"/>
              </p:cNvSpPr>
              <p:nvPr/>
            </p:nvSpPr>
            <p:spPr>
              <a:xfrm>
                <a:off x="8922406" y="1269783"/>
                <a:ext cx="3117194" cy="1292662"/>
              </a:xfrm>
              <a:prstGeom prst="rect">
                <a:avLst/>
              </a:prstGeom>
              <a:blipFill>
                <a:blip r:embed="rId4"/>
                <a:stretch>
                  <a:fillRect l="-1619" t="-1942" b="-4854"/>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834034E3-09EB-52BD-EEE7-5DA8B7F0D7F1}"/>
              </a:ext>
            </a:extLst>
          </p:cNvPr>
          <p:cNvPicPr>
            <a:picLocks noChangeAspect="1"/>
          </p:cNvPicPr>
          <p:nvPr/>
        </p:nvPicPr>
        <p:blipFill>
          <a:blip r:embed="rId5"/>
          <a:stretch>
            <a:fillRect/>
          </a:stretch>
        </p:blipFill>
        <p:spPr>
          <a:xfrm>
            <a:off x="8425544" y="4736396"/>
            <a:ext cx="1958370" cy="461665"/>
          </a:xfrm>
          <a:prstGeom prst="rect">
            <a:avLst/>
          </a:prstGeom>
        </p:spPr>
      </p:pic>
    </p:spTree>
    <p:extLst>
      <p:ext uri="{BB962C8B-B14F-4D97-AF65-F5344CB8AC3E}">
        <p14:creationId xmlns:p14="http://schemas.microsoft.com/office/powerpoint/2010/main" val="347689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D4E3CAD-E242-D62F-E684-BA56D18D9262}"/>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18</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32715F09-9F6A-B914-14B8-9BCAC83E2E24}"/>
              </a:ext>
            </a:extLst>
          </p:cNvPr>
          <p:cNvSpPr>
            <a:spLocks noGrp="1"/>
          </p:cNvSpPr>
          <p:nvPr>
            <p:ph type="title"/>
          </p:nvPr>
        </p:nvSpPr>
        <p:spPr/>
        <p:txBody>
          <a:bodyPr>
            <a:noAutofit/>
          </a:bodyPr>
          <a:lstStyle/>
          <a:p>
            <a:r>
              <a:rPr kumimoji="1" lang="en" altLang="zh-CN" sz="3600" dirty="0" err="1">
                <a:latin typeface="Apple Braille" pitchFamily="2" charset="0"/>
              </a:rPr>
              <a:t>HoL</a:t>
            </a:r>
            <a:r>
              <a:rPr kumimoji="1" lang="en" altLang="zh-CN" sz="3600" dirty="0">
                <a:latin typeface="Apple Braille" pitchFamily="2" charset="0"/>
              </a:rPr>
              <a:t> problem with multiple CDN resources</a:t>
            </a:r>
            <a:endParaRPr kumimoji="1" lang="zh-CN" altLang="en-US" sz="3600" dirty="0">
              <a:latin typeface="Apple Braille" pitchFamily="2" charset="0"/>
            </a:endParaRPr>
          </a:p>
        </p:txBody>
      </p:sp>
      <p:sp>
        <p:nvSpPr>
          <p:cNvPr id="10" name="文本框 9">
            <a:extLst>
              <a:ext uri="{FF2B5EF4-FFF2-40B4-BE49-F238E27FC236}">
                <a16:creationId xmlns:a16="http://schemas.microsoft.com/office/drawing/2014/main" id="{A71C9D31-19A5-E0E5-4C4B-EA528D83012E}"/>
              </a:ext>
            </a:extLst>
          </p:cNvPr>
          <p:cNvSpPr txBox="1"/>
          <p:nvPr/>
        </p:nvSpPr>
        <p:spPr>
          <a:xfrm>
            <a:off x="3650805" y="5782160"/>
            <a:ext cx="7766998" cy="461665"/>
          </a:xfrm>
          <a:prstGeom prst="rect">
            <a:avLst/>
          </a:prstGeom>
          <a:noFill/>
        </p:spPr>
        <p:txBody>
          <a:bodyPr wrap="none" rtlCol="0">
            <a:spAutoFit/>
          </a:bodyPr>
          <a:lstStyle/>
          <a:p>
            <a:r>
              <a:rPr lang="en" altLang="zh-CN" sz="2400" b="1" dirty="0">
                <a:latin typeface="Apple Braille" pitchFamily="2" charset="0"/>
              </a:rPr>
              <a:t>TCP-based CDN providers are prone to </a:t>
            </a:r>
            <a:r>
              <a:rPr lang="en" altLang="zh-CN" sz="2400" b="1" dirty="0" err="1">
                <a:latin typeface="Apple Braille" pitchFamily="2" charset="0"/>
              </a:rPr>
              <a:t>HoL</a:t>
            </a:r>
            <a:r>
              <a:rPr lang="en" altLang="zh-CN" sz="2400" b="1" dirty="0">
                <a:latin typeface="Apple Braille" pitchFamily="2" charset="0"/>
              </a:rPr>
              <a:t> problem</a:t>
            </a:r>
            <a:endParaRPr kumimoji="1" lang="zh-CN" altLang="en-US" sz="2400" b="1" dirty="0">
              <a:latin typeface="Apple Braille" pitchFamily="2" charset="0"/>
            </a:endParaRPr>
          </a:p>
        </p:txBody>
      </p:sp>
      <p:pic>
        <p:nvPicPr>
          <p:cNvPr id="12" name="图片 11">
            <a:extLst>
              <a:ext uri="{FF2B5EF4-FFF2-40B4-BE49-F238E27FC236}">
                <a16:creationId xmlns:a16="http://schemas.microsoft.com/office/drawing/2014/main" id="{AB46D672-7211-8241-3B38-9551E5777DD0}"/>
              </a:ext>
            </a:extLst>
          </p:cNvPr>
          <p:cNvPicPr>
            <a:picLocks noChangeAspect="1"/>
          </p:cNvPicPr>
          <p:nvPr/>
        </p:nvPicPr>
        <p:blipFill>
          <a:blip r:embed="rId3"/>
          <a:stretch>
            <a:fillRect/>
          </a:stretch>
        </p:blipFill>
        <p:spPr>
          <a:xfrm>
            <a:off x="1577870" y="4866907"/>
            <a:ext cx="2199839" cy="2199839"/>
          </a:xfrm>
          <a:prstGeom prst="rect">
            <a:avLst/>
          </a:prstGeom>
        </p:spPr>
      </p:pic>
      <p:sp>
        <p:nvSpPr>
          <p:cNvPr id="15" name="文本框 14">
            <a:extLst>
              <a:ext uri="{FF2B5EF4-FFF2-40B4-BE49-F238E27FC236}">
                <a16:creationId xmlns:a16="http://schemas.microsoft.com/office/drawing/2014/main" id="{043B75FB-67A6-CB7B-6F37-C1F738EB170A}"/>
              </a:ext>
            </a:extLst>
          </p:cNvPr>
          <p:cNvSpPr txBox="1"/>
          <p:nvPr/>
        </p:nvSpPr>
        <p:spPr>
          <a:xfrm>
            <a:off x="1994619" y="4525917"/>
            <a:ext cx="8787519" cy="369332"/>
          </a:xfrm>
          <a:prstGeom prst="rect">
            <a:avLst/>
          </a:prstGeom>
          <a:noFill/>
        </p:spPr>
        <p:txBody>
          <a:bodyPr wrap="square" rtlCol="0">
            <a:spAutoFit/>
          </a:bodyPr>
          <a:lstStyle/>
          <a:p>
            <a:r>
              <a:rPr kumimoji="1" lang="en" altLang="zh-CN" dirty="0">
                <a:latin typeface="Apple Braille" pitchFamily="2" charset="0"/>
              </a:rPr>
              <a:t>The number of CDN entries per webpage for Amazon, Cloudflare, Google, and Fastly</a:t>
            </a:r>
            <a:endParaRPr kumimoji="1" lang="zh-CN" altLang="en-US" dirty="0">
              <a:latin typeface="Apple Braille" pitchFamily="2" charset="0"/>
            </a:endParaRPr>
          </a:p>
        </p:txBody>
      </p:sp>
      <p:pic>
        <p:nvPicPr>
          <p:cNvPr id="7" name="图片 6">
            <a:extLst>
              <a:ext uri="{FF2B5EF4-FFF2-40B4-BE49-F238E27FC236}">
                <a16:creationId xmlns:a16="http://schemas.microsoft.com/office/drawing/2014/main" id="{FE4C694E-12F3-4772-7013-6DA6ECD454A1}"/>
              </a:ext>
            </a:extLst>
          </p:cNvPr>
          <p:cNvPicPr>
            <a:picLocks noChangeAspect="1"/>
          </p:cNvPicPr>
          <p:nvPr/>
        </p:nvPicPr>
        <p:blipFill>
          <a:blip r:embed="rId4"/>
          <a:stretch>
            <a:fillRect/>
          </a:stretch>
        </p:blipFill>
        <p:spPr>
          <a:xfrm>
            <a:off x="3650805" y="1368088"/>
            <a:ext cx="5257800" cy="3154680"/>
          </a:xfrm>
          <a:prstGeom prst="rect">
            <a:avLst/>
          </a:prstGeom>
        </p:spPr>
      </p:pic>
    </p:spTree>
    <p:extLst>
      <p:ext uri="{BB962C8B-B14F-4D97-AF65-F5344CB8AC3E}">
        <p14:creationId xmlns:p14="http://schemas.microsoft.com/office/powerpoint/2010/main" val="214187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FBBA47B-44B4-3F01-955B-00BBA3671A3B}"/>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19</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9B4B3FC1-1CFF-111B-235A-D090F7A0A0FF}"/>
              </a:ext>
            </a:extLst>
          </p:cNvPr>
          <p:cNvSpPr>
            <a:spLocks noGrp="1"/>
          </p:cNvSpPr>
          <p:nvPr>
            <p:ph type="title"/>
          </p:nvPr>
        </p:nvSpPr>
        <p:spPr/>
        <p:txBody>
          <a:bodyPr>
            <a:noAutofit/>
          </a:bodyPr>
          <a:lstStyle/>
          <a:p>
            <a:r>
              <a:rPr kumimoji="1" lang="en" altLang="zh-CN" sz="3200" dirty="0">
                <a:latin typeface="Apple Braille" pitchFamily="2" charset="0"/>
              </a:rPr>
              <a:t>Stream multiplexing</a:t>
            </a:r>
            <a:r>
              <a:rPr kumimoji="1" lang="zh-CN" altLang="en-US" sz="3200" dirty="0">
                <a:latin typeface="Apple Braille" pitchFamily="2" charset="0"/>
              </a:rPr>
              <a:t> </a:t>
            </a:r>
            <a:r>
              <a:rPr kumimoji="1" lang="en-US" altLang="zh-CN" sz="3200" dirty="0">
                <a:latin typeface="Apple Braille" pitchFamily="2" charset="0"/>
              </a:rPr>
              <a:t>eliminates</a:t>
            </a:r>
            <a:r>
              <a:rPr kumimoji="1" lang="zh-CN" altLang="en-US" sz="3200" dirty="0">
                <a:latin typeface="Apple Braille" pitchFamily="2" charset="0"/>
              </a:rPr>
              <a:t> </a:t>
            </a:r>
            <a:r>
              <a:rPr kumimoji="1" lang="en-US" altLang="zh-CN" sz="3200" dirty="0" err="1">
                <a:latin typeface="Apple Braille" pitchFamily="2" charset="0"/>
              </a:rPr>
              <a:t>HoL</a:t>
            </a:r>
            <a:r>
              <a:rPr kumimoji="1" lang="zh-CN" altLang="en-US" sz="3200" dirty="0">
                <a:latin typeface="Apple Braille" pitchFamily="2" charset="0"/>
              </a:rPr>
              <a:t> </a:t>
            </a:r>
            <a:r>
              <a:rPr kumimoji="1" lang="en-US" altLang="zh-CN" sz="3200" dirty="0">
                <a:latin typeface="Apple Braille" pitchFamily="2" charset="0"/>
              </a:rPr>
              <a:t>problem</a:t>
            </a:r>
            <a:endParaRPr kumimoji="1" lang="zh-CN" altLang="en-US" sz="3200" dirty="0">
              <a:latin typeface="Apple Braille" pitchFamily="2" charset="0"/>
            </a:endParaRPr>
          </a:p>
        </p:txBody>
      </p:sp>
      <p:sp>
        <p:nvSpPr>
          <p:cNvPr id="9" name="文本框 8">
            <a:extLst>
              <a:ext uri="{FF2B5EF4-FFF2-40B4-BE49-F238E27FC236}">
                <a16:creationId xmlns:a16="http://schemas.microsoft.com/office/drawing/2014/main" id="{1B936E81-4CE4-F5BF-3205-1D92C1603060}"/>
              </a:ext>
            </a:extLst>
          </p:cNvPr>
          <p:cNvSpPr txBox="1"/>
          <p:nvPr/>
        </p:nvSpPr>
        <p:spPr>
          <a:xfrm>
            <a:off x="2803071" y="4938386"/>
            <a:ext cx="7043057" cy="1255663"/>
          </a:xfrm>
          <a:prstGeom prst="roundRect">
            <a:avLst/>
          </a:prstGeom>
          <a:solidFill>
            <a:schemeClr val="bg1">
              <a:lumMod val="85000"/>
            </a:schemeClr>
          </a:solidFill>
          <a:ln>
            <a:solidFill>
              <a:schemeClr val="tx1"/>
            </a:solidFill>
          </a:ln>
        </p:spPr>
        <p:txBody>
          <a:bodyPr wrap="square" rtlCol="0">
            <a:spAutoFit/>
          </a:bodyPr>
          <a:lstStyle/>
          <a:p>
            <a:pPr>
              <a:lnSpc>
                <a:spcPct val="130000"/>
              </a:lnSpc>
            </a:pPr>
            <a:r>
              <a:rPr lang="en" altLang="zh-CN" b="1" dirty="0">
                <a:solidFill>
                  <a:srgbClr val="000080"/>
                </a:solidFill>
                <a:effectLst/>
                <a:latin typeface="Apple Braille" pitchFamily="2" charset="0"/>
              </a:rPr>
              <a:t>Takeaway</a:t>
            </a:r>
            <a:r>
              <a:rPr kumimoji="1" lang="zh-CN" altLang="en-US" b="1" dirty="0">
                <a:solidFill>
                  <a:srgbClr val="000080"/>
                </a:solidFill>
                <a:latin typeface="Apple Braille" pitchFamily="2" charset="0"/>
              </a:rPr>
              <a:t> </a:t>
            </a:r>
            <a:r>
              <a:rPr kumimoji="1" lang="en-US" altLang="zh-CN" b="1" dirty="0">
                <a:solidFill>
                  <a:srgbClr val="000080"/>
                </a:solidFill>
                <a:latin typeface="Apple Braille" pitchFamily="2" charset="0"/>
              </a:rPr>
              <a:t>3:</a:t>
            </a:r>
            <a:r>
              <a:rPr kumimoji="1" lang="zh-CN" altLang="en-US" b="1" dirty="0">
                <a:solidFill>
                  <a:srgbClr val="000080"/>
                </a:solidFill>
                <a:latin typeface="Apple Braille" pitchFamily="2" charset="0"/>
              </a:rPr>
              <a:t> </a:t>
            </a:r>
            <a:endParaRPr kumimoji="1" lang="en-US" altLang="zh-CN" b="1" dirty="0">
              <a:solidFill>
                <a:srgbClr val="000080"/>
              </a:solidFill>
              <a:latin typeface="Apple Braille" pitchFamily="2" charset="0"/>
            </a:endParaRPr>
          </a:p>
          <a:p>
            <a:pPr>
              <a:lnSpc>
                <a:spcPct val="130000"/>
              </a:lnSpc>
            </a:pPr>
            <a:r>
              <a:rPr kumimoji="1" lang="en-US" altLang="zh-CN" b="1" dirty="0">
                <a:solidFill>
                  <a:srgbClr val="000080"/>
                </a:solidFill>
                <a:latin typeface="Apple Braille" pitchFamily="2" charset="0"/>
              </a:rPr>
              <a:t>-</a:t>
            </a:r>
            <a:r>
              <a:rPr kumimoji="1" lang="zh-CN" altLang="en-US" b="1" dirty="0">
                <a:solidFill>
                  <a:srgbClr val="000080"/>
                </a:solidFill>
                <a:latin typeface="Apple Braille" pitchFamily="2" charset="0"/>
              </a:rPr>
              <a:t> </a:t>
            </a:r>
            <a:r>
              <a:rPr kumimoji="1" lang="en" altLang="zh-CN" b="1" dirty="0">
                <a:solidFill>
                  <a:srgbClr val="000080"/>
                </a:solidFill>
                <a:latin typeface="Apple Braille" pitchFamily="2" charset="0"/>
              </a:rPr>
              <a:t>Multiple CDN resources increase the risk of congestion. </a:t>
            </a:r>
          </a:p>
          <a:p>
            <a:pPr>
              <a:lnSpc>
                <a:spcPct val="130000"/>
              </a:lnSpc>
            </a:pPr>
            <a:r>
              <a:rPr kumimoji="1" lang="en-US" altLang="zh-CN" b="1" dirty="0">
                <a:solidFill>
                  <a:srgbClr val="000080"/>
                </a:solidFill>
                <a:latin typeface="Apple Braille" pitchFamily="2" charset="0"/>
              </a:rPr>
              <a:t>-</a:t>
            </a:r>
            <a:r>
              <a:rPr kumimoji="1" lang="zh-CN" altLang="en-US" b="1" dirty="0">
                <a:solidFill>
                  <a:srgbClr val="000080"/>
                </a:solidFill>
                <a:latin typeface="Apple Braille" pitchFamily="2" charset="0"/>
              </a:rPr>
              <a:t> </a:t>
            </a:r>
            <a:r>
              <a:rPr kumimoji="1" lang="en" altLang="zh-CN" b="1" dirty="0">
                <a:solidFill>
                  <a:srgbClr val="000080"/>
                </a:solidFill>
                <a:latin typeface="Apple Braille" pitchFamily="2" charset="0"/>
              </a:rPr>
              <a:t>H3’s stream multiplexing mitigates this problem</a:t>
            </a:r>
            <a:r>
              <a:rPr kumimoji="1" lang="en-US" altLang="zh-CN" b="1" dirty="0">
                <a:solidFill>
                  <a:srgbClr val="000080"/>
                </a:solidFill>
                <a:latin typeface="Apple Braille" pitchFamily="2" charset="0"/>
              </a:rPr>
              <a:t>.</a:t>
            </a:r>
            <a:endParaRPr lang="en" altLang="zh-CN" b="0" dirty="0">
              <a:solidFill>
                <a:srgbClr val="000000"/>
              </a:solidFill>
              <a:effectLst/>
              <a:latin typeface="Apple Braille" pitchFamily="2" charset="0"/>
            </a:endParaRPr>
          </a:p>
        </p:txBody>
      </p:sp>
      <p:pic>
        <p:nvPicPr>
          <p:cNvPr id="5" name="图片 4">
            <a:extLst>
              <a:ext uri="{FF2B5EF4-FFF2-40B4-BE49-F238E27FC236}">
                <a16:creationId xmlns:a16="http://schemas.microsoft.com/office/drawing/2014/main" id="{E591A173-645B-ECC2-2084-EC8D424FDB8B}"/>
              </a:ext>
            </a:extLst>
          </p:cNvPr>
          <p:cNvPicPr>
            <a:picLocks noChangeAspect="1"/>
          </p:cNvPicPr>
          <p:nvPr/>
        </p:nvPicPr>
        <p:blipFill>
          <a:blip r:embed="rId3"/>
          <a:stretch>
            <a:fillRect/>
          </a:stretch>
        </p:blipFill>
        <p:spPr>
          <a:xfrm>
            <a:off x="3505199" y="1234383"/>
            <a:ext cx="5638800" cy="3383280"/>
          </a:xfrm>
          <a:prstGeom prst="rect">
            <a:avLst/>
          </a:prstGeom>
        </p:spPr>
      </p:pic>
    </p:spTree>
    <p:extLst>
      <p:ext uri="{BB962C8B-B14F-4D97-AF65-F5344CB8AC3E}">
        <p14:creationId xmlns:p14="http://schemas.microsoft.com/office/powerpoint/2010/main" val="214758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CF65551-0398-55E3-5752-F0B1E98ECA80}"/>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2</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C3AE50A8-1F83-4B9E-9936-C2075180A859}"/>
              </a:ext>
            </a:extLst>
          </p:cNvPr>
          <p:cNvSpPr>
            <a:spLocks noGrp="1"/>
          </p:cNvSpPr>
          <p:nvPr>
            <p:ph type="title"/>
          </p:nvPr>
        </p:nvSpPr>
        <p:spPr/>
        <p:txBody>
          <a:bodyPr>
            <a:normAutofit/>
          </a:bodyPr>
          <a:lstStyle/>
          <a:p>
            <a:r>
              <a:rPr kumimoji="1" lang="en-US" altLang="zh-CN" dirty="0">
                <a:latin typeface="Apple Braille" pitchFamily="2" charset="0"/>
              </a:rPr>
              <a:t>Nowadays HTTPs h</a:t>
            </a:r>
            <a:r>
              <a:rPr kumimoji="1" lang="en-US" altLang="zh-CN" sz="4400" dirty="0">
                <a:latin typeface="Apple Braille" pitchFamily="2" charset="0"/>
              </a:rPr>
              <a:t>as fallen</a:t>
            </a:r>
            <a:r>
              <a:rPr kumimoji="1" lang="zh-CN" altLang="en-US" sz="4400" dirty="0">
                <a:latin typeface="Apple Braille" pitchFamily="2" charset="0"/>
              </a:rPr>
              <a:t> </a:t>
            </a:r>
            <a:r>
              <a:rPr kumimoji="1" lang="en-US" altLang="zh-CN" sz="4400" dirty="0">
                <a:latin typeface="Apple Braille" pitchFamily="2" charset="0"/>
              </a:rPr>
              <a:t>behind</a:t>
            </a:r>
            <a:endParaRPr kumimoji="1" lang="zh-CN" altLang="en-US" dirty="0">
              <a:latin typeface="Apple Braille" pitchFamily="2" charset="0"/>
            </a:endParaRPr>
          </a:p>
        </p:txBody>
      </p:sp>
      <p:grpSp>
        <p:nvGrpSpPr>
          <p:cNvPr id="24" name="组合 23">
            <a:extLst>
              <a:ext uri="{FF2B5EF4-FFF2-40B4-BE49-F238E27FC236}">
                <a16:creationId xmlns:a16="http://schemas.microsoft.com/office/drawing/2014/main" id="{1BEDA12D-143B-819E-38D5-F10A09974FB3}"/>
              </a:ext>
            </a:extLst>
          </p:cNvPr>
          <p:cNvGrpSpPr/>
          <p:nvPr/>
        </p:nvGrpSpPr>
        <p:grpSpPr>
          <a:xfrm>
            <a:off x="1975070" y="2430850"/>
            <a:ext cx="2133650" cy="1628173"/>
            <a:chOff x="762901" y="3772716"/>
            <a:chExt cx="2133650" cy="1628173"/>
          </a:xfrm>
        </p:grpSpPr>
        <p:pic>
          <p:nvPicPr>
            <p:cNvPr id="25" name="图片 24">
              <a:extLst>
                <a:ext uri="{FF2B5EF4-FFF2-40B4-BE49-F238E27FC236}">
                  <a16:creationId xmlns:a16="http://schemas.microsoft.com/office/drawing/2014/main" id="{8F000DD6-AAD8-1BEB-A39F-F9C22311205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762901" y="3772716"/>
              <a:ext cx="2133650" cy="1280189"/>
            </a:xfrm>
            <a:prstGeom prst="rect">
              <a:avLst/>
            </a:prstGeom>
          </p:spPr>
        </p:pic>
        <p:sp>
          <p:nvSpPr>
            <p:cNvPr id="26" name="文本框 25">
              <a:extLst>
                <a:ext uri="{FF2B5EF4-FFF2-40B4-BE49-F238E27FC236}">
                  <a16:creationId xmlns:a16="http://schemas.microsoft.com/office/drawing/2014/main" id="{1C03AA36-4328-6316-1E9F-41887A559382}"/>
                </a:ext>
              </a:extLst>
            </p:cNvPr>
            <p:cNvSpPr txBox="1"/>
            <p:nvPr/>
          </p:nvSpPr>
          <p:spPr>
            <a:xfrm>
              <a:off x="882736" y="5000779"/>
              <a:ext cx="1947584" cy="400110"/>
            </a:xfrm>
            <a:prstGeom prst="rect">
              <a:avLst/>
            </a:prstGeom>
            <a:noFill/>
          </p:spPr>
          <p:txBody>
            <a:bodyPr wrap="none" rtlCol="0">
              <a:spAutoFit/>
            </a:bodyPr>
            <a:lstStyle/>
            <a:p>
              <a:r>
                <a:rPr kumimoji="1" lang="en-US" altLang="zh-CN" sz="2000" dirty="0">
                  <a:solidFill>
                    <a:srgbClr val="116593"/>
                  </a:solidFill>
                  <a:latin typeface="Apple Braille" pitchFamily="2" charset="0"/>
                </a:rPr>
                <a:t>Faster</a:t>
              </a:r>
              <a:r>
                <a:rPr kumimoji="1" lang="zh-CN" altLang="en-US" sz="2000" dirty="0">
                  <a:solidFill>
                    <a:srgbClr val="116593"/>
                  </a:solidFill>
                  <a:latin typeface="Apple Braille" pitchFamily="2" charset="0"/>
                </a:rPr>
                <a:t> </a:t>
              </a:r>
              <a:r>
                <a:rPr kumimoji="1" lang="en-US" altLang="zh-CN" sz="2000" dirty="0">
                  <a:solidFill>
                    <a:srgbClr val="116593"/>
                  </a:solidFill>
                  <a:latin typeface="Apple Braille" pitchFamily="2" charset="0"/>
                </a:rPr>
                <a:t>response</a:t>
              </a:r>
              <a:endParaRPr kumimoji="1" lang="zh-CN" altLang="en-US" sz="2000" dirty="0">
                <a:solidFill>
                  <a:srgbClr val="116593"/>
                </a:solidFill>
                <a:latin typeface="Apple Braille" pitchFamily="2" charset="0"/>
              </a:endParaRPr>
            </a:p>
          </p:txBody>
        </p:sp>
      </p:grpSp>
      <p:grpSp>
        <p:nvGrpSpPr>
          <p:cNvPr id="27" name="组合 26">
            <a:extLst>
              <a:ext uri="{FF2B5EF4-FFF2-40B4-BE49-F238E27FC236}">
                <a16:creationId xmlns:a16="http://schemas.microsoft.com/office/drawing/2014/main" id="{9A7D535A-132F-8E11-5CF2-64C9104B20F3}"/>
              </a:ext>
            </a:extLst>
          </p:cNvPr>
          <p:cNvGrpSpPr/>
          <p:nvPr/>
        </p:nvGrpSpPr>
        <p:grpSpPr>
          <a:xfrm>
            <a:off x="3972849" y="2369759"/>
            <a:ext cx="2018501" cy="1680210"/>
            <a:chOff x="2607408" y="3834239"/>
            <a:chExt cx="2018501" cy="1680210"/>
          </a:xfrm>
        </p:grpSpPr>
        <p:pic>
          <p:nvPicPr>
            <p:cNvPr id="28" name="图片 27">
              <a:extLst>
                <a:ext uri="{FF2B5EF4-FFF2-40B4-BE49-F238E27FC236}">
                  <a16:creationId xmlns:a16="http://schemas.microsoft.com/office/drawing/2014/main" id="{97635F6C-C3DD-C1AA-5944-035E0EAEABE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715132" y="3834239"/>
              <a:ext cx="1744065" cy="1261503"/>
            </a:xfrm>
            <a:prstGeom prst="rect">
              <a:avLst/>
            </a:prstGeom>
          </p:spPr>
        </p:pic>
        <p:sp>
          <p:nvSpPr>
            <p:cNvPr id="29" name="文本框 28">
              <a:extLst>
                <a:ext uri="{FF2B5EF4-FFF2-40B4-BE49-F238E27FC236}">
                  <a16:creationId xmlns:a16="http://schemas.microsoft.com/office/drawing/2014/main" id="{B98B04CE-C887-29BB-A239-791285741FCB}"/>
                </a:ext>
              </a:extLst>
            </p:cNvPr>
            <p:cNvSpPr txBox="1"/>
            <p:nvPr/>
          </p:nvSpPr>
          <p:spPr>
            <a:xfrm>
              <a:off x="2607408" y="5145117"/>
              <a:ext cx="2018501" cy="369332"/>
            </a:xfrm>
            <a:prstGeom prst="rect">
              <a:avLst/>
            </a:prstGeom>
            <a:noFill/>
          </p:spPr>
          <p:txBody>
            <a:bodyPr wrap="none" rtlCol="0">
              <a:spAutoFit/>
            </a:bodyPr>
            <a:lstStyle/>
            <a:p>
              <a:r>
                <a:rPr kumimoji="1" lang="en-US" altLang="zh-CN" dirty="0">
                  <a:solidFill>
                    <a:srgbClr val="116593"/>
                  </a:solidFill>
                  <a:latin typeface="Apple Braille" pitchFamily="2" charset="0"/>
                </a:rPr>
                <a:t>Stable connection</a:t>
              </a:r>
              <a:endParaRPr kumimoji="1" lang="zh-CN" altLang="en-US" dirty="0">
                <a:solidFill>
                  <a:srgbClr val="116593"/>
                </a:solidFill>
                <a:latin typeface="Apple Braille" pitchFamily="2" charset="0"/>
              </a:endParaRPr>
            </a:p>
          </p:txBody>
        </p:sp>
      </p:grpSp>
      <p:grpSp>
        <p:nvGrpSpPr>
          <p:cNvPr id="30" name="组合 29">
            <a:extLst>
              <a:ext uri="{FF2B5EF4-FFF2-40B4-BE49-F238E27FC236}">
                <a16:creationId xmlns:a16="http://schemas.microsoft.com/office/drawing/2014/main" id="{53E3F030-24A0-52F8-3600-45198252BE26}"/>
              </a:ext>
            </a:extLst>
          </p:cNvPr>
          <p:cNvGrpSpPr/>
          <p:nvPr/>
        </p:nvGrpSpPr>
        <p:grpSpPr>
          <a:xfrm>
            <a:off x="1509845" y="1898669"/>
            <a:ext cx="10024667" cy="3883032"/>
            <a:chOff x="1391600" y="3490839"/>
            <a:chExt cx="10024667" cy="3883032"/>
          </a:xfrm>
        </p:grpSpPr>
        <p:sp>
          <p:nvSpPr>
            <p:cNvPr id="31" name="圆角矩形 30">
              <a:extLst>
                <a:ext uri="{FF2B5EF4-FFF2-40B4-BE49-F238E27FC236}">
                  <a16:creationId xmlns:a16="http://schemas.microsoft.com/office/drawing/2014/main" id="{B0C044F1-3600-64AA-ACE3-66906DEC4B1E}"/>
                </a:ext>
              </a:extLst>
            </p:cNvPr>
            <p:cNvSpPr/>
            <p:nvPr/>
          </p:nvSpPr>
          <p:spPr>
            <a:xfrm>
              <a:off x="1707415" y="3490839"/>
              <a:ext cx="4388586" cy="223437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pple Braille" pitchFamily="2" charset="0"/>
              </a:endParaRPr>
            </a:p>
          </p:txBody>
        </p:sp>
        <p:pic>
          <p:nvPicPr>
            <p:cNvPr id="32" name="图片 31">
              <a:extLst>
                <a:ext uri="{FF2B5EF4-FFF2-40B4-BE49-F238E27FC236}">
                  <a16:creationId xmlns:a16="http://schemas.microsoft.com/office/drawing/2014/main" id="{7A2C2128-4B8A-8AD2-4F12-2B65A688BDE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2284221">
              <a:off x="6310855" y="3857800"/>
              <a:ext cx="1817169" cy="1817169"/>
            </a:xfrm>
            <a:prstGeom prst="rect">
              <a:avLst/>
            </a:prstGeom>
          </p:spPr>
        </p:pic>
        <p:sp>
          <p:nvSpPr>
            <p:cNvPr id="33" name="文本框 32">
              <a:extLst>
                <a:ext uri="{FF2B5EF4-FFF2-40B4-BE49-F238E27FC236}">
                  <a16:creationId xmlns:a16="http://schemas.microsoft.com/office/drawing/2014/main" id="{BF102239-1CF0-2C7A-C1A7-B694A05B4944}"/>
                </a:ext>
              </a:extLst>
            </p:cNvPr>
            <p:cNvSpPr txBox="1"/>
            <p:nvPr/>
          </p:nvSpPr>
          <p:spPr>
            <a:xfrm>
              <a:off x="1391600" y="6789096"/>
              <a:ext cx="10024667" cy="584775"/>
            </a:xfrm>
            <a:prstGeom prst="rect">
              <a:avLst/>
            </a:prstGeom>
            <a:noFill/>
          </p:spPr>
          <p:txBody>
            <a:bodyPr wrap="none" rtlCol="0">
              <a:spAutoFit/>
            </a:bodyPr>
            <a:lstStyle/>
            <a:p>
              <a:pPr algn="ctr"/>
              <a:r>
                <a:rPr kumimoji="1" lang="en-US" altLang="zh-CN" sz="3200" b="1" dirty="0">
                  <a:solidFill>
                    <a:srgbClr val="0B2180"/>
                  </a:solidFill>
                  <a:latin typeface="Apple Braille" pitchFamily="2" charset="0"/>
                </a:rPr>
                <a:t>HTTP/1.x</a:t>
              </a:r>
              <a:r>
                <a:rPr kumimoji="1" lang="zh-CN" altLang="en-US" sz="3200" b="1" dirty="0">
                  <a:solidFill>
                    <a:srgbClr val="0B2180"/>
                  </a:solidFill>
                  <a:latin typeface="Apple Braille" pitchFamily="2" charset="0"/>
                </a:rPr>
                <a:t> </a:t>
              </a:r>
              <a:r>
                <a:rPr kumimoji="1" lang="en-US" altLang="zh-CN" sz="3200" b="1" dirty="0">
                  <a:solidFill>
                    <a:srgbClr val="0B2180"/>
                  </a:solidFill>
                  <a:latin typeface="Apple Braille" pitchFamily="2" charset="0"/>
                </a:rPr>
                <a:t>or HTTP/2 hardly satisfy</a:t>
              </a:r>
              <a:r>
                <a:rPr kumimoji="1" lang="zh-CN" altLang="en-US" sz="3200" b="1" dirty="0">
                  <a:solidFill>
                    <a:srgbClr val="0B2180"/>
                  </a:solidFill>
                  <a:latin typeface="Apple Braille" pitchFamily="2" charset="0"/>
                </a:rPr>
                <a:t> </a:t>
              </a:r>
              <a:r>
                <a:rPr kumimoji="1" lang="en-US" altLang="zh-CN" sz="3200" b="1" dirty="0">
                  <a:solidFill>
                    <a:srgbClr val="0B2180"/>
                  </a:solidFill>
                  <a:latin typeface="Apple Braille" pitchFamily="2" charset="0"/>
                </a:rPr>
                <a:t>these demands</a:t>
              </a:r>
              <a:endParaRPr kumimoji="1" lang="zh-CN" altLang="en-US" sz="3200" b="1" dirty="0">
                <a:solidFill>
                  <a:srgbClr val="0B2180"/>
                </a:solidFill>
                <a:latin typeface="Apple Braille" pitchFamily="2" charset="0"/>
              </a:endParaRPr>
            </a:p>
          </p:txBody>
        </p:sp>
      </p:grpSp>
      <p:grpSp>
        <p:nvGrpSpPr>
          <p:cNvPr id="36" name="组合 35">
            <a:extLst>
              <a:ext uri="{FF2B5EF4-FFF2-40B4-BE49-F238E27FC236}">
                <a16:creationId xmlns:a16="http://schemas.microsoft.com/office/drawing/2014/main" id="{4993ADFB-14ED-875E-11BB-C328C081C507}"/>
              </a:ext>
            </a:extLst>
          </p:cNvPr>
          <p:cNvGrpSpPr/>
          <p:nvPr/>
        </p:nvGrpSpPr>
        <p:grpSpPr>
          <a:xfrm>
            <a:off x="8387321" y="2327774"/>
            <a:ext cx="1530974" cy="1769807"/>
            <a:chOff x="7823659" y="3925912"/>
            <a:chExt cx="1530974" cy="1769807"/>
          </a:xfrm>
        </p:grpSpPr>
        <p:sp>
          <p:nvSpPr>
            <p:cNvPr id="37" name="文本框 36">
              <a:extLst>
                <a:ext uri="{FF2B5EF4-FFF2-40B4-BE49-F238E27FC236}">
                  <a16:creationId xmlns:a16="http://schemas.microsoft.com/office/drawing/2014/main" id="{23B755B6-5A32-6987-CDC9-F3BB99C95F00}"/>
                </a:ext>
              </a:extLst>
            </p:cNvPr>
            <p:cNvSpPr txBox="1"/>
            <p:nvPr/>
          </p:nvSpPr>
          <p:spPr>
            <a:xfrm>
              <a:off x="7883913" y="5326387"/>
              <a:ext cx="1452642" cy="369332"/>
            </a:xfrm>
            <a:prstGeom prst="rect">
              <a:avLst/>
            </a:prstGeom>
            <a:noFill/>
          </p:spPr>
          <p:txBody>
            <a:bodyPr wrap="none" rtlCol="0">
              <a:spAutoFit/>
            </a:bodyPr>
            <a:lstStyle/>
            <a:p>
              <a:r>
                <a:rPr kumimoji="1" lang="en-US" altLang="zh-CN" b="1" dirty="0">
                  <a:latin typeface="Apple Braille" pitchFamily="2" charset="0"/>
                </a:rPr>
                <a:t>H1.1 or H2 </a:t>
              </a:r>
              <a:endParaRPr kumimoji="1" lang="zh-CN" altLang="en-US" b="1" dirty="0">
                <a:latin typeface="Apple Braille" pitchFamily="2" charset="0"/>
              </a:endParaRPr>
            </a:p>
          </p:txBody>
        </p:sp>
        <p:grpSp>
          <p:nvGrpSpPr>
            <p:cNvPr id="38" name="组合 37">
              <a:extLst>
                <a:ext uri="{FF2B5EF4-FFF2-40B4-BE49-F238E27FC236}">
                  <a16:creationId xmlns:a16="http://schemas.microsoft.com/office/drawing/2014/main" id="{7C0917CB-B372-AC3F-7D5C-C56B7E946512}"/>
                </a:ext>
              </a:extLst>
            </p:cNvPr>
            <p:cNvGrpSpPr/>
            <p:nvPr/>
          </p:nvGrpSpPr>
          <p:grpSpPr>
            <a:xfrm>
              <a:off x="7823659" y="3925912"/>
              <a:ext cx="1530974" cy="1324632"/>
              <a:chOff x="6299658" y="3841033"/>
              <a:chExt cx="1530974" cy="1324632"/>
            </a:xfrm>
          </p:grpSpPr>
          <p:pic>
            <p:nvPicPr>
              <p:cNvPr id="39" name="图片 38">
                <a:extLst>
                  <a:ext uri="{FF2B5EF4-FFF2-40B4-BE49-F238E27FC236}">
                    <a16:creationId xmlns:a16="http://schemas.microsoft.com/office/drawing/2014/main" id="{1514A0A3-CB15-5AD3-036B-C46F46BAC42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flipH="1">
                <a:off x="6299658" y="3841033"/>
                <a:ext cx="1450472" cy="1324632"/>
              </a:xfrm>
              <a:prstGeom prst="rect">
                <a:avLst/>
              </a:prstGeom>
            </p:spPr>
          </p:pic>
          <p:pic>
            <p:nvPicPr>
              <p:cNvPr id="40" name="图片 39">
                <a:extLst>
                  <a:ext uri="{FF2B5EF4-FFF2-40B4-BE49-F238E27FC236}">
                    <a16:creationId xmlns:a16="http://schemas.microsoft.com/office/drawing/2014/main" id="{C35B357F-36C2-89BB-9368-F6BBAC1A2106}"/>
                  </a:ext>
                </a:extLst>
              </p:cNvPr>
              <p:cNvPicPr>
                <a:picLocks noChangeAspect="1"/>
              </p:cNvPicPr>
              <p:nvPr/>
            </p:nvPicPr>
            <p:blipFill>
              <a:blip r:embed="rId7" cstate="email">
                <a:extLst>
                  <a:ext uri="{BEBA8EAE-BF5A-486C-A8C5-ECC9F3942E4B}">
                    <a14:imgProps xmlns:a14="http://schemas.microsoft.com/office/drawing/2010/main">
                      <a14:imgLayer r:embed="rId8">
                        <a14:imgEffect>
                          <a14:colorTemperature colorTemp="59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19671461">
                <a:off x="7274522" y="4295085"/>
                <a:ext cx="556110" cy="556110"/>
              </a:xfrm>
              <a:prstGeom prst="rect">
                <a:avLst/>
              </a:prstGeom>
            </p:spPr>
          </p:pic>
        </p:grpSp>
      </p:grpSp>
      <p:sp>
        <p:nvSpPr>
          <p:cNvPr id="41" name="文本框 40">
            <a:extLst>
              <a:ext uri="{FF2B5EF4-FFF2-40B4-BE49-F238E27FC236}">
                <a16:creationId xmlns:a16="http://schemas.microsoft.com/office/drawing/2014/main" id="{8A2DA4CA-9480-C9C9-EED9-6FF2E6973FA9}"/>
              </a:ext>
            </a:extLst>
          </p:cNvPr>
          <p:cNvSpPr txBox="1"/>
          <p:nvPr/>
        </p:nvSpPr>
        <p:spPr>
          <a:xfrm>
            <a:off x="3023526" y="1990197"/>
            <a:ext cx="2044214" cy="400110"/>
          </a:xfrm>
          <a:prstGeom prst="rect">
            <a:avLst/>
          </a:prstGeom>
          <a:noFill/>
        </p:spPr>
        <p:txBody>
          <a:bodyPr wrap="none" rtlCol="0">
            <a:spAutoFit/>
          </a:bodyPr>
          <a:lstStyle/>
          <a:p>
            <a:r>
              <a:rPr kumimoji="1" lang="en-US" altLang="zh-CN" sz="2000" b="1" dirty="0">
                <a:latin typeface="Apple Braille" pitchFamily="2" charset="0"/>
              </a:rPr>
              <a:t>People</a:t>
            </a:r>
            <a:r>
              <a:rPr kumimoji="1" lang="zh-CN" altLang="en-US" sz="2000" b="1" dirty="0">
                <a:latin typeface="Apple Braille" pitchFamily="2" charset="0"/>
              </a:rPr>
              <a:t> </a:t>
            </a:r>
            <a:r>
              <a:rPr kumimoji="1" lang="en-US" altLang="zh-CN" sz="2000" b="1" dirty="0">
                <a:latin typeface="Apple Braille" pitchFamily="2" charset="0"/>
              </a:rPr>
              <a:t>wants</a:t>
            </a:r>
            <a:r>
              <a:rPr kumimoji="1" lang="zh-CN" altLang="en-US" sz="2000" b="1" dirty="0">
                <a:latin typeface="Apple Braille" pitchFamily="2" charset="0"/>
              </a:rPr>
              <a:t> </a:t>
            </a:r>
            <a:r>
              <a:rPr kumimoji="1" lang="en-US" altLang="zh-CN" sz="2000" b="1" dirty="0">
                <a:latin typeface="Apple Braille" pitchFamily="2" charset="0"/>
              </a:rPr>
              <a:t>...</a:t>
            </a:r>
            <a:endParaRPr kumimoji="1" lang="zh-CN" altLang="en-US" sz="2000" b="1" dirty="0">
              <a:latin typeface="Apple Braille" pitchFamily="2" charset="0"/>
            </a:endParaRPr>
          </a:p>
        </p:txBody>
      </p:sp>
      <p:sp>
        <p:nvSpPr>
          <p:cNvPr id="43" name="文本框 42">
            <a:extLst>
              <a:ext uri="{FF2B5EF4-FFF2-40B4-BE49-F238E27FC236}">
                <a16:creationId xmlns:a16="http://schemas.microsoft.com/office/drawing/2014/main" id="{A7CE1DB3-A15B-A8F2-0030-4D3EB0E6A1E1}"/>
              </a:ext>
            </a:extLst>
          </p:cNvPr>
          <p:cNvSpPr txBox="1"/>
          <p:nvPr/>
        </p:nvSpPr>
        <p:spPr>
          <a:xfrm>
            <a:off x="8191896" y="4132343"/>
            <a:ext cx="1891865" cy="523220"/>
          </a:xfrm>
          <a:prstGeom prst="rect">
            <a:avLst/>
          </a:prstGeom>
          <a:noFill/>
        </p:spPr>
        <p:txBody>
          <a:bodyPr wrap="none" rtlCol="0">
            <a:spAutoFit/>
          </a:bodyPr>
          <a:lstStyle/>
          <a:p>
            <a:r>
              <a:rPr kumimoji="1" lang="en-US" altLang="zh-CN" sz="2800" b="1" dirty="0">
                <a:solidFill>
                  <a:srgbClr val="0B2180"/>
                </a:solidFill>
                <a:latin typeface="Apple Braille" pitchFamily="2" charset="0"/>
              </a:rPr>
              <a:t>However...</a:t>
            </a:r>
            <a:endParaRPr kumimoji="1" lang="zh-CN" altLang="en-US" sz="2800" b="1" dirty="0">
              <a:solidFill>
                <a:srgbClr val="0B2180"/>
              </a:solidFill>
              <a:latin typeface="Apple Braille" pitchFamily="2" charset="0"/>
            </a:endParaRPr>
          </a:p>
        </p:txBody>
      </p:sp>
      <p:sp>
        <p:nvSpPr>
          <p:cNvPr id="2" name="文本框 1">
            <a:extLst>
              <a:ext uri="{FF2B5EF4-FFF2-40B4-BE49-F238E27FC236}">
                <a16:creationId xmlns:a16="http://schemas.microsoft.com/office/drawing/2014/main" id="{240E3603-F493-5643-6E4A-57E93EA6EB0C}"/>
              </a:ext>
            </a:extLst>
          </p:cNvPr>
          <p:cNvSpPr txBox="1"/>
          <p:nvPr/>
        </p:nvSpPr>
        <p:spPr>
          <a:xfrm>
            <a:off x="6522177" y="1580609"/>
            <a:ext cx="3767955" cy="1077218"/>
          </a:xfrm>
          <a:prstGeom prst="rect">
            <a:avLst/>
          </a:prstGeom>
          <a:noFill/>
        </p:spPr>
        <p:txBody>
          <a:bodyPr wrap="none" rtlCol="0">
            <a:spAutoFit/>
          </a:bodyPr>
          <a:lstStyle/>
          <a:p>
            <a:pPr marL="285750" indent="-285750">
              <a:buFont typeface="Arial" panose="020B0604020202020204" pitchFamily="34" charset="0"/>
              <a:buChar char="•"/>
            </a:pPr>
            <a:r>
              <a:rPr lang="en" altLang="zh-CN" sz="1600" b="1" dirty="0">
                <a:latin typeface="Apple Braille" pitchFamily="2" charset="0"/>
              </a:rPr>
              <a:t>Head-of-Line (</a:t>
            </a:r>
            <a:r>
              <a:rPr lang="en" altLang="zh-CN" sz="1600" b="1" dirty="0" err="1">
                <a:latin typeface="Apple Braille" pitchFamily="2" charset="0"/>
              </a:rPr>
              <a:t>HoL</a:t>
            </a:r>
            <a:r>
              <a:rPr lang="en" altLang="zh-CN" sz="1600" b="1" dirty="0">
                <a:latin typeface="Apple Braille" pitchFamily="2" charset="0"/>
              </a:rPr>
              <a:t>) Blocking</a:t>
            </a:r>
          </a:p>
          <a:p>
            <a:pPr marL="285750" indent="-285750">
              <a:buFont typeface="Arial" panose="020B0604020202020204" pitchFamily="34" charset="0"/>
              <a:buChar char="•"/>
            </a:pPr>
            <a:r>
              <a:rPr lang="en" altLang="zh-CN" sz="1600" b="1" dirty="0">
                <a:latin typeface="Apple Braille" pitchFamily="2" charset="0"/>
              </a:rPr>
              <a:t>Connection Establishment Latency</a:t>
            </a:r>
          </a:p>
          <a:p>
            <a:pPr marL="285750" indent="-285750">
              <a:buFont typeface="Arial" panose="020B0604020202020204" pitchFamily="34" charset="0"/>
              <a:buChar char="•"/>
            </a:pPr>
            <a:r>
              <a:rPr lang="en" altLang="zh-CN" sz="1600" b="1" dirty="0">
                <a:latin typeface="Apple Braille" pitchFamily="2" charset="0"/>
              </a:rPr>
              <a:t>Stream Multiplexing Efficiency</a:t>
            </a:r>
          </a:p>
          <a:p>
            <a:pPr algn="ctr"/>
            <a:r>
              <a:rPr kumimoji="1" lang="en-US" altLang="zh-CN" sz="1600" b="1" dirty="0">
                <a:latin typeface="Apple Braille" pitchFamily="2" charset="0"/>
              </a:rPr>
              <a:t>…</a:t>
            </a:r>
            <a:endParaRPr kumimoji="1" lang="zh-CN" altLang="en-US" sz="1600" b="1" dirty="0">
              <a:latin typeface="Apple Braille" pitchFamily="2" charset="0"/>
            </a:endParaRPr>
          </a:p>
        </p:txBody>
      </p:sp>
    </p:spTree>
    <p:extLst>
      <p:ext uri="{BB962C8B-B14F-4D97-AF65-F5344CB8AC3E}">
        <p14:creationId xmlns:p14="http://schemas.microsoft.com/office/powerpoint/2010/main" val="221705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dissolve">
                                      <p:cBhvr>
                                        <p:cTn id="13" dur="500"/>
                                        <p:tgtEl>
                                          <p:spTgt spid="43"/>
                                        </p:tgtEl>
                                      </p:cBhvr>
                                    </p:animEffect>
                                  </p:childTnLst>
                                </p:cTn>
                              </p:par>
                              <p:par>
                                <p:cTn id="14" presetID="9"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582D826-46E5-DC5A-DB38-CAB68B859DC4}"/>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3</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9215288E-1953-F71C-0C1C-F1D8CD48D381}"/>
              </a:ext>
            </a:extLst>
          </p:cNvPr>
          <p:cNvSpPr>
            <a:spLocks noGrp="1"/>
          </p:cNvSpPr>
          <p:nvPr>
            <p:ph type="title"/>
          </p:nvPr>
        </p:nvSpPr>
        <p:spPr/>
        <p:txBody>
          <a:bodyPr>
            <a:normAutofit/>
          </a:bodyPr>
          <a:lstStyle/>
          <a:p>
            <a:r>
              <a:rPr kumimoji="1" lang="en-US" altLang="zh-CN" dirty="0">
                <a:latin typeface="Apple Braille" pitchFamily="2" charset="0"/>
              </a:rPr>
              <a:t>HTTP/3</a:t>
            </a:r>
            <a:r>
              <a:rPr kumimoji="1" lang="zh-CN" altLang="en-US" dirty="0">
                <a:latin typeface="Apple Braille" pitchFamily="2" charset="0"/>
              </a:rPr>
              <a:t> </a:t>
            </a:r>
            <a:r>
              <a:rPr kumimoji="1" lang="en-US" altLang="zh-CN" dirty="0">
                <a:latin typeface="Apple Braille" pitchFamily="2" charset="0"/>
              </a:rPr>
              <a:t>comes!</a:t>
            </a:r>
            <a:endParaRPr kumimoji="1" lang="zh-CN" altLang="en-US" dirty="0">
              <a:latin typeface="Apple Braille" pitchFamily="2" charset="0"/>
            </a:endParaRPr>
          </a:p>
        </p:txBody>
      </p:sp>
      <p:sp>
        <p:nvSpPr>
          <p:cNvPr id="2" name="文本框 1">
            <a:extLst>
              <a:ext uri="{FF2B5EF4-FFF2-40B4-BE49-F238E27FC236}">
                <a16:creationId xmlns:a16="http://schemas.microsoft.com/office/drawing/2014/main" id="{53851396-4C75-CE92-89CB-E4AA11385FD6}"/>
              </a:ext>
            </a:extLst>
          </p:cNvPr>
          <p:cNvSpPr txBox="1"/>
          <p:nvPr/>
        </p:nvSpPr>
        <p:spPr>
          <a:xfrm>
            <a:off x="838200" y="1127545"/>
            <a:ext cx="10515600" cy="461665"/>
          </a:xfrm>
          <a:prstGeom prst="rect">
            <a:avLst/>
          </a:prstGeom>
          <a:noFill/>
        </p:spPr>
        <p:txBody>
          <a:bodyPr wrap="square" rtlCol="0">
            <a:spAutoFit/>
          </a:bodyPr>
          <a:lstStyle/>
          <a:p>
            <a:pPr algn="ctr"/>
            <a:r>
              <a:rPr lang="en-US" altLang="zh-CN" sz="2000" i="1" dirty="0">
                <a:latin typeface="Apple Braille" pitchFamily="2" charset="0"/>
              </a:rPr>
              <a:t>HTTP/3</a:t>
            </a:r>
            <a:r>
              <a:rPr lang="en" altLang="zh-CN" sz="2000" i="1" dirty="0">
                <a:effectLst/>
                <a:latin typeface="Apple Braille" pitchFamily="2" charset="0"/>
              </a:rPr>
              <a:t> was </a:t>
            </a:r>
            <a:r>
              <a:rPr lang="en" altLang="zh-CN" sz="2400" i="1" dirty="0">
                <a:effectLst/>
                <a:latin typeface="Apple Braille" pitchFamily="2" charset="0"/>
              </a:rPr>
              <a:t>designed</a:t>
            </a:r>
            <a:r>
              <a:rPr lang="en" altLang="zh-CN" sz="2000" i="1" dirty="0">
                <a:effectLst/>
                <a:latin typeface="Apple Braille" pitchFamily="2" charset="0"/>
              </a:rPr>
              <a:t> to make HTTP traffic more </a:t>
            </a:r>
            <a:r>
              <a:rPr lang="en" altLang="zh-CN" sz="2000" b="1" i="1" u="sng" dirty="0">
                <a:solidFill>
                  <a:srgbClr val="000B80"/>
                </a:solidFill>
                <a:effectLst/>
                <a:latin typeface="Apple Braille" pitchFamily="2" charset="0"/>
              </a:rPr>
              <a:t>secure, efficient, and faster</a:t>
            </a:r>
            <a:r>
              <a:rPr lang="en" altLang="zh-CN" sz="2000" i="1" dirty="0">
                <a:effectLst/>
                <a:latin typeface="Apple Braille" pitchFamily="2" charset="0"/>
              </a:rPr>
              <a:t>.</a:t>
            </a:r>
          </a:p>
        </p:txBody>
      </p:sp>
      <p:pic>
        <p:nvPicPr>
          <p:cNvPr id="1026" name="Picture 2">
            <a:extLst>
              <a:ext uri="{FF2B5EF4-FFF2-40B4-BE49-F238E27FC236}">
                <a16:creationId xmlns:a16="http://schemas.microsoft.com/office/drawing/2014/main" id="{45F41136-5DD1-A715-B5B0-BB3412D9F70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23843" y="1494900"/>
            <a:ext cx="3810000" cy="2540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a:extLst>
              <a:ext uri="{FF2B5EF4-FFF2-40B4-BE49-F238E27FC236}">
                <a16:creationId xmlns:a16="http://schemas.microsoft.com/office/drawing/2014/main" id="{5BF8723B-8CD4-97F3-DF15-85B0EC366714}"/>
              </a:ext>
            </a:extLst>
          </p:cNvPr>
          <p:cNvGrpSpPr/>
          <p:nvPr/>
        </p:nvGrpSpPr>
        <p:grpSpPr>
          <a:xfrm>
            <a:off x="8610611" y="4171237"/>
            <a:ext cx="2906802" cy="1201150"/>
            <a:chOff x="6365631" y="4642338"/>
            <a:chExt cx="2906802" cy="1201150"/>
          </a:xfrm>
        </p:grpSpPr>
        <p:sp>
          <p:nvSpPr>
            <p:cNvPr id="10" name="矩形 9">
              <a:extLst>
                <a:ext uri="{FF2B5EF4-FFF2-40B4-BE49-F238E27FC236}">
                  <a16:creationId xmlns:a16="http://schemas.microsoft.com/office/drawing/2014/main" id="{5FD72530-B71B-69DA-844E-A9407EDB7B0B}"/>
                </a:ext>
              </a:extLst>
            </p:cNvPr>
            <p:cNvSpPr/>
            <p:nvPr/>
          </p:nvSpPr>
          <p:spPr>
            <a:xfrm>
              <a:off x="6365631" y="4642338"/>
              <a:ext cx="694592" cy="386862"/>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Apple Braille" pitchFamily="2" charset="0"/>
                </a:rPr>
                <a:t>Wi-Fi</a:t>
              </a:r>
              <a:endParaRPr kumimoji="1" lang="zh-CN" altLang="en-US" sz="1400" dirty="0">
                <a:solidFill>
                  <a:schemeClr val="tx1"/>
                </a:solidFill>
                <a:latin typeface="Apple Braille" pitchFamily="2" charset="0"/>
              </a:endParaRPr>
            </a:p>
          </p:txBody>
        </p:sp>
        <p:sp>
          <p:nvSpPr>
            <p:cNvPr id="13" name="矩形 12">
              <a:extLst>
                <a:ext uri="{FF2B5EF4-FFF2-40B4-BE49-F238E27FC236}">
                  <a16:creationId xmlns:a16="http://schemas.microsoft.com/office/drawing/2014/main" id="{924F0E3B-6CD0-0EFC-F97D-62433114F8A9}"/>
                </a:ext>
              </a:extLst>
            </p:cNvPr>
            <p:cNvSpPr/>
            <p:nvPr/>
          </p:nvSpPr>
          <p:spPr>
            <a:xfrm>
              <a:off x="7505112" y="4645269"/>
              <a:ext cx="1490297" cy="383931"/>
            </a:xfrm>
            <a:prstGeom prst="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Apple Braille" pitchFamily="2" charset="0"/>
                </a:rPr>
                <a:t>Connection ID A</a:t>
              </a:r>
              <a:endParaRPr kumimoji="1" lang="zh-CN" altLang="en-US" sz="1400" dirty="0">
                <a:solidFill>
                  <a:schemeClr val="tx1"/>
                </a:solidFill>
                <a:latin typeface="Apple Braille" pitchFamily="2" charset="0"/>
              </a:endParaRPr>
            </a:p>
          </p:txBody>
        </p:sp>
        <p:sp>
          <p:nvSpPr>
            <p:cNvPr id="14" name="矩形 13">
              <a:extLst>
                <a:ext uri="{FF2B5EF4-FFF2-40B4-BE49-F238E27FC236}">
                  <a16:creationId xmlns:a16="http://schemas.microsoft.com/office/drawing/2014/main" id="{7B356155-9C1D-BAE9-1AC7-36D5E413D943}"/>
                </a:ext>
              </a:extLst>
            </p:cNvPr>
            <p:cNvSpPr/>
            <p:nvPr/>
          </p:nvSpPr>
          <p:spPr>
            <a:xfrm>
              <a:off x="6365631" y="5456626"/>
              <a:ext cx="694592" cy="386862"/>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Apple Braille" pitchFamily="2" charset="0"/>
                </a:rPr>
                <a:t>Cellular</a:t>
              </a:r>
              <a:endParaRPr kumimoji="1" lang="zh-CN" altLang="en-US" sz="1200" dirty="0">
                <a:solidFill>
                  <a:schemeClr val="tx1"/>
                </a:solidFill>
                <a:latin typeface="Apple Braille" pitchFamily="2" charset="0"/>
              </a:endParaRPr>
            </a:p>
          </p:txBody>
        </p:sp>
        <p:sp>
          <p:nvSpPr>
            <p:cNvPr id="25" name="矩形 24">
              <a:extLst>
                <a:ext uri="{FF2B5EF4-FFF2-40B4-BE49-F238E27FC236}">
                  <a16:creationId xmlns:a16="http://schemas.microsoft.com/office/drawing/2014/main" id="{4306F110-92F1-A040-B155-4BF4E02D442E}"/>
                </a:ext>
              </a:extLst>
            </p:cNvPr>
            <p:cNvSpPr/>
            <p:nvPr/>
          </p:nvSpPr>
          <p:spPr>
            <a:xfrm>
              <a:off x="7505113" y="5459557"/>
              <a:ext cx="1490296" cy="383931"/>
            </a:xfrm>
            <a:prstGeom prst="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Apple Braille" pitchFamily="2" charset="0"/>
                </a:rPr>
                <a:t>Connection ID A</a:t>
              </a:r>
              <a:endParaRPr kumimoji="1" lang="zh-CN" altLang="en-US" sz="1400" dirty="0">
                <a:solidFill>
                  <a:schemeClr val="tx1"/>
                </a:solidFill>
                <a:latin typeface="Apple Braille" pitchFamily="2" charset="0"/>
              </a:endParaRPr>
            </a:p>
          </p:txBody>
        </p:sp>
        <p:cxnSp>
          <p:nvCxnSpPr>
            <p:cNvPr id="26" name="直线箭头连接符 25">
              <a:extLst>
                <a:ext uri="{FF2B5EF4-FFF2-40B4-BE49-F238E27FC236}">
                  <a16:creationId xmlns:a16="http://schemas.microsoft.com/office/drawing/2014/main" id="{8CB44ED9-6617-FC20-EADE-8D30D1C618C2}"/>
                </a:ext>
              </a:extLst>
            </p:cNvPr>
            <p:cNvCxnSpPr>
              <a:stCxn id="10" idx="3"/>
              <a:endCxn id="13" idx="1"/>
            </p:cNvCxnSpPr>
            <p:nvPr/>
          </p:nvCxnSpPr>
          <p:spPr>
            <a:xfrm>
              <a:off x="7060223" y="4835769"/>
              <a:ext cx="444889" cy="1466"/>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23C05BF7-A5DE-8626-FA4B-2FDADFD1F17F}"/>
                </a:ext>
              </a:extLst>
            </p:cNvPr>
            <p:cNvCxnSpPr>
              <a:cxnSpLocks/>
              <a:stCxn id="14" idx="3"/>
              <a:endCxn id="25" idx="1"/>
            </p:cNvCxnSpPr>
            <p:nvPr/>
          </p:nvCxnSpPr>
          <p:spPr>
            <a:xfrm>
              <a:off x="7060223" y="5650057"/>
              <a:ext cx="444890" cy="1466"/>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CEF69C44-C0EC-8E36-C42B-F034C1CDCA91}"/>
                </a:ext>
              </a:extLst>
            </p:cNvPr>
            <p:cNvCxnSpPr>
              <a:cxnSpLocks/>
              <a:stCxn id="10" idx="2"/>
              <a:endCxn id="14" idx="0"/>
            </p:cNvCxnSpPr>
            <p:nvPr/>
          </p:nvCxnSpPr>
          <p:spPr>
            <a:xfrm>
              <a:off x="6712927" y="5029200"/>
              <a:ext cx="0" cy="427426"/>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FA8C6670-60A4-01D0-708D-47F5B2ED9E6E}"/>
                </a:ext>
              </a:extLst>
            </p:cNvPr>
            <p:cNvSpPr txBox="1"/>
            <p:nvPr/>
          </p:nvSpPr>
          <p:spPr>
            <a:xfrm>
              <a:off x="6756444" y="5090943"/>
              <a:ext cx="708848" cy="307777"/>
            </a:xfrm>
            <a:prstGeom prst="rect">
              <a:avLst/>
            </a:prstGeom>
            <a:noFill/>
          </p:spPr>
          <p:txBody>
            <a:bodyPr wrap="none" rtlCol="0">
              <a:spAutoFit/>
            </a:bodyPr>
            <a:lstStyle/>
            <a:p>
              <a:r>
                <a:rPr kumimoji="1" lang="en-US" altLang="zh-CN" sz="1400" dirty="0">
                  <a:latin typeface="Apple Braille" pitchFamily="2" charset="0"/>
                </a:rPr>
                <a:t>Mobile</a:t>
              </a:r>
              <a:endParaRPr kumimoji="1" lang="zh-CN" altLang="en-US" sz="1400" dirty="0">
                <a:latin typeface="Apple Braille" pitchFamily="2" charset="0"/>
              </a:endParaRPr>
            </a:p>
          </p:txBody>
        </p:sp>
        <p:cxnSp>
          <p:nvCxnSpPr>
            <p:cNvPr id="31" name="直线箭头连接符 30">
              <a:extLst>
                <a:ext uri="{FF2B5EF4-FFF2-40B4-BE49-F238E27FC236}">
                  <a16:creationId xmlns:a16="http://schemas.microsoft.com/office/drawing/2014/main" id="{90E13419-5B4D-1934-8544-BE1C4F302B5F}"/>
                </a:ext>
              </a:extLst>
            </p:cNvPr>
            <p:cNvCxnSpPr>
              <a:cxnSpLocks/>
            </p:cNvCxnSpPr>
            <p:nvPr/>
          </p:nvCxnSpPr>
          <p:spPr>
            <a:xfrm>
              <a:off x="8103140" y="5029200"/>
              <a:ext cx="0" cy="427426"/>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B02D5AD-4FB1-8B95-1ACB-343F51104A32}"/>
                </a:ext>
              </a:extLst>
            </p:cNvPr>
            <p:cNvSpPr txBox="1"/>
            <p:nvPr/>
          </p:nvSpPr>
          <p:spPr>
            <a:xfrm>
              <a:off x="8093905" y="5090943"/>
              <a:ext cx="1178528" cy="307777"/>
            </a:xfrm>
            <a:prstGeom prst="rect">
              <a:avLst/>
            </a:prstGeom>
            <a:noFill/>
          </p:spPr>
          <p:txBody>
            <a:bodyPr wrap="none" rtlCol="0">
              <a:spAutoFit/>
            </a:bodyPr>
            <a:lstStyle/>
            <a:p>
              <a:r>
                <a:rPr kumimoji="1" lang="en-US" altLang="zh-CN" sz="1400" dirty="0">
                  <a:latin typeface="Apple Braille" pitchFamily="2" charset="0"/>
                </a:rPr>
                <a:t>The same ID</a:t>
              </a:r>
              <a:endParaRPr kumimoji="1" lang="zh-CN" altLang="en-US" sz="1400" dirty="0">
                <a:latin typeface="Apple Braille" pitchFamily="2" charset="0"/>
              </a:endParaRPr>
            </a:p>
          </p:txBody>
        </p:sp>
      </p:grpSp>
      <p:sp>
        <p:nvSpPr>
          <p:cNvPr id="36" name="文本框 35">
            <a:extLst>
              <a:ext uri="{FF2B5EF4-FFF2-40B4-BE49-F238E27FC236}">
                <a16:creationId xmlns:a16="http://schemas.microsoft.com/office/drawing/2014/main" id="{62AA0212-8D63-4EF2-B2D4-E94934E9247B}"/>
              </a:ext>
            </a:extLst>
          </p:cNvPr>
          <p:cNvSpPr txBox="1"/>
          <p:nvPr/>
        </p:nvSpPr>
        <p:spPr>
          <a:xfrm>
            <a:off x="561830" y="5675486"/>
            <a:ext cx="3222807" cy="725070"/>
          </a:xfrm>
          <a:prstGeom prst="rect">
            <a:avLst/>
          </a:prstGeom>
          <a:noFill/>
        </p:spPr>
        <p:txBody>
          <a:bodyPr wrap="square">
            <a:spAutoFit/>
          </a:bodyPr>
          <a:lstStyle/>
          <a:p>
            <a:pPr marL="266400" indent="-266400" algn="ctr">
              <a:lnSpc>
                <a:spcPct val="120000"/>
              </a:lnSpc>
              <a:buFont typeface="+mj-lt"/>
              <a:buAutoNum type="arabicPeriod"/>
            </a:pPr>
            <a:r>
              <a:rPr kumimoji="1" lang="en-US" altLang="zh-CN" sz="1800" b="1" dirty="0">
                <a:solidFill>
                  <a:srgbClr val="7030A0"/>
                </a:solidFill>
                <a:latin typeface="Apple Braille" pitchFamily="2" charset="0"/>
              </a:rPr>
              <a:t>Efficient:</a:t>
            </a:r>
            <a:r>
              <a:rPr kumimoji="1" lang="zh-CN" altLang="en-US" sz="1800" b="1" dirty="0">
                <a:solidFill>
                  <a:srgbClr val="7030A0"/>
                </a:solidFill>
                <a:latin typeface="Apple Braille" pitchFamily="2" charset="0"/>
              </a:rPr>
              <a:t> </a:t>
            </a:r>
            <a:r>
              <a:rPr kumimoji="1" lang="en-US" altLang="zh-CN" sz="1800" b="1" dirty="0">
                <a:latin typeface="Apple Braille" pitchFamily="2" charset="0"/>
              </a:rPr>
              <a:t>stream</a:t>
            </a:r>
            <a:r>
              <a:rPr kumimoji="1" lang="zh-CN" altLang="en-US" sz="1800" b="1" dirty="0">
                <a:latin typeface="Apple Braille" pitchFamily="2" charset="0"/>
              </a:rPr>
              <a:t> </a:t>
            </a:r>
            <a:r>
              <a:rPr kumimoji="1" lang="en-US" altLang="zh-CN" sz="1800" b="1" dirty="0">
                <a:latin typeface="Apple Braille" pitchFamily="2" charset="0"/>
              </a:rPr>
              <a:t>multiplexing</a:t>
            </a:r>
          </a:p>
        </p:txBody>
      </p:sp>
      <p:sp>
        <p:nvSpPr>
          <p:cNvPr id="38" name="文本框 37">
            <a:extLst>
              <a:ext uri="{FF2B5EF4-FFF2-40B4-BE49-F238E27FC236}">
                <a16:creationId xmlns:a16="http://schemas.microsoft.com/office/drawing/2014/main" id="{41ADCB09-93C7-6BAA-1A06-7DCAD495F467}"/>
              </a:ext>
            </a:extLst>
          </p:cNvPr>
          <p:cNvSpPr txBox="1"/>
          <p:nvPr/>
        </p:nvSpPr>
        <p:spPr>
          <a:xfrm>
            <a:off x="4522949" y="5675486"/>
            <a:ext cx="3224175" cy="725070"/>
          </a:xfrm>
          <a:prstGeom prst="rect">
            <a:avLst/>
          </a:prstGeom>
          <a:noFill/>
        </p:spPr>
        <p:txBody>
          <a:bodyPr wrap="square">
            <a:spAutoFit/>
          </a:bodyPr>
          <a:lstStyle/>
          <a:p>
            <a:pPr algn="ctr">
              <a:lnSpc>
                <a:spcPct val="120000"/>
              </a:lnSpc>
            </a:pPr>
            <a:r>
              <a:rPr kumimoji="1" lang="en-US" altLang="zh-CN" sz="1800" b="1" dirty="0">
                <a:solidFill>
                  <a:srgbClr val="7030A0"/>
                </a:solidFill>
                <a:latin typeface="Apple Braille" pitchFamily="2" charset="0"/>
              </a:rPr>
              <a:t>2.</a:t>
            </a:r>
            <a:r>
              <a:rPr kumimoji="1" lang="zh-CN" altLang="en-US" sz="1800" b="1" dirty="0">
                <a:solidFill>
                  <a:srgbClr val="7030A0"/>
                </a:solidFill>
                <a:latin typeface="Apple Braille" pitchFamily="2" charset="0"/>
              </a:rPr>
              <a:t> </a:t>
            </a:r>
            <a:r>
              <a:rPr kumimoji="1" lang="en-US" altLang="zh-CN" sz="1800" b="1" dirty="0">
                <a:solidFill>
                  <a:srgbClr val="7030A0"/>
                </a:solidFill>
                <a:latin typeface="Apple Braille" pitchFamily="2" charset="0"/>
              </a:rPr>
              <a:t>Fast:</a:t>
            </a:r>
            <a:r>
              <a:rPr kumimoji="1" lang="zh-CN" altLang="en-US" sz="1800" b="1" dirty="0">
                <a:solidFill>
                  <a:srgbClr val="7030A0"/>
                </a:solidFill>
                <a:latin typeface="Apple Braille" pitchFamily="2" charset="0"/>
              </a:rPr>
              <a:t> </a:t>
            </a:r>
            <a:r>
              <a:rPr kumimoji="1" lang="en-US" altLang="zh-CN" sz="1800" b="1" dirty="0">
                <a:latin typeface="Apple Braille" pitchFamily="2" charset="0"/>
              </a:rPr>
              <a:t>quick connection establishment</a:t>
            </a:r>
          </a:p>
        </p:txBody>
      </p:sp>
      <p:sp>
        <p:nvSpPr>
          <p:cNvPr id="40" name="文本框 39">
            <a:extLst>
              <a:ext uri="{FF2B5EF4-FFF2-40B4-BE49-F238E27FC236}">
                <a16:creationId xmlns:a16="http://schemas.microsoft.com/office/drawing/2014/main" id="{A3C2BEFC-1345-920E-FF24-34CB39EF4821}"/>
              </a:ext>
            </a:extLst>
          </p:cNvPr>
          <p:cNvSpPr txBox="1"/>
          <p:nvPr/>
        </p:nvSpPr>
        <p:spPr>
          <a:xfrm>
            <a:off x="8216232" y="5675486"/>
            <a:ext cx="3224175" cy="725070"/>
          </a:xfrm>
          <a:prstGeom prst="rect">
            <a:avLst/>
          </a:prstGeom>
          <a:noFill/>
        </p:spPr>
        <p:txBody>
          <a:bodyPr wrap="square">
            <a:spAutoFit/>
          </a:bodyPr>
          <a:lstStyle/>
          <a:p>
            <a:pPr algn="ctr">
              <a:lnSpc>
                <a:spcPct val="120000"/>
              </a:lnSpc>
            </a:pPr>
            <a:r>
              <a:rPr kumimoji="1" lang="en-US" altLang="zh-CN" sz="1800" b="1" dirty="0">
                <a:solidFill>
                  <a:srgbClr val="7030A0"/>
                </a:solidFill>
                <a:latin typeface="Apple Braille" pitchFamily="2" charset="0"/>
              </a:rPr>
              <a:t>3.</a:t>
            </a:r>
            <a:r>
              <a:rPr kumimoji="1" lang="zh-CN" altLang="en-US" sz="1800" b="1" dirty="0">
                <a:solidFill>
                  <a:srgbClr val="7030A0"/>
                </a:solidFill>
                <a:latin typeface="Apple Braille" pitchFamily="2" charset="0"/>
              </a:rPr>
              <a:t> </a:t>
            </a:r>
            <a:r>
              <a:rPr kumimoji="1" lang="en-US" altLang="zh-CN" sz="1800" b="1" dirty="0">
                <a:solidFill>
                  <a:srgbClr val="7030A0"/>
                </a:solidFill>
                <a:latin typeface="Apple Braille" pitchFamily="2" charset="0"/>
              </a:rPr>
              <a:t>Flexible:</a:t>
            </a:r>
            <a:r>
              <a:rPr kumimoji="1" lang="zh-CN" altLang="en-US" sz="1800" b="1" dirty="0">
                <a:solidFill>
                  <a:srgbClr val="7030A0"/>
                </a:solidFill>
                <a:latin typeface="Apple Braille" pitchFamily="2" charset="0"/>
              </a:rPr>
              <a:t> </a:t>
            </a:r>
            <a:r>
              <a:rPr kumimoji="1" lang="en" altLang="zh-CN" sz="1800" b="1" dirty="0">
                <a:latin typeface="Apple Braille" pitchFamily="2" charset="0"/>
              </a:rPr>
              <a:t>migration without awareness</a:t>
            </a:r>
          </a:p>
        </p:txBody>
      </p:sp>
      <p:pic>
        <p:nvPicPr>
          <p:cNvPr id="5" name="图片 4">
            <a:extLst>
              <a:ext uri="{FF2B5EF4-FFF2-40B4-BE49-F238E27FC236}">
                <a16:creationId xmlns:a16="http://schemas.microsoft.com/office/drawing/2014/main" id="{23C16665-FD52-360D-19E6-5FA262D1AEF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77892" y="3986512"/>
            <a:ext cx="2753065" cy="1746526"/>
          </a:xfrm>
          <a:prstGeom prst="rect">
            <a:avLst/>
          </a:prstGeom>
        </p:spPr>
      </p:pic>
      <p:grpSp>
        <p:nvGrpSpPr>
          <p:cNvPr id="8" name="组合 7">
            <a:extLst>
              <a:ext uri="{FF2B5EF4-FFF2-40B4-BE49-F238E27FC236}">
                <a16:creationId xmlns:a16="http://schemas.microsoft.com/office/drawing/2014/main" id="{1D846DE0-3A2F-1599-9DA1-724DE696B356}"/>
              </a:ext>
            </a:extLst>
          </p:cNvPr>
          <p:cNvGrpSpPr/>
          <p:nvPr/>
        </p:nvGrpSpPr>
        <p:grpSpPr>
          <a:xfrm>
            <a:off x="505013" y="4271062"/>
            <a:ext cx="3336441" cy="1001500"/>
            <a:chOff x="505013" y="4271062"/>
            <a:chExt cx="3336441" cy="1001500"/>
          </a:xfrm>
        </p:grpSpPr>
        <p:pic>
          <p:nvPicPr>
            <p:cNvPr id="34" name="图片 33">
              <a:extLst>
                <a:ext uri="{FF2B5EF4-FFF2-40B4-BE49-F238E27FC236}">
                  <a16:creationId xmlns:a16="http://schemas.microsoft.com/office/drawing/2014/main" id="{ECFED83B-6330-0949-B82E-29319B3E0BC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05013" y="4271062"/>
              <a:ext cx="3336441" cy="1001500"/>
            </a:xfrm>
            <a:prstGeom prst="rect">
              <a:avLst/>
            </a:prstGeom>
          </p:spPr>
        </p:pic>
        <p:pic>
          <p:nvPicPr>
            <p:cNvPr id="7" name="图片 6">
              <a:extLst>
                <a:ext uri="{FF2B5EF4-FFF2-40B4-BE49-F238E27FC236}">
                  <a16:creationId xmlns:a16="http://schemas.microsoft.com/office/drawing/2014/main" id="{776AC8DA-B654-35D1-5890-BD0C7F88A95A}"/>
                </a:ext>
              </a:extLst>
            </p:cNvPr>
            <p:cNvPicPr>
              <a:picLocks noChangeAspect="1"/>
            </p:cNvPicPr>
            <p:nvPr/>
          </p:nvPicPr>
          <p:blipFill>
            <a:blip r:embed="rId6"/>
            <a:stretch>
              <a:fillRect/>
            </a:stretch>
          </p:blipFill>
          <p:spPr>
            <a:xfrm>
              <a:off x="702868" y="4690496"/>
              <a:ext cx="418922" cy="469701"/>
            </a:xfrm>
            <a:prstGeom prst="rect">
              <a:avLst/>
            </a:prstGeom>
          </p:spPr>
        </p:pic>
      </p:grpSp>
    </p:spTree>
    <p:extLst>
      <p:ext uri="{BB962C8B-B14F-4D97-AF65-F5344CB8AC3E}">
        <p14:creationId xmlns:p14="http://schemas.microsoft.com/office/powerpoint/2010/main" val="310192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dissolve">
                                      <p:cBhvr>
                                        <p:cTn id="10" dur="500"/>
                                        <p:tgtEl>
                                          <p:spTgt spid="3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dissolve">
                                      <p:cBhvr>
                                        <p:cTn id="13" dur="500"/>
                                        <p:tgtEl>
                                          <p:spTgt spid="3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5ACFC60-46C2-B147-C292-70217F35817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181718" y="2753218"/>
            <a:ext cx="4752125" cy="1442670"/>
          </a:xfrm>
          <a:prstGeom prst="rect">
            <a:avLst/>
          </a:prstGeom>
        </p:spPr>
      </p:pic>
      <p:grpSp>
        <p:nvGrpSpPr>
          <p:cNvPr id="47" name="组合 46">
            <a:extLst>
              <a:ext uri="{FF2B5EF4-FFF2-40B4-BE49-F238E27FC236}">
                <a16:creationId xmlns:a16="http://schemas.microsoft.com/office/drawing/2014/main" id="{5BE5B82F-A019-F1B0-0837-6F056ED6FC66}"/>
              </a:ext>
            </a:extLst>
          </p:cNvPr>
          <p:cNvGrpSpPr/>
          <p:nvPr/>
        </p:nvGrpSpPr>
        <p:grpSpPr>
          <a:xfrm>
            <a:off x="7912723" y="2912222"/>
            <a:ext cx="3880038" cy="360000"/>
            <a:chOff x="7795995" y="3419805"/>
            <a:chExt cx="1995348" cy="380144"/>
          </a:xfrm>
        </p:grpSpPr>
        <p:sp>
          <p:nvSpPr>
            <p:cNvPr id="43" name="矩形 42">
              <a:extLst>
                <a:ext uri="{FF2B5EF4-FFF2-40B4-BE49-F238E27FC236}">
                  <a16:creationId xmlns:a16="http://schemas.microsoft.com/office/drawing/2014/main" id="{249F0DF9-8476-6014-045A-902CB65B970E}"/>
                </a:ext>
              </a:extLst>
            </p:cNvPr>
            <p:cNvSpPr/>
            <p:nvPr/>
          </p:nvSpPr>
          <p:spPr>
            <a:xfrm rot="5400000">
              <a:off x="7988068" y="3227732"/>
              <a:ext cx="380144" cy="764290"/>
            </a:xfrm>
            <a:prstGeom prst="rect">
              <a:avLst/>
            </a:prstGeom>
            <a:solidFill>
              <a:srgbClr val="A8CBBA"/>
            </a:solidFill>
            <a:ln>
              <a:noFill/>
            </a:ln>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latin typeface="Apple Braille" pitchFamily="2" charset="0"/>
              </a:endParaRPr>
            </a:p>
          </p:txBody>
        </p:sp>
        <p:sp>
          <p:nvSpPr>
            <p:cNvPr id="45" name="矩形 44">
              <a:extLst>
                <a:ext uri="{FF2B5EF4-FFF2-40B4-BE49-F238E27FC236}">
                  <a16:creationId xmlns:a16="http://schemas.microsoft.com/office/drawing/2014/main" id="{F52C1A3B-2A8B-4B25-16E1-F4AB048CCB5C}"/>
                </a:ext>
              </a:extLst>
            </p:cNvPr>
            <p:cNvSpPr/>
            <p:nvPr/>
          </p:nvSpPr>
          <p:spPr>
            <a:xfrm rot="5400000">
              <a:off x="8982061" y="2990667"/>
              <a:ext cx="380143" cy="1238421"/>
            </a:xfrm>
            <a:prstGeom prst="rect">
              <a:avLst/>
            </a:prstGeom>
            <a:solidFill>
              <a:srgbClr val="63718B"/>
            </a:solidFill>
            <a:ln>
              <a:noFill/>
            </a:ln>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latin typeface="Apple Braille" pitchFamily="2" charset="0"/>
              </a:endParaRPr>
            </a:p>
          </p:txBody>
        </p:sp>
      </p:grpSp>
      <p:grpSp>
        <p:nvGrpSpPr>
          <p:cNvPr id="48" name="组合 47">
            <a:extLst>
              <a:ext uri="{FF2B5EF4-FFF2-40B4-BE49-F238E27FC236}">
                <a16:creationId xmlns:a16="http://schemas.microsoft.com/office/drawing/2014/main" id="{3B9DE463-F447-2277-FAE9-232B268C2BFD}"/>
              </a:ext>
            </a:extLst>
          </p:cNvPr>
          <p:cNvGrpSpPr/>
          <p:nvPr/>
        </p:nvGrpSpPr>
        <p:grpSpPr>
          <a:xfrm>
            <a:off x="7912724" y="3432643"/>
            <a:ext cx="3894253" cy="360000"/>
            <a:chOff x="7783545" y="4065541"/>
            <a:chExt cx="2015151" cy="380145"/>
          </a:xfrm>
        </p:grpSpPr>
        <p:sp>
          <p:nvSpPr>
            <p:cNvPr id="44" name="矩形 43">
              <a:extLst>
                <a:ext uri="{FF2B5EF4-FFF2-40B4-BE49-F238E27FC236}">
                  <a16:creationId xmlns:a16="http://schemas.microsoft.com/office/drawing/2014/main" id="{F7FCF31D-A271-732A-9ED2-419B54698866}"/>
                </a:ext>
              </a:extLst>
            </p:cNvPr>
            <p:cNvSpPr/>
            <p:nvPr/>
          </p:nvSpPr>
          <p:spPr>
            <a:xfrm rot="5400000">
              <a:off x="7798797" y="4050289"/>
              <a:ext cx="380144" cy="410648"/>
            </a:xfrm>
            <a:prstGeom prst="rect">
              <a:avLst/>
            </a:prstGeom>
            <a:solidFill>
              <a:srgbClr val="A8CBBA"/>
            </a:solidFill>
            <a:ln>
              <a:noFill/>
            </a:ln>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latin typeface="Apple Braille" pitchFamily="2" charset="0"/>
              </a:endParaRPr>
            </a:p>
          </p:txBody>
        </p:sp>
        <p:sp>
          <p:nvSpPr>
            <p:cNvPr id="46" name="矩形 45">
              <a:extLst>
                <a:ext uri="{FF2B5EF4-FFF2-40B4-BE49-F238E27FC236}">
                  <a16:creationId xmlns:a16="http://schemas.microsoft.com/office/drawing/2014/main" id="{FB660B0D-1B10-C368-6BC3-45C3212FF38D}"/>
                </a:ext>
              </a:extLst>
            </p:cNvPr>
            <p:cNvSpPr/>
            <p:nvPr/>
          </p:nvSpPr>
          <p:spPr>
            <a:xfrm rot="5400000">
              <a:off x="8806072" y="3453062"/>
              <a:ext cx="380143" cy="1605105"/>
            </a:xfrm>
            <a:prstGeom prst="rect">
              <a:avLst/>
            </a:prstGeom>
            <a:solidFill>
              <a:srgbClr val="63718B"/>
            </a:solidFill>
            <a:ln>
              <a:noFill/>
            </a:ln>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latin typeface="Apple Braille" pitchFamily="2" charset="0"/>
              </a:endParaRPr>
            </a:p>
          </p:txBody>
        </p:sp>
      </p:grpSp>
      <p:sp>
        <p:nvSpPr>
          <p:cNvPr id="3" name="灯片编号占位符 2">
            <a:extLst>
              <a:ext uri="{FF2B5EF4-FFF2-40B4-BE49-F238E27FC236}">
                <a16:creationId xmlns:a16="http://schemas.microsoft.com/office/drawing/2014/main" id="{9E520355-D3AE-D76D-BEEE-B55922DA8D80}"/>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4</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F228842C-21FF-A016-C2AE-EC25282CBA8B}"/>
              </a:ext>
            </a:extLst>
          </p:cNvPr>
          <p:cNvSpPr>
            <a:spLocks noGrp="1"/>
          </p:cNvSpPr>
          <p:nvPr>
            <p:ph type="title"/>
          </p:nvPr>
        </p:nvSpPr>
        <p:spPr/>
        <p:txBody>
          <a:bodyPr/>
          <a:lstStyle/>
          <a:p>
            <a:r>
              <a:rPr kumimoji="1" lang="en-US" altLang="zh-CN" dirty="0">
                <a:latin typeface="Apple Braille" pitchFamily="2" charset="0"/>
              </a:rPr>
              <a:t>CDN:</a:t>
            </a:r>
            <a:r>
              <a:rPr kumimoji="1" lang="zh-CN" altLang="en-US" dirty="0">
                <a:latin typeface="Apple Braille" pitchFamily="2" charset="0"/>
              </a:rPr>
              <a:t> </a:t>
            </a:r>
            <a:r>
              <a:rPr kumimoji="1" lang="en-US" altLang="zh-CN" dirty="0">
                <a:latin typeface="Apple Braille" pitchFamily="2" charset="0"/>
              </a:rPr>
              <a:t>a main driver for H3</a:t>
            </a:r>
            <a:endParaRPr kumimoji="1" lang="zh-CN" altLang="en-US" dirty="0">
              <a:latin typeface="Apple Braille" pitchFamily="2" charset="0"/>
            </a:endParaRPr>
          </a:p>
        </p:txBody>
      </p:sp>
      <p:sp>
        <p:nvSpPr>
          <p:cNvPr id="33" name="文本框 32">
            <a:extLst>
              <a:ext uri="{FF2B5EF4-FFF2-40B4-BE49-F238E27FC236}">
                <a16:creationId xmlns:a16="http://schemas.microsoft.com/office/drawing/2014/main" id="{3CE64C31-70F3-9193-2D2C-7CC9C7436228}"/>
              </a:ext>
            </a:extLst>
          </p:cNvPr>
          <p:cNvSpPr txBox="1"/>
          <p:nvPr/>
        </p:nvSpPr>
        <p:spPr>
          <a:xfrm>
            <a:off x="138088" y="5762769"/>
            <a:ext cx="9047670" cy="1077218"/>
          </a:xfrm>
          <a:prstGeom prst="rect">
            <a:avLst/>
          </a:prstGeom>
          <a:noFill/>
        </p:spPr>
        <p:txBody>
          <a:bodyPr wrap="none" rtlCol="0">
            <a:spAutoFit/>
          </a:bodyPr>
          <a:lstStyle/>
          <a:p>
            <a:r>
              <a:rPr kumimoji="1" lang="en-US" altLang="zh-CN" sz="800" dirty="0">
                <a:solidFill>
                  <a:schemeClr val="bg1">
                    <a:lumMod val="50000"/>
                  </a:schemeClr>
                </a:solidFill>
                <a:latin typeface="Apple Braille" pitchFamily="2" charset="0"/>
              </a:rPr>
              <a:t>[1]</a:t>
            </a:r>
            <a:r>
              <a:rPr kumimoji="1" lang="zh-CN" altLang="en-US" sz="800" dirty="0">
                <a:solidFill>
                  <a:schemeClr val="bg1">
                    <a:lumMod val="50000"/>
                  </a:schemeClr>
                </a:solidFill>
                <a:latin typeface="Apple Braille" pitchFamily="2" charset="0"/>
              </a:rPr>
              <a:t> </a:t>
            </a:r>
            <a:r>
              <a:rPr kumimoji="1" lang="en" altLang="zh-CN" sz="800" dirty="0">
                <a:solidFill>
                  <a:schemeClr val="bg1">
                    <a:lumMod val="50000"/>
                  </a:schemeClr>
                </a:solidFill>
                <a:latin typeface="Apple Braille" pitchFamily="2" charset="0"/>
              </a:rPr>
              <a:t>A. </a:t>
            </a:r>
            <a:r>
              <a:rPr kumimoji="1" lang="en" altLang="zh-CN" sz="800" dirty="0" err="1">
                <a:solidFill>
                  <a:schemeClr val="bg1">
                    <a:lumMod val="50000"/>
                  </a:schemeClr>
                </a:solidFill>
                <a:latin typeface="Apple Braille" pitchFamily="2" charset="0"/>
              </a:rPr>
              <a:t>Ghedini</a:t>
            </a:r>
            <a:r>
              <a:rPr kumimoji="1" lang="en" altLang="zh-CN" sz="800" dirty="0">
                <a:solidFill>
                  <a:schemeClr val="bg1">
                    <a:lumMod val="50000"/>
                  </a:schemeClr>
                </a:solidFill>
                <a:latin typeface="Apple Braille" pitchFamily="2" charset="0"/>
              </a:rPr>
              <a:t> and R. </a:t>
            </a:r>
            <a:r>
              <a:rPr kumimoji="1" lang="en" altLang="zh-CN" sz="800" dirty="0" err="1">
                <a:solidFill>
                  <a:schemeClr val="bg1">
                    <a:lumMod val="50000"/>
                  </a:schemeClr>
                </a:solidFill>
                <a:latin typeface="Apple Braille" pitchFamily="2" charset="0"/>
              </a:rPr>
              <a:t>Lalkaka</a:t>
            </a:r>
            <a:r>
              <a:rPr kumimoji="1" lang="en" altLang="zh-CN" sz="800" dirty="0">
                <a:solidFill>
                  <a:schemeClr val="bg1">
                    <a:lumMod val="50000"/>
                  </a:schemeClr>
                </a:solidFill>
                <a:latin typeface="Apple Braille" pitchFamily="2" charset="0"/>
              </a:rPr>
              <a:t>, “HTTP/3: the past, the present, and the future,” Available: https://</a:t>
            </a:r>
            <a:r>
              <a:rPr kumimoji="1" lang="en" altLang="zh-CN" sz="800" dirty="0" err="1">
                <a:solidFill>
                  <a:schemeClr val="bg1">
                    <a:lumMod val="50000"/>
                  </a:schemeClr>
                </a:solidFill>
                <a:latin typeface="Apple Braille" pitchFamily="2" charset="0"/>
              </a:rPr>
              <a:t>blog.cloudflare.com</a:t>
            </a:r>
            <a:r>
              <a:rPr kumimoji="1" lang="en" altLang="zh-CN" sz="800" dirty="0">
                <a:solidFill>
                  <a:schemeClr val="bg1">
                    <a:lumMod val="50000"/>
                  </a:schemeClr>
                </a:solidFill>
                <a:latin typeface="Apple Braille" pitchFamily="2" charset="0"/>
              </a:rPr>
              <a:t>/http3-the-past-present-an d-future, 2019</a:t>
            </a:r>
          </a:p>
          <a:p>
            <a:r>
              <a:rPr lang="en-US" altLang="zh-CN" sz="800" dirty="0">
                <a:solidFill>
                  <a:schemeClr val="bg1">
                    <a:lumMod val="50000"/>
                  </a:schemeClr>
                </a:solidFill>
                <a:latin typeface="Apple Braille" pitchFamily="2" charset="0"/>
              </a:rPr>
              <a:t>[2]</a:t>
            </a:r>
            <a:r>
              <a:rPr lang="zh-CN" altLang="en-US" sz="800" dirty="0">
                <a:solidFill>
                  <a:schemeClr val="bg1">
                    <a:lumMod val="50000"/>
                  </a:schemeClr>
                </a:solidFill>
                <a:latin typeface="Apple Braille" pitchFamily="2" charset="0"/>
              </a:rPr>
              <a:t> </a:t>
            </a:r>
            <a:r>
              <a:rPr lang="en" altLang="zh-CN" sz="800" dirty="0">
                <a:solidFill>
                  <a:schemeClr val="bg1">
                    <a:lumMod val="50000"/>
                  </a:schemeClr>
                </a:solidFill>
                <a:latin typeface="Apple Braille" pitchFamily="2" charset="0"/>
              </a:rPr>
              <a:t>“HTTP/3 gets your content there QUIC, with Cloud CDN and Load Balancing,” Available: https://</a:t>
            </a:r>
            <a:r>
              <a:rPr lang="en" altLang="zh-CN" sz="800" dirty="0" err="1">
                <a:solidFill>
                  <a:schemeClr val="bg1">
                    <a:lumMod val="50000"/>
                  </a:schemeClr>
                </a:solidFill>
                <a:latin typeface="Apple Braille" pitchFamily="2" charset="0"/>
              </a:rPr>
              <a:t>cloud.google.com</a:t>
            </a:r>
            <a:r>
              <a:rPr lang="en" altLang="zh-CN" sz="800" dirty="0">
                <a:solidFill>
                  <a:schemeClr val="bg1">
                    <a:lumMod val="50000"/>
                  </a:schemeClr>
                </a:solidFill>
                <a:latin typeface="Apple Braille" pitchFamily="2" charset="0"/>
              </a:rPr>
              <a:t>/blog/products/network </a:t>
            </a:r>
            <a:r>
              <a:rPr lang="en" altLang="zh-CN" sz="800" dirty="0" err="1">
                <a:solidFill>
                  <a:schemeClr val="bg1">
                    <a:lumMod val="50000"/>
                  </a:schemeClr>
                </a:solidFill>
                <a:latin typeface="Apple Braille" pitchFamily="2" charset="0"/>
              </a:rPr>
              <a:t>ing</a:t>
            </a:r>
            <a:r>
              <a:rPr lang="en" altLang="zh-CN" sz="800" dirty="0">
                <a:solidFill>
                  <a:schemeClr val="bg1">
                    <a:lumMod val="50000"/>
                  </a:schemeClr>
                </a:solidFill>
                <a:latin typeface="Apple Braille" pitchFamily="2" charset="0"/>
              </a:rPr>
              <a:t>/cloud-cdn-and-load-balancing-support-http3, 2021</a:t>
            </a:r>
          </a:p>
          <a:p>
            <a:r>
              <a:rPr lang="en-US" altLang="zh-CN" sz="800" dirty="0">
                <a:solidFill>
                  <a:schemeClr val="bg1">
                    <a:lumMod val="50000"/>
                  </a:schemeClr>
                </a:solidFill>
                <a:latin typeface="Apple Braille" pitchFamily="2" charset="0"/>
              </a:rPr>
              <a:t>[3]</a:t>
            </a:r>
            <a:r>
              <a:rPr lang="zh-CN" altLang="en-US" sz="800" dirty="0">
                <a:solidFill>
                  <a:schemeClr val="bg1">
                    <a:lumMod val="50000"/>
                  </a:schemeClr>
                </a:solidFill>
                <a:latin typeface="Apple Braille" pitchFamily="2" charset="0"/>
              </a:rPr>
              <a:t> </a:t>
            </a:r>
            <a:r>
              <a:rPr lang="en" altLang="zh-CN" sz="800" dirty="0">
                <a:solidFill>
                  <a:schemeClr val="bg1">
                    <a:lumMod val="50000"/>
                  </a:schemeClr>
                </a:solidFill>
                <a:latin typeface="Apple Braille" pitchFamily="2" charset="0"/>
              </a:rPr>
              <a:t>“Making </a:t>
            </a:r>
            <a:r>
              <a:rPr lang="en" altLang="zh-CN" sz="800" dirty="0" err="1">
                <a:solidFill>
                  <a:schemeClr val="bg1">
                    <a:lumMod val="50000"/>
                  </a:schemeClr>
                </a:solidFill>
                <a:latin typeface="Apple Braille" pitchFamily="2" charset="0"/>
              </a:rPr>
              <a:t>loveholidays</a:t>
            </a:r>
            <a:r>
              <a:rPr lang="en" altLang="zh-CN" sz="800" dirty="0">
                <a:solidFill>
                  <a:schemeClr val="bg1">
                    <a:lumMod val="50000"/>
                  </a:schemeClr>
                </a:solidFill>
                <a:latin typeface="Apple Braille" pitchFamily="2" charset="0"/>
              </a:rPr>
              <a:t> 18% faster with HTTP/3,” Available:</a:t>
            </a:r>
            <a:r>
              <a:rPr lang="zh-CN" altLang="en-US" sz="800" dirty="0">
                <a:solidFill>
                  <a:schemeClr val="bg1">
                    <a:lumMod val="50000"/>
                  </a:schemeClr>
                </a:solidFill>
                <a:latin typeface="Apple Braille" pitchFamily="2" charset="0"/>
              </a:rPr>
              <a:t> </a:t>
            </a:r>
            <a:r>
              <a:rPr lang="en" altLang="zh-CN" sz="800" dirty="0">
                <a:solidFill>
                  <a:schemeClr val="bg1">
                    <a:lumMod val="50000"/>
                  </a:schemeClr>
                </a:solidFill>
                <a:latin typeface="Apple Braille" pitchFamily="2" charset="0"/>
              </a:rPr>
              <a:t>https://</a:t>
            </a:r>
            <a:r>
              <a:rPr lang="en" altLang="zh-CN" sz="800" dirty="0" err="1">
                <a:solidFill>
                  <a:schemeClr val="bg1">
                    <a:lumMod val="50000"/>
                  </a:schemeClr>
                </a:solidFill>
                <a:latin typeface="Apple Braille" pitchFamily="2" charset="0"/>
              </a:rPr>
              <a:t>tech.loveholidays.com</a:t>
            </a:r>
            <a:r>
              <a:rPr lang="en" altLang="zh-CN" sz="800" dirty="0">
                <a:solidFill>
                  <a:schemeClr val="bg1">
                    <a:lumMod val="50000"/>
                  </a:schemeClr>
                </a:solidFill>
                <a:latin typeface="Apple Braille" pitchFamily="2" charset="0"/>
              </a:rPr>
              <a:t>/making-loveholidays-18-faster-with-h ttp-3-1860879528a7, 2021</a:t>
            </a:r>
          </a:p>
          <a:p>
            <a:r>
              <a:rPr lang="en-US" altLang="zh-CN" sz="800" dirty="0">
                <a:solidFill>
                  <a:schemeClr val="bg1">
                    <a:lumMod val="50000"/>
                  </a:schemeClr>
                </a:solidFill>
                <a:latin typeface="Apple Braille" pitchFamily="2" charset="0"/>
              </a:rPr>
              <a:t>[4]</a:t>
            </a:r>
            <a:r>
              <a:rPr lang="zh-CN" altLang="en-US" sz="800" dirty="0">
                <a:solidFill>
                  <a:schemeClr val="bg1">
                    <a:lumMod val="50000"/>
                  </a:schemeClr>
                </a:solidFill>
                <a:latin typeface="Apple Braille" pitchFamily="2" charset="0"/>
              </a:rPr>
              <a:t> </a:t>
            </a:r>
            <a:r>
              <a:rPr lang="en" altLang="zh-CN" sz="800" dirty="0">
                <a:solidFill>
                  <a:schemeClr val="bg1">
                    <a:lumMod val="50000"/>
                  </a:schemeClr>
                </a:solidFill>
                <a:latin typeface="Apple Braille" pitchFamily="2" charset="0"/>
              </a:rPr>
              <a:t>“</a:t>
            </a:r>
            <a:r>
              <a:rPr lang="en" altLang="zh-CN" sz="800" dirty="0" err="1">
                <a:solidFill>
                  <a:schemeClr val="bg1">
                    <a:lumMod val="50000"/>
                  </a:schemeClr>
                </a:solidFill>
                <a:latin typeface="Apple Braille" pitchFamily="2" charset="0"/>
              </a:rPr>
              <a:t>QUIC.cloud</a:t>
            </a:r>
            <a:r>
              <a:rPr lang="en" altLang="zh-CN" sz="800" dirty="0">
                <a:solidFill>
                  <a:schemeClr val="bg1">
                    <a:lumMod val="50000"/>
                  </a:schemeClr>
                </a:solidFill>
                <a:latin typeface="Apple Braille" pitchFamily="2" charset="0"/>
              </a:rPr>
              <a:t> CDN is Production Ready!” Available: https://</a:t>
            </a:r>
            <a:r>
              <a:rPr lang="en" altLang="zh-CN" sz="800" dirty="0" err="1">
                <a:solidFill>
                  <a:schemeClr val="bg1">
                    <a:lumMod val="50000"/>
                  </a:schemeClr>
                </a:solidFill>
                <a:latin typeface="Apple Braille" pitchFamily="2" charset="0"/>
              </a:rPr>
              <a:t>www.quic</a:t>
            </a:r>
            <a:r>
              <a:rPr lang="en" altLang="zh-CN" sz="800" dirty="0">
                <a:solidFill>
                  <a:schemeClr val="bg1">
                    <a:lumMod val="50000"/>
                  </a:schemeClr>
                </a:solidFill>
                <a:latin typeface="Apple Braille" pitchFamily="2" charset="0"/>
              </a:rPr>
              <a:t> .cloud/</a:t>
            </a:r>
            <a:r>
              <a:rPr lang="en" altLang="zh-CN" sz="800" dirty="0" err="1">
                <a:solidFill>
                  <a:schemeClr val="bg1">
                    <a:lumMod val="50000"/>
                  </a:schemeClr>
                </a:solidFill>
                <a:latin typeface="Apple Braille" pitchFamily="2" charset="0"/>
              </a:rPr>
              <a:t>quic</a:t>
            </a:r>
            <a:r>
              <a:rPr lang="en" altLang="zh-CN" sz="800" dirty="0">
                <a:solidFill>
                  <a:schemeClr val="bg1">
                    <a:lumMod val="50000"/>
                  </a:schemeClr>
                </a:solidFill>
                <a:latin typeface="Apple Braille" pitchFamily="2" charset="0"/>
              </a:rPr>
              <a:t>-cloud-</a:t>
            </a:r>
            <a:r>
              <a:rPr lang="en" altLang="zh-CN" sz="800" dirty="0" err="1">
                <a:solidFill>
                  <a:schemeClr val="bg1">
                    <a:lumMod val="50000"/>
                  </a:schemeClr>
                </a:solidFill>
                <a:latin typeface="Apple Braille" pitchFamily="2" charset="0"/>
              </a:rPr>
              <a:t>cdn</a:t>
            </a:r>
            <a:r>
              <a:rPr lang="en" altLang="zh-CN" sz="800" dirty="0">
                <a:solidFill>
                  <a:schemeClr val="bg1">
                    <a:lumMod val="50000"/>
                  </a:schemeClr>
                </a:solidFill>
                <a:latin typeface="Apple Braille" pitchFamily="2" charset="0"/>
              </a:rPr>
              <a:t>-production-ready, 2021</a:t>
            </a:r>
            <a:endParaRPr lang="en-US" altLang="zh-CN" sz="800" dirty="0">
              <a:solidFill>
                <a:schemeClr val="bg1">
                  <a:lumMod val="50000"/>
                </a:schemeClr>
              </a:solidFill>
              <a:latin typeface="Apple Braille" pitchFamily="2" charset="0"/>
            </a:endParaRPr>
          </a:p>
          <a:p>
            <a:r>
              <a:rPr lang="en-US" altLang="zh-CN" sz="800" dirty="0">
                <a:solidFill>
                  <a:schemeClr val="bg1">
                    <a:lumMod val="50000"/>
                  </a:schemeClr>
                </a:solidFill>
                <a:latin typeface="Apple Braille" pitchFamily="2" charset="0"/>
              </a:rPr>
              <a:t>[5]</a:t>
            </a:r>
            <a:r>
              <a:rPr lang="zh-CN" altLang="en-US" sz="800" dirty="0">
                <a:solidFill>
                  <a:schemeClr val="bg1">
                    <a:lumMod val="50000"/>
                  </a:schemeClr>
                </a:solidFill>
                <a:latin typeface="Apple Braille" pitchFamily="2" charset="0"/>
              </a:rPr>
              <a:t> </a:t>
            </a:r>
            <a:r>
              <a:rPr lang="en" altLang="zh-CN" sz="800" dirty="0">
                <a:solidFill>
                  <a:schemeClr val="bg1">
                    <a:lumMod val="50000"/>
                  </a:schemeClr>
                </a:solidFill>
                <a:latin typeface="Apple Braille" pitchFamily="2" charset="0"/>
              </a:rPr>
              <a:t>C. Yun, “HTTP/3 Support for Amazon CloudFront,” Available: https:// </a:t>
            </a:r>
            <a:r>
              <a:rPr lang="en" altLang="zh-CN" sz="800" dirty="0" err="1">
                <a:solidFill>
                  <a:schemeClr val="bg1">
                    <a:lumMod val="50000"/>
                  </a:schemeClr>
                </a:solidFill>
                <a:latin typeface="Apple Braille" pitchFamily="2" charset="0"/>
              </a:rPr>
              <a:t>aws.amazon.com</a:t>
            </a:r>
            <a:r>
              <a:rPr lang="en" altLang="zh-CN" sz="800" dirty="0">
                <a:solidFill>
                  <a:schemeClr val="bg1">
                    <a:lumMod val="50000"/>
                  </a:schemeClr>
                </a:solidFill>
                <a:latin typeface="Apple Braille" pitchFamily="2" charset="0"/>
              </a:rPr>
              <a:t>/blogs/</a:t>
            </a:r>
            <a:r>
              <a:rPr lang="en" altLang="zh-CN" sz="800" dirty="0" err="1">
                <a:solidFill>
                  <a:schemeClr val="bg1">
                    <a:lumMod val="50000"/>
                  </a:schemeClr>
                </a:solidFill>
                <a:latin typeface="Apple Braille" pitchFamily="2" charset="0"/>
              </a:rPr>
              <a:t>aws</a:t>
            </a:r>
            <a:r>
              <a:rPr lang="en" altLang="zh-CN" sz="800" dirty="0">
                <a:solidFill>
                  <a:schemeClr val="bg1">
                    <a:lumMod val="50000"/>
                  </a:schemeClr>
                </a:solidFill>
                <a:latin typeface="Apple Braille" pitchFamily="2" charset="0"/>
              </a:rPr>
              <a:t>/new-http-3-support-for-amazon-cloudfront, 2022</a:t>
            </a:r>
            <a:endParaRPr lang="en-US" altLang="zh-CN" sz="800" dirty="0">
              <a:solidFill>
                <a:schemeClr val="bg1">
                  <a:lumMod val="50000"/>
                </a:schemeClr>
              </a:solidFill>
              <a:latin typeface="Apple Braille" pitchFamily="2" charset="0"/>
            </a:endParaRPr>
          </a:p>
          <a:p>
            <a:r>
              <a:rPr lang="en-US" altLang="zh-CN" sz="800" dirty="0">
                <a:solidFill>
                  <a:schemeClr val="bg1">
                    <a:lumMod val="50000"/>
                  </a:schemeClr>
                </a:solidFill>
                <a:latin typeface="Apple Braille" pitchFamily="2" charset="0"/>
              </a:rPr>
              <a:t>[6]</a:t>
            </a:r>
            <a:r>
              <a:rPr lang="zh-CN" altLang="en-US" sz="800" dirty="0">
                <a:solidFill>
                  <a:schemeClr val="bg1">
                    <a:lumMod val="50000"/>
                  </a:schemeClr>
                </a:solidFill>
                <a:latin typeface="Apple Braille" pitchFamily="2" charset="0"/>
              </a:rPr>
              <a:t> </a:t>
            </a:r>
            <a:r>
              <a:rPr lang="en" altLang="zh-CN" sz="800" dirty="0">
                <a:solidFill>
                  <a:schemeClr val="bg1">
                    <a:lumMod val="50000"/>
                  </a:schemeClr>
                </a:solidFill>
                <a:latin typeface="Apple Braille" pitchFamily="2" charset="0"/>
              </a:rPr>
              <a:t>T. </a:t>
            </a:r>
            <a:r>
              <a:rPr lang="en" altLang="zh-CN" sz="800" dirty="0" err="1">
                <a:solidFill>
                  <a:schemeClr val="bg1">
                    <a:lumMod val="50000"/>
                  </a:schemeClr>
                </a:solidFill>
                <a:latin typeface="Apple Braille" pitchFamily="2" charset="0"/>
              </a:rPr>
              <a:t>Ingale</a:t>
            </a:r>
            <a:r>
              <a:rPr lang="en" altLang="zh-CN" sz="800" dirty="0">
                <a:solidFill>
                  <a:schemeClr val="bg1">
                    <a:lumMod val="50000"/>
                  </a:schemeClr>
                </a:solidFill>
                <a:latin typeface="Apple Braille" pitchFamily="2" charset="0"/>
              </a:rPr>
              <a:t>, “Watch Meta’s engineers discuss QUIC and TCP innovations for our network,” Available: https://</a:t>
            </a:r>
            <a:r>
              <a:rPr lang="en" altLang="zh-CN" sz="800" dirty="0" err="1">
                <a:solidFill>
                  <a:schemeClr val="bg1">
                    <a:lumMod val="50000"/>
                  </a:schemeClr>
                </a:solidFill>
                <a:latin typeface="Apple Braille" pitchFamily="2" charset="0"/>
              </a:rPr>
              <a:t>engineering.fb.com</a:t>
            </a:r>
            <a:r>
              <a:rPr lang="en" altLang="zh-CN" sz="800" dirty="0">
                <a:solidFill>
                  <a:schemeClr val="bg1">
                    <a:lumMod val="50000"/>
                  </a:schemeClr>
                </a:solidFill>
                <a:latin typeface="Apple Braille" pitchFamily="2" charset="0"/>
              </a:rPr>
              <a:t>/2022/07/06/ne </a:t>
            </a:r>
            <a:r>
              <a:rPr lang="en" altLang="zh-CN" sz="800" dirty="0" err="1">
                <a:solidFill>
                  <a:schemeClr val="bg1">
                    <a:lumMod val="50000"/>
                  </a:schemeClr>
                </a:solidFill>
                <a:latin typeface="Apple Braille" pitchFamily="2" charset="0"/>
              </a:rPr>
              <a:t>tworking</a:t>
            </a:r>
            <a:r>
              <a:rPr lang="en" altLang="zh-CN" sz="800" dirty="0">
                <a:solidFill>
                  <a:schemeClr val="bg1">
                    <a:lumMod val="50000"/>
                  </a:schemeClr>
                </a:solidFill>
                <a:latin typeface="Apple Braille" pitchFamily="2" charset="0"/>
              </a:rPr>
              <a:t>-traffic/watch-</a:t>
            </a:r>
            <a:r>
              <a:rPr lang="en" altLang="zh-CN" sz="800" dirty="0" err="1">
                <a:solidFill>
                  <a:schemeClr val="bg1">
                    <a:lumMod val="50000"/>
                  </a:schemeClr>
                </a:solidFill>
                <a:latin typeface="Apple Braille" pitchFamily="2" charset="0"/>
              </a:rPr>
              <a:t>metas</a:t>
            </a:r>
            <a:r>
              <a:rPr lang="en" altLang="zh-CN" sz="800" dirty="0">
                <a:solidFill>
                  <a:schemeClr val="bg1">
                    <a:lumMod val="50000"/>
                  </a:schemeClr>
                </a:solidFill>
                <a:latin typeface="Apple Braille" pitchFamily="2" charset="0"/>
              </a:rPr>
              <a:t>-engineers-discuss</a:t>
            </a:r>
          </a:p>
          <a:p>
            <a:r>
              <a:rPr lang="en" altLang="zh-CN" sz="800" dirty="0">
                <a:solidFill>
                  <a:schemeClr val="bg1">
                    <a:lumMod val="50000"/>
                  </a:schemeClr>
                </a:solidFill>
                <a:latin typeface="Apple Braille" pitchFamily="2" charset="0"/>
              </a:rPr>
              <a:t>-</a:t>
            </a:r>
            <a:r>
              <a:rPr lang="en" altLang="zh-CN" sz="800" dirty="0" err="1">
                <a:solidFill>
                  <a:schemeClr val="bg1">
                    <a:lumMod val="50000"/>
                  </a:schemeClr>
                </a:solidFill>
                <a:latin typeface="Apple Braille" pitchFamily="2" charset="0"/>
              </a:rPr>
              <a:t>quic</a:t>
            </a:r>
            <a:r>
              <a:rPr lang="en" altLang="zh-CN" sz="800" dirty="0">
                <a:solidFill>
                  <a:schemeClr val="bg1">
                    <a:lumMod val="50000"/>
                  </a:schemeClr>
                </a:solidFill>
                <a:latin typeface="Apple Braille" pitchFamily="2" charset="0"/>
              </a:rPr>
              <a:t>-and-</a:t>
            </a:r>
            <a:r>
              <a:rPr lang="en" altLang="zh-CN" sz="800" dirty="0" err="1">
                <a:solidFill>
                  <a:schemeClr val="bg1">
                    <a:lumMod val="50000"/>
                  </a:schemeClr>
                </a:solidFill>
                <a:latin typeface="Apple Braille" pitchFamily="2" charset="0"/>
              </a:rPr>
              <a:t>tcp</a:t>
            </a:r>
            <a:r>
              <a:rPr lang="en" altLang="zh-CN" sz="800" dirty="0">
                <a:solidFill>
                  <a:schemeClr val="bg1">
                    <a:lumMod val="50000"/>
                  </a:schemeClr>
                </a:solidFill>
                <a:latin typeface="Apple Braille" pitchFamily="2" charset="0"/>
              </a:rPr>
              <a:t>-</a:t>
            </a:r>
            <a:r>
              <a:rPr lang="en" altLang="zh-CN" sz="800" dirty="0" err="1">
                <a:solidFill>
                  <a:schemeClr val="bg1">
                    <a:lumMod val="50000"/>
                  </a:schemeClr>
                </a:solidFill>
                <a:latin typeface="Apple Braille" pitchFamily="2" charset="0"/>
              </a:rPr>
              <a:t>innovati</a:t>
            </a:r>
            <a:r>
              <a:rPr lang="en" altLang="zh-CN" sz="800" dirty="0">
                <a:solidFill>
                  <a:schemeClr val="bg1">
                    <a:lumMod val="50000"/>
                  </a:schemeClr>
                </a:solidFill>
                <a:latin typeface="Apple Braille" pitchFamily="2" charset="0"/>
              </a:rPr>
              <a:t> </a:t>
            </a:r>
            <a:r>
              <a:rPr lang="en" altLang="zh-CN" sz="800" dirty="0" err="1">
                <a:solidFill>
                  <a:schemeClr val="bg1">
                    <a:lumMod val="50000"/>
                  </a:schemeClr>
                </a:solidFill>
                <a:latin typeface="Apple Braille" pitchFamily="2" charset="0"/>
              </a:rPr>
              <a:t>ons</a:t>
            </a:r>
            <a:r>
              <a:rPr lang="en" altLang="zh-CN" sz="800" dirty="0">
                <a:solidFill>
                  <a:schemeClr val="bg1">
                    <a:lumMod val="50000"/>
                  </a:schemeClr>
                </a:solidFill>
                <a:latin typeface="Apple Braille" pitchFamily="2" charset="0"/>
              </a:rPr>
              <a:t>-for-our-network, 2022</a:t>
            </a:r>
          </a:p>
          <a:p>
            <a:r>
              <a:rPr lang="en-US" altLang="zh-CN" sz="800" dirty="0">
                <a:solidFill>
                  <a:schemeClr val="bg1">
                    <a:lumMod val="50000"/>
                  </a:schemeClr>
                </a:solidFill>
                <a:latin typeface="Apple Braille" pitchFamily="2" charset="0"/>
              </a:rPr>
              <a:t>[7]</a:t>
            </a:r>
            <a:r>
              <a:rPr lang="zh-CN" altLang="en-US" sz="800" dirty="0">
                <a:solidFill>
                  <a:schemeClr val="bg1">
                    <a:lumMod val="50000"/>
                  </a:schemeClr>
                </a:solidFill>
                <a:latin typeface="Apple Braille" pitchFamily="2" charset="0"/>
              </a:rPr>
              <a:t> </a:t>
            </a:r>
            <a:r>
              <a:rPr lang="en" altLang="zh-CN" sz="800" dirty="0">
                <a:solidFill>
                  <a:schemeClr val="bg1">
                    <a:lumMod val="50000"/>
                  </a:schemeClr>
                </a:solidFill>
                <a:latin typeface="Apple Braille" pitchFamily="2" charset="0"/>
              </a:rPr>
              <a:t>“HTTP/3 is added by default to a new Ion property,” Available: https://</a:t>
            </a:r>
            <a:r>
              <a:rPr lang="en" altLang="zh-CN" sz="800" dirty="0" err="1">
                <a:solidFill>
                  <a:schemeClr val="bg1">
                    <a:lumMod val="50000"/>
                  </a:schemeClr>
                </a:solidFill>
                <a:latin typeface="Apple Braille" pitchFamily="2" charset="0"/>
              </a:rPr>
              <a:t>techdocs.akamai.com</a:t>
            </a:r>
            <a:r>
              <a:rPr lang="en" altLang="zh-CN" sz="800" dirty="0">
                <a:solidFill>
                  <a:schemeClr val="bg1">
                    <a:lumMod val="50000"/>
                  </a:schemeClr>
                </a:solidFill>
                <a:latin typeface="Apple Braille" pitchFamily="2" charset="0"/>
              </a:rPr>
              <a:t>/ion/changelog/may-15-2023-supportfor-http3, 2023</a:t>
            </a:r>
          </a:p>
        </p:txBody>
      </p:sp>
      <p:sp>
        <p:nvSpPr>
          <p:cNvPr id="36" name="文本框 35">
            <a:extLst>
              <a:ext uri="{FF2B5EF4-FFF2-40B4-BE49-F238E27FC236}">
                <a16:creationId xmlns:a16="http://schemas.microsoft.com/office/drawing/2014/main" id="{2C1540D3-1CD1-14F7-15E2-0CF5C2723A10}"/>
              </a:ext>
            </a:extLst>
          </p:cNvPr>
          <p:cNvSpPr txBox="1"/>
          <p:nvPr/>
        </p:nvSpPr>
        <p:spPr>
          <a:xfrm>
            <a:off x="904199" y="5172615"/>
            <a:ext cx="5452899" cy="369332"/>
          </a:xfrm>
          <a:prstGeom prst="rect">
            <a:avLst/>
          </a:prstGeom>
          <a:noFill/>
        </p:spPr>
        <p:txBody>
          <a:bodyPr wrap="square">
            <a:spAutoFit/>
          </a:bodyPr>
          <a:lstStyle/>
          <a:p>
            <a:pPr algn="ctr"/>
            <a:r>
              <a:rPr kumimoji="1" lang="en-US" altLang="zh-CN" sz="1800" b="1" dirty="0">
                <a:solidFill>
                  <a:srgbClr val="7030A0"/>
                </a:solidFill>
                <a:latin typeface="Apple Braille" pitchFamily="2" charset="0"/>
              </a:rPr>
              <a:t>-</a:t>
            </a:r>
            <a:r>
              <a:rPr kumimoji="1" lang="zh-CN" altLang="en-US" sz="1800" b="1" dirty="0">
                <a:solidFill>
                  <a:srgbClr val="7030A0"/>
                </a:solidFill>
                <a:latin typeface="Apple Braille" pitchFamily="2" charset="0"/>
              </a:rPr>
              <a:t> </a:t>
            </a:r>
            <a:r>
              <a:rPr kumimoji="1" lang="en-US" altLang="zh-CN" b="1" dirty="0">
                <a:solidFill>
                  <a:srgbClr val="7030A0"/>
                </a:solidFill>
                <a:latin typeface="Apple Braille" pitchFamily="2" charset="0"/>
              </a:rPr>
              <a:t>H3 Adoption in Mainstream CDNs</a:t>
            </a:r>
            <a:endParaRPr lang="zh-CN" altLang="en-US" b="1" dirty="0">
              <a:solidFill>
                <a:srgbClr val="7030A0"/>
              </a:solidFill>
              <a:latin typeface="Apple Braille" pitchFamily="2" charset="0"/>
            </a:endParaRPr>
          </a:p>
        </p:txBody>
      </p:sp>
      <p:sp>
        <p:nvSpPr>
          <p:cNvPr id="37" name="文本框 36">
            <a:extLst>
              <a:ext uri="{FF2B5EF4-FFF2-40B4-BE49-F238E27FC236}">
                <a16:creationId xmlns:a16="http://schemas.microsoft.com/office/drawing/2014/main" id="{86CF7BA9-52DF-407F-C369-1F2F88F6E648}"/>
              </a:ext>
            </a:extLst>
          </p:cNvPr>
          <p:cNvSpPr txBox="1"/>
          <p:nvPr/>
        </p:nvSpPr>
        <p:spPr>
          <a:xfrm>
            <a:off x="8236567" y="2949435"/>
            <a:ext cx="679994" cy="307777"/>
          </a:xfrm>
          <a:prstGeom prst="rect">
            <a:avLst/>
          </a:prstGeom>
          <a:noFill/>
        </p:spPr>
        <p:txBody>
          <a:bodyPr wrap="none" rtlCol="0">
            <a:spAutoFit/>
          </a:bodyPr>
          <a:lstStyle/>
          <a:p>
            <a:r>
              <a:rPr kumimoji="1" lang="en-US" altLang="zh-CN" sz="1400" dirty="0">
                <a:latin typeface="Apple Braille" pitchFamily="2" charset="0"/>
              </a:rPr>
              <a:t>38.5%</a:t>
            </a:r>
            <a:endParaRPr kumimoji="1" lang="zh-CN" altLang="en-US" sz="1400" dirty="0">
              <a:latin typeface="Apple Braille" pitchFamily="2" charset="0"/>
            </a:endParaRPr>
          </a:p>
        </p:txBody>
      </p:sp>
      <p:sp>
        <p:nvSpPr>
          <p:cNvPr id="38" name="文本框 37">
            <a:extLst>
              <a:ext uri="{FF2B5EF4-FFF2-40B4-BE49-F238E27FC236}">
                <a16:creationId xmlns:a16="http://schemas.microsoft.com/office/drawing/2014/main" id="{5D8DD965-51B2-E1F4-00B1-3E655C4D29E5}"/>
              </a:ext>
            </a:extLst>
          </p:cNvPr>
          <p:cNvSpPr txBox="1"/>
          <p:nvPr/>
        </p:nvSpPr>
        <p:spPr>
          <a:xfrm>
            <a:off x="10203653" y="2949435"/>
            <a:ext cx="679994" cy="307777"/>
          </a:xfrm>
          <a:prstGeom prst="rect">
            <a:avLst/>
          </a:prstGeom>
          <a:noFill/>
        </p:spPr>
        <p:txBody>
          <a:bodyPr wrap="none" rtlCol="0">
            <a:spAutoFit/>
          </a:bodyPr>
          <a:lstStyle/>
          <a:p>
            <a:r>
              <a:rPr kumimoji="1" lang="en-US" altLang="zh-CN" sz="1400" dirty="0">
                <a:solidFill>
                  <a:schemeClr val="bg1"/>
                </a:solidFill>
                <a:latin typeface="Apple Braille" pitchFamily="2" charset="0"/>
              </a:rPr>
              <a:t>61.5%</a:t>
            </a:r>
            <a:endParaRPr kumimoji="1" lang="zh-CN" altLang="en-US" sz="1400" dirty="0">
              <a:solidFill>
                <a:schemeClr val="bg1"/>
              </a:solidFill>
              <a:latin typeface="Apple Braille" pitchFamily="2" charset="0"/>
            </a:endParaRPr>
          </a:p>
        </p:txBody>
      </p:sp>
      <p:sp>
        <p:nvSpPr>
          <p:cNvPr id="40" name="文本框 39">
            <a:extLst>
              <a:ext uri="{FF2B5EF4-FFF2-40B4-BE49-F238E27FC236}">
                <a16:creationId xmlns:a16="http://schemas.microsoft.com/office/drawing/2014/main" id="{63DCAD21-0401-647C-72A5-D2229EDD7C64}"/>
              </a:ext>
            </a:extLst>
          </p:cNvPr>
          <p:cNvSpPr txBox="1"/>
          <p:nvPr/>
        </p:nvSpPr>
        <p:spPr>
          <a:xfrm>
            <a:off x="7971613" y="3465629"/>
            <a:ext cx="679994" cy="307777"/>
          </a:xfrm>
          <a:prstGeom prst="rect">
            <a:avLst/>
          </a:prstGeom>
          <a:noFill/>
        </p:spPr>
        <p:txBody>
          <a:bodyPr wrap="none" rtlCol="0">
            <a:spAutoFit/>
          </a:bodyPr>
          <a:lstStyle/>
          <a:p>
            <a:r>
              <a:rPr kumimoji="1" lang="en-US" altLang="zh-CN" sz="1400" dirty="0">
                <a:latin typeface="Apple Braille" pitchFamily="2" charset="0"/>
              </a:rPr>
              <a:t>20.6%</a:t>
            </a:r>
            <a:endParaRPr kumimoji="1" lang="zh-CN" altLang="en-US" sz="1400" dirty="0">
              <a:latin typeface="Apple Braille" pitchFamily="2" charset="0"/>
            </a:endParaRPr>
          </a:p>
        </p:txBody>
      </p:sp>
      <p:sp>
        <p:nvSpPr>
          <p:cNvPr id="41" name="文本框 40">
            <a:extLst>
              <a:ext uri="{FF2B5EF4-FFF2-40B4-BE49-F238E27FC236}">
                <a16:creationId xmlns:a16="http://schemas.microsoft.com/office/drawing/2014/main" id="{E9535E7C-D867-BCA4-4E30-7D4DAFFE2761}"/>
              </a:ext>
            </a:extLst>
          </p:cNvPr>
          <p:cNvSpPr txBox="1"/>
          <p:nvPr/>
        </p:nvSpPr>
        <p:spPr>
          <a:xfrm>
            <a:off x="9895229" y="3456983"/>
            <a:ext cx="679994" cy="307777"/>
          </a:xfrm>
          <a:prstGeom prst="rect">
            <a:avLst/>
          </a:prstGeom>
          <a:noFill/>
        </p:spPr>
        <p:txBody>
          <a:bodyPr wrap="none" rtlCol="0">
            <a:spAutoFit/>
          </a:bodyPr>
          <a:lstStyle/>
          <a:p>
            <a:r>
              <a:rPr kumimoji="1" lang="en-US" altLang="zh-CN" sz="1400" dirty="0">
                <a:solidFill>
                  <a:schemeClr val="bg1"/>
                </a:solidFill>
                <a:latin typeface="Apple Braille" pitchFamily="2" charset="0"/>
              </a:rPr>
              <a:t>79.4%</a:t>
            </a:r>
            <a:endParaRPr kumimoji="1" lang="zh-CN" altLang="en-US" sz="1400" dirty="0">
              <a:solidFill>
                <a:schemeClr val="bg1"/>
              </a:solidFill>
              <a:latin typeface="Apple Braille" pitchFamily="2" charset="0"/>
            </a:endParaRPr>
          </a:p>
        </p:txBody>
      </p:sp>
      <p:sp>
        <p:nvSpPr>
          <p:cNvPr id="50" name="矩形 49">
            <a:extLst>
              <a:ext uri="{FF2B5EF4-FFF2-40B4-BE49-F238E27FC236}">
                <a16:creationId xmlns:a16="http://schemas.microsoft.com/office/drawing/2014/main" id="{32CE1431-C8E4-59BC-E74A-5B4DAA99BC02}"/>
              </a:ext>
            </a:extLst>
          </p:cNvPr>
          <p:cNvSpPr/>
          <p:nvPr/>
        </p:nvSpPr>
        <p:spPr>
          <a:xfrm rot="5400000">
            <a:off x="8550565" y="2308790"/>
            <a:ext cx="174778" cy="172053"/>
          </a:xfrm>
          <a:prstGeom prst="rect">
            <a:avLst/>
          </a:prstGeom>
          <a:solidFill>
            <a:srgbClr val="A8CBBA"/>
          </a:solidFill>
          <a:ln>
            <a:noFill/>
          </a:ln>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latin typeface="Apple Braille" pitchFamily="2" charset="0"/>
            </a:endParaRPr>
          </a:p>
        </p:txBody>
      </p:sp>
      <p:sp>
        <p:nvSpPr>
          <p:cNvPr id="51" name="矩形 50">
            <a:extLst>
              <a:ext uri="{FF2B5EF4-FFF2-40B4-BE49-F238E27FC236}">
                <a16:creationId xmlns:a16="http://schemas.microsoft.com/office/drawing/2014/main" id="{CBE887C3-F95F-AC78-0572-2D5B6ECCAC51}"/>
              </a:ext>
            </a:extLst>
          </p:cNvPr>
          <p:cNvSpPr/>
          <p:nvPr/>
        </p:nvSpPr>
        <p:spPr>
          <a:xfrm rot="5400000" flipH="1">
            <a:off x="9910221" y="2308790"/>
            <a:ext cx="174779" cy="172053"/>
          </a:xfrm>
          <a:prstGeom prst="rect">
            <a:avLst/>
          </a:prstGeom>
          <a:solidFill>
            <a:srgbClr val="63718B"/>
          </a:solidFill>
          <a:ln>
            <a:noFill/>
          </a:ln>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latin typeface="Apple Braille" pitchFamily="2" charset="0"/>
            </a:endParaRPr>
          </a:p>
        </p:txBody>
      </p:sp>
      <p:sp>
        <p:nvSpPr>
          <p:cNvPr id="52" name="文本框 51">
            <a:extLst>
              <a:ext uri="{FF2B5EF4-FFF2-40B4-BE49-F238E27FC236}">
                <a16:creationId xmlns:a16="http://schemas.microsoft.com/office/drawing/2014/main" id="{D6375787-3403-471E-F068-765F85F534CA}"/>
              </a:ext>
            </a:extLst>
          </p:cNvPr>
          <p:cNvSpPr txBox="1"/>
          <p:nvPr/>
        </p:nvSpPr>
        <p:spPr>
          <a:xfrm>
            <a:off x="8718088" y="2256317"/>
            <a:ext cx="721672" cy="276999"/>
          </a:xfrm>
          <a:prstGeom prst="rect">
            <a:avLst/>
          </a:prstGeom>
          <a:noFill/>
        </p:spPr>
        <p:txBody>
          <a:bodyPr wrap="none" rtlCol="0">
            <a:spAutoFit/>
          </a:bodyPr>
          <a:lstStyle/>
          <a:p>
            <a:r>
              <a:rPr kumimoji="1" lang="en-US" altLang="zh-CN" sz="1200" dirty="0">
                <a:latin typeface="Apple Braille" pitchFamily="2" charset="0"/>
              </a:rPr>
              <a:t>HTTP/3</a:t>
            </a:r>
            <a:endParaRPr kumimoji="1" lang="zh-CN" altLang="en-US" sz="1200" dirty="0">
              <a:latin typeface="Apple Braille" pitchFamily="2" charset="0"/>
            </a:endParaRPr>
          </a:p>
        </p:txBody>
      </p:sp>
      <p:sp>
        <p:nvSpPr>
          <p:cNvPr id="53" name="文本框 52">
            <a:extLst>
              <a:ext uri="{FF2B5EF4-FFF2-40B4-BE49-F238E27FC236}">
                <a16:creationId xmlns:a16="http://schemas.microsoft.com/office/drawing/2014/main" id="{4535C9A6-34A2-8267-4030-5AC1CE8D03FD}"/>
              </a:ext>
            </a:extLst>
          </p:cNvPr>
          <p:cNvSpPr txBox="1"/>
          <p:nvPr/>
        </p:nvSpPr>
        <p:spPr>
          <a:xfrm>
            <a:off x="10084447" y="2256317"/>
            <a:ext cx="721672" cy="276999"/>
          </a:xfrm>
          <a:prstGeom prst="rect">
            <a:avLst/>
          </a:prstGeom>
          <a:noFill/>
        </p:spPr>
        <p:txBody>
          <a:bodyPr wrap="none" rtlCol="0">
            <a:spAutoFit/>
          </a:bodyPr>
          <a:lstStyle/>
          <a:p>
            <a:r>
              <a:rPr kumimoji="1" lang="en-US" altLang="zh-CN" sz="1200" dirty="0">
                <a:latin typeface="Apple Braille" pitchFamily="2" charset="0"/>
              </a:rPr>
              <a:t>HTTP/2</a:t>
            </a:r>
            <a:endParaRPr kumimoji="1" lang="zh-CN" altLang="en-US" sz="1200" dirty="0">
              <a:latin typeface="Apple Braille" pitchFamily="2" charset="0"/>
            </a:endParaRPr>
          </a:p>
        </p:txBody>
      </p:sp>
      <p:sp>
        <p:nvSpPr>
          <p:cNvPr id="54" name="文本框 53">
            <a:extLst>
              <a:ext uri="{FF2B5EF4-FFF2-40B4-BE49-F238E27FC236}">
                <a16:creationId xmlns:a16="http://schemas.microsoft.com/office/drawing/2014/main" id="{CA58189A-77BE-2781-C789-7464EF248364}"/>
              </a:ext>
            </a:extLst>
          </p:cNvPr>
          <p:cNvSpPr txBox="1"/>
          <p:nvPr/>
        </p:nvSpPr>
        <p:spPr>
          <a:xfrm>
            <a:off x="7077181" y="2876778"/>
            <a:ext cx="776175" cy="430887"/>
          </a:xfrm>
          <a:prstGeom prst="rect">
            <a:avLst/>
          </a:prstGeom>
          <a:solidFill>
            <a:schemeClr val="bg1"/>
          </a:solidFill>
        </p:spPr>
        <p:txBody>
          <a:bodyPr wrap="none" rtlCol="0">
            <a:spAutoFit/>
          </a:bodyPr>
          <a:lstStyle/>
          <a:p>
            <a:pPr algn="ctr"/>
            <a:r>
              <a:rPr kumimoji="1" lang="en-US" altLang="zh-CN" sz="1100" dirty="0">
                <a:latin typeface="Apple Braille" pitchFamily="2" charset="0"/>
              </a:rPr>
              <a:t>CDN</a:t>
            </a:r>
            <a:r>
              <a:rPr kumimoji="1" lang="zh-CN" altLang="en-US" sz="1100" dirty="0">
                <a:latin typeface="Apple Braille" pitchFamily="2" charset="0"/>
              </a:rPr>
              <a:t> </a:t>
            </a:r>
            <a:endParaRPr kumimoji="1" lang="en-US" altLang="zh-CN" sz="1100" dirty="0">
              <a:latin typeface="Apple Braille" pitchFamily="2" charset="0"/>
            </a:endParaRPr>
          </a:p>
          <a:p>
            <a:pPr algn="ctr"/>
            <a:r>
              <a:rPr kumimoji="1" lang="en-US" altLang="zh-CN" sz="1100" dirty="0">
                <a:latin typeface="Apple Braille" pitchFamily="2" charset="0"/>
              </a:rPr>
              <a:t>resources</a:t>
            </a:r>
            <a:endParaRPr kumimoji="1" lang="zh-CN" altLang="en-US" sz="1100" dirty="0">
              <a:latin typeface="Apple Braille" pitchFamily="2" charset="0"/>
            </a:endParaRPr>
          </a:p>
        </p:txBody>
      </p:sp>
      <p:sp>
        <p:nvSpPr>
          <p:cNvPr id="55" name="文本框 54">
            <a:extLst>
              <a:ext uri="{FF2B5EF4-FFF2-40B4-BE49-F238E27FC236}">
                <a16:creationId xmlns:a16="http://schemas.microsoft.com/office/drawing/2014/main" id="{9F44C03A-0181-44C5-8DEE-C02F1214258D}"/>
              </a:ext>
            </a:extLst>
          </p:cNvPr>
          <p:cNvSpPr txBox="1"/>
          <p:nvPr/>
        </p:nvSpPr>
        <p:spPr>
          <a:xfrm>
            <a:off x="7062556" y="3403334"/>
            <a:ext cx="798617" cy="430887"/>
          </a:xfrm>
          <a:prstGeom prst="rect">
            <a:avLst/>
          </a:prstGeom>
          <a:solidFill>
            <a:schemeClr val="bg1"/>
          </a:solidFill>
        </p:spPr>
        <p:txBody>
          <a:bodyPr wrap="none" rtlCol="0">
            <a:spAutoFit/>
          </a:bodyPr>
          <a:lstStyle/>
          <a:p>
            <a:pPr algn="ctr"/>
            <a:r>
              <a:rPr kumimoji="1" lang="en-US" altLang="zh-CN" sz="1100" dirty="0">
                <a:latin typeface="Apple Braille" pitchFamily="2" charset="0"/>
              </a:rPr>
              <a:t>Non-CDN</a:t>
            </a:r>
            <a:r>
              <a:rPr kumimoji="1" lang="zh-CN" altLang="en-US" sz="1100" dirty="0">
                <a:latin typeface="Apple Braille" pitchFamily="2" charset="0"/>
              </a:rPr>
              <a:t> </a:t>
            </a:r>
            <a:endParaRPr kumimoji="1" lang="en-US" altLang="zh-CN" sz="1100" dirty="0">
              <a:latin typeface="Apple Braille" pitchFamily="2" charset="0"/>
            </a:endParaRPr>
          </a:p>
          <a:p>
            <a:pPr algn="ctr"/>
            <a:r>
              <a:rPr kumimoji="1" lang="en-US" altLang="zh-CN" sz="1100" dirty="0">
                <a:latin typeface="Apple Braille" pitchFamily="2" charset="0"/>
              </a:rPr>
              <a:t>resources</a:t>
            </a:r>
            <a:endParaRPr kumimoji="1" lang="zh-CN" altLang="en-US" sz="1100" dirty="0">
              <a:latin typeface="Apple Braille" pitchFamily="2" charset="0"/>
            </a:endParaRPr>
          </a:p>
        </p:txBody>
      </p:sp>
      <p:sp>
        <p:nvSpPr>
          <p:cNvPr id="56" name="文本框 55">
            <a:extLst>
              <a:ext uri="{FF2B5EF4-FFF2-40B4-BE49-F238E27FC236}">
                <a16:creationId xmlns:a16="http://schemas.microsoft.com/office/drawing/2014/main" id="{B4AE3E19-EAF9-F073-1BB3-846021725877}"/>
              </a:ext>
            </a:extLst>
          </p:cNvPr>
          <p:cNvSpPr txBox="1"/>
          <p:nvPr/>
        </p:nvSpPr>
        <p:spPr>
          <a:xfrm>
            <a:off x="8768157" y="4273986"/>
            <a:ext cx="1744517" cy="276999"/>
          </a:xfrm>
          <a:prstGeom prst="rect">
            <a:avLst/>
          </a:prstGeom>
          <a:solidFill>
            <a:schemeClr val="bg1"/>
          </a:solidFill>
        </p:spPr>
        <p:txBody>
          <a:bodyPr wrap="none" rtlCol="0">
            <a:spAutoFit/>
          </a:bodyPr>
          <a:lstStyle/>
          <a:p>
            <a:pPr algn="ctr"/>
            <a:r>
              <a:rPr kumimoji="1" lang="en-US" altLang="zh-CN" sz="1200" dirty="0">
                <a:latin typeface="Apple Braille" pitchFamily="2" charset="0"/>
              </a:rPr>
              <a:t>Percentage of Requests</a:t>
            </a:r>
            <a:endParaRPr kumimoji="1" lang="zh-CN" altLang="en-US" sz="1200" dirty="0">
              <a:latin typeface="Apple Braille" pitchFamily="2" charset="0"/>
            </a:endParaRPr>
          </a:p>
        </p:txBody>
      </p:sp>
      <p:sp>
        <p:nvSpPr>
          <p:cNvPr id="57" name="文本框 56">
            <a:extLst>
              <a:ext uri="{FF2B5EF4-FFF2-40B4-BE49-F238E27FC236}">
                <a16:creationId xmlns:a16="http://schemas.microsoft.com/office/drawing/2014/main" id="{39D414A4-22F0-FD62-8666-7AA301C6FE74}"/>
              </a:ext>
            </a:extLst>
          </p:cNvPr>
          <p:cNvSpPr txBox="1"/>
          <p:nvPr/>
        </p:nvSpPr>
        <p:spPr>
          <a:xfrm>
            <a:off x="7443072" y="1457620"/>
            <a:ext cx="4547608" cy="646331"/>
          </a:xfrm>
          <a:prstGeom prst="rect">
            <a:avLst/>
          </a:prstGeom>
          <a:solidFill>
            <a:schemeClr val="bg1"/>
          </a:solidFill>
        </p:spPr>
        <p:txBody>
          <a:bodyPr wrap="square" rtlCol="0">
            <a:spAutoFit/>
          </a:bodyPr>
          <a:lstStyle/>
          <a:p>
            <a:pPr algn="ctr"/>
            <a:r>
              <a:rPr kumimoji="1" lang="en-US" altLang="zh-CN" dirty="0">
                <a:latin typeface="Apple Braille" pitchFamily="2" charset="0"/>
              </a:rPr>
              <a:t>HTTP/3</a:t>
            </a:r>
            <a:r>
              <a:rPr kumimoji="1" lang="zh-CN" altLang="en-US" dirty="0">
                <a:latin typeface="Apple Braille" pitchFamily="2" charset="0"/>
              </a:rPr>
              <a:t> </a:t>
            </a:r>
            <a:r>
              <a:rPr kumimoji="1" lang="en-US" altLang="zh-CN" dirty="0">
                <a:latin typeface="Apple Braille" pitchFamily="2" charset="0"/>
              </a:rPr>
              <a:t>usage in CDN</a:t>
            </a:r>
            <a:r>
              <a:rPr kumimoji="1" lang="zh-CN" altLang="en-US" dirty="0">
                <a:latin typeface="Apple Braille" pitchFamily="2" charset="0"/>
              </a:rPr>
              <a:t> </a:t>
            </a:r>
            <a:r>
              <a:rPr kumimoji="1" lang="en-US" altLang="zh-CN" dirty="0">
                <a:latin typeface="Apple Braille" pitchFamily="2" charset="0"/>
              </a:rPr>
              <a:t>resources</a:t>
            </a:r>
            <a:r>
              <a:rPr kumimoji="1" lang="zh-CN" altLang="en-US" dirty="0">
                <a:latin typeface="Apple Braille" pitchFamily="2" charset="0"/>
              </a:rPr>
              <a:t> </a:t>
            </a:r>
            <a:r>
              <a:rPr kumimoji="1" lang="en-US" altLang="zh-CN" dirty="0">
                <a:latin typeface="Apple Braille" pitchFamily="2" charset="0"/>
              </a:rPr>
              <a:t>and </a:t>
            </a:r>
          </a:p>
          <a:p>
            <a:pPr algn="ctr"/>
            <a:r>
              <a:rPr kumimoji="1" lang="en-US" altLang="zh-CN" dirty="0">
                <a:latin typeface="Apple Braille" pitchFamily="2" charset="0"/>
              </a:rPr>
              <a:t>Non-CDN resources</a:t>
            </a:r>
            <a:r>
              <a:rPr kumimoji="1" lang="zh-CN" altLang="en-US" dirty="0">
                <a:latin typeface="Apple Braille" pitchFamily="2" charset="0"/>
              </a:rPr>
              <a:t> </a:t>
            </a:r>
            <a:r>
              <a:rPr kumimoji="1" lang="en-US" altLang="zh-CN" sz="1400" dirty="0">
                <a:latin typeface="Apple Braille" pitchFamily="2" charset="0"/>
              </a:rPr>
              <a:t>(Jan.</a:t>
            </a:r>
            <a:r>
              <a:rPr kumimoji="1" lang="zh-CN" altLang="en-US" sz="1400" dirty="0">
                <a:latin typeface="Apple Braille" pitchFamily="2" charset="0"/>
              </a:rPr>
              <a:t> </a:t>
            </a:r>
            <a:r>
              <a:rPr kumimoji="1" lang="en-US" altLang="zh-CN" sz="1400" dirty="0">
                <a:latin typeface="Apple Braille" pitchFamily="2" charset="0"/>
              </a:rPr>
              <a:t>2024)</a:t>
            </a:r>
            <a:endParaRPr kumimoji="1" lang="zh-CN" altLang="en-US" dirty="0">
              <a:latin typeface="Apple Braille" pitchFamily="2" charset="0"/>
            </a:endParaRPr>
          </a:p>
        </p:txBody>
      </p:sp>
      <p:sp>
        <p:nvSpPr>
          <p:cNvPr id="58" name="文本框 57">
            <a:extLst>
              <a:ext uri="{FF2B5EF4-FFF2-40B4-BE49-F238E27FC236}">
                <a16:creationId xmlns:a16="http://schemas.microsoft.com/office/drawing/2014/main" id="{183F7C03-ADCD-E329-2CCE-A6BEFC6E3B59}"/>
              </a:ext>
            </a:extLst>
          </p:cNvPr>
          <p:cNvSpPr txBox="1"/>
          <p:nvPr/>
        </p:nvSpPr>
        <p:spPr>
          <a:xfrm>
            <a:off x="7477945" y="5175096"/>
            <a:ext cx="4250445" cy="369332"/>
          </a:xfrm>
          <a:prstGeom prst="rect">
            <a:avLst/>
          </a:prstGeom>
          <a:noFill/>
        </p:spPr>
        <p:txBody>
          <a:bodyPr wrap="square">
            <a:spAutoFit/>
          </a:bodyPr>
          <a:lstStyle/>
          <a:p>
            <a:pPr algn="ctr"/>
            <a:r>
              <a:rPr lang="en-US" altLang="zh-CN" sz="1800" b="1" dirty="0">
                <a:solidFill>
                  <a:srgbClr val="7030A0"/>
                </a:solidFill>
                <a:latin typeface="Times-Roman" pitchFamily="2" charset="0"/>
              </a:rPr>
              <a:t>-</a:t>
            </a:r>
            <a:r>
              <a:rPr lang="zh-CN" altLang="en-US" sz="1800" b="1" dirty="0">
                <a:solidFill>
                  <a:srgbClr val="7030A0"/>
                </a:solidFill>
                <a:latin typeface="Times-Roman" pitchFamily="2" charset="0"/>
              </a:rPr>
              <a:t> </a:t>
            </a:r>
            <a:r>
              <a:rPr lang="en" altLang="zh-CN" sz="1800" b="1" dirty="0">
                <a:solidFill>
                  <a:srgbClr val="7030A0"/>
                </a:solidFill>
                <a:latin typeface="Times-Roman" pitchFamily="2" charset="0"/>
              </a:rPr>
              <a:t>Higher usage of H3 in CDN resources</a:t>
            </a:r>
            <a:endParaRPr lang="zh-CN" altLang="en-US" b="1" dirty="0">
              <a:solidFill>
                <a:srgbClr val="7030A0"/>
              </a:solidFill>
              <a:latin typeface="Apple Braille" pitchFamily="2" charset="0"/>
            </a:endParaRPr>
          </a:p>
        </p:txBody>
      </p:sp>
      <p:graphicFrame>
        <p:nvGraphicFramePr>
          <p:cNvPr id="59" name="表格 7">
            <a:extLst>
              <a:ext uri="{FF2B5EF4-FFF2-40B4-BE49-F238E27FC236}">
                <a16:creationId xmlns:a16="http://schemas.microsoft.com/office/drawing/2014/main" id="{E059786C-716E-C686-CCBE-047EB1640EA1}"/>
              </a:ext>
            </a:extLst>
          </p:cNvPr>
          <p:cNvGraphicFramePr>
            <a:graphicFrameLocks noGrp="1"/>
          </p:cNvGraphicFramePr>
          <p:nvPr>
            <p:extLst>
              <p:ext uri="{D42A27DB-BD31-4B8C-83A1-F6EECF244321}">
                <p14:modId xmlns:p14="http://schemas.microsoft.com/office/powerpoint/2010/main" val="930902907"/>
              </p:ext>
            </p:extLst>
          </p:nvPr>
        </p:nvGraphicFramePr>
        <p:xfrm>
          <a:off x="339193" y="1389497"/>
          <a:ext cx="6561198" cy="3470648"/>
        </p:xfrm>
        <a:graphic>
          <a:graphicData uri="http://schemas.openxmlformats.org/drawingml/2006/table">
            <a:tbl>
              <a:tblPr firstRow="1" bandRow="1">
                <a:tableStyleId>{5C22544A-7EE6-4342-B048-85BDC9FD1C3A}</a:tableStyleId>
              </a:tblPr>
              <a:tblGrid>
                <a:gridCol w="983239">
                  <a:extLst>
                    <a:ext uri="{9D8B030D-6E8A-4147-A177-3AD203B41FA5}">
                      <a16:colId xmlns:a16="http://schemas.microsoft.com/office/drawing/2014/main" val="2261108931"/>
                    </a:ext>
                  </a:extLst>
                </a:gridCol>
                <a:gridCol w="753762">
                  <a:extLst>
                    <a:ext uri="{9D8B030D-6E8A-4147-A177-3AD203B41FA5}">
                      <a16:colId xmlns:a16="http://schemas.microsoft.com/office/drawing/2014/main" val="4074351624"/>
                    </a:ext>
                  </a:extLst>
                </a:gridCol>
                <a:gridCol w="3901966">
                  <a:extLst>
                    <a:ext uri="{9D8B030D-6E8A-4147-A177-3AD203B41FA5}">
                      <a16:colId xmlns:a16="http://schemas.microsoft.com/office/drawing/2014/main" val="3897637869"/>
                    </a:ext>
                  </a:extLst>
                </a:gridCol>
                <a:gridCol w="922231">
                  <a:extLst>
                    <a:ext uri="{9D8B030D-6E8A-4147-A177-3AD203B41FA5}">
                      <a16:colId xmlns:a16="http://schemas.microsoft.com/office/drawing/2014/main" val="1308521883"/>
                    </a:ext>
                  </a:extLst>
                </a:gridCol>
              </a:tblGrid>
              <a:tr h="529328">
                <a:tc>
                  <a:txBody>
                    <a:bodyPr/>
                    <a:lstStyle/>
                    <a:p>
                      <a:r>
                        <a:rPr lang="en" sz="1200" b="1" dirty="0">
                          <a:solidFill>
                            <a:schemeClr val="bg1"/>
                          </a:solidFill>
                          <a:effectLst/>
                          <a:latin typeface="Apple Braille" pitchFamily="2" charset="0"/>
                        </a:rPr>
                        <a:t>Provider</a:t>
                      </a:r>
                      <a:endParaRPr lang="en" sz="4000" b="1" dirty="0">
                        <a:solidFill>
                          <a:schemeClr val="bg1"/>
                        </a:solidFill>
                        <a:effectLst/>
                        <a:latin typeface="Apple Braille" pitchFamily="2"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63718B"/>
                    </a:solidFill>
                  </a:tcPr>
                </a:tc>
                <a:tc>
                  <a:txBody>
                    <a:bodyPr/>
                    <a:lstStyle/>
                    <a:p>
                      <a:r>
                        <a:rPr lang="en" sz="1200" b="1" dirty="0">
                          <a:solidFill>
                            <a:schemeClr val="bg1"/>
                          </a:solidFill>
                          <a:effectLst/>
                          <a:latin typeface="Apple Braille" pitchFamily="2" charset="0"/>
                        </a:rPr>
                        <a:t>Release Year</a:t>
                      </a:r>
                      <a:endParaRPr lang="en" sz="4000" b="1" dirty="0">
                        <a:solidFill>
                          <a:schemeClr val="bg1"/>
                        </a:solidFill>
                        <a:effectLst/>
                        <a:latin typeface="Apple Braille" pitchFamily="2" charset="0"/>
                      </a:endParaRPr>
                    </a:p>
                  </a:txBody>
                  <a:tcPr anchor="ctr">
                    <a:lnT w="12700" cap="flat" cmpd="sng" algn="ctr">
                      <a:solidFill>
                        <a:schemeClr val="tx1"/>
                      </a:solidFill>
                      <a:prstDash val="solid"/>
                      <a:round/>
                      <a:headEnd type="none" w="med" len="med"/>
                      <a:tailEnd type="none" w="med" len="med"/>
                    </a:lnT>
                    <a:solidFill>
                      <a:srgbClr val="63718B"/>
                    </a:solidFill>
                  </a:tcPr>
                </a:tc>
                <a:tc>
                  <a:txBody>
                    <a:bodyPr/>
                    <a:lstStyle/>
                    <a:p>
                      <a:r>
                        <a:rPr lang="en" sz="1200" b="1" dirty="0">
                          <a:solidFill>
                            <a:schemeClr val="bg1"/>
                          </a:solidFill>
                          <a:effectLst/>
                          <a:latin typeface="Apple Braille" pitchFamily="2" charset="0"/>
                        </a:rPr>
                        <a:t>Performance Report</a:t>
                      </a:r>
                      <a:endParaRPr lang="en" sz="4000" b="1" dirty="0">
                        <a:solidFill>
                          <a:schemeClr val="bg1"/>
                        </a:solidFill>
                        <a:effectLst/>
                        <a:latin typeface="Apple Braille" pitchFamily="2" charset="0"/>
                      </a:endParaRPr>
                    </a:p>
                  </a:txBody>
                  <a:tcPr anchor="ctr">
                    <a:lnT w="12700" cap="flat" cmpd="sng" algn="ctr">
                      <a:solidFill>
                        <a:schemeClr val="tx1"/>
                      </a:solidFill>
                      <a:prstDash val="solid"/>
                      <a:round/>
                      <a:headEnd type="none" w="med" len="med"/>
                      <a:tailEnd type="none" w="med" len="med"/>
                    </a:lnT>
                    <a:solidFill>
                      <a:srgbClr val="63718B"/>
                    </a:solidFill>
                  </a:tcPr>
                </a:tc>
                <a:tc>
                  <a:txBody>
                    <a:bodyPr/>
                    <a:lstStyle/>
                    <a:p>
                      <a:pPr latinLnBrk="1"/>
                      <a:r>
                        <a:rPr lang="en" sz="1200" b="1" dirty="0">
                          <a:solidFill>
                            <a:schemeClr val="bg1"/>
                          </a:solidFill>
                          <a:effectLst/>
                          <a:latin typeface="Apple Braille" pitchFamily="2" charset="0"/>
                        </a:rPr>
                        <a:t>H</a:t>
                      </a:r>
                      <a:r>
                        <a:rPr lang="en-US" altLang="zh-CN" sz="1200" b="1" dirty="0">
                          <a:solidFill>
                            <a:schemeClr val="bg1"/>
                          </a:solidFill>
                          <a:effectLst/>
                          <a:latin typeface="Apple Braille" pitchFamily="2" charset="0"/>
                        </a:rPr>
                        <a:t>3</a:t>
                      </a:r>
                      <a:r>
                        <a:rPr lang="zh-CN" altLang="en-US" sz="1200" b="1" dirty="0">
                          <a:solidFill>
                            <a:schemeClr val="bg1"/>
                          </a:solidFill>
                          <a:effectLst/>
                          <a:latin typeface="Apple Braille" pitchFamily="2" charset="0"/>
                        </a:rPr>
                        <a:t> </a:t>
                      </a:r>
                      <a:r>
                        <a:rPr lang="en-US" altLang="zh-CN" sz="1200" b="1" dirty="0">
                          <a:solidFill>
                            <a:schemeClr val="bg1"/>
                          </a:solidFill>
                          <a:effectLst/>
                          <a:latin typeface="Apple Braille" pitchFamily="2" charset="0"/>
                        </a:rPr>
                        <a:t>supported</a:t>
                      </a:r>
                      <a:r>
                        <a:rPr lang="zh-CN" altLang="en-US" sz="1200" b="1" dirty="0">
                          <a:solidFill>
                            <a:schemeClr val="bg1"/>
                          </a:solidFill>
                          <a:effectLst/>
                          <a:latin typeface="Apple Braille" pitchFamily="2" charset="0"/>
                        </a:rPr>
                        <a:t> </a:t>
                      </a:r>
                      <a:r>
                        <a:rPr lang="en-US" altLang="zh-CN" sz="1200" b="1" dirty="0">
                          <a:solidFill>
                            <a:schemeClr val="bg1"/>
                          </a:solidFill>
                          <a:effectLst/>
                          <a:latin typeface="Apple Braille" pitchFamily="2" charset="0"/>
                        </a:rPr>
                        <a:t>(%)</a:t>
                      </a:r>
                      <a:endParaRPr lang="en" sz="4000" b="1" dirty="0">
                        <a:solidFill>
                          <a:schemeClr val="bg1"/>
                        </a:solidFill>
                        <a:effectLst/>
                        <a:latin typeface="Apple Braille" pitchFamily="2"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63718B"/>
                    </a:solidFill>
                  </a:tcPr>
                </a:tc>
                <a:extLst>
                  <a:ext uri="{0D108BD9-81ED-4DB2-BD59-A6C34878D82A}">
                    <a16:rowId xmlns:a16="http://schemas.microsoft.com/office/drawing/2014/main" val="4013778576"/>
                  </a:ext>
                </a:extLst>
              </a:tr>
              <a:tr h="370840">
                <a:tc>
                  <a:txBody>
                    <a:bodyPr/>
                    <a:lstStyle/>
                    <a:p>
                      <a:r>
                        <a:rPr lang="en" sz="1200" b="0" dirty="0">
                          <a:solidFill>
                            <a:srgbClr val="000000"/>
                          </a:solidFill>
                          <a:effectLst/>
                          <a:latin typeface="Apple Braille" pitchFamily="2" charset="0"/>
                        </a:rPr>
                        <a:t>Cloudflare</a:t>
                      </a:r>
                      <a:endParaRPr lang="en" sz="4000" dirty="0">
                        <a:effectLst/>
                        <a:latin typeface="Apple Braille" pitchFamily="2" charset="0"/>
                      </a:endParaRPr>
                    </a:p>
                  </a:txBody>
                  <a:tcPr anchor="ctr">
                    <a:lnL w="12700" cap="flat" cmpd="sng" algn="ctr">
                      <a:solidFill>
                        <a:schemeClr val="tx1"/>
                      </a:solidFill>
                      <a:prstDash val="solid"/>
                      <a:round/>
                      <a:headEnd type="none" w="med" len="med"/>
                      <a:tailEnd type="none" w="med" len="med"/>
                    </a:lnL>
                    <a:solidFill>
                      <a:schemeClr val="bg1"/>
                    </a:solidFill>
                  </a:tcPr>
                </a:tc>
                <a:tc>
                  <a:txBody>
                    <a:bodyPr/>
                    <a:lstStyle/>
                    <a:p>
                      <a:r>
                        <a:rPr lang="en-US" altLang="zh-CN" sz="1200" b="0" dirty="0">
                          <a:solidFill>
                            <a:srgbClr val="000000"/>
                          </a:solidFill>
                          <a:effectLst/>
                          <a:latin typeface="Apple Braille" pitchFamily="2" charset="0"/>
                        </a:rPr>
                        <a:t>2019</a:t>
                      </a:r>
                      <a:r>
                        <a:rPr lang="zh-CN" altLang="en-US" sz="1200" b="0" dirty="0">
                          <a:solidFill>
                            <a:srgbClr val="000000"/>
                          </a:solidFill>
                          <a:effectLst/>
                          <a:latin typeface="Apple Braille" pitchFamily="2" charset="0"/>
                        </a:rPr>
                        <a:t> </a:t>
                      </a:r>
                      <a:r>
                        <a:rPr lang="en-US" altLang="zh-CN" sz="1200" b="0" dirty="0">
                          <a:solidFill>
                            <a:srgbClr val="000000"/>
                          </a:solidFill>
                          <a:effectLst/>
                          <a:latin typeface="Apple Braille" pitchFamily="2" charset="0"/>
                        </a:rPr>
                        <a:t>[1]</a:t>
                      </a:r>
                      <a:endParaRPr lang="zh-CN" altLang="en-US" sz="4000" dirty="0">
                        <a:effectLst/>
                        <a:latin typeface="Apple Braille" pitchFamily="2" charset="0"/>
                      </a:endParaRPr>
                    </a:p>
                  </a:txBody>
                  <a:tcPr anchor="ctr">
                    <a:solidFill>
                      <a:schemeClr val="bg1"/>
                    </a:solidFill>
                  </a:tcPr>
                </a:tc>
                <a:tc>
                  <a:txBody>
                    <a:bodyPr/>
                    <a:lstStyle/>
                    <a:p>
                      <a:r>
                        <a:rPr lang="en" sz="1200" b="0" dirty="0">
                          <a:solidFill>
                            <a:srgbClr val="000000"/>
                          </a:solidFill>
                          <a:effectLst/>
                          <a:latin typeface="Apple Braille" pitchFamily="2" charset="0"/>
                        </a:rPr>
                        <a:t>H3 performs 12.4% better in TTFB, but 1-4% worse in PLT than H2.</a:t>
                      </a:r>
                      <a:endParaRPr lang="en" sz="4000" dirty="0">
                        <a:effectLst/>
                        <a:latin typeface="Apple Braille" pitchFamily="2" charset="0"/>
                      </a:endParaRPr>
                    </a:p>
                  </a:txBody>
                  <a:tcPr anchor="ctr">
                    <a:solidFill>
                      <a:schemeClr val="bg1"/>
                    </a:solidFill>
                  </a:tcPr>
                </a:tc>
                <a:tc>
                  <a:txBody>
                    <a:bodyPr/>
                    <a:lstStyle/>
                    <a:p>
                      <a:r>
                        <a:rPr lang="en-US" altLang="zh-CN" sz="1200" b="0" dirty="0">
                          <a:solidFill>
                            <a:srgbClr val="000000"/>
                          </a:solidFill>
                          <a:effectLst/>
                          <a:latin typeface="Apple Braille" pitchFamily="2" charset="0"/>
                        </a:rPr>
                        <a:t>44.8%</a:t>
                      </a:r>
                      <a:endParaRPr lang="zh-CN" altLang="en-US" sz="4000" dirty="0">
                        <a:effectLst/>
                        <a:latin typeface="Apple Braille" pitchFamily="2" charset="0"/>
                      </a:endParaRPr>
                    </a:p>
                  </a:txBody>
                  <a:tcPr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126802783"/>
                  </a:ext>
                </a:extLst>
              </a:tr>
              <a:tr h="370840">
                <a:tc>
                  <a:txBody>
                    <a:bodyPr/>
                    <a:lstStyle/>
                    <a:p>
                      <a:r>
                        <a:rPr lang="en" sz="1200" b="0" dirty="0">
                          <a:solidFill>
                            <a:srgbClr val="000000"/>
                          </a:solidFill>
                          <a:effectLst/>
                          <a:latin typeface="Apple Braille" pitchFamily="2" charset="0"/>
                        </a:rPr>
                        <a:t>Google Cloud CDN</a:t>
                      </a:r>
                      <a:endParaRPr lang="en" sz="4000" dirty="0">
                        <a:effectLst/>
                        <a:latin typeface="Apple Braille" pitchFamily="2" charset="0"/>
                      </a:endParaRPr>
                    </a:p>
                  </a:txBody>
                  <a:tcPr anchor="ctr">
                    <a:lnL w="12700" cap="flat" cmpd="sng" algn="ctr">
                      <a:solidFill>
                        <a:schemeClr val="tx1"/>
                      </a:solidFill>
                      <a:prstDash val="solid"/>
                      <a:round/>
                      <a:headEnd type="none" w="med" len="med"/>
                      <a:tailEnd type="none" w="med" len="med"/>
                    </a:lnL>
                  </a:tcPr>
                </a:tc>
                <a:tc>
                  <a:txBody>
                    <a:bodyPr/>
                    <a:lstStyle/>
                    <a:p>
                      <a:r>
                        <a:rPr lang="en-US" altLang="zh-CN" sz="1200" b="0" dirty="0">
                          <a:solidFill>
                            <a:srgbClr val="000000"/>
                          </a:solidFill>
                          <a:effectLst/>
                          <a:latin typeface="Apple Braille" pitchFamily="2" charset="0"/>
                        </a:rPr>
                        <a:t>2021</a:t>
                      </a:r>
                      <a:r>
                        <a:rPr lang="zh-CN" altLang="en-US" sz="1200" b="0" dirty="0">
                          <a:solidFill>
                            <a:srgbClr val="000000"/>
                          </a:solidFill>
                          <a:effectLst/>
                          <a:latin typeface="Apple Braille" pitchFamily="2" charset="0"/>
                        </a:rPr>
                        <a:t> </a:t>
                      </a:r>
                      <a:r>
                        <a:rPr lang="en-US" altLang="zh-CN" sz="1200" b="0" dirty="0">
                          <a:solidFill>
                            <a:srgbClr val="000000"/>
                          </a:solidFill>
                          <a:effectLst/>
                          <a:latin typeface="Apple Braille" pitchFamily="2" charset="0"/>
                        </a:rPr>
                        <a:t>[2]</a:t>
                      </a:r>
                      <a:endParaRPr lang="zh-CN" altLang="en-US" sz="4000" dirty="0">
                        <a:effectLst/>
                        <a:latin typeface="Apple Braille" pitchFamily="2" charset="0"/>
                      </a:endParaRPr>
                    </a:p>
                  </a:txBody>
                  <a:tcPr anchor="ctr"/>
                </a:tc>
                <a:tc>
                  <a:txBody>
                    <a:bodyPr/>
                    <a:lstStyle/>
                    <a:p>
                      <a:r>
                        <a:rPr lang="en" sz="1200" b="0" dirty="0">
                          <a:solidFill>
                            <a:srgbClr val="000000"/>
                          </a:solidFill>
                          <a:effectLst/>
                          <a:latin typeface="Apple Braille" pitchFamily="2" charset="0"/>
                        </a:rPr>
                        <a:t>Reduce reach latency by 2%, video </a:t>
                      </a:r>
                      <a:r>
                        <a:rPr lang="en" sz="1200" b="0" dirty="0" err="1">
                          <a:solidFill>
                            <a:srgbClr val="000000"/>
                          </a:solidFill>
                          <a:effectLst/>
                          <a:latin typeface="Apple Braille" pitchFamily="2" charset="0"/>
                        </a:rPr>
                        <a:t>rebuffer</a:t>
                      </a:r>
                      <a:r>
                        <a:rPr lang="en" sz="1200" b="0" dirty="0">
                          <a:solidFill>
                            <a:srgbClr val="000000"/>
                          </a:solidFill>
                          <a:effectLst/>
                          <a:latin typeface="Apple Braille" pitchFamily="2" charset="0"/>
                        </a:rPr>
                        <a:t> times by 9%, and improves mobile device throughput by 7%.</a:t>
                      </a:r>
                      <a:endParaRPr lang="en" sz="4000" dirty="0">
                        <a:effectLst/>
                        <a:latin typeface="Apple Braille" pitchFamily="2" charset="0"/>
                      </a:endParaRPr>
                    </a:p>
                  </a:txBody>
                  <a:tcPr anchor="ctr"/>
                </a:tc>
                <a:tc>
                  <a:txBody>
                    <a:bodyPr/>
                    <a:lstStyle/>
                    <a:p>
                      <a:r>
                        <a:rPr lang="en-US" altLang="zh-CN" sz="1200" b="0" dirty="0">
                          <a:solidFill>
                            <a:srgbClr val="000000"/>
                          </a:solidFill>
                          <a:effectLst/>
                          <a:latin typeface="Apple Braille" pitchFamily="2" charset="0"/>
                        </a:rPr>
                        <a:t>95.7%</a:t>
                      </a:r>
                      <a:endParaRPr lang="zh-CN" altLang="en-US" sz="4000" dirty="0">
                        <a:effectLst/>
                        <a:latin typeface="Apple Braille"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09609647"/>
                  </a:ext>
                </a:extLst>
              </a:tr>
              <a:tr h="370840">
                <a:tc>
                  <a:txBody>
                    <a:bodyPr/>
                    <a:lstStyle/>
                    <a:p>
                      <a:r>
                        <a:rPr lang="en" sz="1200" b="0" dirty="0">
                          <a:solidFill>
                            <a:srgbClr val="000000"/>
                          </a:solidFill>
                          <a:effectLst/>
                          <a:latin typeface="Apple Braille" pitchFamily="2" charset="0"/>
                        </a:rPr>
                        <a:t>Fastly</a:t>
                      </a:r>
                      <a:endParaRPr lang="en" sz="4000" dirty="0">
                        <a:effectLst/>
                        <a:latin typeface="Apple Braille" pitchFamily="2" charset="0"/>
                      </a:endParaRPr>
                    </a:p>
                  </a:txBody>
                  <a:tcPr anchor="ctr">
                    <a:lnL w="12700" cap="flat" cmpd="sng" algn="ctr">
                      <a:solidFill>
                        <a:schemeClr val="tx1"/>
                      </a:solidFill>
                      <a:prstDash val="solid"/>
                      <a:round/>
                      <a:headEnd type="none" w="med" len="med"/>
                      <a:tailEnd type="none" w="med" len="med"/>
                    </a:lnL>
                    <a:solidFill>
                      <a:schemeClr val="bg1"/>
                    </a:solidFill>
                  </a:tcPr>
                </a:tc>
                <a:tc>
                  <a:txBody>
                    <a:bodyPr/>
                    <a:lstStyle/>
                    <a:p>
                      <a:r>
                        <a:rPr lang="en-US" altLang="zh-CN" sz="1200" b="0" dirty="0">
                          <a:solidFill>
                            <a:srgbClr val="000000"/>
                          </a:solidFill>
                          <a:effectLst/>
                          <a:latin typeface="Apple Braille" pitchFamily="2" charset="0"/>
                        </a:rPr>
                        <a:t>2021</a:t>
                      </a:r>
                      <a:r>
                        <a:rPr lang="zh-CN" altLang="en-US" sz="1200" b="0" dirty="0">
                          <a:solidFill>
                            <a:srgbClr val="000000"/>
                          </a:solidFill>
                          <a:effectLst/>
                          <a:latin typeface="Apple Braille" pitchFamily="2" charset="0"/>
                        </a:rPr>
                        <a:t> </a:t>
                      </a:r>
                      <a:r>
                        <a:rPr lang="en-US" altLang="zh-CN" sz="1200" b="0" dirty="0">
                          <a:solidFill>
                            <a:srgbClr val="000000"/>
                          </a:solidFill>
                          <a:effectLst/>
                          <a:latin typeface="Apple Braille" pitchFamily="2" charset="0"/>
                        </a:rPr>
                        <a:t>[3]</a:t>
                      </a:r>
                      <a:endParaRPr lang="zh-CN" altLang="en-US" sz="4000" dirty="0">
                        <a:effectLst/>
                        <a:latin typeface="Apple Braille" pitchFamily="2" charset="0"/>
                      </a:endParaRPr>
                    </a:p>
                  </a:txBody>
                  <a:tcPr anchor="ctr">
                    <a:solidFill>
                      <a:schemeClr val="bg1"/>
                    </a:solidFill>
                  </a:tcPr>
                </a:tc>
                <a:tc>
                  <a:txBody>
                    <a:bodyPr/>
                    <a:lstStyle/>
                    <a:p>
                      <a:r>
                        <a:rPr lang="en" sz="1200" b="0" dirty="0">
                          <a:solidFill>
                            <a:srgbClr val="000000"/>
                          </a:solidFill>
                          <a:effectLst/>
                          <a:latin typeface="Apple Braille" pitchFamily="2" charset="0"/>
                        </a:rPr>
                        <a:t>QUIC can represent an 8% in- crease in throughput.</a:t>
                      </a:r>
                      <a:endParaRPr lang="en" sz="4000" dirty="0">
                        <a:effectLst/>
                        <a:latin typeface="Apple Braille" pitchFamily="2" charset="0"/>
                      </a:endParaRPr>
                    </a:p>
                  </a:txBody>
                  <a:tcPr anchor="ctr">
                    <a:solidFill>
                      <a:schemeClr val="bg1"/>
                    </a:solidFill>
                  </a:tcPr>
                </a:tc>
                <a:tc>
                  <a:txBody>
                    <a:bodyPr/>
                    <a:lstStyle/>
                    <a:p>
                      <a:r>
                        <a:rPr lang="en-US" altLang="zh-CN" sz="1200" b="0" dirty="0">
                          <a:solidFill>
                            <a:srgbClr val="000000"/>
                          </a:solidFill>
                          <a:effectLst/>
                          <a:latin typeface="Apple Braille" pitchFamily="2" charset="0"/>
                        </a:rPr>
                        <a:t>8.1%</a:t>
                      </a:r>
                      <a:endParaRPr lang="zh-CN" altLang="en-US" sz="4000" dirty="0">
                        <a:effectLst/>
                        <a:latin typeface="Apple Braille" pitchFamily="2" charset="0"/>
                      </a:endParaRPr>
                    </a:p>
                  </a:txBody>
                  <a:tcPr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166567057"/>
                  </a:ext>
                </a:extLst>
              </a:tr>
              <a:tr h="370840">
                <a:tc>
                  <a:txBody>
                    <a:bodyPr/>
                    <a:lstStyle/>
                    <a:p>
                      <a:r>
                        <a:rPr lang="en" sz="1200" b="0">
                          <a:solidFill>
                            <a:srgbClr val="000000"/>
                          </a:solidFill>
                          <a:effectLst/>
                          <a:latin typeface="Apple Braille" pitchFamily="2" charset="0"/>
                        </a:rPr>
                        <a:t>QUIC.Cloud</a:t>
                      </a:r>
                      <a:endParaRPr lang="en" sz="4000">
                        <a:effectLst/>
                        <a:latin typeface="Apple Braille" pitchFamily="2" charset="0"/>
                      </a:endParaRPr>
                    </a:p>
                  </a:txBody>
                  <a:tcPr anchor="ctr">
                    <a:lnL w="12700" cap="flat" cmpd="sng" algn="ctr">
                      <a:solidFill>
                        <a:schemeClr val="tx1"/>
                      </a:solidFill>
                      <a:prstDash val="solid"/>
                      <a:round/>
                      <a:headEnd type="none" w="med" len="med"/>
                      <a:tailEnd type="none" w="med" len="med"/>
                    </a:lnL>
                  </a:tcPr>
                </a:tc>
                <a:tc>
                  <a:txBody>
                    <a:bodyPr/>
                    <a:lstStyle/>
                    <a:p>
                      <a:r>
                        <a:rPr lang="en-US" altLang="zh-CN" sz="1200" b="0" dirty="0">
                          <a:solidFill>
                            <a:srgbClr val="000000"/>
                          </a:solidFill>
                          <a:effectLst/>
                          <a:latin typeface="Apple Braille" pitchFamily="2" charset="0"/>
                        </a:rPr>
                        <a:t>2021</a:t>
                      </a:r>
                      <a:r>
                        <a:rPr lang="zh-CN" altLang="en-US" sz="1200" b="0" dirty="0">
                          <a:solidFill>
                            <a:srgbClr val="000000"/>
                          </a:solidFill>
                          <a:effectLst/>
                          <a:latin typeface="Apple Braille" pitchFamily="2" charset="0"/>
                        </a:rPr>
                        <a:t> </a:t>
                      </a:r>
                      <a:r>
                        <a:rPr lang="en-US" altLang="zh-CN" sz="1200" b="0" dirty="0">
                          <a:solidFill>
                            <a:srgbClr val="000000"/>
                          </a:solidFill>
                          <a:effectLst/>
                          <a:latin typeface="Apple Braille" pitchFamily="2" charset="0"/>
                        </a:rPr>
                        <a:t>[4]</a:t>
                      </a:r>
                      <a:endParaRPr lang="zh-CN" altLang="en-US" sz="4000" dirty="0">
                        <a:effectLst/>
                        <a:latin typeface="Apple Braille" pitchFamily="2" charset="0"/>
                      </a:endParaRPr>
                    </a:p>
                  </a:txBody>
                  <a:tcPr anchor="ctr"/>
                </a:tc>
                <a:tc>
                  <a:txBody>
                    <a:bodyPr/>
                    <a:lstStyle/>
                    <a:p>
                      <a:r>
                        <a:rPr lang="en" sz="1200" b="0" dirty="0">
                          <a:solidFill>
                            <a:srgbClr val="000000"/>
                          </a:solidFill>
                          <a:effectLst/>
                          <a:latin typeface="Apple Braille" pitchFamily="2" charset="0"/>
                        </a:rPr>
                        <a:t>H3 turns TTFB from 231ms to 24ms.</a:t>
                      </a:r>
                      <a:endParaRPr lang="en" sz="4000" dirty="0">
                        <a:effectLst/>
                        <a:latin typeface="Apple Braille" pitchFamily="2" charset="0"/>
                      </a:endParaRPr>
                    </a:p>
                  </a:txBody>
                  <a:tcPr anchor="ctr"/>
                </a:tc>
                <a:tc>
                  <a:txBody>
                    <a:bodyPr/>
                    <a:lstStyle/>
                    <a:p>
                      <a:r>
                        <a:rPr lang="en-US" altLang="zh-CN" sz="1200" b="0" dirty="0">
                          <a:solidFill>
                            <a:srgbClr val="000000"/>
                          </a:solidFill>
                          <a:effectLst/>
                          <a:latin typeface="Apple Braille" pitchFamily="2" charset="0"/>
                        </a:rPr>
                        <a:t>/</a:t>
                      </a:r>
                      <a:endParaRPr lang="zh-CN" altLang="en-US" sz="4000" dirty="0">
                        <a:effectLst/>
                        <a:latin typeface="Apple Braille"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3721810"/>
                  </a:ext>
                </a:extLst>
              </a:tr>
              <a:tr h="370840">
                <a:tc>
                  <a:txBody>
                    <a:bodyPr/>
                    <a:lstStyle/>
                    <a:p>
                      <a:r>
                        <a:rPr lang="en" sz="1200" b="0">
                          <a:solidFill>
                            <a:srgbClr val="000000"/>
                          </a:solidFill>
                          <a:effectLst/>
                          <a:latin typeface="Apple Braille" pitchFamily="2" charset="0"/>
                        </a:rPr>
                        <a:t>Amazon CloudFront</a:t>
                      </a:r>
                      <a:endParaRPr lang="en" sz="4000">
                        <a:effectLst/>
                        <a:latin typeface="Apple Braille" pitchFamily="2" charset="0"/>
                      </a:endParaRPr>
                    </a:p>
                  </a:txBody>
                  <a:tcPr anchor="ctr">
                    <a:lnL w="12700" cap="flat" cmpd="sng" algn="ctr">
                      <a:solidFill>
                        <a:schemeClr val="tx1"/>
                      </a:solidFill>
                      <a:prstDash val="solid"/>
                      <a:round/>
                      <a:headEnd type="none" w="med" len="med"/>
                      <a:tailEnd type="none" w="med" len="med"/>
                    </a:lnL>
                    <a:solidFill>
                      <a:schemeClr val="bg1"/>
                    </a:solidFill>
                  </a:tcPr>
                </a:tc>
                <a:tc>
                  <a:txBody>
                    <a:bodyPr/>
                    <a:lstStyle/>
                    <a:p>
                      <a:r>
                        <a:rPr lang="en-US" altLang="zh-CN" sz="1200" b="0" dirty="0">
                          <a:solidFill>
                            <a:srgbClr val="000000"/>
                          </a:solidFill>
                          <a:effectLst/>
                          <a:latin typeface="Apple Braille" pitchFamily="2" charset="0"/>
                        </a:rPr>
                        <a:t>2022</a:t>
                      </a:r>
                      <a:r>
                        <a:rPr lang="zh-CN" altLang="en-US" sz="1200" b="0" dirty="0">
                          <a:solidFill>
                            <a:srgbClr val="000000"/>
                          </a:solidFill>
                          <a:effectLst/>
                          <a:latin typeface="Apple Braille" pitchFamily="2" charset="0"/>
                        </a:rPr>
                        <a:t> </a:t>
                      </a:r>
                      <a:r>
                        <a:rPr lang="en-US" altLang="zh-CN" sz="1200" b="0" dirty="0">
                          <a:solidFill>
                            <a:srgbClr val="000000"/>
                          </a:solidFill>
                          <a:effectLst/>
                          <a:latin typeface="Apple Braille" pitchFamily="2" charset="0"/>
                        </a:rPr>
                        <a:t>[5]</a:t>
                      </a:r>
                      <a:endParaRPr lang="zh-CN" altLang="en-US" sz="4000" dirty="0">
                        <a:effectLst/>
                        <a:latin typeface="Apple Braille" pitchFamily="2" charset="0"/>
                      </a:endParaRPr>
                    </a:p>
                  </a:txBody>
                  <a:tcPr anchor="ctr">
                    <a:solidFill>
                      <a:schemeClr val="bg1"/>
                    </a:solidFill>
                  </a:tcPr>
                </a:tc>
                <a:tc>
                  <a:txBody>
                    <a:bodyPr/>
                    <a:lstStyle/>
                    <a:p>
                      <a:r>
                        <a:rPr lang="en" sz="1200" b="0" dirty="0">
                          <a:solidFill>
                            <a:srgbClr val="000000"/>
                          </a:solidFill>
                          <a:effectLst/>
                          <a:latin typeface="Apple Braille" pitchFamily="2" charset="0"/>
                        </a:rPr>
                        <a:t>N/A</a:t>
                      </a:r>
                      <a:endParaRPr lang="en" sz="4000" dirty="0">
                        <a:effectLst/>
                        <a:latin typeface="Apple Braille" pitchFamily="2" charset="0"/>
                      </a:endParaRPr>
                    </a:p>
                  </a:txBody>
                  <a:tcPr anchor="ctr">
                    <a:solidFill>
                      <a:schemeClr val="bg1"/>
                    </a:solidFill>
                  </a:tcPr>
                </a:tc>
                <a:tc>
                  <a:txBody>
                    <a:bodyPr/>
                    <a:lstStyle/>
                    <a:p>
                      <a:r>
                        <a:rPr lang="en-US" altLang="zh-CN" sz="1200" b="0" dirty="0">
                          <a:solidFill>
                            <a:srgbClr val="000000"/>
                          </a:solidFill>
                          <a:effectLst/>
                          <a:latin typeface="Apple Braille" pitchFamily="2" charset="0"/>
                        </a:rPr>
                        <a:t>7.7%</a:t>
                      </a:r>
                      <a:endParaRPr lang="zh-CN" altLang="en-US" sz="4000" dirty="0">
                        <a:effectLst/>
                        <a:latin typeface="Apple Braille" pitchFamily="2" charset="0"/>
                      </a:endParaRPr>
                    </a:p>
                  </a:txBody>
                  <a:tcPr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55251245"/>
                  </a:ext>
                </a:extLst>
              </a:tr>
              <a:tr h="370840">
                <a:tc>
                  <a:txBody>
                    <a:bodyPr/>
                    <a:lstStyle/>
                    <a:p>
                      <a:r>
                        <a:rPr lang="en" sz="1200" b="0">
                          <a:solidFill>
                            <a:srgbClr val="000000"/>
                          </a:solidFill>
                          <a:effectLst/>
                          <a:latin typeface="Apple Braille" pitchFamily="2" charset="0"/>
                        </a:rPr>
                        <a:t>Meta</a:t>
                      </a:r>
                      <a:endParaRPr lang="en" sz="4000">
                        <a:effectLst/>
                        <a:latin typeface="Apple Braille" pitchFamily="2" charset="0"/>
                      </a:endParaRPr>
                    </a:p>
                  </a:txBody>
                  <a:tcPr anchor="ctr">
                    <a:lnL w="12700" cap="flat" cmpd="sng" algn="ctr">
                      <a:solidFill>
                        <a:schemeClr val="tx1"/>
                      </a:solidFill>
                      <a:prstDash val="solid"/>
                      <a:round/>
                      <a:headEnd type="none" w="med" len="med"/>
                      <a:tailEnd type="none" w="med" len="med"/>
                    </a:lnL>
                  </a:tcPr>
                </a:tc>
                <a:tc>
                  <a:txBody>
                    <a:bodyPr/>
                    <a:lstStyle/>
                    <a:p>
                      <a:r>
                        <a:rPr lang="en-US" altLang="zh-CN" sz="1200" b="0" dirty="0">
                          <a:solidFill>
                            <a:srgbClr val="000000"/>
                          </a:solidFill>
                          <a:effectLst/>
                          <a:latin typeface="Apple Braille" pitchFamily="2" charset="0"/>
                        </a:rPr>
                        <a:t>2022</a:t>
                      </a:r>
                      <a:r>
                        <a:rPr lang="zh-CN" altLang="en-US" sz="1200" b="0" dirty="0">
                          <a:solidFill>
                            <a:srgbClr val="000000"/>
                          </a:solidFill>
                          <a:effectLst/>
                          <a:latin typeface="Apple Braille" pitchFamily="2" charset="0"/>
                        </a:rPr>
                        <a:t> </a:t>
                      </a:r>
                      <a:r>
                        <a:rPr lang="en-US" altLang="zh-CN" sz="1200" b="0" dirty="0">
                          <a:solidFill>
                            <a:srgbClr val="000000"/>
                          </a:solidFill>
                          <a:effectLst/>
                          <a:latin typeface="Apple Braille" pitchFamily="2" charset="0"/>
                        </a:rPr>
                        <a:t>[6]</a:t>
                      </a:r>
                      <a:endParaRPr lang="zh-CN" altLang="en-US" sz="4000" dirty="0">
                        <a:effectLst/>
                        <a:latin typeface="Apple Braille" pitchFamily="2" charset="0"/>
                      </a:endParaRPr>
                    </a:p>
                  </a:txBody>
                  <a:tcPr anchor="ctr"/>
                </a:tc>
                <a:tc>
                  <a:txBody>
                    <a:bodyPr/>
                    <a:lstStyle/>
                    <a:p>
                      <a:r>
                        <a:rPr lang="en" sz="1200" b="0" dirty="0">
                          <a:solidFill>
                            <a:srgbClr val="000000"/>
                          </a:solidFill>
                          <a:effectLst/>
                          <a:latin typeface="Apple Braille" pitchFamily="2" charset="0"/>
                        </a:rPr>
                        <a:t>H3 reduces tail latency by 20% and MTBR by 22</a:t>
                      </a:r>
                      <a:r>
                        <a:rPr lang="en-US" altLang="zh-CN" sz="1200" b="0" dirty="0">
                          <a:solidFill>
                            <a:srgbClr val="000000"/>
                          </a:solidFill>
                          <a:effectLst/>
                          <a:latin typeface="Apple Braille" pitchFamily="2" charset="0"/>
                        </a:rPr>
                        <a:t>%</a:t>
                      </a:r>
                      <a:r>
                        <a:rPr lang="en" sz="1200" b="0" dirty="0">
                          <a:solidFill>
                            <a:srgbClr val="000000"/>
                          </a:solidFill>
                          <a:effectLst/>
                          <a:latin typeface="Apple Braille" pitchFamily="2" charset="0"/>
                        </a:rPr>
                        <a:t>.</a:t>
                      </a:r>
                      <a:endParaRPr lang="en" sz="4000" dirty="0">
                        <a:effectLst/>
                        <a:latin typeface="Apple Braille" pitchFamily="2" charset="0"/>
                      </a:endParaRPr>
                    </a:p>
                  </a:txBody>
                  <a:tcPr anchor="ctr"/>
                </a:tc>
                <a:tc>
                  <a:txBody>
                    <a:bodyPr/>
                    <a:lstStyle/>
                    <a:p>
                      <a:r>
                        <a:rPr lang="en-US" altLang="zh-CN" sz="1200" b="0" dirty="0">
                          <a:solidFill>
                            <a:srgbClr val="000000"/>
                          </a:solidFill>
                          <a:effectLst/>
                          <a:latin typeface="Apple Braille" pitchFamily="2" charset="0"/>
                        </a:rPr>
                        <a:t>/</a:t>
                      </a:r>
                      <a:endParaRPr lang="zh-CN" altLang="en-US" sz="4000" dirty="0">
                        <a:effectLst/>
                        <a:latin typeface="Apple Braille" pitchFamily="2"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047177"/>
                  </a:ext>
                </a:extLst>
              </a:tr>
              <a:tr h="370840">
                <a:tc>
                  <a:txBody>
                    <a:bodyPr/>
                    <a:lstStyle/>
                    <a:p>
                      <a:r>
                        <a:rPr lang="en" sz="1200" b="0" dirty="0">
                          <a:solidFill>
                            <a:srgbClr val="000000"/>
                          </a:solidFill>
                          <a:effectLst/>
                          <a:latin typeface="Apple Braille" pitchFamily="2" charset="0"/>
                        </a:rPr>
                        <a:t>Akamai</a:t>
                      </a:r>
                      <a:endParaRPr lang="en" sz="4000" dirty="0">
                        <a:effectLst/>
                        <a:latin typeface="Apple Braille" pitchFamily="2"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b="0" dirty="0">
                          <a:solidFill>
                            <a:srgbClr val="000000"/>
                          </a:solidFill>
                          <a:effectLst/>
                          <a:latin typeface="Apple Braille" pitchFamily="2" charset="0"/>
                        </a:rPr>
                        <a:t>2023</a:t>
                      </a:r>
                      <a:r>
                        <a:rPr lang="zh-CN" altLang="en-US" sz="1200" b="0" dirty="0">
                          <a:solidFill>
                            <a:srgbClr val="000000"/>
                          </a:solidFill>
                          <a:effectLst/>
                          <a:latin typeface="Apple Braille" pitchFamily="2" charset="0"/>
                        </a:rPr>
                        <a:t> </a:t>
                      </a:r>
                      <a:r>
                        <a:rPr lang="en-US" altLang="zh-CN" sz="1200" b="0" dirty="0">
                          <a:solidFill>
                            <a:srgbClr val="000000"/>
                          </a:solidFill>
                          <a:effectLst/>
                          <a:latin typeface="Apple Braille" pitchFamily="2" charset="0"/>
                        </a:rPr>
                        <a:t>[7]</a:t>
                      </a:r>
                      <a:endParaRPr lang="zh-CN" altLang="en-US" sz="4000" dirty="0">
                        <a:effectLst/>
                        <a:latin typeface="Apple Braille" pitchFamily="2" charset="0"/>
                      </a:endParaRP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r>
                        <a:rPr lang="en" sz="1200" b="0" dirty="0">
                          <a:solidFill>
                            <a:srgbClr val="000000"/>
                          </a:solidFill>
                          <a:effectLst/>
                          <a:latin typeface="Apple Braille" pitchFamily="2" charset="0"/>
                        </a:rPr>
                        <a:t>6.5% enhancement in users with TAT under 25ms; 12.7% improvement for requests ex-</a:t>
                      </a:r>
                      <a:r>
                        <a:rPr lang="en" sz="1200" b="0" dirty="0" err="1">
                          <a:solidFill>
                            <a:srgbClr val="000000"/>
                          </a:solidFill>
                          <a:effectLst/>
                          <a:latin typeface="Apple Braille" pitchFamily="2" charset="0"/>
                        </a:rPr>
                        <a:t>ceeding</a:t>
                      </a:r>
                      <a:r>
                        <a:rPr lang="en" sz="1200" b="0" dirty="0">
                          <a:solidFill>
                            <a:srgbClr val="000000"/>
                          </a:solidFill>
                          <a:effectLst/>
                          <a:latin typeface="Apple Braille" pitchFamily="2" charset="0"/>
                        </a:rPr>
                        <a:t> 1 Mbps.</a:t>
                      </a:r>
                      <a:endParaRPr lang="en" sz="4000" dirty="0">
                        <a:effectLst/>
                        <a:latin typeface="Apple Braille" pitchFamily="2" charset="0"/>
                      </a:endParaRP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b="0" dirty="0">
                          <a:solidFill>
                            <a:srgbClr val="000000"/>
                          </a:solidFill>
                          <a:effectLst/>
                          <a:latin typeface="Apple Braille" pitchFamily="2" charset="0"/>
                        </a:rPr>
                        <a:t>/</a:t>
                      </a:r>
                      <a:endParaRPr lang="zh-CN" altLang="en-US" sz="4000" dirty="0">
                        <a:effectLst/>
                        <a:latin typeface="Apple Braille" pitchFamily="2"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5958087"/>
                  </a:ext>
                </a:extLst>
              </a:tr>
            </a:tbl>
          </a:graphicData>
        </a:graphic>
      </p:graphicFrame>
      <p:sp>
        <p:nvSpPr>
          <p:cNvPr id="2" name="矩形 1">
            <a:extLst>
              <a:ext uri="{FF2B5EF4-FFF2-40B4-BE49-F238E27FC236}">
                <a16:creationId xmlns:a16="http://schemas.microsoft.com/office/drawing/2014/main" id="{CAA1CB87-6BBF-D039-6CA5-7ADE9F2CEAB0}"/>
              </a:ext>
            </a:extLst>
          </p:cNvPr>
          <p:cNvSpPr/>
          <p:nvPr/>
        </p:nvSpPr>
        <p:spPr>
          <a:xfrm>
            <a:off x="5936541" y="2434012"/>
            <a:ext cx="773353" cy="343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41F077E8-6711-40C5-C16E-8850C706339E}"/>
              </a:ext>
            </a:extLst>
          </p:cNvPr>
          <p:cNvSpPr/>
          <p:nvPr/>
        </p:nvSpPr>
        <p:spPr>
          <a:xfrm>
            <a:off x="5941748" y="1992627"/>
            <a:ext cx="773353" cy="3435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8827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par>
                                <p:cTn id="18" presetID="9" presetClass="entr" presetSubtype="0"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dissolve">
                                      <p:cBhvr>
                                        <p:cTn id="20" dur="500"/>
                                        <p:tgtEl>
                                          <p:spTgt spid="47"/>
                                        </p:tgtEl>
                                      </p:cBhvr>
                                    </p:animEffect>
                                  </p:childTnLst>
                                </p:cTn>
                              </p:par>
                              <p:par>
                                <p:cTn id="21" presetID="9"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dissolve">
                                      <p:cBhvr>
                                        <p:cTn id="23" dur="500"/>
                                        <p:tgtEl>
                                          <p:spTgt spid="4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ssolve">
                                      <p:cBhvr>
                                        <p:cTn id="29" dur="500"/>
                                        <p:tgtEl>
                                          <p:spTgt spid="3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dissolve">
                                      <p:cBhvr>
                                        <p:cTn id="32" dur="500"/>
                                        <p:tgtEl>
                                          <p:spTgt spid="4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dissolve">
                                      <p:cBhvr>
                                        <p:cTn id="35" dur="500"/>
                                        <p:tgtEl>
                                          <p:spTgt spid="4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dissolve">
                                      <p:cBhvr>
                                        <p:cTn id="38" dur="500"/>
                                        <p:tgtEl>
                                          <p:spTgt spid="5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dissolve">
                                      <p:cBhvr>
                                        <p:cTn id="41" dur="500"/>
                                        <p:tgtEl>
                                          <p:spTgt spid="51"/>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dissolve">
                                      <p:cBhvr>
                                        <p:cTn id="47" dur="500"/>
                                        <p:tgtEl>
                                          <p:spTgt spid="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dissolve">
                                      <p:cBhvr>
                                        <p:cTn id="50" dur="500"/>
                                        <p:tgtEl>
                                          <p:spTgt spid="54"/>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dissolve">
                                      <p:cBhvr>
                                        <p:cTn id="53" dur="500"/>
                                        <p:tgtEl>
                                          <p:spTgt spid="5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dissolve">
                                      <p:cBhvr>
                                        <p:cTn id="56" dur="500"/>
                                        <p:tgtEl>
                                          <p:spTgt spid="5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dissolve">
                                      <p:cBhvr>
                                        <p:cTn id="59" dur="500"/>
                                        <p:tgtEl>
                                          <p:spTgt spid="5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dissolve">
                                      <p:cBhvr>
                                        <p:cTn id="6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0" grpId="0"/>
      <p:bldP spid="41" grpId="0"/>
      <p:bldP spid="50" grpId="0" animBg="1"/>
      <p:bldP spid="51" grpId="0" animBg="1"/>
      <p:bldP spid="52" grpId="0"/>
      <p:bldP spid="53" grpId="0"/>
      <p:bldP spid="54" grpId="0" animBg="1"/>
      <p:bldP spid="55" grpId="0" animBg="1"/>
      <p:bldP spid="56" grpId="0" animBg="1"/>
      <p:bldP spid="57" grpId="0" animBg="1"/>
      <p:bldP spid="58" grpId="0"/>
      <p:bldP spid="2"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D0CA2BB-AF9E-C773-2D2E-DE38E16D5995}"/>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5</a:t>
            </a:fld>
            <a:endParaRPr kumimoji="1" lang="zh-CN" altLang="en-US">
              <a:latin typeface="Apple Braille" pitchFamily="2" charset="0"/>
            </a:endParaRPr>
          </a:p>
        </p:txBody>
      </p:sp>
      <p:sp>
        <p:nvSpPr>
          <p:cNvPr id="7" name="标题 6">
            <a:extLst>
              <a:ext uri="{FF2B5EF4-FFF2-40B4-BE49-F238E27FC236}">
                <a16:creationId xmlns:a16="http://schemas.microsoft.com/office/drawing/2014/main" id="{DB5C01DF-5DB2-996A-EF59-349074F8D3C1}"/>
              </a:ext>
            </a:extLst>
          </p:cNvPr>
          <p:cNvSpPr>
            <a:spLocks noGrp="1"/>
          </p:cNvSpPr>
          <p:nvPr>
            <p:ph type="title"/>
          </p:nvPr>
        </p:nvSpPr>
        <p:spPr/>
        <p:txBody>
          <a:bodyPr>
            <a:normAutofit/>
          </a:bodyPr>
          <a:lstStyle/>
          <a:p>
            <a:r>
              <a:rPr kumimoji="1" lang="en-US" altLang="zh-CN" dirty="0">
                <a:latin typeface="Apple Braille" pitchFamily="2" charset="0"/>
              </a:rPr>
              <a:t>Why is H3 doing so well in CDN? </a:t>
            </a:r>
          </a:p>
        </p:txBody>
      </p:sp>
      <p:grpSp>
        <p:nvGrpSpPr>
          <p:cNvPr id="13" name="组合 12">
            <a:extLst>
              <a:ext uri="{FF2B5EF4-FFF2-40B4-BE49-F238E27FC236}">
                <a16:creationId xmlns:a16="http://schemas.microsoft.com/office/drawing/2014/main" id="{407EC784-25BF-63A8-969B-F4E76965E4F9}"/>
              </a:ext>
            </a:extLst>
          </p:cNvPr>
          <p:cNvGrpSpPr/>
          <p:nvPr/>
        </p:nvGrpSpPr>
        <p:grpSpPr>
          <a:xfrm>
            <a:off x="2077246" y="1327084"/>
            <a:ext cx="7556948" cy="4826000"/>
            <a:chOff x="2077246" y="1327084"/>
            <a:chExt cx="7556948" cy="4826000"/>
          </a:xfrm>
        </p:grpSpPr>
        <p:pic>
          <p:nvPicPr>
            <p:cNvPr id="9" name="图片 8">
              <a:extLst>
                <a:ext uri="{FF2B5EF4-FFF2-40B4-BE49-F238E27FC236}">
                  <a16:creationId xmlns:a16="http://schemas.microsoft.com/office/drawing/2014/main" id="{9B00E29A-D293-AE94-94E8-D882847960E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77246" y="1327084"/>
              <a:ext cx="2560742" cy="4826000"/>
            </a:xfrm>
            <a:prstGeom prst="rect">
              <a:avLst/>
            </a:prstGeom>
          </p:spPr>
        </p:pic>
        <p:pic>
          <p:nvPicPr>
            <p:cNvPr id="12" name="图片 11">
              <a:extLst>
                <a:ext uri="{FF2B5EF4-FFF2-40B4-BE49-F238E27FC236}">
                  <a16:creationId xmlns:a16="http://schemas.microsoft.com/office/drawing/2014/main" id="{166905BB-50EE-EF54-C447-9E80A507FED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637987" y="1327084"/>
              <a:ext cx="4996207" cy="4826000"/>
            </a:xfrm>
            <a:prstGeom prst="rect">
              <a:avLst/>
            </a:prstGeom>
          </p:spPr>
        </p:pic>
      </p:grpSp>
      <p:sp>
        <p:nvSpPr>
          <p:cNvPr id="11" name="文本框 10">
            <a:extLst>
              <a:ext uri="{FF2B5EF4-FFF2-40B4-BE49-F238E27FC236}">
                <a16:creationId xmlns:a16="http://schemas.microsoft.com/office/drawing/2014/main" id="{212CAA3E-2566-9166-9486-E0FFADE7AD12}"/>
              </a:ext>
            </a:extLst>
          </p:cNvPr>
          <p:cNvSpPr txBox="1"/>
          <p:nvPr/>
        </p:nvSpPr>
        <p:spPr>
          <a:xfrm>
            <a:off x="4637986" y="1933681"/>
            <a:ext cx="4996208" cy="1151982"/>
          </a:xfrm>
          <a:prstGeom prst="rect">
            <a:avLst/>
          </a:prstGeom>
          <a:noFill/>
        </p:spPr>
        <p:txBody>
          <a:bodyPr wrap="square">
            <a:spAutoFit/>
          </a:bodyPr>
          <a:lstStyle/>
          <a:p>
            <a:pPr marL="0" indent="0">
              <a:lnSpc>
                <a:spcPct val="130000"/>
              </a:lnSpc>
              <a:buNone/>
            </a:pPr>
            <a:r>
              <a:rPr lang="en-US" altLang="zh-CN" sz="2800" dirty="0">
                <a:latin typeface="Apple Braille" pitchFamily="2" charset="0"/>
              </a:rPr>
              <a:t>Previous</a:t>
            </a:r>
            <a:r>
              <a:rPr lang="zh-CN" altLang="en-US" sz="2800" dirty="0">
                <a:latin typeface="Apple Braille" pitchFamily="2" charset="0"/>
              </a:rPr>
              <a:t> </a:t>
            </a:r>
            <a:r>
              <a:rPr lang="en-US" altLang="zh-CN" sz="2800" dirty="0">
                <a:latin typeface="Apple Braille" pitchFamily="2" charset="0"/>
              </a:rPr>
              <a:t>research:</a:t>
            </a:r>
          </a:p>
          <a:p>
            <a:pPr marL="0" indent="0">
              <a:lnSpc>
                <a:spcPct val="130000"/>
              </a:lnSpc>
              <a:buNone/>
            </a:pPr>
            <a:r>
              <a:rPr lang="en-US" altLang="zh-CN" sz="2800" dirty="0">
                <a:latin typeface="Apple Braille" pitchFamily="2" charset="0"/>
              </a:rPr>
              <a:t>-</a:t>
            </a:r>
            <a:r>
              <a:rPr lang="zh-CN" altLang="en-US" sz="2800" dirty="0">
                <a:latin typeface="Apple Braille" pitchFamily="2" charset="0"/>
              </a:rPr>
              <a:t> </a:t>
            </a:r>
            <a:r>
              <a:rPr lang="en-US" altLang="zh-CN" sz="2400" dirty="0">
                <a:latin typeface="Apple Braille" pitchFamily="2" charset="0"/>
              </a:rPr>
              <a:t>Analyze CDN and H3 </a:t>
            </a:r>
            <a:r>
              <a:rPr lang="en-US" altLang="zh-CN" sz="2400" b="1" dirty="0">
                <a:solidFill>
                  <a:srgbClr val="7030A0"/>
                </a:solidFill>
                <a:latin typeface="Apple Braille" pitchFamily="2" charset="0"/>
              </a:rPr>
              <a:t>separately</a:t>
            </a:r>
            <a:endParaRPr lang="en-US" altLang="zh-CN" sz="2800" b="1" dirty="0">
              <a:solidFill>
                <a:srgbClr val="7030A0"/>
              </a:solidFill>
              <a:latin typeface="Apple Braille" pitchFamily="2" charset="0"/>
            </a:endParaRPr>
          </a:p>
        </p:txBody>
      </p:sp>
      <p:sp>
        <p:nvSpPr>
          <p:cNvPr id="15" name="文本框 14">
            <a:extLst>
              <a:ext uri="{FF2B5EF4-FFF2-40B4-BE49-F238E27FC236}">
                <a16:creationId xmlns:a16="http://schemas.microsoft.com/office/drawing/2014/main" id="{6C955FE1-B9EC-AA4E-D526-44F9033135B6}"/>
              </a:ext>
            </a:extLst>
          </p:cNvPr>
          <p:cNvSpPr txBox="1"/>
          <p:nvPr/>
        </p:nvSpPr>
        <p:spPr>
          <a:xfrm>
            <a:off x="4637986" y="4111105"/>
            <a:ext cx="4996208" cy="1640770"/>
          </a:xfrm>
          <a:prstGeom prst="rect">
            <a:avLst/>
          </a:prstGeom>
          <a:noFill/>
        </p:spPr>
        <p:txBody>
          <a:bodyPr wrap="square">
            <a:spAutoFit/>
          </a:bodyPr>
          <a:lstStyle/>
          <a:p>
            <a:pPr marL="0" indent="0">
              <a:lnSpc>
                <a:spcPct val="130000"/>
              </a:lnSpc>
              <a:buNone/>
            </a:pPr>
            <a:r>
              <a:rPr lang="en-US" altLang="zh-CN" sz="2800" dirty="0">
                <a:latin typeface="Apple Braille" pitchFamily="2" charset="0"/>
              </a:rPr>
              <a:t>Ours:</a:t>
            </a:r>
          </a:p>
          <a:p>
            <a:pPr marL="0" indent="0">
              <a:lnSpc>
                <a:spcPct val="130000"/>
              </a:lnSpc>
              <a:buNone/>
            </a:pPr>
            <a:r>
              <a:rPr lang="en-US" altLang="zh-CN" sz="2800" dirty="0">
                <a:latin typeface="Apple Braille" pitchFamily="2" charset="0"/>
              </a:rPr>
              <a:t>-</a:t>
            </a:r>
            <a:r>
              <a:rPr lang="zh-CN" altLang="en-US" sz="2800" dirty="0">
                <a:latin typeface="Apple Braille" pitchFamily="2" charset="0"/>
              </a:rPr>
              <a:t> </a:t>
            </a:r>
            <a:r>
              <a:rPr lang="en-US" altLang="zh-CN" sz="2400" dirty="0">
                <a:latin typeface="Apple Braille" pitchFamily="2" charset="0"/>
              </a:rPr>
              <a:t>Study CDN and H3’s synergy </a:t>
            </a:r>
            <a:r>
              <a:rPr lang="zh-CN" altLang="en-US" sz="2400" dirty="0">
                <a:latin typeface="Apple Braille" pitchFamily="2" charset="0"/>
              </a:rPr>
              <a:t>    </a:t>
            </a:r>
            <a:endParaRPr lang="en-US" altLang="zh-CN" sz="2400" dirty="0">
              <a:latin typeface="Apple Braille" pitchFamily="2" charset="0"/>
            </a:endParaRPr>
          </a:p>
          <a:p>
            <a:pPr marL="0" indent="0">
              <a:lnSpc>
                <a:spcPct val="130000"/>
              </a:lnSpc>
              <a:buNone/>
            </a:pPr>
            <a:r>
              <a:rPr lang="zh-CN" altLang="en-US" sz="2400" dirty="0">
                <a:latin typeface="Apple Braille" pitchFamily="2" charset="0"/>
              </a:rPr>
              <a:t>  </a:t>
            </a:r>
            <a:r>
              <a:rPr lang="en-US" altLang="zh-CN" sz="2400" b="1" dirty="0">
                <a:solidFill>
                  <a:srgbClr val="7030A0"/>
                </a:solidFill>
                <a:latin typeface="Apple Braille" pitchFamily="2" charset="0"/>
              </a:rPr>
              <a:t>holistically</a:t>
            </a:r>
            <a:endParaRPr lang="en-US" altLang="zh-CN" sz="2000" b="1" dirty="0">
              <a:solidFill>
                <a:srgbClr val="7030A0"/>
              </a:solidFill>
              <a:latin typeface="Apple Braille" pitchFamily="2" charset="0"/>
            </a:endParaRPr>
          </a:p>
        </p:txBody>
      </p:sp>
    </p:spTree>
    <p:extLst>
      <p:ext uri="{BB962C8B-B14F-4D97-AF65-F5344CB8AC3E}">
        <p14:creationId xmlns:p14="http://schemas.microsoft.com/office/powerpoint/2010/main" val="9085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D0CA2BB-AF9E-C773-2D2E-DE38E16D5995}"/>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6</a:t>
            </a:fld>
            <a:endParaRPr kumimoji="1" lang="zh-CN" altLang="en-US">
              <a:latin typeface="Apple Braille" pitchFamily="2" charset="0"/>
            </a:endParaRPr>
          </a:p>
        </p:txBody>
      </p:sp>
      <p:grpSp>
        <p:nvGrpSpPr>
          <p:cNvPr id="10" name="组合 9">
            <a:extLst>
              <a:ext uri="{FF2B5EF4-FFF2-40B4-BE49-F238E27FC236}">
                <a16:creationId xmlns:a16="http://schemas.microsoft.com/office/drawing/2014/main" id="{D5589D20-B191-3909-E028-8814B91FF446}"/>
              </a:ext>
            </a:extLst>
          </p:cNvPr>
          <p:cNvGrpSpPr/>
          <p:nvPr/>
        </p:nvGrpSpPr>
        <p:grpSpPr>
          <a:xfrm>
            <a:off x="714605" y="1670898"/>
            <a:ext cx="4191000" cy="4191000"/>
            <a:chOff x="838200" y="1204547"/>
            <a:chExt cx="4191000" cy="4191000"/>
          </a:xfrm>
        </p:grpSpPr>
        <p:pic>
          <p:nvPicPr>
            <p:cNvPr id="5122" name="Picture 2" descr="PPAP (Pen-Pineaple-Apple-Pen)&quot; With a Beautiful Choir">
              <a:extLst>
                <a:ext uri="{FF2B5EF4-FFF2-40B4-BE49-F238E27FC236}">
                  <a16:creationId xmlns:a16="http://schemas.microsoft.com/office/drawing/2014/main" id="{AD2BFD46-E926-71FE-3769-FDF69DA183B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1204547"/>
              <a:ext cx="419100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D92C654-B522-9746-9597-0E2E242C7EC3}"/>
                </a:ext>
              </a:extLst>
            </p:cNvPr>
            <p:cNvPicPr>
              <a:picLocks noChangeAspect="1" noChangeArrowheads="1"/>
            </p:cNvPicPr>
            <p:nvPr/>
          </p:nvPicPr>
          <p:blipFill>
            <a:blip r:embed="rId4" cstate="screen">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1799333" y="2597537"/>
              <a:ext cx="1296131" cy="8640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182 Cdn Stock Vectors, Images &amp; Vector Art | Shutterstock">
              <a:extLst>
                <a:ext uri="{FF2B5EF4-FFF2-40B4-BE49-F238E27FC236}">
                  <a16:creationId xmlns:a16="http://schemas.microsoft.com/office/drawing/2014/main" id="{9AB2270C-2B56-06AA-8A4C-252FB8F11368}"/>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3187458" y="2611007"/>
              <a:ext cx="869139" cy="837145"/>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标题 6">
            <a:extLst>
              <a:ext uri="{FF2B5EF4-FFF2-40B4-BE49-F238E27FC236}">
                <a16:creationId xmlns:a16="http://schemas.microsoft.com/office/drawing/2014/main" id="{DB5C01DF-5DB2-996A-EF59-349074F8D3C1}"/>
              </a:ext>
            </a:extLst>
          </p:cNvPr>
          <p:cNvSpPr>
            <a:spLocks noGrp="1"/>
          </p:cNvSpPr>
          <p:nvPr>
            <p:ph type="title"/>
          </p:nvPr>
        </p:nvSpPr>
        <p:spPr/>
        <p:txBody>
          <a:bodyPr>
            <a:normAutofit/>
          </a:bodyPr>
          <a:lstStyle/>
          <a:p>
            <a:r>
              <a:rPr kumimoji="1" lang="en-US" altLang="zh-CN" dirty="0">
                <a:latin typeface="Apple Braille" pitchFamily="2" charset="0"/>
              </a:rPr>
              <a:t>Why is H3 doing so well in CDN?</a:t>
            </a:r>
            <a:endParaRPr lang="zh-CN" altLang="en-US" sz="3600" dirty="0"/>
          </a:p>
        </p:txBody>
      </p:sp>
      <p:sp>
        <p:nvSpPr>
          <p:cNvPr id="8" name="内容占位符 1">
            <a:extLst>
              <a:ext uri="{FF2B5EF4-FFF2-40B4-BE49-F238E27FC236}">
                <a16:creationId xmlns:a16="http://schemas.microsoft.com/office/drawing/2014/main" id="{04AE7A98-FF0F-F301-6DFF-792C6914BC3A}"/>
              </a:ext>
            </a:extLst>
          </p:cNvPr>
          <p:cNvSpPr>
            <a:spLocks noGrp="1"/>
          </p:cNvSpPr>
          <p:nvPr>
            <p:ph idx="1"/>
          </p:nvPr>
        </p:nvSpPr>
        <p:spPr>
          <a:xfrm>
            <a:off x="4905605" y="2521878"/>
            <a:ext cx="6840084" cy="3605537"/>
          </a:xfrm>
        </p:spPr>
        <p:txBody>
          <a:bodyPr>
            <a:noAutofit/>
          </a:bodyPr>
          <a:lstStyle/>
          <a:p>
            <a:pPr marL="457200" lvl="1" indent="0">
              <a:lnSpc>
                <a:spcPct val="130000"/>
              </a:lnSpc>
              <a:buNone/>
            </a:pPr>
            <a:r>
              <a:rPr kumimoji="1" lang="en" altLang="zh-CN" dirty="0">
                <a:latin typeface="Apple Braille" pitchFamily="2" charset="0"/>
              </a:rPr>
              <a:t>RQ</a:t>
            </a:r>
            <a:r>
              <a:rPr kumimoji="1" lang="en-US" altLang="zh-CN" dirty="0">
                <a:latin typeface="Apple Braille" pitchFamily="2" charset="0"/>
              </a:rPr>
              <a:t>1:</a:t>
            </a:r>
            <a:r>
              <a:rPr kumimoji="1" lang="zh-CN" altLang="en-US" dirty="0">
                <a:latin typeface="Apple Braille" pitchFamily="2" charset="0"/>
              </a:rPr>
              <a:t> </a:t>
            </a:r>
            <a:r>
              <a:rPr kumimoji="1" lang="en" altLang="zh-CN" dirty="0">
                <a:latin typeface="Apple Braille" pitchFamily="2" charset="0"/>
              </a:rPr>
              <a:t>What are the </a:t>
            </a:r>
            <a:r>
              <a:rPr kumimoji="1" lang="en" altLang="zh-CN" b="1" dirty="0">
                <a:solidFill>
                  <a:srgbClr val="7030A0"/>
                </a:solidFill>
                <a:latin typeface="Apple Braille" pitchFamily="2" charset="0"/>
              </a:rPr>
              <a:t>inherent characteristics </a:t>
            </a:r>
            <a:r>
              <a:rPr kumimoji="1" lang="en" altLang="zh-CN" dirty="0">
                <a:latin typeface="Apple Braille" pitchFamily="2" charset="0"/>
              </a:rPr>
              <a:t>of CDN</a:t>
            </a:r>
            <a:r>
              <a:rPr kumimoji="1" lang="en" altLang="zh-CN" dirty="0">
                <a:solidFill>
                  <a:srgbClr val="7030A0"/>
                </a:solidFill>
                <a:latin typeface="Apple Braille" pitchFamily="2" charset="0"/>
              </a:rPr>
              <a:t> </a:t>
            </a:r>
            <a:r>
              <a:rPr kumimoji="1" lang="en" altLang="zh-CN" dirty="0">
                <a:latin typeface="Apple Braille" pitchFamily="2" charset="0"/>
              </a:rPr>
              <a:t>services on webpages</a:t>
            </a:r>
            <a:r>
              <a:rPr kumimoji="1" lang="en-US" altLang="zh-CN" dirty="0">
                <a:latin typeface="Apple Braille" pitchFamily="2" charset="0"/>
              </a:rPr>
              <a:t>?</a:t>
            </a:r>
          </a:p>
          <a:p>
            <a:pPr marL="914400" lvl="1" indent="-457200">
              <a:lnSpc>
                <a:spcPct val="130000"/>
              </a:lnSpc>
              <a:buFont typeface="+mj-lt"/>
              <a:buAutoNum type="arabicPeriod"/>
            </a:pPr>
            <a:endParaRPr kumimoji="1" lang="en-US" altLang="zh-CN" dirty="0">
              <a:latin typeface="Apple Braille" pitchFamily="2" charset="0"/>
            </a:endParaRPr>
          </a:p>
          <a:p>
            <a:pPr marL="457200" lvl="1" indent="0">
              <a:lnSpc>
                <a:spcPct val="130000"/>
              </a:lnSpc>
              <a:buNone/>
            </a:pPr>
            <a:r>
              <a:rPr kumimoji="1" lang="en-US" altLang="zh-CN" dirty="0">
                <a:latin typeface="Apple Braille" pitchFamily="2" charset="0"/>
              </a:rPr>
              <a:t>RQ2:</a:t>
            </a:r>
            <a:r>
              <a:rPr kumimoji="1" lang="zh-CN" altLang="en-US" dirty="0">
                <a:latin typeface="Apple Braille" pitchFamily="2" charset="0"/>
              </a:rPr>
              <a:t> </a:t>
            </a:r>
            <a:r>
              <a:rPr kumimoji="1" lang="en-US" altLang="zh-CN" dirty="0">
                <a:latin typeface="Apple Braille" pitchFamily="2" charset="0"/>
              </a:rPr>
              <a:t>What is the </a:t>
            </a:r>
            <a:r>
              <a:rPr kumimoji="1" lang="en-US" altLang="zh-CN" b="1" dirty="0">
                <a:solidFill>
                  <a:srgbClr val="7030A0"/>
                </a:solidFill>
                <a:latin typeface="Apple Braille" pitchFamily="2" charset="0"/>
              </a:rPr>
              <a:t>synergistic collaboration </a:t>
            </a:r>
            <a:r>
              <a:rPr kumimoji="1" lang="en-US" altLang="zh-CN" dirty="0">
                <a:latin typeface="Apple Braille" pitchFamily="2" charset="0"/>
              </a:rPr>
              <a:t>between H3’s features and these characteristics of CDN services?</a:t>
            </a:r>
          </a:p>
        </p:txBody>
      </p:sp>
      <p:sp>
        <p:nvSpPr>
          <p:cNvPr id="11" name="文本框 10">
            <a:extLst>
              <a:ext uri="{FF2B5EF4-FFF2-40B4-BE49-F238E27FC236}">
                <a16:creationId xmlns:a16="http://schemas.microsoft.com/office/drawing/2014/main" id="{212CAA3E-2566-9166-9486-E0FFADE7AD12}"/>
              </a:ext>
            </a:extLst>
          </p:cNvPr>
          <p:cNvSpPr txBox="1"/>
          <p:nvPr/>
        </p:nvSpPr>
        <p:spPr>
          <a:xfrm>
            <a:off x="4554609" y="1471264"/>
            <a:ext cx="7191080" cy="663258"/>
          </a:xfrm>
          <a:prstGeom prst="rect">
            <a:avLst/>
          </a:prstGeom>
          <a:noFill/>
        </p:spPr>
        <p:txBody>
          <a:bodyPr wrap="square">
            <a:spAutoFit/>
          </a:bodyPr>
          <a:lstStyle/>
          <a:p>
            <a:pPr marL="0" indent="0" algn="ctr">
              <a:lnSpc>
                <a:spcPct val="130000"/>
              </a:lnSpc>
              <a:buNone/>
            </a:pPr>
            <a:r>
              <a:rPr lang="en" altLang="zh-CN" sz="3200" dirty="0">
                <a:latin typeface="Apple Braille" pitchFamily="2" charset="0"/>
              </a:rPr>
              <a:t>What makes these two compatible</a:t>
            </a:r>
            <a:r>
              <a:rPr lang="en-US" altLang="zh-CN" sz="3200" dirty="0">
                <a:latin typeface="Apple Braille" pitchFamily="2" charset="0"/>
              </a:rPr>
              <a:t>?</a:t>
            </a:r>
          </a:p>
        </p:txBody>
      </p:sp>
      <p:sp>
        <p:nvSpPr>
          <p:cNvPr id="14" name="文本框 13">
            <a:extLst>
              <a:ext uri="{FF2B5EF4-FFF2-40B4-BE49-F238E27FC236}">
                <a16:creationId xmlns:a16="http://schemas.microsoft.com/office/drawing/2014/main" id="{62933B30-1F42-D2B9-A903-9515DFFF29A7}"/>
              </a:ext>
            </a:extLst>
          </p:cNvPr>
          <p:cNvSpPr txBox="1"/>
          <p:nvPr/>
        </p:nvSpPr>
        <p:spPr>
          <a:xfrm>
            <a:off x="1818264" y="4059006"/>
            <a:ext cx="2307210" cy="715089"/>
          </a:xfrm>
          <a:prstGeom prst="roundRect">
            <a:avLst/>
          </a:prstGeom>
          <a:solidFill>
            <a:schemeClr val="accent1">
              <a:lumMod val="20000"/>
              <a:lumOff val="80000"/>
            </a:schemeClr>
          </a:solidFill>
        </p:spPr>
        <p:txBody>
          <a:bodyPr wrap="square">
            <a:spAutoFit/>
          </a:bodyPr>
          <a:lstStyle/>
          <a:p>
            <a:pPr algn="ctr"/>
            <a:r>
              <a:rPr lang="en-US" altLang="zh-CN" b="1" dirty="0">
                <a:solidFill>
                  <a:srgbClr val="000B80"/>
                </a:solidFill>
                <a:latin typeface="Apple Braille" pitchFamily="2" charset="0"/>
              </a:rPr>
              <a:t>“</a:t>
            </a:r>
            <a:r>
              <a:rPr lang="zh-CN" altLang="en-US" b="1" dirty="0">
                <a:solidFill>
                  <a:srgbClr val="000B80"/>
                </a:solidFill>
                <a:latin typeface="Apple Braille" pitchFamily="2" charset="0"/>
              </a:rPr>
              <a:t>1+1&gt;2</a:t>
            </a:r>
            <a:r>
              <a:rPr lang="en-US" altLang="zh-CN" b="1" dirty="0">
                <a:solidFill>
                  <a:srgbClr val="000B80"/>
                </a:solidFill>
                <a:latin typeface="Apple Braille" pitchFamily="2" charset="0"/>
              </a:rPr>
              <a:t>”</a:t>
            </a:r>
            <a:r>
              <a:rPr lang="zh-CN" altLang="en-US" b="1" dirty="0">
                <a:solidFill>
                  <a:srgbClr val="000B80"/>
                </a:solidFill>
                <a:latin typeface="Apple Braille" pitchFamily="2" charset="0"/>
              </a:rPr>
              <a:t> </a:t>
            </a:r>
            <a:r>
              <a:rPr lang="en-US" altLang="zh-CN" b="1" dirty="0">
                <a:solidFill>
                  <a:srgbClr val="000B80"/>
                </a:solidFill>
                <a:latin typeface="Apple Braille" pitchFamily="2" charset="0"/>
              </a:rPr>
              <a:t>integration</a:t>
            </a:r>
            <a:endParaRPr lang="zh-CN" altLang="en-US" b="1" dirty="0">
              <a:solidFill>
                <a:srgbClr val="000B80"/>
              </a:solidFill>
              <a:latin typeface="Apple Braille" pitchFamily="2" charset="0"/>
            </a:endParaRPr>
          </a:p>
        </p:txBody>
      </p:sp>
    </p:spTree>
    <p:extLst>
      <p:ext uri="{BB962C8B-B14F-4D97-AF65-F5344CB8AC3E}">
        <p14:creationId xmlns:p14="http://schemas.microsoft.com/office/powerpoint/2010/main" val="281801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170FEA4-F9BD-2A72-C01F-7F2D13261CE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79889" y="2024312"/>
            <a:ext cx="3738695" cy="2864857"/>
          </a:xfrm>
          <a:prstGeom prst="rect">
            <a:avLst/>
          </a:prstGeom>
        </p:spPr>
      </p:pic>
      <p:sp>
        <p:nvSpPr>
          <p:cNvPr id="3" name="灯片编号占位符 2">
            <a:extLst>
              <a:ext uri="{FF2B5EF4-FFF2-40B4-BE49-F238E27FC236}">
                <a16:creationId xmlns:a16="http://schemas.microsoft.com/office/drawing/2014/main" id="{26B834DA-DFD9-C792-48FF-A6A92656392F}"/>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7</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13B1CF60-8E31-0F14-E837-95740A5EECA5}"/>
              </a:ext>
            </a:extLst>
          </p:cNvPr>
          <p:cNvSpPr>
            <a:spLocks noGrp="1"/>
          </p:cNvSpPr>
          <p:nvPr>
            <p:ph type="title"/>
          </p:nvPr>
        </p:nvSpPr>
        <p:spPr>
          <a:xfrm>
            <a:off x="636814" y="103343"/>
            <a:ext cx="10918371" cy="935030"/>
          </a:xfrm>
        </p:spPr>
        <p:txBody>
          <a:bodyPr>
            <a:noAutofit/>
          </a:bodyPr>
          <a:lstStyle/>
          <a:p>
            <a:r>
              <a:rPr kumimoji="1" lang="en-US" altLang="zh-CN" dirty="0">
                <a:latin typeface="Apple Braille" pitchFamily="2" charset="0"/>
              </a:rPr>
              <a:t>H3</a:t>
            </a:r>
            <a:r>
              <a:rPr kumimoji="1" lang="zh-CN" altLang="en-US" dirty="0">
                <a:latin typeface="Apple Braille" pitchFamily="2" charset="0"/>
              </a:rPr>
              <a:t> </a:t>
            </a:r>
            <a:r>
              <a:rPr kumimoji="1" lang="en" altLang="zh-CN" dirty="0">
                <a:latin typeface="Apple Braille" pitchFamily="2" charset="0"/>
              </a:rPr>
              <a:t>adoption bring</a:t>
            </a:r>
            <a:r>
              <a:rPr kumimoji="1" lang="zh-CN" altLang="en-US" dirty="0">
                <a:latin typeface="Apple Braille" pitchFamily="2" charset="0"/>
              </a:rPr>
              <a:t> </a:t>
            </a:r>
            <a:r>
              <a:rPr kumimoji="1" lang="en-US" altLang="zh-CN" dirty="0">
                <a:latin typeface="Apple Braille" pitchFamily="2" charset="0"/>
              </a:rPr>
              <a:t>improvement</a:t>
            </a:r>
            <a:endParaRPr kumimoji="1" lang="zh-CN" altLang="en-US" dirty="0">
              <a:latin typeface="Apple Braille" pitchFamily="2" charset="0"/>
            </a:endParaRPr>
          </a:p>
        </p:txBody>
      </p:sp>
      <p:sp>
        <p:nvSpPr>
          <p:cNvPr id="16" name="文本框 15">
            <a:extLst>
              <a:ext uri="{FF2B5EF4-FFF2-40B4-BE49-F238E27FC236}">
                <a16:creationId xmlns:a16="http://schemas.microsoft.com/office/drawing/2014/main" id="{2902C0A3-E89E-1A1E-DD4A-271299260732}"/>
              </a:ext>
            </a:extLst>
          </p:cNvPr>
          <p:cNvSpPr txBox="1"/>
          <p:nvPr/>
        </p:nvSpPr>
        <p:spPr>
          <a:xfrm>
            <a:off x="6297385" y="5267220"/>
            <a:ext cx="5257800" cy="400110"/>
          </a:xfrm>
          <a:prstGeom prst="rect">
            <a:avLst/>
          </a:prstGeom>
          <a:noFill/>
        </p:spPr>
        <p:txBody>
          <a:bodyPr wrap="square" rtlCol="0">
            <a:spAutoFit/>
          </a:bodyPr>
          <a:lstStyle/>
          <a:p>
            <a:pPr algn="ctr"/>
            <a:r>
              <a:rPr kumimoji="1" lang="en" altLang="zh-CN" sz="2000" b="1" dirty="0">
                <a:latin typeface="Apple Braille" pitchFamily="2" charset="0"/>
              </a:rPr>
              <a:t>Fast connection contributes the most</a:t>
            </a:r>
            <a:endParaRPr kumimoji="1" lang="zh-CN" altLang="en-US" sz="1400" b="1" dirty="0">
              <a:latin typeface="Apple Braille" pitchFamily="2" charset="0"/>
            </a:endParaRPr>
          </a:p>
        </p:txBody>
      </p:sp>
      <p:pic>
        <p:nvPicPr>
          <p:cNvPr id="17" name="图片 16">
            <a:extLst>
              <a:ext uri="{FF2B5EF4-FFF2-40B4-BE49-F238E27FC236}">
                <a16:creationId xmlns:a16="http://schemas.microsoft.com/office/drawing/2014/main" id="{5E40FB29-2037-42CD-2481-3F7B6C22255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84697" y="1994436"/>
            <a:ext cx="3701143" cy="3005003"/>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C877A6A-FCE1-1713-BF1D-A996064C871F}"/>
                  </a:ext>
                </a:extLst>
              </p:cNvPr>
              <p:cNvSpPr txBox="1"/>
              <p:nvPr/>
            </p:nvSpPr>
            <p:spPr>
              <a:xfrm>
                <a:off x="464205" y="6102931"/>
                <a:ext cx="8462080" cy="646331"/>
              </a:xfrm>
              <a:prstGeom prst="rect">
                <a:avLst/>
              </a:prstGeom>
              <a:noFill/>
            </p:spPr>
            <p:txBody>
              <a:bodyPr wrap="square" rtlCol="0">
                <a:spAutoFit/>
              </a:bodyPr>
              <a:lstStyle/>
              <a:p>
                <a:r>
                  <a:rPr kumimoji="1" lang="en-US" altLang="zh-CN" b="0" dirty="0">
                    <a:solidFill>
                      <a:schemeClr val="tx1">
                        <a:lumMod val="50000"/>
                        <a:lumOff val="50000"/>
                      </a:schemeClr>
                    </a:solidFill>
                    <a:latin typeface="Cambria Math" panose="02040503050406030204" pitchFamily="18" charset="0"/>
                    <a:cs typeface="Times New Roman" panose="02020603050405020304" pitchFamily="18" charset="0"/>
                  </a:rPr>
                  <a:t>Metric</a:t>
                </a:r>
                <a:r>
                  <a:rPr kumimoji="1" lang="zh-CN" altLang="en-US" b="0" dirty="0">
                    <a:solidFill>
                      <a:schemeClr val="tx1">
                        <a:lumMod val="50000"/>
                        <a:lumOff val="50000"/>
                      </a:schemeClr>
                    </a:solidFill>
                    <a:latin typeface="Cambria Math" panose="02040503050406030204" pitchFamily="18" charset="0"/>
                    <a:cs typeface="Times New Roman" panose="02020603050405020304" pitchFamily="18" charset="0"/>
                  </a:rPr>
                  <a:t> </a:t>
                </a:r>
                <a:r>
                  <a:rPr kumimoji="1" lang="en-US" altLang="zh-CN" b="0" dirty="0">
                    <a:solidFill>
                      <a:schemeClr val="tx1">
                        <a:lumMod val="50000"/>
                        <a:lumOff val="50000"/>
                      </a:schemeClr>
                    </a:solidFill>
                    <a:latin typeface="Cambria Math" panose="02040503050406030204" pitchFamily="18" charset="0"/>
                    <a:cs typeface="Times New Roman" panose="02020603050405020304" pitchFamily="18" charset="0"/>
                  </a:rPr>
                  <a:t>definition: </a:t>
                </a:r>
              </a:p>
              <a:p>
                <a:pPr algn="ctr"/>
                <a14:m>
                  <m:oMath xmlns:m="http://schemas.openxmlformats.org/officeDocument/2006/math">
                    <m:sSub>
                      <m:sSubPr>
                        <m:ctrlP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ctrlPr>
                      </m:sSubPr>
                      <m:e>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𝑋</m:t>
                        </m:r>
                      </m:e>
                      <m:sub>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𝑟𝑒𝑑𝑢𝑐𝑡𝑖𝑜𝑛</m:t>
                        </m:r>
                      </m:sub>
                    </m:sSub>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m:t>
                    </m:r>
                    <m:sSub>
                      <m:sSubPr>
                        <m:ctrlP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ctrlPr>
                      </m:sSubPr>
                      <m:e>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𝑋</m:t>
                        </m:r>
                      </m:e>
                      <m:sub>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𝐻</m:t>
                        </m:r>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2</m:t>
                        </m:r>
                      </m:sub>
                    </m:sSub>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m:t>
                    </m:r>
                    <m:sSub>
                      <m:sSubPr>
                        <m:ctrlP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ctrlPr>
                      </m:sSubPr>
                      <m:e>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𝑋</m:t>
                        </m:r>
                      </m:e>
                      <m:sub>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𝐻</m:t>
                        </m:r>
                        <m:r>
                          <a:rPr kumimoji="1" lang="en-US" altLang="zh-CN" b="0" i="1" smtClean="0">
                            <a:solidFill>
                              <a:schemeClr val="tx1">
                                <a:lumMod val="50000"/>
                                <a:lumOff val="50000"/>
                              </a:schemeClr>
                            </a:solidFill>
                            <a:latin typeface="Cambria Math" panose="02040503050406030204" pitchFamily="18" charset="0"/>
                            <a:cs typeface="Times New Roman" panose="02020603050405020304" pitchFamily="18" charset="0"/>
                          </a:rPr>
                          <m:t>3</m:t>
                        </m:r>
                      </m:sub>
                    </m:sSub>
                    <m:r>
                      <a:rPr kumimoji="1" lang="zh-CN" altLang="en-US" b="0" i="1" smtClean="0">
                        <a:solidFill>
                          <a:schemeClr val="tx1">
                            <a:lumMod val="50000"/>
                            <a:lumOff val="50000"/>
                          </a:schemeClr>
                        </a:solidFill>
                        <a:latin typeface="Cambria Math" panose="02040503050406030204" pitchFamily="18" charset="0"/>
                        <a:cs typeface="Times New Roman" panose="02020603050405020304" pitchFamily="18" charset="0"/>
                      </a:rPr>
                      <m:t> </m:t>
                    </m:r>
                  </m:oMath>
                </a14:m>
                <a:r>
                  <a:rPr kumimoji="1" lang="zh-CN" altLang="en-US" dirty="0">
                    <a:solidFill>
                      <a:schemeClr val="tx1">
                        <a:lumMod val="50000"/>
                        <a:lumOff val="50000"/>
                      </a:schemeClr>
                    </a:solidFill>
                    <a:latin typeface="Apple Braille" pitchFamily="2" charset="0"/>
                    <a:cs typeface="Times New Roman" panose="02020603050405020304" pitchFamily="18" charset="0"/>
                  </a:rPr>
                  <a:t> </a:t>
                </a:r>
                <a14:m>
                  <m:oMath xmlns:m="http://schemas.openxmlformats.org/officeDocument/2006/math">
                    <m:r>
                      <a:rPr kumimoji="1" lang="en-US" altLang="zh-CN" sz="1400" b="0" i="1" smtClean="0">
                        <a:solidFill>
                          <a:schemeClr val="tx1">
                            <a:lumMod val="50000"/>
                            <a:lumOff val="50000"/>
                          </a:schemeClr>
                        </a:solidFill>
                        <a:latin typeface="Cambria Math" panose="02040503050406030204" pitchFamily="18" charset="0"/>
                        <a:cs typeface="Times New Roman" panose="02020603050405020304" pitchFamily="18" charset="0"/>
                      </a:rPr>
                      <m:t>𝑋</m:t>
                    </m:r>
                  </m:oMath>
                </a14:m>
                <a:r>
                  <a:rPr kumimoji="1" lang="zh-CN" altLang="en-US" sz="1400" dirty="0">
                    <a:solidFill>
                      <a:schemeClr val="tx1">
                        <a:lumMod val="50000"/>
                        <a:lumOff val="50000"/>
                      </a:schemeClr>
                    </a:solidFill>
                    <a:latin typeface="Apple Braille" pitchFamily="2" charset="0"/>
                    <a:cs typeface="Times New Roman" panose="02020603050405020304" pitchFamily="18" charset="0"/>
                  </a:rPr>
                  <a:t> </a:t>
                </a:r>
                <a:r>
                  <a:rPr kumimoji="1" lang="en-US" altLang="zh-CN" sz="1400" dirty="0">
                    <a:solidFill>
                      <a:schemeClr val="tx1">
                        <a:lumMod val="50000"/>
                        <a:lumOff val="50000"/>
                      </a:schemeClr>
                    </a:solidFill>
                    <a:latin typeface="Apple Braille" pitchFamily="2" charset="0"/>
                    <a:cs typeface="Times New Roman" panose="02020603050405020304" pitchFamily="18" charset="0"/>
                  </a:rPr>
                  <a:t>includes</a:t>
                </a:r>
                <a:r>
                  <a:rPr kumimoji="1" lang="zh-CN" altLang="en-US" sz="1400" dirty="0">
                    <a:solidFill>
                      <a:schemeClr val="tx1">
                        <a:lumMod val="50000"/>
                        <a:lumOff val="50000"/>
                      </a:schemeClr>
                    </a:solidFill>
                    <a:latin typeface="Apple Braille" pitchFamily="2" charset="0"/>
                    <a:cs typeface="Times New Roman" panose="02020603050405020304" pitchFamily="18" charset="0"/>
                  </a:rPr>
                  <a:t> </a:t>
                </a:r>
                <a:r>
                  <a:rPr kumimoji="1" lang="en-US" altLang="zh-CN" sz="1400" i="1" dirty="0">
                    <a:solidFill>
                      <a:schemeClr val="tx1">
                        <a:lumMod val="50000"/>
                        <a:lumOff val="50000"/>
                      </a:schemeClr>
                    </a:solidFill>
                    <a:latin typeface="Apple Braille" pitchFamily="2" charset="0"/>
                    <a:cs typeface="Times New Roman" panose="02020603050405020304" pitchFamily="18" charset="0"/>
                  </a:rPr>
                  <a:t>PLT,</a:t>
                </a:r>
                <a:r>
                  <a:rPr kumimoji="1" lang="zh-CN" altLang="en-US" sz="1400" i="1" dirty="0">
                    <a:solidFill>
                      <a:schemeClr val="tx1">
                        <a:lumMod val="50000"/>
                        <a:lumOff val="50000"/>
                      </a:schemeClr>
                    </a:solidFill>
                    <a:latin typeface="Apple Braille" pitchFamily="2" charset="0"/>
                    <a:cs typeface="Times New Roman" panose="02020603050405020304" pitchFamily="18" charset="0"/>
                  </a:rPr>
                  <a:t> </a:t>
                </a:r>
                <a:r>
                  <a:rPr kumimoji="1" lang="en" altLang="zh-CN" sz="1400" i="1" dirty="0">
                    <a:solidFill>
                      <a:schemeClr val="tx1">
                        <a:lumMod val="50000"/>
                        <a:lumOff val="50000"/>
                      </a:schemeClr>
                    </a:solidFill>
                    <a:latin typeface="Apple Braille" pitchFamily="2" charset="0"/>
                    <a:cs typeface="Times New Roman" panose="02020603050405020304" pitchFamily="18" charset="0"/>
                  </a:rPr>
                  <a:t>Connection time, Wait time, and Receive time</a:t>
                </a:r>
                <a:endParaRPr kumimoji="1" lang="zh-CN" altLang="en-US" sz="1400" i="1" dirty="0">
                  <a:solidFill>
                    <a:schemeClr val="tx1">
                      <a:lumMod val="50000"/>
                      <a:lumOff val="50000"/>
                    </a:schemeClr>
                  </a:solidFill>
                  <a:latin typeface="Apple Braille" pitchFamily="2" charset="0"/>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2C877A6A-FCE1-1713-BF1D-A996064C871F}"/>
                  </a:ext>
                </a:extLst>
              </p:cNvPr>
              <p:cNvSpPr txBox="1">
                <a:spLocks noRot="1" noChangeAspect="1" noMove="1" noResize="1" noEditPoints="1" noAdjustHandles="1" noChangeArrowheads="1" noChangeShapeType="1" noTextEdit="1"/>
              </p:cNvSpPr>
              <p:nvPr/>
            </p:nvSpPr>
            <p:spPr>
              <a:xfrm>
                <a:off x="464205" y="6102931"/>
                <a:ext cx="8462080" cy="646331"/>
              </a:xfrm>
              <a:prstGeom prst="rect">
                <a:avLst/>
              </a:prstGeom>
              <a:blipFill>
                <a:blip r:embed="rId5"/>
                <a:stretch>
                  <a:fillRect l="-600" t="-3846" b="-9615"/>
                </a:stretch>
              </a:blipFill>
            </p:spPr>
            <p:txBody>
              <a:bodyPr/>
              <a:lstStyle/>
              <a:p>
                <a:r>
                  <a:rPr lang="zh-CN" altLang="en-US">
                    <a:noFill/>
                  </a:rPr>
                  <a:t> </a:t>
                </a:r>
              </a:p>
            </p:txBody>
          </p:sp>
        </mc:Fallback>
      </mc:AlternateContent>
      <p:sp>
        <p:nvSpPr>
          <p:cNvPr id="8" name="椭圆 7">
            <a:extLst>
              <a:ext uri="{FF2B5EF4-FFF2-40B4-BE49-F238E27FC236}">
                <a16:creationId xmlns:a16="http://schemas.microsoft.com/office/drawing/2014/main" id="{6BB81502-9D50-15E8-14DF-D5BE9414DA31}"/>
              </a:ext>
            </a:extLst>
          </p:cNvPr>
          <p:cNvSpPr/>
          <p:nvPr/>
        </p:nvSpPr>
        <p:spPr>
          <a:xfrm>
            <a:off x="2173288" y="2977914"/>
            <a:ext cx="1027113" cy="1753745"/>
          </a:xfrm>
          <a:prstGeom prst="ellipse">
            <a:avLst/>
          </a:prstGeom>
          <a:noFill/>
          <a:ln w="38100">
            <a:solidFill>
              <a:srgbClr val="972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pple Braille" pitchFamily="2" charset="0"/>
            </a:endParaRPr>
          </a:p>
        </p:txBody>
      </p:sp>
      <p:sp>
        <p:nvSpPr>
          <p:cNvPr id="9" name="文本框 8">
            <a:extLst>
              <a:ext uri="{FF2B5EF4-FFF2-40B4-BE49-F238E27FC236}">
                <a16:creationId xmlns:a16="http://schemas.microsoft.com/office/drawing/2014/main" id="{AD026DB5-C284-500E-BA2D-902D64260887}"/>
              </a:ext>
            </a:extLst>
          </p:cNvPr>
          <p:cNvSpPr txBox="1"/>
          <p:nvPr/>
        </p:nvSpPr>
        <p:spPr>
          <a:xfrm>
            <a:off x="2549264" y="5267220"/>
            <a:ext cx="2669320" cy="400110"/>
          </a:xfrm>
          <a:prstGeom prst="rect">
            <a:avLst/>
          </a:prstGeom>
          <a:noFill/>
        </p:spPr>
        <p:txBody>
          <a:bodyPr wrap="square" rtlCol="0">
            <a:spAutoFit/>
          </a:bodyPr>
          <a:lstStyle/>
          <a:p>
            <a:r>
              <a:rPr kumimoji="1" lang="en-US" altLang="zh-CN" sz="2000" b="1" dirty="0">
                <a:latin typeface="Apple Braille" pitchFamily="2" charset="0"/>
              </a:rPr>
              <a:t>Small-scale</a:t>
            </a:r>
            <a:r>
              <a:rPr kumimoji="1" lang="zh-CN" altLang="en-US" sz="2000" b="1" dirty="0">
                <a:latin typeface="Apple Braille" pitchFamily="2" charset="0"/>
              </a:rPr>
              <a:t> </a:t>
            </a:r>
            <a:r>
              <a:rPr kumimoji="1" lang="en-US" altLang="zh-CN" sz="2000" b="1" dirty="0">
                <a:latin typeface="Apple Braille" pitchFamily="2" charset="0"/>
              </a:rPr>
              <a:t>adoption</a:t>
            </a:r>
            <a:endParaRPr kumimoji="1" lang="zh-CN" altLang="en-US" sz="2000" b="1" dirty="0">
              <a:latin typeface="Apple Braille" pitchFamily="2" charset="0"/>
            </a:endParaRPr>
          </a:p>
        </p:txBody>
      </p:sp>
      <p:cxnSp>
        <p:nvCxnSpPr>
          <p:cNvPr id="11" name="直线箭头连接符 10">
            <a:extLst>
              <a:ext uri="{FF2B5EF4-FFF2-40B4-BE49-F238E27FC236}">
                <a16:creationId xmlns:a16="http://schemas.microsoft.com/office/drawing/2014/main" id="{C518CEDE-99A7-EA25-461A-92A459C039B8}"/>
              </a:ext>
            </a:extLst>
          </p:cNvPr>
          <p:cNvCxnSpPr>
            <a:cxnSpLocks/>
            <a:stCxn id="8" idx="4"/>
          </p:cNvCxnSpPr>
          <p:nvPr/>
        </p:nvCxnSpPr>
        <p:spPr>
          <a:xfrm>
            <a:off x="2686845" y="4731659"/>
            <a:ext cx="509400" cy="535561"/>
          </a:xfrm>
          <a:prstGeom prst="straightConnector1">
            <a:avLst/>
          </a:prstGeom>
          <a:ln w="38100">
            <a:solidFill>
              <a:srgbClr val="97291A"/>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AA54D81-56E3-500E-F260-EA5252A5F719}"/>
              </a:ext>
            </a:extLst>
          </p:cNvPr>
          <p:cNvSpPr txBox="1"/>
          <p:nvPr/>
        </p:nvSpPr>
        <p:spPr>
          <a:xfrm>
            <a:off x="646227" y="1301237"/>
            <a:ext cx="4661063" cy="584775"/>
          </a:xfrm>
          <a:prstGeom prst="rect">
            <a:avLst/>
          </a:prstGeom>
          <a:noFill/>
        </p:spPr>
        <p:txBody>
          <a:bodyPr wrap="square">
            <a:spAutoFit/>
          </a:bodyPr>
          <a:lstStyle/>
          <a:p>
            <a:r>
              <a:rPr lang="en-US" altLang="zh-CN" sz="1600" dirty="0">
                <a:latin typeface="Apple Braille" pitchFamily="2" charset="0"/>
              </a:rPr>
              <a:t>-</a:t>
            </a:r>
            <a:r>
              <a:rPr lang="zh-CN" altLang="en-US" sz="1600" dirty="0">
                <a:latin typeface="Apple Braille" pitchFamily="2" charset="0"/>
              </a:rPr>
              <a:t> PLT reduction </a:t>
            </a:r>
            <a:r>
              <a:rPr lang="en-US" altLang="zh-CN" sz="1600" dirty="0">
                <a:latin typeface="Apple Braille" pitchFamily="2" charset="0"/>
              </a:rPr>
              <a:t>for</a:t>
            </a:r>
            <a:r>
              <a:rPr lang="zh-CN" altLang="en-US" sz="1600" dirty="0">
                <a:latin typeface="Apple Braille" pitchFamily="2" charset="0"/>
              </a:rPr>
              <a:t> </a:t>
            </a:r>
            <a:r>
              <a:rPr kumimoji="1" lang="en" altLang="zh-CN" sz="1600" dirty="0">
                <a:latin typeface="Apple Braille" pitchFamily="2" charset="0"/>
              </a:rPr>
              <a:t>websites </a:t>
            </a:r>
            <a:r>
              <a:rPr kumimoji="1" lang="en-US" altLang="zh-CN" sz="1600" dirty="0">
                <a:latin typeface="Apple Braille" pitchFamily="2" charset="0"/>
              </a:rPr>
              <a:t>with</a:t>
            </a:r>
            <a:r>
              <a:rPr kumimoji="1" lang="zh-CN" altLang="en-US" sz="1600" dirty="0">
                <a:latin typeface="Apple Braille" pitchFamily="2" charset="0"/>
              </a:rPr>
              <a:t> </a:t>
            </a:r>
            <a:r>
              <a:rPr kumimoji="1" lang="en" altLang="zh-CN" sz="1600" dirty="0">
                <a:latin typeface="Apple Braille" pitchFamily="2" charset="0"/>
              </a:rPr>
              <a:t>different </a:t>
            </a:r>
            <a:r>
              <a:rPr lang="en" altLang="zh-CN" sz="1600" dirty="0">
                <a:latin typeface="Apple Braille" pitchFamily="2" charset="0"/>
              </a:rPr>
              <a:t>H3 adoption levels</a:t>
            </a:r>
            <a:endParaRPr lang="zh-CN" altLang="en-US" sz="1600" dirty="0">
              <a:latin typeface="Apple Braille" pitchFamily="2" charset="0"/>
            </a:endParaRPr>
          </a:p>
        </p:txBody>
      </p:sp>
      <p:sp>
        <p:nvSpPr>
          <p:cNvPr id="23" name="文本框 22">
            <a:extLst>
              <a:ext uri="{FF2B5EF4-FFF2-40B4-BE49-F238E27FC236}">
                <a16:creationId xmlns:a16="http://schemas.microsoft.com/office/drawing/2014/main" id="{7E673C56-6D3D-908D-BF6F-0064658ECF55}"/>
              </a:ext>
            </a:extLst>
          </p:cNvPr>
          <p:cNvSpPr txBox="1"/>
          <p:nvPr/>
        </p:nvSpPr>
        <p:spPr>
          <a:xfrm>
            <a:off x="6586685" y="1301237"/>
            <a:ext cx="3806072" cy="584775"/>
          </a:xfrm>
          <a:prstGeom prst="rect">
            <a:avLst/>
          </a:prstGeom>
          <a:noFill/>
        </p:spPr>
        <p:txBody>
          <a:bodyPr wrap="square">
            <a:spAutoFit/>
          </a:bodyPr>
          <a:lstStyle/>
          <a:p>
            <a:r>
              <a:rPr lang="en-US" altLang="zh-CN" sz="1600" dirty="0">
                <a:latin typeface="Apple Braille" pitchFamily="2" charset="0"/>
              </a:rPr>
              <a:t>-</a:t>
            </a:r>
            <a:r>
              <a:rPr lang="zh-CN" altLang="en-US" sz="1600" dirty="0">
                <a:latin typeface="Apple Braille" pitchFamily="2" charset="0"/>
              </a:rPr>
              <a:t> PLT reduction </a:t>
            </a:r>
            <a:r>
              <a:rPr lang="en" altLang="zh-CN" sz="1600" dirty="0">
                <a:latin typeface="Apple Braille" pitchFamily="2" charset="0"/>
              </a:rPr>
              <a:t>in three request stages</a:t>
            </a:r>
            <a:r>
              <a:rPr kumimoji="1" lang="en-US" altLang="zh-CN" sz="1600" dirty="0">
                <a:latin typeface="Apple Braille" pitchFamily="2" charset="0"/>
              </a:rPr>
              <a:t> </a:t>
            </a:r>
          </a:p>
          <a:p>
            <a:r>
              <a:rPr lang="zh-CN" altLang="en-US" sz="1600" dirty="0">
                <a:latin typeface="Apple Braille" pitchFamily="2" charset="0"/>
              </a:rPr>
              <a:t>   </a:t>
            </a:r>
            <a:r>
              <a:rPr lang="en-US" altLang="zh-CN" sz="1600" dirty="0">
                <a:latin typeface="Apple Braille" pitchFamily="2" charset="0"/>
              </a:rPr>
              <a:t>-</a:t>
            </a:r>
            <a:r>
              <a:rPr lang="zh-CN" altLang="en-US" sz="1600" dirty="0">
                <a:latin typeface="Apple Braille" pitchFamily="2" charset="0"/>
              </a:rPr>
              <a:t> </a:t>
            </a:r>
            <a:r>
              <a:rPr lang="en-US" altLang="zh-CN" sz="1600" dirty="0">
                <a:latin typeface="Apple Braille" pitchFamily="2" charset="0"/>
              </a:rPr>
              <a:t>connection,</a:t>
            </a:r>
            <a:r>
              <a:rPr lang="zh-CN" altLang="en-US" sz="1600" dirty="0">
                <a:latin typeface="Apple Braille" pitchFamily="2" charset="0"/>
              </a:rPr>
              <a:t> </a:t>
            </a:r>
            <a:r>
              <a:rPr lang="en-US" altLang="zh-CN" sz="1600" dirty="0">
                <a:latin typeface="Apple Braille" pitchFamily="2" charset="0"/>
              </a:rPr>
              <a:t>waiting,</a:t>
            </a:r>
            <a:r>
              <a:rPr lang="zh-CN" altLang="en-US" sz="1600" dirty="0">
                <a:latin typeface="Apple Braille" pitchFamily="2" charset="0"/>
              </a:rPr>
              <a:t> </a:t>
            </a:r>
            <a:r>
              <a:rPr lang="en-US" altLang="zh-CN" sz="1600" dirty="0">
                <a:latin typeface="Apple Braille" pitchFamily="2" charset="0"/>
              </a:rPr>
              <a:t>and receiving</a:t>
            </a:r>
            <a:endParaRPr lang="zh-CN" altLang="en-US" sz="1600" dirty="0">
              <a:latin typeface="Apple Braille" pitchFamily="2" charset="0"/>
            </a:endParaRPr>
          </a:p>
        </p:txBody>
      </p:sp>
    </p:spTree>
    <p:extLst>
      <p:ext uri="{BB962C8B-B14F-4D97-AF65-F5344CB8AC3E}">
        <p14:creationId xmlns:p14="http://schemas.microsoft.com/office/powerpoint/2010/main" val="365032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par>
                                <p:cTn id="24" presetID="9"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dissolv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8" grpId="0" animBg="1"/>
      <p:bldP spid="9"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FF6B134-7F77-A1E9-3944-2256BA669E4F}"/>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8</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8CA3087E-0C08-FCD4-4D49-37AE600E41BB}"/>
              </a:ext>
            </a:extLst>
          </p:cNvPr>
          <p:cNvSpPr>
            <a:spLocks noGrp="1"/>
          </p:cNvSpPr>
          <p:nvPr>
            <p:ph type="title"/>
          </p:nvPr>
        </p:nvSpPr>
        <p:spPr/>
        <p:txBody>
          <a:bodyPr>
            <a:normAutofit/>
          </a:bodyPr>
          <a:lstStyle/>
          <a:p>
            <a:r>
              <a:rPr kumimoji="1" lang="en-US" altLang="zh-CN" dirty="0">
                <a:latin typeface="Apple Braille" pitchFamily="2" charset="0"/>
              </a:rPr>
              <a:t>Why significant:</a:t>
            </a:r>
            <a:r>
              <a:rPr kumimoji="1" lang="zh-CN" altLang="en-US" dirty="0">
                <a:latin typeface="Apple Braille" pitchFamily="2" charset="0"/>
              </a:rPr>
              <a:t> </a:t>
            </a:r>
            <a:r>
              <a:rPr kumimoji="1" lang="en" altLang="zh-CN" dirty="0">
                <a:latin typeface="Apple Braille" pitchFamily="2" charset="0"/>
              </a:rPr>
              <a:t>dominance of CDN</a:t>
            </a:r>
            <a:endParaRPr kumimoji="1" lang="zh-CN" altLang="en-US" dirty="0">
              <a:latin typeface="Apple Braille" pitchFamily="2" charset="0"/>
            </a:endParaRPr>
          </a:p>
        </p:txBody>
      </p:sp>
      <p:sp>
        <p:nvSpPr>
          <p:cNvPr id="8" name="文本框 7">
            <a:extLst>
              <a:ext uri="{FF2B5EF4-FFF2-40B4-BE49-F238E27FC236}">
                <a16:creationId xmlns:a16="http://schemas.microsoft.com/office/drawing/2014/main" id="{BCCB88D1-86B1-3B63-25D4-43C28DEF896B}"/>
              </a:ext>
            </a:extLst>
          </p:cNvPr>
          <p:cNvSpPr txBox="1"/>
          <p:nvPr/>
        </p:nvSpPr>
        <p:spPr>
          <a:xfrm>
            <a:off x="1651907" y="5143259"/>
            <a:ext cx="8888186" cy="1123712"/>
          </a:xfrm>
          <a:prstGeom prst="roundRect">
            <a:avLst/>
          </a:prstGeom>
          <a:solidFill>
            <a:schemeClr val="bg2"/>
          </a:solidFill>
          <a:ln>
            <a:solidFill>
              <a:schemeClr val="tx1"/>
            </a:solidFill>
          </a:ln>
        </p:spPr>
        <p:txBody>
          <a:bodyPr wrap="square" rtlCol="0">
            <a:spAutoFit/>
          </a:bodyPr>
          <a:lstStyle/>
          <a:p>
            <a:r>
              <a:rPr lang="en" altLang="zh-CN" sz="2000" b="1" dirty="0">
                <a:solidFill>
                  <a:srgbClr val="000080"/>
                </a:solidFill>
                <a:effectLst/>
                <a:latin typeface="Apple Braille" pitchFamily="2" charset="0"/>
              </a:rPr>
              <a:t>Takeaway</a:t>
            </a:r>
            <a:r>
              <a:rPr kumimoji="1" lang="zh-CN" altLang="en-US" sz="2000" b="1" dirty="0">
                <a:solidFill>
                  <a:srgbClr val="000080"/>
                </a:solidFill>
                <a:latin typeface="Apple Braille" pitchFamily="2" charset="0"/>
              </a:rPr>
              <a:t> </a:t>
            </a:r>
            <a:r>
              <a:rPr kumimoji="1" lang="en-US" altLang="zh-CN" sz="2000" b="1" dirty="0">
                <a:solidFill>
                  <a:srgbClr val="000080"/>
                </a:solidFill>
                <a:latin typeface="Apple Braille" pitchFamily="2" charset="0"/>
              </a:rPr>
              <a:t>1:</a:t>
            </a:r>
            <a:r>
              <a:rPr kumimoji="1" lang="zh-CN" altLang="en-US" sz="2000" b="1" dirty="0">
                <a:solidFill>
                  <a:srgbClr val="000080"/>
                </a:solidFill>
                <a:latin typeface="Apple Braille" pitchFamily="2" charset="0"/>
              </a:rPr>
              <a:t> </a:t>
            </a:r>
            <a:endParaRPr kumimoji="1" lang="en-US" altLang="zh-CN" sz="2000" b="1" dirty="0">
              <a:solidFill>
                <a:srgbClr val="000080"/>
              </a:solidFill>
              <a:latin typeface="Apple Braille" pitchFamily="2" charset="0"/>
            </a:endParaRPr>
          </a:p>
          <a:p>
            <a:r>
              <a:rPr kumimoji="1" lang="en-US" altLang="zh-CN" sz="2000" b="1" dirty="0">
                <a:solidFill>
                  <a:srgbClr val="000080"/>
                </a:solidFill>
                <a:latin typeface="Apple Braille" pitchFamily="2" charset="0"/>
              </a:rPr>
              <a:t>-</a:t>
            </a:r>
            <a:r>
              <a:rPr kumimoji="1" lang="zh-CN" altLang="en-US" sz="2000" b="1" dirty="0">
                <a:solidFill>
                  <a:srgbClr val="000080"/>
                </a:solidFill>
                <a:latin typeface="Apple Braille" pitchFamily="2" charset="0"/>
              </a:rPr>
              <a:t> </a:t>
            </a:r>
            <a:r>
              <a:rPr kumimoji="1" lang="en-US" altLang="zh-CN" sz="2000" b="1" dirty="0">
                <a:solidFill>
                  <a:srgbClr val="000080"/>
                </a:solidFill>
                <a:latin typeface="Apple Braille" pitchFamily="2" charset="0"/>
              </a:rPr>
              <a:t>F</a:t>
            </a:r>
            <a:r>
              <a:rPr kumimoji="1" lang="en" altLang="zh-CN" sz="2000" b="1" dirty="0" err="1">
                <a:solidFill>
                  <a:srgbClr val="000080"/>
                </a:solidFill>
                <a:latin typeface="Apple Braille" pitchFamily="2" charset="0"/>
              </a:rPr>
              <a:t>ast</a:t>
            </a:r>
            <a:r>
              <a:rPr kumimoji="1" lang="en" altLang="zh-CN" sz="2000" b="1" dirty="0">
                <a:solidFill>
                  <a:srgbClr val="000080"/>
                </a:solidFill>
                <a:latin typeface="Apple Braille" pitchFamily="2" charset="0"/>
              </a:rPr>
              <a:t> connection in H3 contributes to accelerating page loading</a:t>
            </a:r>
          </a:p>
          <a:p>
            <a:r>
              <a:rPr kumimoji="1" lang="en-US" altLang="zh-CN" sz="2000" b="1" dirty="0">
                <a:solidFill>
                  <a:srgbClr val="000080"/>
                </a:solidFill>
                <a:latin typeface="Apple Braille" pitchFamily="2" charset="0"/>
              </a:rPr>
              <a:t>-</a:t>
            </a:r>
            <a:r>
              <a:rPr kumimoji="1" lang="zh-CN" altLang="en-US" sz="2000" b="1" dirty="0">
                <a:solidFill>
                  <a:srgbClr val="000080"/>
                </a:solidFill>
                <a:latin typeface="Apple Braille" pitchFamily="2" charset="0"/>
              </a:rPr>
              <a:t> </a:t>
            </a:r>
            <a:r>
              <a:rPr kumimoji="1" lang="en-US" altLang="zh-CN" sz="2000" b="1" dirty="0">
                <a:solidFill>
                  <a:srgbClr val="000080"/>
                </a:solidFill>
                <a:latin typeface="Apple Braille" pitchFamily="2" charset="0"/>
              </a:rPr>
              <a:t>D</a:t>
            </a:r>
            <a:r>
              <a:rPr kumimoji="1" lang="en" altLang="zh-CN" sz="2000" b="1" dirty="0" err="1">
                <a:solidFill>
                  <a:srgbClr val="000080"/>
                </a:solidFill>
                <a:latin typeface="Apple Braille" pitchFamily="2" charset="0"/>
              </a:rPr>
              <a:t>ominant</a:t>
            </a:r>
            <a:r>
              <a:rPr kumimoji="1" lang="en" altLang="zh-CN" sz="2000" b="1" dirty="0">
                <a:solidFill>
                  <a:srgbClr val="000080"/>
                </a:solidFill>
                <a:latin typeface="Apple Braille" pitchFamily="2" charset="0"/>
              </a:rPr>
              <a:t> proportion of CDN resources amplifies such acceleration</a:t>
            </a:r>
            <a:endParaRPr lang="en" altLang="zh-CN" sz="2000" b="0" dirty="0">
              <a:solidFill>
                <a:srgbClr val="000000"/>
              </a:solidFill>
              <a:effectLst/>
              <a:latin typeface="Apple Braille" pitchFamily="2" charset="0"/>
            </a:endParaRPr>
          </a:p>
        </p:txBody>
      </p:sp>
      <p:sp>
        <p:nvSpPr>
          <p:cNvPr id="5" name="文本框 4">
            <a:extLst>
              <a:ext uri="{FF2B5EF4-FFF2-40B4-BE49-F238E27FC236}">
                <a16:creationId xmlns:a16="http://schemas.microsoft.com/office/drawing/2014/main" id="{6E4E0241-9DC8-43CD-7400-6CB163804505}"/>
              </a:ext>
            </a:extLst>
          </p:cNvPr>
          <p:cNvSpPr txBox="1"/>
          <p:nvPr/>
        </p:nvSpPr>
        <p:spPr>
          <a:xfrm>
            <a:off x="2389414" y="4242410"/>
            <a:ext cx="7810500" cy="646331"/>
          </a:xfrm>
          <a:prstGeom prst="rect">
            <a:avLst/>
          </a:prstGeom>
          <a:noFill/>
        </p:spPr>
        <p:txBody>
          <a:bodyPr wrap="square" rtlCol="0">
            <a:spAutoFit/>
          </a:bodyPr>
          <a:lstStyle/>
          <a:p>
            <a:r>
              <a:rPr kumimoji="1" lang="en-US" altLang="zh-CN" dirty="0">
                <a:latin typeface="Apple Braille" pitchFamily="2" charset="0"/>
              </a:rPr>
              <a:t>-</a:t>
            </a:r>
            <a:r>
              <a:rPr kumimoji="1" lang="zh-CN" altLang="en-US" dirty="0">
                <a:latin typeface="Apple Braille" pitchFamily="2" charset="0"/>
              </a:rPr>
              <a:t> </a:t>
            </a:r>
            <a:r>
              <a:rPr kumimoji="1" lang="en-US" altLang="zh-CN" dirty="0">
                <a:latin typeface="Apple Braille" pitchFamily="2" charset="0"/>
              </a:rPr>
              <a:t>75% of pages’</a:t>
            </a:r>
            <a:r>
              <a:rPr kumimoji="1" lang="zh-CN" altLang="en-US" dirty="0">
                <a:latin typeface="Apple Braille" pitchFamily="2" charset="0"/>
              </a:rPr>
              <a:t> </a:t>
            </a:r>
            <a:r>
              <a:rPr kumimoji="1" lang="en-US" altLang="zh-CN" dirty="0">
                <a:latin typeface="Apple Braille" pitchFamily="2" charset="0"/>
              </a:rPr>
              <a:t>CDN percentage are</a:t>
            </a:r>
            <a:r>
              <a:rPr kumimoji="1" lang="zh-CN" altLang="en-US" dirty="0">
                <a:latin typeface="Apple Braille" pitchFamily="2" charset="0"/>
              </a:rPr>
              <a:t> </a:t>
            </a:r>
            <a:r>
              <a:rPr kumimoji="1" lang="en-US" altLang="zh-CN" dirty="0">
                <a:latin typeface="Apple Braille" pitchFamily="2" charset="0"/>
              </a:rPr>
              <a:t>over 50% , amplifying H3's fast connection benefits.</a:t>
            </a:r>
            <a:endParaRPr kumimoji="1" lang="zh-CN" altLang="en-US" dirty="0">
              <a:latin typeface="Apple Braille" pitchFamily="2" charset="0"/>
            </a:endParaRPr>
          </a:p>
        </p:txBody>
      </p:sp>
      <p:pic>
        <p:nvPicPr>
          <p:cNvPr id="12" name="图片 11">
            <a:extLst>
              <a:ext uri="{FF2B5EF4-FFF2-40B4-BE49-F238E27FC236}">
                <a16:creationId xmlns:a16="http://schemas.microsoft.com/office/drawing/2014/main" id="{9F882CF4-2358-2F70-1DB7-767792CE7230}"/>
              </a:ext>
            </a:extLst>
          </p:cNvPr>
          <p:cNvPicPr>
            <a:picLocks noChangeAspect="1"/>
          </p:cNvPicPr>
          <p:nvPr/>
        </p:nvPicPr>
        <p:blipFill>
          <a:blip r:embed="rId3"/>
          <a:stretch>
            <a:fillRect/>
          </a:stretch>
        </p:blipFill>
        <p:spPr>
          <a:xfrm>
            <a:off x="3788229" y="1238149"/>
            <a:ext cx="4800600" cy="2880360"/>
          </a:xfrm>
          <a:prstGeom prst="rect">
            <a:avLst/>
          </a:prstGeom>
        </p:spPr>
      </p:pic>
    </p:spTree>
    <p:extLst>
      <p:ext uri="{BB962C8B-B14F-4D97-AF65-F5344CB8AC3E}">
        <p14:creationId xmlns:p14="http://schemas.microsoft.com/office/powerpoint/2010/main" val="82014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8FBCF1E-D934-3955-C842-570E2EE353B4}"/>
              </a:ext>
            </a:extLst>
          </p:cNvPr>
          <p:cNvSpPr>
            <a:spLocks noGrp="1"/>
          </p:cNvSpPr>
          <p:nvPr>
            <p:ph type="sldNum" sz="quarter" idx="12"/>
          </p:nvPr>
        </p:nvSpPr>
        <p:spPr/>
        <p:txBody>
          <a:bodyPr/>
          <a:lstStyle/>
          <a:p>
            <a:fld id="{041C29CA-8DAD-7D4B-B26F-2E2A67ED50CD}" type="slidenum">
              <a:rPr kumimoji="1" lang="zh-CN" altLang="en-US" smtClean="0">
                <a:latin typeface="Apple Braille" pitchFamily="2" charset="0"/>
              </a:rPr>
              <a:pPr/>
              <a:t>9</a:t>
            </a:fld>
            <a:endParaRPr kumimoji="1" lang="zh-CN" altLang="en-US">
              <a:latin typeface="Apple Braille" pitchFamily="2" charset="0"/>
            </a:endParaRPr>
          </a:p>
        </p:txBody>
      </p:sp>
      <p:sp>
        <p:nvSpPr>
          <p:cNvPr id="4" name="标题 3">
            <a:extLst>
              <a:ext uri="{FF2B5EF4-FFF2-40B4-BE49-F238E27FC236}">
                <a16:creationId xmlns:a16="http://schemas.microsoft.com/office/drawing/2014/main" id="{5884F448-08C4-12D6-B257-2C838D2E1F30}"/>
              </a:ext>
            </a:extLst>
          </p:cNvPr>
          <p:cNvSpPr>
            <a:spLocks noGrp="1"/>
          </p:cNvSpPr>
          <p:nvPr>
            <p:ph type="title"/>
          </p:nvPr>
        </p:nvSpPr>
        <p:spPr/>
        <p:txBody>
          <a:bodyPr>
            <a:noAutofit/>
          </a:bodyPr>
          <a:lstStyle/>
          <a:p>
            <a:r>
              <a:rPr kumimoji="1" lang="en" altLang="zh-CN" dirty="0">
                <a:latin typeface="Apple Braille" pitchFamily="2" charset="0"/>
              </a:rPr>
              <a:t>A phenomenon in consecutive web browsing</a:t>
            </a:r>
            <a:endParaRPr kumimoji="1" lang="zh-CN" altLang="en-US" dirty="0">
              <a:latin typeface="Apple Braille" pitchFamily="2" charset="0"/>
            </a:endParaRPr>
          </a:p>
        </p:txBody>
      </p:sp>
      <p:pic>
        <p:nvPicPr>
          <p:cNvPr id="8" name="图片 7">
            <a:extLst>
              <a:ext uri="{FF2B5EF4-FFF2-40B4-BE49-F238E27FC236}">
                <a16:creationId xmlns:a16="http://schemas.microsoft.com/office/drawing/2014/main" id="{1E5B03D0-7174-FDBD-C3AD-440ACADF6A67}"/>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3163810" y="2130035"/>
            <a:ext cx="1499794" cy="1855811"/>
          </a:xfrm>
          <a:prstGeom prst="rect">
            <a:avLst/>
          </a:prstGeom>
        </p:spPr>
      </p:pic>
      <p:pic>
        <p:nvPicPr>
          <p:cNvPr id="9" name="图片 8">
            <a:extLst>
              <a:ext uri="{FF2B5EF4-FFF2-40B4-BE49-F238E27FC236}">
                <a16:creationId xmlns:a16="http://schemas.microsoft.com/office/drawing/2014/main" id="{523A51AB-4FA0-EA7E-8F0F-5EAB5240F70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308358" y="2465854"/>
            <a:ext cx="1221335" cy="1303121"/>
          </a:xfrm>
          <a:prstGeom prst="rect">
            <a:avLst/>
          </a:prstGeom>
        </p:spPr>
      </p:pic>
      <p:pic>
        <p:nvPicPr>
          <p:cNvPr id="10" name="Picture 12" descr="Cloudflare - Free technology icons">
            <a:extLst>
              <a:ext uri="{FF2B5EF4-FFF2-40B4-BE49-F238E27FC236}">
                <a16:creationId xmlns:a16="http://schemas.microsoft.com/office/drawing/2014/main" id="{6DFE4C37-80A1-DD9D-94E7-2625226FB3D3}"/>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3703990" y="2426408"/>
            <a:ext cx="769690" cy="3613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descr="Fastly&quot; Icon - Download for free – Iconduck">
            <a:extLst>
              <a:ext uri="{FF2B5EF4-FFF2-40B4-BE49-F238E27FC236}">
                <a16:creationId xmlns:a16="http://schemas.microsoft.com/office/drawing/2014/main" id="{198B85BD-135F-B8DF-FF77-2505BC090E8E}"/>
              </a:ext>
            </a:extLst>
          </p:cNvPr>
          <p:cNvPicPr>
            <a:picLocks noChangeAspect="1" noChangeArrowheads="1"/>
          </p:cNvPicPr>
          <p:nvPr/>
        </p:nvPicPr>
        <p:blipFill>
          <a:blip r:embed="rId6" cstate="print">
            <a:alphaModFix amt="51000"/>
            <a:extLst>
              <a:ext uri="{28A0092B-C50C-407E-A947-70E740481C1C}">
                <a14:useLocalDpi xmlns:a14="http://schemas.microsoft.com/office/drawing/2010/main"/>
              </a:ext>
            </a:extLst>
          </a:blip>
          <a:srcRect/>
          <a:stretch>
            <a:fillRect/>
          </a:stretch>
        </p:blipFill>
        <p:spPr bwMode="auto">
          <a:xfrm>
            <a:off x="3445491" y="3489941"/>
            <a:ext cx="982175" cy="381744"/>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B61C4D3F-282E-C8B5-DC35-597E231DEC6B}"/>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5520773" y="2130035"/>
            <a:ext cx="1499794" cy="1855811"/>
          </a:xfrm>
          <a:prstGeom prst="rect">
            <a:avLst/>
          </a:prstGeom>
        </p:spPr>
      </p:pic>
      <p:pic>
        <p:nvPicPr>
          <p:cNvPr id="15" name="图片 14">
            <a:extLst>
              <a:ext uri="{FF2B5EF4-FFF2-40B4-BE49-F238E27FC236}">
                <a16:creationId xmlns:a16="http://schemas.microsoft.com/office/drawing/2014/main" id="{25F83AF7-2630-13E0-C8B0-D1CBD01BF78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665321" y="2465854"/>
            <a:ext cx="1221335" cy="1303121"/>
          </a:xfrm>
          <a:prstGeom prst="rect">
            <a:avLst/>
          </a:prstGeom>
        </p:spPr>
      </p:pic>
      <p:pic>
        <p:nvPicPr>
          <p:cNvPr id="16" name="Picture 12" descr="Cloudflare - Free technology icons">
            <a:extLst>
              <a:ext uri="{FF2B5EF4-FFF2-40B4-BE49-F238E27FC236}">
                <a16:creationId xmlns:a16="http://schemas.microsoft.com/office/drawing/2014/main" id="{74A8C2EF-89BB-E8BA-9689-9CAB36A7CB02}"/>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6060953" y="2426408"/>
            <a:ext cx="769690" cy="36135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kamai Logo PNG Vector (AI) Free Download">
            <a:extLst>
              <a:ext uri="{FF2B5EF4-FFF2-40B4-BE49-F238E27FC236}">
                <a16:creationId xmlns:a16="http://schemas.microsoft.com/office/drawing/2014/main" id="{CE4CDEB0-5E73-BA20-5FB0-D7FFC60EED25}"/>
              </a:ext>
            </a:extLst>
          </p:cNvPr>
          <p:cNvPicPr>
            <a:picLocks noChangeAspect="1" noChangeArrowheads="1"/>
          </p:cNvPicPr>
          <p:nvPr/>
        </p:nvPicPr>
        <p:blipFill>
          <a:blip r:embed="rId7" cstate="print">
            <a:alphaModFix amt="61000"/>
            <a:extLst>
              <a:ext uri="{28A0092B-C50C-407E-A947-70E740481C1C}">
                <a14:useLocalDpi xmlns:a14="http://schemas.microsoft.com/office/drawing/2010/main"/>
              </a:ext>
            </a:extLst>
          </a:blip>
          <a:srcRect/>
          <a:stretch>
            <a:fillRect/>
          </a:stretch>
        </p:blipFill>
        <p:spPr bwMode="auto">
          <a:xfrm>
            <a:off x="5655817" y="2892790"/>
            <a:ext cx="1000169" cy="426739"/>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9E00813C-9D96-A800-0F88-C28DF126F980}"/>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7842738" y="2130035"/>
            <a:ext cx="1499794" cy="1855811"/>
          </a:xfrm>
          <a:prstGeom prst="rect">
            <a:avLst/>
          </a:prstGeom>
        </p:spPr>
      </p:pic>
      <p:pic>
        <p:nvPicPr>
          <p:cNvPr id="20" name="图片 19">
            <a:extLst>
              <a:ext uri="{FF2B5EF4-FFF2-40B4-BE49-F238E27FC236}">
                <a16:creationId xmlns:a16="http://schemas.microsoft.com/office/drawing/2014/main" id="{95F3177E-E8B3-FE29-C1E6-3E60FF45E77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987286" y="2465854"/>
            <a:ext cx="1221335" cy="1303121"/>
          </a:xfrm>
          <a:prstGeom prst="rect">
            <a:avLst/>
          </a:prstGeom>
        </p:spPr>
      </p:pic>
      <p:pic>
        <p:nvPicPr>
          <p:cNvPr id="21" name="Picture 12" descr="Cloudflare - Free technology icons">
            <a:extLst>
              <a:ext uri="{FF2B5EF4-FFF2-40B4-BE49-F238E27FC236}">
                <a16:creationId xmlns:a16="http://schemas.microsoft.com/office/drawing/2014/main" id="{106C6A12-7A08-9959-82F5-B3996C4D9B7C}"/>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8382918" y="2426408"/>
            <a:ext cx="769690" cy="36135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Akamai Logo PNG Vector (AI) Free Download">
            <a:extLst>
              <a:ext uri="{FF2B5EF4-FFF2-40B4-BE49-F238E27FC236}">
                <a16:creationId xmlns:a16="http://schemas.microsoft.com/office/drawing/2014/main" id="{1B4A0D7E-2E00-BF08-2C0A-3601ED64F1DA}"/>
              </a:ext>
            </a:extLst>
          </p:cNvPr>
          <p:cNvPicPr>
            <a:picLocks noChangeAspect="1" noChangeArrowheads="1"/>
          </p:cNvPicPr>
          <p:nvPr/>
        </p:nvPicPr>
        <p:blipFill>
          <a:blip r:embed="rId7" cstate="print">
            <a:alphaModFix amt="60000"/>
            <a:extLst>
              <a:ext uri="{28A0092B-C50C-407E-A947-70E740481C1C}">
                <a14:useLocalDpi xmlns:a14="http://schemas.microsoft.com/office/drawing/2010/main"/>
              </a:ext>
            </a:extLst>
          </a:blip>
          <a:srcRect/>
          <a:stretch>
            <a:fillRect/>
          </a:stretch>
        </p:blipFill>
        <p:spPr bwMode="auto">
          <a:xfrm>
            <a:off x="7977782" y="2892790"/>
            <a:ext cx="1000169" cy="42673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8" descr="Fastly&quot; Icon - Download for free – Iconduck">
            <a:extLst>
              <a:ext uri="{FF2B5EF4-FFF2-40B4-BE49-F238E27FC236}">
                <a16:creationId xmlns:a16="http://schemas.microsoft.com/office/drawing/2014/main" id="{66F07433-AB56-B853-D382-E2CA61FD87AC}"/>
              </a:ext>
            </a:extLst>
          </p:cNvPr>
          <p:cNvPicPr>
            <a:picLocks noChangeAspect="1" noChangeArrowheads="1"/>
          </p:cNvPicPr>
          <p:nvPr/>
        </p:nvPicPr>
        <p:blipFill>
          <a:blip r:embed="rId6" cstate="print">
            <a:alphaModFix amt="50000"/>
            <a:extLst>
              <a:ext uri="{28A0092B-C50C-407E-A947-70E740481C1C}">
                <a14:useLocalDpi xmlns:a14="http://schemas.microsoft.com/office/drawing/2010/main"/>
              </a:ext>
            </a:extLst>
          </a:blip>
          <a:srcRect/>
          <a:stretch>
            <a:fillRect/>
          </a:stretch>
        </p:blipFill>
        <p:spPr bwMode="auto">
          <a:xfrm>
            <a:off x="8124419" y="3489941"/>
            <a:ext cx="982175" cy="381744"/>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62DCEC58-4EAE-1A82-4ED7-A222D5F720CA}"/>
              </a:ext>
            </a:extLst>
          </p:cNvPr>
          <p:cNvSpPr txBox="1"/>
          <p:nvPr/>
        </p:nvSpPr>
        <p:spPr>
          <a:xfrm>
            <a:off x="1539706" y="3318794"/>
            <a:ext cx="822661" cy="461665"/>
          </a:xfrm>
          <a:prstGeom prst="rect">
            <a:avLst/>
          </a:prstGeom>
          <a:noFill/>
        </p:spPr>
        <p:txBody>
          <a:bodyPr wrap="none" rtlCol="0">
            <a:spAutoFit/>
          </a:bodyPr>
          <a:lstStyle/>
          <a:p>
            <a:r>
              <a:rPr kumimoji="1" lang="en-US" altLang="zh-CN" sz="2400" dirty="0">
                <a:latin typeface="Apple Braille" pitchFamily="2" charset="0"/>
              </a:rPr>
              <a:t>Start</a:t>
            </a:r>
            <a:endParaRPr kumimoji="1" lang="zh-CN" altLang="en-US" sz="2400" dirty="0">
              <a:latin typeface="Apple Braille" pitchFamily="2" charset="0"/>
            </a:endParaRPr>
          </a:p>
        </p:txBody>
      </p:sp>
      <p:sp>
        <p:nvSpPr>
          <p:cNvPr id="25" name="椭圆 24">
            <a:extLst>
              <a:ext uri="{FF2B5EF4-FFF2-40B4-BE49-F238E27FC236}">
                <a16:creationId xmlns:a16="http://schemas.microsoft.com/office/drawing/2014/main" id="{7248CAFF-CDA2-850E-38C2-690872E9BD68}"/>
              </a:ext>
            </a:extLst>
          </p:cNvPr>
          <p:cNvSpPr/>
          <p:nvPr/>
        </p:nvSpPr>
        <p:spPr>
          <a:xfrm>
            <a:off x="1723292" y="2881549"/>
            <a:ext cx="339970" cy="3540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pple Braille" pitchFamily="2" charset="0"/>
            </a:endParaRPr>
          </a:p>
        </p:txBody>
      </p:sp>
      <p:cxnSp>
        <p:nvCxnSpPr>
          <p:cNvPr id="27" name="直线箭头连接符 26">
            <a:extLst>
              <a:ext uri="{FF2B5EF4-FFF2-40B4-BE49-F238E27FC236}">
                <a16:creationId xmlns:a16="http://schemas.microsoft.com/office/drawing/2014/main" id="{36984049-21CA-71BE-0DB7-057877E3259C}"/>
              </a:ext>
            </a:extLst>
          </p:cNvPr>
          <p:cNvCxnSpPr>
            <a:stCxn id="25" idx="6"/>
            <a:endCxn id="8" idx="1"/>
          </p:cNvCxnSpPr>
          <p:nvPr/>
        </p:nvCxnSpPr>
        <p:spPr>
          <a:xfrm flipV="1">
            <a:off x="2063262" y="3057941"/>
            <a:ext cx="1100548" cy="618"/>
          </a:xfrm>
          <a:prstGeom prst="straightConnector1">
            <a:avLst/>
          </a:prstGeom>
          <a:ln w="571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a:extLst>
              <a:ext uri="{FF2B5EF4-FFF2-40B4-BE49-F238E27FC236}">
                <a16:creationId xmlns:a16="http://schemas.microsoft.com/office/drawing/2014/main" id="{2FBA067A-1086-6E57-B1C9-906A09A1A4E9}"/>
              </a:ext>
            </a:extLst>
          </p:cNvPr>
          <p:cNvCxnSpPr>
            <a:cxnSpLocks/>
            <a:stCxn id="8" idx="3"/>
            <a:endCxn id="14" idx="1"/>
          </p:cNvCxnSpPr>
          <p:nvPr/>
        </p:nvCxnSpPr>
        <p:spPr>
          <a:xfrm>
            <a:off x="4663604" y="3057941"/>
            <a:ext cx="857169" cy="0"/>
          </a:xfrm>
          <a:prstGeom prst="straightConnector1">
            <a:avLst/>
          </a:prstGeom>
          <a:ln w="571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线箭头连接符 30">
            <a:extLst>
              <a:ext uri="{FF2B5EF4-FFF2-40B4-BE49-F238E27FC236}">
                <a16:creationId xmlns:a16="http://schemas.microsoft.com/office/drawing/2014/main" id="{8ADB98CF-3F3C-AB3D-63B6-42C583FA751A}"/>
              </a:ext>
            </a:extLst>
          </p:cNvPr>
          <p:cNvCxnSpPr>
            <a:cxnSpLocks/>
            <a:stCxn id="14" idx="3"/>
            <a:endCxn id="19" idx="1"/>
          </p:cNvCxnSpPr>
          <p:nvPr/>
        </p:nvCxnSpPr>
        <p:spPr>
          <a:xfrm>
            <a:off x="7020567" y="3057941"/>
            <a:ext cx="822171" cy="0"/>
          </a:xfrm>
          <a:prstGeom prst="straightConnector1">
            <a:avLst/>
          </a:prstGeom>
          <a:ln w="571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F359909C-93D9-663B-510C-B82051E7A12E}"/>
              </a:ext>
            </a:extLst>
          </p:cNvPr>
          <p:cNvSpPr/>
          <p:nvPr/>
        </p:nvSpPr>
        <p:spPr>
          <a:xfrm>
            <a:off x="3445491" y="2363143"/>
            <a:ext cx="1353157" cy="564803"/>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pple Braille" pitchFamily="2" charset="0"/>
            </a:endParaRPr>
          </a:p>
        </p:txBody>
      </p:sp>
      <p:sp>
        <p:nvSpPr>
          <p:cNvPr id="36" name="矩形 35">
            <a:extLst>
              <a:ext uri="{FF2B5EF4-FFF2-40B4-BE49-F238E27FC236}">
                <a16:creationId xmlns:a16="http://schemas.microsoft.com/office/drawing/2014/main" id="{81D24633-D69F-10B3-40BA-F195123D245B}"/>
              </a:ext>
            </a:extLst>
          </p:cNvPr>
          <p:cNvSpPr/>
          <p:nvPr/>
        </p:nvSpPr>
        <p:spPr>
          <a:xfrm>
            <a:off x="5885277" y="2327987"/>
            <a:ext cx="1353157" cy="564803"/>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pple Braille" pitchFamily="2" charset="0"/>
            </a:endParaRPr>
          </a:p>
        </p:txBody>
      </p:sp>
      <p:sp>
        <p:nvSpPr>
          <p:cNvPr id="37" name="矩形 36">
            <a:extLst>
              <a:ext uri="{FF2B5EF4-FFF2-40B4-BE49-F238E27FC236}">
                <a16:creationId xmlns:a16="http://schemas.microsoft.com/office/drawing/2014/main" id="{5AE1E55A-0435-E856-2FE8-F08D7E1B29C2}"/>
              </a:ext>
            </a:extLst>
          </p:cNvPr>
          <p:cNvSpPr/>
          <p:nvPr/>
        </p:nvSpPr>
        <p:spPr>
          <a:xfrm>
            <a:off x="8301372" y="2363143"/>
            <a:ext cx="1353157" cy="564803"/>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pple Braille" pitchFamily="2" charset="0"/>
            </a:endParaRPr>
          </a:p>
        </p:txBody>
      </p:sp>
      <p:sp>
        <p:nvSpPr>
          <p:cNvPr id="38" name="文本框 37">
            <a:extLst>
              <a:ext uri="{FF2B5EF4-FFF2-40B4-BE49-F238E27FC236}">
                <a16:creationId xmlns:a16="http://schemas.microsoft.com/office/drawing/2014/main" id="{C6F7A936-DC8A-3209-BF58-FA5744D81DFF}"/>
              </a:ext>
            </a:extLst>
          </p:cNvPr>
          <p:cNvSpPr txBox="1"/>
          <p:nvPr/>
        </p:nvSpPr>
        <p:spPr>
          <a:xfrm>
            <a:off x="3398599" y="4027236"/>
            <a:ext cx="1105174" cy="461665"/>
          </a:xfrm>
          <a:prstGeom prst="rect">
            <a:avLst/>
          </a:prstGeom>
          <a:noFill/>
        </p:spPr>
        <p:txBody>
          <a:bodyPr wrap="none" rtlCol="0">
            <a:spAutoFit/>
          </a:bodyPr>
          <a:lstStyle/>
          <a:p>
            <a:r>
              <a:rPr kumimoji="1" lang="en-US" altLang="zh-CN" sz="2400" dirty="0">
                <a:latin typeface="Apple Braille" pitchFamily="2" charset="0"/>
              </a:rPr>
              <a:t>Page</a:t>
            </a:r>
            <a:r>
              <a:rPr kumimoji="1" lang="zh-CN" altLang="en-US" sz="2400" dirty="0">
                <a:latin typeface="Apple Braille" pitchFamily="2" charset="0"/>
              </a:rPr>
              <a:t> </a:t>
            </a:r>
            <a:r>
              <a:rPr kumimoji="1" lang="en-US" altLang="zh-CN" sz="2400" dirty="0">
                <a:latin typeface="Apple Braille" pitchFamily="2" charset="0"/>
              </a:rPr>
              <a:t>A</a:t>
            </a:r>
            <a:endParaRPr kumimoji="1" lang="zh-CN" altLang="en-US" sz="2400" dirty="0">
              <a:latin typeface="Apple Braille" pitchFamily="2" charset="0"/>
            </a:endParaRPr>
          </a:p>
        </p:txBody>
      </p:sp>
      <p:sp>
        <p:nvSpPr>
          <p:cNvPr id="39" name="文本框 38">
            <a:extLst>
              <a:ext uri="{FF2B5EF4-FFF2-40B4-BE49-F238E27FC236}">
                <a16:creationId xmlns:a16="http://schemas.microsoft.com/office/drawing/2014/main" id="{BC43F291-5DDF-9A82-204B-F1B8260E4F1E}"/>
              </a:ext>
            </a:extLst>
          </p:cNvPr>
          <p:cNvSpPr txBox="1"/>
          <p:nvPr/>
        </p:nvSpPr>
        <p:spPr>
          <a:xfrm>
            <a:off x="5771128" y="4027236"/>
            <a:ext cx="1099981" cy="461665"/>
          </a:xfrm>
          <a:prstGeom prst="rect">
            <a:avLst/>
          </a:prstGeom>
          <a:noFill/>
        </p:spPr>
        <p:txBody>
          <a:bodyPr wrap="none" rtlCol="0">
            <a:spAutoFit/>
          </a:bodyPr>
          <a:lstStyle/>
          <a:p>
            <a:r>
              <a:rPr kumimoji="1" lang="en-US" altLang="zh-CN" sz="2400" dirty="0">
                <a:latin typeface="Apple Braille" pitchFamily="2" charset="0"/>
              </a:rPr>
              <a:t>Page</a:t>
            </a:r>
            <a:r>
              <a:rPr kumimoji="1" lang="zh-CN" altLang="en-US" sz="2400" dirty="0">
                <a:latin typeface="Apple Braille" pitchFamily="2" charset="0"/>
              </a:rPr>
              <a:t> </a:t>
            </a:r>
            <a:r>
              <a:rPr kumimoji="1" lang="en-US" altLang="zh-CN" sz="2400" dirty="0">
                <a:latin typeface="Apple Braille" pitchFamily="2" charset="0"/>
              </a:rPr>
              <a:t>B</a:t>
            </a:r>
            <a:endParaRPr kumimoji="1" lang="zh-CN" altLang="en-US" sz="2400" dirty="0">
              <a:latin typeface="Apple Braille" pitchFamily="2" charset="0"/>
            </a:endParaRPr>
          </a:p>
        </p:txBody>
      </p:sp>
      <p:sp>
        <p:nvSpPr>
          <p:cNvPr id="40" name="文本框 39">
            <a:extLst>
              <a:ext uri="{FF2B5EF4-FFF2-40B4-BE49-F238E27FC236}">
                <a16:creationId xmlns:a16="http://schemas.microsoft.com/office/drawing/2014/main" id="{300439A2-441C-13CA-080C-1AC0EF4C57E9}"/>
              </a:ext>
            </a:extLst>
          </p:cNvPr>
          <p:cNvSpPr txBox="1"/>
          <p:nvPr/>
        </p:nvSpPr>
        <p:spPr>
          <a:xfrm>
            <a:off x="8124421" y="4040548"/>
            <a:ext cx="1085938" cy="461665"/>
          </a:xfrm>
          <a:prstGeom prst="rect">
            <a:avLst/>
          </a:prstGeom>
          <a:noFill/>
        </p:spPr>
        <p:txBody>
          <a:bodyPr wrap="none" rtlCol="0">
            <a:spAutoFit/>
          </a:bodyPr>
          <a:lstStyle/>
          <a:p>
            <a:r>
              <a:rPr kumimoji="1" lang="en-US" altLang="zh-CN" sz="2400" dirty="0">
                <a:latin typeface="Apple Braille" pitchFamily="2" charset="0"/>
              </a:rPr>
              <a:t>Page</a:t>
            </a:r>
            <a:r>
              <a:rPr kumimoji="1" lang="zh-CN" altLang="en-US" sz="2400" dirty="0">
                <a:latin typeface="Apple Braille" pitchFamily="2" charset="0"/>
              </a:rPr>
              <a:t> </a:t>
            </a:r>
            <a:r>
              <a:rPr kumimoji="1" lang="en-US" altLang="zh-CN" sz="2400" dirty="0">
                <a:latin typeface="Apple Braille" pitchFamily="2" charset="0"/>
              </a:rPr>
              <a:t>C</a:t>
            </a:r>
            <a:endParaRPr kumimoji="1" lang="zh-CN" altLang="en-US" sz="2400" dirty="0">
              <a:latin typeface="Apple Braille" pitchFamily="2" charset="0"/>
            </a:endParaRPr>
          </a:p>
        </p:txBody>
      </p:sp>
      <p:cxnSp>
        <p:nvCxnSpPr>
          <p:cNvPr id="42" name="直线箭头连接符 41">
            <a:extLst>
              <a:ext uri="{FF2B5EF4-FFF2-40B4-BE49-F238E27FC236}">
                <a16:creationId xmlns:a16="http://schemas.microsoft.com/office/drawing/2014/main" id="{6F6B872E-F70C-9F62-3DC1-B1C6C642FFAA}"/>
              </a:ext>
            </a:extLst>
          </p:cNvPr>
          <p:cNvCxnSpPr>
            <a:cxnSpLocks/>
            <a:stCxn id="35" idx="2"/>
            <a:endCxn id="43" idx="0"/>
          </p:cNvCxnSpPr>
          <p:nvPr/>
        </p:nvCxnSpPr>
        <p:spPr>
          <a:xfrm>
            <a:off x="4122070" y="2927946"/>
            <a:ext cx="3115075" cy="234889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BFC1974-A0C7-3445-5770-C2B639E9178E}"/>
              </a:ext>
            </a:extLst>
          </p:cNvPr>
          <p:cNvSpPr txBox="1"/>
          <p:nvPr/>
        </p:nvSpPr>
        <p:spPr>
          <a:xfrm>
            <a:off x="3910850" y="5276845"/>
            <a:ext cx="6652590" cy="523220"/>
          </a:xfrm>
          <a:prstGeom prst="rect">
            <a:avLst/>
          </a:prstGeom>
          <a:noFill/>
        </p:spPr>
        <p:txBody>
          <a:bodyPr wrap="none" rtlCol="0">
            <a:spAutoFit/>
          </a:bodyPr>
          <a:lstStyle/>
          <a:p>
            <a:r>
              <a:rPr kumimoji="1" lang="en-US" altLang="zh-CN" sz="2800" dirty="0">
                <a:solidFill>
                  <a:sysClr val="windowText" lastClr="000000"/>
                </a:solidFill>
                <a:latin typeface="Apple Braille" pitchFamily="2" charset="0"/>
              </a:rPr>
              <a:t>Cross</a:t>
            </a:r>
            <a:r>
              <a:rPr kumimoji="1" lang="zh-CN" altLang="en-US" sz="2800" dirty="0">
                <a:solidFill>
                  <a:sysClr val="windowText" lastClr="000000"/>
                </a:solidFill>
                <a:latin typeface="Apple Braille" pitchFamily="2" charset="0"/>
              </a:rPr>
              <a:t> </a:t>
            </a:r>
            <a:r>
              <a:rPr kumimoji="1" lang="en-US" altLang="zh-CN" sz="2800" dirty="0">
                <a:solidFill>
                  <a:sysClr val="windowText" lastClr="000000"/>
                </a:solidFill>
                <a:latin typeface="Apple Braille" pitchFamily="2" charset="0"/>
              </a:rPr>
              <a:t>page</a:t>
            </a:r>
            <a:r>
              <a:rPr kumimoji="1" lang="zh-CN" altLang="en-US" sz="2800" dirty="0">
                <a:solidFill>
                  <a:sysClr val="windowText" lastClr="000000"/>
                </a:solidFill>
                <a:latin typeface="Apple Braille" pitchFamily="2" charset="0"/>
              </a:rPr>
              <a:t> </a:t>
            </a:r>
            <a:r>
              <a:rPr kumimoji="1" lang="en-US" altLang="zh-CN" sz="2800" dirty="0">
                <a:solidFill>
                  <a:sysClr val="windowText" lastClr="000000"/>
                </a:solidFill>
                <a:latin typeface="Apple Braille" pitchFamily="2" charset="0"/>
              </a:rPr>
              <a:t>shared-provider</a:t>
            </a:r>
            <a:r>
              <a:rPr kumimoji="1" lang="zh-CN" altLang="en-US" sz="2800" dirty="0">
                <a:solidFill>
                  <a:sysClr val="windowText" lastClr="000000"/>
                </a:solidFill>
                <a:latin typeface="Apple Braille" pitchFamily="2" charset="0"/>
              </a:rPr>
              <a:t> </a:t>
            </a:r>
            <a:r>
              <a:rPr kumimoji="1" lang="en-US" altLang="zh-CN" sz="2800" dirty="0">
                <a:solidFill>
                  <a:sysClr val="windowText" lastClr="000000"/>
                </a:solidFill>
                <a:latin typeface="Apple Braille" pitchFamily="2" charset="0"/>
              </a:rPr>
              <a:t>phenomenon</a:t>
            </a:r>
            <a:endParaRPr kumimoji="1" lang="zh-CN" altLang="en-US" sz="2800" dirty="0">
              <a:solidFill>
                <a:sysClr val="windowText" lastClr="000000"/>
              </a:solidFill>
              <a:latin typeface="Apple Braille" pitchFamily="2" charset="0"/>
            </a:endParaRPr>
          </a:p>
        </p:txBody>
      </p:sp>
      <p:cxnSp>
        <p:nvCxnSpPr>
          <p:cNvPr id="45" name="直线箭头连接符 44">
            <a:extLst>
              <a:ext uri="{FF2B5EF4-FFF2-40B4-BE49-F238E27FC236}">
                <a16:creationId xmlns:a16="http://schemas.microsoft.com/office/drawing/2014/main" id="{D7356B7D-BBC8-2379-346F-4CE3FA0AEF56}"/>
              </a:ext>
            </a:extLst>
          </p:cNvPr>
          <p:cNvCxnSpPr>
            <a:cxnSpLocks/>
            <a:stCxn id="36" idx="2"/>
            <a:endCxn id="43" idx="0"/>
          </p:cNvCxnSpPr>
          <p:nvPr/>
        </p:nvCxnSpPr>
        <p:spPr>
          <a:xfrm>
            <a:off x="6561856" y="2892790"/>
            <a:ext cx="675289" cy="2384055"/>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7AF1C2E7-193F-DFE2-75E0-7F8A8FE9CCCA}"/>
              </a:ext>
            </a:extLst>
          </p:cNvPr>
          <p:cNvCxnSpPr>
            <a:cxnSpLocks/>
            <a:stCxn id="37" idx="2"/>
            <a:endCxn id="43" idx="0"/>
          </p:cNvCxnSpPr>
          <p:nvPr/>
        </p:nvCxnSpPr>
        <p:spPr>
          <a:xfrm flipH="1">
            <a:off x="7237145" y="2927946"/>
            <a:ext cx="1740806" cy="234889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4A7D6249-137E-14A6-12AD-A33DC465F51F}"/>
              </a:ext>
            </a:extLst>
          </p:cNvPr>
          <p:cNvCxnSpPr>
            <a:cxnSpLocks/>
          </p:cNvCxnSpPr>
          <p:nvPr/>
        </p:nvCxnSpPr>
        <p:spPr>
          <a:xfrm>
            <a:off x="9342532" y="3092186"/>
            <a:ext cx="822171" cy="0"/>
          </a:xfrm>
          <a:prstGeom prst="straightConnector1">
            <a:avLst/>
          </a:prstGeom>
          <a:ln w="571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25478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27437</TotalTime>
  <Words>2672</Words>
  <Application>Microsoft Macintosh PowerPoint</Application>
  <PresentationFormat>宽屏</PresentationFormat>
  <Paragraphs>304</Paragraphs>
  <Slides>19</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-apple-system</vt:lpstr>
      <vt:lpstr>等线</vt:lpstr>
      <vt:lpstr>Inter</vt:lpstr>
      <vt:lpstr>Apple Braille</vt:lpstr>
      <vt:lpstr>Arial</vt:lpstr>
      <vt:lpstr>Cambria Math</vt:lpstr>
      <vt:lpstr>Lucida Grande</vt:lpstr>
      <vt:lpstr>Times</vt:lpstr>
      <vt:lpstr>Times New Roman</vt:lpstr>
      <vt:lpstr>Times-Roman</vt:lpstr>
      <vt:lpstr>Office 主题​​</vt:lpstr>
      <vt:lpstr>PowerPoint 演示文稿</vt:lpstr>
      <vt:lpstr>Nowadays HTTPs has fallen behind</vt:lpstr>
      <vt:lpstr>HTTP/3 comes!</vt:lpstr>
      <vt:lpstr>CDN: a main driver for H3</vt:lpstr>
      <vt:lpstr>Why is H3 doing so well in CDN? </vt:lpstr>
      <vt:lpstr>Why is H3 doing so well in CDN?</vt:lpstr>
      <vt:lpstr>H3 adoption bring improvement</vt:lpstr>
      <vt:lpstr>Why significant: dominance of CDN</vt:lpstr>
      <vt:lpstr>A phenomenon in consecutive web browsing</vt:lpstr>
      <vt:lpstr>Shared-provider phenomenon</vt:lpstr>
      <vt:lpstr>Shared-provider phenomenon</vt:lpstr>
      <vt:lpstr>Shared-provider phenomenon reduces PLT with resumed connections*</vt:lpstr>
      <vt:lpstr>Case study: Two shared-level groups</vt:lpstr>
      <vt:lpstr>Full transition of CDN services to H3?</vt:lpstr>
      <vt:lpstr>Reused HTTP connections diminish H3 benefits</vt:lpstr>
      <vt:lpstr>Conclusions</vt:lpstr>
      <vt:lpstr>Measurement setup</vt:lpstr>
      <vt:lpstr>HoL problem with multiple CDN resources</vt:lpstr>
      <vt:lpstr>Stream multiplexing eliminates HoL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Will Be Back？  Unveiling Determined Features on Returning Consumers in Sharing Economy Platform</dc:title>
  <dc:creator>Microsoft Office User</dc:creator>
  <cp:lastModifiedBy>zhou aerber</cp:lastModifiedBy>
  <cp:revision>657</cp:revision>
  <dcterms:created xsi:type="dcterms:W3CDTF">2020-06-15T00:27:16Z</dcterms:created>
  <dcterms:modified xsi:type="dcterms:W3CDTF">2024-07-19T02:30:57Z</dcterms:modified>
</cp:coreProperties>
</file>