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notesMasterIdLst>
    <p:notesMasterId r:id="rId17"/>
  </p:notesMasterIdLst>
  <p:sldIdLst>
    <p:sldId id="257" r:id="rId2"/>
    <p:sldId id="287" r:id="rId3"/>
    <p:sldId id="278" r:id="rId4"/>
    <p:sldId id="283" r:id="rId5"/>
    <p:sldId id="284" r:id="rId6"/>
    <p:sldId id="285" r:id="rId7"/>
    <p:sldId id="286" r:id="rId8"/>
    <p:sldId id="289" r:id="rId9"/>
    <p:sldId id="277" r:id="rId10"/>
    <p:sldId id="291" r:id="rId11"/>
    <p:sldId id="292" r:id="rId12"/>
    <p:sldId id="280" r:id="rId13"/>
    <p:sldId id="293" r:id="rId14"/>
    <p:sldId id="282" r:id="rId15"/>
    <p:sldId id="29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ancheng guo" initials="tg" lastIdx="11" clrIdx="0">
    <p:extLst>
      <p:ext uri="{19B8F6BF-5375-455C-9EA6-DF929625EA0E}">
        <p15:presenceInfo xmlns:p15="http://schemas.microsoft.com/office/powerpoint/2012/main" userId="85a0f380a63d46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18197"/>
    <a:srgbClr val="3D9BD6"/>
    <a:srgbClr val="3483B6"/>
    <a:srgbClr val="404041"/>
    <a:srgbClr val="4C707C"/>
    <a:srgbClr val="97291D"/>
    <a:srgbClr val="852318"/>
    <a:srgbClr val="EB5A3C"/>
    <a:srgbClr val="116593"/>
    <a:srgbClr val="F5B90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56"/>
    <p:restoredTop sz="78695"/>
  </p:normalViewPr>
  <p:slideViewPr>
    <p:cSldViewPr snapToGrid="0" snapToObjects="1">
      <p:cViewPr varScale="1">
        <p:scale>
          <a:sx n="102" d="100"/>
          <a:sy n="102" d="100"/>
        </p:scale>
        <p:origin x="23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E264AA-E269-6346-8DA4-726409F32562}" type="datetimeFigureOut">
              <a:rPr kumimoji="1" lang="zh-CN" altLang="en-US" smtClean="0"/>
              <a:t>2023/5/30</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041A91-55D1-1443-A738-2F68DF895B18}" type="slidenum">
              <a:rPr kumimoji="1" lang="zh-CN" altLang="en-US" smtClean="0"/>
              <a:t>‹#›</a:t>
            </a:fld>
            <a:endParaRPr kumimoji="1" lang="zh-CN" altLang="en-US"/>
          </a:p>
        </p:txBody>
      </p:sp>
    </p:spTree>
    <p:extLst>
      <p:ext uri="{BB962C8B-B14F-4D97-AF65-F5344CB8AC3E}">
        <p14:creationId xmlns:p14="http://schemas.microsoft.com/office/powerpoint/2010/main" val="3558302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altLang="zh-CN" dirty="0"/>
              <a:t>Hi, everyone. I am </a:t>
            </a:r>
            <a:r>
              <a:rPr lang="en-US" altLang="zh-CN" dirty="0" err="1"/>
              <a:t>Mengying</a:t>
            </a:r>
            <a:r>
              <a:rPr lang="en-US" altLang="zh-CN" dirty="0"/>
              <a:t> Zhou, from Fudan University.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Today, I am going to present our work, </a:t>
            </a:r>
            <a:r>
              <a:rPr lang="en-US" altLang="zh-CN" dirty="0" err="1">
                <a:latin typeface="Arial Rounded MT Bold" panose="020F0704030504030204" pitchFamily="34" charset="0"/>
                <a:ea typeface="Arial Unicode MS" panose="020B0604020202020204" pitchFamily="34" charset="-128"/>
                <a:cs typeface="Lucida Grande" panose="020B0600040502020204" pitchFamily="34" charset="0"/>
              </a:rPr>
              <a:t>SocialCache</a:t>
            </a:r>
            <a:r>
              <a:rPr lang="en-US" altLang="zh-CN" dirty="0">
                <a:latin typeface="Apple Braille Pinpoint 6 Dot" pitchFamily="2" charset="0"/>
                <a:cs typeface="Microsoft Sans Serif" panose="020B0604020202020204" pitchFamily="34" charset="0"/>
              </a:rPr>
              <a:t>: </a:t>
            </a:r>
            <a:r>
              <a:rPr lang="zh-CN" altLang="en-US" sz="1200" dirty="0">
                <a:latin typeface="Apple Braille Pinpoint 6 Dot" pitchFamily="2" charset="0"/>
                <a:cs typeface="Microsoft Sans Serif" panose="020B0604020202020204" pitchFamily="34" charset="0"/>
              </a:rPr>
              <a:t> </a:t>
            </a:r>
            <a:r>
              <a:rPr lang="en-US" altLang="zh-CN" sz="1200" dirty="0">
                <a:latin typeface="Apple Braille Pinpoint 6 Dot" pitchFamily="2" charset="0"/>
                <a:cs typeface="Microsoft Sans Serif" panose="020B0604020202020204" pitchFamily="34" charset="0"/>
              </a:rPr>
              <a:t>A Pervasive</a:t>
            </a:r>
            <a:r>
              <a:rPr lang="zh-CN" altLang="en-US" sz="1200" dirty="0">
                <a:latin typeface="Apple Braille Pinpoint 6 Dot" pitchFamily="2" charset="0"/>
                <a:cs typeface="Microsoft Sans Serif" panose="020B0604020202020204" pitchFamily="34" charset="0"/>
              </a:rPr>
              <a:t> </a:t>
            </a:r>
            <a:r>
              <a:rPr lang="en-US" altLang="zh-CN" sz="1200" dirty="0">
                <a:latin typeface="Apple Braille Pinpoint 6 Dot" pitchFamily="2" charset="0"/>
                <a:cs typeface="Microsoft Sans Serif" panose="020B0604020202020204" pitchFamily="34" charset="0"/>
              </a:rPr>
              <a:t>|</a:t>
            </a:r>
            <a:r>
              <a:rPr lang="en" altLang="zh-CN" dirty="0" err="1"/>
              <a:t>pərˈvāsiv</a:t>
            </a:r>
            <a:r>
              <a:rPr lang="en-US" altLang="zh-CN" sz="1200" dirty="0">
                <a:latin typeface="Apple Braille Pinpoint 6 Dot" pitchFamily="2" charset="0"/>
                <a:cs typeface="Microsoft Sans Serif" panose="020B0604020202020204" pitchFamily="34" charset="0"/>
              </a:rPr>
              <a:t>| Social-Aware Caching Strategy for Self-Operated Content Delivery Networks of Online Social Networks</a:t>
            </a:r>
            <a:endParaRPr lang="en-US" altLang="zh-CN" dirty="0"/>
          </a:p>
          <a:p>
            <a:endParaRPr lang="en-US" altLang="zh-CN" dirty="0"/>
          </a:p>
          <a:p>
            <a:r>
              <a:rPr lang="en-US" altLang="zh-CN" dirty="0"/>
              <a:t>This is a joint work with</a:t>
            </a:r>
            <a:r>
              <a:rPr lang="zh-CN" altLang="en-US" dirty="0"/>
              <a:t> </a:t>
            </a:r>
            <a:r>
              <a:rPr lang="en" altLang="zh-CN" sz="1200" dirty="0" err="1">
                <a:latin typeface="Apple Braille" pitchFamily="2" charset="0"/>
              </a:rPr>
              <a:t>Tiancheng</a:t>
            </a:r>
            <a:r>
              <a:rPr lang="en-US" altLang="zh-CN" sz="1200" dirty="0">
                <a:latin typeface="Apple Braille" pitchFamily="2" charset="0"/>
              </a:rPr>
              <a:t>,</a:t>
            </a:r>
            <a:r>
              <a:rPr lang="zh-CN" altLang="en-US" sz="1200" dirty="0">
                <a:latin typeface="Apple Braille" pitchFamily="2" charset="0"/>
              </a:rPr>
              <a:t> </a:t>
            </a:r>
            <a:r>
              <a:rPr lang="en-US" altLang="zh-CN" sz="1200" dirty="0" err="1">
                <a:latin typeface="Apple Braille" pitchFamily="2" charset="0"/>
              </a:rPr>
              <a:t>Yuke</a:t>
            </a:r>
            <a:r>
              <a:rPr lang="en-US" altLang="zh-CN" sz="1200" dirty="0">
                <a:latin typeface="Apple Braille" pitchFamily="2" charset="0"/>
              </a:rPr>
              <a:t>,</a:t>
            </a:r>
            <a:r>
              <a:rPr lang="zh-CN" altLang="en-US" sz="1200" dirty="0">
                <a:latin typeface="Apple Braille" pitchFamily="2" charset="0"/>
              </a:rPr>
              <a:t> </a:t>
            </a:r>
            <a:r>
              <a:rPr lang="en-US" altLang="zh-CN" sz="1200" dirty="0">
                <a:latin typeface="Apple Braille" pitchFamily="2" charset="0"/>
              </a:rPr>
              <a:t>Xin,</a:t>
            </a:r>
            <a:r>
              <a:rPr lang="zh-CN" altLang="en-US" sz="1200" dirty="0">
                <a:latin typeface="Apple Braille" pitchFamily="2" charset="0"/>
              </a:rPr>
              <a:t> </a:t>
            </a:r>
            <a:r>
              <a:rPr lang="en-US" altLang="zh-CN" sz="1200" dirty="0">
                <a:latin typeface="Apple Braille" pitchFamily="2" charset="0"/>
              </a:rPr>
              <a:t>Jun,</a:t>
            </a:r>
            <a:r>
              <a:rPr lang="zh-CN" altLang="en-US" sz="1200" dirty="0">
                <a:latin typeface="Apple Braille" pitchFamily="2" charset="0"/>
              </a:rPr>
              <a:t> </a:t>
            </a:r>
            <a:r>
              <a:rPr lang="en-US" altLang="zh-CN" sz="1200" dirty="0">
                <a:latin typeface="Apple Braille" pitchFamily="2" charset="0"/>
              </a:rPr>
              <a:t>and Yang</a:t>
            </a:r>
            <a:r>
              <a:rPr lang="zh-CN" altLang="en-US" dirty="0"/>
              <a:t> </a:t>
            </a:r>
            <a:r>
              <a:rPr lang="en-US" altLang="zh-CN" dirty="0"/>
              <a:t>from Fudan University.</a:t>
            </a:r>
          </a:p>
        </p:txBody>
      </p:sp>
      <p:sp>
        <p:nvSpPr>
          <p:cNvPr id="4" name="Slide Number Placeholder 3"/>
          <p:cNvSpPr>
            <a:spLocks noGrp="1"/>
          </p:cNvSpPr>
          <p:nvPr>
            <p:ph type="sldNum" sz="quarter" idx="5"/>
          </p:nvPr>
        </p:nvSpPr>
        <p:spPr/>
        <p:txBody>
          <a:bodyPr/>
          <a:lstStyle/>
          <a:p>
            <a:fld id="{85D0DACE-38E0-42D2-9336-2B707D34BC6D}" type="slidenum">
              <a:rPr lang="zh-CN" altLang="en-US" smtClean="0"/>
              <a:t>1</a:t>
            </a:fld>
            <a:endParaRPr lang="zh-CN" altLang="en-US"/>
          </a:p>
        </p:txBody>
      </p:sp>
    </p:spTree>
    <p:extLst>
      <p:ext uri="{BB962C8B-B14F-4D97-AF65-F5344CB8AC3E}">
        <p14:creationId xmlns:p14="http://schemas.microsoft.com/office/powerpoint/2010/main" val="1985056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Here, we list the evaluation result of the Reduced Network Traffic within CDN. </a:t>
            </a:r>
          </a:p>
          <a:p>
            <a:endParaRPr kumimoji="1" lang="en" altLang="zh-CN" dirty="0"/>
          </a:p>
          <a:p>
            <a:r>
              <a:rPr kumimoji="1" lang="en" altLang="zh-CN" dirty="0"/>
              <a:t>We can find that, compared with the baselines, </a:t>
            </a:r>
            <a:r>
              <a:rPr kumimoji="1" lang="en" altLang="zh-CN" dirty="0" err="1"/>
              <a:t>SocialCache</a:t>
            </a:r>
            <a:r>
              <a:rPr kumimoji="1" lang="en" altLang="zh-CN" dirty="0"/>
              <a:t> can achieve up to 14% traffic reduction on the Twitter dataset, and even up to 45% traffic reduction on </a:t>
            </a:r>
            <a:r>
              <a:rPr kumimoji="1" lang="en" altLang="zh-CN" dirty="0" err="1"/>
              <a:t>Brightkite</a:t>
            </a:r>
            <a:r>
              <a:rPr kumimoji="1" lang="en" altLang="zh-CN" dirty="0"/>
              <a:t>. These results all show that </a:t>
            </a:r>
            <a:r>
              <a:rPr kumimoji="1" lang="en" altLang="zh-CN" dirty="0" err="1"/>
              <a:t>SocialCache</a:t>
            </a:r>
            <a:r>
              <a:rPr kumimoji="1" lang="en" altLang="zh-CN" dirty="0"/>
              <a:t> can save significant network traffic cost by considering social influence and content size.</a:t>
            </a:r>
            <a:endParaRPr kumimoji="1" lang="zh-CN" altLang="en-US" dirty="0"/>
          </a:p>
        </p:txBody>
      </p:sp>
      <p:sp>
        <p:nvSpPr>
          <p:cNvPr id="4" name="灯片编号占位符 3"/>
          <p:cNvSpPr>
            <a:spLocks noGrp="1"/>
          </p:cNvSpPr>
          <p:nvPr>
            <p:ph type="sldNum" sz="quarter" idx="5"/>
          </p:nvPr>
        </p:nvSpPr>
        <p:spPr/>
        <p:txBody>
          <a:bodyPr/>
          <a:lstStyle/>
          <a:p>
            <a:fld id="{B7041A91-55D1-1443-A738-2F68DF895B18}" type="slidenum">
              <a:rPr kumimoji="1" lang="zh-CN" altLang="en-US" smtClean="0"/>
              <a:t>10</a:t>
            </a:fld>
            <a:endParaRPr kumimoji="1" lang="zh-CN" altLang="en-US"/>
          </a:p>
        </p:txBody>
      </p:sp>
    </p:spTree>
    <p:extLst>
      <p:ext uri="{BB962C8B-B14F-4D97-AF65-F5344CB8AC3E}">
        <p14:creationId xmlns:p14="http://schemas.microsoft.com/office/powerpoint/2010/main" val="3231616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Further, we also compare the impact of different social connectivity metrics on </a:t>
            </a:r>
            <a:r>
              <a:rPr kumimoji="1" lang="en" altLang="zh-CN" dirty="0" err="1"/>
              <a:t>SocialCache</a:t>
            </a:r>
            <a:r>
              <a:rPr kumimoji="1" lang="en" altLang="zh-CN" dirty="0"/>
              <a:t>. We use five metrics</a:t>
            </a:r>
            <a:r>
              <a:rPr kumimoji="1" lang="en-US" altLang="zh-CN" dirty="0"/>
              <a:t>,</a:t>
            </a:r>
            <a:r>
              <a:rPr kumimoji="1" lang="zh-CN" altLang="en-US" dirty="0"/>
              <a:t> </a:t>
            </a:r>
            <a:r>
              <a:rPr kumimoji="1" lang="en-US" altLang="zh-CN" dirty="0"/>
              <a:t>and </a:t>
            </a:r>
            <a:r>
              <a:rPr kumimoji="1" lang="en" altLang="zh-CN" dirty="0"/>
              <a:t>their results are similar</a:t>
            </a:r>
            <a:r>
              <a:rPr kumimoji="1" lang="zh-CN" altLang="en-US" dirty="0"/>
              <a:t> </a:t>
            </a:r>
            <a:r>
              <a:rPr kumimoji="1" lang="en-US" altLang="zh-CN" dirty="0"/>
              <a:t>as expected</a:t>
            </a:r>
            <a:r>
              <a:rPr kumimoji="1" lang="en" altLang="zh-CN" dirty="0"/>
              <a:t>. So</a:t>
            </a:r>
            <a:r>
              <a:rPr kumimoji="1" lang="en-US" altLang="zh-CN" dirty="0"/>
              <a:t>,</a:t>
            </a:r>
            <a:r>
              <a:rPr kumimoji="1" lang="en" altLang="zh-CN" dirty="0"/>
              <a:t>In the following experiments, we adopt the Effective size metric with the best performance.</a:t>
            </a:r>
            <a:endParaRPr kumimoji="1" lang="zh-CN" altLang="en-US" dirty="0"/>
          </a:p>
        </p:txBody>
      </p:sp>
      <p:sp>
        <p:nvSpPr>
          <p:cNvPr id="4" name="灯片编号占位符 3"/>
          <p:cNvSpPr>
            <a:spLocks noGrp="1"/>
          </p:cNvSpPr>
          <p:nvPr>
            <p:ph type="sldNum" sz="quarter" idx="5"/>
          </p:nvPr>
        </p:nvSpPr>
        <p:spPr/>
        <p:txBody>
          <a:bodyPr/>
          <a:lstStyle/>
          <a:p>
            <a:fld id="{B7041A91-55D1-1443-A738-2F68DF895B18}" type="slidenum">
              <a:rPr kumimoji="1" lang="zh-CN" altLang="en-US" smtClean="0"/>
              <a:t>11</a:t>
            </a:fld>
            <a:endParaRPr kumimoji="1" lang="zh-CN" altLang="en-US"/>
          </a:p>
        </p:txBody>
      </p:sp>
    </p:spTree>
    <p:extLst>
      <p:ext uri="{BB962C8B-B14F-4D97-AF65-F5344CB8AC3E}">
        <p14:creationId xmlns:p14="http://schemas.microsoft.com/office/powerpoint/2010/main" val="1664875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Ok, last, considering LRU-Social is the most relevant state-of-the-art work to </a:t>
            </a:r>
            <a:r>
              <a:rPr kumimoji="1" lang="en" altLang="zh-CN" dirty="0" err="1"/>
              <a:t>SocialCache</a:t>
            </a:r>
            <a:r>
              <a:rPr kumimoji="1" lang="en" altLang="zh-CN" dirty="0"/>
              <a:t>. So, we further compare LRU-Social and </a:t>
            </a:r>
            <a:r>
              <a:rPr kumimoji="1" lang="en" altLang="zh-CN" dirty="0" err="1"/>
              <a:t>SocialCache</a:t>
            </a:r>
            <a:r>
              <a:rPr kumimoji="1" lang="en" altLang="zh-CN" dirty="0"/>
              <a:t> in various aspects, including Network traffic, Operation Time, and Cache hit ratio.</a:t>
            </a:r>
          </a:p>
          <a:p>
            <a:endParaRPr kumimoji="1" lang="en" altLang="zh-CN" dirty="0"/>
          </a:p>
          <a:p>
            <a:r>
              <a:rPr kumimoji="1" lang="en" altLang="zh-CN" dirty="0"/>
              <a:t>In terms of Network traffic and Cache hit ratio, </a:t>
            </a:r>
            <a:r>
              <a:rPr kumimoji="1" lang="en" altLang="zh-CN" dirty="0" err="1"/>
              <a:t>SocialCache</a:t>
            </a:r>
            <a:r>
              <a:rPr kumimoji="1" lang="en" altLang="zh-CN" dirty="0"/>
              <a:t> outperforms better. This is because </a:t>
            </a:r>
            <a:r>
              <a:rPr kumimoji="1" lang="en" altLang="zh-CN" dirty="0" err="1"/>
              <a:t>SocialCache</a:t>
            </a:r>
            <a:r>
              <a:rPr kumimoji="1" lang="en" altLang="zh-CN" dirty="0"/>
              <a:t> not</a:t>
            </a:r>
            <a:r>
              <a:rPr kumimoji="1" lang="zh-CN" altLang="en-US" dirty="0"/>
              <a:t> </a:t>
            </a:r>
            <a:r>
              <a:rPr kumimoji="1" lang="en-US" altLang="zh-CN" dirty="0"/>
              <a:t>only </a:t>
            </a:r>
            <a:r>
              <a:rPr kumimoji="1" lang="en" altLang="zh-CN" dirty="0"/>
              <a:t>considers social metrics</a:t>
            </a:r>
            <a:r>
              <a:rPr kumimoji="1" lang="en-US" altLang="zh-CN" dirty="0"/>
              <a:t>,</a:t>
            </a:r>
            <a:r>
              <a:rPr kumimoji="1" lang="zh-CN" altLang="en-US" dirty="0"/>
              <a:t> </a:t>
            </a:r>
            <a:r>
              <a:rPr kumimoji="1" lang="en-US" altLang="zh-CN" dirty="0"/>
              <a:t>but also </a:t>
            </a:r>
            <a:r>
              <a:rPr kumimoji="1" lang="en" altLang="zh-CN" dirty="0"/>
              <a:t>geographic location and content size</a:t>
            </a:r>
            <a:r>
              <a:rPr kumimoji="1" lang="en-US" altLang="zh-CN" dirty="0"/>
              <a:t>.</a:t>
            </a:r>
            <a:endParaRPr kumimoji="1" lang="en" altLang="zh-CN" dirty="0"/>
          </a:p>
          <a:p>
            <a:endParaRPr kumimoji="1" lang="en" altLang="zh-CN" dirty="0"/>
          </a:p>
          <a:p>
            <a:r>
              <a:rPr kumimoji="1" lang="en" altLang="zh-CN" dirty="0"/>
              <a:t>And Regarding the Operation time, we find that LRU-Social exhibits a poor performance. LRU-Social is time-consuming because it need to </a:t>
            </a:r>
            <a:r>
              <a:rPr kumimoji="1" lang="en" altLang="zh-CN" dirty="0" err="1"/>
              <a:t>operatie</a:t>
            </a:r>
            <a:r>
              <a:rPr kumimoji="1" lang="zh-CN" altLang="en-US" dirty="0"/>
              <a:t> </a:t>
            </a:r>
            <a:r>
              <a:rPr kumimoji="1" lang="en" altLang="zh-CN" dirty="0"/>
              <a:t>enumeration with</a:t>
            </a:r>
            <a:r>
              <a:rPr kumimoji="1" lang="zh-CN" altLang="en-US" dirty="0"/>
              <a:t> </a:t>
            </a:r>
            <a:r>
              <a:rPr kumimoji="1" lang="en" altLang="zh-CN" dirty="0"/>
              <a:t>SIR model. However, </a:t>
            </a:r>
            <a:r>
              <a:rPr kumimoji="1" lang="en" altLang="zh-CN" dirty="0" err="1"/>
              <a:t>SocialCache</a:t>
            </a:r>
            <a:r>
              <a:rPr kumimoji="1" lang="en" altLang="zh-CN" dirty="0"/>
              <a:t> can significantly reduce operation time</a:t>
            </a:r>
            <a:r>
              <a:rPr kumimoji="1" lang="zh-CN" altLang="en-US" dirty="0"/>
              <a:t> </a:t>
            </a:r>
            <a:r>
              <a:rPr kumimoji="1" lang="en-US" altLang="zh-CN" dirty="0"/>
              <a:t>with </a:t>
            </a:r>
            <a:r>
              <a:rPr kumimoji="1" lang="en" altLang="zh-CN" dirty="0"/>
              <a:t>deleting the redundant connections. And further</a:t>
            </a:r>
            <a:r>
              <a:rPr kumimoji="1" lang="en-US" altLang="zh-CN" dirty="0"/>
              <a:t>,</a:t>
            </a:r>
            <a:r>
              <a:rPr kumimoji="1" lang="zh-CN" altLang="en-US" dirty="0"/>
              <a:t> </a:t>
            </a:r>
            <a:r>
              <a:rPr kumimoji="1" lang="en" altLang="zh-CN" dirty="0" err="1"/>
              <a:t>SocialCache</a:t>
            </a:r>
            <a:r>
              <a:rPr kumimoji="1" lang="zh-CN" altLang="en-US" dirty="0"/>
              <a:t> </a:t>
            </a:r>
            <a:r>
              <a:rPr kumimoji="1" lang="en" altLang="zh-CN" dirty="0"/>
              <a:t>is as efficient as LRU, which is a low-time-complexity</a:t>
            </a:r>
            <a:r>
              <a:rPr kumimoji="1" lang="en-US" altLang="zh-CN" dirty="0"/>
              <a:t>|</a:t>
            </a:r>
            <a:r>
              <a:rPr lang="en" altLang="zh-CN" dirty="0" err="1"/>
              <a:t>kəmpleksɪti</a:t>
            </a:r>
            <a:r>
              <a:rPr lang="en" altLang="zh-CN" dirty="0"/>
              <a:t> </a:t>
            </a:r>
            <a:r>
              <a:rPr lang="en-US" altLang="zh-CN" dirty="0"/>
              <a:t>|</a:t>
            </a:r>
            <a:r>
              <a:rPr kumimoji="1" lang="en" altLang="zh-CN" dirty="0"/>
              <a:t> algorithm. </a:t>
            </a:r>
          </a:p>
          <a:p>
            <a:endParaRPr kumimoji="1" lang="en" altLang="zh-CN" dirty="0"/>
          </a:p>
          <a:p>
            <a:endParaRPr kumimoji="1" lang="en" altLang="zh-CN" dirty="0"/>
          </a:p>
          <a:p>
            <a:r>
              <a:rPr kumimoji="1" lang="en" altLang="zh-CN" dirty="0"/>
              <a:t>LRU-social </a:t>
            </a:r>
            <a:r>
              <a:rPr kumimoji="1" lang="zh-CN" altLang="en-US" dirty="0"/>
              <a:t>计算成本比较高，</a:t>
            </a:r>
            <a:r>
              <a:rPr kumimoji="1" lang="en" altLang="zh-CN" dirty="0"/>
              <a:t>effective size</a:t>
            </a:r>
            <a:r>
              <a:rPr kumimoji="1" lang="zh-CN" altLang="en-US" dirty="0"/>
              <a:t>忽略了冗余链接（连向同一个社群的边），影响得更广泛的人群，</a:t>
            </a:r>
            <a:r>
              <a:rPr kumimoji="1" lang="en" altLang="zh-CN" dirty="0"/>
              <a:t>social-aware</a:t>
            </a:r>
            <a:r>
              <a:rPr kumimoji="1" lang="zh-CN" altLang="en-US" dirty="0"/>
              <a:t>效果更好，所以</a:t>
            </a:r>
            <a:r>
              <a:rPr kumimoji="1" lang="en" altLang="zh-CN" dirty="0" err="1"/>
              <a:t>SocialCache</a:t>
            </a:r>
            <a:r>
              <a:rPr kumimoji="1" lang="zh-CN" altLang="en-US" dirty="0"/>
              <a:t>效果更好，还有就是我们考虑了地理位置和媒体文件大小，主要评价指标是流量传输。而</a:t>
            </a:r>
            <a:r>
              <a:rPr kumimoji="1" lang="en" altLang="zh-CN" dirty="0" err="1"/>
              <a:t>lru</a:t>
            </a:r>
            <a:r>
              <a:rPr kumimoji="1" lang="en" altLang="zh-CN" dirty="0"/>
              <a:t>-social</a:t>
            </a:r>
            <a:r>
              <a:rPr kumimoji="1" lang="zh-CN" altLang="en-US" dirty="0"/>
              <a:t>没有考虑这两块内容，而且主要评价指标是缓存命中率</a:t>
            </a:r>
          </a:p>
        </p:txBody>
      </p:sp>
      <p:sp>
        <p:nvSpPr>
          <p:cNvPr id="4" name="灯片编号占位符 3"/>
          <p:cNvSpPr>
            <a:spLocks noGrp="1"/>
          </p:cNvSpPr>
          <p:nvPr>
            <p:ph type="sldNum" sz="quarter" idx="5"/>
          </p:nvPr>
        </p:nvSpPr>
        <p:spPr/>
        <p:txBody>
          <a:bodyPr/>
          <a:lstStyle/>
          <a:p>
            <a:fld id="{B7041A91-55D1-1443-A738-2F68DF895B18}" type="slidenum">
              <a:rPr kumimoji="1" lang="zh-CN" altLang="en-US" smtClean="0"/>
              <a:t>12</a:t>
            </a:fld>
            <a:endParaRPr kumimoji="1" lang="zh-CN" altLang="en-US"/>
          </a:p>
        </p:txBody>
      </p:sp>
    </p:spTree>
    <p:extLst>
      <p:ext uri="{BB962C8B-B14F-4D97-AF65-F5344CB8AC3E}">
        <p14:creationId xmlns:p14="http://schemas.microsoft.com/office/powerpoint/2010/main" val="834170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So, to conclude,</a:t>
            </a:r>
            <a:r>
              <a:rPr lang="zh-CN" altLang="en-US" dirty="0"/>
              <a:t> </a:t>
            </a:r>
            <a:r>
              <a:rPr kumimoji="1" lang="en" altLang="zh-CN" sz="1200" dirty="0"/>
              <a:t>We propose </a:t>
            </a:r>
            <a:r>
              <a:rPr kumimoji="1" lang="en" altLang="zh-CN" sz="1200" dirty="0" err="1"/>
              <a:t>SocialCache</a:t>
            </a:r>
            <a:r>
              <a:rPr kumimoji="1" lang="en-US" altLang="zh-CN" sz="1200" dirty="0"/>
              <a:t>,</a:t>
            </a:r>
            <a:r>
              <a:rPr kumimoji="1" lang="zh-CN" altLang="en-US" sz="1200" dirty="0"/>
              <a:t> </a:t>
            </a:r>
            <a:r>
              <a:rPr kumimoji="1" lang="en-US" altLang="zh-CN" sz="1200" dirty="0"/>
              <a:t>a</a:t>
            </a:r>
            <a:r>
              <a:rPr kumimoji="1" lang="en" altLang="zh-CN" sz="1200" dirty="0"/>
              <a:t> caching strategy to optimize self-operated CDNs with </a:t>
            </a:r>
            <a:r>
              <a:rPr kumimoji="1" lang="en" altLang="zh-CN" sz="1200" u="sng" dirty="0"/>
              <a:t>social connectivity information</a:t>
            </a:r>
            <a:r>
              <a:rPr kumimoji="1" lang="en" altLang="zh-CN"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200" dirty="0"/>
              <a:t>And</a:t>
            </a:r>
            <a:r>
              <a:rPr kumimoji="1" lang="zh-CN" altLang="en-US" sz="1200" dirty="0"/>
              <a:t> </a:t>
            </a:r>
            <a:r>
              <a:rPr kumimoji="1" lang="en" altLang="zh-CN" sz="1200" dirty="0" err="1"/>
              <a:t>SocialCache</a:t>
            </a:r>
            <a:r>
              <a:rPr kumimoji="1" lang="en" altLang="zh-CN" sz="1200" dirty="0"/>
              <a:t> outperforms production and SOTA baselines on </a:t>
            </a:r>
            <a:r>
              <a:rPr kumimoji="1" lang="en" altLang="zh-CN" sz="1200" u="sng" dirty="0"/>
              <a:t>real-world OSN and CDN requests</a:t>
            </a:r>
            <a:r>
              <a:rPr kumimoji="1" lang="zh-CN" altLang="en-US" sz="1200" u="sng" dirty="0"/>
              <a:t> </a:t>
            </a:r>
            <a:r>
              <a:rPr kumimoji="1" lang="en-US" altLang="zh-CN" sz="1200" u="sng" dirty="0"/>
              <a:t>datasets</a:t>
            </a:r>
            <a:r>
              <a:rPr kumimoji="1" lang="en" altLang="zh-CN" sz="1200" dirty="0"/>
              <a:t>, achieving </a:t>
            </a:r>
            <a:r>
              <a:rPr kumimoji="1" lang="en" altLang="zh-CN" sz="1200" u="sng" dirty="0"/>
              <a:t>reduced network traffic </a:t>
            </a:r>
            <a:r>
              <a:rPr kumimoji="1" lang="en" altLang="zh-CN" sz="1200" dirty="0"/>
              <a:t>and operation time.</a:t>
            </a:r>
            <a:endParaRPr kumimoji="1"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200" dirty="0"/>
              <a:t>That’s end of my talk.</a:t>
            </a:r>
            <a:r>
              <a:rPr kumimoji="1" lang="zh-CN" altLang="en-US" sz="1200" dirty="0"/>
              <a:t> </a:t>
            </a:r>
            <a:r>
              <a:rPr kumimoji="1" lang="en-US" altLang="zh-CN" sz="1200" dirty="0"/>
              <a:t>I will be happy</a:t>
            </a:r>
            <a:r>
              <a:rPr kumimoji="1" lang="zh-CN" altLang="en-US" sz="1200" dirty="0"/>
              <a:t> </a:t>
            </a:r>
            <a:r>
              <a:rPr kumimoji="1" lang="en-US" altLang="zh-CN" sz="1200" dirty="0"/>
              <a:t>to take questions.</a:t>
            </a:r>
            <a:endParaRPr lang="en-US" altLang="zh-CN" dirty="0"/>
          </a:p>
          <a:p>
            <a:endParaRPr kumimoji="1" lang="zh-CN" altLang="en-US" dirty="0"/>
          </a:p>
        </p:txBody>
      </p:sp>
      <p:sp>
        <p:nvSpPr>
          <p:cNvPr id="4" name="灯片编号占位符 3"/>
          <p:cNvSpPr>
            <a:spLocks noGrp="1"/>
          </p:cNvSpPr>
          <p:nvPr>
            <p:ph type="sldNum" sz="quarter" idx="5"/>
          </p:nvPr>
        </p:nvSpPr>
        <p:spPr/>
        <p:txBody>
          <a:bodyPr/>
          <a:lstStyle/>
          <a:p>
            <a:fld id="{B7041A91-55D1-1443-A738-2F68DF895B18}" type="slidenum">
              <a:rPr kumimoji="1" lang="zh-CN" altLang="en-US" smtClean="0"/>
              <a:t>13</a:t>
            </a:fld>
            <a:endParaRPr kumimoji="1" lang="zh-CN" altLang="en-US"/>
          </a:p>
        </p:txBody>
      </p:sp>
    </p:spTree>
    <p:extLst>
      <p:ext uri="{BB962C8B-B14F-4D97-AF65-F5344CB8AC3E}">
        <p14:creationId xmlns:p14="http://schemas.microsoft.com/office/powerpoint/2010/main" val="1010872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zh-CN" dirty="0"/>
              <a:t>post</a:t>
            </a:r>
            <a:r>
              <a:rPr kumimoji="1" lang="zh-CN" altLang="en-US" dirty="0"/>
              <a:t>和</a:t>
            </a:r>
            <a:r>
              <a:rPr kumimoji="1" lang="en" altLang="zh-CN" dirty="0"/>
              <a:t>view</a:t>
            </a:r>
            <a:r>
              <a:rPr kumimoji="1" lang="zh-CN" altLang="en-US" dirty="0"/>
              <a:t>行为不一样，</a:t>
            </a:r>
            <a:r>
              <a:rPr kumimoji="1" lang="en" altLang="zh-CN" dirty="0"/>
              <a:t> post</a:t>
            </a:r>
            <a:r>
              <a:rPr kumimoji="1" lang="zh-CN" altLang="en-US" dirty="0"/>
              <a:t>会逐层上传到</a:t>
            </a:r>
            <a:r>
              <a:rPr kumimoji="1" lang="en" altLang="zh-CN" dirty="0"/>
              <a:t>data center</a:t>
            </a:r>
            <a:r>
              <a:rPr kumimoji="1" lang="zh-CN" altLang="en-US" dirty="0"/>
              <a:t>，</a:t>
            </a:r>
            <a:r>
              <a:rPr kumimoji="1" lang="en" altLang="zh-CN" dirty="0"/>
              <a:t> view</a:t>
            </a:r>
            <a:r>
              <a:rPr kumimoji="1" lang="zh-CN" altLang="en-US" dirty="0"/>
              <a:t>请求到了就返回，不再迭代，所以</a:t>
            </a:r>
            <a:r>
              <a:rPr kumimoji="1" lang="en" altLang="zh-CN" dirty="0" err="1"/>
              <a:t>SocialCache</a:t>
            </a:r>
            <a:r>
              <a:rPr kumimoji="1" lang="zh-CN" altLang="en-US" dirty="0"/>
              <a:t>会根据</a:t>
            </a:r>
            <a:r>
              <a:rPr kumimoji="1" lang="en" altLang="zh-CN" dirty="0"/>
              <a:t>post</a:t>
            </a:r>
            <a:r>
              <a:rPr kumimoji="1" lang="zh-CN" altLang="en-US" dirty="0"/>
              <a:t>和</a:t>
            </a:r>
            <a:r>
              <a:rPr kumimoji="1" lang="en" altLang="zh-CN" dirty="0"/>
              <a:t>view</a:t>
            </a:r>
            <a:r>
              <a:rPr kumimoji="1" lang="zh-CN" altLang="en" dirty="0"/>
              <a:t>，</a:t>
            </a:r>
            <a:r>
              <a:rPr kumimoji="1" lang="zh-CN" altLang="en-US" dirty="0"/>
              <a:t>做不同的处理</a:t>
            </a:r>
          </a:p>
          <a:p>
            <a:endParaRPr kumimoji="1" lang="zh-CN" altLang="en-US" dirty="0"/>
          </a:p>
        </p:txBody>
      </p:sp>
      <p:sp>
        <p:nvSpPr>
          <p:cNvPr id="4" name="灯片编号占位符 3"/>
          <p:cNvSpPr>
            <a:spLocks noGrp="1"/>
          </p:cNvSpPr>
          <p:nvPr>
            <p:ph type="sldNum" sz="quarter" idx="5"/>
          </p:nvPr>
        </p:nvSpPr>
        <p:spPr/>
        <p:txBody>
          <a:bodyPr/>
          <a:lstStyle/>
          <a:p>
            <a:fld id="{B7041A91-55D1-1443-A738-2F68DF895B18}" type="slidenum">
              <a:rPr kumimoji="1" lang="zh-CN" altLang="en-US" smtClean="0"/>
              <a:t>14</a:t>
            </a:fld>
            <a:endParaRPr kumimoji="1" lang="zh-CN" altLang="en-US"/>
          </a:p>
        </p:txBody>
      </p:sp>
    </p:spTree>
    <p:extLst>
      <p:ext uri="{BB962C8B-B14F-4D97-AF65-F5344CB8AC3E}">
        <p14:creationId xmlns:p14="http://schemas.microsoft.com/office/powerpoint/2010/main" val="3122212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CDN, short for Content Delivery Network, is a distributed network of servers located across various geographic locations. </a:t>
            </a:r>
          </a:p>
          <a:p>
            <a:r>
              <a:rPr kumimoji="1" lang="en" altLang="zh-CN" dirty="0"/>
              <a:t>CDN is a very important modern web infrastructure. Its primary function is to deliver web content, such as images, videos, and web pages, to the end-users faster.</a:t>
            </a:r>
            <a:endParaRPr kumimoji="1" lang="zh-CN" altLang="en-US" dirty="0"/>
          </a:p>
        </p:txBody>
      </p:sp>
      <p:sp>
        <p:nvSpPr>
          <p:cNvPr id="4" name="灯片编号占位符 3"/>
          <p:cNvSpPr>
            <a:spLocks noGrp="1"/>
          </p:cNvSpPr>
          <p:nvPr>
            <p:ph type="sldNum" sz="quarter" idx="5"/>
          </p:nvPr>
        </p:nvSpPr>
        <p:spPr/>
        <p:txBody>
          <a:bodyPr/>
          <a:lstStyle/>
          <a:p>
            <a:fld id="{B7041A91-55D1-1443-A738-2F68DF895B18}" type="slidenum">
              <a:rPr kumimoji="1" lang="zh-CN" altLang="en-US" smtClean="0"/>
              <a:t>2</a:t>
            </a:fld>
            <a:endParaRPr kumimoji="1" lang="zh-CN" altLang="en-US"/>
          </a:p>
        </p:txBody>
      </p:sp>
    </p:spTree>
    <p:extLst>
      <p:ext uri="{BB962C8B-B14F-4D97-AF65-F5344CB8AC3E}">
        <p14:creationId xmlns:p14="http://schemas.microsoft.com/office/powerpoint/2010/main" val="3328209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kumimoji="1" lang="en-US" altLang="zh-CN" dirty="0"/>
              <a:t>However, due to the limited storage, the CDN cache is easily fully occupied. </a:t>
            </a:r>
          </a:p>
          <a:p>
            <a:endParaRPr kumimoji="1" lang="en-US" altLang="zh-CN" dirty="0"/>
          </a:p>
          <a:p>
            <a:r>
              <a:rPr kumimoji="1" lang="en-US" altLang="zh-CN" dirty="0"/>
              <a:t>So</a:t>
            </a:r>
            <a:r>
              <a:rPr kumimoji="1" lang="zh-CN" altLang="en-US" dirty="0"/>
              <a:t> </a:t>
            </a:r>
            <a:r>
              <a:rPr kumimoji="1" lang="en-US" altLang="zh-CN" dirty="0"/>
              <a:t>If there is new content that needs to be cached, we need an effective caching strategy. </a:t>
            </a:r>
          </a:p>
          <a:p>
            <a:endParaRPr kumimoji="1" lang="en-US" altLang="zh-CN" dirty="0"/>
          </a:p>
          <a:p>
            <a:r>
              <a:rPr kumimoji="1" lang="en-US" altLang="zh-CN" dirty="0"/>
              <a:t>The current metrics for optimizing caching strategy include traffic volume, cache hit ratio, and validity period.</a:t>
            </a:r>
          </a:p>
          <a:p>
            <a:endParaRPr kumimoji="1" lang="en-US" altLang="zh-CN" dirty="0"/>
          </a:p>
          <a:p>
            <a:r>
              <a:rPr kumimoji="1" lang="en-US" altLang="zh-CN" dirty="0"/>
              <a:t>However,</a:t>
            </a:r>
            <a:r>
              <a:rPr kumimoji="1" lang="zh-CN" altLang="en-US" dirty="0"/>
              <a:t> </a:t>
            </a:r>
            <a:r>
              <a:rPr kumimoji="1" lang="en-US" altLang="zh-CN" dirty="0"/>
              <a:t>For online social media platforms, the large amount of Online Social Network data leads to a significant traffic volume for synchronization</a:t>
            </a:r>
            <a:r>
              <a:rPr kumimoji="1" lang="zh-CN" altLang="en-US" dirty="0"/>
              <a:t> </a:t>
            </a:r>
            <a:r>
              <a:rPr kumimoji="1" lang="en-US" altLang="zh-CN" dirty="0"/>
              <a:t>among the servers, which is a</a:t>
            </a:r>
            <a:r>
              <a:rPr kumimoji="1" lang="zh-CN" altLang="en-US" dirty="0"/>
              <a:t> </a:t>
            </a:r>
            <a:r>
              <a:rPr kumimoji="1" lang="en-US" altLang="zh-CN" dirty="0"/>
              <a:t>more important metric in social network scenario.</a:t>
            </a:r>
            <a:endParaRPr kumimoji="1" lang="zh-CN" altLang="en-US" dirty="0"/>
          </a:p>
        </p:txBody>
      </p:sp>
      <p:sp>
        <p:nvSpPr>
          <p:cNvPr id="4" name="灯片编号占位符 3"/>
          <p:cNvSpPr>
            <a:spLocks noGrp="1"/>
          </p:cNvSpPr>
          <p:nvPr>
            <p:ph type="sldNum" sz="quarter" idx="5"/>
          </p:nvPr>
        </p:nvSpPr>
        <p:spPr/>
        <p:txBody>
          <a:bodyPr/>
          <a:lstStyle/>
          <a:p>
            <a:fld id="{B7041A91-55D1-1443-A738-2F68DF895B18}" type="slidenum">
              <a:rPr kumimoji="1" lang="zh-CN" altLang="en-US" smtClean="0"/>
              <a:t>3</a:t>
            </a:fld>
            <a:endParaRPr kumimoji="1" lang="zh-CN" altLang="en-US"/>
          </a:p>
        </p:txBody>
      </p:sp>
    </p:spTree>
    <p:extLst>
      <p:ext uri="{BB962C8B-B14F-4D97-AF65-F5344CB8AC3E}">
        <p14:creationId xmlns:p14="http://schemas.microsoft.com/office/powerpoint/2010/main" val="138430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We get the motivation from Canali's work in 2010, which inspires us to propose a caching strategy to reduce the traffic volume. </a:t>
            </a:r>
          </a:p>
          <a:p>
            <a:endParaRPr kumimoji="1" lang="en" altLang="zh-CN" dirty="0"/>
          </a:p>
          <a:p>
            <a:r>
              <a:rPr kumimoji="1" lang="en" altLang="zh-CN" dirty="0"/>
              <a:t>They found that there is a positive correlation between the popularity of content on YouTube and the indegree of its users, which means that the more followers a user has, the higher the views of their uploaded videos.</a:t>
            </a:r>
          </a:p>
          <a:p>
            <a:endParaRPr kumimoji="1" lang="en" altLang="zh-CN" dirty="0"/>
          </a:p>
          <a:p>
            <a:r>
              <a:rPr kumimoji="1" lang="en" altLang="zh-CN" dirty="0"/>
              <a:t>So, preferentially caching content from users with high social influence can increase the cache hit ratio, and reduce</a:t>
            </a:r>
            <a:r>
              <a:rPr kumimoji="1" lang="zh-CN" altLang="en-US" dirty="0"/>
              <a:t> </a:t>
            </a:r>
            <a:r>
              <a:rPr kumimoji="1" lang="en" altLang="zh-CN" dirty="0"/>
              <a:t>traffic for synchronization.</a:t>
            </a:r>
            <a:endParaRPr kumimoji="1" lang="zh-CN" altLang="en-US" dirty="0"/>
          </a:p>
        </p:txBody>
      </p:sp>
      <p:sp>
        <p:nvSpPr>
          <p:cNvPr id="4" name="灯片编号占位符 3"/>
          <p:cNvSpPr>
            <a:spLocks noGrp="1"/>
          </p:cNvSpPr>
          <p:nvPr>
            <p:ph type="sldNum" sz="quarter" idx="5"/>
          </p:nvPr>
        </p:nvSpPr>
        <p:spPr/>
        <p:txBody>
          <a:bodyPr/>
          <a:lstStyle/>
          <a:p>
            <a:fld id="{B7041A91-55D1-1443-A738-2F68DF895B18}" type="slidenum">
              <a:rPr kumimoji="1" lang="zh-CN" altLang="en-US" smtClean="0"/>
              <a:t>4</a:t>
            </a:fld>
            <a:endParaRPr kumimoji="1" lang="zh-CN" altLang="en-US"/>
          </a:p>
        </p:txBody>
      </p:sp>
    </p:spTree>
    <p:extLst>
      <p:ext uri="{BB962C8B-B14F-4D97-AF65-F5344CB8AC3E}">
        <p14:creationId xmlns:p14="http://schemas.microsoft.com/office/powerpoint/2010/main" val="4206817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ok</a:t>
            </a:r>
            <a:r>
              <a:rPr kumimoji="1" lang="zh-CN" altLang="en" dirty="0"/>
              <a:t>， </a:t>
            </a:r>
            <a:r>
              <a:rPr kumimoji="1" lang="en" altLang="zh-CN" dirty="0"/>
              <a:t>now, I will present </a:t>
            </a:r>
            <a:r>
              <a:rPr kumimoji="1" lang="en" altLang="zh-CN" dirty="0" err="1"/>
              <a:t>SocialCache</a:t>
            </a:r>
            <a:r>
              <a:rPr kumimoji="1" lang="en" altLang="zh-CN" dirty="0"/>
              <a:t>, a Social-Aware Caching Strategy, which considers the social influence into the caching strategy.</a:t>
            </a:r>
          </a:p>
          <a:p>
            <a:endParaRPr kumimoji="1" lang="en" altLang="zh-CN" dirty="0"/>
          </a:p>
          <a:p>
            <a:r>
              <a:rPr kumimoji="1" lang="en" altLang="zh-CN" dirty="0"/>
              <a:t>the principle of </a:t>
            </a:r>
            <a:r>
              <a:rPr kumimoji="1" lang="en" altLang="zh-CN" dirty="0" err="1"/>
              <a:t>SocialCache</a:t>
            </a:r>
            <a:r>
              <a:rPr kumimoji="1" lang="en" altLang="zh-CN" dirty="0"/>
              <a:t> is straightforward. Replace cache based on 𝑷𝒓𝒊𝒐𝒓𝒊𝒕𝒚 𝒫, A metric calculated with social connectivity. If the minimum among  (A,B,C)  is 𝑪  𝒂𝒏𝒅  the 𝑷𝒓𝒊𝒐𝒓𝒊𝒕𝒚 of D is higher than the 𝑷𝒓𝒊𝒐𝒓𝒊𝒕𝒚 of 𝑪 Then, D will  replace C in </a:t>
            </a:r>
            <a:r>
              <a:rPr kumimoji="1" lang="en-US" altLang="zh-CN" dirty="0"/>
              <a:t>the</a:t>
            </a:r>
            <a:r>
              <a:rPr kumimoji="1" lang="zh-CN" altLang="en-US" dirty="0"/>
              <a:t> </a:t>
            </a:r>
            <a:r>
              <a:rPr kumimoji="1" lang="en" altLang="zh-CN" dirty="0"/>
              <a:t>cache</a:t>
            </a:r>
            <a:r>
              <a:rPr kumimoji="1" lang="zh-CN" altLang="en-US" dirty="0"/>
              <a:t> </a:t>
            </a:r>
            <a:r>
              <a:rPr kumimoji="1" lang="en-US" altLang="zh-CN" dirty="0"/>
              <a:t>list</a:t>
            </a:r>
            <a:endParaRPr kumimoji="1" lang="en" altLang="zh-CN" dirty="0"/>
          </a:p>
        </p:txBody>
      </p:sp>
      <p:sp>
        <p:nvSpPr>
          <p:cNvPr id="4" name="灯片编号占位符 3"/>
          <p:cNvSpPr>
            <a:spLocks noGrp="1"/>
          </p:cNvSpPr>
          <p:nvPr>
            <p:ph type="sldNum" sz="quarter" idx="5"/>
          </p:nvPr>
        </p:nvSpPr>
        <p:spPr/>
        <p:txBody>
          <a:bodyPr/>
          <a:lstStyle/>
          <a:p>
            <a:fld id="{B7041A91-55D1-1443-A738-2F68DF895B18}" type="slidenum">
              <a:rPr kumimoji="1" lang="zh-CN" altLang="en-US" smtClean="0"/>
              <a:t>5</a:t>
            </a:fld>
            <a:endParaRPr kumimoji="1" lang="zh-CN" altLang="en-US"/>
          </a:p>
        </p:txBody>
      </p:sp>
    </p:spTree>
    <p:extLst>
      <p:ext uri="{BB962C8B-B14F-4D97-AF65-F5344CB8AC3E}">
        <p14:creationId xmlns:p14="http://schemas.microsoft.com/office/powerpoint/2010/main" val="1323279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This slide displays the detailed formula for calculating the 𝑷𝒓𝒊𝒐𝒓𝒊𝒕𝒚  D.</a:t>
            </a:r>
          </a:p>
          <a:p>
            <a:r>
              <a:rPr kumimoji="1" lang="en" altLang="zh-CN" dirty="0"/>
              <a:t>It cover</a:t>
            </a:r>
            <a:r>
              <a:rPr kumimoji="1" lang="en-US" altLang="zh-CN" dirty="0"/>
              <a:t>s</a:t>
            </a:r>
            <a:r>
              <a:rPr kumimoji="1" lang="en" altLang="zh-CN" dirty="0"/>
              <a:t> four parts: </a:t>
            </a:r>
          </a:p>
          <a:p>
            <a:r>
              <a:rPr kumimoji="1" lang="en" altLang="zh-CN" dirty="0"/>
              <a:t>Social connectivity 𝓢: user’s influence in the OSN</a:t>
            </a:r>
          </a:p>
          <a:p>
            <a:r>
              <a:rPr kumimoji="1" lang="en" altLang="zh-CN" dirty="0"/>
              <a:t>Content size 𝓜: the size of the file transferred by this request</a:t>
            </a:r>
          </a:p>
          <a:p>
            <a:r>
              <a:rPr kumimoji="1" lang="en" altLang="zh-CN" dirty="0"/>
              <a:t>Geo Distance 𝓓: geographic distance between the user and the nearest CDN node</a:t>
            </a:r>
          </a:p>
          <a:p>
            <a:r>
              <a:rPr kumimoji="1" lang="en" altLang="zh-CN" dirty="0"/>
              <a:t>Timestamp 𝓣: time that this content is created</a:t>
            </a:r>
          </a:p>
          <a:p>
            <a:endParaRPr kumimoji="1" lang="en" altLang="zh-CN" dirty="0"/>
          </a:p>
          <a:p>
            <a:r>
              <a:rPr kumimoji="1" lang="en" altLang="zh-CN" dirty="0"/>
              <a:t>each part has a corresponding weight parameter and we use a heuristic</a:t>
            </a:r>
            <a:r>
              <a:rPr kumimoji="1" lang="zh-CN" altLang="en-US" dirty="0"/>
              <a:t> </a:t>
            </a:r>
            <a:r>
              <a:rPr kumimoji="1" lang="en-US" altLang="zh-CN" dirty="0"/>
              <a:t>|</a:t>
            </a:r>
            <a:r>
              <a:rPr lang="en" altLang="zh-CN" dirty="0" err="1"/>
              <a:t>hjʊərɪstɪk</a:t>
            </a:r>
            <a:r>
              <a:rPr kumimoji="1" lang="en-US" altLang="zh-CN" dirty="0"/>
              <a:t>|</a:t>
            </a:r>
            <a:r>
              <a:rPr kumimoji="1" lang="en" altLang="zh-CN" dirty="0"/>
              <a:t> algorithm called hill-climbing [1] to fine-tune these weight parameters.</a:t>
            </a:r>
            <a:endParaRPr kumimoji="1" lang="zh-CN" altLang="en-US" dirty="0"/>
          </a:p>
        </p:txBody>
      </p:sp>
      <p:sp>
        <p:nvSpPr>
          <p:cNvPr id="4" name="灯片编号占位符 3"/>
          <p:cNvSpPr>
            <a:spLocks noGrp="1"/>
          </p:cNvSpPr>
          <p:nvPr>
            <p:ph type="sldNum" sz="quarter" idx="5"/>
          </p:nvPr>
        </p:nvSpPr>
        <p:spPr/>
        <p:txBody>
          <a:bodyPr/>
          <a:lstStyle/>
          <a:p>
            <a:fld id="{B7041A91-55D1-1443-A738-2F68DF895B18}" type="slidenum">
              <a:rPr kumimoji="1" lang="zh-CN" altLang="en-US" smtClean="0"/>
              <a:t>6</a:t>
            </a:fld>
            <a:endParaRPr kumimoji="1" lang="zh-CN" altLang="en-US"/>
          </a:p>
        </p:txBody>
      </p:sp>
    </p:spTree>
    <p:extLst>
      <p:ext uri="{BB962C8B-B14F-4D97-AF65-F5344CB8AC3E}">
        <p14:creationId xmlns:p14="http://schemas.microsoft.com/office/powerpoint/2010/main" val="993923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We have two cache situations. One is cache miss. At this point, new content will be inserted into the full cache list. We first calculate the priority of the new content D. If there is content with a lower priority than D, we delete the lowest priority in the list, such as C, and then sort the new cache list.</a:t>
            </a:r>
          </a:p>
          <a:p>
            <a:endParaRPr kumimoji="1" lang="en" altLang="zh-CN" dirty="0"/>
          </a:p>
          <a:p>
            <a:r>
              <a:rPr kumimoji="1" lang="en" altLang="zh-CN" dirty="0"/>
              <a:t>Cache hits are much easier. We only need to re-calculate the priority of each content in the queue and sort them.</a:t>
            </a:r>
          </a:p>
          <a:p>
            <a:endParaRPr kumimoji="1" lang="en" altLang="zh-CN" dirty="0"/>
          </a:p>
          <a:p>
            <a:r>
              <a:rPr kumimoji="1" lang="en" altLang="zh-CN" dirty="0"/>
              <a:t>Generally, the post </a:t>
            </a:r>
            <a:r>
              <a:rPr kumimoji="1" lang="en" altLang="zh-CN" dirty="0" err="1"/>
              <a:t>behaviour</a:t>
            </a:r>
            <a:r>
              <a:rPr kumimoji="1" lang="en" altLang="zh-CN" dirty="0"/>
              <a:t> in social networks belongs to the cache miss situation, while the view </a:t>
            </a:r>
            <a:r>
              <a:rPr kumimoji="1" lang="en" altLang="zh-CN" dirty="0" err="1"/>
              <a:t>behaviour</a:t>
            </a:r>
            <a:r>
              <a:rPr kumimoji="1" lang="en" altLang="zh-CN" dirty="0"/>
              <a:t> belongs to the cache hit situation.</a:t>
            </a:r>
            <a:endParaRPr kumimoji="1" lang="zh-CN" altLang="en-US" dirty="0"/>
          </a:p>
        </p:txBody>
      </p:sp>
      <p:sp>
        <p:nvSpPr>
          <p:cNvPr id="4" name="灯片编号占位符 3"/>
          <p:cNvSpPr>
            <a:spLocks noGrp="1"/>
          </p:cNvSpPr>
          <p:nvPr>
            <p:ph type="sldNum" sz="quarter" idx="5"/>
          </p:nvPr>
        </p:nvSpPr>
        <p:spPr/>
        <p:txBody>
          <a:bodyPr/>
          <a:lstStyle/>
          <a:p>
            <a:fld id="{B7041A91-55D1-1443-A738-2F68DF895B18}" type="slidenum">
              <a:rPr kumimoji="1" lang="zh-CN" altLang="en-US" smtClean="0"/>
              <a:t>7</a:t>
            </a:fld>
            <a:endParaRPr kumimoji="1" lang="zh-CN" altLang="en-US"/>
          </a:p>
        </p:txBody>
      </p:sp>
    </p:spTree>
    <p:extLst>
      <p:ext uri="{BB962C8B-B14F-4D97-AF65-F5344CB8AC3E}">
        <p14:creationId xmlns:p14="http://schemas.microsoft.com/office/powerpoint/2010/main" val="2864218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ok, now, I would like to introduce the Real-world Datasets used to evaluate </a:t>
            </a:r>
            <a:r>
              <a:rPr kumimoji="1" lang="en" altLang="zh-CN" dirty="0" err="1"/>
              <a:t>SocialCache</a:t>
            </a:r>
            <a:r>
              <a:rPr kumimoji="1" lang="en" altLang="zh-CN" dirty="0"/>
              <a:t>.</a:t>
            </a:r>
          </a:p>
          <a:p>
            <a:endParaRPr kumimoji="1" lang="en" altLang="zh-CN" dirty="0"/>
          </a:p>
          <a:p>
            <a:r>
              <a:rPr kumimoji="1" lang="en" altLang="zh-CN" dirty="0"/>
              <a:t>However</a:t>
            </a:r>
            <a:r>
              <a:rPr kumimoji="1" lang="en-US" altLang="zh-CN" dirty="0"/>
              <a:t>,</a:t>
            </a:r>
            <a:r>
              <a:rPr kumimoji="1" lang="zh-CN" altLang="en-US" dirty="0"/>
              <a:t> </a:t>
            </a:r>
            <a:r>
              <a:rPr kumimoji="1" lang="en" altLang="zh-CN" dirty="0"/>
              <a:t>It is difficult to access a realistic dataset that includes a social network graph and the corresponding information on each CDN request at the same time. So</a:t>
            </a:r>
            <a:r>
              <a:rPr kumimoji="1" lang="en-US" altLang="zh-CN" dirty="0"/>
              <a:t>,</a:t>
            </a:r>
            <a:r>
              <a:rPr kumimoji="1" lang="zh-CN" altLang="en-US" dirty="0"/>
              <a:t> </a:t>
            </a:r>
            <a:r>
              <a:rPr kumimoji="1" lang="en" altLang="zh-CN" dirty="0"/>
              <a:t>As a result, many researchers have to use synthetic</a:t>
            </a:r>
            <a:r>
              <a:rPr kumimoji="1" lang="zh-CN" altLang="en-US" dirty="0"/>
              <a:t> </a:t>
            </a:r>
            <a:r>
              <a:rPr kumimoji="1" lang="en-US" altLang="zh-CN" dirty="0"/>
              <a:t>|</a:t>
            </a:r>
            <a:r>
              <a:rPr lang="en" altLang="zh-CN" dirty="0" err="1"/>
              <a:t>sɪn</a:t>
            </a:r>
            <a:r>
              <a:rPr lang="el-GR" altLang="zh-CN" dirty="0"/>
              <a:t>θ</a:t>
            </a:r>
            <a:r>
              <a:rPr lang="en" altLang="zh-CN" dirty="0" err="1"/>
              <a:t>etɪk</a:t>
            </a:r>
            <a:r>
              <a:rPr kumimoji="1" lang="en-US" altLang="zh-CN" dirty="0"/>
              <a:t>|</a:t>
            </a:r>
            <a:r>
              <a:rPr kumimoji="1" lang="en" altLang="zh-CN" dirty="0"/>
              <a:t> datasets based on randomness or other mathematical distributions, which is lack of authenticity</a:t>
            </a:r>
            <a:r>
              <a:rPr kumimoji="1" lang="zh-CN" altLang="en-US" dirty="0"/>
              <a:t> </a:t>
            </a:r>
            <a:r>
              <a:rPr kumimoji="1" lang="en-US" altLang="zh-CN" dirty="0"/>
              <a:t>|</a:t>
            </a:r>
            <a:r>
              <a:rPr lang="en" altLang="zh-CN" dirty="0"/>
              <a:t>ˌ</a:t>
            </a:r>
            <a:r>
              <a:rPr lang="en" altLang="zh-CN" dirty="0" err="1"/>
              <a:t>ɔ</a:t>
            </a:r>
            <a:r>
              <a:rPr lang="el-GR" altLang="zh-CN" dirty="0"/>
              <a:t>θ</a:t>
            </a:r>
            <a:r>
              <a:rPr lang="en" altLang="zh-CN" dirty="0" err="1"/>
              <a:t>ənˈtɪsəti</a:t>
            </a:r>
            <a:r>
              <a:rPr lang="en" altLang="zh-CN" dirty="0"/>
              <a:t> </a:t>
            </a:r>
            <a:r>
              <a:rPr kumimoji="1" lang="en-US" altLang="zh-CN" dirty="0"/>
              <a:t>|</a:t>
            </a:r>
            <a:r>
              <a:rPr kumimoji="1" lang="en" altLang="zh-CN" dirty="0"/>
              <a:t>.</a:t>
            </a:r>
          </a:p>
          <a:p>
            <a:endParaRPr kumimoji="1" lang="en" altLang="zh-CN" dirty="0"/>
          </a:p>
          <a:p>
            <a:r>
              <a:rPr kumimoji="1" lang="en" altLang="zh-CN" dirty="0"/>
              <a:t>So</a:t>
            </a:r>
            <a:r>
              <a:rPr kumimoji="1" lang="en-US" altLang="zh-CN" dirty="0"/>
              <a:t>,</a:t>
            </a:r>
            <a:r>
              <a:rPr kumimoji="1" lang="zh-CN" altLang="en-US" dirty="0"/>
              <a:t> </a:t>
            </a:r>
            <a:r>
              <a:rPr kumimoji="1" lang="en" altLang="zh-CN" dirty="0"/>
              <a:t>to better evaluate </a:t>
            </a:r>
            <a:r>
              <a:rPr kumimoji="1" lang="en" altLang="zh-CN" dirty="0" err="1"/>
              <a:t>SocialCache</a:t>
            </a:r>
            <a:r>
              <a:rPr kumimoji="1" lang="en" altLang="zh-CN" dirty="0"/>
              <a:t>, we use three real-world datasets: </a:t>
            </a:r>
          </a:p>
          <a:p>
            <a:r>
              <a:rPr kumimoji="1" lang="en" altLang="zh-CN" dirty="0"/>
              <a:t>two Real online social network  datasets, come from Twitter and </a:t>
            </a:r>
            <a:r>
              <a:rPr kumimoji="1" lang="en" altLang="zh-CN" dirty="0" err="1"/>
              <a:t>Brightkite</a:t>
            </a:r>
            <a:r>
              <a:rPr kumimoji="1" lang="en" altLang="zh-CN" dirty="0"/>
              <a:t>. one Real CDN requests dataset, which contains the real CDN requests from Twitter users</a:t>
            </a:r>
            <a:r>
              <a:rPr kumimoji="1" lang="zh-CN" altLang="en" dirty="0"/>
              <a:t>。</a:t>
            </a:r>
            <a:endParaRPr kumimoji="1" lang="zh-CN" altLang="en-US" dirty="0"/>
          </a:p>
        </p:txBody>
      </p:sp>
      <p:sp>
        <p:nvSpPr>
          <p:cNvPr id="4" name="灯片编号占位符 3"/>
          <p:cNvSpPr>
            <a:spLocks noGrp="1"/>
          </p:cNvSpPr>
          <p:nvPr>
            <p:ph type="sldNum" sz="quarter" idx="5"/>
          </p:nvPr>
        </p:nvSpPr>
        <p:spPr/>
        <p:txBody>
          <a:bodyPr/>
          <a:lstStyle/>
          <a:p>
            <a:fld id="{B7041A91-55D1-1443-A738-2F68DF895B18}" type="slidenum">
              <a:rPr kumimoji="1" lang="zh-CN" altLang="en-US" smtClean="0"/>
              <a:t>8</a:t>
            </a:fld>
            <a:endParaRPr kumimoji="1" lang="zh-CN" altLang="en-US"/>
          </a:p>
        </p:txBody>
      </p:sp>
    </p:spTree>
    <p:extLst>
      <p:ext uri="{BB962C8B-B14F-4D97-AF65-F5344CB8AC3E}">
        <p14:creationId xmlns:p14="http://schemas.microsoft.com/office/powerpoint/2010/main" val="1526674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This is the baseline we will compare with the </a:t>
            </a:r>
            <a:r>
              <a:rPr kumimoji="1" lang="en" altLang="zh-CN" dirty="0" err="1"/>
              <a:t>SocialCache</a:t>
            </a:r>
            <a:r>
              <a:rPr kumimoji="1" lang="en" altLang="zh-CN" dirty="0"/>
              <a:t>. Three baselines are used in the production environment, and one is the most relevant State of the Art baseline, which also considers</a:t>
            </a:r>
            <a:r>
              <a:rPr kumimoji="1" lang="zh-CN" altLang="en-US" dirty="0"/>
              <a:t> </a:t>
            </a:r>
            <a:r>
              <a:rPr kumimoji="1" lang="en" altLang="zh-CN" dirty="0"/>
              <a:t>Social-aware metrics.</a:t>
            </a:r>
            <a:endParaRPr kumimoji="1" lang="zh-CN" altLang="en-US" dirty="0"/>
          </a:p>
        </p:txBody>
      </p:sp>
      <p:sp>
        <p:nvSpPr>
          <p:cNvPr id="4" name="灯片编号占位符 3"/>
          <p:cNvSpPr>
            <a:spLocks noGrp="1"/>
          </p:cNvSpPr>
          <p:nvPr>
            <p:ph type="sldNum" sz="quarter" idx="5"/>
          </p:nvPr>
        </p:nvSpPr>
        <p:spPr/>
        <p:txBody>
          <a:bodyPr/>
          <a:lstStyle/>
          <a:p>
            <a:fld id="{B7041A91-55D1-1443-A738-2F68DF895B18}" type="slidenum">
              <a:rPr kumimoji="1" lang="zh-CN" altLang="en-US" smtClean="0"/>
              <a:t>9</a:t>
            </a:fld>
            <a:endParaRPr kumimoji="1" lang="zh-CN" altLang="en-US"/>
          </a:p>
        </p:txBody>
      </p:sp>
    </p:spTree>
    <p:extLst>
      <p:ext uri="{BB962C8B-B14F-4D97-AF65-F5344CB8AC3E}">
        <p14:creationId xmlns:p14="http://schemas.microsoft.com/office/powerpoint/2010/main" val="36809484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F62B039-F899-5847-930C-15D786EEFF02}" type="datetime1">
              <a:rPr kumimoji="1" lang="zh-CN" altLang="en-US" smtClean="0"/>
              <a:t>2023/5/30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41C29CA-8DAD-7D4B-B26F-2E2A67ED50CD}" type="slidenum">
              <a:rPr kumimoji="1" lang="zh-CN" altLang="en-US" smtClean="0"/>
              <a:t>‹#›</a:t>
            </a:fld>
            <a:endParaRPr kumimoji="1" lang="zh-CN" altLang="en-US" dirty="0"/>
          </a:p>
        </p:txBody>
      </p:sp>
      <p:pic>
        <p:nvPicPr>
          <p:cNvPr id="7" name="图片 6">
            <a:extLst>
              <a:ext uri="{FF2B5EF4-FFF2-40B4-BE49-F238E27FC236}">
                <a16:creationId xmlns:a16="http://schemas.microsoft.com/office/drawing/2014/main" id="{757B3E61-0B48-E774-BEE6-40BEA9D3080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843202" y="150770"/>
            <a:ext cx="544198" cy="686215"/>
          </a:xfrm>
          <a:prstGeom prst="rect">
            <a:avLst/>
          </a:prstGeom>
        </p:spPr>
      </p:pic>
    </p:spTree>
    <p:extLst>
      <p:ext uri="{BB962C8B-B14F-4D97-AF65-F5344CB8AC3E}">
        <p14:creationId xmlns:p14="http://schemas.microsoft.com/office/powerpoint/2010/main" val="1720292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C1E3D02-3143-2649-873D-4EF9962FE349}" type="datetime1">
              <a:rPr kumimoji="1" lang="zh-CN" altLang="en-US" smtClean="0"/>
              <a:t>2023/5/30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41C29CA-8DAD-7D4B-B26F-2E2A67ED50CD}" type="slidenum">
              <a:rPr kumimoji="1" lang="zh-CN" altLang="en-US" smtClean="0"/>
              <a:t>‹#›</a:t>
            </a:fld>
            <a:endParaRPr kumimoji="1" lang="zh-CN" altLang="en-US"/>
          </a:p>
        </p:txBody>
      </p:sp>
    </p:spTree>
    <p:extLst>
      <p:ext uri="{BB962C8B-B14F-4D97-AF65-F5344CB8AC3E}">
        <p14:creationId xmlns:p14="http://schemas.microsoft.com/office/powerpoint/2010/main" val="4279059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E6C8063-3017-3345-A2DC-92B22947B501}" type="datetime1">
              <a:rPr kumimoji="1" lang="zh-CN" altLang="en-US" smtClean="0"/>
              <a:t>2023/5/30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41C29CA-8DAD-7D4B-B26F-2E2A67ED50CD}" type="slidenum">
              <a:rPr kumimoji="1" lang="zh-CN" altLang="en-US" smtClean="0"/>
              <a:t>‹#›</a:t>
            </a:fld>
            <a:endParaRPr kumimoji="1" lang="zh-CN" altLang="en-US"/>
          </a:p>
        </p:txBody>
      </p:sp>
    </p:spTree>
    <p:extLst>
      <p:ext uri="{BB962C8B-B14F-4D97-AF65-F5344CB8AC3E}">
        <p14:creationId xmlns:p14="http://schemas.microsoft.com/office/powerpoint/2010/main" val="2237893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a:xfrm>
            <a:off x="7016750" y="6492876"/>
            <a:ext cx="2057400" cy="365125"/>
          </a:xfrm>
        </p:spPr>
        <p:txBody>
          <a:bodyPr/>
          <a:lstStyle>
            <a:lvl1pPr>
              <a:defRPr>
                <a:solidFill>
                  <a:schemeClr val="tx1"/>
                </a:solidFill>
              </a:defRPr>
            </a:lvl1pPr>
          </a:lstStyle>
          <a:p>
            <a:fld id="{041C29CA-8DAD-7D4B-B26F-2E2A67ED50CD}" type="slidenum">
              <a:rPr kumimoji="1" lang="zh-CN" altLang="en-US" smtClean="0"/>
              <a:pPr/>
              <a:t>‹#›</a:t>
            </a:fld>
            <a:endParaRPr kumimoji="1" lang="zh-CN" altLang="en-US" dirty="0"/>
          </a:p>
        </p:txBody>
      </p:sp>
      <p:sp>
        <p:nvSpPr>
          <p:cNvPr id="2" name="Title 1"/>
          <p:cNvSpPr>
            <a:spLocks noGrp="1"/>
          </p:cNvSpPr>
          <p:nvPr>
            <p:ph type="title"/>
          </p:nvPr>
        </p:nvSpPr>
        <p:spPr>
          <a:xfrm>
            <a:off x="628650" y="88939"/>
            <a:ext cx="7886700" cy="846091"/>
          </a:xfrm>
        </p:spPr>
        <p:txBody>
          <a:bodyPr/>
          <a:lstStyle>
            <a:lvl1pPr algn="ctr">
              <a:defRPr sz="4000">
                <a:solidFill>
                  <a:schemeClr val="tx1"/>
                </a:solidFill>
                <a:latin typeface="Times" pitchFamily="2" charset="0"/>
              </a:defRPr>
            </a:lvl1pPr>
          </a:lstStyle>
          <a:p>
            <a:r>
              <a:rPr lang="zh-CN" altLang="en-US" dirty="0"/>
              <a:t>单击此处编辑母版标题样式</a:t>
            </a:r>
            <a:endParaRPr lang="en-US" dirty="0"/>
          </a:p>
        </p:txBody>
      </p:sp>
      <p:pic>
        <p:nvPicPr>
          <p:cNvPr id="11" name="图片 10">
            <a:extLst>
              <a:ext uri="{FF2B5EF4-FFF2-40B4-BE49-F238E27FC236}">
                <a16:creationId xmlns:a16="http://schemas.microsoft.com/office/drawing/2014/main" id="{68CFA76F-D8BA-C141-B2B3-BDF95C0AC958}"/>
              </a:ext>
            </a:extLst>
          </p:cNvPr>
          <p:cNvPicPr>
            <a:picLocks noChangeAspect="1"/>
          </p:cNvPicPr>
          <p:nvPr userDrawn="1"/>
        </p:nvPicPr>
        <p:blipFill rotWithShape="1">
          <a:blip r:embed="rId2" cstate="email">
            <a:duotone>
              <a:prstClr val="black"/>
              <a:schemeClr val="accent1">
                <a:tint val="45000"/>
                <a:satMod val="400000"/>
              </a:schemeClr>
            </a:duotone>
            <a:extLst>
              <a:ext uri="{28A0092B-C50C-407E-A947-70E740481C1C}">
                <a14:useLocalDpi xmlns:a14="http://schemas.microsoft.com/office/drawing/2010/main"/>
              </a:ext>
            </a:extLst>
          </a:blip>
          <a:srcRect/>
          <a:stretch/>
        </p:blipFill>
        <p:spPr>
          <a:xfrm>
            <a:off x="167664" y="6576202"/>
            <a:ext cx="247094" cy="234000"/>
          </a:xfrm>
          <a:prstGeom prst="rect">
            <a:avLst/>
          </a:prstGeom>
        </p:spPr>
      </p:pic>
      <p:pic>
        <p:nvPicPr>
          <p:cNvPr id="4" name="图片 3">
            <a:extLst>
              <a:ext uri="{FF2B5EF4-FFF2-40B4-BE49-F238E27FC236}">
                <a16:creationId xmlns:a16="http://schemas.microsoft.com/office/drawing/2014/main" id="{88C9F9D2-1488-A94B-88CB-0980BB48BA91}"/>
              </a:ext>
            </a:extLst>
          </p:cNvPr>
          <p:cNvPicPr>
            <a:picLocks/>
          </p:cNvPicPr>
          <p:nvPr userDrawn="1"/>
        </p:nvPicPr>
        <p:blipFill>
          <a:blip r:embed="rId3"/>
          <a:srcRect/>
          <a:stretch/>
        </p:blipFill>
        <p:spPr>
          <a:xfrm>
            <a:off x="519155" y="6591966"/>
            <a:ext cx="572453" cy="202472"/>
          </a:xfrm>
          <a:prstGeom prst="rect">
            <a:avLst/>
          </a:prstGeom>
        </p:spPr>
      </p:pic>
    </p:spTree>
    <p:extLst>
      <p:ext uri="{BB962C8B-B14F-4D97-AF65-F5344CB8AC3E}">
        <p14:creationId xmlns:p14="http://schemas.microsoft.com/office/powerpoint/2010/main" val="1026331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5/30/23</a:t>
            </a:fld>
            <a:endParaRPr lang="en-US" dirty="0"/>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41C29CA-8DAD-7D4B-B26F-2E2A67ED50CD}" type="slidenum">
              <a:rPr kumimoji="1" lang="zh-CN" altLang="en-US" smtClean="0"/>
              <a:pPr/>
              <a:t>‹#›</a:t>
            </a:fld>
            <a:endParaRPr kumimoji="1" lang="zh-CN" altLang="en-US"/>
          </a:p>
        </p:txBody>
      </p:sp>
    </p:spTree>
    <p:extLst>
      <p:ext uri="{BB962C8B-B14F-4D97-AF65-F5344CB8AC3E}">
        <p14:creationId xmlns:p14="http://schemas.microsoft.com/office/powerpoint/2010/main" val="244629880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CF9E4BB-0C4C-D040-9F1A-D5B4AA39E77A}" type="datetime1">
              <a:rPr kumimoji="1" lang="zh-CN" altLang="en-US" smtClean="0"/>
              <a:t>2023/5/30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41C29CA-8DAD-7D4B-B26F-2E2A67ED50CD}" type="slidenum">
              <a:rPr kumimoji="1" lang="zh-CN" altLang="en-US" smtClean="0"/>
              <a:t>‹#›</a:t>
            </a:fld>
            <a:endParaRPr kumimoji="1" lang="zh-CN" altLang="en-US"/>
          </a:p>
        </p:txBody>
      </p:sp>
    </p:spTree>
    <p:extLst>
      <p:ext uri="{BB962C8B-B14F-4D97-AF65-F5344CB8AC3E}">
        <p14:creationId xmlns:p14="http://schemas.microsoft.com/office/powerpoint/2010/main" val="1974486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3D834428-1891-B043-8FDA-72B5B01192C4}" type="datetime1">
              <a:rPr kumimoji="1" lang="zh-CN" altLang="en-US" smtClean="0"/>
              <a:t>2023/5/30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41C29CA-8DAD-7D4B-B26F-2E2A67ED50CD}" type="slidenum">
              <a:rPr kumimoji="1" lang="zh-CN" altLang="en-US" smtClean="0"/>
              <a:t>‹#›</a:t>
            </a:fld>
            <a:endParaRPr kumimoji="1" lang="zh-CN" altLang="en-US"/>
          </a:p>
        </p:txBody>
      </p:sp>
    </p:spTree>
    <p:extLst>
      <p:ext uri="{BB962C8B-B14F-4D97-AF65-F5344CB8AC3E}">
        <p14:creationId xmlns:p14="http://schemas.microsoft.com/office/powerpoint/2010/main" val="3789576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6833257F-ED0C-EA49-B99B-CFCF5CC48A93}" type="datetime1">
              <a:rPr kumimoji="1" lang="zh-CN" altLang="en-US" smtClean="0"/>
              <a:t>2023/5/30</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041C29CA-8DAD-7D4B-B26F-2E2A67ED50CD}" type="slidenum">
              <a:rPr kumimoji="1" lang="zh-CN" altLang="en-US" smtClean="0"/>
              <a:t>‹#›</a:t>
            </a:fld>
            <a:endParaRPr kumimoji="1" lang="zh-CN" altLang="en-US"/>
          </a:p>
        </p:txBody>
      </p:sp>
    </p:spTree>
    <p:extLst>
      <p:ext uri="{BB962C8B-B14F-4D97-AF65-F5344CB8AC3E}">
        <p14:creationId xmlns:p14="http://schemas.microsoft.com/office/powerpoint/2010/main" val="4104823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EBD7133-E39B-5340-A414-760595AEAB7C}" type="datetime1">
              <a:rPr kumimoji="1" lang="zh-CN" altLang="en-US" smtClean="0"/>
              <a:t>2023/5/30</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041C29CA-8DAD-7D4B-B26F-2E2A67ED50CD}" type="slidenum">
              <a:rPr kumimoji="1" lang="zh-CN" altLang="en-US" smtClean="0"/>
              <a:t>‹#›</a:t>
            </a:fld>
            <a:endParaRPr kumimoji="1" lang="zh-CN" altLang="en-US"/>
          </a:p>
        </p:txBody>
      </p:sp>
    </p:spTree>
    <p:extLst>
      <p:ext uri="{BB962C8B-B14F-4D97-AF65-F5344CB8AC3E}">
        <p14:creationId xmlns:p14="http://schemas.microsoft.com/office/powerpoint/2010/main" val="221436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FBB627-835A-C74F-8E9A-84A44291B04A}" type="datetime1">
              <a:rPr kumimoji="1" lang="zh-CN" altLang="en-US" smtClean="0"/>
              <a:t>2023/5/30</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041C29CA-8DAD-7D4B-B26F-2E2A67ED50CD}" type="slidenum">
              <a:rPr kumimoji="1" lang="zh-CN" altLang="en-US" smtClean="0"/>
              <a:t>‹#›</a:t>
            </a:fld>
            <a:endParaRPr kumimoji="1" lang="zh-CN" altLang="en-US"/>
          </a:p>
        </p:txBody>
      </p:sp>
    </p:spTree>
    <p:extLst>
      <p:ext uri="{BB962C8B-B14F-4D97-AF65-F5344CB8AC3E}">
        <p14:creationId xmlns:p14="http://schemas.microsoft.com/office/powerpoint/2010/main" val="1501540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8956E62-20B0-794C-9C67-2D2A410487C6}" type="datetime1">
              <a:rPr kumimoji="1" lang="zh-CN" altLang="en-US" smtClean="0"/>
              <a:t>2023/5/30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41C29CA-8DAD-7D4B-B26F-2E2A67ED50CD}" type="slidenum">
              <a:rPr kumimoji="1" lang="zh-CN" altLang="en-US" smtClean="0"/>
              <a:t>‹#›</a:t>
            </a:fld>
            <a:endParaRPr kumimoji="1" lang="zh-CN" altLang="en-US"/>
          </a:p>
        </p:txBody>
      </p:sp>
    </p:spTree>
    <p:extLst>
      <p:ext uri="{BB962C8B-B14F-4D97-AF65-F5344CB8AC3E}">
        <p14:creationId xmlns:p14="http://schemas.microsoft.com/office/powerpoint/2010/main" val="949020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C8BBB5C-114B-8744-B2C5-02F5FD069D77}" type="datetime1">
              <a:rPr kumimoji="1" lang="zh-CN" altLang="en-US" smtClean="0"/>
              <a:t>2023/5/30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41C29CA-8DAD-7D4B-B26F-2E2A67ED50CD}" type="slidenum">
              <a:rPr kumimoji="1" lang="zh-CN" altLang="en-US" smtClean="0"/>
              <a:t>‹#›</a:t>
            </a:fld>
            <a:endParaRPr kumimoji="1" lang="zh-CN" altLang="en-US"/>
          </a:p>
        </p:txBody>
      </p:sp>
    </p:spTree>
    <p:extLst>
      <p:ext uri="{BB962C8B-B14F-4D97-AF65-F5344CB8AC3E}">
        <p14:creationId xmlns:p14="http://schemas.microsoft.com/office/powerpoint/2010/main" val="2926093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5/30/23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1C29CA-8DAD-7D4B-B26F-2E2A67ED50CD}" type="slidenum">
              <a:rPr kumimoji="1" lang="zh-CN" altLang="en-US" smtClean="0"/>
              <a:pPr/>
              <a:t>‹#›</a:t>
            </a:fld>
            <a:endParaRPr kumimoji="1" lang="zh-CN" altLang="en-US"/>
          </a:p>
        </p:txBody>
      </p:sp>
    </p:spTree>
    <p:extLst>
      <p:ext uri="{BB962C8B-B14F-4D97-AF65-F5344CB8AC3E}">
        <p14:creationId xmlns:p14="http://schemas.microsoft.com/office/powerpoint/2010/main" val="374830169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image" Target="../media/image250.png"/><Relationship Id="rId3" Type="http://schemas.openxmlformats.org/officeDocument/2006/relationships/image" Target="../media/image240.png"/><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60.png"/></Relationships>
</file>

<file path=ppt/slides/_rels/slide14.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7.png"/><Relationship Id="rId4" Type="http://schemas.microsoft.com/office/2007/relationships/hdphoto" Target="../media/hdphoto1.wdp"/><Relationship Id="rId9" Type="http://schemas.microsoft.com/office/2007/relationships/hdphoto" Target="../media/hdphoto3.wdp"/></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3.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30.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9394" y="1168266"/>
            <a:ext cx="8585200" cy="2219423"/>
          </a:xfrm>
        </p:spPr>
        <p:txBody>
          <a:bodyPr>
            <a:noAutofit/>
          </a:bodyPr>
          <a:lstStyle/>
          <a:p>
            <a:pPr>
              <a:lnSpc>
                <a:spcPct val="120000"/>
              </a:lnSpc>
            </a:pPr>
            <a:r>
              <a:rPr lang="en-US" altLang="zh-CN" dirty="0" err="1">
                <a:latin typeface="Arial Rounded MT Bold" panose="020F0704030504030204" pitchFamily="34" charset="0"/>
                <a:ea typeface="Arial Unicode MS" panose="020B0604020202020204" pitchFamily="34" charset="-128"/>
                <a:cs typeface="Lucida Grande" panose="020B0600040502020204" pitchFamily="34" charset="0"/>
              </a:rPr>
              <a:t>SocialCache</a:t>
            </a:r>
            <a:r>
              <a:rPr lang="en-US" altLang="zh-CN" dirty="0">
                <a:latin typeface="Apple Braille Pinpoint 6 Dot" pitchFamily="2" charset="0"/>
                <a:cs typeface="Microsoft Sans Serif" panose="020B0604020202020204" pitchFamily="34" charset="0"/>
              </a:rPr>
              <a:t>: </a:t>
            </a:r>
            <a:br>
              <a:rPr lang="en-US" altLang="zh-CN" sz="2400" dirty="0">
                <a:latin typeface="Apple Braille Pinpoint 6 Dot" pitchFamily="2" charset="0"/>
                <a:cs typeface="Microsoft Sans Serif" panose="020B0604020202020204" pitchFamily="34" charset="0"/>
              </a:rPr>
            </a:br>
            <a:r>
              <a:rPr lang="en-US" altLang="zh-CN" sz="2400" dirty="0">
                <a:latin typeface="Apple Braille Pinpoint 6 Dot" pitchFamily="2" charset="0"/>
                <a:cs typeface="Microsoft Sans Serif" panose="020B0604020202020204" pitchFamily="34" charset="0"/>
              </a:rPr>
              <a:t>A Pervasive Social-Aware Caching Strategy for Self-Operated Content Delivery Networks of Online Social Networks</a:t>
            </a:r>
          </a:p>
        </p:txBody>
      </p:sp>
      <p:sp>
        <p:nvSpPr>
          <p:cNvPr id="3" name="副标题 2"/>
          <p:cNvSpPr>
            <a:spLocks noGrp="1"/>
          </p:cNvSpPr>
          <p:nvPr>
            <p:ph type="subTitle" idx="1"/>
          </p:nvPr>
        </p:nvSpPr>
        <p:spPr>
          <a:xfrm>
            <a:off x="349073" y="3649238"/>
            <a:ext cx="8445843" cy="1341861"/>
          </a:xfrm>
        </p:spPr>
        <p:txBody>
          <a:bodyPr>
            <a:normAutofit fontScale="92500" lnSpcReduction="10000"/>
          </a:bodyPr>
          <a:lstStyle/>
          <a:p>
            <a:endParaRPr lang="en-US" altLang="zh-CN" sz="1800" dirty="0">
              <a:latin typeface="Apple Braille" pitchFamily="2" charset="0"/>
            </a:endParaRPr>
          </a:p>
          <a:p>
            <a:r>
              <a:rPr lang="en" altLang="zh-CN" sz="1800" dirty="0" err="1">
                <a:latin typeface="Apple Braille" pitchFamily="2" charset="0"/>
              </a:rPr>
              <a:t>Tiancheng</a:t>
            </a:r>
            <a:r>
              <a:rPr lang="en" altLang="zh-CN" sz="1800" dirty="0">
                <a:latin typeface="Apple Braille" pitchFamily="2" charset="0"/>
              </a:rPr>
              <a:t> Guo, </a:t>
            </a:r>
            <a:r>
              <a:rPr lang="en" altLang="zh-CN" sz="1800" dirty="0" err="1">
                <a:latin typeface="Apple Braille" pitchFamily="2" charset="0"/>
              </a:rPr>
              <a:t>Yuke</a:t>
            </a:r>
            <a:r>
              <a:rPr lang="en" altLang="zh-CN" sz="1800" dirty="0">
                <a:latin typeface="Apple Braille" pitchFamily="2" charset="0"/>
              </a:rPr>
              <a:t> Ma, </a:t>
            </a:r>
            <a:r>
              <a:rPr lang="en" altLang="zh-CN" sz="1800" b="1" u="sng" dirty="0" err="1">
                <a:latin typeface="Apple Braille" pitchFamily="2" charset="0"/>
              </a:rPr>
              <a:t>Mengying</a:t>
            </a:r>
            <a:r>
              <a:rPr lang="en" altLang="zh-CN" sz="1800" b="1" u="sng" dirty="0">
                <a:latin typeface="Apple Braille" pitchFamily="2" charset="0"/>
              </a:rPr>
              <a:t> Zhou</a:t>
            </a:r>
            <a:r>
              <a:rPr lang="en" altLang="zh-CN" sz="1800" dirty="0">
                <a:latin typeface="Apple Braille" pitchFamily="2" charset="0"/>
              </a:rPr>
              <a:t>, Xin Wang, Jun Wu, Yang Chen</a:t>
            </a:r>
          </a:p>
          <a:p>
            <a:r>
              <a:rPr lang="en" altLang="zh-CN" sz="1600" i="1" dirty="0">
                <a:latin typeface="Apple Braille" pitchFamily="2" charset="0"/>
              </a:rPr>
              <a:t>School of Computer Science</a:t>
            </a:r>
          </a:p>
          <a:p>
            <a:r>
              <a:rPr lang="en" altLang="zh-CN" sz="1600" i="1" dirty="0">
                <a:latin typeface="Apple Braille" pitchFamily="2" charset="0"/>
              </a:rPr>
              <a:t>Fudan University</a:t>
            </a:r>
            <a:endParaRPr lang="en-US" altLang="zh-CN" sz="1800" i="1" dirty="0">
              <a:latin typeface="Apple Braille" pitchFamily="2" charset="0"/>
            </a:endParaRPr>
          </a:p>
        </p:txBody>
      </p:sp>
      <p:pic>
        <p:nvPicPr>
          <p:cNvPr id="4" name="图片 3">
            <a:extLst>
              <a:ext uri="{FF2B5EF4-FFF2-40B4-BE49-F238E27FC236}">
                <a16:creationId xmlns:a16="http://schemas.microsoft.com/office/drawing/2014/main" id="{DAC225DA-0F94-E944-9724-D4C3A7299361}"/>
              </a:ext>
            </a:extLst>
          </p:cNvPr>
          <p:cNvPicPr>
            <a:picLocks noChangeAspect="1"/>
          </p:cNvPicPr>
          <p:nvPr/>
        </p:nvPicPr>
        <p:blipFill>
          <a:blip r:embed="rId3" cstate="email">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3973551" y="5095022"/>
            <a:ext cx="1196891" cy="1203974"/>
          </a:xfrm>
          <a:prstGeom prst="rect">
            <a:avLst/>
          </a:prstGeom>
        </p:spPr>
      </p:pic>
      <p:sp>
        <p:nvSpPr>
          <p:cNvPr id="8" name="文本框 7">
            <a:extLst>
              <a:ext uri="{FF2B5EF4-FFF2-40B4-BE49-F238E27FC236}">
                <a16:creationId xmlns:a16="http://schemas.microsoft.com/office/drawing/2014/main" id="{12383875-F187-5B46-9ABF-A8E492EB6F68}"/>
              </a:ext>
            </a:extLst>
          </p:cNvPr>
          <p:cNvSpPr txBox="1"/>
          <p:nvPr/>
        </p:nvSpPr>
        <p:spPr>
          <a:xfrm>
            <a:off x="3098755" y="389727"/>
            <a:ext cx="6045245" cy="338554"/>
          </a:xfrm>
          <a:prstGeom prst="rect">
            <a:avLst/>
          </a:prstGeom>
          <a:noFill/>
        </p:spPr>
        <p:txBody>
          <a:bodyPr wrap="none" rtlCol="0">
            <a:spAutoFit/>
          </a:bodyPr>
          <a:lstStyle/>
          <a:p>
            <a:r>
              <a:rPr lang="en-US" altLang="zh-CN" sz="1600" b="1" dirty="0">
                <a:solidFill>
                  <a:srgbClr val="404041"/>
                </a:solidFill>
                <a:latin typeface="Lucida Grande" panose="020B0600040502020204" pitchFamily="34" charset="0"/>
              </a:rPr>
              <a:t>2023</a:t>
            </a:r>
            <a:r>
              <a:rPr lang="zh-CN" altLang="en-US" sz="1600" b="1" dirty="0">
                <a:solidFill>
                  <a:srgbClr val="404041"/>
                </a:solidFill>
                <a:latin typeface="Lucida Grande" panose="020B0600040502020204" pitchFamily="34" charset="0"/>
              </a:rPr>
              <a:t> </a:t>
            </a:r>
            <a:r>
              <a:rPr lang="en" altLang="zh-CN" sz="1600" b="1" dirty="0">
                <a:solidFill>
                  <a:srgbClr val="404041"/>
                </a:solidFill>
                <a:latin typeface="Lucida Grande" panose="020B0600040502020204" pitchFamily="34" charset="0"/>
              </a:rPr>
              <a:t>International Conference on Communication (ICC)</a:t>
            </a:r>
            <a:endParaRPr lang="en" altLang="zh-CN" sz="1600" dirty="0"/>
          </a:p>
        </p:txBody>
      </p:sp>
      <p:pic>
        <p:nvPicPr>
          <p:cNvPr id="1026" name="Picture 2">
            <a:extLst>
              <a:ext uri="{FF2B5EF4-FFF2-40B4-BE49-F238E27FC236}">
                <a16:creationId xmlns:a16="http://schemas.microsoft.com/office/drawing/2014/main" id="{661DC923-469A-D969-51EA-11C910442E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146" y="157606"/>
            <a:ext cx="2096262" cy="729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082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3772505-F2B7-4E8C-787E-9A6A56ACA7A5}"/>
              </a:ext>
            </a:extLst>
          </p:cNvPr>
          <p:cNvSpPr>
            <a:spLocks noGrp="1"/>
          </p:cNvSpPr>
          <p:nvPr>
            <p:ph type="sldNum" sz="quarter" idx="12"/>
          </p:nvPr>
        </p:nvSpPr>
        <p:spPr/>
        <p:txBody>
          <a:bodyPr/>
          <a:lstStyle/>
          <a:p>
            <a:fld id="{041C29CA-8DAD-7D4B-B26F-2E2A67ED50CD}" type="slidenum">
              <a:rPr kumimoji="1" lang="zh-CN" altLang="en-US" smtClean="0"/>
              <a:pPr/>
              <a:t>10</a:t>
            </a:fld>
            <a:endParaRPr kumimoji="1" lang="zh-CN" altLang="en-US" dirty="0"/>
          </a:p>
        </p:txBody>
      </p:sp>
      <p:sp>
        <p:nvSpPr>
          <p:cNvPr id="3" name="标题 2">
            <a:extLst>
              <a:ext uri="{FF2B5EF4-FFF2-40B4-BE49-F238E27FC236}">
                <a16:creationId xmlns:a16="http://schemas.microsoft.com/office/drawing/2014/main" id="{D25BD9E2-774F-5160-7E65-F07B8F5A609E}"/>
              </a:ext>
            </a:extLst>
          </p:cNvPr>
          <p:cNvSpPr>
            <a:spLocks noGrp="1"/>
          </p:cNvSpPr>
          <p:nvPr>
            <p:ph type="title"/>
          </p:nvPr>
        </p:nvSpPr>
        <p:spPr/>
        <p:txBody>
          <a:bodyPr>
            <a:normAutofit fontScale="90000"/>
          </a:bodyPr>
          <a:lstStyle/>
          <a:p>
            <a:r>
              <a:rPr kumimoji="1" lang="en-US" altLang="zh-CN" dirty="0"/>
              <a:t>Reduced</a:t>
            </a:r>
            <a:r>
              <a:rPr kumimoji="1" lang="zh-CN" altLang="en-US" dirty="0"/>
              <a:t> </a:t>
            </a:r>
            <a:r>
              <a:rPr kumimoji="1" lang="en-US" altLang="zh-CN" dirty="0"/>
              <a:t>Network</a:t>
            </a:r>
            <a:r>
              <a:rPr kumimoji="1" lang="zh-CN" altLang="en-US" dirty="0"/>
              <a:t> </a:t>
            </a:r>
            <a:r>
              <a:rPr kumimoji="1" lang="en-US" altLang="zh-CN" dirty="0"/>
              <a:t>Traffic</a:t>
            </a:r>
            <a:r>
              <a:rPr kumimoji="1" lang="zh-CN" altLang="en-US" dirty="0"/>
              <a:t> </a:t>
            </a:r>
            <a:r>
              <a:rPr kumimoji="1" lang="en-US" altLang="zh-CN" dirty="0"/>
              <a:t>within</a:t>
            </a:r>
            <a:r>
              <a:rPr kumimoji="1" lang="zh-CN" altLang="en-US" dirty="0"/>
              <a:t> </a:t>
            </a:r>
            <a:r>
              <a:rPr kumimoji="1" lang="en-US" altLang="zh-CN" dirty="0"/>
              <a:t>CDN</a:t>
            </a:r>
            <a:endParaRPr kumimoji="1" lang="zh-CN" altLang="en-US" dirty="0"/>
          </a:p>
        </p:txBody>
      </p:sp>
      <p:graphicFrame>
        <p:nvGraphicFramePr>
          <p:cNvPr id="4" name="表格 4">
            <a:extLst>
              <a:ext uri="{FF2B5EF4-FFF2-40B4-BE49-F238E27FC236}">
                <a16:creationId xmlns:a16="http://schemas.microsoft.com/office/drawing/2014/main" id="{B9CA37FC-33E2-0BC2-4546-9A3E2E048CDA}"/>
              </a:ext>
            </a:extLst>
          </p:cNvPr>
          <p:cNvGraphicFramePr>
            <a:graphicFrameLocks noGrp="1"/>
          </p:cNvGraphicFramePr>
          <p:nvPr>
            <p:extLst>
              <p:ext uri="{D42A27DB-BD31-4B8C-83A1-F6EECF244321}">
                <p14:modId xmlns:p14="http://schemas.microsoft.com/office/powerpoint/2010/main" val="2346683856"/>
              </p:ext>
            </p:extLst>
          </p:nvPr>
        </p:nvGraphicFramePr>
        <p:xfrm>
          <a:off x="811530" y="1352550"/>
          <a:ext cx="7555230" cy="3235960"/>
        </p:xfrm>
        <a:graphic>
          <a:graphicData uri="http://schemas.openxmlformats.org/drawingml/2006/table">
            <a:tbl>
              <a:tblPr firstRow="1" bandRow="1">
                <a:tableStyleId>{5A111915-BE36-4E01-A7E5-04B1672EAD32}</a:tableStyleId>
              </a:tblPr>
              <a:tblGrid>
                <a:gridCol w="2264758">
                  <a:extLst>
                    <a:ext uri="{9D8B030D-6E8A-4147-A177-3AD203B41FA5}">
                      <a16:colId xmlns:a16="http://schemas.microsoft.com/office/drawing/2014/main" val="713893814"/>
                    </a:ext>
                  </a:extLst>
                </a:gridCol>
                <a:gridCol w="2699591">
                  <a:extLst>
                    <a:ext uri="{9D8B030D-6E8A-4147-A177-3AD203B41FA5}">
                      <a16:colId xmlns:a16="http://schemas.microsoft.com/office/drawing/2014/main" val="1714929007"/>
                    </a:ext>
                  </a:extLst>
                </a:gridCol>
                <a:gridCol w="2590881">
                  <a:extLst>
                    <a:ext uri="{9D8B030D-6E8A-4147-A177-3AD203B41FA5}">
                      <a16:colId xmlns:a16="http://schemas.microsoft.com/office/drawing/2014/main" val="1639300229"/>
                    </a:ext>
                  </a:extLst>
                </a:gridCol>
              </a:tblGrid>
              <a:tr h="370840">
                <a:tc>
                  <a:txBody>
                    <a:bodyPr/>
                    <a:lstStyle/>
                    <a:p>
                      <a:pPr algn="ctr"/>
                      <a:r>
                        <a:rPr lang="en-US" altLang="zh-CN" sz="2800" dirty="0"/>
                        <a:t>Method</a:t>
                      </a:r>
                      <a:endParaRPr lang="zh-CN" altLang="en-US" sz="2800" dirty="0"/>
                    </a:p>
                  </a:txBody>
                  <a:tcPr/>
                </a:tc>
                <a:tc>
                  <a:txBody>
                    <a:bodyPr/>
                    <a:lstStyle/>
                    <a:p>
                      <a:pPr algn="ctr"/>
                      <a:r>
                        <a:rPr lang="en-US" altLang="zh-CN" sz="2800" dirty="0"/>
                        <a:t>Twitter</a:t>
                      </a:r>
                      <a:endParaRPr lang="zh-CN" altLang="en-US" sz="2800" dirty="0"/>
                    </a:p>
                  </a:txBody>
                  <a:tcPr/>
                </a:tc>
                <a:tc>
                  <a:txBody>
                    <a:bodyPr/>
                    <a:lstStyle/>
                    <a:p>
                      <a:pPr algn="ctr"/>
                      <a:r>
                        <a:rPr lang="en" altLang="zh-CN" sz="2800" dirty="0" err="1"/>
                        <a:t>Brightkite</a:t>
                      </a:r>
                      <a:endParaRPr lang="zh-CN" altLang="en-US" sz="2800" dirty="0"/>
                    </a:p>
                  </a:txBody>
                  <a:tcPr/>
                </a:tc>
                <a:extLst>
                  <a:ext uri="{0D108BD9-81ED-4DB2-BD59-A6C34878D82A}">
                    <a16:rowId xmlns:a16="http://schemas.microsoft.com/office/drawing/2014/main" val="3019828173"/>
                  </a:ext>
                </a:extLst>
              </a:tr>
              <a:tr h="370840">
                <a:tc>
                  <a:txBody>
                    <a:bodyPr/>
                    <a:lstStyle/>
                    <a:p>
                      <a:pPr algn="ctr"/>
                      <a:r>
                        <a:rPr lang="en-US" altLang="zh-CN" sz="2400" dirty="0"/>
                        <a:t>RAND</a:t>
                      </a:r>
                      <a:endParaRPr lang="zh-CN" altLang="en-US" sz="2400" dirty="0"/>
                    </a:p>
                  </a:txBody>
                  <a:tcPr/>
                </a:tc>
                <a:tc>
                  <a:txBody>
                    <a:bodyPr/>
                    <a:lstStyle/>
                    <a:p>
                      <a:pPr algn="ctr"/>
                      <a:r>
                        <a:rPr lang="en-US" altLang="zh-CN" sz="2400" i="1" u="sng" kern="1200" baseline="0" dirty="0">
                          <a:solidFill>
                            <a:schemeClr val="tx1"/>
                          </a:solidFill>
                          <a:uFill>
                            <a:solidFill>
                              <a:srgbClr val="7030A0"/>
                            </a:solidFill>
                          </a:uFill>
                          <a:latin typeface="+mn-lt"/>
                          <a:ea typeface="+mn-ea"/>
                          <a:cs typeface="+mn-cs"/>
                        </a:rPr>
                        <a:t>135.22</a:t>
                      </a:r>
                      <a:r>
                        <a:rPr lang="zh-CN" altLang="en-US" sz="2400" i="1" u="sng" kern="1200" baseline="0" dirty="0">
                          <a:solidFill>
                            <a:schemeClr val="tx1"/>
                          </a:solidFill>
                          <a:uFill>
                            <a:solidFill>
                              <a:srgbClr val="7030A0"/>
                            </a:solidFill>
                          </a:uFill>
                          <a:latin typeface="+mn-lt"/>
                          <a:ea typeface="+mn-ea"/>
                          <a:cs typeface="+mn-cs"/>
                        </a:rPr>
                        <a:t> </a:t>
                      </a:r>
                      <a:r>
                        <a:rPr lang="en-US" altLang="zh-CN" sz="2400" i="1" u="sng" kern="1200" baseline="0" dirty="0">
                          <a:solidFill>
                            <a:schemeClr val="tx1"/>
                          </a:solidFill>
                          <a:uFill>
                            <a:solidFill>
                              <a:srgbClr val="7030A0"/>
                            </a:solidFill>
                          </a:uFill>
                          <a:latin typeface="+mn-lt"/>
                          <a:ea typeface="+mn-ea"/>
                          <a:cs typeface="+mn-cs"/>
                        </a:rPr>
                        <a:t>GB</a:t>
                      </a:r>
                      <a:endParaRPr lang="zh-CN" altLang="en-US" sz="2400" i="1" u="sng" kern="1200" baseline="0" dirty="0">
                        <a:solidFill>
                          <a:schemeClr val="tx1"/>
                        </a:solidFill>
                        <a:uFill>
                          <a:solidFill>
                            <a:srgbClr val="7030A0"/>
                          </a:solidFill>
                        </a:u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i="1" u="sng" kern="1200" baseline="0" dirty="0">
                          <a:solidFill>
                            <a:schemeClr val="tx1"/>
                          </a:solidFill>
                          <a:uFill>
                            <a:solidFill>
                              <a:srgbClr val="7030A0"/>
                            </a:solidFill>
                          </a:uFill>
                          <a:latin typeface="+mn-lt"/>
                          <a:ea typeface="+mn-ea"/>
                          <a:cs typeface="+mn-cs"/>
                        </a:rPr>
                        <a:t>306.93</a:t>
                      </a:r>
                      <a:r>
                        <a:rPr lang="zh-CN" altLang="en-US" sz="2400" i="1" u="sng" kern="1200" baseline="0" dirty="0">
                          <a:solidFill>
                            <a:schemeClr val="tx1"/>
                          </a:solidFill>
                          <a:uFill>
                            <a:solidFill>
                              <a:srgbClr val="7030A0"/>
                            </a:solidFill>
                          </a:uFill>
                          <a:latin typeface="+mn-lt"/>
                          <a:ea typeface="+mn-ea"/>
                          <a:cs typeface="+mn-cs"/>
                        </a:rPr>
                        <a:t> </a:t>
                      </a:r>
                      <a:r>
                        <a:rPr lang="en-US" altLang="zh-CN" sz="2400" i="1" u="sng" kern="1200" baseline="0" dirty="0">
                          <a:solidFill>
                            <a:schemeClr val="tx1"/>
                          </a:solidFill>
                          <a:uFill>
                            <a:solidFill>
                              <a:srgbClr val="7030A0"/>
                            </a:solidFill>
                          </a:uFill>
                          <a:latin typeface="+mn-lt"/>
                          <a:ea typeface="+mn-ea"/>
                          <a:cs typeface="+mn-cs"/>
                        </a:rPr>
                        <a:t>GB</a:t>
                      </a:r>
                      <a:endParaRPr lang="zh-CN" altLang="en-US" sz="2400" i="1" u="sng" kern="1200" baseline="0" dirty="0">
                        <a:solidFill>
                          <a:schemeClr val="tx1"/>
                        </a:solidFill>
                        <a:uFill>
                          <a:solidFill>
                            <a:srgbClr val="7030A0"/>
                          </a:solidFill>
                        </a:uFill>
                        <a:latin typeface="+mn-lt"/>
                        <a:ea typeface="+mn-ea"/>
                        <a:cs typeface="+mn-cs"/>
                      </a:endParaRPr>
                    </a:p>
                  </a:txBody>
                  <a:tcPr/>
                </a:tc>
                <a:extLst>
                  <a:ext uri="{0D108BD9-81ED-4DB2-BD59-A6C34878D82A}">
                    <a16:rowId xmlns:a16="http://schemas.microsoft.com/office/drawing/2014/main" val="3420205300"/>
                  </a:ext>
                </a:extLst>
              </a:tr>
              <a:tr h="370840">
                <a:tc>
                  <a:txBody>
                    <a:bodyPr/>
                    <a:lstStyle/>
                    <a:p>
                      <a:pPr algn="ctr"/>
                      <a:r>
                        <a:rPr lang="en-US" altLang="zh-CN" sz="2400" dirty="0"/>
                        <a:t>FIFO</a:t>
                      </a:r>
                      <a:endParaRPr lang="zh-CN" altLang="en-US" sz="2400" dirty="0"/>
                    </a:p>
                  </a:txBody>
                  <a:tcPr/>
                </a:tc>
                <a:tc>
                  <a:txBody>
                    <a:bodyPr/>
                    <a:lstStyle/>
                    <a:p>
                      <a:pPr algn="ctr"/>
                      <a:r>
                        <a:rPr lang="en-US" altLang="zh-CN" sz="2400" dirty="0"/>
                        <a:t>124.96 GB</a:t>
                      </a:r>
                      <a:endParaRPr lang="zh-CN" alt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t>175.15</a:t>
                      </a:r>
                      <a:r>
                        <a:rPr lang="zh-CN" altLang="en-US" sz="2400" dirty="0"/>
                        <a:t> </a:t>
                      </a:r>
                      <a:r>
                        <a:rPr lang="en-US" altLang="zh-CN" sz="2400" dirty="0"/>
                        <a:t>GB</a:t>
                      </a:r>
                      <a:endParaRPr lang="zh-CN" altLang="en-US" sz="2400" dirty="0"/>
                    </a:p>
                  </a:txBody>
                  <a:tcPr/>
                </a:tc>
                <a:extLst>
                  <a:ext uri="{0D108BD9-81ED-4DB2-BD59-A6C34878D82A}">
                    <a16:rowId xmlns:a16="http://schemas.microsoft.com/office/drawing/2014/main" val="1953784841"/>
                  </a:ext>
                </a:extLst>
              </a:tr>
              <a:tr h="370840">
                <a:tc>
                  <a:txBody>
                    <a:bodyPr/>
                    <a:lstStyle/>
                    <a:p>
                      <a:pPr algn="ctr"/>
                      <a:r>
                        <a:rPr lang="en-US" altLang="zh-CN" sz="2400" dirty="0"/>
                        <a:t>LRU</a:t>
                      </a:r>
                      <a:endParaRPr lang="zh-CN" altLang="en-US" sz="2400" dirty="0"/>
                    </a:p>
                  </a:txBody>
                  <a:tcPr/>
                </a:tc>
                <a:tc>
                  <a:txBody>
                    <a:bodyPr/>
                    <a:lstStyle/>
                    <a:p>
                      <a:pPr algn="ctr"/>
                      <a:r>
                        <a:rPr lang="en-US" altLang="zh-CN" sz="2400" dirty="0"/>
                        <a:t>124.22</a:t>
                      </a:r>
                      <a:r>
                        <a:rPr lang="zh-CN" altLang="en-US" sz="2400" dirty="0"/>
                        <a:t> </a:t>
                      </a:r>
                      <a:r>
                        <a:rPr lang="en-US" altLang="zh-CN" sz="2400" dirty="0"/>
                        <a:t>GB</a:t>
                      </a:r>
                      <a:endParaRPr lang="zh-CN" altLang="en-US" sz="2400" dirty="0"/>
                    </a:p>
                  </a:txBody>
                  <a:tcPr/>
                </a:tc>
                <a:tc>
                  <a:txBody>
                    <a:bodyPr/>
                    <a:lstStyle/>
                    <a:p>
                      <a:pPr algn="ctr"/>
                      <a:r>
                        <a:rPr lang="en-US" altLang="zh-CN" sz="2400" i="0" u="none" baseline="0" dirty="0">
                          <a:uFill>
                            <a:solidFill>
                              <a:srgbClr val="7030A0"/>
                            </a:solidFill>
                          </a:uFill>
                        </a:rPr>
                        <a:t>172.41</a:t>
                      </a:r>
                      <a:r>
                        <a:rPr lang="zh-CN" altLang="en-US" sz="2400" i="0" u="none" baseline="0" dirty="0">
                          <a:uFill>
                            <a:solidFill>
                              <a:srgbClr val="7030A0"/>
                            </a:solidFill>
                          </a:uFill>
                        </a:rPr>
                        <a:t> </a:t>
                      </a:r>
                      <a:r>
                        <a:rPr lang="en-US" altLang="zh-CN" sz="2400" i="0" u="none" baseline="0" dirty="0">
                          <a:uFill>
                            <a:solidFill>
                              <a:srgbClr val="7030A0"/>
                            </a:solidFill>
                          </a:uFill>
                        </a:rPr>
                        <a:t>GB</a:t>
                      </a:r>
                      <a:endParaRPr lang="zh-CN" altLang="en-US" sz="2400" i="0" u="none" baseline="0" dirty="0">
                        <a:uFill>
                          <a:solidFill>
                            <a:srgbClr val="7030A0"/>
                          </a:solidFill>
                        </a:uFill>
                      </a:endParaRPr>
                    </a:p>
                  </a:txBody>
                  <a:tcPr/>
                </a:tc>
                <a:extLst>
                  <a:ext uri="{0D108BD9-81ED-4DB2-BD59-A6C34878D82A}">
                    <a16:rowId xmlns:a16="http://schemas.microsoft.com/office/drawing/2014/main" val="3137618648"/>
                  </a:ext>
                </a:extLst>
              </a:tr>
              <a:tr h="523240">
                <a:tc>
                  <a:txBody>
                    <a:bodyPr/>
                    <a:lstStyle/>
                    <a:p>
                      <a:pPr algn="ctr"/>
                      <a:r>
                        <a:rPr lang="en" altLang="zh-CN" sz="2400" dirty="0"/>
                        <a:t>LRU-Social</a:t>
                      </a:r>
                      <a:endParaRPr lang="zh-CN" altLang="en-US" sz="2400" dirty="0"/>
                    </a:p>
                  </a:txBody>
                  <a:tcPr/>
                </a:tc>
                <a:tc>
                  <a:txBody>
                    <a:bodyPr/>
                    <a:lstStyle/>
                    <a:p>
                      <a:pPr algn="ctr"/>
                      <a:r>
                        <a:rPr lang="en" altLang="zh-CN" sz="2400" i="0" u="none" dirty="0"/>
                        <a:t>124.08</a:t>
                      </a:r>
                      <a:r>
                        <a:rPr lang="zh-CN" altLang="en-US" sz="2400" i="0" u="none" dirty="0"/>
                        <a:t> </a:t>
                      </a:r>
                      <a:r>
                        <a:rPr lang="en-US" altLang="zh-CN" sz="2400" i="0" u="none" dirty="0"/>
                        <a:t>GB</a:t>
                      </a:r>
                      <a:endParaRPr lang="zh-CN" altLang="en-US" sz="2400" i="0" u="none" dirty="0"/>
                    </a:p>
                  </a:txBody>
                  <a:tcPr/>
                </a:tc>
                <a:tc>
                  <a:txBody>
                    <a:bodyPr/>
                    <a:lstStyle/>
                    <a:p>
                      <a:pPr algn="ctr"/>
                      <a:r>
                        <a:rPr lang="en-US" altLang="zh-CN" sz="2400" dirty="0"/>
                        <a:t>236.55</a:t>
                      </a:r>
                      <a:r>
                        <a:rPr lang="zh-CN" altLang="en-US" sz="2400" dirty="0"/>
                        <a:t> </a:t>
                      </a:r>
                      <a:r>
                        <a:rPr lang="en-US" altLang="zh-CN" sz="2400" dirty="0"/>
                        <a:t>GB</a:t>
                      </a:r>
                      <a:endParaRPr lang="zh-CN" altLang="en-US" sz="2400" dirty="0"/>
                    </a:p>
                  </a:txBody>
                  <a:tcPr/>
                </a:tc>
                <a:extLst>
                  <a:ext uri="{0D108BD9-81ED-4DB2-BD59-A6C34878D82A}">
                    <a16:rowId xmlns:a16="http://schemas.microsoft.com/office/drawing/2014/main" val="3203836956"/>
                  </a:ext>
                </a:extLst>
              </a:tr>
              <a:tr h="370840">
                <a:tc>
                  <a:txBody>
                    <a:bodyPr/>
                    <a:lstStyle/>
                    <a:p>
                      <a:pPr algn="ctr"/>
                      <a:r>
                        <a:rPr lang="en-US" altLang="zh-CN" sz="2400" b="0" i="1" dirty="0" err="1"/>
                        <a:t>SocialCache</a:t>
                      </a:r>
                      <a:endParaRPr lang="en-US" altLang="zh-CN" sz="2400" b="0" i="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dirty="0"/>
                        <a:t>116.14</a:t>
                      </a:r>
                      <a:r>
                        <a:rPr lang="zh-CN" altLang="en-US" sz="2400" b="1" i="1" dirty="0"/>
                        <a:t> </a:t>
                      </a:r>
                      <a:r>
                        <a:rPr lang="en" altLang="zh-CN" sz="2400" b="1" i="1" dirty="0"/>
                        <a:t>GB</a:t>
                      </a:r>
                      <a:endParaRPr lang="en-US" altLang="zh-CN" sz="2400" b="1" i="1" dirty="0"/>
                    </a:p>
                    <a:p>
                      <a:pPr algn="ctr"/>
                      <a:r>
                        <a:rPr lang="en-US" altLang="zh-CN" sz="2400" b="0" i="1" dirty="0">
                          <a:solidFill>
                            <a:srgbClr val="7030A0"/>
                          </a:solidFill>
                        </a:rPr>
                        <a:t>(↓</a:t>
                      </a:r>
                      <a:r>
                        <a:rPr lang="zh-CN" altLang="en-US" sz="2400" b="0" i="1" dirty="0">
                          <a:solidFill>
                            <a:srgbClr val="7030A0"/>
                          </a:solidFill>
                        </a:rPr>
                        <a:t> </a:t>
                      </a:r>
                      <a:r>
                        <a:rPr lang="en-US" altLang="zh-CN" sz="2400" b="0" i="1" dirty="0">
                          <a:solidFill>
                            <a:srgbClr val="7030A0"/>
                          </a:solidFill>
                        </a:rPr>
                        <a:t>14.11%)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i="1" dirty="0"/>
                        <a:t>167.28</a:t>
                      </a:r>
                      <a:r>
                        <a:rPr lang="zh-CN" altLang="en-US" sz="2400" b="1" i="1" dirty="0"/>
                        <a:t> </a:t>
                      </a:r>
                      <a:r>
                        <a:rPr lang="en" altLang="zh-CN" sz="2400" b="1" i="1" dirty="0"/>
                        <a:t>GB</a:t>
                      </a:r>
                      <a:endParaRPr lang="en-US" altLang="zh-CN" sz="2400" b="1" i="1"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0" i="1" dirty="0">
                          <a:solidFill>
                            <a:srgbClr val="7030A0"/>
                          </a:solidFill>
                        </a:rPr>
                        <a:t>(↓</a:t>
                      </a:r>
                      <a:r>
                        <a:rPr lang="zh-CN" altLang="en-US" sz="2400" b="0" i="1" dirty="0">
                          <a:solidFill>
                            <a:srgbClr val="7030A0"/>
                          </a:solidFill>
                        </a:rPr>
                        <a:t> </a:t>
                      </a:r>
                      <a:r>
                        <a:rPr lang="en-US" altLang="zh-CN" sz="2400" b="0" i="1" dirty="0">
                          <a:solidFill>
                            <a:srgbClr val="7030A0"/>
                          </a:solidFill>
                        </a:rPr>
                        <a:t>45.50%)</a:t>
                      </a:r>
                    </a:p>
                  </a:txBody>
                  <a:tcPr/>
                </a:tc>
                <a:extLst>
                  <a:ext uri="{0D108BD9-81ED-4DB2-BD59-A6C34878D82A}">
                    <a16:rowId xmlns:a16="http://schemas.microsoft.com/office/drawing/2014/main" val="1723190045"/>
                  </a:ext>
                </a:extLst>
              </a:tr>
            </a:tbl>
          </a:graphicData>
        </a:graphic>
      </p:graphicFrame>
      <p:sp>
        <p:nvSpPr>
          <p:cNvPr id="5" name="文本框 4">
            <a:extLst>
              <a:ext uri="{FF2B5EF4-FFF2-40B4-BE49-F238E27FC236}">
                <a16:creationId xmlns:a16="http://schemas.microsoft.com/office/drawing/2014/main" id="{1CFEE48B-CC20-65DD-D983-D0B42680D41D}"/>
              </a:ext>
            </a:extLst>
          </p:cNvPr>
          <p:cNvSpPr txBox="1"/>
          <p:nvPr/>
        </p:nvSpPr>
        <p:spPr>
          <a:xfrm>
            <a:off x="634666" y="5781897"/>
            <a:ext cx="8071440" cy="507831"/>
          </a:xfrm>
          <a:prstGeom prst="rect">
            <a:avLst/>
          </a:prstGeom>
          <a:noFill/>
        </p:spPr>
        <p:txBody>
          <a:bodyPr wrap="none" rtlCol="0">
            <a:spAutoFit/>
          </a:bodyPr>
          <a:lstStyle/>
          <a:p>
            <a:r>
              <a:rPr kumimoji="1" lang="zh-CN" altLang="en-US" sz="1600" dirty="0"/>
              <a:t>*</a:t>
            </a:r>
            <a:r>
              <a:rPr kumimoji="1" lang="en" altLang="zh-CN" sz="1600" dirty="0"/>
              <a:t>operational costs is</a:t>
            </a:r>
            <a:r>
              <a:rPr kumimoji="1" lang="zh-CN" altLang="en-US" sz="1600" dirty="0"/>
              <a:t> </a:t>
            </a:r>
            <a:r>
              <a:rPr kumimoji="1" lang="en" altLang="zh-CN" sz="1600" dirty="0"/>
              <a:t>$0.085</a:t>
            </a:r>
            <a:r>
              <a:rPr kumimoji="1" lang="en-US" altLang="zh-CN" sz="1600" dirty="0"/>
              <a:t>/</a:t>
            </a:r>
            <a:r>
              <a:rPr kumimoji="1" lang="en" altLang="zh-CN" sz="1600" dirty="0"/>
              <a:t>GB</a:t>
            </a:r>
            <a:r>
              <a:rPr kumimoji="1" lang="en-US" altLang="zh-CN" sz="1600" dirty="0"/>
              <a:t>[1]</a:t>
            </a:r>
            <a:endParaRPr kumimoji="1" lang="en" altLang="zh-CN" sz="1600" dirty="0"/>
          </a:p>
          <a:p>
            <a:r>
              <a:rPr kumimoji="1" lang="en-US" altLang="zh-CN" sz="1100" dirty="0"/>
              <a:t>[1]</a:t>
            </a:r>
            <a:r>
              <a:rPr kumimoji="1" lang="zh-CN" altLang="en-US" sz="1100" dirty="0"/>
              <a:t> </a:t>
            </a:r>
            <a:r>
              <a:rPr kumimoji="1" lang="en" altLang="zh-CN" sz="1100" dirty="0"/>
              <a:t>Z. Zheng, Y. Ma, Y. Liu et al., “XLINK: </a:t>
            </a:r>
            <a:r>
              <a:rPr kumimoji="1" lang="en" altLang="zh-CN" sz="1100" dirty="0" err="1"/>
              <a:t>QoE</a:t>
            </a:r>
            <a:r>
              <a:rPr kumimoji="1" lang="en" altLang="zh-CN" sz="1100" dirty="0"/>
              <a:t>-Driven Multi-Path QUIC Transport in Large-scale Video Services,” in Proc</a:t>
            </a:r>
            <a:r>
              <a:rPr kumimoji="1" lang="en-US" altLang="zh-CN" sz="1100" dirty="0"/>
              <a:t>.</a:t>
            </a:r>
            <a:r>
              <a:rPr kumimoji="1" lang="en" altLang="zh-CN" sz="1100" dirty="0"/>
              <a:t> of SIGCOMM, 2021.</a:t>
            </a:r>
            <a:endParaRPr kumimoji="1" lang="zh-CN" altLang="en-US" sz="1600" dirty="0"/>
          </a:p>
        </p:txBody>
      </p:sp>
      <p:sp>
        <p:nvSpPr>
          <p:cNvPr id="6" name="文本框 5">
            <a:extLst>
              <a:ext uri="{FF2B5EF4-FFF2-40B4-BE49-F238E27FC236}">
                <a16:creationId xmlns:a16="http://schemas.microsoft.com/office/drawing/2014/main" id="{EB3DE49B-2566-B106-6DF0-2C6B725AD716}"/>
              </a:ext>
            </a:extLst>
          </p:cNvPr>
          <p:cNvSpPr txBox="1"/>
          <p:nvPr/>
        </p:nvSpPr>
        <p:spPr>
          <a:xfrm>
            <a:off x="628650" y="4987826"/>
            <a:ext cx="8361904" cy="461665"/>
          </a:xfrm>
          <a:prstGeom prst="rect">
            <a:avLst/>
          </a:prstGeom>
          <a:noFill/>
        </p:spPr>
        <p:txBody>
          <a:bodyPr wrap="none" rtlCol="0">
            <a:spAutoFit/>
          </a:bodyPr>
          <a:lstStyle/>
          <a:p>
            <a:r>
              <a:rPr kumimoji="1" lang="en" altLang="zh-CN" sz="2400" b="1" dirty="0" err="1">
                <a:solidFill>
                  <a:srgbClr val="7030A0"/>
                </a:solidFill>
              </a:rPr>
              <a:t>SocialCache</a:t>
            </a:r>
            <a:r>
              <a:rPr kumimoji="1" lang="zh-CN" altLang="en-US" sz="2400" b="1" dirty="0">
                <a:solidFill>
                  <a:srgbClr val="7030A0"/>
                </a:solidFill>
              </a:rPr>
              <a:t> </a:t>
            </a:r>
            <a:r>
              <a:rPr kumimoji="1" lang="en-US" altLang="zh-CN" sz="2400" b="1" dirty="0">
                <a:solidFill>
                  <a:srgbClr val="7030A0"/>
                </a:solidFill>
              </a:rPr>
              <a:t>can save significant </a:t>
            </a:r>
            <a:r>
              <a:rPr kumimoji="1" lang="en" altLang="zh-CN" sz="2400" b="1" dirty="0">
                <a:solidFill>
                  <a:srgbClr val="7030A0"/>
                </a:solidFill>
              </a:rPr>
              <a:t>network traffic cost within CDN</a:t>
            </a:r>
            <a:endParaRPr kumimoji="1" lang="zh-CN" altLang="en-US" sz="2400" b="1" dirty="0">
              <a:solidFill>
                <a:srgbClr val="7030A0"/>
              </a:solidFill>
            </a:endParaRPr>
          </a:p>
        </p:txBody>
      </p:sp>
    </p:spTree>
    <p:extLst>
      <p:ext uri="{BB962C8B-B14F-4D97-AF65-F5344CB8AC3E}">
        <p14:creationId xmlns:p14="http://schemas.microsoft.com/office/powerpoint/2010/main" val="994911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5B31753-8D32-55C2-B242-DED90FAA3B09}"/>
              </a:ext>
            </a:extLst>
          </p:cNvPr>
          <p:cNvSpPr>
            <a:spLocks noGrp="1"/>
          </p:cNvSpPr>
          <p:nvPr>
            <p:ph type="sldNum" sz="quarter" idx="12"/>
          </p:nvPr>
        </p:nvSpPr>
        <p:spPr/>
        <p:txBody>
          <a:bodyPr/>
          <a:lstStyle/>
          <a:p>
            <a:fld id="{041C29CA-8DAD-7D4B-B26F-2E2A67ED50CD}" type="slidenum">
              <a:rPr kumimoji="1" lang="zh-CN" altLang="en-US" smtClean="0"/>
              <a:pPr/>
              <a:t>11</a:t>
            </a:fld>
            <a:endParaRPr kumimoji="1" lang="zh-CN" altLang="en-US" dirty="0"/>
          </a:p>
        </p:txBody>
      </p:sp>
      <p:sp>
        <p:nvSpPr>
          <p:cNvPr id="3" name="标题 2">
            <a:extLst>
              <a:ext uri="{FF2B5EF4-FFF2-40B4-BE49-F238E27FC236}">
                <a16:creationId xmlns:a16="http://schemas.microsoft.com/office/drawing/2014/main" id="{299AD3CB-4084-0843-737E-2090DF1F5F6D}"/>
              </a:ext>
            </a:extLst>
          </p:cNvPr>
          <p:cNvSpPr>
            <a:spLocks noGrp="1"/>
          </p:cNvSpPr>
          <p:nvPr>
            <p:ph type="title"/>
          </p:nvPr>
        </p:nvSpPr>
        <p:spPr/>
        <p:txBody>
          <a:bodyPr>
            <a:noAutofit/>
          </a:bodyPr>
          <a:lstStyle/>
          <a:p>
            <a:r>
              <a:rPr kumimoji="1" lang="en-US" altLang="zh-CN" dirty="0"/>
              <a:t>Different </a:t>
            </a:r>
            <a:r>
              <a:rPr kumimoji="1" lang="en" altLang="zh-CN" dirty="0"/>
              <a:t>Social Connectivity</a:t>
            </a:r>
            <a:endParaRPr kumimoji="1" lang="zh-CN" altLang="en-US" dirty="0"/>
          </a:p>
        </p:txBody>
      </p:sp>
      <p:graphicFrame>
        <p:nvGraphicFramePr>
          <p:cNvPr id="5" name="表格 5">
            <a:extLst>
              <a:ext uri="{FF2B5EF4-FFF2-40B4-BE49-F238E27FC236}">
                <a16:creationId xmlns:a16="http://schemas.microsoft.com/office/drawing/2014/main" id="{AB41FBED-810E-96D0-9B3B-2A3044B22DB7}"/>
              </a:ext>
            </a:extLst>
          </p:cNvPr>
          <p:cNvGraphicFramePr>
            <a:graphicFrameLocks noGrp="1"/>
          </p:cNvGraphicFramePr>
          <p:nvPr>
            <p:extLst>
              <p:ext uri="{D42A27DB-BD31-4B8C-83A1-F6EECF244321}">
                <p14:modId xmlns:p14="http://schemas.microsoft.com/office/powerpoint/2010/main" val="3868220212"/>
              </p:ext>
            </p:extLst>
          </p:nvPr>
        </p:nvGraphicFramePr>
        <p:xfrm>
          <a:off x="1207770" y="1591310"/>
          <a:ext cx="6728460" cy="2377440"/>
        </p:xfrm>
        <a:graphic>
          <a:graphicData uri="http://schemas.openxmlformats.org/drawingml/2006/table">
            <a:tbl>
              <a:tblPr firstRow="1" bandRow="1">
                <a:tableStyleId>{5A111915-BE36-4E01-A7E5-04B1672EAD32}</a:tableStyleId>
              </a:tblPr>
              <a:tblGrid>
                <a:gridCol w="3364230">
                  <a:extLst>
                    <a:ext uri="{9D8B030D-6E8A-4147-A177-3AD203B41FA5}">
                      <a16:colId xmlns:a16="http://schemas.microsoft.com/office/drawing/2014/main" val="3542343727"/>
                    </a:ext>
                  </a:extLst>
                </a:gridCol>
                <a:gridCol w="3364230">
                  <a:extLst>
                    <a:ext uri="{9D8B030D-6E8A-4147-A177-3AD203B41FA5}">
                      <a16:colId xmlns:a16="http://schemas.microsoft.com/office/drawing/2014/main" val="4080244981"/>
                    </a:ext>
                  </a:extLst>
                </a:gridCol>
              </a:tblGrid>
              <a:tr h="370840">
                <a:tc>
                  <a:txBody>
                    <a:bodyPr/>
                    <a:lstStyle/>
                    <a:p>
                      <a:pPr algn="ctr"/>
                      <a:r>
                        <a:rPr lang="en" altLang="zh-CN" sz="2000" dirty="0"/>
                        <a:t>Social Connectivity Metric</a:t>
                      </a:r>
                      <a:endParaRPr lang="zh-CN" altLang="en-US" sz="2000" dirty="0"/>
                    </a:p>
                  </a:txBody>
                  <a:tcPr/>
                </a:tc>
                <a:tc>
                  <a:txBody>
                    <a:bodyPr/>
                    <a:lstStyle/>
                    <a:p>
                      <a:pPr algn="ctr"/>
                      <a:r>
                        <a:rPr lang="en" altLang="zh-CN" sz="2000" dirty="0"/>
                        <a:t>Network Traffic Volume (GB)</a:t>
                      </a:r>
                      <a:endParaRPr lang="zh-CN" altLang="en-US" sz="2000" dirty="0"/>
                    </a:p>
                  </a:txBody>
                  <a:tcPr/>
                </a:tc>
                <a:extLst>
                  <a:ext uri="{0D108BD9-81ED-4DB2-BD59-A6C34878D82A}">
                    <a16:rowId xmlns:a16="http://schemas.microsoft.com/office/drawing/2014/main" val="880822512"/>
                  </a:ext>
                </a:extLst>
              </a:tr>
              <a:tr h="370840">
                <a:tc>
                  <a:txBody>
                    <a:bodyPr/>
                    <a:lstStyle/>
                    <a:p>
                      <a:pPr algn="ctr"/>
                      <a:r>
                        <a:rPr lang="en" altLang="zh-CN" sz="2000" dirty="0"/>
                        <a:t>In-degree</a:t>
                      </a:r>
                      <a:endParaRPr lang="zh-CN" altLang="en-US" sz="2000" dirty="0"/>
                    </a:p>
                  </a:txBody>
                  <a:tcPr/>
                </a:tc>
                <a:tc>
                  <a:txBody>
                    <a:bodyPr/>
                    <a:lstStyle/>
                    <a:p>
                      <a:pPr algn="ctr"/>
                      <a:r>
                        <a:rPr lang="en-US" altLang="zh-CN" sz="2000" dirty="0"/>
                        <a:t>116.79</a:t>
                      </a:r>
                      <a:endParaRPr lang="zh-CN" altLang="en-US" sz="2000" dirty="0"/>
                    </a:p>
                  </a:txBody>
                  <a:tcPr/>
                </a:tc>
                <a:extLst>
                  <a:ext uri="{0D108BD9-81ED-4DB2-BD59-A6C34878D82A}">
                    <a16:rowId xmlns:a16="http://schemas.microsoft.com/office/drawing/2014/main" val="500262958"/>
                  </a:ext>
                </a:extLst>
              </a:tr>
              <a:tr h="370840">
                <a:tc>
                  <a:txBody>
                    <a:bodyPr/>
                    <a:lstStyle/>
                    <a:p>
                      <a:pPr algn="ctr"/>
                      <a:r>
                        <a:rPr lang="en" altLang="zh-CN" sz="2000" dirty="0"/>
                        <a:t>PageRank</a:t>
                      </a:r>
                      <a:endParaRPr lang="zh-CN" altLang="en-US" sz="2000" dirty="0"/>
                    </a:p>
                  </a:txBody>
                  <a:tcPr/>
                </a:tc>
                <a:tc>
                  <a:txBody>
                    <a:bodyPr/>
                    <a:lstStyle/>
                    <a:p>
                      <a:pPr algn="ctr"/>
                      <a:r>
                        <a:rPr lang="en-US" altLang="zh-CN" sz="2000" dirty="0"/>
                        <a:t>117.24</a:t>
                      </a:r>
                      <a:endParaRPr lang="zh-CN" altLang="en-US" sz="2000" dirty="0"/>
                    </a:p>
                  </a:txBody>
                  <a:tcPr/>
                </a:tc>
                <a:extLst>
                  <a:ext uri="{0D108BD9-81ED-4DB2-BD59-A6C34878D82A}">
                    <a16:rowId xmlns:a16="http://schemas.microsoft.com/office/drawing/2014/main" val="2888668868"/>
                  </a:ext>
                </a:extLst>
              </a:tr>
              <a:tr h="370840">
                <a:tc>
                  <a:txBody>
                    <a:bodyPr/>
                    <a:lstStyle/>
                    <a:p>
                      <a:pPr algn="ctr"/>
                      <a:r>
                        <a:rPr lang="en" altLang="zh-CN" sz="2000" dirty="0"/>
                        <a:t>Laplacian centrality</a:t>
                      </a:r>
                      <a:endParaRPr lang="zh-CN" altLang="en-US" sz="2000" dirty="0"/>
                    </a:p>
                  </a:txBody>
                  <a:tcPr/>
                </a:tc>
                <a:tc>
                  <a:txBody>
                    <a:bodyPr/>
                    <a:lstStyle/>
                    <a:p>
                      <a:pPr algn="ctr"/>
                      <a:r>
                        <a:rPr lang="en-US" altLang="zh-CN" sz="2000" dirty="0"/>
                        <a:t>117.61</a:t>
                      </a:r>
                      <a:endParaRPr lang="zh-CN" altLang="en-US" sz="2000" dirty="0"/>
                    </a:p>
                  </a:txBody>
                  <a:tcPr/>
                </a:tc>
                <a:extLst>
                  <a:ext uri="{0D108BD9-81ED-4DB2-BD59-A6C34878D82A}">
                    <a16:rowId xmlns:a16="http://schemas.microsoft.com/office/drawing/2014/main" val="282115611"/>
                  </a:ext>
                </a:extLst>
              </a:tr>
              <a:tr h="370840">
                <a:tc>
                  <a:txBody>
                    <a:bodyPr/>
                    <a:lstStyle/>
                    <a:p>
                      <a:pPr algn="ctr"/>
                      <a:r>
                        <a:rPr lang="en" altLang="zh-CN" sz="2000" dirty="0"/>
                        <a:t>Betweenness centrality</a:t>
                      </a:r>
                      <a:endParaRPr lang="zh-CN" altLang="en-US" sz="2000" dirty="0"/>
                    </a:p>
                  </a:txBody>
                  <a:tcPr/>
                </a:tc>
                <a:tc>
                  <a:txBody>
                    <a:bodyPr/>
                    <a:lstStyle/>
                    <a:p>
                      <a:pPr algn="ctr"/>
                      <a:r>
                        <a:rPr lang="en-US" altLang="zh-CN" sz="2000" dirty="0"/>
                        <a:t>117.52</a:t>
                      </a:r>
                      <a:endParaRPr lang="zh-CN" altLang="en-US" sz="2000" dirty="0"/>
                    </a:p>
                  </a:txBody>
                  <a:tcPr/>
                </a:tc>
                <a:extLst>
                  <a:ext uri="{0D108BD9-81ED-4DB2-BD59-A6C34878D82A}">
                    <a16:rowId xmlns:a16="http://schemas.microsoft.com/office/drawing/2014/main" val="34794091"/>
                  </a:ext>
                </a:extLst>
              </a:tr>
              <a:tr h="370840">
                <a:tc>
                  <a:txBody>
                    <a:bodyPr/>
                    <a:lstStyle/>
                    <a:p>
                      <a:pPr algn="ctr"/>
                      <a:r>
                        <a:rPr lang="en" altLang="zh-CN" sz="2000" b="1" i="1" dirty="0"/>
                        <a:t>Effective size</a:t>
                      </a:r>
                      <a:endParaRPr lang="zh-CN" altLang="en-US" sz="2000" b="1" i="1" dirty="0"/>
                    </a:p>
                  </a:txBody>
                  <a:tcPr/>
                </a:tc>
                <a:tc>
                  <a:txBody>
                    <a:bodyPr/>
                    <a:lstStyle/>
                    <a:p>
                      <a:pPr algn="ctr"/>
                      <a:r>
                        <a:rPr lang="en-US" altLang="zh-CN" sz="2000" b="1" i="1" dirty="0"/>
                        <a:t>116.14</a:t>
                      </a:r>
                      <a:endParaRPr lang="zh-CN" altLang="en-US" sz="2000" b="1" i="1" dirty="0"/>
                    </a:p>
                  </a:txBody>
                  <a:tcPr/>
                </a:tc>
                <a:extLst>
                  <a:ext uri="{0D108BD9-81ED-4DB2-BD59-A6C34878D82A}">
                    <a16:rowId xmlns:a16="http://schemas.microsoft.com/office/drawing/2014/main" val="3199382123"/>
                  </a:ext>
                </a:extLst>
              </a:tr>
            </a:tbl>
          </a:graphicData>
        </a:graphic>
      </p:graphicFrame>
      <p:sp>
        <p:nvSpPr>
          <p:cNvPr id="6" name="文本框 5">
            <a:extLst>
              <a:ext uri="{FF2B5EF4-FFF2-40B4-BE49-F238E27FC236}">
                <a16:creationId xmlns:a16="http://schemas.microsoft.com/office/drawing/2014/main" id="{18479974-A798-DDBA-40D8-6CA438526200}"/>
              </a:ext>
            </a:extLst>
          </p:cNvPr>
          <p:cNvSpPr txBox="1"/>
          <p:nvPr/>
        </p:nvSpPr>
        <p:spPr>
          <a:xfrm>
            <a:off x="2862012" y="4508497"/>
            <a:ext cx="3419975" cy="461665"/>
          </a:xfrm>
          <a:prstGeom prst="rect">
            <a:avLst/>
          </a:prstGeom>
          <a:noFill/>
        </p:spPr>
        <p:txBody>
          <a:bodyPr wrap="none" rtlCol="0">
            <a:spAutoFit/>
          </a:bodyPr>
          <a:lstStyle/>
          <a:p>
            <a:r>
              <a:rPr kumimoji="1" lang="en" altLang="zh-CN" sz="2400" dirty="0"/>
              <a:t>Standard deviation</a:t>
            </a:r>
            <a:r>
              <a:rPr kumimoji="1" lang="zh-CN" altLang="en-US" sz="2400" dirty="0"/>
              <a:t> </a:t>
            </a:r>
            <a:r>
              <a:rPr kumimoji="1" lang="en-US" altLang="zh-CN" sz="2400" dirty="0"/>
              <a:t>is </a:t>
            </a:r>
            <a:r>
              <a:rPr kumimoji="1" lang="en-US" altLang="zh-CN" sz="2400" b="1" i="1" dirty="0">
                <a:solidFill>
                  <a:srgbClr val="7030A0"/>
                </a:solidFill>
              </a:rPr>
              <a:t>0.54</a:t>
            </a:r>
            <a:endParaRPr kumimoji="1" lang="zh-CN" altLang="en-US" sz="2400" b="1" i="1" dirty="0">
              <a:solidFill>
                <a:srgbClr val="7030A0"/>
              </a:solidFill>
            </a:endParaRPr>
          </a:p>
        </p:txBody>
      </p:sp>
      <p:sp>
        <p:nvSpPr>
          <p:cNvPr id="7" name="文本框 6">
            <a:extLst>
              <a:ext uri="{FF2B5EF4-FFF2-40B4-BE49-F238E27FC236}">
                <a16:creationId xmlns:a16="http://schemas.microsoft.com/office/drawing/2014/main" id="{42B64A93-DB0D-2BAD-6AF1-082524615348}"/>
              </a:ext>
            </a:extLst>
          </p:cNvPr>
          <p:cNvSpPr txBox="1"/>
          <p:nvPr/>
        </p:nvSpPr>
        <p:spPr>
          <a:xfrm>
            <a:off x="785406" y="5132070"/>
            <a:ext cx="8288744" cy="461665"/>
          </a:xfrm>
          <a:prstGeom prst="rect">
            <a:avLst/>
          </a:prstGeom>
          <a:noFill/>
        </p:spPr>
        <p:txBody>
          <a:bodyPr wrap="none" rtlCol="0">
            <a:spAutoFit/>
          </a:bodyPr>
          <a:lstStyle/>
          <a:p>
            <a:r>
              <a:rPr kumimoji="1" lang="en-US" altLang="zh-CN" sz="2400" dirty="0"/>
              <a:t>Means that different social</a:t>
            </a:r>
            <a:r>
              <a:rPr kumimoji="1" lang="zh-CN" altLang="en-US" sz="2400" dirty="0"/>
              <a:t> </a:t>
            </a:r>
            <a:r>
              <a:rPr kumimoji="1" lang="en-US" altLang="zh-CN" sz="2400" dirty="0"/>
              <a:t>connectivity</a:t>
            </a:r>
            <a:r>
              <a:rPr kumimoji="1" lang="zh-CN" altLang="en-US" sz="2400" dirty="0"/>
              <a:t> </a:t>
            </a:r>
            <a:r>
              <a:rPr kumimoji="1" lang="en-US" altLang="zh-CN" sz="2400" dirty="0"/>
              <a:t>has similar performance.</a:t>
            </a:r>
            <a:endParaRPr kumimoji="1" lang="zh-CN" altLang="en-US" sz="2400" dirty="0"/>
          </a:p>
        </p:txBody>
      </p:sp>
    </p:spTree>
    <p:extLst>
      <p:ext uri="{BB962C8B-B14F-4D97-AF65-F5344CB8AC3E}">
        <p14:creationId xmlns:p14="http://schemas.microsoft.com/office/powerpoint/2010/main" val="1931674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6AF5DAD-6106-A438-C17F-090288D59837}"/>
              </a:ext>
            </a:extLst>
          </p:cNvPr>
          <p:cNvSpPr>
            <a:spLocks noGrp="1"/>
          </p:cNvSpPr>
          <p:nvPr>
            <p:ph type="sldNum" sz="quarter" idx="12"/>
          </p:nvPr>
        </p:nvSpPr>
        <p:spPr/>
        <p:txBody>
          <a:bodyPr/>
          <a:lstStyle/>
          <a:p>
            <a:fld id="{041C29CA-8DAD-7D4B-B26F-2E2A67ED50CD}" type="slidenum">
              <a:rPr kumimoji="1" lang="zh-CN" altLang="en-US" smtClean="0"/>
              <a:pPr/>
              <a:t>12</a:t>
            </a:fld>
            <a:endParaRPr kumimoji="1" lang="zh-CN" altLang="en-US" dirty="0"/>
          </a:p>
        </p:txBody>
      </p:sp>
      <p:sp>
        <p:nvSpPr>
          <p:cNvPr id="3" name="标题 2">
            <a:extLst>
              <a:ext uri="{FF2B5EF4-FFF2-40B4-BE49-F238E27FC236}">
                <a16:creationId xmlns:a16="http://schemas.microsoft.com/office/drawing/2014/main" id="{878D4738-8DE6-46C7-715E-DE94C4A03462}"/>
              </a:ext>
            </a:extLst>
          </p:cNvPr>
          <p:cNvSpPr>
            <a:spLocks noGrp="1"/>
          </p:cNvSpPr>
          <p:nvPr>
            <p:ph type="title"/>
          </p:nvPr>
        </p:nvSpPr>
        <p:spPr/>
        <p:txBody>
          <a:bodyPr/>
          <a:lstStyle/>
          <a:p>
            <a:r>
              <a:rPr kumimoji="1" lang="en-US" altLang="zh-CN" dirty="0"/>
              <a:t>More Considerable Social-Aware</a:t>
            </a:r>
            <a:endParaRPr kumimoji="1" lang="zh-CN" altLang="en-US" dirty="0"/>
          </a:p>
        </p:txBody>
      </p:sp>
      <p:graphicFrame>
        <p:nvGraphicFramePr>
          <p:cNvPr id="6" name="表格 6">
            <a:extLst>
              <a:ext uri="{FF2B5EF4-FFF2-40B4-BE49-F238E27FC236}">
                <a16:creationId xmlns:a16="http://schemas.microsoft.com/office/drawing/2014/main" id="{1493816D-A162-CD8D-BD8A-49501EA8873D}"/>
              </a:ext>
            </a:extLst>
          </p:cNvPr>
          <p:cNvGraphicFramePr>
            <a:graphicFrameLocks noGrp="1"/>
          </p:cNvGraphicFramePr>
          <p:nvPr>
            <p:extLst>
              <p:ext uri="{D42A27DB-BD31-4B8C-83A1-F6EECF244321}">
                <p14:modId xmlns:p14="http://schemas.microsoft.com/office/powerpoint/2010/main" val="519561701"/>
              </p:ext>
            </p:extLst>
          </p:nvPr>
        </p:nvGraphicFramePr>
        <p:xfrm>
          <a:off x="532243" y="1423283"/>
          <a:ext cx="8079513" cy="2637791"/>
        </p:xfrm>
        <a:graphic>
          <a:graphicData uri="http://schemas.openxmlformats.org/drawingml/2006/table">
            <a:tbl>
              <a:tblPr firstRow="1" bandRow="1">
                <a:tableStyleId>{5A111915-BE36-4E01-A7E5-04B1672EAD32}</a:tableStyleId>
              </a:tblPr>
              <a:tblGrid>
                <a:gridCol w="1358296">
                  <a:extLst>
                    <a:ext uri="{9D8B030D-6E8A-4147-A177-3AD203B41FA5}">
                      <a16:colId xmlns:a16="http://schemas.microsoft.com/office/drawing/2014/main" val="2033020420"/>
                    </a:ext>
                  </a:extLst>
                </a:gridCol>
                <a:gridCol w="1088978">
                  <a:extLst>
                    <a:ext uri="{9D8B030D-6E8A-4147-A177-3AD203B41FA5}">
                      <a16:colId xmlns:a16="http://schemas.microsoft.com/office/drawing/2014/main" val="1967703359"/>
                    </a:ext>
                  </a:extLst>
                </a:gridCol>
                <a:gridCol w="1159235">
                  <a:extLst>
                    <a:ext uri="{9D8B030D-6E8A-4147-A177-3AD203B41FA5}">
                      <a16:colId xmlns:a16="http://schemas.microsoft.com/office/drawing/2014/main" val="860909633"/>
                    </a:ext>
                  </a:extLst>
                </a:gridCol>
                <a:gridCol w="1010356">
                  <a:extLst>
                    <a:ext uri="{9D8B030D-6E8A-4147-A177-3AD203B41FA5}">
                      <a16:colId xmlns:a16="http://schemas.microsoft.com/office/drawing/2014/main" val="437897061"/>
                    </a:ext>
                  </a:extLst>
                </a:gridCol>
                <a:gridCol w="1154216">
                  <a:extLst>
                    <a:ext uri="{9D8B030D-6E8A-4147-A177-3AD203B41FA5}">
                      <a16:colId xmlns:a16="http://schemas.microsoft.com/office/drawing/2014/main" val="1860939126"/>
                    </a:ext>
                  </a:extLst>
                </a:gridCol>
                <a:gridCol w="1154216">
                  <a:extLst>
                    <a:ext uri="{9D8B030D-6E8A-4147-A177-3AD203B41FA5}">
                      <a16:colId xmlns:a16="http://schemas.microsoft.com/office/drawing/2014/main" val="2272797031"/>
                    </a:ext>
                  </a:extLst>
                </a:gridCol>
                <a:gridCol w="1154216">
                  <a:extLst>
                    <a:ext uri="{9D8B030D-6E8A-4147-A177-3AD203B41FA5}">
                      <a16:colId xmlns:a16="http://schemas.microsoft.com/office/drawing/2014/main" val="2515188947"/>
                    </a:ext>
                  </a:extLst>
                </a:gridCol>
              </a:tblGrid>
              <a:tr h="426959">
                <a:tc rowSpan="2">
                  <a:txBody>
                    <a:bodyPr/>
                    <a:lstStyle/>
                    <a:p>
                      <a:pPr algn="ctr"/>
                      <a:r>
                        <a:rPr lang="en-US" altLang="zh-CN" sz="2000" dirty="0"/>
                        <a:t>Method</a:t>
                      </a:r>
                      <a:endParaRPr lang="zh-CN" altLang="en-US" sz="2000" dirty="0"/>
                    </a:p>
                  </a:txBody>
                  <a:tcPr anchor="ctr">
                    <a:lnR w="6350" cap="flat" cmpd="sng" algn="ctr">
                      <a:solidFill>
                        <a:srgbClr val="116593"/>
                      </a:solidFill>
                      <a:prstDash val="solid"/>
                      <a:round/>
                      <a:headEnd type="none" w="med" len="med"/>
                      <a:tailEnd type="none" w="med" len="med"/>
                    </a:lnR>
                    <a:lnB w="6350" cap="flat" cmpd="sng" algn="ctr">
                      <a:solidFill>
                        <a:srgbClr val="116593"/>
                      </a:solidFill>
                      <a:prstDash val="solid"/>
                      <a:round/>
                      <a:headEnd type="none" w="med" len="med"/>
                      <a:tailEnd type="none" w="med" len="med"/>
                    </a:lnB>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t>Twitter</a:t>
                      </a:r>
                      <a:endParaRPr lang="zh-CN" altLang="en-US" sz="2000" dirty="0"/>
                    </a:p>
                  </a:txBody>
                  <a:tcPr>
                    <a:lnL w="6350" cap="flat" cmpd="sng" algn="ctr">
                      <a:solidFill>
                        <a:srgbClr val="116593"/>
                      </a:solidFill>
                      <a:prstDash val="solid"/>
                      <a:round/>
                      <a:headEnd type="none" w="med" len="med"/>
                      <a:tailEnd type="none" w="med" len="med"/>
                    </a:lnL>
                    <a:lnR w="6350" cap="flat" cmpd="sng" algn="ctr">
                      <a:solidFill>
                        <a:srgbClr val="116593"/>
                      </a:solidFill>
                      <a:prstDash val="solid"/>
                      <a:round/>
                      <a:headEnd type="none" w="med" len="med"/>
                      <a:tailEnd type="none" w="med" len="med"/>
                    </a:lnR>
                  </a:tcPr>
                </a:tc>
                <a:tc hMerge="1">
                  <a:txBody>
                    <a:bodyPr/>
                    <a:lstStyle/>
                    <a:p>
                      <a:endParaRPr lang="zh-CN" altLang="en-US"/>
                    </a:p>
                  </a:txBody>
                  <a:tcPr/>
                </a:tc>
                <a:tc hMerge="1">
                  <a:txBody>
                    <a:bodyPr/>
                    <a:lstStyle/>
                    <a:p>
                      <a:endParaRPr lang="zh-CN" altLang="en-US" dirty="0"/>
                    </a:p>
                  </a:txBody>
                  <a:tcPr/>
                </a:tc>
                <a:tc gridSpan="3">
                  <a:txBody>
                    <a:bodyPr/>
                    <a:lstStyle/>
                    <a:p>
                      <a:pPr algn="ctr"/>
                      <a:r>
                        <a:rPr lang="en" altLang="zh-CN" sz="2000" dirty="0" err="1"/>
                        <a:t>Brightkite</a:t>
                      </a:r>
                      <a:endParaRPr lang="zh-CN" altLang="en-US" sz="2000" dirty="0"/>
                    </a:p>
                  </a:txBody>
                  <a:tcPr>
                    <a:lnL w="6350" cap="flat" cmpd="sng" algn="ctr">
                      <a:solidFill>
                        <a:srgbClr val="116593"/>
                      </a:solidFill>
                      <a:prstDash val="solid"/>
                      <a:round/>
                      <a:headEnd type="none" w="med" len="med"/>
                      <a:tailEnd type="none" w="med" len="med"/>
                    </a:lnL>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57323930"/>
                  </a:ext>
                </a:extLst>
              </a:tr>
              <a:tr h="736944">
                <a:tc vMerge="1">
                  <a:txBody>
                    <a:bodyPr/>
                    <a:lstStyle/>
                    <a:p>
                      <a:endParaRPr lang="zh-CN" altLang="en-US" dirty="0"/>
                    </a:p>
                  </a:txBody>
                  <a:tcPr/>
                </a:tc>
                <a:tc>
                  <a:txBody>
                    <a:bodyPr/>
                    <a:lstStyle/>
                    <a:p>
                      <a:pPr algn="ctr"/>
                      <a:r>
                        <a:rPr lang="en-US" altLang="zh-CN" sz="1600" dirty="0"/>
                        <a:t>Network traffic (GB)</a:t>
                      </a:r>
                      <a:endParaRPr lang="zh-CN" altLang="en-US" sz="1600" dirty="0"/>
                    </a:p>
                  </a:txBody>
                  <a:tcPr>
                    <a:lnL w="6350" cap="flat" cmpd="sng" algn="ctr">
                      <a:solidFill>
                        <a:srgbClr val="116593"/>
                      </a:solidFill>
                      <a:prstDash val="solid"/>
                      <a:round/>
                      <a:headEnd type="none" w="med" len="med"/>
                      <a:tailEnd type="none" w="med" len="med"/>
                    </a:lnL>
                    <a:lnB w="6350" cap="flat" cmpd="sng" algn="ctr">
                      <a:solidFill>
                        <a:srgbClr val="116593"/>
                      </a:solidFill>
                      <a:prstDash val="solid"/>
                      <a:round/>
                      <a:headEnd type="none" w="med" len="med"/>
                      <a:tailEnd type="none" w="med" len="med"/>
                    </a:lnB>
                  </a:tcPr>
                </a:tc>
                <a:tc>
                  <a:txBody>
                    <a:bodyPr/>
                    <a:lstStyle/>
                    <a:p>
                      <a:pPr algn="ctr"/>
                      <a:r>
                        <a:rPr lang="en" altLang="zh-CN" sz="1600" dirty="0"/>
                        <a:t>Operation Time (s)</a:t>
                      </a:r>
                      <a:endParaRPr lang="zh-CN" altLang="en-US" sz="1600" dirty="0"/>
                    </a:p>
                  </a:txBody>
                  <a:tcPr>
                    <a:lnB w="6350" cap="flat" cmpd="sng" algn="ctr">
                      <a:solidFill>
                        <a:srgbClr val="116593"/>
                      </a:solidFill>
                      <a:prstDash val="solid"/>
                      <a:round/>
                      <a:headEnd type="none" w="med" len="med"/>
                      <a:tailEnd type="none" w="med" len="med"/>
                    </a:lnB>
                  </a:tcPr>
                </a:tc>
                <a:tc>
                  <a:txBody>
                    <a:bodyPr/>
                    <a:lstStyle/>
                    <a:p>
                      <a:pPr algn="ctr"/>
                      <a:r>
                        <a:rPr lang="en" altLang="zh-CN" sz="1600" dirty="0"/>
                        <a:t>Cache Hit Ratio (%)</a:t>
                      </a:r>
                      <a:endParaRPr lang="zh-CN" altLang="en-US" sz="1600" dirty="0"/>
                    </a:p>
                  </a:txBody>
                  <a:tcPr>
                    <a:lnR w="6350" cap="flat" cmpd="sng" algn="ctr">
                      <a:solidFill>
                        <a:srgbClr val="116593"/>
                      </a:solidFill>
                      <a:prstDash val="solid"/>
                      <a:round/>
                      <a:headEnd type="none" w="med" len="med"/>
                      <a:tailEnd type="none" w="med" len="med"/>
                    </a:lnR>
                    <a:lnB w="6350" cap="flat" cmpd="sng" algn="ctr">
                      <a:solidFill>
                        <a:srgbClr val="116593"/>
                      </a:solidFill>
                      <a:prstDash val="solid"/>
                      <a:round/>
                      <a:headEnd type="none" w="med" len="med"/>
                      <a:tailEnd type="none" w="med" len="med"/>
                    </a:lnB>
                  </a:tcPr>
                </a:tc>
                <a:tc>
                  <a:txBody>
                    <a:bodyPr/>
                    <a:lstStyle/>
                    <a:p>
                      <a:pPr algn="ctr"/>
                      <a:r>
                        <a:rPr lang="en-US" altLang="zh-CN" sz="1600" dirty="0"/>
                        <a:t>Network traffic (GB)</a:t>
                      </a:r>
                      <a:endParaRPr lang="zh-CN" altLang="en-US" sz="1600" dirty="0"/>
                    </a:p>
                  </a:txBody>
                  <a:tcPr>
                    <a:lnL w="6350" cap="flat" cmpd="sng" algn="ctr">
                      <a:solidFill>
                        <a:srgbClr val="116593"/>
                      </a:solidFill>
                      <a:prstDash val="solid"/>
                      <a:round/>
                      <a:headEnd type="none" w="med" len="med"/>
                      <a:tailEnd type="none" w="med" len="med"/>
                    </a:lnL>
                    <a:lnB w="6350" cap="flat" cmpd="sng" algn="ctr">
                      <a:solidFill>
                        <a:srgbClr val="116593"/>
                      </a:solidFill>
                      <a:prstDash val="solid"/>
                      <a:round/>
                      <a:headEnd type="none" w="med" len="med"/>
                      <a:tailEnd type="none" w="med" len="med"/>
                    </a:lnB>
                  </a:tcPr>
                </a:tc>
                <a:tc>
                  <a:txBody>
                    <a:bodyPr/>
                    <a:lstStyle/>
                    <a:p>
                      <a:pPr algn="ctr"/>
                      <a:r>
                        <a:rPr lang="en" altLang="zh-CN" sz="1600" dirty="0"/>
                        <a:t>Operation Time (s)</a:t>
                      </a:r>
                      <a:endParaRPr lang="zh-CN" altLang="en-US" sz="1600" dirty="0"/>
                    </a:p>
                  </a:txBody>
                  <a:tcPr>
                    <a:lnB w="6350" cap="flat" cmpd="sng" algn="ctr">
                      <a:solidFill>
                        <a:srgbClr val="116593"/>
                      </a:solidFill>
                      <a:prstDash val="solid"/>
                      <a:round/>
                      <a:headEnd type="none" w="med" len="med"/>
                      <a:tailEnd type="none" w="med" len="med"/>
                    </a:lnB>
                  </a:tcPr>
                </a:tc>
                <a:tc>
                  <a:txBody>
                    <a:bodyPr/>
                    <a:lstStyle/>
                    <a:p>
                      <a:pPr algn="ctr"/>
                      <a:r>
                        <a:rPr lang="en" altLang="zh-CN" sz="1600" dirty="0"/>
                        <a:t>Cache Hit Ratio (%)</a:t>
                      </a:r>
                      <a:endParaRPr lang="zh-CN" altLang="en-US" sz="1600" dirty="0"/>
                    </a:p>
                  </a:txBody>
                  <a:tcPr>
                    <a:lnB w="6350" cap="flat" cmpd="sng" algn="ctr">
                      <a:solidFill>
                        <a:srgbClr val="116593"/>
                      </a:solidFill>
                      <a:prstDash val="solid"/>
                      <a:round/>
                      <a:headEnd type="none" w="med" len="med"/>
                      <a:tailEnd type="none" w="med" len="med"/>
                    </a:lnB>
                  </a:tcPr>
                </a:tc>
                <a:extLst>
                  <a:ext uri="{0D108BD9-81ED-4DB2-BD59-A6C34878D82A}">
                    <a16:rowId xmlns:a16="http://schemas.microsoft.com/office/drawing/2014/main" val="1431021"/>
                  </a:ext>
                </a:extLst>
              </a:tr>
              <a:tr h="736944">
                <a:tc>
                  <a:txBody>
                    <a:bodyPr/>
                    <a:lstStyle/>
                    <a:p>
                      <a:pPr algn="ctr"/>
                      <a:r>
                        <a:rPr lang="en" altLang="zh-CN" dirty="0"/>
                        <a:t>LRU-Social</a:t>
                      </a:r>
                    </a:p>
                    <a:p>
                      <a:pPr algn="ctr"/>
                      <a:r>
                        <a:rPr lang="en-US" altLang="zh-CN" dirty="0">
                          <a:solidFill>
                            <a:srgbClr val="7030A0"/>
                          </a:solidFill>
                        </a:rPr>
                        <a:t>(</a:t>
                      </a:r>
                      <a:r>
                        <a:rPr lang="en-US" altLang="zh-CN" sz="1600" dirty="0">
                          <a:solidFill>
                            <a:srgbClr val="7030A0"/>
                          </a:solidFill>
                        </a:rPr>
                        <a:t>SIR model</a:t>
                      </a:r>
                      <a:r>
                        <a:rPr lang="en-US" altLang="zh-CN" dirty="0">
                          <a:solidFill>
                            <a:srgbClr val="7030A0"/>
                          </a:solidFill>
                        </a:rPr>
                        <a:t>)</a:t>
                      </a:r>
                      <a:endParaRPr lang="zh-CN" altLang="en-US" dirty="0">
                        <a:solidFill>
                          <a:srgbClr val="7030A0"/>
                        </a:solidFill>
                      </a:endParaRPr>
                    </a:p>
                  </a:txBody>
                  <a:tcPr>
                    <a:lnR w="6350" cap="flat" cmpd="sng" algn="ctr">
                      <a:solidFill>
                        <a:srgbClr val="116593"/>
                      </a:solidFill>
                      <a:prstDash val="solid"/>
                      <a:round/>
                      <a:headEnd type="none" w="med" len="med"/>
                      <a:tailEnd type="none" w="med" len="med"/>
                    </a:lnR>
                    <a:lnT w="6350" cap="flat" cmpd="sng" algn="ctr">
                      <a:solidFill>
                        <a:srgbClr val="116593"/>
                      </a:solidFill>
                      <a:prstDash val="solid"/>
                      <a:round/>
                      <a:headEnd type="none" w="med" len="med"/>
                      <a:tailEnd type="none" w="med" len="med"/>
                    </a:lnT>
                  </a:tcPr>
                </a:tc>
                <a:tc>
                  <a:txBody>
                    <a:bodyPr/>
                    <a:lstStyle/>
                    <a:p>
                      <a:pPr algn="ctr"/>
                      <a:r>
                        <a:rPr lang="en-US" altLang="zh-CN" dirty="0"/>
                        <a:t>124.08</a:t>
                      </a:r>
                      <a:endParaRPr lang="zh-CN" altLang="en-US" dirty="0"/>
                    </a:p>
                  </a:txBody>
                  <a:tcPr>
                    <a:lnL w="6350" cap="flat" cmpd="sng" algn="ctr">
                      <a:solidFill>
                        <a:srgbClr val="116593"/>
                      </a:solidFill>
                      <a:prstDash val="solid"/>
                      <a:round/>
                      <a:headEnd type="none" w="med" len="med"/>
                      <a:tailEnd type="none" w="med" len="med"/>
                    </a:lnL>
                    <a:lnT w="6350" cap="flat" cmpd="sng" algn="ctr">
                      <a:solidFill>
                        <a:srgbClr val="116593"/>
                      </a:solidFill>
                      <a:prstDash val="solid"/>
                      <a:round/>
                      <a:headEnd type="none" w="med" len="med"/>
                      <a:tailEnd type="none" w="med" len="med"/>
                    </a:lnT>
                  </a:tcPr>
                </a:tc>
                <a:tc>
                  <a:txBody>
                    <a:bodyPr/>
                    <a:lstStyle/>
                    <a:p>
                      <a:pPr algn="ctr"/>
                      <a:r>
                        <a:rPr lang="en-US" altLang="zh-CN" i="0" dirty="0">
                          <a:solidFill>
                            <a:srgbClr val="7030A0"/>
                          </a:solidFill>
                        </a:rPr>
                        <a:t>874.65</a:t>
                      </a:r>
                      <a:endParaRPr lang="zh-CN" altLang="en-US" i="0" dirty="0">
                        <a:solidFill>
                          <a:srgbClr val="7030A0"/>
                        </a:solidFill>
                      </a:endParaRPr>
                    </a:p>
                  </a:txBody>
                  <a:tcPr>
                    <a:lnT w="6350" cap="flat" cmpd="sng" algn="ctr">
                      <a:solidFill>
                        <a:srgbClr val="116593"/>
                      </a:solidFill>
                      <a:prstDash val="solid"/>
                      <a:round/>
                      <a:headEnd type="none" w="med" len="med"/>
                      <a:tailEnd type="none" w="med" len="med"/>
                    </a:lnT>
                  </a:tcPr>
                </a:tc>
                <a:tc>
                  <a:txBody>
                    <a:bodyPr/>
                    <a:lstStyle/>
                    <a:p>
                      <a:pPr algn="ctr"/>
                      <a:r>
                        <a:rPr lang="en-US" altLang="zh-CN" dirty="0"/>
                        <a:t>9.07</a:t>
                      </a:r>
                      <a:endParaRPr lang="zh-CN" altLang="en-US" dirty="0"/>
                    </a:p>
                  </a:txBody>
                  <a:tcPr>
                    <a:lnR w="6350" cap="flat" cmpd="sng" algn="ctr">
                      <a:solidFill>
                        <a:srgbClr val="116593"/>
                      </a:solidFill>
                      <a:prstDash val="solid"/>
                      <a:round/>
                      <a:headEnd type="none" w="med" len="med"/>
                      <a:tailEnd type="none" w="med" len="med"/>
                    </a:lnR>
                    <a:lnT w="6350" cap="flat" cmpd="sng" algn="ctr">
                      <a:solidFill>
                        <a:srgbClr val="116593"/>
                      </a:solidFill>
                      <a:prstDash val="solid"/>
                      <a:round/>
                      <a:headEnd type="none" w="med" len="med"/>
                      <a:tailEnd type="none" w="med" len="med"/>
                    </a:lnT>
                  </a:tcPr>
                </a:tc>
                <a:tc>
                  <a:txBody>
                    <a:bodyPr/>
                    <a:lstStyle/>
                    <a:p>
                      <a:pPr algn="ctr"/>
                      <a:r>
                        <a:rPr lang="en-US" altLang="zh-CN" dirty="0"/>
                        <a:t>236.55</a:t>
                      </a:r>
                      <a:endParaRPr lang="zh-CN" altLang="en-US" dirty="0"/>
                    </a:p>
                  </a:txBody>
                  <a:tcPr>
                    <a:lnL w="6350" cap="flat" cmpd="sng" algn="ctr">
                      <a:solidFill>
                        <a:srgbClr val="116593"/>
                      </a:solidFill>
                      <a:prstDash val="solid"/>
                      <a:round/>
                      <a:headEnd type="none" w="med" len="med"/>
                      <a:tailEnd type="none" w="med" len="med"/>
                    </a:lnL>
                    <a:lnT w="6350" cap="flat" cmpd="sng" algn="ctr">
                      <a:solidFill>
                        <a:srgbClr val="116593"/>
                      </a:solidFill>
                      <a:prstDash val="solid"/>
                      <a:round/>
                      <a:headEnd type="none" w="med" len="med"/>
                      <a:tailEnd type="none" w="med" len="med"/>
                    </a:lnT>
                  </a:tcPr>
                </a:tc>
                <a:tc>
                  <a:txBody>
                    <a:bodyPr/>
                    <a:lstStyle/>
                    <a:p>
                      <a:pPr algn="ctr"/>
                      <a:r>
                        <a:rPr lang="en-US" altLang="zh-CN" i="0" dirty="0">
                          <a:solidFill>
                            <a:srgbClr val="7030A0"/>
                          </a:solidFill>
                        </a:rPr>
                        <a:t>32463.93</a:t>
                      </a:r>
                      <a:endParaRPr lang="zh-CN" altLang="en-US" i="0" dirty="0">
                        <a:solidFill>
                          <a:srgbClr val="7030A0"/>
                        </a:solidFill>
                      </a:endParaRPr>
                    </a:p>
                  </a:txBody>
                  <a:tcPr>
                    <a:lnT w="6350" cap="flat" cmpd="sng" algn="ctr">
                      <a:solidFill>
                        <a:srgbClr val="116593"/>
                      </a:solidFill>
                      <a:prstDash val="solid"/>
                      <a:round/>
                      <a:headEnd type="none" w="med" len="med"/>
                      <a:tailEnd type="none" w="med" len="med"/>
                    </a:lnT>
                  </a:tcPr>
                </a:tc>
                <a:tc>
                  <a:txBody>
                    <a:bodyPr/>
                    <a:lstStyle/>
                    <a:p>
                      <a:pPr algn="ctr"/>
                      <a:r>
                        <a:rPr lang="en-US" altLang="zh-CN" dirty="0"/>
                        <a:t>48.99</a:t>
                      </a:r>
                      <a:endParaRPr lang="zh-CN" altLang="en-US" dirty="0"/>
                    </a:p>
                  </a:txBody>
                  <a:tcPr>
                    <a:lnT w="6350" cap="flat" cmpd="sng" algn="ctr">
                      <a:solidFill>
                        <a:srgbClr val="116593"/>
                      </a:solidFill>
                      <a:prstDash val="solid"/>
                      <a:round/>
                      <a:headEnd type="none" w="med" len="med"/>
                      <a:tailEnd type="none" w="med" len="med"/>
                    </a:lnT>
                  </a:tcPr>
                </a:tc>
                <a:extLst>
                  <a:ext uri="{0D108BD9-81ED-4DB2-BD59-A6C34878D82A}">
                    <a16:rowId xmlns:a16="http://schemas.microsoft.com/office/drawing/2014/main" val="483895088"/>
                  </a:ext>
                </a:extLst>
              </a:tr>
              <a:tr h="736944">
                <a:tc>
                  <a:txBody>
                    <a:bodyPr/>
                    <a:lstStyle/>
                    <a:p>
                      <a:pPr algn="ctr"/>
                      <a:r>
                        <a:rPr lang="en" altLang="zh-CN" dirty="0" err="1"/>
                        <a:t>SocialCache</a:t>
                      </a:r>
                      <a:endParaRPr lang="en" altLang="zh-CN" dirty="0"/>
                    </a:p>
                    <a:p>
                      <a:pPr algn="ctr"/>
                      <a:r>
                        <a:rPr lang="en-US" altLang="zh-CN" sz="1600" dirty="0">
                          <a:solidFill>
                            <a:srgbClr val="7030A0"/>
                          </a:solidFill>
                        </a:rPr>
                        <a:t>(Effective Size)</a:t>
                      </a:r>
                      <a:endParaRPr lang="zh-CN" altLang="en-US" sz="1600" dirty="0">
                        <a:solidFill>
                          <a:srgbClr val="7030A0"/>
                        </a:solidFill>
                      </a:endParaRPr>
                    </a:p>
                  </a:txBody>
                  <a:tcPr>
                    <a:lnR w="6350" cap="flat" cmpd="sng" algn="ctr">
                      <a:solidFill>
                        <a:srgbClr val="116593"/>
                      </a:solidFill>
                      <a:prstDash val="solid"/>
                      <a:round/>
                      <a:headEnd type="none" w="med" len="med"/>
                      <a:tailEnd type="none" w="med" len="med"/>
                    </a:lnR>
                  </a:tcPr>
                </a:tc>
                <a:tc>
                  <a:txBody>
                    <a:bodyPr/>
                    <a:lstStyle/>
                    <a:p>
                      <a:pPr algn="ctr"/>
                      <a:r>
                        <a:rPr lang="en-US" altLang="zh-CN" dirty="0"/>
                        <a:t>116.14</a:t>
                      </a:r>
                      <a:endParaRPr lang="zh-CN" altLang="en-US" dirty="0"/>
                    </a:p>
                  </a:txBody>
                  <a:tcPr>
                    <a:lnL w="6350" cap="flat" cmpd="sng" algn="ctr">
                      <a:solidFill>
                        <a:srgbClr val="116593"/>
                      </a:solidFill>
                      <a:prstDash val="solid"/>
                      <a:round/>
                      <a:headEnd type="none" w="med" len="med"/>
                      <a:tailEnd type="none" w="med" len="med"/>
                    </a:lnL>
                  </a:tcPr>
                </a:tc>
                <a:tc>
                  <a:txBody>
                    <a:bodyPr/>
                    <a:lstStyle/>
                    <a:p>
                      <a:pPr algn="ctr"/>
                      <a:r>
                        <a:rPr lang="en-US" altLang="zh-CN" i="0" dirty="0">
                          <a:solidFill>
                            <a:srgbClr val="7030A0"/>
                          </a:solidFill>
                        </a:rPr>
                        <a:t>48.38</a:t>
                      </a:r>
                    </a:p>
                    <a:p>
                      <a:pPr algn="ctr"/>
                      <a:r>
                        <a:rPr lang="en-US" altLang="zh-CN" sz="1400" i="0" dirty="0">
                          <a:solidFill>
                            <a:srgbClr val="7030A0"/>
                          </a:solidFill>
                        </a:rPr>
                        <a:t>(</a:t>
                      </a:r>
                      <a:r>
                        <a:rPr lang="en" altLang="zh-CN" sz="1600" i="0" dirty="0">
                          <a:solidFill>
                            <a:srgbClr val="7030A0"/>
                          </a:solidFill>
                        </a:rPr>
                        <a:t>LRU</a:t>
                      </a:r>
                      <a:r>
                        <a:rPr lang="en-US" altLang="zh-CN" sz="1600" i="0" dirty="0">
                          <a:solidFill>
                            <a:srgbClr val="7030A0"/>
                          </a:solidFill>
                        </a:rPr>
                        <a:t>:</a:t>
                      </a:r>
                      <a:r>
                        <a:rPr lang="zh-CN" altLang="en-US" sz="1600" i="0" dirty="0">
                          <a:solidFill>
                            <a:srgbClr val="7030A0"/>
                          </a:solidFill>
                        </a:rPr>
                        <a:t> </a:t>
                      </a:r>
                      <a:r>
                        <a:rPr kumimoji="0" lang="en-US" altLang="zh-CN" sz="1600" b="0" i="0" u="none" strike="noStrike" kern="1200" cap="none" spc="0" normalizeH="0" baseline="0" noProof="0" dirty="0">
                          <a:ln>
                            <a:noFill/>
                          </a:ln>
                          <a:solidFill>
                            <a:srgbClr val="7030A0"/>
                          </a:solidFill>
                          <a:effectLst/>
                          <a:uLnTx/>
                          <a:uFillTx/>
                          <a:latin typeface="+mn-lt"/>
                          <a:ea typeface="+mn-ea"/>
                          <a:cs typeface="+mn-cs"/>
                        </a:rPr>
                        <a:t>38.71</a:t>
                      </a:r>
                      <a:r>
                        <a:rPr lang="en-US" altLang="zh-CN" sz="1400" i="0" dirty="0">
                          <a:solidFill>
                            <a:srgbClr val="7030A0"/>
                          </a:solidFill>
                        </a:rPr>
                        <a:t>)</a:t>
                      </a:r>
                      <a:endParaRPr lang="zh-CN" altLang="en-US" sz="1400" i="0" dirty="0">
                        <a:solidFill>
                          <a:srgbClr val="7030A0"/>
                        </a:solidFill>
                      </a:endParaRPr>
                    </a:p>
                  </a:txBody>
                  <a:tcPr/>
                </a:tc>
                <a:tc>
                  <a:txBody>
                    <a:bodyPr/>
                    <a:lstStyle/>
                    <a:p>
                      <a:pPr algn="ctr"/>
                      <a:r>
                        <a:rPr lang="en-US" altLang="zh-CN" dirty="0"/>
                        <a:t>10.36</a:t>
                      </a:r>
                      <a:endParaRPr lang="zh-CN" altLang="en-US" dirty="0"/>
                    </a:p>
                  </a:txBody>
                  <a:tcPr>
                    <a:lnR w="6350" cap="flat" cmpd="sng" algn="ctr">
                      <a:solidFill>
                        <a:srgbClr val="116593"/>
                      </a:solidFill>
                      <a:prstDash val="solid"/>
                      <a:round/>
                      <a:headEnd type="none" w="med" len="med"/>
                      <a:tailEnd type="none" w="med" len="med"/>
                    </a:lnR>
                  </a:tcPr>
                </a:tc>
                <a:tc>
                  <a:txBody>
                    <a:bodyPr/>
                    <a:lstStyle/>
                    <a:p>
                      <a:pPr algn="ctr"/>
                      <a:r>
                        <a:rPr lang="en-US" altLang="zh-CN" dirty="0"/>
                        <a:t>167.28</a:t>
                      </a:r>
                      <a:endParaRPr lang="zh-CN" altLang="en-US" dirty="0"/>
                    </a:p>
                  </a:txBody>
                  <a:tcPr>
                    <a:lnL w="6350" cap="flat" cmpd="sng" algn="ctr">
                      <a:solidFill>
                        <a:srgbClr val="116593"/>
                      </a:solidFill>
                      <a:prstDash val="solid"/>
                      <a:round/>
                      <a:headEnd type="none" w="med" len="med"/>
                      <a:tailEnd type="none" w="med" len="med"/>
                    </a:lnL>
                  </a:tcPr>
                </a:tc>
                <a:tc>
                  <a:txBody>
                    <a:bodyPr/>
                    <a:lstStyle/>
                    <a:p>
                      <a:pPr algn="ctr"/>
                      <a:r>
                        <a:rPr lang="en-US" altLang="zh-CN" i="0" dirty="0">
                          <a:solidFill>
                            <a:srgbClr val="7030A0"/>
                          </a:solidFill>
                        </a:rPr>
                        <a:t>69.53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7030A0"/>
                          </a:solidFill>
                          <a:effectLst/>
                          <a:uLnTx/>
                          <a:uFillTx/>
                          <a:latin typeface="+mn-lt"/>
                          <a:ea typeface="+mn-ea"/>
                          <a:cs typeface="+mn-cs"/>
                        </a:rPr>
                        <a:t>(</a:t>
                      </a:r>
                      <a:r>
                        <a:rPr kumimoji="0" lang="en" altLang="zh-CN" sz="1600" b="0" i="0" u="none" strike="noStrike" kern="1200" cap="none" spc="0" normalizeH="0" baseline="0" noProof="0" dirty="0">
                          <a:ln>
                            <a:noFill/>
                          </a:ln>
                          <a:solidFill>
                            <a:srgbClr val="7030A0"/>
                          </a:solidFill>
                          <a:effectLst/>
                          <a:uLnTx/>
                          <a:uFillTx/>
                          <a:latin typeface="+mn-lt"/>
                          <a:ea typeface="+mn-ea"/>
                          <a:cs typeface="+mn-cs"/>
                        </a:rPr>
                        <a:t>LRU</a:t>
                      </a:r>
                      <a:r>
                        <a:rPr kumimoji="0" lang="en-US" altLang="zh-CN" sz="1600" b="0" i="0" u="none" strike="noStrike" kern="1200" cap="none" spc="0" normalizeH="0" baseline="0" noProof="0" dirty="0">
                          <a:ln>
                            <a:noFill/>
                          </a:ln>
                          <a:solidFill>
                            <a:srgbClr val="7030A0"/>
                          </a:solidFill>
                          <a:effectLst/>
                          <a:uLnTx/>
                          <a:uFillTx/>
                          <a:latin typeface="+mn-lt"/>
                          <a:ea typeface="+mn-ea"/>
                          <a:cs typeface="+mn-cs"/>
                        </a:rPr>
                        <a:t>:73.02</a:t>
                      </a:r>
                      <a:r>
                        <a:rPr kumimoji="0" lang="en-US" altLang="zh-CN" sz="1400" b="0" i="0" u="none" strike="noStrike" kern="1200" cap="none" spc="0" normalizeH="0" baseline="0" noProof="0" dirty="0">
                          <a:ln>
                            <a:noFill/>
                          </a:ln>
                          <a:solidFill>
                            <a:srgbClr val="7030A0"/>
                          </a:solidFill>
                          <a:effectLst/>
                          <a:uLnTx/>
                          <a:uFillTx/>
                          <a:latin typeface="+mn-lt"/>
                          <a:ea typeface="+mn-ea"/>
                          <a:cs typeface="+mn-cs"/>
                        </a:rPr>
                        <a:t>)</a:t>
                      </a:r>
                      <a:endParaRPr kumimoji="0" lang="zh-CN" altLang="en-US" sz="1400" b="0" i="0" u="none" strike="noStrike" kern="1200" cap="none" spc="0" normalizeH="0" baseline="0" noProof="0" dirty="0">
                        <a:ln>
                          <a:noFill/>
                        </a:ln>
                        <a:solidFill>
                          <a:srgbClr val="7030A0"/>
                        </a:solidFill>
                        <a:effectLst/>
                        <a:uLnTx/>
                        <a:uFillTx/>
                        <a:latin typeface="+mn-lt"/>
                        <a:ea typeface="+mn-ea"/>
                        <a:cs typeface="+mn-cs"/>
                      </a:endParaRPr>
                    </a:p>
                  </a:txBody>
                  <a:tcPr/>
                </a:tc>
                <a:tc>
                  <a:txBody>
                    <a:bodyPr/>
                    <a:lstStyle/>
                    <a:p>
                      <a:pPr algn="ctr"/>
                      <a:r>
                        <a:rPr lang="en-US" altLang="zh-CN" dirty="0"/>
                        <a:t>71.81</a:t>
                      </a:r>
                      <a:endParaRPr lang="zh-CN" altLang="en-US" dirty="0"/>
                    </a:p>
                  </a:txBody>
                  <a:tcPr/>
                </a:tc>
                <a:extLst>
                  <a:ext uri="{0D108BD9-81ED-4DB2-BD59-A6C34878D82A}">
                    <a16:rowId xmlns:a16="http://schemas.microsoft.com/office/drawing/2014/main" val="3242414901"/>
                  </a:ext>
                </a:extLst>
              </a:tr>
            </a:tbl>
          </a:graphicData>
        </a:graphic>
      </p:graphicFrame>
      <p:sp>
        <p:nvSpPr>
          <p:cNvPr id="9" name="文本框 8">
            <a:extLst>
              <a:ext uri="{FF2B5EF4-FFF2-40B4-BE49-F238E27FC236}">
                <a16:creationId xmlns:a16="http://schemas.microsoft.com/office/drawing/2014/main" id="{9CA677BC-2473-5E2C-5ED9-1E955059BA38}"/>
              </a:ext>
            </a:extLst>
          </p:cNvPr>
          <p:cNvSpPr txBox="1"/>
          <p:nvPr/>
        </p:nvSpPr>
        <p:spPr>
          <a:xfrm>
            <a:off x="628650" y="4446747"/>
            <a:ext cx="7868806" cy="1660455"/>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kumimoji="1" lang="en-US" altLang="zh-CN" sz="2000" b="1" dirty="0"/>
              <a:t>Network traffic</a:t>
            </a:r>
            <a:r>
              <a:rPr kumimoji="1" lang="zh-CN" altLang="en-US" sz="2000" b="1" dirty="0"/>
              <a:t> </a:t>
            </a:r>
            <a:r>
              <a:rPr kumimoji="1" lang="en-US" altLang="zh-CN" sz="2000" b="1" dirty="0"/>
              <a:t>and Cache hit ratio:</a:t>
            </a:r>
            <a:r>
              <a:rPr kumimoji="1" lang="zh-CN" altLang="en-US" sz="2000" b="1" dirty="0"/>
              <a:t> </a:t>
            </a:r>
            <a:r>
              <a:rPr lang="en-US" altLang="zh-CN" sz="2000" dirty="0" err="1"/>
              <a:t>SocialCache</a:t>
            </a:r>
            <a:r>
              <a:rPr lang="zh-CN" altLang="en-US" sz="2000" dirty="0"/>
              <a:t> </a:t>
            </a:r>
            <a:r>
              <a:rPr lang="en-US" altLang="zh-CN" sz="2000" dirty="0"/>
              <a:t>considers geographic location and content size</a:t>
            </a:r>
            <a:r>
              <a:rPr lang="zh-CN" altLang="en-US" sz="2000" dirty="0"/>
              <a:t> </a:t>
            </a:r>
            <a:r>
              <a:rPr lang="en-US" altLang="zh-CN" sz="2000" dirty="0"/>
              <a:t>as well,</a:t>
            </a:r>
            <a:r>
              <a:rPr lang="zh-CN" altLang="en-US" sz="2000" dirty="0"/>
              <a:t> </a:t>
            </a:r>
            <a:r>
              <a:rPr lang="en-US" altLang="zh-CN" sz="2000" dirty="0"/>
              <a:t>and ignores redundant</a:t>
            </a:r>
            <a:r>
              <a:rPr lang="zh-CN" altLang="en-US" sz="2000" dirty="0"/>
              <a:t> </a:t>
            </a:r>
            <a:r>
              <a:rPr lang="en-US" altLang="zh-CN" sz="2000" dirty="0"/>
              <a:t>connections.</a:t>
            </a:r>
          </a:p>
          <a:p>
            <a:pPr marL="285750" indent="-285750">
              <a:lnSpc>
                <a:spcPct val="130000"/>
              </a:lnSpc>
              <a:buFont typeface="Arial" panose="020B0604020202020204" pitchFamily="34" charset="0"/>
              <a:buChar char="•"/>
            </a:pPr>
            <a:r>
              <a:rPr kumimoji="1" lang="en-US" altLang="zh-CN" sz="2000" b="1" dirty="0"/>
              <a:t>Operation time:</a:t>
            </a:r>
            <a:r>
              <a:rPr kumimoji="1" lang="zh-CN" altLang="en-US" sz="2000" b="1" dirty="0"/>
              <a:t> </a:t>
            </a:r>
            <a:r>
              <a:rPr kumimoji="1" lang="en-US" altLang="zh-CN" sz="2000" dirty="0"/>
              <a:t>LRU-social is</a:t>
            </a:r>
            <a:r>
              <a:rPr kumimoji="1" lang="zh-CN" altLang="en-US" sz="2000" dirty="0"/>
              <a:t> </a:t>
            </a:r>
            <a:r>
              <a:rPr kumimoji="1" lang="en-US" altLang="zh-CN" sz="2000" dirty="0"/>
              <a:t>time-consuming with</a:t>
            </a:r>
            <a:r>
              <a:rPr kumimoji="1" lang="zh-CN" altLang="en-US" sz="2000" dirty="0"/>
              <a:t> </a:t>
            </a:r>
            <a:r>
              <a:rPr kumimoji="1" lang="en-US" altLang="zh-CN" sz="2000" dirty="0"/>
              <a:t>enumeration</a:t>
            </a:r>
            <a:r>
              <a:rPr kumimoji="1" lang="zh-CN" altLang="en-US" sz="2000" dirty="0"/>
              <a:t> </a:t>
            </a:r>
            <a:r>
              <a:rPr kumimoji="1" lang="en-US" altLang="zh-CN" sz="2000" dirty="0"/>
              <a:t>of</a:t>
            </a:r>
            <a:r>
              <a:rPr kumimoji="1" lang="zh-CN" altLang="en-US" sz="2000" dirty="0"/>
              <a:t> </a:t>
            </a:r>
            <a:r>
              <a:rPr kumimoji="1" lang="en-US" altLang="zh-CN" sz="2000" dirty="0"/>
              <a:t>SIR model. </a:t>
            </a:r>
            <a:r>
              <a:rPr lang="en" altLang="zh-CN" sz="2000" dirty="0" err="1"/>
              <a:t>SocialCache</a:t>
            </a:r>
            <a:r>
              <a:rPr lang="en" altLang="zh-CN" sz="2000" dirty="0"/>
              <a:t> performs faster and is as efficient as LRU.</a:t>
            </a:r>
            <a:endParaRPr kumimoji="1" lang="zh-CN" altLang="en-US" sz="2000" dirty="0"/>
          </a:p>
        </p:txBody>
      </p:sp>
    </p:spTree>
    <p:extLst>
      <p:ext uri="{BB962C8B-B14F-4D97-AF65-F5344CB8AC3E}">
        <p14:creationId xmlns:p14="http://schemas.microsoft.com/office/powerpoint/2010/main" val="2441566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BC3C51D-CD8A-E65D-FD55-5AFE75A54938}"/>
              </a:ext>
            </a:extLst>
          </p:cNvPr>
          <p:cNvSpPr>
            <a:spLocks noGrp="1"/>
          </p:cNvSpPr>
          <p:nvPr>
            <p:ph type="sldNum" sz="quarter" idx="12"/>
          </p:nvPr>
        </p:nvSpPr>
        <p:spPr/>
        <p:txBody>
          <a:bodyPr/>
          <a:lstStyle/>
          <a:p>
            <a:fld id="{041C29CA-8DAD-7D4B-B26F-2E2A67ED50CD}" type="slidenum">
              <a:rPr kumimoji="1" lang="zh-CN" altLang="en-US" smtClean="0"/>
              <a:pPr/>
              <a:t>13</a:t>
            </a:fld>
            <a:endParaRPr kumimoji="1" lang="zh-CN" altLang="en-US" dirty="0"/>
          </a:p>
        </p:txBody>
      </p:sp>
      <p:sp>
        <p:nvSpPr>
          <p:cNvPr id="5" name="标题 1">
            <a:extLst>
              <a:ext uri="{FF2B5EF4-FFF2-40B4-BE49-F238E27FC236}">
                <a16:creationId xmlns:a16="http://schemas.microsoft.com/office/drawing/2014/main" id="{32226559-BC19-0D67-1BE9-048F08C04CA8}"/>
              </a:ext>
            </a:extLst>
          </p:cNvPr>
          <p:cNvSpPr txBox="1">
            <a:spLocks/>
          </p:cNvSpPr>
          <p:nvPr/>
        </p:nvSpPr>
        <p:spPr>
          <a:xfrm>
            <a:off x="452961" y="38817"/>
            <a:ext cx="8470583" cy="221942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000" kern="1200">
                <a:solidFill>
                  <a:schemeClr val="bg1"/>
                </a:solidFill>
                <a:latin typeface="Times" pitchFamily="2" charset="0"/>
                <a:ea typeface="+mj-ea"/>
                <a:cs typeface="+mj-cs"/>
              </a:defRPr>
            </a:lvl1pPr>
          </a:lstStyle>
          <a:p>
            <a:r>
              <a:rPr kumimoji="0" lang="en-US" altLang="zh-CN" sz="6000" b="0" i="0" u="none" strike="noStrike" kern="1200" cap="none" spc="0" normalizeH="0" baseline="0" noProof="0" dirty="0" err="1">
                <a:ln>
                  <a:noFill/>
                </a:ln>
                <a:solidFill>
                  <a:schemeClr val="tx1"/>
                </a:solidFill>
                <a:effectLst/>
                <a:uLnTx/>
                <a:uFillTx/>
                <a:latin typeface="Arial Rounded MT Bold" panose="020F0704030504030204" pitchFamily="34" charset="0"/>
                <a:ea typeface="Arial Unicode MS" panose="020B0604020202020204" pitchFamily="34" charset="-128"/>
                <a:cs typeface="Lucida Grande" panose="020B0600040502020204" pitchFamily="34" charset="0"/>
              </a:rPr>
              <a:t>SocialCache</a:t>
            </a:r>
            <a:r>
              <a:rPr kumimoji="0" lang="en-US" altLang="zh-CN" sz="6000" b="0" i="0" u="none" strike="noStrike" kern="1200" cap="none" spc="0" normalizeH="0" baseline="0" noProof="0" dirty="0">
                <a:ln>
                  <a:noFill/>
                </a:ln>
                <a:solidFill>
                  <a:schemeClr val="tx1"/>
                </a:solidFill>
                <a:effectLst/>
                <a:uLnTx/>
                <a:uFillTx/>
                <a:latin typeface="Apple Braille Pinpoint 6 Dot" pitchFamily="2" charset="0"/>
                <a:ea typeface="等线 Light" panose="02010600030101010101" pitchFamily="2" charset="-122"/>
                <a:cs typeface="Microsoft Sans Serif" panose="020B0604020202020204" pitchFamily="34" charset="0"/>
              </a:rPr>
              <a:t>: </a:t>
            </a:r>
            <a:br>
              <a:rPr kumimoji="0" lang="en-US" altLang="zh-CN" sz="2400" b="0" i="0" u="none" strike="noStrike" kern="1200" cap="none" spc="0" normalizeH="0" baseline="0" noProof="0" dirty="0">
                <a:ln>
                  <a:noFill/>
                </a:ln>
                <a:solidFill>
                  <a:schemeClr val="tx1"/>
                </a:solidFill>
                <a:effectLst/>
                <a:uLnTx/>
                <a:uFillTx/>
                <a:latin typeface="Apple Braille Pinpoint 6 Dot" pitchFamily="2" charset="0"/>
                <a:ea typeface="等线 Light" panose="02010600030101010101" pitchFamily="2" charset="-122"/>
                <a:cs typeface="Microsoft Sans Serif" panose="020B0604020202020204" pitchFamily="34" charset="0"/>
              </a:rPr>
            </a:br>
            <a:r>
              <a:rPr kumimoji="0" lang="en-US" altLang="zh-CN" sz="2400" b="0" i="0" u="none" strike="noStrike" kern="1200" cap="none" spc="0" normalizeH="0" baseline="0" noProof="0" dirty="0">
                <a:ln>
                  <a:noFill/>
                </a:ln>
                <a:solidFill>
                  <a:schemeClr val="tx1"/>
                </a:solidFill>
                <a:effectLst/>
                <a:uLnTx/>
                <a:uFillTx/>
                <a:latin typeface="Apple Braille Pinpoint 6 Dot" pitchFamily="2" charset="0"/>
                <a:ea typeface="等线 Light" panose="02010600030101010101" pitchFamily="2" charset="-122"/>
                <a:cs typeface="Microsoft Sans Serif" panose="020B0604020202020204" pitchFamily="34" charset="0"/>
              </a:rPr>
              <a:t>A Pervasive Social-Aware Caching Strategy for Self-Operated Content Delivery Networks of Online Social Networks</a:t>
            </a:r>
            <a:endParaRPr lang="en-US" altLang="zh-CN" sz="4800" i="1" dirty="0">
              <a:solidFill>
                <a:schemeClr val="tx1"/>
              </a:solidFill>
              <a:latin typeface="Apple Braille Pinpoint 6 Dot" pitchFamily="2" charset="0"/>
              <a:cs typeface="Microsoft Sans Serif" panose="020B0604020202020204" pitchFamily="34" charset="0"/>
            </a:endParaRPr>
          </a:p>
        </p:txBody>
      </p:sp>
      <p:sp>
        <p:nvSpPr>
          <p:cNvPr id="7" name="文本框 6">
            <a:extLst>
              <a:ext uri="{FF2B5EF4-FFF2-40B4-BE49-F238E27FC236}">
                <a16:creationId xmlns:a16="http://schemas.microsoft.com/office/drawing/2014/main" id="{E9A7EA43-CF19-F9AE-BA2E-EE9A805EC9CC}"/>
              </a:ext>
            </a:extLst>
          </p:cNvPr>
          <p:cNvSpPr txBox="1"/>
          <p:nvPr/>
        </p:nvSpPr>
        <p:spPr>
          <a:xfrm>
            <a:off x="2315804" y="5749149"/>
            <a:ext cx="4512389" cy="584775"/>
          </a:xfrm>
          <a:prstGeom prst="rect">
            <a:avLst/>
          </a:prstGeom>
          <a:noFill/>
        </p:spPr>
        <p:txBody>
          <a:bodyPr wrap="none" rtlCol="0">
            <a:spAutoFit/>
          </a:bodyPr>
          <a:lstStyle/>
          <a:p>
            <a:r>
              <a:rPr kumimoji="1" lang="en-US" altLang="zh-CN" sz="3200" b="1" i="1" dirty="0"/>
              <a:t>Thanks</a:t>
            </a:r>
            <a:r>
              <a:rPr kumimoji="1" lang="zh-CN" altLang="en-US" sz="3200" b="1" i="1" dirty="0"/>
              <a:t> </a:t>
            </a:r>
            <a:r>
              <a:rPr kumimoji="1" lang="en-US" altLang="zh-CN" sz="3200" b="1" i="1" dirty="0"/>
              <a:t>for</a:t>
            </a:r>
            <a:r>
              <a:rPr kumimoji="1" lang="zh-CN" altLang="en-US" sz="3200" b="1" i="1" dirty="0"/>
              <a:t> </a:t>
            </a:r>
            <a:r>
              <a:rPr kumimoji="1" lang="en-US" altLang="zh-CN" sz="3200" b="1" i="1" dirty="0"/>
              <a:t>your</a:t>
            </a:r>
            <a:r>
              <a:rPr kumimoji="1" lang="zh-CN" altLang="en-US" sz="3200" b="1" i="1" dirty="0"/>
              <a:t> </a:t>
            </a:r>
            <a:r>
              <a:rPr kumimoji="1" lang="en-US" altLang="zh-CN" sz="3200" b="1" i="1" dirty="0"/>
              <a:t>listening!</a:t>
            </a:r>
            <a:endParaRPr kumimoji="1" lang="zh-CN" altLang="en-US" sz="3200" b="1" i="1" dirty="0"/>
          </a:p>
        </p:txBody>
      </p:sp>
      <p:sp>
        <p:nvSpPr>
          <p:cNvPr id="8" name="文本框 7">
            <a:extLst>
              <a:ext uri="{FF2B5EF4-FFF2-40B4-BE49-F238E27FC236}">
                <a16:creationId xmlns:a16="http://schemas.microsoft.com/office/drawing/2014/main" id="{B4FF3FFC-BC8E-12A2-20F0-5DC88170B39D}"/>
              </a:ext>
            </a:extLst>
          </p:cNvPr>
          <p:cNvSpPr txBox="1"/>
          <p:nvPr/>
        </p:nvSpPr>
        <p:spPr>
          <a:xfrm>
            <a:off x="415932" y="3787970"/>
            <a:ext cx="8445500" cy="1492716"/>
          </a:xfrm>
          <a:prstGeom prst="rect">
            <a:avLst/>
          </a:prstGeom>
          <a:noFill/>
        </p:spPr>
        <p:txBody>
          <a:bodyPr wrap="square" rtlCol="0">
            <a:spAutoFit/>
          </a:bodyPr>
          <a:lstStyle/>
          <a:p>
            <a:pPr marL="342900" indent="-342900">
              <a:spcBef>
                <a:spcPts val="1500"/>
              </a:spcBef>
              <a:buAutoNum type="arabicPeriod"/>
            </a:pPr>
            <a:r>
              <a:rPr kumimoji="1" lang="en-US" altLang="zh-CN" sz="2200" dirty="0"/>
              <a:t>A</a:t>
            </a:r>
            <a:r>
              <a:rPr kumimoji="1" lang="en" altLang="zh-CN" sz="2200" dirty="0"/>
              <a:t> caching strategy with</a:t>
            </a:r>
            <a:r>
              <a:rPr kumimoji="1" lang="zh-CN" altLang="en-US" sz="2200" dirty="0"/>
              <a:t> </a:t>
            </a:r>
            <a:r>
              <a:rPr kumimoji="1" lang="en-US" altLang="zh-CN" sz="2200" dirty="0"/>
              <a:t>considering</a:t>
            </a:r>
            <a:r>
              <a:rPr kumimoji="1" lang="zh-CN" altLang="en-US" sz="2200" dirty="0"/>
              <a:t> </a:t>
            </a:r>
            <a:r>
              <a:rPr kumimoji="1" lang="en" altLang="zh-CN" sz="2200" u="sng" dirty="0"/>
              <a:t>social connectivity information</a:t>
            </a:r>
            <a:endParaRPr kumimoji="1" lang="en" altLang="zh-CN" sz="2200" dirty="0"/>
          </a:p>
          <a:p>
            <a:pPr marL="342900" indent="-342900">
              <a:spcBef>
                <a:spcPts val="1500"/>
              </a:spcBef>
              <a:buAutoNum type="arabicPeriod"/>
            </a:pPr>
            <a:r>
              <a:rPr kumimoji="1" lang="en" altLang="zh-CN" sz="2200" dirty="0"/>
              <a:t>Evaluating</a:t>
            </a:r>
            <a:r>
              <a:rPr kumimoji="1" lang="zh-CN" altLang="en-US" sz="2200" dirty="0"/>
              <a:t> </a:t>
            </a:r>
            <a:r>
              <a:rPr kumimoji="1" lang="en" altLang="zh-CN" sz="2200" dirty="0" err="1"/>
              <a:t>SocialCache</a:t>
            </a:r>
            <a:r>
              <a:rPr kumimoji="1" lang="en" altLang="zh-CN" sz="2200" dirty="0"/>
              <a:t> on </a:t>
            </a:r>
            <a:r>
              <a:rPr kumimoji="1" lang="en" altLang="zh-CN" sz="2200" u="sng" dirty="0"/>
              <a:t>real-world OSN and CDN requests</a:t>
            </a:r>
            <a:r>
              <a:rPr kumimoji="1" lang="zh-CN" altLang="en-US" sz="2200" u="sng" dirty="0"/>
              <a:t> </a:t>
            </a:r>
            <a:r>
              <a:rPr kumimoji="1" lang="en-US" altLang="zh-CN" sz="2200" u="sng" dirty="0"/>
              <a:t>datasets</a:t>
            </a:r>
          </a:p>
          <a:p>
            <a:pPr marL="342900" indent="-342900">
              <a:spcBef>
                <a:spcPts val="1500"/>
              </a:spcBef>
              <a:buAutoNum type="arabicPeriod"/>
            </a:pPr>
            <a:r>
              <a:rPr kumimoji="1" lang="en" altLang="zh-CN" sz="2200" dirty="0"/>
              <a:t>Achieving </a:t>
            </a:r>
            <a:r>
              <a:rPr kumimoji="1" lang="en" altLang="zh-CN" sz="2200" u="sng" dirty="0"/>
              <a:t>reduced network traffic </a:t>
            </a:r>
            <a:r>
              <a:rPr kumimoji="1" lang="en" altLang="zh-CN" sz="2200" dirty="0"/>
              <a:t>and operation time</a:t>
            </a:r>
          </a:p>
        </p:txBody>
      </p:sp>
      <p:grpSp>
        <p:nvGrpSpPr>
          <p:cNvPr id="24" name="组合 23">
            <a:extLst>
              <a:ext uri="{FF2B5EF4-FFF2-40B4-BE49-F238E27FC236}">
                <a16:creationId xmlns:a16="http://schemas.microsoft.com/office/drawing/2014/main" id="{8986B2FD-2B00-5991-2C76-EA7D642D400E}"/>
              </a:ext>
            </a:extLst>
          </p:cNvPr>
          <p:cNvGrpSpPr/>
          <p:nvPr/>
        </p:nvGrpSpPr>
        <p:grpSpPr>
          <a:xfrm>
            <a:off x="1181876" y="2246866"/>
            <a:ext cx="6780243" cy="1128720"/>
            <a:chOff x="374742" y="2353394"/>
            <a:chExt cx="8769258" cy="1459837"/>
          </a:xfrm>
        </p:grpSpPr>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A4EDD34A-00D8-069B-E010-F832EE7AE020}"/>
                    </a:ext>
                  </a:extLst>
                </p:cNvPr>
                <p:cNvSpPr txBox="1"/>
                <p:nvPr/>
              </p:nvSpPr>
              <p:spPr>
                <a:xfrm>
                  <a:off x="374742" y="2612308"/>
                  <a:ext cx="2301751" cy="756322"/>
                </a:xfrm>
                <a:prstGeom prst="rect">
                  <a:avLst/>
                </a:prstGeom>
                <a:noFill/>
              </p:spPr>
              <p:txBody>
                <a:bodyPr wrap="square" rtlCol="0">
                  <a:spAutoFit/>
                </a:bodyPr>
                <a:lstStyle/>
                <a:p>
                  <a:pPr algn="ctr"/>
                  <a:r>
                    <a:rPr kumimoji="1" lang="en-US" altLang="zh-CN" sz="1600" dirty="0">
                      <a:solidFill>
                        <a:srgbClr val="0070C0"/>
                      </a:solidFill>
                      <a:latin typeface="Times New Roman" panose="02020603050405020304" pitchFamily="18" charset="0"/>
                      <a:cs typeface="Times New Roman" panose="02020603050405020304" pitchFamily="18" charset="0"/>
                    </a:rPr>
                    <a:t>Priority</a:t>
                  </a:r>
                  <a:r>
                    <a:rPr kumimoji="1" lang="zh-CN" altLang="en-US" sz="1600" dirty="0">
                      <a:solidFill>
                        <a:srgbClr val="0070C0"/>
                      </a:solidFill>
                      <a:latin typeface="Times New Roman" panose="02020603050405020304" pitchFamily="18" charset="0"/>
                      <a:cs typeface="Times New Roman" panose="02020603050405020304" pitchFamily="18" charset="0"/>
                    </a:rPr>
                    <a:t> </a:t>
                  </a:r>
                  <a14:m>
                    <m:oMath xmlns:m="http://schemas.openxmlformats.org/officeDocument/2006/math">
                      <m:r>
                        <a:rPr kumimoji="1" lang="en-US" altLang="zh-CN" sz="1600" i="1">
                          <a:solidFill>
                            <a:srgbClr val="0070C0"/>
                          </a:solidFill>
                          <a:latin typeface="Cambria Math" panose="02040503050406030204" pitchFamily="18" charset="0"/>
                        </a:rPr>
                        <m:t>𝒫</m:t>
                      </m:r>
                    </m:oMath>
                  </a14:m>
                  <a:r>
                    <a:rPr kumimoji="1" lang="zh-CN" altLang="en-US" sz="1600" dirty="0">
                      <a:solidFill>
                        <a:srgbClr val="0070C0"/>
                      </a:solidFill>
                      <a:latin typeface="Times New Roman" panose="02020603050405020304" pitchFamily="18" charset="0"/>
                      <a:cs typeface="Times New Roman" panose="02020603050405020304" pitchFamily="18" charset="0"/>
                    </a:rPr>
                    <a:t> </a:t>
                  </a:r>
                  <a:r>
                    <a:rPr kumimoji="1" lang="en-US" altLang="zh-CN" sz="1600" dirty="0">
                      <a:solidFill>
                        <a:srgbClr val="0070C0"/>
                      </a:solidFill>
                      <a:latin typeface="Times New Roman" panose="02020603050405020304" pitchFamily="18" charset="0"/>
                      <a:cs typeface="Times New Roman" panose="02020603050405020304" pitchFamily="18" charset="0"/>
                    </a:rPr>
                    <a:t>of </a:t>
                  </a:r>
                </a:p>
                <a:p>
                  <a:pPr algn="ctr"/>
                  <a:r>
                    <a:rPr kumimoji="1" lang="en-US" altLang="zh-CN" sz="1600" dirty="0">
                      <a:solidFill>
                        <a:srgbClr val="0070C0"/>
                      </a:solidFill>
                      <a:latin typeface="Times New Roman" panose="02020603050405020304" pitchFamily="18" charset="0"/>
                      <a:cs typeface="Times New Roman" panose="02020603050405020304" pitchFamily="18" charset="0"/>
                    </a:rPr>
                    <a:t>CDN cache</a:t>
                  </a:r>
                </a:p>
              </p:txBody>
            </p:sp>
          </mc:Choice>
          <mc:Fallback xmlns="">
            <p:sp>
              <p:nvSpPr>
                <p:cNvPr id="9" name="文本框 8">
                  <a:extLst>
                    <a:ext uri="{FF2B5EF4-FFF2-40B4-BE49-F238E27FC236}">
                      <a16:creationId xmlns:a16="http://schemas.microsoft.com/office/drawing/2014/main" id="{A4EDD34A-00D8-069B-E010-F832EE7AE020}"/>
                    </a:ext>
                  </a:extLst>
                </p:cNvPr>
                <p:cNvSpPr txBox="1">
                  <a:spLocks noRot="1" noChangeAspect="1" noMove="1" noResize="1" noEditPoints="1" noAdjustHandles="1" noChangeArrowheads="1" noChangeShapeType="1" noTextEdit="1"/>
                </p:cNvSpPr>
                <p:nvPr/>
              </p:nvSpPr>
              <p:spPr>
                <a:xfrm>
                  <a:off x="374742" y="2612308"/>
                  <a:ext cx="2301751" cy="756322"/>
                </a:xfrm>
                <a:prstGeom prst="rect">
                  <a:avLst/>
                </a:prstGeom>
                <a:blipFill>
                  <a:blip r:embed="rId3"/>
                  <a:stretch>
                    <a:fillRect t="-2128" b="-12766"/>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08E7DFA6-4C19-A7F8-B4DB-AFF5B20CE33A}"/>
                </a:ext>
              </a:extLst>
            </p:cNvPr>
            <p:cNvSpPr txBox="1"/>
            <p:nvPr/>
          </p:nvSpPr>
          <p:spPr>
            <a:xfrm>
              <a:off x="2132343" y="2740615"/>
              <a:ext cx="758184" cy="477678"/>
            </a:xfrm>
            <a:prstGeom prst="rect">
              <a:avLst/>
            </a:prstGeom>
            <a:noFill/>
          </p:spPr>
          <p:txBody>
            <a:bodyPr wrap="square" rtlCol="0">
              <a:spAutoFit/>
            </a:bodyPr>
            <a:lstStyle/>
            <a:p>
              <a:pPr algn="ctr"/>
              <a:r>
                <a:rPr kumimoji="1" lang="en-US" altLang="zh-CN" dirty="0">
                  <a:solidFill>
                    <a:srgbClr val="0070C0"/>
                  </a:solidFill>
                  <a:latin typeface="Times New Roman" panose="02020603050405020304" pitchFamily="18" charset="0"/>
                  <a:cs typeface="Times New Roman" panose="02020603050405020304" pitchFamily="18" charset="0"/>
                </a:rPr>
                <a:t>=</a:t>
              </a:r>
              <a:r>
                <a:rPr kumimoji="1" lang="zh-CN" altLang="en-US" dirty="0">
                  <a:solidFill>
                    <a:srgbClr val="0070C0"/>
                  </a:solidFill>
                  <a:latin typeface="Times New Roman" panose="02020603050405020304" pitchFamily="18" charset="0"/>
                  <a:cs typeface="Times New Roman" panose="02020603050405020304" pitchFamily="18" charset="0"/>
                </a:rPr>
                <a:t> </a:t>
              </a:r>
              <a:endParaRPr kumimoji="1" lang="en-US" altLang="zh-CN" dirty="0">
                <a:solidFill>
                  <a:srgbClr val="0070C0"/>
                </a:solidFill>
                <a:latin typeface="Times New Roman" panose="02020603050405020304" pitchFamily="18" charset="0"/>
                <a:cs typeface="Times New Roman" panose="02020603050405020304" pitchFamily="18" charset="0"/>
              </a:endParaRPr>
            </a:p>
          </p:txBody>
        </p:sp>
        <p:pic>
          <p:nvPicPr>
            <p:cNvPr id="11" name="图片 10">
              <a:extLst>
                <a:ext uri="{FF2B5EF4-FFF2-40B4-BE49-F238E27FC236}">
                  <a16:creationId xmlns:a16="http://schemas.microsoft.com/office/drawing/2014/main" id="{8E57C0EF-80B0-CE26-C7F0-23DF4B35061F}"/>
                </a:ext>
              </a:extLst>
            </p:cNvPr>
            <p:cNvPicPr>
              <a:picLocks noChangeAspect="1"/>
            </p:cNvPicPr>
            <p:nvPr/>
          </p:nvPicPr>
          <p:blipFill>
            <a:blip r:embed="rId4">
              <a:duotone>
                <a:schemeClr val="accent5">
                  <a:shade val="45000"/>
                  <a:satMod val="135000"/>
                </a:schemeClr>
                <a:prstClr val="white"/>
              </a:duotone>
            </a:blip>
            <a:stretch>
              <a:fillRect/>
            </a:stretch>
          </p:blipFill>
          <p:spPr>
            <a:xfrm>
              <a:off x="3548108" y="2461362"/>
              <a:ext cx="915871" cy="937170"/>
            </a:xfrm>
            <a:prstGeom prst="rect">
              <a:avLst/>
            </a:prstGeom>
          </p:spPr>
        </p:pic>
        <p:pic>
          <p:nvPicPr>
            <p:cNvPr id="12" name="图片 11">
              <a:extLst>
                <a:ext uri="{FF2B5EF4-FFF2-40B4-BE49-F238E27FC236}">
                  <a16:creationId xmlns:a16="http://schemas.microsoft.com/office/drawing/2014/main" id="{A06146A7-BA9F-8BF7-6C7F-685F4CDA0002}"/>
                </a:ext>
              </a:extLst>
            </p:cNvPr>
            <p:cNvPicPr>
              <a:picLocks noChangeAspect="1"/>
            </p:cNvPicPr>
            <p:nvPr/>
          </p:nvPicPr>
          <p:blipFill>
            <a:blip r:embed="rId5">
              <a:duotone>
                <a:schemeClr val="accent5">
                  <a:shade val="45000"/>
                  <a:satMod val="135000"/>
                </a:schemeClr>
                <a:prstClr val="white"/>
              </a:duotone>
            </a:blip>
            <a:stretch>
              <a:fillRect/>
            </a:stretch>
          </p:blipFill>
          <p:spPr>
            <a:xfrm>
              <a:off x="6276299" y="2586726"/>
              <a:ext cx="707887" cy="707887"/>
            </a:xfrm>
            <a:prstGeom prst="rect">
              <a:avLst/>
            </a:prstGeom>
          </p:spPr>
        </p:pic>
        <p:pic>
          <p:nvPicPr>
            <p:cNvPr id="13" name="图片 12">
              <a:extLst>
                <a:ext uri="{FF2B5EF4-FFF2-40B4-BE49-F238E27FC236}">
                  <a16:creationId xmlns:a16="http://schemas.microsoft.com/office/drawing/2014/main" id="{A26609E0-0A1C-4ACA-04C4-E4F99191E720}"/>
                </a:ext>
              </a:extLst>
            </p:cNvPr>
            <p:cNvPicPr>
              <a:picLocks noChangeAspect="1"/>
            </p:cNvPicPr>
            <p:nvPr/>
          </p:nvPicPr>
          <p:blipFill>
            <a:blip r:embed="rId6">
              <a:duotone>
                <a:schemeClr val="accent5">
                  <a:shade val="45000"/>
                  <a:satMod val="135000"/>
                </a:schemeClr>
                <a:prstClr val="white"/>
              </a:duotone>
            </a:blip>
            <a:stretch>
              <a:fillRect/>
            </a:stretch>
          </p:blipFill>
          <p:spPr>
            <a:xfrm>
              <a:off x="5005394" y="2588136"/>
              <a:ext cx="664181" cy="664181"/>
            </a:xfrm>
            <a:prstGeom prst="rect">
              <a:avLst/>
            </a:prstGeom>
          </p:spPr>
        </p:pic>
        <p:pic>
          <p:nvPicPr>
            <p:cNvPr id="14" name="图片 13">
              <a:extLst>
                <a:ext uri="{FF2B5EF4-FFF2-40B4-BE49-F238E27FC236}">
                  <a16:creationId xmlns:a16="http://schemas.microsoft.com/office/drawing/2014/main" id="{51609DED-12BE-3E33-B709-B464DDDD41FC}"/>
                </a:ext>
              </a:extLst>
            </p:cNvPr>
            <p:cNvPicPr>
              <a:picLocks noChangeAspect="1"/>
            </p:cNvPicPr>
            <p:nvPr/>
          </p:nvPicPr>
          <p:blipFill>
            <a:blip r:embed="rId7">
              <a:duotone>
                <a:schemeClr val="accent5">
                  <a:shade val="45000"/>
                  <a:satMod val="135000"/>
                </a:schemeClr>
                <a:prstClr val="white"/>
              </a:duotone>
            </a:blip>
            <a:stretch>
              <a:fillRect/>
            </a:stretch>
          </p:blipFill>
          <p:spPr>
            <a:xfrm>
              <a:off x="7680337" y="2670635"/>
              <a:ext cx="654821" cy="654821"/>
            </a:xfrm>
            <a:prstGeom prst="rect">
              <a:avLst/>
            </a:prstGeom>
          </p:spPr>
        </p:pic>
        <p:sp>
          <p:nvSpPr>
            <p:cNvPr id="15" name="文本框 14">
              <a:extLst>
                <a:ext uri="{FF2B5EF4-FFF2-40B4-BE49-F238E27FC236}">
                  <a16:creationId xmlns:a16="http://schemas.microsoft.com/office/drawing/2014/main" id="{E4C38784-708C-1869-F41E-D0FC92A928BE}"/>
                </a:ext>
              </a:extLst>
            </p:cNvPr>
            <p:cNvSpPr txBox="1"/>
            <p:nvPr/>
          </p:nvSpPr>
          <p:spPr>
            <a:xfrm>
              <a:off x="4480831" y="2562725"/>
              <a:ext cx="444933" cy="477678"/>
            </a:xfrm>
            <a:prstGeom prst="rect">
              <a:avLst/>
            </a:prstGeom>
            <a:noFill/>
          </p:spPr>
          <p:txBody>
            <a:bodyPr wrap="square" rtlCol="0">
              <a:spAutoFit/>
            </a:bodyPr>
            <a:lstStyle/>
            <a:p>
              <a:pPr algn="ctr"/>
              <a:r>
                <a:rPr kumimoji="1" lang="en-US" altLang="zh-CN" dirty="0">
                  <a:solidFill>
                    <a:srgbClr val="0070C0"/>
                  </a:solidFill>
                  <a:latin typeface="Times New Roman" panose="02020603050405020304" pitchFamily="18" charset="0"/>
                  <a:cs typeface="Times New Roman" panose="02020603050405020304" pitchFamily="18" charset="0"/>
                </a:rPr>
                <a:t>+</a:t>
              </a:r>
              <a:r>
                <a:rPr kumimoji="1" lang="zh-CN" altLang="en-US" dirty="0">
                  <a:solidFill>
                    <a:srgbClr val="0070C0"/>
                  </a:solidFill>
                  <a:latin typeface="Times New Roman" panose="02020603050405020304" pitchFamily="18" charset="0"/>
                  <a:cs typeface="Times New Roman" panose="02020603050405020304" pitchFamily="18" charset="0"/>
                </a:rPr>
                <a:t> </a:t>
              </a:r>
              <a:endParaRPr kumimoji="1" lang="en-US" altLang="zh-CN" dirty="0">
                <a:solidFill>
                  <a:srgbClr val="0070C0"/>
                </a:solidFill>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EDFB17C4-E1DA-80CD-C8C3-CCF479209AB3}"/>
                </a:ext>
              </a:extLst>
            </p:cNvPr>
            <p:cNvSpPr txBox="1"/>
            <p:nvPr/>
          </p:nvSpPr>
          <p:spPr>
            <a:xfrm>
              <a:off x="5752506" y="2562725"/>
              <a:ext cx="444933" cy="477678"/>
            </a:xfrm>
            <a:prstGeom prst="rect">
              <a:avLst/>
            </a:prstGeom>
            <a:noFill/>
          </p:spPr>
          <p:txBody>
            <a:bodyPr wrap="square" rtlCol="0">
              <a:spAutoFit/>
            </a:bodyPr>
            <a:lstStyle/>
            <a:p>
              <a:pPr algn="ctr"/>
              <a:r>
                <a:rPr kumimoji="1" lang="en-US" altLang="zh-CN" dirty="0">
                  <a:solidFill>
                    <a:srgbClr val="0070C0"/>
                  </a:solidFill>
                  <a:latin typeface="Times New Roman" panose="02020603050405020304" pitchFamily="18" charset="0"/>
                  <a:cs typeface="Times New Roman" panose="02020603050405020304" pitchFamily="18" charset="0"/>
                </a:rPr>
                <a:t>+</a:t>
              </a:r>
              <a:r>
                <a:rPr kumimoji="1" lang="zh-CN" altLang="en-US" dirty="0">
                  <a:solidFill>
                    <a:srgbClr val="0070C0"/>
                  </a:solidFill>
                  <a:latin typeface="Times New Roman" panose="02020603050405020304" pitchFamily="18" charset="0"/>
                  <a:cs typeface="Times New Roman" panose="02020603050405020304" pitchFamily="18" charset="0"/>
                </a:rPr>
                <a:t> </a:t>
              </a:r>
              <a:endParaRPr kumimoji="1" lang="en-US" altLang="zh-CN" dirty="0">
                <a:solidFill>
                  <a:srgbClr val="0070C0"/>
                </a:solidFill>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07A4AB6C-5CD5-472F-CAD3-D918A02E6280}"/>
                </a:ext>
              </a:extLst>
            </p:cNvPr>
            <p:cNvSpPr txBox="1"/>
            <p:nvPr/>
          </p:nvSpPr>
          <p:spPr>
            <a:xfrm>
              <a:off x="7124587" y="2588137"/>
              <a:ext cx="444933" cy="477678"/>
            </a:xfrm>
            <a:prstGeom prst="rect">
              <a:avLst/>
            </a:prstGeom>
            <a:noFill/>
          </p:spPr>
          <p:txBody>
            <a:bodyPr wrap="square" rtlCol="0">
              <a:spAutoFit/>
            </a:bodyPr>
            <a:lstStyle/>
            <a:p>
              <a:pPr algn="ctr"/>
              <a:r>
                <a:rPr kumimoji="1" lang="en-US" altLang="zh-CN" dirty="0">
                  <a:solidFill>
                    <a:srgbClr val="0070C0"/>
                  </a:solidFill>
                  <a:latin typeface="Times New Roman" panose="02020603050405020304" pitchFamily="18" charset="0"/>
                  <a:cs typeface="Times New Roman" panose="02020603050405020304" pitchFamily="18" charset="0"/>
                </a:rPr>
                <a:t>+</a:t>
              </a:r>
              <a:r>
                <a:rPr kumimoji="1" lang="zh-CN" altLang="en-US" dirty="0">
                  <a:solidFill>
                    <a:srgbClr val="0070C0"/>
                  </a:solidFill>
                  <a:latin typeface="Times New Roman" panose="02020603050405020304" pitchFamily="18" charset="0"/>
                  <a:cs typeface="Times New Roman" panose="02020603050405020304" pitchFamily="18" charset="0"/>
                </a:rPr>
                <a:t> </a:t>
              </a:r>
              <a:endParaRPr kumimoji="1" lang="en-US" altLang="zh-CN" dirty="0">
                <a:solidFill>
                  <a:srgbClr val="0070C0"/>
                </a:solidFill>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EB80946D-D0A8-6C7E-2FE7-F48E8FB6B198}"/>
                </a:ext>
              </a:extLst>
            </p:cNvPr>
            <p:cNvSpPr txBox="1"/>
            <p:nvPr/>
          </p:nvSpPr>
          <p:spPr>
            <a:xfrm>
              <a:off x="3092892" y="3307938"/>
              <a:ext cx="1752726" cy="338355"/>
            </a:xfrm>
            <a:prstGeom prst="rect">
              <a:avLst/>
            </a:prstGeom>
            <a:noFill/>
          </p:spPr>
          <p:txBody>
            <a:bodyPr wrap="square" rtlCol="0">
              <a:spAutoFit/>
            </a:bodyPr>
            <a:lstStyle/>
            <a:p>
              <a:pPr algn="ctr"/>
              <a:r>
                <a:rPr kumimoji="1" lang="en-US" altLang="zh-CN" sz="1100" dirty="0">
                  <a:solidFill>
                    <a:srgbClr val="0070C0"/>
                  </a:solidFill>
                  <a:latin typeface="Times New Roman" panose="02020603050405020304" pitchFamily="18" charset="0"/>
                  <a:cs typeface="Times New Roman" panose="02020603050405020304" pitchFamily="18" charset="0"/>
                </a:rPr>
                <a:t>Social Connectivity</a:t>
              </a:r>
            </a:p>
          </p:txBody>
        </p:sp>
        <p:sp>
          <p:nvSpPr>
            <p:cNvPr id="19" name="文本框 18">
              <a:extLst>
                <a:ext uri="{FF2B5EF4-FFF2-40B4-BE49-F238E27FC236}">
                  <a16:creationId xmlns:a16="http://schemas.microsoft.com/office/drawing/2014/main" id="{2BFC8197-ABCF-FF20-3013-FE16E6A41FBF}"/>
                </a:ext>
              </a:extLst>
            </p:cNvPr>
            <p:cNvSpPr txBox="1"/>
            <p:nvPr/>
          </p:nvSpPr>
          <p:spPr>
            <a:xfrm>
              <a:off x="4661765" y="3255941"/>
              <a:ext cx="1373845" cy="557290"/>
            </a:xfrm>
            <a:prstGeom prst="rect">
              <a:avLst/>
            </a:prstGeom>
            <a:noFill/>
          </p:spPr>
          <p:txBody>
            <a:bodyPr wrap="square" rtlCol="0">
              <a:spAutoFit/>
            </a:bodyPr>
            <a:lstStyle/>
            <a:p>
              <a:pPr algn="ctr"/>
              <a:r>
                <a:rPr kumimoji="1" lang="en-US" altLang="zh-CN" sz="1100" dirty="0">
                  <a:solidFill>
                    <a:srgbClr val="0070C0"/>
                  </a:solidFill>
                  <a:latin typeface="Times New Roman" panose="02020603050405020304" pitchFamily="18" charset="0"/>
                  <a:cs typeface="Times New Roman" panose="02020603050405020304" pitchFamily="18" charset="0"/>
                </a:rPr>
                <a:t>Content</a:t>
              </a:r>
            </a:p>
            <a:p>
              <a:pPr algn="ctr"/>
              <a:r>
                <a:rPr kumimoji="1" lang="en-US" altLang="zh-CN" sz="1100" dirty="0">
                  <a:solidFill>
                    <a:srgbClr val="0070C0"/>
                  </a:solidFill>
                  <a:latin typeface="Times New Roman" panose="02020603050405020304" pitchFamily="18" charset="0"/>
                  <a:cs typeface="Times New Roman" panose="02020603050405020304" pitchFamily="18" charset="0"/>
                </a:rPr>
                <a:t>Size</a:t>
              </a:r>
            </a:p>
          </p:txBody>
        </p:sp>
        <p:sp>
          <p:nvSpPr>
            <p:cNvPr id="20" name="文本框 19">
              <a:extLst>
                <a:ext uri="{FF2B5EF4-FFF2-40B4-BE49-F238E27FC236}">
                  <a16:creationId xmlns:a16="http://schemas.microsoft.com/office/drawing/2014/main" id="{A0C24723-3B87-00E9-0075-6A1E26FA5DC0}"/>
                </a:ext>
              </a:extLst>
            </p:cNvPr>
            <p:cNvSpPr txBox="1"/>
            <p:nvPr/>
          </p:nvSpPr>
          <p:spPr>
            <a:xfrm>
              <a:off x="6117068" y="3253322"/>
              <a:ext cx="1373842" cy="557290"/>
            </a:xfrm>
            <a:prstGeom prst="rect">
              <a:avLst/>
            </a:prstGeom>
            <a:noFill/>
          </p:spPr>
          <p:txBody>
            <a:bodyPr wrap="square" rtlCol="0">
              <a:spAutoFit/>
            </a:bodyPr>
            <a:lstStyle/>
            <a:p>
              <a:pPr algn="ctr"/>
              <a:r>
                <a:rPr kumimoji="1" lang="en-US" altLang="zh-CN" sz="1100" dirty="0">
                  <a:solidFill>
                    <a:srgbClr val="0070C0"/>
                  </a:solidFill>
                  <a:latin typeface="Times New Roman" panose="02020603050405020304" pitchFamily="18" charset="0"/>
                  <a:cs typeface="Times New Roman" panose="02020603050405020304" pitchFamily="18" charset="0"/>
                </a:rPr>
                <a:t>Geo</a:t>
              </a:r>
            </a:p>
            <a:p>
              <a:pPr algn="ctr"/>
              <a:r>
                <a:rPr kumimoji="1" lang="en-US" altLang="zh-CN" sz="1100" dirty="0">
                  <a:solidFill>
                    <a:srgbClr val="0070C0"/>
                  </a:solidFill>
                  <a:latin typeface="Times New Roman" panose="02020603050405020304" pitchFamily="18" charset="0"/>
                  <a:cs typeface="Times New Roman" panose="02020603050405020304" pitchFamily="18" charset="0"/>
                </a:rPr>
                <a:t>Distance</a:t>
              </a:r>
            </a:p>
          </p:txBody>
        </p:sp>
        <p:sp>
          <p:nvSpPr>
            <p:cNvPr id="21" name="文本框 20">
              <a:extLst>
                <a:ext uri="{FF2B5EF4-FFF2-40B4-BE49-F238E27FC236}">
                  <a16:creationId xmlns:a16="http://schemas.microsoft.com/office/drawing/2014/main" id="{51932BC0-6C2E-92AE-D176-CD95A46F1BF2}"/>
                </a:ext>
              </a:extLst>
            </p:cNvPr>
            <p:cNvSpPr txBox="1"/>
            <p:nvPr/>
          </p:nvSpPr>
          <p:spPr>
            <a:xfrm>
              <a:off x="7224844" y="3371837"/>
              <a:ext cx="1537517" cy="338355"/>
            </a:xfrm>
            <a:prstGeom prst="rect">
              <a:avLst/>
            </a:prstGeom>
            <a:noFill/>
          </p:spPr>
          <p:txBody>
            <a:bodyPr wrap="square" rtlCol="0">
              <a:spAutoFit/>
            </a:bodyPr>
            <a:lstStyle/>
            <a:p>
              <a:pPr algn="ctr"/>
              <a:r>
                <a:rPr kumimoji="1" lang="en-US" altLang="zh-CN" sz="1100" dirty="0">
                  <a:solidFill>
                    <a:srgbClr val="0070C0"/>
                  </a:solidFill>
                  <a:latin typeface="Times New Roman" panose="02020603050405020304" pitchFamily="18" charset="0"/>
                  <a:cs typeface="Times New Roman" panose="02020603050405020304" pitchFamily="18" charset="0"/>
                </a:rPr>
                <a:t>Timestamp</a:t>
              </a:r>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FA1A3EDE-6CFD-B3BC-CE6F-7047DFBE6C2B}"/>
                    </a:ext>
                  </a:extLst>
                </p:cNvPr>
                <p:cNvSpPr txBox="1"/>
                <p:nvPr/>
              </p:nvSpPr>
              <p:spPr>
                <a:xfrm>
                  <a:off x="2691800" y="2353394"/>
                  <a:ext cx="983799" cy="9951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4400" b="0" i="1" smtClean="0">
                            <a:solidFill>
                              <a:srgbClr val="0070C0"/>
                            </a:solidFill>
                            <a:latin typeface="Cambria Math" panose="02040503050406030204" pitchFamily="18" charset="0"/>
                          </a:rPr>
                          <m:t>𝑓</m:t>
                        </m:r>
                        <m:r>
                          <a:rPr lang="en-US" altLang="zh-CN" sz="4400" b="0" i="1" smtClean="0">
                            <a:solidFill>
                              <a:srgbClr val="0070C0"/>
                            </a:solidFill>
                            <a:latin typeface="Cambria Math" panose="02040503050406030204" pitchFamily="18" charset="0"/>
                          </a:rPr>
                          <m:t>(</m:t>
                        </m:r>
                      </m:oMath>
                    </m:oMathPara>
                  </a14:m>
                  <a:endParaRPr lang="zh-CN" altLang="en-US" sz="4400" dirty="0">
                    <a:solidFill>
                      <a:srgbClr val="0070C0"/>
                    </a:solidFill>
                  </a:endParaRPr>
                </a:p>
              </p:txBody>
            </p:sp>
          </mc:Choice>
          <mc:Fallback xmlns="">
            <p:sp>
              <p:nvSpPr>
                <p:cNvPr id="22" name="文本框 21">
                  <a:extLst>
                    <a:ext uri="{FF2B5EF4-FFF2-40B4-BE49-F238E27FC236}">
                      <a16:creationId xmlns:a16="http://schemas.microsoft.com/office/drawing/2014/main" id="{FA1A3EDE-6CFD-B3BC-CE6F-7047DFBE6C2B}"/>
                    </a:ext>
                  </a:extLst>
                </p:cNvPr>
                <p:cNvSpPr txBox="1">
                  <a:spLocks noRot="1" noChangeAspect="1" noMove="1" noResize="1" noEditPoints="1" noAdjustHandles="1" noChangeArrowheads="1" noChangeShapeType="1" noTextEdit="1"/>
                </p:cNvSpPr>
                <p:nvPr/>
              </p:nvSpPr>
              <p:spPr>
                <a:xfrm>
                  <a:off x="2691800" y="2353394"/>
                  <a:ext cx="983799" cy="995161"/>
                </a:xfrm>
                <a:prstGeom prst="rect">
                  <a:avLst/>
                </a:prstGeom>
                <a:blipFill>
                  <a:blip r:embed="rId8"/>
                  <a:stretch>
                    <a:fillRect l="-21311" r="-19672"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B3C9E5E3-BB7B-15B2-9CB0-B9697AF12956}"/>
                    </a:ext>
                  </a:extLst>
                </p:cNvPr>
                <p:cNvSpPr txBox="1"/>
                <p:nvPr/>
              </p:nvSpPr>
              <p:spPr>
                <a:xfrm>
                  <a:off x="8160201" y="2429035"/>
                  <a:ext cx="983799" cy="9951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4400" b="0" i="1" smtClean="0">
                            <a:solidFill>
                              <a:srgbClr val="0070C0"/>
                            </a:solidFill>
                            <a:latin typeface="Cambria Math" panose="02040503050406030204" pitchFamily="18" charset="0"/>
                          </a:rPr>
                          <m:t>)</m:t>
                        </m:r>
                      </m:oMath>
                    </m:oMathPara>
                  </a14:m>
                  <a:endParaRPr lang="zh-CN" altLang="en-US" sz="4400" dirty="0">
                    <a:solidFill>
                      <a:srgbClr val="0070C0"/>
                    </a:solidFill>
                  </a:endParaRPr>
                </a:p>
              </p:txBody>
            </p:sp>
          </mc:Choice>
          <mc:Fallback xmlns="">
            <p:sp>
              <p:nvSpPr>
                <p:cNvPr id="23" name="文本框 22">
                  <a:extLst>
                    <a:ext uri="{FF2B5EF4-FFF2-40B4-BE49-F238E27FC236}">
                      <a16:creationId xmlns:a16="http://schemas.microsoft.com/office/drawing/2014/main" id="{B3C9E5E3-BB7B-15B2-9CB0-B9697AF12956}"/>
                    </a:ext>
                  </a:extLst>
                </p:cNvPr>
                <p:cNvSpPr txBox="1">
                  <a:spLocks noRot="1" noChangeAspect="1" noMove="1" noResize="1" noEditPoints="1" noAdjustHandles="1" noChangeArrowheads="1" noChangeShapeType="1" noTextEdit="1"/>
                </p:cNvSpPr>
                <p:nvPr/>
              </p:nvSpPr>
              <p:spPr>
                <a:xfrm>
                  <a:off x="8160201" y="2429035"/>
                  <a:ext cx="983799" cy="995161"/>
                </a:xfrm>
                <a:prstGeom prst="rect">
                  <a:avLst/>
                </a:prstGeom>
                <a:blipFill>
                  <a:blip r:embed="rId9"/>
                  <a:stretch>
                    <a:fillRect b="-24590"/>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073367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3FFBCE6-49B0-F4AE-FCA3-7565C0E6DB64}"/>
              </a:ext>
            </a:extLst>
          </p:cNvPr>
          <p:cNvSpPr>
            <a:spLocks noGrp="1"/>
          </p:cNvSpPr>
          <p:nvPr>
            <p:ph type="sldNum" sz="quarter" idx="12"/>
          </p:nvPr>
        </p:nvSpPr>
        <p:spPr/>
        <p:txBody>
          <a:bodyPr/>
          <a:lstStyle/>
          <a:p>
            <a:fld id="{041C29CA-8DAD-7D4B-B26F-2E2A67ED50CD}" type="slidenum">
              <a:rPr kumimoji="1" lang="zh-CN" altLang="en-US" smtClean="0"/>
              <a:pPr/>
              <a:t>14</a:t>
            </a:fld>
            <a:endParaRPr kumimoji="1" lang="zh-CN" altLang="en-US" dirty="0"/>
          </a:p>
        </p:txBody>
      </p:sp>
      <p:sp>
        <p:nvSpPr>
          <p:cNvPr id="3" name="标题 2">
            <a:extLst>
              <a:ext uri="{FF2B5EF4-FFF2-40B4-BE49-F238E27FC236}">
                <a16:creationId xmlns:a16="http://schemas.microsoft.com/office/drawing/2014/main" id="{93D1D80A-6761-3E19-2B13-AAB075F8FA30}"/>
              </a:ext>
            </a:extLst>
          </p:cNvPr>
          <p:cNvSpPr>
            <a:spLocks noGrp="1"/>
          </p:cNvSpPr>
          <p:nvPr>
            <p:ph type="title"/>
          </p:nvPr>
        </p:nvSpPr>
        <p:spPr/>
        <p:txBody>
          <a:bodyPr/>
          <a:lstStyle/>
          <a:p>
            <a:r>
              <a:rPr kumimoji="1" lang="en-US" altLang="zh-CN" dirty="0"/>
              <a:t>Backup</a:t>
            </a:r>
            <a:r>
              <a:rPr kumimoji="1" lang="zh-CN" altLang="en-US" dirty="0"/>
              <a:t> </a:t>
            </a:r>
            <a:r>
              <a:rPr kumimoji="1" lang="en-US" altLang="zh-CN" dirty="0"/>
              <a:t>Slide</a:t>
            </a:r>
            <a:r>
              <a:rPr kumimoji="1" lang="zh-CN" altLang="en-US" dirty="0"/>
              <a:t> </a:t>
            </a:r>
            <a:r>
              <a:rPr kumimoji="1" lang="en-US" altLang="zh-CN" dirty="0"/>
              <a:t>–</a:t>
            </a:r>
            <a:r>
              <a:rPr kumimoji="1" lang="zh-CN" altLang="en-US" dirty="0"/>
              <a:t> </a:t>
            </a:r>
            <a:r>
              <a:rPr kumimoji="1" lang="en-US" altLang="zh-CN" dirty="0"/>
              <a:t>POST</a:t>
            </a:r>
            <a:r>
              <a:rPr kumimoji="1" lang="zh-CN" altLang="en-US" dirty="0"/>
              <a:t> </a:t>
            </a:r>
            <a:r>
              <a:rPr kumimoji="1" lang="en-US" altLang="zh-CN" dirty="0"/>
              <a:t>and</a:t>
            </a:r>
            <a:r>
              <a:rPr kumimoji="1" lang="zh-CN" altLang="en-US" dirty="0"/>
              <a:t> </a:t>
            </a:r>
            <a:r>
              <a:rPr kumimoji="1" lang="en-US" altLang="zh-CN" dirty="0"/>
              <a:t>VIEW</a:t>
            </a:r>
            <a:endParaRPr kumimoji="1"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EEC7EE1-1676-6680-025B-8BD0A58848C6}"/>
                  </a:ext>
                </a:extLst>
              </p:cNvPr>
              <p:cNvSpPr txBox="1"/>
              <p:nvPr/>
            </p:nvSpPr>
            <p:spPr>
              <a:xfrm>
                <a:off x="4653456" y="2875724"/>
                <a:ext cx="2936064" cy="646331"/>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Recursively</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update </a:t>
                </a:r>
                <a14:m>
                  <m:oMath xmlns:m="http://schemas.openxmlformats.org/officeDocument/2006/math">
                    <m:r>
                      <a:rPr kumimoji="1" lang="en-US" altLang="zh-CN" i="1">
                        <a:latin typeface="Cambria Math" panose="02040503050406030204" pitchFamily="18" charset="0"/>
                      </a:rPr>
                      <m:t>𝒫</m:t>
                    </m:r>
                  </m:oMath>
                </a14:m>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and the corresponding cache</a:t>
                </a:r>
                <a:endParaRPr kumimoji="1" lang="zh-CN" altLang="en-US" dirty="0">
                  <a:latin typeface="Times New Roman" panose="02020603050405020304" pitchFamily="18" charset="0"/>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9EEC7EE1-1676-6680-025B-8BD0A58848C6}"/>
                  </a:ext>
                </a:extLst>
              </p:cNvPr>
              <p:cNvSpPr txBox="1">
                <a:spLocks noRot="1" noChangeAspect="1" noMove="1" noResize="1" noEditPoints="1" noAdjustHandles="1" noChangeArrowheads="1" noChangeShapeType="1" noTextEdit="1"/>
              </p:cNvSpPr>
              <p:nvPr/>
            </p:nvSpPr>
            <p:spPr>
              <a:xfrm>
                <a:off x="4653456" y="2875724"/>
                <a:ext cx="2936064" cy="646331"/>
              </a:xfrm>
              <a:prstGeom prst="rect">
                <a:avLst/>
              </a:prstGeom>
              <a:blipFill>
                <a:blip r:embed="rId3"/>
                <a:stretch>
                  <a:fillRect l="-1724" t="-3846" r="-2155" b="-13462"/>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A24EA680-682B-8A69-0F49-3829CE6C9F3F}"/>
              </a:ext>
            </a:extLst>
          </p:cNvPr>
          <p:cNvSpPr/>
          <p:nvPr/>
        </p:nvSpPr>
        <p:spPr>
          <a:xfrm>
            <a:off x="2393235" y="2429975"/>
            <a:ext cx="4122410" cy="4600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chemeClr val="tx1"/>
                </a:solidFill>
                <a:latin typeface="Times New Roman" panose="02020603050405020304" pitchFamily="18" charset="0"/>
                <a:cs typeface="Times New Roman" panose="02020603050405020304" pitchFamily="18" charset="0"/>
              </a:rPr>
              <a:t>L2</a:t>
            </a:r>
            <a:r>
              <a:rPr kumimoji="1" lang="zh-CN" altLang="en-US" sz="2000" dirty="0">
                <a:solidFill>
                  <a:schemeClr val="tx1"/>
                </a:solidFill>
                <a:latin typeface="Times New Roman" panose="02020603050405020304" pitchFamily="18" charset="0"/>
                <a:cs typeface="Times New Roman" panose="02020603050405020304" pitchFamily="18" charset="0"/>
              </a:rPr>
              <a:t> </a:t>
            </a:r>
            <a:r>
              <a:rPr kumimoji="1" lang="en-US" altLang="zh-CN" sz="2000" dirty="0">
                <a:solidFill>
                  <a:schemeClr val="tx1"/>
                </a:solidFill>
                <a:latin typeface="Times New Roman" panose="02020603050405020304" pitchFamily="18" charset="0"/>
                <a:cs typeface="Times New Roman" panose="02020603050405020304" pitchFamily="18" charset="0"/>
              </a:rPr>
              <a:t>CDN Layer</a:t>
            </a:r>
            <a:endParaRPr kumimoji="1" lang="zh-CN" altLang="en-US" sz="2000" dirty="0">
              <a:solidFill>
                <a:schemeClr val="tx1"/>
              </a:solidFill>
              <a:latin typeface="Times New Roman" panose="02020603050405020304" pitchFamily="18" charset="0"/>
              <a:cs typeface="Times New Roman" panose="02020603050405020304" pitchFamily="18" charset="0"/>
            </a:endParaRPr>
          </a:p>
        </p:txBody>
      </p:sp>
      <p:cxnSp>
        <p:nvCxnSpPr>
          <p:cNvPr id="7" name="直线箭头连接符 6">
            <a:extLst>
              <a:ext uri="{FF2B5EF4-FFF2-40B4-BE49-F238E27FC236}">
                <a16:creationId xmlns:a16="http://schemas.microsoft.com/office/drawing/2014/main" id="{BB857ECD-4E51-DCF6-D5EB-0EEC6F5B6FC6}"/>
              </a:ext>
            </a:extLst>
          </p:cNvPr>
          <p:cNvCxnSpPr>
            <a:cxnSpLocks/>
          </p:cNvCxnSpPr>
          <p:nvPr/>
        </p:nvCxnSpPr>
        <p:spPr>
          <a:xfrm flipV="1">
            <a:off x="4449874" y="2916625"/>
            <a:ext cx="0" cy="653243"/>
          </a:xfrm>
          <a:prstGeom prst="straightConnector1">
            <a:avLst/>
          </a:prstGeom>
          <a:ln w="349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60DB9348-DAE8-D5B7-D400-AC6333D25176}"/>
              </a:ext>
            </a:extLst>
          </p:cNvPr>
          <p:cNvSpPr/>
          <p:nvPr/>
        </p:nvSpPr>
        <p:spPr>
          <a:xfrm>
            <a:off x="2388668" y="1305807"/>
            <a:ext cx="4122413" cy="4654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schemeClr val="tx1"/>
                </a:solidFill>
                <a:latin typeface="Times New Roman" panose="02020603050405020304" pitchFamily="18" charset="0"/>
                <a:cs typeface="Times New Roman" panose="02020603050405020304" pitchFamily="18" charset="0"/>
              </a:rPr>
              <a:t> </a:t>
            </a:r>
            <a:r>
              <a:rPr kumimoji="1" lang="en-US" altLang="zh-CN" sz="2000" dirty="0">
                <a:solidFill>
                  <a:schemeClr val="tx1"/>
                </a:solidFill>
                <a:latin typeface="Times New Roman" panose="02020603050405020304" pitchFamily="18" charset="0"/>
                <a:cs typeface="Times New Roman" panose="02020603050405020304" pitchFamily="18" charset="0"/>
              </a:rPr>
              <a:t>L3</a:t>
            </a:r>
            <a:r>
              <a:rPr kumimoji="1" lang="zh-CN" altLang="en-US" sz="2000" dirty="0">
                <a:solidFill>
                  <a:schemeClr val="tx1"/>
                </a:solidFill>
                <a:latin typeface="Times New Roman" panose="02020603050405020304" pitchFamily="18" charset="0"/>
                <a:cs typeface="Times New Roman" panose="02020603050405020304" pitchFamily="18" charset="0"/>
              </a:rPr>
              <a:t> </a:t>
            </a:r>
            <a:r>
              <a:rPr kumimoji="1" lang="en-US" altLang="zh-CN" sz="2000" dirty="0">
                <a:solidFill>
                  <a:schemeClr val="tx1"/>
                </a:solidFill>
                <a:latin typeface="Times New Roman" panose="02020603050405020304" pitchFamily="18" charset="0"/>
                <a:cs typeface="Times New Roman" panose="02020603050405020304" pitchFamily="18" charset="0"/>
              </a:rPr>
              <a:t>CDN</a:t>
            </a:r>
            <a:r>
              <a:rPr kumimoji="1" lang="zh-CN" altLang="en-US" sz="2000" dirty="0">
                <a:solidFill>
                  <a:schemeClr val="tx1"/>
                </a:solidFill>
                <a:latin typeface="Times New Roman" panose="02020603050405020304" pitchFamily="18" charset="0"/>
                <a:cs typeface="Times New Roman" panose="02020603050405020304" pitchFamily="18" charset="0"/>
              </a:rPr>
              <a:t> </a:t>
            </a:r>
            <a:r>
              <a:rPr kumimoji="1" lang="en-US" altLang="zh-CN" sz="2000" dirty="0">
                <a:solidFill>
                  <a:schemeClr val="tx1"/>
                </a:solidFill>
                <a:latin typeface="Times New Roman" panose="02020603050405020304" pitchFamily="18" charset="0"/>
                <a:cs typeface="Times New Roman" panose="02020603050405020304" pitchFamily="18" charset="0"/>
              </a:rPr>
              <a:t>Layer</a:t>
            </a:r>
            <a:endParaRPr kumimoji="1" lang="zh-CN" altLang="en-US" sz="2000" dirty="0">
              <a:solidFill>
                <a:schemeClr val="tx1"/>
              </a:solidFill>
              <a:latin typeface="Times New Roman" panose="02020603050405020304" pitchFamily="18" charset="0"/>
              <a:cs typeface="Times New Roman" panose="02020603050405020304" pitchFamily="18" charset="0"/>
            </a:endParaRPr>
          </a:p>
        </p:txBody>
      </p:sp>
      <p:cxnSp>
        <p:nvCxnSpPr>
          <p:cNvPr id="9" name="直线箭头连接符 8">
            <a:extLst>
              <a:ext uri="{FF2B5EF4-FFF2-40B4-BE49-F238E27FC236}">
                <a16:creationId xmlns:a16="http://schemas.microsoft.com/office/drawing/2014/main" id="{A0850279-5982-F222-2282-3A0A5C53986C}"/>
              </a:ext>
            </a:extLst>
          </p:cNvPr>
          <p:cNvCxnSpPr>
            <a:cxnSpLocks/>
          </p:cNvCxnSpPr>
          <p:nvPr/>
        </p:nvCxnSpPr>
        <p:spPr>
          <a:xfrm flipV="1">
            <a:off x="4449874" y="1772981"/>
            <a:ext cx="0" cy="653243"/>
          </a:xfrm>
          <a:prstGeom prst="straightConnector1">
            <a:avLst/>
          </a:prstGeom>
          <a:ln w="349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C7CEDA05-F085-A3A7-2A44-CA2AD33B4A1F}"/>
                  </a:ext>
                </a:extLst>
              </p:cNvPr>
              <p:cNvSpPr txBox="1"/>
              <p:nvPr/>
            </p:nvSpPr>
            <p:spPr>
              <a:xfrm>
                <a:off x="4632757" y="1741203"/>
                <a:ext cx="2936064" cy="646331"/>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Recursively</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update </a:t>
                </a:r>
                <a14:m>
                  <m:oMath xmlns:m="http://schemas.openxmlformats.org/officeDocument/2006/math">
                    <m:r>
                      <a:rPr kumimoji="1" lang="en-US" altLang="zh-CN" i="1">
                        <a:latin typeface="Cambria Math" panose="02040503050406030204" pitchFamily="18" charset="0"/>
                      </a:rPr>
                      <m:t>𝒫</m:t>
                    </m:r>
                  </m:oMath>
                </a14:m>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and the corresponding cache</a:t>
                </a:r>
                <a:endParaRPr kumimoji="1" lang="zh-CN" altLang="en-US" dirty="0">
                  <a:latin typeface="Times New Roman" panose="02020603050405020304" pitchFamily="18" charset="0"/>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C7CEDA05-F085-A3A7-2A44-CA2AD33B4A1F}"/>
                  </a:ext>
                </a:extLst>
              </p:cNvPr>
              <p:cNvSpPr txBox="1">
                <a:spLocks noRot="1" noChangeAspect="1" noMove="1" noResize="1" noEditPoints="1" noAdjustHandles="1" noChangeArrowheads="1" noChangeShapeType="1" noTextEdit="1"/>
              </p:cNvSpPr>
              <p:nvPr/>
            </p:nvSpPr>
            <p:spPr>
              <a:xfrm>
                <a:off x="4632757" y="1741203"/>
                <a:ext cx="2936064" cy="646331"/>
              </a:xfrm>
              <a:prstGeom prst="rect">
                <a:avLst/>
              </a:prstGeom>
              <a:blipFill>
                <a:blip r:embed="rId4"/>
                <a:stretch>
                  <a:fillRect l="-1717" t="-5769" r="-2146" b="-11538"/>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D2B87515-78F5-F311-A956-A4381B28D7B3}"/>
              </a:ext>
            </a:extLst>
          </p:cNvPr>
          <p:cNvSpPr txBox="1"/>
          <p:nvPr/>
        </p:nvSpPr>
        <p:spPr>
          <a:xfrm>
            <a:off x="2388669" y="3565361"/>
            <a:ext cx="4122410" cy="400110"/>
          </a:xfrm>
          <a:prstGeom prst="rect">
            <a:avLst/>
          </a:prstGeom>
          <a:noFill/>
          <a:ln>
            <a:noFill/>
          </a:ln>
        </p:spPr>
        <p:txBody>
          <a:bodyPr wrap="square">
            <a:spAutoFit/>
          </a:bodyPr>
          <a:lstStyle/>
          <a:p>
            <a:pPr algn="ctr"/>
            <a:r>
              <a:rPr kumimoji="1" lang="en-US" altLang="zh-CN" sz="2000" dirty="0">
                <a:latin typeface="Times New Roman" panose="02020603050405020304" pitchFamily="18" charset="0"/>
                <a:cs typeface="Times New Roman" panose="02020603050405020304" pitchFamily="18" charset="0"/>
              </a:rPr>
              <a:t>L1</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CDN Layer</a:t>
            </a:r>
            <a:endParaRPr kumimoji="1" lang="zh-CN" altLang="en-US" sz="2000" dirty="0">
              <a:latin typeface="Times New Roman" panose="02020603050405020304" pitchFamily="18" charset="0"/>
              <a:cs typeface="Times New Roman" panose="02020603050405020304" pitchFamily="18" charset="0"/>
            </a:endParaRPr>
          </a:p>
        </p:txBody>
      </p:sp>
      <p:sp>
        <p:nvSpPr>
          <p:cNvPr id="14" name="圆角矩形 13">
            <a:extLst>
              <a:ext uri="{FF2B5EF4-FFF2-40B4-BE49-F238E27FC236}">
                <a16:creationId xmlns:a16="http://schemas.microsoft.com/office/drawing/2014/main" id="{3CB8DA34-EBD1-454D-09B2-6E0C74CBD8E1}"/>
              </a:ext>
            </a:extLst>
          </p:cNvPr>
          <p:cNvSpPr/>
          <p:nvPr/>
        </p:nvSpPr>
        <p:spPr>
          <a:xfrm>
            <a:off x="2956725" y="4145849"/>
            <a:ext cx="1141430" cy="3967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5" name="圆角矩形 14">
            <a:extLst>
              <a:ext uri="{FF2B5EF4-FFF2-40B4-BE49-F238E27FC236}">
                <a16:creationId xmlns:a16="http://schemas.microsoft.com/office/drawing/2014/main" id="{636B99F0-0C0E-3E47-0FF3-D9166EDA3953}"/>
              </a:ext>
            </a:extLst>
          </p:cNvPr>
          <p:cNvSpPr/>
          <p:nvPr/>
        </p:nvSpPr>
        <p:spPr>
          <a:xfrm>
            <a:off x="2994545" y="4186835"/>
            <a:ext cx="290530" cy="307627"/>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6" name="圆角矩形 15">
            <a:extLst>
              <a:ext uri="{FF2B5EF4-FFF2-40B4-BE49-F238E27FC236}">
                <a16:creationId xmlns:a16="http://schemas.microsoft.com/office/drawing/2014/main" id="{83E2F979-4412-C464-E29C-51D85EF19227}"/>
              </a:ext>
            </a:extLst>
          </p:cNvPr>
          <p:cNvSpPr/>
          <p:nvPr/>
        </p:nvSpPr>
        <p:spPr>
          <a:xfrm>
            <a:off x="3354925" y="4186834"/>
            <a:ext cx="290530" cy="307627"/>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17" name="圆角矩形 16">
            <a:extLst>
              <a:ext uri="{FF2B5EF4-FFF2-40B4-BE49-F238E27FC236}">
                <a16:creationId xmlns:a16="http://schemas.microsoft.com/office/drawing/2014/main" id="{E732FFED-01F2-F8CF-5343-1751DD96A523}"/>
              </a:ext>
            </a:extLst>
          </p:cNvPr>
          <p:cNvSpPr/>
          <p:nvPr/>
        </p:nvSpPr>
        <p:spPr>
          <a:xfrm>
            <a:off x="3727168" y="4186834"/>
            <a:ext cx="290530" cy="307627"/>
          </a:xfrm>
          <a:prstGeom prst="roundRect">
            <a:avLst/>
          </a:prstGeom>
          <a:solidFill>
            <a:schemeClr val="accent1">
              <a:lumMod val="60000"/>
              <a:lumOff val="40000"/>
              <a:alpha val="50196"/>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69762424-1B6B-E11C-740B-6C8D753575A8}"/>
              </a:ext>
            </a:extLst>
          </p:cNvPr>
          <p:cNvSpPr txBox="1"/>
          <p:nvPr/>
        </p:nvSpPr>
        <p:spPr>
          <a:xfrm>
            <a:off x="3718122" y="4160052"/>
            <a:ext cx="338554" cy="369332"/>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C</a:t>
            </a:r>
            <a:endParaRPr kumimoji="1" lang="zh-CN" altLang="en-US" dirty="0">
              <a:latin typeface="Times New Roman" panose="02020603050405020304" pitchFamily="18" charset="0"/>
              <a:cs typeface="Times New Roman" panose="02020603050405020304" pitchFamily="18" charset="0"/>
            </a:endParaRPr>
          </a:p>
        </p:txBody>
      </p:sp>
      <p:sp>
        <p:nvSpPr>
          <p:cNvPr id="19" name="圆角矩形 18">
            <a:extLst>
              <a:ext uri="{FF2B5EF4-FFF2-40B4-BE49-F238E27FC236}">
                <a16:creationId xmlns:a16="http://schemas.microsoft.com/office/drawing/2014/main" id="{E2CACC04-1EA3-23C1-B406-E3E7DB997FEA}"/>
              </a:ext>
            </a:extLst>
          </p:cNvPr>
          <p:cNvSpPr/>
          <p:nvPr/>
        </p:nvSpPr>
        <p:spPr>
          <a:xfrm>
            <a:off x="3687593" y="4166401"/>
            <a:ext cx="369167" cy="348486"/>
          </a:xfrm>
          <a:prstGeom prst="roundRect">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grpSp>
        <p:nvGrpSpPr>
          <p:cNvPr id="20" name="组合 19">
            <a:extLst>
              <a:ext uri="{FF2B5EF4-FFF2-40B4-BE49-F238E27FC236}">
                <a16:creationId xmlns:a16="http://schemas.microsoft.com/office/drawing/2014/main" id="{5C00AA0A-4DF6-E694-F0D9-35910E712C53}"/>
              </a:ext>
            </a:extLst>
          </p:cNvPr>
          <p:cNvGrpSpPr/>
          <p:nvPr/>
        </p:nvGrpSpPr>
        <p:grpSpPr>
          <a:xfrm>
            <a:off x="3721542" y="4673214"/>
            <a:ext cx="351378" cy="369332"/>
            <a:chOff x="3121344" y="2166391"/>
            <a:chExt cx="351378" cy="369332"/>
          </a:xfrm>
        </p:grpSpPr>
        <p:sp>
          <p:nvSpPr>
            <p:cNvPr id="21" name="圆角矩形 20">
              <a:extLst>
                <a:ext uri="{FF2B5EF4-FFF2-40B4-BE49-F238E27FC236}">
                  <a16:creationId xmlns:a16="http://schemas.microsoft.com/office/drawing/2014/main" id="{25F184AE-D912-77E5-1E27-32B7A2765660}"/>
                </a:ext>
              </a:extLst>
            </p:cNvPr>
            <p:cNvSpPr/>
            <p:nvPr/>
          </p:nvSpPr>
          <p:spPr>
            <a:xfrm>
              <a:off x="3131831" y="2186439"/>
              <a:ext cx="290530" cy="307627"/>
            </a:xfrm>
            <a:prstGeom prst="roundRect">
              <a:avLst/>
            </a:prstGeom>
            <a:solidFill>
              <a:schemeClr val="accent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E2B65A1F-D301-4DE6-296D-0C5DCE1D6930}"/>
                </a:ext>
              </a:extLst>
            </p:cNvPr>
            <p:cNvSpPr txBox="1"/>
            <p:nvPr/>
          </p:nvSpPr>
          <p:spPr>
            <a:xfrm>
              <a:off x="3121344" y="2166391"/>
              <a:ext cx="351378" cy="369332"/>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D</a:t>
              </a:r>
              <a:endParaRPr kumimoji="1" lang="zh-CN" altLang="en-US" dirty="0">
                <a:latin typeface="Times New Roman" panose="02020603050405020304" pitchFamily="18"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BE4F5719-DE91-E765-1A45-CCC83DE4A73C}"/>
                  </a:ext>
                </a:extLst>
              </p:cNvPr>
              <p:cNvSpPr txBox="1"/>
              <p:nvPr/>
            </p:nvSpPr>
            <p:spPr>
              <a:xfrm>
                <a:off x="2968328" y="4765959"/>
                <a:ext cx="781240"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1100" b="1" i="1" smtClean="0">
                              <a:solidFill>
                                <a:schemeClr val="accent2">
                                  <a:lumMod val="75000"/>
                                </a:schemeClr>
                              </a:solidFill>
                              <a:latin typeface="Cambria Math" panose="02040503050406030204" pitchFamily="18" charset="0"/>
                            </a:rPr>
                          </m:ctrlPr>
                        </m:sSubPr>
                        <m:e>
                          <m:r>
                            <a:rPr kumimoji="1" lang="en-US" altLang="zh-CN" sz="1100" b="1" i="1">
                              <a:solidFill>
                                <a:schemeClr val="accent2">
                                  <a:lumMod val="75000"/>
                                </a:schemeClr>
                              </a:solidFill>
                              <a:latin typeface="Cambria Math" panose="02040503050406030204" pitchFamily="18" charset="0"/>
                            </a:rPr>
                            <m:t>𝓟</m:t>
                          </m:r>
                        </m:e>
                        <m:sub>
                          <m:r>
                            <a:rPr kumimoji="1" lang="en-US" altLang="zh-CN" sz="1100" b="1" i="1">
                              <a:solidFill>
                                <a:schemeClr val="accent2">
                                  <a:lumMod val="75000"/>
                                </a:schemeClr>
                              </a:solidFill>
                              <a:latin typeface="Cambria Math" panose="02040503050406030204" pitchFamily="18" charset="0"/>
                            </a:rPr>
                            <m:t>𝑫</m:t>
                          </m:r>
                        </m:sub>
                      </m:sSub>
                      <m:r>
                        <a:rPr kumimoji="1" lang="en-US" altLang="zh-CN" sz="1100" b="1" i="1">
                          <a:solidFill>
                            <a:schemeClr val="accent2">
                              <a:lumMod val="75000"/>
                            </a:schemeClr>
                          </a:solidFill>
                          <a:latin typeface="Cambria Math" panose="02040503050406030204" pitchFamily="18" charset="0"/>
                        </a:rPr>
                        <m:t>&gt;</m:t>
                      </m:r>
                      <m:sSub>
                        <m:sSubPr>
                          <m:ctrlPr>
                            <a:rPr kumimoji="1" lang="en-US" altLang="zh-CN" sz="1100" b="1" i="1">
                              <a:solidFill>
                                <a:schemeClr val="accent2">
                                  <a:lumMod val="75000"/>
                                </a:schemeClr>
                              </a:solidFill>
                              <a:latin typeface="Cambria Math" panose="02040503050406030204" pitchFamily="18" charset="0"/>
                            </a:rPr>
                          </m:ctrlPr>
                        </m:sSubPr>
                        <m:e>
                          <m:r>
                            <a:rPr kumimoji="1" lang="en-US" altLang="zh-CN" sz="1100" b="1" i="1">
                              <a:solidFill>
                                <a:schemeClr val="accent2">
                                  <a:lumMod val="75000"/>
                                </a:schemeClr>
                              </a:solidFill>
                              <a:latin typeface="Cambria Math" panose="02040503050406030204" pitchFamily="18" charset="0"/>
                            </a:rPr>
                            <m:t>𝓟</m:t>
                          </m:r>
                        </m:e>
                        <m:sub>
                          <m:r>
                            <a:rPr kumimoji="1" lang="en-US" altLang="zh-CN" sz="1100" b="1" i="1">
                              <a:solidFill>
                                <a:schemeClr val="accent2">
                                  <a:lumMod val="75000"/>
                                </a:schemeClr>
                              </a:solidFill>
                              <a:latin typeface="Cambria Math" panose="02040503050406030204" pitchFamily="18" charset="0"/>
                            </a:rPr>
                            <m:t>𝑪</m:t>
                          </m:r>
                        </m:sub>
                      </m:sSub>
                    </m:oMath>
                  </m:oMathPara>
                </a14:m>
                <a:endParaRPr kumimoji="1" lang="en-US" altLang="zh-CN" sz="1100" b="1" dirty="0">
                  <a:solidFill>
                    <a:schemeClr val="accent2">
                      <a:lumMod val="75000"/>
                    </a:schemeClr>
                  </a:solidFill>
                  <a:latin typeface="Times New Roman" panose="02020603050405020304" pitchFamily="18" charset="0"/>
                  <a:cs typeface="Times New Roman" panose="02020603050405020304" pitchFamily="18" charset="0"/>
                </a:endParaRPr>
              </a:p>
            </p:txBody>
          </p:sp>
        </mc:Choice>
        <mc:Fallback xmlns="">
          <p:sp>
            <p:nvSpPr>
              <p:cNvPr id="23" name="文本框 22">
                <a:extLst>
                  <a:ext uri="{FF2B5EF4-FFF2-40B4-BE49-F238E27FC236}">
                    <a16:creationId xmlns:a16="http://schemas.microsoft.com/office/drawing/2014/main" id="{BE4F5719-DE91-E765-1A45-CCC83DE4A73C}"/>
                  </a:ext>
                </a:extLst>
              </p:cNvPr>
              <p:cNvSpPr txBox="1">
                <a:spLocks noRot="1" noChangeAspect="1" noMove="1" noResize="1" noEditPoints="1" noAdjustHandles="1" noChangeArrowheads="1" noChangeShapeType="1" noTextEdit="1"/>
              </p:cNvSpPr>
              <p:nvPr/>
            </p:nvSpPr>
            <p:spPr>
              <a:xfrm>
                <a:off x="2968328" y="4765959"/>
                <a:ext cx="781240" cy="261610"/>
              </a:xfrm>
              <a:prstGeom prst="rect">
                <a:avLst/>
              </a:prstGeom>
              <a:blipFill>
                <a:blip r:embed="rId5"/>
                <a:stretch>
                  <a:fillRect/>
                </a:stretch>
              </a:blipFill>
            </p:spPr>
            <p:txBody>
              <a:bodyPr/>
              <a:lstStyle/>
              <a:p>
                <a:r>
                  <a:rPr lang="zh-CN" altLang="en-US">
                    <a:noFill/>
                  </a:rPr>
                  <a:t> </a:t>
                </a:r>
              </a:p>
            </p:txBody>
          </p:sp>
        </mc:Fallback>
      </mc:AlternateContent>
      <p:cxnSp>
        <p:nvCxnSpPr>
          <p:cNvPr id="24" name="直线箭头连接符 23">
            <a:extLst>
              <a:ext uri="{FF2B5EF4-FFF2-40B4-BE49-F238E27FC236}">
                <a16:creationId xmlns:a16="http://schemas.microsoft.com/office/drawing/2014/main" id="{4511F17C-A546-8CAD-FB92-E92443A35273}"/>
              </a:ext>
            </a:extLst>
          </p:cNvPr>
          <p:cNvCxnSpPr>
            <a:cxnSpLocks/>
          </p:cNvCxnSpPr>
          <p:nvPr/>
        </p:nvCxnSpPr>
        <p:spPr>
          <a:xfrm flipV="1">
            <a:off x="3878149" y="4529388"/>
            <a:ext cx="5036" cy="143829"/>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25" name="文本框 24">
            <a:extLst>
              <a:ext uri="{FF2B5EF4-FFF2-40B4-BE49-F238E27FC236}">
                <a16:creationId xmlns:a16="http://schemas.microsoft.com/office/drawing/2014/main" id="{F9961D62-CA41-8D96-3456-77F2255C0E41}"/>
              </a:ext>
            </a:extLst>
          </p:cNvPr>
          <p:cNvSpPr txBox="1"/>
          <p:nvPr/>
        </p:nvSpPr>
        <p:spPr>
          <a:xfrm>
            <a:off x="3006741" y="4552108"/>
            <a:ext cx="768008" cy="276999"/>
          </a:xfrm>
          <a:prstGeom prst="rect">
            <a:avLst/>
          </a:prstGeom>
          <a:noFill/>
        </p:spPr>
        <p:txBody>
          <a:bodyPr wrap="square" rtlCol="0">
            <a:spAutoFit/>
          </a:bodyPr>
          <a:lstStyle/>
          <a:p>
            <a:pPr algn="ctr"/>
            <a:r>
              <a:rPr kumimoji="1" lang="en-US" altLang="zh-CN" sz="1200" dirty="0">
                <a:latin typeface="Times New Roman" panose="02020603050405020304" pitchFamily="18" charset="0"/>
                <a:cs typeface="Times New Roman" panose="02020603050405020304" pitchFamily="18" charset="0"/>
              </a:rPr>
              <a:t>Replace</a:t>
            </a:r>
            <a:endParaRPr kumimoji="1" lang="zh-CN" altLang="en-US" sz="1200" dirty="0">
              <a:latin typeface="Times New Roman" panose="02020603050405020304" pitchFamily="18" charset="0"/>
              <a:cs typeface="Times New Roman" panose="02020603050405020304" pitchFamily="18" charset="0"/>
            </a:endParaRPr>
          </a:p>
        </p:txBody>
      </p:sp>
      <p:sp>
        <p:nvSpPr>
          <p:cNvPr id="26" name="圆角矩形 25">
            <a:extLst>
              <a:ext uri="{FF2B5EF4-FFF2-40B4-BE49-F238E27FC236}">
                <a16:creationId xmlns:a16="http://schemas.microsoft.com/office/drawing/2014/main" id="{5E579C3C-211E-6695-A822-C8FAF138B5C7}"/>
              </a:ext>
            </a:extLst>
          </p:cNvPr>
          <p:cNvSpPr/>
          <p:nvPr/>
        </p:nvSpPr>
        <p:spPr>
          <a:xfrm>
            <a:off x="2841590" y="4084683"/>
            <a:ext cx="1388576" cy="9768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27" name="圆角矩形 26">
            <a:extLst>
              <a:ext uri="{FF2B5EF4-FFF2-40B4-BE49-F238E27FC236}">
                <a16:creationId xmlns:a16="http://schemas.microsoft.com/office/drawing/2014/main" id="{73FE58FE-CC59-BBE8-A69F-FCDB86CBFE6B}"/>
              </a:ext>
            </a:extLst>
          </p:cNvPr>
          <p:cNvSpPr/>
          <p:nvPr/>
        </p:nvSpPr>
        <p:spPr>
          <a:xfrm>
            <a:off x="4689230" y="4143297"/>
            <a:ext cx="1141430" cy="3967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28" name="圆角矩形 27">
            <a:extLst>
              <a:ext uri="{FF2B5EF4-FFF2-40B4-BE49-F238E27FC236}">
                <a16:creationId xmlns:a16="http://schemas.microsoft.com/office/drawing/2014/main" id="{9E4200E7-C618-C519-D956-8FB0DEE776BA}"/>
              </a:ext>
            </a:extLst>
          </p:cNvPr>
          <p:cNvSpPr/>
          <p:nvPr/>
        </p:nvSpPr>
        <p:spPr>
          <a:xfrm>
            <a:off x="4727050" y="4184283"/>
            <a:ext cx="290530" cy="307627"/>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29" name="圆角矩形 28">
            <a:extLst>
              <a:ext uri="{FF2B5EF4-FFF2-40B4-BE49-F238E27FC236}">
                <a16:creationId xmlns:a16="http://schemas.microsoft.com/office/drawing/2014/main" id="{16035CF4-12D7-5CCA-0B02-F7B00898951B}"/>
              </a:ext>
            </a:extLst>
          </p:cNvPr>
          <p:cNvSpPr/>
          <p:nvPr/>
        </p:nvSpPr>
        <p:spPr>
          <a:xfrm>
            <a:off x="5087430" y="4184282"/>
            <a:ext cx="290530" cy="307627"/>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30" name="圆角矩形 29">
            <a:extLst>
              <a:ext uri="{FF2B5EF4-FFF2-40B4-BE49-F238E27FC236}">
                <a16:creationId xmlns:a16="http://schemas.microsoft.com/office/drawing/2014/main" id="{7A2B85C7-1D39-3C95-7EFE-ED089F5D1380}"/>
              </a:ext>
            </a:extLst>
          </p:cNvPr>
          <p:cNvSpPr/>
          <p:nvPr/>
        </p:nvSpPr>
        <p:spPr>
          <a:xfrm>
            <a:off x="5459673" y="4184282"/>
            <a:ext cx="290530" cy="307627"/>
          </a:xfrm>
          <a:prstGeom prst="roundRect">
            <a:avLst/>
          </a:prstGeom>
          <a:solidFill>
            <a:schemeClr val="accent1">
              <a:lumMod val="60000"/>
              <a:lumOff val="40000"/>
              <a:alpha val="50196"/>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Times New Roman" panose="02020603050405020304" pitchFamily="18" charset="0"/>
              <a:cs typeface="Times New Roman" panose="02020603050405020304" pitchFamily="18" charset="0"/>
            </a:endParaRPr>
          </a:p>
        </p:txBody>
      </p:sp>
      <p:sp>
        <p:nvSpPr>
          <p:cNvPr id="31" name="文本框 30">
            <a:extLst>
              <a:ext uri="{FF2B5EF4-FFF2-40B4-BE49-F238E27FC236}">
                <a16:creationId xmlns:a16="http://schemas.microsoft.com/office/drawing/2014/main" id="{9BD0EEE1-7B1A-E6AC-49A5-3C4B0C21391B}"/>
              </a:ext>
            </a:extLst>
          </p:cNvPr>
          <p:cNvSpPr txBox="1"/>
          <p:nvPr/>
        </p:nvSpPr>
        <p:spPr>
          <a:xfrm>
            <a:off x="4698902" y="4147103"/>
            <a:ext cx="351378"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A</a:t>
            </a:r>
            <a:endParaRPr kumimoji="1" lang="zh-CN" altLang="en-US" dirty="0">
              <a:latin typeface="Times New Roman" panose="02020603050405020304" pitchFamily="18" charset="0"/>
              <a:cs typeface="Times New Roman" panose="02020603050405020304" pitchFamily="18" charset="0"/>
            </a:endParaRPr>
          </a:p>
        </p:txBody>
      </p:sp>
      <p:sp>
        <p:nvSpPr>
          <p:cNvPr id="32" name="文本框 31">
            <a:extLst>
              <a:ext uri="{FF2B5EF4-FFF2-40B4-BE49-F238E27FC236}">
                <a16:creationId xmlns:a16="http://schemas.microsoft.com/office/drawing/2014/main" id="{C7E671F6-1777-1D6A-F032-47CE6FBBEE15}"/>
              </a:ext>
            </a:extLst>
          </p:cNvPr>
          <p:cNvSpPr txBox="1"/>
          <p:nvPr/>
        </p:nvSpPr>
        <p:spPr>
          <a:xfrm>
            <a:off x="5072955" y="4159156"/>
            <a:ext cx="338554"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B</a:t>
            </a:r>
            <a:endParaRPr kumimoji="1" lang="zh-CN" altLang="en-US" dirty="0">
              <a:latin typeface="Times New Roman" panose="02020603050405020304" pitchFamily="18" charset="0"/>
              <a:cs typeface="Times New Roman" panose="02020603050405020304" pitchFamily="18" charset="0"/>
            </a:endParaRPr>
          </a:p>
        </p:txBody>
      </p:sp>
      <p:sp>
        <p:nvSpPr>
          <p:cNvPr id="33" name="文本框 32">
            <a:extLst>
              <a:ext uri="{FF2B5EF4-FFF2-40B4-BE49-F238E27FC236}">
                <a16:creationId xmlns:a16="http://schemas.microsoft.com/office/drawing/2014/main" id="{5EB54F6F-9141-3B3D-37FB-C763F8AC127F}"/>
              </a:ext>
            </a:extLst>
          </p:cNvPr>
          <p:cNvSpPr txBox="1"/>
          <p:nvPr/>
        </p:nvSpPr>
        <p:spPr>
          <a:xfrm>
            <a:off x="5439384" y="4163850"/>
            <a:ext cx="338554"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C</a:t>
            </a:r>
            <a:endParaRPr kumimoji="1" lang="zh-CN" altLang="en-US" dirty="0">
              <a:latin typeface="Times New Roman" panose="02020603050405020304" pitchFamily="18" charset="0"/>
              <a:cs typeface="Times New Roman" panose="02020603050405020304" pitchFamily="18" charset="0"/>
            </a:endParaRPr>
          </a:p>
        </p:txBody>
      </p:sp>
      <p:sp>
        <p:nvSpPr>
          <p:cNvPr id="34" name="圆角矩形 33">
            <a:extLst>
              <a:ext uri="{FF2B5EF4-FFF2-40B4-BE49-F238E27FC236}">
                <a16:creationId xmlns:a16="http://schemas.microsoft.com/office/drawing/2014/main" id="{DEB9C858-87E8-2467-D145-88C23FAC58A8}"/>
              </a:ext>
            </a:extLst>
          </p:cNvPr>
          <p:cNvSpPr/>
          <p:nvPr/>
        </p:nvSpPr>
        <p:spPr>
          <a:xfrm>
            <a:off x="5420098" y="4163849"/>
            <a:ext cx="369167" cy="348486"/>
          </a:xfrm>
          <a:prstGeom prst="roundRect">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grpSp>
        <p:nvGrpSpPr>
          <p:cNvPr id="35" name="组合 34">
            <a:extLst>
              <a:ext uri="{FF2B5EF4-FFF2-40B4-BE49-F238E27FC236}">
                <a16:creationId xmlns:a16="http://schemas.microsoft.com/office/drawing/2014/main" id="{92AD0500-7B44-512D-8F63-5D4C5A06EE39}"/>
              </a:ext>
            </a:extLst>
          </p:cNvPr>
          <p:cNvGrpSpPr/>
          <p:nvPr/>
        </p:nvGrpSpPr>
        <p:grpSpPr>
          <a:xfrm>
            <a:off x="4704207" y="4668414"/>
            <a:ext cx="338554" cy="369332"/>
            <a:chOff x="3107819" y="2172303"/>
            <a:chExt cx="338554" cy="369332"/>
          </a:xfrm>
        </p:grpSpPr>
        <p:sp>
          <p:nvSpPr>
            <p:cNvPr id="36" name="圆角矩形 35">
              <a:extLst>
                <a:ext uri="{FF2B5EF4-FFF2-40B4-BE49-F238E27FC236}">
                  <a16:creationId xmlns:a16="http://schemas.microsoft.com/office/drawing/2014/main" id="{3D4CF362-8D9E-D59F-7FD3-9005F59517B6}"/>
                </a:ext>
              </a:extLst>
            </p:cNvPr>
            <p:cNvSpPr/>
            <p:nvPr/>
          </p:nvSpPr>
          <p:spPr>
            <a:xfrm>
              <a:off x="3131831" y="2186439"/>
              <a:ext cx="290530" cy="307627"/>
            </a:xfrm>
            <a:prstGeom prst="roundRect">
              <a:avLst/>
            </a:prstGeom>
            <a:solidFill>
              <a:schemeClr val="accent6">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37" name="文本框 36">
              <a:extLst>
                <a:ext uri="{FF2B5EF4-FFF2-40B4-BE49-F238E27FC236}">
                  <a16:creationId xmlns:a16="http://schemas.microsoft.com/office/drawing/2014/main" id="{2BE24D88-9BBD-0ED9-187B-23EA3C2DEFF5}"/>
                </a:ext>
              </a:extLst>
            </p:cNvPr>
            <p:cNvSpPr txBox="1"/>
            <p:nvPr/>
          </p:nvSpPr>
          <p:spPr>
            <a:xfrm>
              <a:off x="3107819" y="2172303"/>
              <a:ext cx="338554" cy="369332"/>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C</a:t>
              </a:r>
              <a:endParaRPr kumimoji="1" lang="zh-CN" altLang="en-US" dirty="0">
                <a:latin typeface="Times New Roman" panose="02020603050405020304" pitchFamily="18" charset="0"/>
                <a:cs typeface="Times New Roman" panose="02020603050405020304" pitchFamily="18" charset="0"/>
              </a:endParaRPr>
            </a:p>
          </p:txBody>
        </p:sp>
      </p:grpSp>
      <p:sp>
        <p:nvSpPr>
          <p:cNvPr id="38" name="文本框 37">
            <a:extLst>
              <a:ext uri="{FF2B5EF4-FFF2-40B4-BE49-F238E27FC236}">
                <a16:creationId xmlns:a16="http://schemas.microsoft.com/office/drawing/2014/main" id="{878B2756-EB21-5DD3-EB6E-6E52E48735CA}"/>
              </a:ext>
            </a:extLst>
          </p:cNvPr>
          <p:cNvSpPr txBox="1"/>
          <p:nvPr/>
        </p:nvSpPr>
        <p:spPr>
          <a:xfrm>
            <a:off x="4944296" y="4619145"/>
            <a:ext cx="795629" cy="261610"/>
          </a:xfrm>
          <a:prstGeom prst="rect">
            <a:avLst/>
          </a:prstGeom>
          <a:noFill/>
        </p:spPr>
        <p:txBody>
          <a:bodyPr wrap="square" rtlCol="0">
            <a:spAutoFit/>
          </a:bodyPr>
          <a:lstStyle/>
          <a:p>
            <a:pPr algn="ctr"/>
            <a:r>
              <a:rPr kumimoji="1" lang="en-US" altLang="zh-CN" sz="1100" dirty="0">
                <a:latin typeface="Times New Roman" panose="02020603050405020304" pitchFamily="18" charset="0"/>
                <a:cs typeface="Times New Roman" panose="02020603050405020304" pitchFamily="18" charset="0"/>
              </a:rPr>
              <a:t>Update</a:t>
            </a:r>
            <a:endParaRPr kumimoji="1" lang="zh-CN" altLang="en-US" sz="1100" dirty="0">
              <a:latin typeface="Times New Roman" panose="02020603050405020304" pitchFamily="18" charset="0"/>
              <a:cs typeface="Times New Roman" panose="02020603050405020304" pitchFamily="18" charset="0"/>
            </a:endParaRPr>
          </a:p>
        </p:txBody>
      </p:sp>
      <p:sp>
        <p:nvSpPr>
          <p:cNvPr id="39" name="圆角矩形 38">
            <a:extLst>
              <a:ext uri="{FF2B5EF4-FFF2-40B4-BE49-F238E27FC236}">
                <a16:creationId xmlns:a16="http://schemas.microsoft.com/office/drawing/2014/main" id="{7AE2593F-083D-ECB0-A771-900972EEF8E2}"/>
              </a:ext>
            </a:extLst>
          </p:cNvPr>
          <p:cNvSpPr/>
          <p:nvPr/>
        </p:nvSpPr>
        <p:spPr>
          <a:xfrm>
            <a:off x="4572000" y="4084683"/>
            <a:ext cx="1388576" cy="9768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cxnSp>
        <p:nvCxnSpPr>
          <p:cNvPr id="40" name="肘形连接符 39">
            <a:extLst>
              <a:ext uri="{FF2B5EF4-FFF2-40B4-BE49-F238E27FC236}">
                <a16:creationId xmlns:a16="http://schemas.microsoft.com/office/drawing/2014/main" id="{56D62C40-2B68-03EE-2AB8-CEEDE58C6C7E}"/>
              </a:ext>
            </a:extLst>
          </p:cNvPr>
          <p:cNvCxnSpPr>
            <a:cxnSpLocks/>
          </p:cNvCxnSpPr>
          <p:nvPr/>
        </p:nvCxnSpPr>
        <p:spPr>
          <a:xfrm rot="5400000">
            <a:off x="5321291" y="4222239"/>
            <a:ext cx="12888" cy="550253"/>
          </a:xfrm>
          <a:prstGeom prst="bentConnector3">
            <a:avLst>
              <a:gd name="adj1" fmla="val 1286235"/>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EA7BEB24-D09E-2CFA-4A6A-DEAEDC67F785}"/>
                  </a:ext>
                </a:extLst>
              </p:cNvPr>
              <p:cNvSpPr txBox="1"/>
              <p:nvPr/>
            </p:nvSpPr>
            <p:spPr>
              <a:xfrm>
                <a:off x="4965951" y="4779165"/>
                <a:ext cx="774827"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1100" b="1" i="1" smtClean="0">
                              <a:solidFill>
                                <a:schemeClr val="accent6">
                                  <a:lumMod val="75000"/>
                                </a:schemeClr>
                              </a:solidFill>
                              <a:latin typeface="Cambria Math" panose="02040503050406030204" pitchFamily="18" charset="0"/>
                            </a:rPr>
                          </m:ctrlPr>
                        </m:sSubPr>
                        <m:e>
                          <m:r>
                            <a:rPr kumimoji="1" lang="en-US" altLang="zh-CN" sz="1100" b="1" i="1">
                              <a:solidFill>
                                <a:schemeClr val="accent6">
                                  <a:lumMod val="75000"/>
                                </a:schemeClr>
                              </a:solidFill>
                              <a:latin typeface="Cambria Math" panose="02040503050406030204" pitchFamily="18" charset="0"/>
                            </a:rPr>
                            <m:t>𝓟</m:t>
                          </m:r>
                        </m:e>
                        <m:sub>
                          <m:r>
                            <a:rPr kumimoji="1" lang="en-US" altLang="zh-CN" sz="1100" b="1" i="1">
                              <a:solidFill>
                                <a:schemeClr val="accent6">
                                  <a:lumMod val="75000"/>
                                </a:schemeClr>
                              </a:solidFill>
                              <a:latin typeface="Cambria Math" panose="02040503050406030204" pitchFamily="18" charset="0"/>
                            </a:rPr>
                            <m:t>𝑪</m:t>
                          </m:r>
                        </m:sub>
                      </m:sSub>
                      <m:r>
                        <a:rPr kumimoji="1" lang="en-US" altLang="zh-CN" sz="1100" b="1" i="1">
                          <a:solidFill>
                            <a:schemeClr val="accent6">
                              <a:lumMod val="75000"/>
                            </a:schemeClr>
                          </a:solidFill>
                          <a:latin typeface="Cambria Math" panose="02040503050406030204" pitchFamily="18" charset="0"/>
                        </a:rPr>
                        <m:t>&gt;</m:t>
                      </m:r>
                      <m:sSub>
                        <m:sSubPr>
                          <m:ctrlPr>
                            <a:rPr kumimoji="1" lang="en-US" altLang="zh-CN" sz="1100" b="1" i="1" smtClean="0">
                              <a:solidFill>
                                <a:schemeClr val="accent6">
                                  <a:lumMod val="75000"/>
                                </a:schemeClr>
                              </a:solidFill>
                              <a:latin typeface="Cambria Math" panose="02040503050406030204" pitchFamily="18" charset="0"/>
                            </a:rPr>
                          </m:ctrlPr>
                        </m:sSubPr>
                        <m:e>
                          <m:r>
                            <a:rPr kumimoji="1" lang="en-US" altLang="zh-CN" sz="1100" b="1" i="1">
                              <a:solidFill>
                                <a:schemeClr val="accent6">
                                  <a:lumMod val="75000"/>
                                </a:schemeClr>
                              </a:solidFill>
                              <a:latin typeface="Cambria Math" panose="02040503050406030204" pitchFamily="18" charset="0"/>
                            </a:rPr>
                            <m:t>𝓟</m:t>
                          </m:r>
                        </m:e>
                        <m:sub>
                          <m:r>
                            <m:rPr>
                              <m:sty m:val="p"/>
                            </m:rPr>
                            <a:rPr kumimoji="1" lang="en-US" altLang="zh-CN" sz="1100" b="1" i="1">
                              <a:solidFill>
                                <a:schemeClr val="accent6">
                                  <a:lumMod val="75000"/>
                                </a:schemeClr>
                              </a:solidFill>
                              <a:latin typeface="Cambria Math" panose="02040503050406030204" pitchFamily="18" charset="0"/>
                            </a:rPr>
                            <m:t>B</m:t>
                          </m:r>
                        </m:sub>
                      </m:sSub>
                    </m:oMath>
                  </m:oMathPara>
                </a14:m>
                <a:endParaRPr kumimoji="1" lang="en-US" altLang="zh-CN" sz="1100" b="1" dirty="0">
                  <a:solidFill>
                    <a:schemeClr val="accent6">
                      <a:lumMod val="75000"/>
                    </a:schemeClr>
                  </a:solidFill>
                  <a:latin typeface="Times New Roman" panose="02020603050405020304" pitchFamily="18" charset="0"/>
                  <a:cs typeface="Times New Roman" panose="02020603050405020304" pitchFamily="18" charset="0"/>
                </a:endParaRPr>
              </a:p>
            </p:txBody>
          </p:sp>
        </mc:Choice>
        <mc:Fallback xmlns="">
          <p:sp>
            <p:nvSpPr>
              <p:cNvPr id="41" name="文本框 40">
                <a:extLst>
                  <a:ext uri="{FF2B5EF4-FFF2-40B4-BE49-F238E27FC236}">
                    <a16:creationId xmlns:a16="http://schemas.microsoft.com/office/drawing/2014/main" id="{EA7BEB24-D09E-2CFA-4A6A-DEAEDC67F785}"/>
                  </a:ext>
                </a:extLst>
              </p:cNvPr>
              <p:cNvSpPr txBox="1">
                <a:spLocks noRot="1" noChangeAspect="1" noMove="1" noResize="1" noEditPoints="1" noAdjustHandles="1" noChangeArrowheads="1" noChangeShapeType="1" noTextEdit="1"/>
              </p:cNvSpPr>
              <p:nvPr/>
            </p:nvSpPr>
            <p:spPr>
              <a:xfrm>
                <a:off x="4965951" y="4779165"/>
                <a:ext cx="774827" cy="261610"/>
              </a:xfrm>
              <a:prstGeom prst="rect">
                <a:avLst/>
              </a:prstGeom>
              <a:blipFill>
                <a:blip r:embed="rId6"/>
                <a:stretch>
                  <a:fillRect/>
                </a:stretch>
              </a:blipFill>
            </p:spPr>
            <p:txBody>
              <a:bodyPr/>
              <a:lstStyle/>
              <a:p>
                <a:r>
                  <a:rPr lang="zh-CN" altLang="en-US">
                    <a:noFill/>
                  </a:rPr>
                  <a:t> </a:t>
                </a:r>
              </a:p>
            </p:txBody>
          </p:sp>
        </mc:Fallback>
      </mc:AlternateContent>
      <p:sp>
        <p:nvSpPr>
          <p:cNvPr id="42" name="文本框 41">
            <a:extLst>
              <a:ext uri="{FF2B5EF4-FFF2-40B4-BE49-F238E27FC236}">
                <a16:creationId xmlns:a16="http://schemas.microsoft.com/office/drawing/2014/main" id="{7EC034D8-C498-BE46-F51E-C2691C4D4746}"/>
              </a:ext>
            </a:extLst>
          </p:cNvPr>
          <p:cNvSpPr txBox="1"/>
          <p:nvPr/>
        </p:nvSpPr>
        <p:spPr>
          <a:xfrm>
            <a:off x="2963844" y="4149597"/>
            <a:ext cx="351378"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A</a:t>
            </a:r>
            <a:endParaRPr kumimoji="1" lang="zh-CN" altLang="en-US" dirty="0">
              <a:latin typeface="Times New Roman" panose="02020603050405020304" pitchFamily="18" charset="0"/>
              <a:cs typeface="Times New Roman" panose="02020603050405020304" pitchFamily="18" charset="0"/>
            </a:endParaRPr>
          </a:p>
        </p:txBody>
      </p:sp>
      <p:sp>
        <p:nvSpPr>
          <p:cNvPr id="43" name="文本框 42">
            <a:extLst>
              <a:ext uri="{FF2B5EF4-FFF2-40B4-BE49-F238E27FC236}">
                <a16:creationId xmlns:a16="http://schemas.microsoft.com/office/drawing/2014/main" id="{12FB63DF-0382-C58F-DC90-FDDD1A7F5267}"/>
              </a:ext>
            </a:extLst>
          </p:cNvPr>
          <p:cNvSpPr txBox="1"/>
          <p:nvPr/>
        </p:nvSpPr>
        <p:spPr>
          <a:xfrm>
            <a:off x="3337897" y="4161650"/>
            <a:ext cx="338554"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B</a:t>
            </a:r>
            <a:endParaRPr kumimoji="1" lang="zh-CN" altLang="en-US" dirty="0">
              <a:latin typeface="Times New Roman" panose="02020603050405020304" pitchFamily="18" charset="0"/>
              <a:cs typeface="Times New Roman" panose="02020603050405020304" pitchFamily="18" charset="0"/>
            </a:endParaRPr>
          </a:p>
        </p:txBody>
      </p:sp>
      <p:sp>
        <p:nvSpPr>
          <p:cNvPr id="46" name="文本框 45">
            <a:extLst>
              <a:ext uri="{FF2B5EF4-FFF2-40B4-BE49-F238E27FC236}">
                <a16:creationId xmlns:a16="http://schemas.microsoft.com/office/drawing/2014/main" id="{902E2CF8-92DF-420D-62E9-4DF14E7D622C}"/>
              </a:ext>
            </a:extLst>
          </p:cNvPr>
          <p:cNvSpPr txBox="1"/>
          <p:nvPr/>
        </p:nvSpPr>
        <p:spPr>
          <a:xfrm>
            <a:off x="2956725" y="5081599"/>
            <a:ext cx="1031051" cy="307777"/>
          </a:xfrm>
          <a:prstGeom prst="rect">
            <a:avLst/>
          </a:prstGeom>
          <a:noFill/>
        </p:spPr>
        <p:txBody>
          <a:bodyPr wrap="none" rtlCol="0">
            <a:spAutoFit/>
          </a:bodyPr>
          <a:lstStyle/>
          <a:p>
            <a:pPr algn="ctr"/>
            <a:r>
              <a:rPr kumimoji="1" lang="en-US" altLang="zh-CN" sz="1400" dirty="0">
                <a:latin typeface="Times New Roman" panose="02020603050405020304" pitchFamily="18" charset="0"/>
                <a:cs typeface="Times New Roman" panose="02020603050405020304" pitchFamily="18" charset="0"/>
              </a:rPr>
              <a:t>Cache</a:t>
            </a:r>
            <a:r>
              <a:rPr kumimoji="1" lang="zh-CN" altLang="en-US" sz="1400" dirty="0">
                <a:latin typeface="Times New Roman" panose="02020603050405020304" pitchFamily="18" charset="0"/>
                <a:cs typeface="Times New Roman" panose="02020603050405020304" pitchFamily="18" charset="0"/>
              </a:rPr>
              <a:t> </a:t>
            </a:r>
            <a:r>
              <a:rPr kumimoji="1" lang="en-US" altLang="zh-CN" sz="1400" dirty="0">
                <a:latin typeface="Times New Roman" panose="02020603050405020304" pitchFamily="18" charset="0"/>
                <a:cs typeface="Times New Roman" panose="02020603050405020304" pitchFamily="18" charset="0"/>
              </a:rPr>
              <a:t>Miss</a:t>
            </a:r>
            <a:endParaRPr kumimoji="1" lang="zh-CN" altLang="en-US" sz="1400" dirty="0">
              <a:latin typeface="Times New Roman" panose="02020603050405020304" pitchFamily="18" charset="0"/>
              <a:cs typeface="Times New Roman" panose="02020603050405020304" pitchFamily="18" charset="0"/>
            </a:endParaRPr>
          </a:p>
        </p:txBody>
      </p:sp>
      <p:sp>
        <p:nvSpPr>
          <p:cNvPr id="47" name="文本框 46">
            <a:extLst>
              <a:ext uri="{FF2B5EF4-FFF2-40B4-BE49-F238E27FC236}">
                <a16:creationId xmlns:a16="http://schemas.microsoft.com/office/drawing/2014/main" id="{C198BE97-8F09-195E-1A3F-0C921762785C}"/>
              </a:ext>
            </a:extLst>
          </p:cNvPr>
          <p:cNvSpPr txBox="1"/>
          <p:nvPr/>
        </p:nvSpPr>
        <p:spPr>
          <a:xfrm>
            <a:off x="4849724" y="5076327"/>
            <a:ext cx="909223" cy="307777"/>
          </a:xfrm>
          <a:prstGeom prst="rect">
            <a:avLst/>
          </a:prstGeom>
          <a:noFill/>
        </p:spPr>
        <p:txBody>
          <a:bodyPr wrap="none" rtlCol="0">
            <a:spAutoFit/>
          </a:bodyPr>
          <a:lstStyle/>
          <a:p>
            <a:pPr algn="ctr"/>
            <a:r>
              <a:rPr kumimoji="1" lang="en-US" altLang="zh-CN" sz="1400" dirty="0">
                <a:latin typeface="Times New Roman" panose="02020603050405020304" pitchFamily="18" charset="0"/>
                <a:cs typeface="Times New Roman" panose="02020603050405020304" pitchFamily="18" charset="0"/>
              </a:rPr>
              <a:t>Cache</a:t>
            </a:r>
            <a:r>
              <a:rPr kumimoji="1" lang="zh-CN" altLang="en-US" sz="1400" dirty="0">
                <a:latin typeface="Times New Roman" panose="02020603050405020304" pitchFamily="18" charset="0"/>
                <a:cs typeface="Times New Roman" panose="02020603050405020304" pitchFamily="18" charset="0"/>
              </a:rPr>
              <a:t> </a:t>
            </a:r>
            <a:r>
              <a:rPr kumimoji="1" lang="en-US" altLang="zh-CN" sz="1400" dirty="0">
                <a:latin typeface="Times New Roman" panose="02020603050405020304" pitchFamily="18" charset="0"/>
                <a:cs typeface="Times New Roman" panose="02020603050405020304" pitchFamily="18" charset="0"/>
              </a:rPr>
              <a:t>Hit</a:t>
            </a:r>
            <a:endParaRPr kumimoji="1" lang="zh-CN" altLang="en-US" sz="1400" dirty="0">
              <a:latin typeface="Times New Roman" panose="02020603050405020304" pitchFamily="18" charset="0"/>
              <a:cs typeface="Times New Roman" panose="02020603050405020304" pitchFamily="18" charset="0"/>
            </a:endParaRPr>
          </a:p>
        </p:txBody>
      </p:sp>
      <p:sp>
        <p:nvSpPr>
          <p:cNvPr id="49" name="下弧形箭头 48">
            <a:extLst>
              <a:ext uri="{FF2B5EF4-FFF2-40B4-BE49-F238E27FC236}">
                <a16:creationId xmlns:a16="http://schemas.microsoft.com/office/drawing/2014/main" id="{56927B2B-2F5B-4D9C-0852-D4D6355CE9CC}"/>
              </a:ext>
            </a:extLst>
          </p:cNvPr>
          <p:cNvSpPr/>
          <p:nvPr/>
        </p:nvSpPr>
        <p:spPr>
          <a:xfrm>
            <a:off x="6813494" y="3522055"/>
            <a:ext cx="1590040" cy="1524322"/>
          </a:xfrm>
          <a:prstGeom prst="curvedDownArrow">
            <a:avLst>
              <a:gd name="adj1" fmla="val 13190"/>
              <a:gd name="adj2" fmla="val 35707"/>
              <a:gd name="adj3" fmla="val 160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86" name="下弧形箭头 85">
            <a:extLst>
              <a:ext uri="{FF2B5EF4-FFF2-40B4-BE49-F238E27FC236}">
                <a16:creationId xmlns:a16="http://schemas.microsoft.com/office/drawing/2014/main" id="{5EB82BE9-48C1-14E7-33CD-72991B80E07F}"/>
              </a:ext>
            </a:extLst>
          </p:cNvPr>
          <p:cNvSpPr/>
          <p:nvPr/>
        </p:nvSpPr>
        <p:spPr>
          <a:xfrm flipH="1">
            <a:off x="628650" y="1497330"/>
            <a:ext cx="1634490" cy="3564224"/>
          </a:xfrm>
          <a:prstGeom prst="curvedDownArrow">
            <a:avLst>
              <a:gd name="adj1" fmla="val 12454"/>
              <a:gd name="adj2" fmla="val 35303"/>
              <a:gd name="adj3" fmla="val 173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87" name="圆角矩形 86">
            <a:extLst>
              <a:ext uri="{FF2B5EF4-FFF2-40B4-BE49-F238E27FC236}">
                <a16:creationId xmlns:a16="http://schemas.microsoft.com/office/drawing/2014/main" id="{0E971F77-DFDC-9E6D-9662-DF4A53311571}"/>
              </a:ext>
            </a:extLst>
          </p:cNvPr>
          <p:cNvSpPr/>
          <p:nvPr/>
        </p:nvSpPr>
        <p:spPr>
          <a:xfrm>
            <a:off x="2390922" y="3522055"/>
            <a:ext cx="4245686" cy="1940693"/>
          </a:xfrm>
          <a:prstGeom prst="roundRect">
            <a:avLst>
              <a:gd name="adj" fmla="val 3118"/>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88" name="文本框 87">
            <a:extLst>
              <a:ext uri="{FF2B5EF4-FFF2-40B4-BE49-F238E27FC236}">
                <a16:creationId xmlns:a16="http://schemas.microsoft.com/office/drawing/2014/main" id="{23284382-B0C7-4518-1239-C0A85C865886}"/>
              </a:ext>
            </a:extLst>
          </p:cNvPr>
          <p:cNvSpPr txBox="1"/>
          <p:nvPr/>
        </p:nvSpPr>
        <p:spPr>
          <a:xfrm>
            <a:off x="634153" y="5104506"/>
            <a:ext cx="1623484" cy="830997"/>
          </a:xfrm>
          <a:prstGeom prst="rect">
            <a:avLst/>
          </a:prstGeom>
          <a:noFill/>
        </p:spPr>
        <p:txBody>
          <a:bodyPr wrap="square" rtlCol="0">
            <a:spAutoFit/>
          </a:bodyPr>
          <a:lstStyle/>
          <a:p>
            <a:pPr algn="ctr"/>
            <a:r>
              <a:rPr kumimoji="1" lang="en-US" altLang="zh-CN" sz="1600" i="1" dirty="0">
                <a:latin typeface="Times New Roman" panose="02020603050405020304" pitchFamily="18" charset="0"/>
                <a:cs typeface="Times New Roman" panose="02020603050405020304" pitchFamily="18" charset="0"/>
              </a:rPr>
              <a:t>POST</a:t>
            </a:r>
          </a:p>
          <a:p>
            <a:pPr algn="ctr"/>
            <a:r>
              <a:rPr kumimoji="1" lang="en-US" altLang="zh-CN" sz="1600" i="1" dirty="0">
                <a:latin typeface="Times New Roman" panose="02020603050405020304" pitchFamily="18" charset="0"/>
                <a:cs typeface="Times New Roman" panose="02020603050405020304" pitchFamily="18" charset="0"/>
              </a:rPr>
              <a:t>(e.g.</a:t>
            </a:r>
            <a:r>
              <a:rPr kumimoji="1" lang="zh-CN" altLang="en-US" sz="1600" i="1" dirty="0">
                <a:latin typeface="Times New Roman" panose="02020603050405020304" pitchFamily="18" charset="0"/>
                <a:cs typeface="Times New Roman" panose="02020603050405020304" pitchFamily="18" charset="0"/>
              </a:rPr>
              <a:t> </a:t>
            </a:r>
            <a:r>
              <a:rPr kumimoji="1" lang="en" altLang="zh-CN" sz="1600" i="1" dirty="0">
                <a:latin typeface="Times New Roman" panose="02020603050405020304" pitchFamily="18" charset="0"/>
                <a:cs typeface="Times New Roman" panose="02020603050405020304" pitchFamily="18" charset="0"/>
              </a:rPr>
              <a:t>Tweet</a:t>
            </a:r>
            <a:r>
              <a:rPr kumimoji="1" lang="en-US" altLang="zh-CN" sz="1600" i="1" dirty="0">
                <a:latin typeface="Times New Roman" panose="02020603050405020304" pitchFamily="18" charset="0"/>
                <a:cs typeface="Times New Roman" panose="02020603050405020304" pitchFamily="18" charset="0"/>
              </a:rPr>
              <a:t>)</a:t>
            </a:r>
          </a:p>
          <a:p>
            <a:pPr algn="ctr"/>
            <a:r>
              <a:rPr kumimoji="1" lang="en-US" altLang="zh-CN" sz="1600" i="1" dirty="0">
                <a:latin typeface="Times New Roman" panose="02020603050405020304" pitchFamily="18" charset="0"/>
                <a:cs typeface="Times New Roman" panose="02020603050405020304" pitchFamily="18" charset="0"/>
              </a:rPr>
              <a:t>will</a:t>
            </a:r>
            <a:r>
              <a:rPr kumimoji="1" lang="zh-CN" altLang="en-US" sz="1600" i="1" dirty="0">
                <a:latin typeface="Times New Roman" panose="02020603050405020304" pitchFamily="18" charset="0"/>
                <a:cs typeface="Times New Roman" panose="02020603050405020304" pitchFamily="18" charset="0"/>
              </a:rPr>
              <a:t> </a:t>
            </a:r>
            <a:r>
              <a:rPr kumimoji="1" lang="en-US" altLang="zh-CN" sz="1600" i="1" dirty="0">
                <a:latin typeface="Times New Roman" panose="02020603050405020304" pitchFamily="18" charset="0"/>
                <a:cs typeface="Times New Roman" panose="02020603050405020304" pitchFamily="18" charset="0"/>
              </a:rPr>
              <a:t>recur</a:t>
            </a:r>
            <a:r>
              <a:rPr kumimoji="1" lang="zh-CN" altLang="en-US" sz="1600" i="1" dirty="0">
                <a:latin typeface="Times New Roman" panose="02020603050405020304" pitchFamily="18" charset="0"/>
                <a:cs typeface="Times New Roman" panose="02020603050405020304" pitchFamily="18" charset="0"/>
              </a:rPr>
              <a:t> </a:t>
            </a:r>
            <a:r>
              <a:rPr kumimoji="1" lang="en-US" altLang="zh-CN" sz="1600" i="1" dirty="0">
                <a:latin typeface="Times New Roman" panose="02020603050405020304" pitchFamily="18" charset="0"/>
                <a:cs typeface="Times New Roman" panose="02020603050405020304" pitchFamily="18" charset="0"/>
              </a:rPr>
              <a:t>to L3</a:t>
            </a:r>
            <a:endParaRPr kumimoji="1" lang="zh-CN" altLang="en-US" sz="1600" i="1" dirty="0">
              <a:latin typeface="Times New Roman" panose="02020603050405020304" pitchFamily="18" charset="0"/>
              <a:cs typeface="Times New Roman" panose="02020603050405020304" pitchFamily="18" charset="0"/>
            </a:endParaRPr>
          </a:p>
        </p:txBody>
      </p:sp>
      <p:sp>
        <p:nvSpPr>
          <p:cNvPr id="89" name="文本框 88">
            <a:extLst>
              <a:ext uri="{FF2B5EF4-FFF2-40B4-BE49-F238E27FC236}">
                <a16:creationId xmlns:a16="http://schemas.microsoft.com/office/drawing/2014/main" id="{3F0EE70F-B454-3153-DDA2-03CAC31023EF}"/>
              </a:ext>
            </a:extLst>
          </p:cNvPr>
          <p:cNvSpPr txBox="1"/>
          <p:nvPr/>
        </p:nvSpPr>
        <p:spPr>
          <a:xfrm>
            <a:off x="6240780" y="5104506"/>
            <a:ext cx="2697480" cy="830997"/>
          </a:xfrm>
          <a:prstGeom prst="rect">
            <a:avLst/>
          </a:prstGeom>
          <a:noFill/>
        </p:spPr>
        <p:txBody>
          <a:bodyPr wrap="square" rtlCol="0">
            <a:spAutoFit/>
          </a:bodyPr>
          <a:lstStyle/>
          <a:p>
            <a:pPr algn="ctr"/>
            <a:r>
              <a:rPr kumimoji="1" lang="en-US" altLang="zh-CN" sz="1600" i="1" dirty="0">
                <a:latin typeface="Times New Roman" panose="02020603050405020304" pitchFamily="18" charset="0"/>
                <a:cs typeface="Times New Roman" panose="02020603050405020304" pitchFamily="18" charset="0"/>
              </a:rPr>
              <a:t>VIEW</a:t>
            </a:r>
          </a:p>
          <a:p>
            <a:pPr algn="ctr"/>
            <a:r>
              <a:rPr kumimoji="1" lang="en-US" altLang="zh-CN" sz="1600" i="1" dirty="0">
                <a:latin typeface="Times New Roman" panose="02020603050405020304" pitchFamily="18" charset="0"/>
                <a:cs typeface="Times New Roman" panose="02020603050405020304" pitchFamily="18" charset="0"/>
              </a:rPr>
              <a:t>(e.g.</a:t>
            </a:r>
            <a:r>
              <a:rPr kumimoji="1" lang="zh-CN" altLang="en-US" sz="1600" i="1" dirty="0">
                <a:latin typeface="Times New Roman" panose="02020603050405020304" pitchFamily="18" charset="0"/>
                <a:cs typeface="Times New Roman" panose="02020603050405020304" pitchFamily="18" charset="0"/>
              </a:rPr>
              <a:t> </a:t>
            </a:r>
            <a:r>
              <a:rPr kumimoji="1" lang="en-US" altLang="zh-CN" sz="1600" i="1" dirty="0">
                <a:latin typeface="Times New Roman" panose="02020603050405020304" pitchFamily="18" charset="0"/>
                <a:cs typeface="Times New Roman" panose="02020603050405020304" pitchFamily="18" charset="0"/>
              </a:rPr>
              <a:t>Browse</a:t>
            </a:r>
            <a:r>
              <a:rPr kumimoji="1" lang="zh-CN" altLang="en-US" sz="1600" i="1" dirty="0">
                <a:latin typeface="Times New Roman" panose="02020603050405020304" pitchFamily="18" charset="0"/>
                <a:cs typeface="Times New Roman" panose="02020603050405020304" pitchFamily="18" charset="0"/>
              </a:rPr>
              <a:t> </a:t>
            </a:r>
            <a:r>
              <a:rPr kumimoji="1" lang="en-US" altLang="zh-CN" sz="1600" i="1" dirty="0">
                <a:latin typeface="Times New Roman" panose="02020603050405020304" pitchFamily="18" charset="0"/>
                <a:cs typeface="Times New Roman" panose="02020603050405020304" pitchFamily="18" charset="0"/>
              </a:rPr>
              <a:t>Twitter)</a:t>
            </a:r>
          </a:p>
          <a:p>
            <a:pPr algn="ctr"/>
            <a:r>
              <a:rPr kumimoji="1" lang="en-US" altLang="zh-CN" sz="1600" i="1" dirty="0">
                <a:latin typeface="Times New Roman" panose="02020603050405020304" pitchFamily="18" charset="0"/>
                <a:cs typeface="Times New Roman" panose="02020603050405020304" pitchFamily="18" charset="0"/>
              </a:rPr>
              <a:t>only happens</a:t>
            </a:r>
            <a:r>
              <a:rPr kumimoji="1" lang="zh-CN" altLang="en-US" sz="1600" i="1" dirty="0">
                <a:latin typeface="Times New Roman" panose="02020603050405020304" pitchFamily="18" charset="0"/>
                <a:cs typeface="Times New Roman" panose="02020603050405020304" pitchFamily="18" charset="0"/>
              </a:rPr>
              <a:t> </a:t>
            </a:r>
            <a:r>
              <a:rPr kumimoji="1" lang="en-US" altLang="zh-CN" sz="1600" i="1" dirty="0">
                <a:latin typeface="Times New Roman" panose="02020603050405020304" pitchFamily="18" charset="0"/>
                <a:cs typeface="Times New Roman" panose="02020603050405020304" pitchFamily="18" charset="0"/>
              </a:rPr>
              <a:t>within the L1</a:t>
            </a:r>
          </a:p>
        </p:txBody>
      </p:sp>
    </p:spTree>
    <p:extLst>
      <p:ext uri="{BB962C8B-B14F-4D97-AF65-F5344CB8AC3E}">
        <p14:creationId xmlns:p14="http://schemas.microsoft.com/office/powerpoint/2010/main" val="1490160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F98C2CF-5D0F-1CD6-702B-CD8F25DD78DD}"/>
              </a:ext>
            </a:extLst>
          </p:cNvPr>
          <p:cNvSpPr>
            <a:spLocks noGrp="1"/>
          </p:cNvSpPr>
          <p:nvPr>
            <p:ph type="sldNum" sz="quarter" idx="12"/>
          </p:nvPr>
        </p:nvSpPr>
        <p:spPr/>
        <p:txBody>
          <a:bodyPr/>
          <a:lstStyle/>
          <a:p>
            <a:fld id="{041C29CA-8DAD-7D4B-B26F-2E2A67ED50CD}" type="slidenum">
              <a:rPr kumimoji="1" lang="zh-CN" altLang="en-US" smtClean="0"/>
              <a:pPr/>
              <a:t>15</a:t>
            </a:fld>
            <a:endParaRPr kumimoji="1" lang="zh-CN" altLang="en-US" dirty="0"/>
          </a:p>
        </p:txBody>
      </p:sp>
      <p:sp>
        <p:nvSpPr>
          <p:cNvPr id="3" name="标题 2">
            <a:extLst>
              <a:ext uri="{FF2B5EF4-FFF2-40B4-BE49-F238E27FC236}">
                <a16:creationId xmlns:a16="http://schemas.microsoft.com/office/drawing/2014/main" id="{4421F366-585E-DC69-38F1-780F2711631A}"/>
              </a:ext>
            </a:extLst>
          </p:cNvPr>
          <p:cNvSpPr>
            <a:spLocks noGrp="1"/>
          </p:cNvSpPr>
          <p:nvPr>
            <p:ph type="title"/>
          </p:nvPr>
        </p:nvSpPr>
        <p:spPr>
          <a:xfrm>
            <a:off x="331470" y="88939"/>
            <a:ext cx="8629650" cy="846091"/>
          </a:xfrm>
        </p:spPr>
        <p:txBody>
          <a:bodyPr>
            <a:noAutofit/>
          </a:bodyPr>
          <a:lstStyle/>
          <a:p>
            <a:r>
              <a:rPr kumimoji="1" lang="en-US" altLang="zh-CN" sz="3300" dirty="0"/>
              <a:t>Backup Slide:</a:t>
            </a:r>
            <a:r>
              <a:rPr kumimoji="1" lang="zh-CN" altLang="en-US" sz="3300" dirty="0"/>
              <a:t> </a:t>
            </a:r>
            <a:r>
              <a:rPr kumimoji="1" lang="en-US" altLang="zh-CN" sz="3300" dirty="0"/>
              <a:t>Combine OSN and CDN Requests</a:t>
            </a:r>
            <a:endParaRPr kumimoji="1" lang="zh-CN" altLang="en-US" sz="3300" dirty="0"/>
          </a:p>
        </p:txBody>
      </p:sp>
      <p:sp>
        <p:nvSpPr>
          <p:cNvPr id="4" name="文本框 3">
            <a:extLst>
              <a:ext uri="{FF2B5EF4-FFF2-40B4-BE49-F238E27FC236}">
                <a16:creationId xmlns:a16="http://schemas.microsoft.com/office/drawing/2014/main" id="{E93EC15C-E1C2-859D-4648-86E2703F6273}"/>
              </a:ext>
            </a:extLst>
          </p:cNvPr>
          <p:cNvSpPr txBox="1"/>
          <p:nvPr/>
        </p:nvSpPr>
        <p:spPr>
          <a:xfrm>
            <a:off x="628650" y="1172369"/>
            <a:ext cx="8198398" cy="1938992"/>
          </a:xfrm>
          <a:prstGeom prst="rect">
            <a:avLst/>
          </a:prstGeom>
          <a:noFill/>
        </p:spPr>
        <p:txBody>
          <a:bodyPr wrap="square" rtlCol="0">
            <a:spAutoFit/>
          </a:bodyPr>
          <a:lstStyle/>
          <a:p>
            <a:r>
              <a:rPr kumimoji="1" lang="en-US" altLang="zh-CN" sz="2000" b="1" dirty="0"/>
              <a:t>Real OSN</a:t>
            </a:r>
          </a:p>
          <a:p>
            <a:pPr marL="342900" indent="-342900">
              <a:buFont typeface="Arial" panose="020B0604020202020204" pitchFamily="34" charset="0"/>
              <a:buChar char="•"/>
            </a:pPr>
            <a:r>
              <a:rPr kumimoji="1" lang="en-US" altLang="zh-CN" sz="2000" dirty="0"/>
              <a:t>Twitter[1]:</a:t>
            </a:r>
            <a:r>
              <a:rPr kumimoji="1" lang="zh-CN" altLang="en-US" sz="2000" dirty="0"/>
              <a:t> </a:t>
            </a:r>
            <a:r>
              <a:rPr kumimoji="1" lang="en" altLang="zh-CN" sz="2000" dirty="0"/>
              <a:t>11,088 nodes and 2,420,766 directed edges</a:t>
            </a:r>
            <a:r>
              <a:rPr kumimoji="1" lang="en-US" altLang="zh-CN" sz="2000" dirty="0"/>
              <a:t>,</a:t>
            </a:r>
            <a:r>
              <a:rPr kumimoji="1" lang="zh-CN" altLang="en-US" sz="2000" dirty="0"/>
              <a:t> </a:t>
            </a:r>
            <a:r>
              <a:rPr kumimoji="1" lang="en-US" altLang="zh-CN" sz="2000" dirty="0"/>
              <a:t>342,542</a:t>
            </a:r>
            <a:r>
              <a:rPr kumimoji="1" lang="zh-CN" altLang="en-US" sz="2000" dirty="0"/>
              <a:t> </a:t>
            </a:r>
            <a:r>
              <a:rPr kumimoji="1" lang="en-US" altLang="zh-CN" sz="2000" dirty="0"/>
              <a:t>requests</a:t>
            </a:r>
          </a:p>
          <a:p>
            <a:pPr marL="342900" indent="-342900">
              <a:buFont typeface="Arial" panose="020B0604020202020204" pitchFamily="34" charset="0"/>
              <a:buChar char="•"/>
            </a:pPr>
            <a:r>
              <a:rPr kumimoji="1" lang="en-US" altLang="zh-CN" sz="2000" dirty="0" err="1"/>
              <a:t>Brightkite</a:t>
            </a:r>
            <a:r>
              <a:rPr kumimoji="1" lang="en-US" altLang="zh-CN" sz="2000" dirty="0"/>
              <a:t>[2]:</a:t>
            </a:r>
            <a:r>
              <a:rPr kumimoji="1" lang="zh-CN" altLang="en-US" sz="2000" dirty="0"/>
              <a:t> </a:t>
            </a:r>
            <a:r>
              <a:rPr kumimoji="1" lang="en" altLang="zh-CN" sz="2000" dirty="0"/>
              <a:t>5,773 nodes and 44,302 edges</a:t>
            </a:r>
            <a:r>
              <a:rPr kumimoji="1" lang="en-US" altLang="zh-CN" sz="2000" dirty="0"/>
              <a:t>,</a:t>
            </a:r>
            <a:r>
              <a:rPr kumimoji="1" lang="zh-CN" altLang="en-US" sz="2000" dirty="0"/>
              <a:t> </a:t>
            </a:r>
            <a:r>
              <a:rPr kumimoji="1" lang="en" altLang="zh-CN" sz="2000" dirty="0"/>
              <a:t>749,558 requests.</a:t>
            </a:r>
            <a:endParaRPr kumimoji="1" lang="en-US" altLang="zh-CN" sz="2000" dirty="0"/>
          </a:p>
          <a:p>
            <a:endParaRPr kumimoji="1" lang="en-US" altLang="zh-CN" sz="2000" dirty="0"/>
          </a:p>
          <a:p>
            <a:r>
              <a:rPr kumimoji="1" lang="en-US" altLang="zh-CN" sz="2000" b="1" dirty="0"/>
              <a:t>Real CDN requests</a:t>
            </a:r>
          </a:p>
          <a:p>
            <a:pPr marL="342900" indent="-342900">
              <a:buFont typeface="Arial" panose="020B0604020202020204" pitchFamily="34" charset="0"/>
              <a:buChar char="•"/>
            </a:pPr>
            <a:r>
              <a:rPr kumimoji="1" lang="en-US" altLang="zh-CN" sz="2000" dirty="0"/>
              <a:t>CDN</a:t>
            </a:r>
            <a:r>
              <a:rPr kumimoji="1" lang="zh-CN" altLang="en-US" sz="2000" dirty="0"/>
              <a:t> </a:t>
            </a:r>
            <a:r>
              <a:rPr kumimoji="1" lang="en-US" altLang="zh-CN" sz="2000" dirty="0"/>
              <a:t>requests</a:t>
            </a:r>
            <a:r>
              <a:rPr kumimoji="1" lang="zh-CN" altLang="en-US" sz="2000" dirty="0"/>
              <a:t> </a:t>
            </a:r>
            <a:r>
              <a:rPr kumimoji="1" lang="en-US" altLang="zh-CN" sz="2000" dirty="0"/>
              <a:t>from</a:t>
            </a:r>
            <a:r>
              <a:rPr kumimoji="1" lang="zh-CN" altLang="en-US" sz="2000" dirty="0"/>
              <a:t> </a:t>
            </a:r>
            <a:r>
              <a:rPr kumimoji="1" lang="en-US" altLang="zh-CN" sz="2000" dirty="0"/>
              <a:t>Twitter</a:t>
            </a:r>
            <a:r>
              <a:rPr kumimoji="1" lang="zh-CN" altLang="en-US" sz="2000" dirty="0"/>
              <a:t> </a:t>
            </a:r>
            <a:r>
              <a:rPr kumimoji="1" lang="en-US" altLang="zh-CN" sz="2000" dirty="0"/>
              <a:t>users[3]:</a:t>
            </a:r>
            <a:r>
              <a:rPr kumimoji="1" lang="zh-CN" altLang="en-US" sz="2000" dirty="0"/>
              <a:t> </a:t>
            </a:r>
            <a:r>
              <a:rPr kumimoji="1" lang="en" altLang="zh-CN" sz="2000" dirty="0"/>
              <a:t>26,952,281 media files</a:t>
            </a:r>
            <a:endParaRPr kumimoji="1" lang="zh-CN" altLang="en-US" sz="2000" dirty="0"/>
          </a:p>
        </p:txBody>
      </p:sp>
      <p:sp>
        <p:nvSpPr>
          <p:cNvPr id="5" name="文本框 4">
            <a:extLst>
              <a:ext uri="{FF2B5EF4-FFF2-40B4-BE49-F238E27FC236}">
                <a16:creationId xmlns:a16="http://schemas.microsoft.com/office/drawing/2014/main" id="{9BAB6840-E235-08AB-8A34-0A066DC18F31}"/>
              </a:ext>
            </a:extLst>
          </p:cNvPr>
          <p:cNvSpPr txBox="1"/>
          <p:nvPr/>
        </p:nvSpPr>
        <p:spPr>
          <a:xfrm>
            <a:off x="628650" y="3393215"/>
            <a:ext cx="8198398" cy="1846659"/>
          </a:xfrm>
          <a:prstGeom prst="rect">
            <a:avLst/>
          </a:prstGeom>
          <a:noFill/>
        </p:spPr>
        <p:txBody>
          <a:bodyPr wrap="none" rtlCol="0">
            <a:spAutoFit/>
          </a:bodyPr>
          <a:lstStyle/>
          <a:p>
            <a:r>
              <a:rPr kumimoji="1" lang="en-US" altLang="zh-CN" sz="2000" b="1" dirty="0"/>
              <a:t>For each evaluated</a:t>
            </a:r>
            <a:r>
              <a:rPr kumimoji="1" lang="zh-CN" altLang="en-US" sz="2000" b="1" dirty="0"/>
              <a:t> </a:t>
            </a:r>
            <a:r>
              <a:rPr kumimoji="1" lang="en-US" altLang="zh-CN" sz="2000" b="1" dirty="0"/>
              <a:t>dataset</a:t>
            </a:r>
          </a:p>
          <a:p>
            <a:pPr marL="342900" indent="-342900">
              <a:buAutoNum type="arabicPeriod"/>
            </a:pPr>
            <a:r>
              <a:rPr kumimoji="1" lang="en-US" altLang="zh-CN" dirty="0"/>
              <a:t># of </a:t>
            </a:r>
            <a:r>
              <a:rPr lang="zh-CN" altLang="en-US" dirty="0"/>
              <a:t>requests</a:t>
            </a:r>
            <a:r>
              <a:rPr lang="en-US" altLang="zh-CN" dirty="0"/>
              <a:t>/user:</a:t>
            </a:r>
            <a:r>
              <a:rPr lang="zh-CN" altLang="en-US" dirty="0"/>
              <a:t> Zipf distribution(α = 1.765, β = 4.888)</a:t>
            </a:r>
            <a:endParaRPr lang="en-US" altLang="zh-CN" dirty="0"/>
          </a:p>
          <a:p>
            <a:pPr marL="342900" indent="-342900">
              <a:buAutoNum type="arabicPeriod"/>
            </a:pPr>
            <a:endParaRPr lang="en-US" altLang="zh-CN" dirty="0"/>
          </a:p>
          <a:p>
            <a:pPr marL="342900" indent="-342900">
              <a:buAutoNum type="arabicPeriod"/>
            </a:pPr>
            <a:endParaRPr lang="en-US" altLang="zh-CN" dirty="0"/>
          </a:p>
          <a:p>
            <a:pPr marL="342900" indent="-342900">
              <a:buAutoNum type="arabicPeriod"/>
            </a:pPr>
            <a:r>
              <a:rPr lang="en" altLang="zh-CN" dirty="0"/>
              <a:t>Time interval between the requests</a:t>
            </a:r>
            <a:r>
              <a:rPr lang="en-US" altLang="zh-CN" dirty="0"/>
              <a:t>:</a:t>
            </a:r>
            <a:r>
              <a:rPr lang="zh-CN" altLang="en-US" dirty="0"/>
              <a:t> </a:t>
            </a:r>
            <a:r>
              <a:rPr lang="en" altLang="zh-CN" dirty="0" err="1"/>
              <a:t>LogNormal</a:t>
            </a:r>
            <a:r>
              <a:rPr lang="en" altLang="zh-CN" dirty="0"/>
              <a:t> distribution (µ =</a:t>
            </a:r>
            <a:r>
              <a:rPr lang="zh-CN" altLang="en-US" dirty="0"/>
              <a:t> </a:t>
            </a:r>
            <a:r>
              <a:rPr lang="en" altLang="zh-CN" dirty="0"/>
              <a:t>1.789, </a:t>
            </a:r>
            <a:r>
              <a:rPr lang="el-GR" altLang="zh-CN" dirty="0"/>
              <a:t>σ =</a:t>
            </a:r>
            <a:r>
              <a:rPr lang="zh-CN" altLang="en-US" dirty="0"/>
              <a:t> </a:t>
            </a:r>
            <a:r>
              <a:rPr lang="el-GR" altLang="zh-CN" dirty="0"/>
              <a:t>2.366)</a:t>
            </a:r>
            <a:endParaRPr lang="zh-CN" altLang="en-US" dirty="0"/>
          </a:p>
          <a:p>
            <a:endParaRPr kumimoji="1" lang="zh-CN" altLang="en-US" dirty="0"/>
          </a:p>
        </p:txBody>
      </p:sp>
      <p:pic>
        <p:nvPicPr>
          <p:cNvPr id="8" name="图片 7">
            <a:extLst>
              <a:ext uri="{FF2B5EF4-FFF2-40B4-BE49-F238E27FC236}">
                <a16:creationId xmlns:a16="http://schemas.microsoft.com/office/drawing/2014/main" id="{AFCF5196-C279-B940-EEF0-056169CA73CF}"/>
              </a:ext>
            </a:extLst>
          </p:cNvPr>
          <p:cNvPicPr>
            <a:picLocks noChangeAspect="1"/>
          </p:cNvPicPr>
          <p:nvPr/>
        </p:nvPicPr>
        <p:blipFill>
          <a:blip r:embed="rId2"/>
          <a:stretch>
            <a:fillRect/>
          </a:stretch>
        </p:blipFill>
        <p:spPr>
          <a:xfrm>
            <a:off x="3389630" y="4002127"/>
            <a:ext cx="2165350" cy="513641"/>
          </a:xfrm>
          <a:prstGeom prst="rect">
            <a:avLst/>
          </a:prstGeom>
        </p:spPr>
      </p:pic>
      <p:pic>
        <p:nvPicPr>
          <p:cNvPr id="9" name="图片 8">
            <a:extLst>
              <a:ext uri="{FF2B5EF4-FFF2-40B4-BE49-F238E27FC236}">
                <a16:creationId xmlns:a16="http://schemas.microsoft.com/office/drawing/2014/main" id="{D1C6AEE4-D7A0-26BF-4BEE-A6FF28FF69C9}"/>
              </a:ext>
            </a:extLst>
          </p:cNvPr>
          <p:cNvPicPr>
            <a:picLocks noChangeAspect="1"/>
          </p:cNvPicPr>
          <p:nvPr/>
        </p:nvPicPr>
        <p:blipFill>
          <a:blip r:embed="rId3"/>
          <a:stretch>
            <a:fillRect/>
          </a:stretch>
        </p:blipFill>
        <p:spPr>
          <a:xfrm>
            <a:off x="2905125" y="4913892"/>
            <a:ext cx="3482340" cy="566680"/>
          </a:xfrm>
          <a:prstGeom prst="rect">
            <a:avLst/>
          </a:prstGeom>
        </p:spPr>
      </p:pic>
      <p:sp>
        <p:nvSpPr>
          <p:cNvPr id="10" name="文本框 9">
            <a:extLst>
              <a:ext uri="{FF2B5EF4-FFF2-40B4-BE49-F238E27FC236}">
                <a16:creationId xmlns:a16="http://schemas.microsoft.com/office/drawing/2014/main" id="{AA1784F6-B517-6709-3F7A-B9750D2AE6EA}"/>
              </a:ext>
            </a:extLst>
          </p:cNvPr>
          <p:cNvSpPr txBox="1"/>
          <p:nvPr/>
        </p:nvSpPr>
        <p:spPr>
          <a:xfrm>
            <a:off x="348018" y="5701733"/>
            <a:ext cx="8456930" cy="769441"/>
          </a:xfrm>
          <a:prstGeom prst="rect">
            <a:avLst/>
          </a:prstGeom>
          <a:noFill/>
        </p:spPr>
        <p:txBody>
          <a:bodyPr wrap="square" rtlCol="0">
            <a:spAutoFit/>
          </a:bodyPr>
          <a:lstStyle/>
          <a:p>
            <a:r>
              <a:rPr kumimoji="1" lang="en-US" altLang="zh-CN" sz="1100" dirty="0"/>
              <a:t>[1]</a:t>
            </a:r>
            <a:r>
              <a:rPr kumimoji="1" lang="zh-CN" altLang="en-US" sz="1100" dirty="0"/>
              <a:t> </a:t>
            </a:r>
            <a:r>
              <a:rPr kumimoji="1" lang="en" altLang="zh-CN" sz="1100" dirty="0"/>
              <a:t>J. J. McAuley and J. </a:t>
            </a:r>
            <a:r>
              <a:rPr kumimoji="1" lang="en" altLang="zh-CN" sz="1100" dirty="0" err="1"/>
              <a:t>Leskovec</a:t>
            </a:r>
            <a:r>
              <a:rPr kumimoji="1" lang="en" altLang="zh-CN" sz="1100" dirty="0"/>
              <a:t>, “Learning to discover social circles in ego networks,” in Proc</a:t>
            </a:r>
            <a:r>
              <a:rPr kumimoji="1" lang="en-US" altLang="zh-CN" sz="1100" dirty="0"/>
              <a:t>.</a:t>
            </a:r>
            <a:r>
              <a:rPr kumimoji="1" lang="zh-CN" altLang="en-US" sz="1100" dirty="0"/>
              <a:t> </a:t>
            </a:r>
            <a:r>
              <a:rPr kumimoji="1" lang="en" altLang="zh-CN" sz="1100" dirty="0"/>
              <a:t>of NIPS, 2012. </a:t>
            </a:r>
            <a:endParaRPr kumimoji="1" lang="en-US" altLang="zh-CN" sz="1100" dirty="0"/>
          </a:p>
          <a:p>
            <a:r>
              <a:rPr kumimoji="1" lang="en-US" altLang="zh-CN" sz="1100" dirty="0"/>
              <a:t>[2] E. Cho, S. A. Myers, and J. </a:t>
            </a:r>
            <a:r>
              <a:rPr kumimoji="1" lang="en-US" altLang="zh-CN" sz="1100" dirty="0" err="1"/>
              <a:t>Leskovec</a:t>
            </a:r>
            <a:r>
              <a:rPr kumimoji="1" lang="en-US" altLang="zh-CN" sz="1100" dirty="0"/>
              <a:t>, “Friendship and Mobility:</a:t>
            </a:r>
            <a:r>
              <a:rPr kumimoji="1" lang="zh-CN" altLang="en-US" sz="1100" dirty="0"/>
              <a:t> </a:t>
            </a:r>
            <a:r>
              <a:rPr kumimoji="1" lang="en-US" altLang="zh-CN" sz="1100" dirty="0"/>
              <a:t>User Movement in Location-Based Social Networks,” in Proc. of KDD, 2011.</a:t>
            </a:r>
          </a:p>
          <a:p>
            <a:r>
              <a:rPr kumimoji="1" lang="en-US" altLang="zh-CN" sz="1100" dirty="0"/>
              <a:t>[3]</a:t>
            </a:r>
            <a:r>
              <a:rPr kumimoji="1" lang="zh-CN" altLang="en-US" sz="1100" dirty="0"/>
              <a:t> </a:t>
            </a:r>
            <a:r>
              <a:rPr kumimoji="1" lang="en" altLang="zh-CN" sz="1100" dirty="0"/>
              <a:t>Q. Gong, J. Zhang, X. Wang et al., “Identifying Structural Hole Spanners in Online Social Networks Using Machine Learning,” in Proc</a:t>
            </a:r>
            <a:r>
              <a:rPr kumimoji="1" lang="en-US" altLang="zh-CN" sz="1100" dirty="0"/>
              <a:t>.</a:t>
            </a:r>
            <a:r>
              <a:rPr kumimoji="1" lang="en" altLang="zh-CN" sz="1100" dirty="0"/>
              <a:t> of SIGCOMM, Posters and Demos, 2019.</a:t>
            </a:r>
            <a:endParaRPr kumimoji="1" lang="zh-CN" altLang="en-US" sz="1100" dirty="0"/>
          </a:p>
        </p:txBody>
      </p:sp>
    </p:spTree>
    <p:extLst>
      <p:ext uri="{BB962C8B-B14F-4D97-AF65-F5344CB8AC3E}">
        <p14:creationId xmlns:p14="http://schemas.microsoft.com/office/powerpoint/2010/main" val="853830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03707F6-3292-8123-C9F5-0AD727A16FFE}"/>
              </a:ext>
            </a:extLst>
          </p:cNvPr>
          <p:cNvSpPr>
            <a:spLocks noGrp="1"/>
          </p:cNvSpPr>
          <p:nvPr>
            <p:ph type="sldNum" sz="quarter" idx="12"/>
          </p:nvPr>
        </p:nvSpPr>
        <p:spPr/>
        <p:txBody>
          <a:bodyPr/>
          <a:lstStyle/>
          <a:p>
            <a:fld id="{041C29CA-8DAD-7D4B-B26F-2E2A67ED50CD}" type="slidenum">
              <a:rPr kumimoji="1" lang="zh-CN" altLang="en-US" smtClean="0"/>
              <a:pPr/>
              <a:t>2</a:t>
            </a:fld>
            <a:endParaRPr kumimoji="1" lang="zh-CN" altLang="en-US" dirty="0"/>
          </a:p>
        </p:txBody>
      </p:sp>
      <p:sp>
        <p:nvSpPr>
          <p:cNvPr id="3" name="标题 2">
            <a:extLst>
              <a:ext uri="{FF2B5EF4-FFF2-40B4-BE49-F238E27FC236}">
                <a16:creationId xmlns:a16="http://schemas.microsoft.com/office/drawing/2014/main" id="{D54B6289-161C-935D-02D6-15FAFEE08A56}"/>
              </a:ext>
            </a:extLst>
          </p:cNvPr>
          <p:cNvSpPr>
            <a:spLocks noGrp="1"/>
          </p:cNvSpPr>
          <p:nvPr>
            <p:ph type="title"/>
          </p:nvPr>
        </p:nvSpPr>
        <p:spPr/>
        <p:txBody>
          <a:bodyPr/>
          <a:lstStyle/>
          <a:p>
            <a:r>
              <a:rPr kumimoji="1" lang="en-US" altLang="zh-CN" dirty="0"/>
              <a:t>Content Delivery Network</a:t>
            </a:r>
            <a:endParaRPr kumimoji="1" lang="zh-CN" altLang="en-US" dirty="0"/>
          </a:p>
        </p:txBody>
      </p:sp>
      <p:pic>
        <p:nvPicPr>
          <p:cNvPr id="4" name="图片 3">
            <a:extLst>
              <a:ext uri="{FF2B5EF4-FFF2-40B4-BE49-F238E27FC236}">
                <a16:creationId xmlns:a16="http://schemas.microsoft.com/office/drawing/2014/main" id="{43488B32-CB9B-5BDE-541E-1862D03114EB}"/>
              </a:ext>
            </a:extLst>
          </p:cNvPr>
          <p:cNvPicPr>
            <a:picLocks noChangeAspect="1"/>
          </p:cNvPicPr>
          <p:nvPr/>
        </p:nvPicPr>
        <p:blipFill>
          <a:blip r:embed="rId3" cstate="print">
            <a:grayscl/>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a:ext>
            </a:extLst>
          </a:blip>
          <a:stretch>
            <a:fillRect/>
          </a:stretch>
        </p:blipFill>
        <p:spPr>
          <a:xfrm>
            <a:off x="1033005" y="2628602"/>
            <a:ext cx="7077989" cy="3616317"/>
          </a:xfrm>
          <a:prstGeom prst="rect">
            <a:avLst/>
          </a:prstGeom>
        </p:spPr>
      </p:pic>
      <p:pic>
        <p:nvPicPr>
          <p:cNvPr id="33" name="图片 32">
            <a:extLst>
              <a:ext uri="{FF2B5EF4-FFF2-40B4-BE49-F238E27FC236}">
                <a16:creationId xmlns:a16="http://schemas.microsoft.com/office/drawing/2014/main" id="{428139AE-8672-A911-69BC-40A5790DABC9}"/>
              </a:ext>
            </a:extLst>
          </p:cNvPr>
          <p:cNvPicPr>
            <a:picLocks noChangeAspect="1"/>
          </p:cNvPicPr>
          <p:nvPr/>
        </p:nvPicPr>
        <p:blipFill>
          <a:blip r:embed="rId5" cstate="print">
            <a:duotone>
              <a:schemeClr val="accent2">
                <a:shade val="45000"/>
                <a:satMod val="135000"/>
              </a:schemeClr>
              <a:prstClr val="white"/>
            </a:duotone>
            <a:extLst>
              <a:ext uri="{BEBA8EAE-BF5A-486C-A8C5-ECC9F3942E4B}">
                <a14:imgProps xmlns:a14="http://schemas.microsoft.com/office/drawing/2010/main">
                  <a14:imgLayer r:embed="rId6">
                    <a14:imgEffect>
                      <a14:brightnessContrast contrast="-20000"/>
                    </a14:imgEffect>
                  </a14:imgLayer>
                </a14:imgProps>
              </a:ext>
              <a:ext uri="{28A0092B-C50C-407E-A947-70E740481C1C}">
                <a14:useLocalDpi xmlns:a14="http://schemas.microsoft.com/office/drawing/2010/main"/>
              </a:ext>
            </a:extLst>
          </a:blip>
          <a:stretch>
            <a:fillRect/>
          </a:stretch>
        </p:blipFill>
        <p:spPr>
          <a:xfrm>
            <a:off x="6469994" y="3711162"/>
            <a:ext cx="381910" cy="381910"/>
          </a:xfrm>
          <a:prstGeom prst="rect">
            <a:avLst/>
          </a:prstGeom>
        </p:spPr>
      </p:pic>
      <p:pic>
        <p:nvPicPr>
          <p:cNvPr id="34" name="图片 33">
            <a:extLst>
              <a:ext uri="{FF2B5EF4-FFF2-40B4-BE49-F238E27FC236}">
                <a16:creationId xmlns:a16="http://schemas.microsoft.com/office/drawing/2014/main" id="{993E1FEC-7B7D-4A76-964D-6E1C43E30AE4}"/>
              </a:ext>
            </a:extLst>
          </p:cNvPr>
          <p:cNvPicPr>
            <a:picLocks noChangeAspect="1"/>
          </p:cNvPicPr>
          <p:nvPr/>
        </p:nvPicPr>
        <p:blipFill>
          <a:blip r:embed="rId7" cstate="print">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6066053" y="2916216"/>
            <a:ext cx="298171" cy="349589"/>
          </a:xfrm>
          <a:prstGeom prst="rect">
            <a:avLst/>
          </a:prstGeom>
        </p:spPr>
      </p:pic>
      <p:pic>
        <p:nvPicPr>
          <p:cNvPr id="1030" name="Picture 6" descr="User - Free social icons">
            <a:extLst>
              <a:ext uri="{FF2B5EF4-FFF2-40B4-BE49-F238E27FC236}">
                <a16:creationId xmlns:a16="http://schemas.microsoft.com/office/drawing/2014/main" id="{A8BE05B7-5276-B693-04C6-CC8562CD5B4C}"/>
              </a:ext>
            </a:extLst>
          </p:cNvPr>
          <p:cNvPicPr>
            <a:picLocks noChangeAspect="1" noChangeArrowheads="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53457" y="2813903"/>
            <a:ext cx="204625" cy="20462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 descr="User - Free social icons">
            <a:extLst>
              <a:ext uri="{FF2B5EF4-FFF2-40B4-BE49-F238E27FC236}">
                <a16:creationId xmlns:a16="http://schemas.microsoft.com/office/drawing/2014/main" id="{93C443DE-D0DF-1BBB-5FEC-8FD32C25C558}"/>
              </a:ext>
            </a:extLst>
          </p:cNvPr>
          <p:cNvPicPr>
            <a:picLocks noChangeAspect="1" noChangeArrowheads="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87805" y="5572343"/>
            <a:ext cx="204625" cy="204625"/>
          </a:xfrm>
          <a:prstGeom prst="rect">
            <a:avLst/>
          </a:prstGeom>
          <a:noFill/>
          <a:extLst>
            <a:ext uri="{909E8E84-426E-40DD-AFC4-6F175D3DCCD1}">
              <a14:hiddenFill xmlns:a14="http://schemas.microsoft.com/office/drawing/2010/main">
                <a:solidFill>
                  <a:srgbClr val="FFFFFF"/>
                </a:solidFill>
              </a14:hiddenFill>
            </a:ext>
          </a:extLst>
        </p:spPr>
      </p:pic>
      <p:pic>
        <p:nvPicPr>
          <p:cNvPr id="36" name="图片 35">
            <a:extLst>
              <a:ext uri="{FF2B5EF4-FFF2-40B4-BE49-F238E27FC236}">
                <a16:creationId xmlns:a16="http://schemas.microsoft.com/office/drawing/2014/main" id="{976BD275-A611-0BA2-4669-8861E8319938}"/>
              </a:ext>
            </a:extLst>
          </p:cNvPr>
          <p:cNvPicPr>
            <a:picLocks noChangeAspect="1"/>
          </p:cNvPicPr>
          <p:nvPr/>
        </p:nvPicPr>
        <p:blipFill>
          <a:blip r:embed="rId7" cstate="print">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224293" y="5137446"/>
            <a:ext cx="298171" cy="349589"/>
          </a:xfrm>
          <a:prstGeom prst="rect">
            <a:avLst/>
          </a:prstGeom>
        </p:spPr>
      </p:pic>
      <p:pic>
        <p:nvPicPr>
          <p:cNvPr id="37" name="图片 36">
            <a:extLst>
              <a:ext uri="{FF2B5EF4-FFF2-40B4-BE49-F238E27FC236}">
                <a16:creationId xmlns:a16="http://schemas.microsoft.com/office/drawing/2014/main" id="{2D1A29FB-D157-0207-9E14-A16537CE4B88}"/>
              </a:ext>
            </a:extLst>
          </p:cNvPr>
          <p:cNvPicPr>
            <a:picLocks noChangeAspect="1"/>
          </p:cNvPicPr>
          <p:nvPr/>
        </p:nvPicPr>
        <p:blipFill>
          <a:blip r:embed="rId7" cstate="print">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5086883" y="4543086"/>
            <a:ext cx="298171" cy="349589"/>
          </a:xfrm>
          <a:prstGeom prst="rect">
            <a:avLst/>
          </a:prstGeom>
        </p:spPr>
      </p:pic>
      <p:pic>
        <p:nvPicPr>
          <p:cNvPr id="38" name="图片 37">
            <a:extLst>
              <a:ext uri="{FF2B5EF4-FFF2-40B4-BE49-F238E27FC236}">
                <a16:creationId xmlns:a16="http://schemas.microsoft.com/office/drawing/2014/main" id="{73290256-98C2-E0D8-F33F-8536A8A98428}"/>
              </a:ext>
            </a:extLst>
          </p:cNvPr>
          <p:cNvPicPr>
            <a:picLocks noChangeAspect="1"/>
          </p:cNvPicPr>
          <p:nvPr/>
        </p:nvPicPr>
        <p:blipFill>
          <a:blip r:embed="rId7" cstate="print">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3568684" y="2668939"/>
            <a:ext cx="298171" cy="349589"/>
          </a:xfrm>
          <a:prstGeom prst="rect">
            <a:avLst/>
          </a:prstGeom>
        </p:spPr>
      </p:pic>
      <p:pic>
        <p:nvPicPr>
          <p:cNvPr id="39" name="图片 38">
            <a:extLst>
              <a:ext uri="{FF2B5EF4-FFF2-40B4-BE49-F238E27FC236}">
                <a16:creationId xmlns:a16="http://schemas.microsoft.com/office/drawing/2014/main" id="{91A8BBDE-D8DC-BA2D-3965-1E7A1133A085}"/>
              </a:ext>
            </a:extLst>
          </p:cNvPr>
          <p:cNvPicPr>
            <a:picLocks noChangeAspect="1"/>
          </p:cNvPicPr>
          <p:nvPr/>
        </p:nvPicPr>
        <p:blipFill>
          <a:blip r:embed="rId7" cstate="print">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2337900" y="3626400"/>
            <a:ext cx="298171" cy="349589"/>
          </a:xfrm>
          <a:prstGeom prst="rect">
            <a:avLst/>
          </a:prstGeom>
        </p:spPr>
      </p:pic>
      <p:pic>
        <p:nvPicPr>
          <p:cNvPr id="40" name="图片 39">
            <a:extLst>
              <a:ext uri="{FF2B5EF4-FFF2-40B4-BE49-F238E27FC236}">
                <a16:creationId xmlns:a16="http://schemas.microsoft.com/office/drawing/2014/main" id="{99121D27-FB9C-EBB7-4BDD-F6C44156AE75}"/>
              </a:ext>
            </a:extLst>
          </p:cNvPr>
          <p:cNvPicPr>
            <a:picLocks noChangeAspect="1"/>
          </p:cNvPicPr>
          <p:nvPr/>
        </p:nvPicPr>
        <p:blipFill>
          <a:blip r:embed="rId7" cstate="print">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2636071" y="4781592"/>
            <a:ext cx="298171" cy="349589"/>
          </a:xfrm>
          <a:prstGeom prst="rect">
            <a:avLst/>
          </a:prstGeom>
        </p:spPr>
      </p:pic>
      <p:pic>
        <p:nvPicPr>
          <p:cNvPr id="41" name="Picture 6" descr="User - Free social icons">
            <a:extLst>
              <a:ext uri="{FF2B5EF4-FFF2-40B4-BE49-F238E27FC236}">
                <a16:creationId xmlns:a16="http://schemas.microsoft.com/office/drawing/2014/main" id="{14CEB6CB-0707-15C6-11BC-5EE3C20640EF}"/>
              </a:ext>
            </a:extLst>
          </p:cNvPr>
          <p:cNvPicPr>
            <a:picLocks noChangeAspect="1" noChangeArrowheads="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16054" y="3092830"/>
            <a:ext cx="204625" cy="204625"/>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descr="User - Free social icons">
            <a:extLst>
              <a:ext uri="{FF2B5EF4-FFF2-40B4-BE49-F238E27FC236}">
                <a16:creationId xmlns:a16="http://schemas.microsoft.com/office/drawing/2014/main" id="{09A3EB04-DF84-5257-9166-F1F63D56C419}"/>
              </a:ext>
            </a:extLst>
          </p:cNvPr>
          <p:cNvPicPr>
            <a:picLocks noChangeAspect="1" noChangeArrowheads="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84673" y="3303348"/>
            <a:ext cx="204625" cy="204625"/>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6" descr="User - Free social icons">
            <a:extLst>
              <a:ext uri="{FF2B5EF4-FFF2-40B4-BE49-F238E27FC236}">
                <a16:creationId xmlns:a16="http://schemas.microsoft.com/office/drawing/2014/main" id="{40C99B0A-9002-7A1D-1E1F-A1A3EE3D92F1}"/>
              </a:ext>
            </a:extLst>
          </p:cNvPr>
          <p:cNvPicPr>
            <a:picLocks noChangeAspect="1" noChangeArrowheads="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11429" y="3702784"/>
            <a:ext cx="204625" cy="204625"/>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User - Free social icons">
            <a:extLst>
              <a:ext uri="{FF2B5EF4-FFF2-40B4-BE49-F238E27FC236}">
                <a16:creationId xmlns:a16="http://schemas.microsoft.com/office/drawing/2014/main" id="{7BBAC877-38AD-C3A5-6316-5F89D94DE1D5}"/>
              </a:ext>
            </a:extLst>
          </p:cNvPr>
          <p:cNvPicPr>
            <a:picLocks noChangeAspect="1" noChangeArrowheads="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82843" y="5674655"/>
            <a:ext cx="204625" cy="204625"/>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6" descr="User - Free social icons">
            <a:extLst>
              <a:ext uri="{FF2B5EF4-FFF2-40B4-BE49-F238E27FC236}">
                <a16:creationId xmlns:a16="http://schemas.microsoft.com/office/drawing/2014/main" id="{5832E7D3-4AA8-0199-0C25-EE1C20E6111C}"/>
              </a:ext>
            </a:extLst>
          </p:cNvPr>
          <p:cNvPicPr>
            <a:picLocks noChangeAspect="1" noChangeArrowheads="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72330" y="5108855"/>
            <a:ext cx="204625" cy="204625"/>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6" descr="User - Free social icons">
            <a:extLst>
              <a:ext uri="{FF2B5EF4-FFF2-40B4-BE49-F238E27FC236}">
                <a16:creationId xmlns:a16="http://schemas.microsoft.com/office/drawing/2014/main" id="{D3632E6C-7CAC-54BA-0186-854ACCCF9C98}"/>
              </a:ext>
            </a:extLst>
          </p:cNvPr>
          <p:cNvPicPr>
            <a:picLocks noChangeAspect="1" noChangeArrowheads="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99124" y="2105177"/>
            <a:ext cx="204625" cy="204625"/>
          </a:xfrm>
          <a:prstGeom prst="rect">
            <a:avLst/>
          </a:prstGeom>
          <a:noFill/>
          <a:extLst>
            <a:ext uri="{909E8E84-426E-40DD-AFC4-6F175D3DCCD1}">
              <a14:hiddenFill xmlns:a14="http://schemas.microsoft.com/office/drawing/2010/main">
                <a:solidFill>
                  <a:srgbClr val="FFFFFF"/>
                </a:solidFill>
              </a14:hiddenFill>
            </a:ext>
          </a:extLst>
        </p:spPr>
      </p:pic>
      <p:pic>
        <p:nvPicPr>
          <p:cNvPr id="48" name="图片 47">
            <a:extLst>
              <a:ext uri="{FF2B5EF4-FFF2-40B4-BE49-F238E27FC236}">
                <a16:creationId xmlns:a16="http://schemas.microsoft.com/office/drawing/2014/main" id="{B307655F-E395-89EA-C49E-8099BDC7DDA7}"/>
              </a:ext>
            </a:extLst>
          </p:cNvPr>
          <p:cNvPicPr>
            <a:picLocks noChangeAspect="1"/>
          </p:cNvPicPr>
          <p:nvPr/>
        </p:nvPicPr>
        <p:blipFill>
          <a:blip r:embed="rId7" cstate="print">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3570146" y="2032695"/>
            <a:ext cx="298171" cy="349589"/>
          </a:xfrm>
          <a:prstGeom prst="rect">
            <a:avLst/>
          </a:prstGeom>
        </p:spPr>
      </p:pic>
      <p:pic>
        <p:nvPicPr>
          <p:cNvPr id="49" name="图片 48">
            <a:extLst>
              <a:ext uri="{FF2B5EF4-FFF2-40B4-BE49-F238E27FC236}">
                <a16:creationId xmlns:a16="http://schemas.microsoft.com/office/drawing/2014/main" id="{F4A7784C-4F49-AB50-2E97-35609A1FD2A5}"/>
              </a:ext>
            </a:extLst>
          </p:cNvPr>
          <p:cNvPicPr>
            <a:picLocks noChangeAspect="1"/>
          </p:cNvPicPr>
          <p:nvPr/>
        </p:nvPicPr>
        <p:blipFill>
          <a:blip r:embed="rId5" cstate="print">
            <a:duotone>
              <a:schemeClr val="accent2">
                <a:shade val="45000"/>
                <a:satMod val="135000"/>
              </a:schemeClr>
              <a:prstClr val="white"/>
            </a:duotone>
            <a:extLst>
              <a:ext uri="{BEBA8EAE-BF5A-486C-A8C5-ECC9F3942E4B}">
                <a14:imgProps xmlns:a14="http://schemas.microsoft.com/office/drawing/2010/main">
                  <a14:imgLayer r:embed="rId9">
                    <a14:imgEffect>
                      <a14:brightnessContrast contrast="-20000"/>
                    </a14:imgEffect>
                  </a14:imgLayer>
                </a14:imgProps>
              </a:ext>
              <a:ext uri="{28A0092B-C50C-407E-A947-70E740481C1C}">
                <a14:useLocalDpi xmlns:a14="http://schemas.microsoft.com/office/drawing/2010/main"/>
              </a:ext>
            </a:extLst>
          </a:blip>
          <a:stretch>
            <a:fillRect/>
          </a:stretch>
        </p:blipFill>
        <p:spPr>
          <a:xfrm>
            <a:off x="5360638" y="2016534"/>
            <a:ext cx="381910" cy="381910"/>
          </a:xfrm>
          <a:prstGeom prst="rect">
            <a:avLst/>
          </a:prstGeom>
        </p:spPr>
      </p:pic>
      <p:sp>
        <p:nvSpPr>
          <p:cNvPr id="50" name="文本框 49">
            <a:extLst>
              <a:ext uri="{FF2B5EF4-FFF2-40B4-BE49-F238E27FC236}">
                <a16:creationId xmlns:a16="http://schemas.microsoft.com/office/drawing/2014/main" id="{476084A7-1535-52E7-62AB-4EC76FA573B0}"/>
              </a:ext>
            </a:extLst>
          </p:cNvPr>
          <p:cNvSpPr txBox="1"/>
          <p:nvPr/>
        </p:nvSpPr>
        <p:spPr>
          <a:xfrm>
            <a:off x="693286" y="1063713"/>
            <a:ext cx="7805086" cy="830997"/>
          </a:xfrm>
          <a:prstGeom prst="rect">
            <a:avLst/>
          </a:prstGeom>
          <a:noFill/>
        </p:spPr>
        <p:txBody>
          <a:bodyPr wrap="none" rtlCol="0">
            <a:spAutoFit/>
          </a:bodyPr>
          <a:lstStyle/>
          <a:p>
            <a:pPr algn="ctr"/>
            <a:r>
              <a:rPr kumimoji="1" lang="en-US" altLang="zh-CN" sz="2400" dirty="0"/>
              <a:t>CDNs</a:t>
            </a:r>
            <a:r>
              <a:rPr kumimoji="1" lang="zh-CN" altLang="en-US" sz="2400" dirty="0"/>
              <a:t> </a:t>
            </a:r>
            <a:r>
              <a:rPr kumimoji="1" lang="en-US" altLang="zh-CN" sz="2400" dirty="0"/>
              <a:t>cache</a:t>
            </a:r>
            <a:r>
              <a:rPr kumimoji="1" lang="zh-CN" altLang="en-US" sz="2400" dirty="0"/>
              <a:t> </a:t>
            </a:r>
            <a:r>
              <a:rPr kumimoji="1" lang="en-US" altLang="zh-CN" sz="2400" dirty="0"/>
              <a:t>content</a:t>
            </a:r>
            <a:r>
              <a:rPr kumimoji="1" lang="zh-CN" altLang="en-US" sz="2400" dirty="0"/>
              <a:t> </a:t>
            </a:r>
            <a:r>
              <a:rPr kumimoji="1" lang="en-US" altLang="zh-CN" sz="2400" dirty="0"/>
              <a:t>from the origin server on geographically </a:t>
            </a:r>
          </a:p>
          <a:p>
            <a:pPr algn="ctr"/>
            <a:r>
              <a:rPr kumimoji="1" lang="en-US" altLang="zh-CN" sz="2400" dirty="0"/>
              <a:t>distributed CDN cache servers</a:t>
            </a:r>
            <a:r>
              <a:rPr kumimoji="1" lang="zh-CN" altLang="en-US" sz="2400" dirty="0"/>
              <a:t> </a:t>
            </a:r>
            <a:r>
              <a:rPr kumimoji="1" lang="en-US" altLang="zh-CN" sz="2400" dirty="0"/>
              <a:t>to reach users faster.</a:t>
            </a:r>
            <a:endParaRPr kumimoji="1" lang="zh-CN" altLang="en-US" sz="2400" dirty="0"/>
          </a:p>
        </p:txBody>
      </p:sp>
      <p:sp>
        <p:nvSpPr>
          <p:cNvPr id="51" name="文本框 50">
            <a:extLst>
              <a:ext uri="{FF2B5EF4-FFF2-40B4-BE49-F238E27FC236}">
                <a16:creationId xmlns:a16="http://schemas.microsoft.com/office/drawing/2014/main" id="{BE25A52C-5647-570F-9E7D-B1F919AD9D96}"/>
              </a:ext>
            </a:extLst>
          </p:cNvPr>
          <p:cNvSpPr txBox="1"/>
          <p:nvPr/>
        </p:nvSpPr>
        <p:spPr>
          <a:xfrm>
            <a:off x="2568189" y="2022823"/>
            <a:ext cx="623889" cy="369332"/>
          </a:xfrm>
          <a:prstGeom prst="rect">
            <a:avLst/>
          </a:prstGeom>
          <a:noFill/>
        </p:spPr>
        <p:txBody>
          <a:bodyPr wrap="none" rtlCol="0">
            <a:spAutoFit/>
          </a:bodyPr>
          <a:lstStyle/>
          <a:p>
            <a:r>
              <a:rPr kumimoji="1" lang="en-US" altLang="zh-CN" b="1" dirty="0"/>
              <a:t>User</a:t>
            </a:r>
            <a:endParaRPr kumimoji="1" lang="zh-CN" altLang="en-US" b="1" dirty="0"/>
          </a:p>
        </p:txBody>
      </p:sp>
      <p:sp>
        <p:nvSpPr>
          <p:cNvPr id="52" name="文本框 51">
            <a:extLst>
              <a:ext uri="{FF2B5EF4-FFF2-40B4-BE49-F238E27FC236}">
                <a16:creationId xmlns:a16="http://schemas.microsoft.com/office/drawing/2014/main" id="{57C618F6-9705-5B07-AC20-6CFA0FDBC187}"/>
              </a:ext>
            </a:extLst>
          </p:cNvPr>
          <p:cNvSpPr txBox="1"/>
          <p:nvPr/>
        </p:nvSpPr>
        <p:spPr>
          <a:xfrm>
            <a:off x="3852747" y="2022823"/>
            <a:ext cx="1252202" cy="369332"/>
          </a:xfrm>
          <a:prstGeom prst="rect">
            <a:avLst/>
          </a:prstGeom>
          <a:noFill/>
        </p:spPr>
        <p:txBody>
          <a:bodyPr wrap="none" rtlCol="0">
            <a:spAutoFit/>
          </a:bodyPr>
          <a:lstStyle/>
          <a:p>
            <a:r>
              <a:rPr kumimoji="1" lang="en-US" altLang="zh-CN" b="1" dirty="0"/>
              <a:t>CDN server</a:t>
            </a:r>
            <a:endParaRPr kumimoji="1" lang="zh-CN" altLang="en-US" b="1" dirty="0"/>
          </a:p>
        </p:txBody>
      </p:sp>
      <p:sp>
        <p:nvSpPr>
          <p:cNvPr id="53" name="文本框 52">
            <a:extLst>
              <a:ext uri="{FF2B5EF4-FFF2-40B4-BE49-F238E27FC236}">
                <a16:creationId xmlns:a16="http://schemas.microsoft.com/office/drawing/2014/main" id="{BBD424A1-51B4-E88B-71EC-E9DD138BBD1B}"/>
              </a:ext>
            </a:extLst>
          </p:cNvPr>
          <p:cNvSpPr txBox="1"/>
          <p:nvPr/>
        </p:nvSpPr>
        <p:spPr>
          <a:xfrm>
            <a:off x="5761266" y="2022823"/>
            <a:ext cx="1444498" cy="369332"/>
          </a:xfrm>
          <a:prstGeom prst="rect">
            <a:avLst/>
          </a:prstGeom>
          <a:noFill/>
        </p:spPr>
        <p:txBody>
          <a:bodyPr wrap="none" rtlCol="0">
            <a:spAutoFit/>
          </a:bodyPr>
          <a:lstStyle/>
          <a:p>
            <a:r>
              <a:rPr kumimoji="1" lang="en-US" altLang="zh-CN" b="1" dirty="0"/>
              <a:t>Origin server</a:t>
            </a:r>
            <a:endParaRPr kumimoji="1" lang="zh-CN" altLang="en-US" b="1" dirty="0"/>
          </a:p>
        </p:txBody>
      </p:sp>
      <p:cxnSp>
        <p:nvCxnSpPr>
          <p:cNvPr id="55" name="肘形连接符 54">
            <a:extLst>
              <a:ext uri="{FF2B5EF4-FFF2-40B4-BE49-F238E27FC236}">
                <a16:creationId xmlns:a16="http://schemas.microsoft.com/office/drawing/2014/main" id="{FC1FD930-FEC7-5B90-29A3-5ACD3BCA9772}"/>
              </a:ext>
            </a:extLst>
          </p:cNvPr>
          <p:cNvCxnSpPr>
            <a:stCxn id="34" idx="3"/>
            <a:endCxn id="1030" idx="1"/>
          </p:cNvCxnSpPr>
          <p:nvPr/>
        </p:nvCxnSpPr>
        <p:spPr>
          <a:xfrm flipV="1">
            <a:off x="6364224" y="2916216"/>
            <a:ext cx="189233" cy="174795"/>
          </a:xfrm>
          <a:prstGeom prst="bentConnector3">
            <a:avLst/>
          </a:prstGeom>
          <a:ln>
            <a:solidFill>
              <a:srgbClr val="116593"/>
            </a:solidFill>
            <a:tailEnd type="triangle"/>
          </a:ln>
        </p:spPr>
        <p:style>
          <a:lnRef idx="1">
            <a:schemeClr val="accent1"/>
          </a:lnRef>
          <a:fillRef idx="0">
            <a:schemeClr val="accent1"/>
          </a:fillRef>
          <a:effectRef idx="0">
            <a:schemeClr val="accent1"/>
          </a:effectRef>
          <a:fontRef idx="minor">
            <a:schemeClr val="tx1"/>
          </a:fontRef>
        </p:style>
      </p:cxnSp>
      <p:cxnSp>
        <p:nvCxnSpPr>
          <p:cNvPr id="57" name="肘形连接符 56">
            <a:extLst>
              <a:ext uri="{FF2B5EF4-FFF2-40B4-BE49-F238E27FC236}">
                <a16:creationId xmlns:a16="http://schemas.microsoft.com/office/drawing/2014/main" id="{BF432D11-B41A-2C66-B33C-348DE8A1FC09}"/>
              </a:ext>
            </a:extLst>
          </p:cNvPr>
          <p:cNvCxnSpPr>
            <a:stCxn id="38" idx="1"/>
            <a:endCxn id="41" idx="3"/>
          </p:cNvCxnSpPr>
          <p:nvPr/>
        </p:nvCxnSpPr>
        <p:spPr>
          <a:xfrm rot="10800000" flipV="1">
            <a:off x="2020680" y="2843733"/>
            <a:ext cx="1548005" cy="3514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肘形连接符 62">
            <a:extLst>
              <a:ext uri="{FF2B5EF4-FFF2-40B4-BE49-F238E27FC236}">
                <a16:creationId xmlns:a16="http://schemas.microsoft.com/office/drawing/2014/main" id="{0E3AD0DC-5F91-3C79-FBC4-B95355D86BE4}"/>
              </a:ext>
            </a:extLst>
          </p:cNvPr>
          <p:cNvCxnSpPr>
            <a:cxnSpLocks/>
            <a:stCxn id="37" idx="2"/>
            <a:endCxn id="45" idx="3"/>
          </p:cNvCxnSpPr>
          <p:nvPr/>
        </p:nvCxnSpPr>
        <p:spPr>
          <a:xfrm rot="5400000">
            <a:off x="4947216" y="4922414"/>
            <a:ext cx="318493" cy="25901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9" name="肘形连接符 1028">
            <a:extLst>
              <a:ext uri="{FF2B5EF4-FFF2-40B4-BE49-F238E27FC236}">
                <a16:creationId xmlns:a16="http://schemas.microsoft.com/office/drawing/2014/main" id="{283DB912-5B1A-71A2-D0A8-B2DA20B8A4E4}"/>
              </a:ext>
            </a:extLst>
          </p:cNvPr>
          <p:cNvCxnSpPr>
            <a:stCxn id="36" idx="2"/>
            <a:endCxn id="35" idx="1"/>
          </p:cNvCxnSpPr>
          <p:nvPr/>
        </p:nvCxnSpPr>
        <p:spPr>
          <a:xfrm rot="16200000" flipH="1">
            <a:off x="7436782" y="5423632"/>
            <a:ext cx="187621" cy="3144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2" name="直线箭头连接符 1031">
            <a:extLst>
              <a:ext uri="{FF2B5EF4-FFF2-40B4-BE49-F238E27FC236}">
                <a16:creationId xmlns:a16="http://schemas.microsoft.com/office/drawing/2014/main" id="{42029EE0-B9FA-087D-869C-A9D3674E2452}"/>
              </a:ext>
            </a:extLst>
          </p:cNvPr>
          <p:cNvCxnSpPr>
            <a:stCxn id="39" idx="0"/>
            <a:endCxn id="42" idx="2"/>
          </p:cNvCxnSpPr>
          <p:nvPr/>
        </p:nvCxnSpPr>
        <p:spPr>
          <a:xfrm flipV="1">
            <a:off x="2486986" y="3507973"/>
            <a:ext cx="0" cy="118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4" name="直线箭头连接符 1033">
            <a:extLst>
              <a:ext uri="{FF2B5EF4-FFF2-40B4-BE49-F238E27FC236}">
                <a16:creationId xmlns:a16="http://schemas.microsoft.com/office/drawing/2014/main" id="{8255F08B-CB67-F50D-908C-E2E2AEEE8118}"/>
              </a:ext>
            </a:extLst>
          </p:cNvPr>
          <p:cNvCxnSpPr>
            <a:stCxn id="39" idx="1"/>
            <a:endCxn id="43" idx="3"/>
          </p:cNvCxnSpPr>
          <p:nvPr/>
        </p:nvCxnSpPr>
        <p:spPr>
          <a:xfrm flipH="1">
            <a:off x="1816054" y="3801195"/>
            <a:ext cx="521846" cy="3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6" name="直线箭头连接符 1035">
            <a:extLst>
              <a:ext uri="{FF2B5EF4-FFF2-40B4-BE49-F238E27FC236}">
                <a16:creationId xmlns:a16="http://schemas.microsoft.com/office/drawing/2014/main" id="{E7EC99FB-FB56-68DD-D8E2-D75F96922DAD}"/>
              </a:ext>
            </a:extLst>
          </p:cNvPr>
          <p:cNvCxnSpPr>
            <a:stCxn id="40" idx="2"/>
            <a:endCxn id="44" idx="0"/>
          </p:cNvCxnSpPr>
          <p:nvPr/>
        </p:nvCxnSpPr>
        <p:spPr>
          <a:xfrm flipH="1">
            <a:off x="2785156" y="5131181"/>
            <a:ext cx="1" cy="543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8" name="肘形连接符 1037">
            <a:extLst>
              <a:ext uri="{FF2B5EF4-FFF2-40B4-BE49-F238E27FC236}">
                <a16:creationId xmlns:a16="http://schemas.microsoft.com/office/drawing/2014/main" id="{A00DC314-60C8-7ECE-9934-7968DBCBBF40}"/>
              </a:ext>
            </a:extLst>
          </p:cNvPr>
          <p:cNvCxnSpPr>
            <a:cxnSpLocks/>
            <a:stCxn id="33" idx="0"/>
            <a:endCxn id="34" idx="2"/>
          </p:cNvCxnSpPr>
          <p:nvPr/>
        </p:nvCxnSpPr>
        <p:spPr>
          <a:xfrm rot="16200000" flipV="1">
            <a:off x="6215366" y="3265579"/>
            <a:ext cx="445357" cy="445810"/>
          </a:xfrm>
          <a:prstGeom prst="bentConnector3">
            <a:avLst>
              <a:gd name="adj1" fmla="val 50000"/>
            </a:avLst>
          </a:prstGeom>
          <a:ln>
            <a:solidFill>
              <a:srgbClr val="EB5A3C"/>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040" name="肘形连接符 1039">
            <a:extLst>
              <a:ext uri="{FF2B5EF4-FFF2-40B4-BE49-F238E27FC236}">
                <a16:creationId xmlns:a16="http://schemas.microsoft.com/office/drawing/2014/main" id="{7AD2D3AB-EE56-F94F-0A8C-5462E7E42E33}"/>
              </a:ext>
            </a:extLst>
          </p:cNvPr>
          <p:cNvCxnSpPr>
            <a:cxnSpLocks/>
            <a:stCxn id="33" idx="0"/>
            <a:endCxn id="38" idx="2"/>
          </p:cNvCxnSpPr>
          <p:nvPr/>
        </p:nvCxnSpPr>
        <p:spPr>
          <a:xfrm rot="16200000" flipV="1">
            <a:off x="4843043" y="1893255"/>
            <a:ext cx="692634" cy="2943179"/>
          </a:xfrm>
          <a:prstGeom prst="bentConnector3">
            <a:avLst>
              <a:gd name="adj1" fmla="val 14390"/>
            </a:avLst>
          </a:prstGeom>
          <a:ln>
            <a:solidFill>
              <a:srgbClr val="EB5A3C"/>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042" name="肘形连接符 1041">
            <a:extLst>
              <a:ext uri="{FF2B5EF4-FFF2-40B4-BE49-F238E27FC236}">
                <a16:creationId xmlns:a16="http://schemas.microsoft.com/office/drawing/2014/main" id="{E76E41D2-1D44-BDDA-0B61-62D738819830}"/>
              </a:ext>
            </a:extLst>
          </p:cNvPr>
          <p:cNvCxnSpPr>
            <a:endCxn id="40" idx="0"/>
          </p:cNvCxnSpPr>
          <p:nvPr/>
        </p:nvCxnSpPr>
        <p:spPr>
          <a:xfrm rot="10800000" flipV="1">
            <a:off x="2785158" y="3907408"/>
            <a:ext cx="3673683" cy="874183"/>
          </a:xfrm>
          <a:prstGeom prst="bentConnector2">
            <a:avLst/>
          </a:prstGeom>
          <a:ln>
            <a:solidFill>
              <a:srgbClr val="EB5A3C"/>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044" name="肘形连接符 1043">
            <a:extLst>
              <a:ext uri="{FF2B5EF4-FFF2-40B4-BE49-F238E27FC236}">
                <a16:creationId xmlns:a16="http://schemas.microsoft.com/office/drawing/2014/main" id="{BD8A2C5A-6FF0-FD58-7277-635206337E87}"/>
              </a:ext>
            </a:extLst>
          </p:cNvPr>
          <p:cNvCxnSpPr>
            <a:stCxn id="33" idx="2"/>
            <a:endCxn id="37" idx="0"/>
          </p:cNvCxnSpPr>
          <p:nvPr/>
        </p:nvCxnSpPr>
        <p:spPr>
          <a:xfrm rot="5400000">
            <a:off x="5723452" y="3605589"/>
            <a:ext cx="450014" cy="1424980"/>
          </a:xfrm>
          <a:prstGeom prst="bentConnector3">
            <a:avLst/>
          </a:prstGeom>
          <a:ln>
            <a:solidFill>
              <a:srgbClr val="EB5A3C"/>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046" name="肘形连接符 1045">
            <a:extLst>
              <a:ext uri="{FF2B5EF4-FFF2-40B4-BE49-F238E27FC236}">
                <a16:creationId xmlns:a16="http://schemas.microsoft.com/office/drawing/2014/main" id="{A8E753EC-DD61-F733-D4A2-1C0C9F5C7288}"/>
              </a:ext>
            </a:extLst>
          </p:cNvPr>
          <p:cNvCxnSpPr>
            <a:endCxn id="36" idx="0"/>
          </p:cNvCxnSpPr>
          <p:nvPr/>
        </p:nvCxnSpPr>
        <p:spPr>
          <a:xfrm rot="16200000" flipH="1">
            <a:off x="6494977" y="4259044"/>
            <a:ext cx="1044374" cy="712430"/>
          </a:xfrm>
          <a:prstGeom prst="bentConnector3">
            <a:avLst/>
          </a:prstGeom>
          <a:ln>
            <a:solidFill>
              <a:srgbClr val="EB5A3C"/>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051" name="肘形连接符 1050">
            <a:extLst>
              <a:ext uri="{FF2B5EF4-FFF2-40B4-BE49-F238E27FC236}">
                <a16:creationId xmlns:a16="http://schemas.microsoft.com/office/drawing/2014/main" id="{2603FAFA-D1C4-414F-91DA-9EC83EEB36EF}"/>
              </a:ext>
            </a:extLst>
          </p:cNvPr>
          <p:cNvCxnSpPr>
            <a:cxnSpLocks/>
            <a:endCxn id="39" idx="3"/>
          </p:cNvCxnSpPr>
          <p:nvPr/>
        </p:nvCxnSpPr>
        <p:spPr>
          <a:xfrm rot="10800000">
            <a:off x="2636072" y="3801195"/>
            <a:ext cx="3833923" cy="106214"/>
          </a:xfrm>
          <a:prstGeom prst="bentConnector3">
            <a:avLst>
              <a:gd name="adj1" fmla="val 96069"/>
            </a:avLst>
          </a:prstGeom>
          <a:ln>
            <a:solidFill>
              <a:srgbClr val="EB5A3C"/>
            </a:solidFill>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715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F9D72FB-429F-8118-467A-0BF093915565}"/>
              </a:ext>
            </a:extLst>
          </p:cNvPr>
          <p:cNvSpPr>
            <a:spLocks noGrp="1"/>
          </p:cNvSpPr>
          <p:nvPr>
            <p:ph type="sldNum" sz="quarter" idx="12"/>
          </p:nvPr>
        </p:nvSpPr>
        <p:spPr/>
        <p:txBody>
          <a:bodyPr/>
          <a:lstStyle/>
          <a:p>
            <a:fld id="{041C29CA-8DAD-7D4B-B26F-2E2A67ED50CD}" type="slidenum">
              <a:rPr kumimoji="1" lang="zh-CN" altLang="en-US" smtClean="0"/>
              <a:pPr/>
              <a:t>3</a:t>
            </a:fld>
            <a:endParaRPr kumimoji="1" lang="zh-CN" altLang="en-US" dirty="0"/>
          </a:p>
        </p:txBody>
      </p:sp>
      <p:sp>
        <p:nvSpPr>
          <p:cNvPr id="3" name="标题 2">
            <a:extLst>
              <a:ext uri="{FF2B5EF4-FFF2-40B4-BE49-F238E27FC236}">
                <a16:creationId xmlns:a16="http://schemas.microsoft.com/office/drawing/2014/main" id="{E8FA11BA-039F-7290-A428-CEEBAF094823}"/>
              </a:ext>
            </a:extLst>
          </p:cNvPr>
          <p:cNvSpPr>
            <a:spLocks noGrp="1"/>
          </p:cNvSpPr>
          <p:nvPr>
            <p:ph type="title"/>
          </p:nvPr>
        </p:nvSpPr>
        <p:spPr>
          <a:xfrm>
            <a:off x="0" y="88939"/>
            <a:ext cx="9074150" cy="846091"/>
          </a:xfrm>
        </p:spPr>
        <p:txBody>
          <a:bodyPr>
            <a:noAutofit/>
          </a:bodyPr>
          <a:lstStyle/>
          <a:p>
            <a:r>
              <a:rPr kumimoji="1" lang="en-US" altLang="zh-CN" dirty="0"/>
              <a:t>Caching Strategy</a:t>
            </a:r>
            <a:r>
              <a:rPr kumimoji="1" lang="zh-CN" altLang="en-US" dirty="0"/>
              <a:t> </a:t>
            </a:r>
            <a:r>
              <a:rPr kumimoji="1" lang="en-US" altLang="zh-CN" dirty="0"/>
              <a:t>with</a:t>
            </a:r>
            <a:r>
              <a:rPr kumimoji="1" lang="zh-CN" altLang="en-US" dirty="0"/>
              <a:t> </a:t>
            </a:r>
            <a:r>
              <a:rPr kumimoji="1" lang="en-US" altLang="zh-CN" dirty="0"/>
              <a:t>Traffic</a:t>
            </a:r>
            <a:r>
              <a:rPr kumimoji="1" lang="zh-CN" altLang="en-US" dirty="0"/>
              <a:t> </a:t>
            </a:r>
            <a:r>
              <a:rPr kumimoji="1" lang="en-US" altLang="zh-CN" dirty="0"/>
              <a:t>Volume</a:t>
            </a:r>
            <a:endParaRPr kumimoji="1" lang="zh-CN" altLang="en-US" dirty="0"/>
          </a:p>
        </p:txBody>
      </p:sp>
      <p:sp>
        <p:nvSpPr>
          <p:cNvPr id="15" name="文本框 14">
            <a:extLst>
              <a:ext uri="{FF2B5EF4-FFF2-40B4-BE49-F238E27FC236}">
                <a16:creationId xmlns:a16="http://schemas.microsoft.com/office/drawing/2014/main" id="{3A7758C6-1520-EAEC-47B9-953E6BBB54C0}"/>
              </a:ext>
            </a:extLst>
          </p:cNvPr>
          <p:cNvSpPr txBox="1"/>
          <p:nvPr/>
        </p:nvSpPr>
        <p:spPr>
          <a:xfrm>
            <a:off x="3472791" y="2213873"/>
            <a:ext cx="2000774" cy="861774"/>
          </a:xfrm>
          <a:prstGeom prst="rect">
            <a:avLst/>
          </a:prstGeom>
          <a:noFill/>
        </p:spPr>
        <p:txBody>
          <a:bodyPr wrap="square" rtlCol="0">
            <a:spAutoFit/>
          </a:bodyPr>
          <a:lstStyle/>
          <a:p>
            <a:pPr algn="ctr"/>
            <a:r>
              <a:rPr kumimoji="1" lang="en-US" altLang="zh-CN" sz="2500" dirty="0">
                <a:latin typeface="Times New Roman" panose="02020603050405020304" pitchFamily="18" charset="0"/>
                <a:cs typeface="Times New Roman" panose="02020603050405020304" pitchFamily="18" charset="0"/>
              </a:rPr>
              <a:t>Replace which content</a:t>
            </a:r>
            <a:endParaRPr kumimoji="1" lang="zh-CN" altLang="en-US" sz="2500" dirty="0">
              <a:latin typeface="Times New Roman" panose="02020603050405020304" pitchFamily="18" charset="0"/>
              <a:cs typeface="Times New Roman" panose="02020603050405020304" pitchFamily="18" charset="0"/>
            </a:endParaRPr>
          </a:p>
        </p:txBody>
      </p:sp>
      <p:sp>
        <p:nvSpPr>
          <p:cNvPr id="24" name="文本框 23">
            <a:extLst>
              <a:ext uri="{FF2B5EF4-FFF2-40B4-BE49-F238E27FC236}">
                <a16:creationId xmlns:a16="http://schemas.microsoft.com/office/drawing/2014/main" id="{8A431974-C3FA-DB60-4145-CFF6B8A93AB9}"/>
              </a:ext>
            </a:extLst>
          </p:cNvPr>
          <p:cNvSpPr txBox="1"/>
          <p:nvPr/>
        </p:nvSpPr>
        <p:spPr>
          <a:xfrm>
            <a:off x="1349013" y="4844101"/>
            <a:ext cx="1418017" cy="461665"/>
          </a:xfrm>
          <a:prstGeom prst="rect">
            <a:avLst/>
          </a:prstGeom>
          <a:noFill/>
        </p:spPr>
        <p:txBody>
          <a:bodyPr wrap="none" rtlCol="0">
            <a:spAutoFit/>
          </a:bodyPr>
          <a:lstStyle/>
          <a:p>
            <a:r>
              <a:rPr kumimoji="1" lang="en-US" altLang="zh-CN" sz="2400" dirty="0"/>
              <a:t>Full</a:t>
            </a:r>
            <a:r>
              <a:rPr kumimoji="1" lang="zh-CN" altLang="en-US" sz="2400" dirty="0"/>
              <a:t> </a:t>
            </a:r>
            <a:r>
              <a:rPr kumimoji="1" lang="en-US" altLang="zh-CN" sz="2400" dirty="0"/>
              <a:t>cache</a:t>
            </a:r>
            <a:endParaRPr kumimoji="1" lang="zh-CN" altLang="en-US" sz="2400" dirty="0"/>
          </a:p>
        </p:txBody>
      </p:sp>
      <p:grpSp>
        <p:nvGrpSpPr>
          <p:cNvPr id="25" name="组合 24">
            <a:extLst>
              <a:ext uri="{FF2B5EF4-FFF2-40B4-BE49-F238E27FC236}">
                <a16:creationId xmlns:a16="http://schemas.microsoft.com/office/drawing/2014/main" id="{B92817AD-0B01-0020-C009-DF7A27D9AA3B}"/>
              </a:ext>
            </a:extLst>
          </p:cNvPr>
          <p:cNvGrpSpPr/>
          <p:nvPr/>
        </p:nvGrpSpPr>
        <p:grpSpPr>
          <a:xfrm>
            <a:off x="5898633" y="2526077"/>
            <a:ext cx="878399" cy="1107995"/>
            <a:chOff x="3131831" y="2140923"/>
            <a:chExt cx="304930" cy="369332"/>
          </a:xfrm>
        </p:grpSpPr>
        <p:sp>
          <p:nvSpPr>
            <p:cNvPr id="26" name="圆角矩形 25">
              <a:extLst>
                <a:ext uri="{FF2B5EF4-FFF2-40B4-BE49-F238E27FC236}">
                  <a16:creationId xmlns:a16="http://schemas.microsoft.com/office/drawing/2014/main" id="{DAA40674-6FD9-27D6-76BA-475DA051E442}"/>
                </a:ext>
              </a:extLst>
            </p:cNvPr>
            <p:cNvSpPr/>
            <p:nvPr/>
          </p:nvSpPr>
          <p:spPr>
            <a:xfrm>
              <a:off x="3131831" y="2186439"/>
              <a:ext cx="304930" cy="292800"/>
            </a:xfrm>
            <a:prstGeom prst="roundRect">
              <a:avLst/>
            </a:prstGeom>
            <a:solidFill>
              <a:srgbClr val="F5B90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27" name="文本框 26">
              <a:extLst>
                <a:ext uri="{FF2B5EF4-FFF2-40B4-BE49-F238E27FC236}">
                  <a16:creationId xmlns:a16="http://schemas.microsoft.com/office/drawing/2014/main" id="{9125DE5D-B1FE-5D83-07A8-250354110896}"/>
                </a:ext>
              </a:extLst>
            </p:cNvPr>
            <p:cNvSpPr txBox="1"/>
            <p:nvPr/>
          </p:nvSpPr>
          <p:spPr>
            <a:xfrm>
              <a:off x="3147924" y="2140923"/>
              <a:ext cx="276121" cy="369332"/>
            </a:xfrm>
            <a:prstGeom prst="rect">
              <a:avLst/>
            </a:prstGeom>
            <a:noFill/>
          </p:spPr>
          <p:txBody>
            <a:bodyPr wrap="none" rtlCol="0">
              <a:spAutoFit/>
            </a:bodyPr>
            <a:lstStyle/>
            <a:p>
              <a:r>
                <a:rPr kumimoji="1" lang="en-US" altLang="zh-CN" sz="6600" dirty="0">
                  <a:latin typeface="Times New Roman" panose="02020603050405020304" pitchFamily="18" charset="0"/>
                  <a:cs typeface="Times New Roman" panose="02020603050405020304" pitchFamily="18" charset="0"/>
                </a:rPr>
                <a:t>D</a:t>
              </a:r>
              <a:endParaRPr kumimoji="1" lang="zh-CN" altLang="en-US" sz="6600" dirty="0">
                <a:latin typeface="Times New Roman" panose="02020603050405020304" pitchFamily="18" charset="0"/>
                <a:cs typeface="Times New Roman" panose="02020603050405020304" pitchFamily="18" charset="0"/>
              </a:endParaRPr>
            </a:p>
          </p:txBody>
        </p:sp>
      </p:grpSp>
      <p:cxnSp>
        <p:nvCxnSpPr>
          <p:cNvPr id="29" name="直线箭头连接符 28">
            <a:extLst>
              <a:ext uri="{FF2B5EF4-FFF2-40B4-BE49-F238E27FC236}">
                <a16:creationId xmlns:a16="http://schemas.microsoft.com/office/drawing/2014/main" id="{48BFF14D-22AC-58D2-8BF6-DC2C219B7318}"/>
              </a:ext>
            </a:extLst>
          </p:cNvPr>
          <p:cNvCxnSpPr>
            <a:cxnSpLocks/>
            <a:stCxn id="26" idx="1"/>
          </p:cNvCxnSpPr>
          <p:nvPr/>
        </p:nvCxnSpPr>
        <p:spPr>
          <a:xfrm flipH="1">
            <a:off x="3054848" y="3101825"/>
            <a:ext cx="284378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C0128760-6E1A-3034-0DBB-AAE877C55911}"/>
              </a:ext>
            </a:extLst>
          </p:cNvPr>
          <p:cNvSpPr txBox="1"/>
          <p:nvPr/>
        </p:nvSpPr>
        <p:spPr>
          <a:xfrm>
            <a:off x="5565441" y="3595604"/>
            <a:ext cx="1787349" cy="461665"/>
          </a:xfrm>
          <a:prstGeom prst="rect">
            <a:avLst/>
          </a:prstGeom>
          <a:noFill/>
        </p:spPr>
        <p:txBody>
          <a:bodyPr wrap="none" rtlCol="0">
            <a:spAutoFit/>
          </a:bodyPr>
          <a:lstStyle/>
          <a:p>
            <a:r>
              <a:rPr kumimoji="1" lang="en-US" altLang="zh-CN" sz="2400" dirty="0"/>
              <a:t>New content</a:t>
            </a:r>
            <a:endParaRPr kumimoji="1" lang="zh-CN" altLang="en-US" sz="2400" dirty="0"/>
          </a:p>
        </p:txBody>
      </p:sp>
      <p:sp>
        <p:nvSpPr>
          <p:cNvPr id="31" name="文本框 30">
            <a:extLst>
              <a:ext uri="{FF2B5EF4-FFF2-40B4-BE49-F238E27FC236}">
                <a16:creationId xmlns:a16="http://schemas.microsoft.com/office/drawing/2014/main" id="{FBFFE691-228A-0847-6B09-9348FC3AF387}"/>
              </a:ext>
            </a:extLst>
          </p:cNvPr>
          <p:cNvSpPr txBox="1"/>
          <p:nvPr/>
        </p:nvSpPr>
        <p:spPr>
          <a:xfrm>
            <a:off x="675117" y="1072667"/>
            <a:ext cx="7791557" cy="461665"/>
          </a:xfrm>
          <a:prstGeom prst="rect">
            <a:avLst/>
          </a:prstGeom>
          <a:noFill/>
        </p:spPr>
        <p:txBody>
          <a:bodyPr wrap="none" rtlCol="0">
            <a:spAutoFit/>
          </a:bodyPr>
          <a:lstStyle/>
          <a:p>
            <a:r>
              <a:rPr kumimoji="1" lang="en-US" altLang="zh-CN" sz="2400" dirty="0"/>
              <a:t>Distributed CDN cache servers are easily</a:t>
            </a:r>
            <a:r>
              <a:rPr kumimoji="1" lang="zh-CN" altLang="en-US" sz="2400" dirty="0"/>
              <a:t> </a:t>
            </a:r>
            <a:r>
              <a:rPr kumimoji="1" lang="en-US" altLang="zh-CN" sz="2400" dirty="0"/>
              <a:t>to be fully occupied </a:t>
            </a:r>
            <a:endParaRPr kumimoji="1" lang="zh-CN" altLang="en-US" sz="2400" dirty="0"/>
          </a:p>
        </p:txBody>
      </p:sp>
      <p:pic>
        <p:nvPicPr>
          <p:cNvPr id="32" name="图片 31">
            <a:extLst>
              <a:ext uri="{FF2B5EF4-FFF2-40B4-BE49-F238E27FC236}">
                <a16:creationId xmlns:a16="http://schemas.microsoft.com/office/drawing/2014/main" id="{3EB78B1B-2D1F-4A17-1B56-E22D39C7F700}"/>
              </a:ext>
            </a:extLst>
          </p:cNvPr>
          <p:cNvPicPr>
            <a:picLocks noChangeAspect="1"/>
          </p:cNvPicPr>
          <p:nvPr/>
        </p:nvPicPr>
        <p:blipFill>
          <a:blip r:embed="rId3"/>
          <a:stretch>
            <a:fillRect/>
          </a:stretch>
        </p:blipFill>
        <p:spPr>
          <a:xfrm>
            <a:off x="3207141" y="2831042"/>
            <a:ext cx="2843784" cy="2786909"/>
          </a:xfrm>
          <a:prstGeom prst="rect">
            <a:avLst/>
          </a:prstGeom>
        </p:spPr>
      </p:pic>
      <p:sp>
        <p:nvSpPr>
          <p:cNvPr id="35" name="文本框 34">
            <a:extLst>
              <a:ext uri="{FF2B5EF4-FFF2-40B4-BE49-F238E27FC236}">
                <a16:creationId xmlns:a16="http://schemas.microsoft.com/office/drawing/2014/main" id="{66AFAE61-9A80-0046-4A8E-543E108A13BC}"/>
              </a:ext>
            </a:extLst>
          </p:cNvPr>
          <p:cNvSpPr txBox="1"/>
          <p:nvPr/>
        </p:nvSpPr>
        <p:spPr>
          <a:xfrm>
            <a:off x="5465967" y="4135308"/>
            <a:ext cx="3578087" cy="1015663"/>
          </a:xfrm>
          <a:prstGeom prst="rect">
            <a:avLst/>
          </a:prstGeom>
          <a:noFill/>
        </p:spPr>
        <p:txBody>
          <a:bodyPr wrap="square" rtlCol="0">
            <a:spAutoFit/>
          </a:bodyPr>
          <a:lstStyle/>
          <a:p>
            <a:r>
              <a:rPr kumimoji="1" lang="en-US" altLang="zh-CN" sz="2000" dirty="0"/>
              <a:t>Metric:</a:t>
            </a:r>
            <a:r>
              <a:rPr kumimoji="1" lang="zh-CN" altLang="en-US" sz="2000" dirty="0"/>
              <a:t> </a:t>
            </a:r>
            <a:r>
              <a:rPr kumimoji="1" lang="en-US" altLang="zh-CN" sz="2000" b="1" dirty="0">
                <a:solidFill>
                  <a:srgbClr val="7030A0"/>
                </a:solidFill>
              </a:rPr>
              <a:t>traffic</a:t>
            </a:r>
            <a:r>
              <a:rPr kumimoji="1" lang="zh-CN" altLang="en-US" sz="2000" b="1" dirty="0">
                <a:solidFill>
                  <a:srgbClr val="7030A0"/>
                </a:solidFill>
              </a:rPr>
              <a:t> </a:t>
            </a:r>
            <a:r>
              <a:rPr kumimoji="1" lang="en-US" altLang="zh-CN" sz="2000" b="1" dirty="0">
                <a:solidFill>
                  <a:srgbClr val="7030A0"/>
                </a:solidFill>
              </a:rPr>
              <a:t>volume</a:t>
            </a:r>
            <a:r>
              <a:rPr kumimoji="1" lang="zh-CN" altLang="en-US" sz="2000" b="1" dirty="0">
                <a:solidFill>
                  <a:srgbClr val="7030A0"/>
                </a:solidFill>
              </a:rPr>
              <a:t> </a:t>
            </a:r>
            <a:r>
              <a:rPr kumimoji="1" lang="en-US" altLang="zh-CN" sz="2000" b="1" dirty="0">
                <a:solidFill>
                  <a:srgbClr val="7030A0"/>
                </a:solidFill>
              </a:rPr>
              <a:t>for</a:t>
            </a:r>
            <a:r>
              <a:rPr kumimoji="1" lang="zh-CN" altLang="en-US" sz="2000" b="1" dirty="0">
                <a:solidFill>
                  <a:srgbClr val="7030A0"/>
                </a:solidFill>
              </a:rPr>
              <a:t> </a:t>
            </a:r>
            <a:r>
              <a:rPr kumimoji="1" lang="en-US" altLang="zh-CN" sz="2000" b="1" dirty="0">
                <a:solidFill>
                  <a:srgbClr val="7030A0"/>
                </a:solidFill>
              </a:rPr>
              <a:t>synchronization</a:t>
            </a:r>
            <a:r>
              <a:rPr kumimoji="1" lang="en-US" altLang="zh-CN" sz="2000" dirty="0"/>
              <a:t>,</a:t>
            </a:r>
            <a:r>
              <a:rPr kumimoji="1" lang="zh-CN" altLang="en-US" sz="2000" dirty="0"/>
              <a:t> </a:t>
            </a:r>
            <a:r>
              <a:rPr kumimoji="1" lang="en-US" altLang="zh-CN" sz="2000" dirty="0"/>
              <a:t>cache hit ratio,</a:t>
            </a:r>
            <a:r>
              <a:rPr kumimoji="1" lang="zh-CN" altLang="en-US" sz="2000" dirty="0"/>
              <a:t> </a:t>
            </a:r>
            <a:r>
              <a:rPr lang="en" altLang="zh-CN" sz="2000" dirty="0"/>
              <a:t>validity period</a:t>
            </a:r>
            <a:r>
              <a:rPr lang="en-US" altLang="zh-CN" sz="2000" dirty="0"/>
              <a:t>…</a:t>
            </a:r>
            <a:endParaRPr kumimoji="1" lang="zh-CN" altLang="en-US" sz="2000" dirty="0"/>
          </a:p>
        </p:txBody>
      </p:sp>
      <p:pic>
        <p:nvPicPr>
          <p:cNvPr id="4100" name="Picture 4">
            <a:extLst>
              <a:ext uri="{FF2B5EF4-FFF2-40B4-BE49-F238E27FC236}">
                <a16:creationId xmlns:a16="http://schemas.microsoft.com/office/drawing/2014/main" id="{E0F04787-5373-E809-6003-D77DB4075E8E}"/>
              </a:ext>
            </a:extLst>
          </p:cNvPr>
          <p:cNvPicPr>
            <a:picLocks noChangeAspect="1" noChangeArrowheads="1"/>
          </p:cNvPicPr>
          <p:nvPr/>
        </p:nvPicPr>
        <p:blipFill>
          <a:blip r:embed="rId4"/>
          <a:srcRect/>
          <a:stretch/>
        </p:blipFill>
        <p:spPr bwMode="auto">
          <a:xfrm>
            <a:off x="6421469" y="5126568"/>
            <a:ext cx="1097224" cy="707886"/>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Twitter - Wikipedia">
            <a:extLst>
              <a:ext uri="{FF2B5EF4-FFF2-40B4-BE49-F238E27FC236}">
                <a16:creationId xmlns:a16="http://schemas.microsoft.com/office/drawing/2014/main" id="{7496A892-9019-991B-C9FB-D54576707F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0187" y="5302392"/>
            <a:ext cx="606111" cy="500594"/>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Instagram Logo - Free Vectors &amp; PSDs to Download">
            <a:extLst>
              <a:ext uri="{FF2B5EF4-FFF2-40B4-BE49-F238E27FC236}">
                <a16:creationId xmlns:a16="http://schemas.microsoft.com/office/drawing/2014/main" id="{0D8AE47F-264B-BC5C-A7E8-0ED45658490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2038" y="5116689"/>
            <a:ext cx="805898" cy="805898"/>
          </a:xfrm>
          <a:prstGeom prst="rect">
            <a:avLst/>
          </a:prstGeom>
          <a:noFill/>
          <a:extLst>
            <a:ext uri="{909E8E84-426E-40DD-AFC4-6F175D3DCCD1}">
              <a14:hiddenFill xmlns:a14="http://schemas.microsoft.com/office/drawing/2010/main">
                <a:solidFill>
                  <a:srgbClr val="FFFFFF"/>
                </a:solidFill>
              </a14:hiddenFill>
            </a:ext>
          </a:extLst>
        </p:spPr>
      </p:pic>
      <p:sp>
        <p:nvSpPr>
          <p:cNvPr id="36" name="文本框 35">
            <a:extLst>
              <a:ext uri="{FF2B5EF4-FFF2-40B4-BE49-F238E27FC236}">
                <a16:creationId xmlns:a16="http://schemas.microsoft.com/office/drawing/2014/main" id="{C69B1567-6BAA-F3CC-69D5-E85161EADC57}"/>
              </a:ext>
            </a:extLst>
          </p:cNvPr>
          <p:cNvSpPr txBox="1"/>
          <p:nvPr/>
        </p:nvSpPr>
        <p:spPr>
          <a:xfrm>
            <a:off x="5497840" y="5905934"/>
            <a:ext cx="3037819" cy="400110"/>
          </a:xfrm>
          <a:prstGeom prst="rect">
            <a:avLst/>
          </a:prstGeom>
          <a:noFill/>
        </p:spPr>
        <p:txBody>
          <a:bodyPr wrap="none" rtlCol="0">
            <a:spAutoFit/>
          </a:bodyPr>
          <a:lstStyle/>
          <a:p>
            <a:r>
              <a:rPr kumimoji="1" lang="en-US" altLang="zh-CN" sz="2000" b="1" dirty="0">
                <a:solidFill>
                  <a:srgbClr val="7030A0"/>
                </a:solidFill>
              </a:rPr>
              <a:t>Large amount of OSN</a:t>
            </a:r>
            <a:r>
              <a:rPr kumimoji="1" lang="zh-CN" altLang="en-US" sz="2000" b="1" dirty="0">
                <a:solidFill>
                  <a:srgbClr val="7030A0"/>
                </a:solidFill>
              </a:rPr>
              <a:t> </a:t>
            </a:r>
            <a:r>
              <a:rPr kumimoji="1" lang="en-US" altLang="zh-CN" sz="2000" b="1" dirty="0">
                <a:solidFill>
                  <a:srgbClr val="7030A0"/>
                </a:solidFill>
              </a:rPr>
              <a:t>data </a:t>
            </a:r>
            <a:endParaRPr kumimoji="1" lang="zh-CN" altLang="en-US" sz="2000" b="1" dirty="0">
              <a:solidFill>
                <a:srgbClr val="7030A0"/>
              </a:solidFill>
            </a:endParaRPr>
          </a:p>
        </p:txBody>
      </p:sp>
      <p:grpSp>
        <p:nvGrpSpPr>
          <p:cNvPr id="37" name="组合 36">
            <a:extLst>
              <a:ext uri="{FF2B5EF4-FFF2-40B4-BE49-F238E27FC236}">
                <a16:creationId xmlns:a16="http://schemas.microsoft.com/office/drawing/2014/main" id="{A8E48C6C-A81F-6798-A161-30CCDE074198}"/>
              </a:ext>
            </a:extLst>
          </p:cNvPr>
          <p:cNvGrpSpPr/>
          <p:nvPr/>
        </p:nvGrpSpPr>
        <p:grpSpPr>
          <a:xfrm rot="5400000">
            <a:off x="485994" y="2392123"/>
            <a:ext cx="3146086" cy="1705777"/>
            <a:chOff x="2151843" y="1678946"/>
            <a:chExt cx="1177024" cy="396760"/>
          </a:xfrm>
        </p:grpSpPr>
        <p:sp>
          <p:nvSpPr>
            <p:cNvPr id="38" name="圆角矩形 37">
              <a:extLst>
                <a:ext uri="{FF2B5EF4-FFF2-40B4-BE49-F238E27FC236}">
                  <a16:creationId xmlns:a16="http://schemas.microsoft.com/office/drawing/2014/main" id="{CE5D0DB7-DF6D-2E14-910F-4F8540F2ADD9}"/>
                </a:ext>
              </a:extLst>
            </p:cNvPr>
            <p:cNvSpPr/>
            <p:nvPr/>
          </p:nvSpPr>
          <p:spPr>
            <a:xfrm>
              <a:off x="2187437" y="1678946"/>
              <a:ext cx="1141430" cy="3967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39" name="圆角矩形 38">
              <a:extLst>
                <a:ext uri="{FF2B5EF4-FFF2-40B4-BE49-F238E27FC236}">
                  <a16:creationId xmlns:a16="http://schemas.microsoft.com/office/drawing/2014/main" id="{1D56892D-23D5-F56B-5C5D-4BF1C58B4159}"/>
                </a:ext>
              </a:extLst>
            </p:cNvPr>
            <p:cNvSpPr/>
            <p:nvPr/>
          </p:nvSpPr>
          <p:spPr>
            <a:xfrm>
              <a:off x="2225257" y="1719932"/>
              <a:ext cx="290530" cy="307627"/>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40" name="圆角矩形 39">
              <a:extLst>
                <a:ext uri="{FF2B5EF4-FFF2-40B4-BE49-F238E27FC236}">
                  <a16:creationId xmlns:a16="http://schemas.microsoft.com/office/drawing/2014/main" id="{5140158A-B5D8-399B-8FBE-D8F63D696127}"/>
                </a:ext>
              </a:extLst>
            </p:cNvPr>
            <p:cNvSpPr/>
            <p:nvPr/>
          </p:nvSpPr>
          <p:spPr>
            <a:xfrm>
              <a:off x="2585637" y="1719931"/>
              <a:ext cx="290530" cy="307627"/>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41" name="圆角矩形 40">
              <a:extLst>
                <a:ext uri="{FF2B5EF4-FFF2-40B4-BE49-F238E27FC236}">
                  <a16:creationId xmlns:a16="http://schemas.microsoft.com/office/drawing/2014/main" id="{A60E4A3F-BEA3-1532-099B-C3A511F9DBD0}"/>
                </a:ext>
              </a:extLst>
            </p:cNvPr>
            <p:cNvSpPr/>
            <p:nvPr/>
          </p:nvSpPr>
          <p:spPr>
            <a:xfrm>
              <a:off x="2957880" y="1719931"/>
              <a:ext cx="290530" cy="309332"/>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Times New Roman" panose="02020603050405020304" pitchFamily="18" charset="0"/>
                <a:cs typeface="Times New Roman" panose="02020603050405020304" pitchFamily="18" charset="0"/>
              </a:endParaRPr>
            </a:p>
          </p:txBody>
        </p:sp>
        <p:sp>
          <p:nvSpPr>
            <p:cNvPr id="42" name="文本框 41">
              <a:extLst>
                <a:ext uri="{FF2B5EF4-FFF2-40B4-BE49-F238E27FC236}">
                  <a16:creationId xmlns:a16="http://schemas.microsoft.com/office/drawing/2014/main" id="{575D695F-469B-74AA-28A3-F9898FCE96B4}"/>
                </a:ext>
              </a:extLst>
            </p:cNvPr>
            <p:cNvSpPr txBox="1"/>
            <p:nvPr/>
          </p:nvSpPr>
          <p:spPr>
            <a:xfrm rot="16200000">
              <a:off x="2174131" y="1666234"/>
              <a:ext cx="369952" cy="414527"/>
            </a:xfrm>
            <a:prstGeom prst="rect">
              <a:avLst/>
            </a:prstGeom>
            <a:noFill/>
          </p:spPr>
          <p:txBody>
            <a:bodyPr wrap="square" rtlCol="0">
              <a:spAutoFit/>
            </a:bodyPr>
            <a:lstStyle/>
            <a:p>
              <a:pPr algn="ctr"/>
              <a:r>
                <a:rPr kumimoji="1" lang="en-US" altLang="zh-CN" sz="6600" dirty="0">
                  <a:latin typeface="Times New Roman" panose="02020603050405020304" pitchFamily="18" charset="0"/>
                  <a:cs typeface="Times New Roman" panose="02020603050405020304" pitchFamily="18" charset="0"/>
                </a:rPr>
                <a:t>A</a:t>
              </a:r>
              <a:endParaRPr kumimoji="1" lang="zh-CN" altLang="en-US" sz="6600" dirty="0">
                <a:latin typeface="Times New Roman" panose="02020603050405020304" pitchFamily="18" charset="0"/>
                <a:cs typeface="Times New Roman" panose="02020603050405020304" pitchFamily="18" charset="0"/>
              </a:endParaRPr>
            </a:p>
          </p:txBody>
        </p:sp>
        <p:sp>
          <p:nvSpPr>
            <p:cNvPr id="43" name="文本框 42">
              <a:extLst>
                <a:ext uri="{FF2B5EF4-FFF2-40B4-BE49-F238E27FC236}">
                  <a16:creationId xmlns:a16="http://schemas.microsoft.com/office/drawing/2014/main" id="{1BD9E453-B307-6AB7-0416-2B331D2A02D3}"/>
                </a:ext>
              </a:extLst>
            </p:cNvPr>
            <p:cNvSpPr txBox="1"/>
            <p:nvPr/>
          </p:nvSpPr>
          <p:spPr>
            <a:xfrm rot="16200000">
              <a:off x="2548520" y="1660399"/>
              <a:ext cx="356450" cy="414527"/>
            </a:xfrm>
            <a:prstGeom prst="rect">
              <a:avLst/>
            </a:prstGeom>
            <a:noFill/>
          </p:spPr>
          <p:txBody>
            <a:bodyPr wrap="square" rtlCol="0">
              <a:spAutoFit/>
            </a:bodyPr>
            <a:lstStyle/>
            <a:p>
              <a:pPr algn="ctr"/>
              <a:r>
                <a:rPr kumimoji="1" lang="en-US" altLang="zh-CN" sz="6600" dirty="0">
                  <a:latin typeface="Times New Roman" panose="02020603050405020304" pitchFamily="18" charset="0"/>
                  <a:cs typeface="Times New Roman" panose="02020603050405020304" pitchFamily="18" charset="0"/>
                </a:rPr>
                <a:t>B</a:t>
              </a:r>
              <a:endParaRPr kumimoji="1" lang="zh-CN" altLang="en-US" sz="6600" dirty="0">
                <a:latin typeface="Times New Roman" panose="02020603050405020304" pitchFamily="18" charset="0"/>
                <a:cs typeface="Times New Roman" panose="02020603050405020304" pitchFamily="18" charset="0"/>
              </a:endParaRPr>
            </a:p>
          </p:txBody>
        </p:sp>
        <p:sp>
          <p:nvSpPr>
            <p:cNvPr id="44" name="文本框 43">
              <a:extLst>
                <a:ext uri="{FF2B5EF4-FFF2-40B4-BE49-F238E27FC236}">
                  <a16:creationId xmlns:a16="http://schemas.microsoft.com/office/drawing/2014/main" id="{354F42BE-EA81-CCEF-4FC3-9F7CFE085973}"/>
                </a:ext>
              </a:extLst>
            </p:cNvPr>
            <p:cNvSpPr txBox="1"/>
            <p:nvPr/>
          </p:nvSpPr>
          <p:spPr>
            <a:xfrm rot="16200000">
              <a:off x="2922686" y="1665991"/>
              <a:ext cx="356450" cy="414527"/>
            </a:xfrm>
            <a:prstGeom prst="rect">
              <a:avLst/>
            </a:prstGeom>
            <a:noFill/>
          </p:spPr>
          <p:txBody>
            <a:bodyPr wrap="square" rtlCol="0">
              <a:spAutoFit/>
            </a:bodyPr>
            <a:lstStyle/>
            <a:p>
              <a:pPr algn="ctr"/>
              <a:r>
                <a:rPr kumimoji="1" lang="en-US" altLang="zh-CN" sz="6600" dirty="0">
                  <a:latin typeface="Times New Roman" panose="02020603050405020304" pitchFamily="18" charset="0"/>
                  <a:cs typeface="Times New Roman" panose="02020603050405020304" pitchFamily="18" charset="0"/>
                </a:rPr>
                <a:t>C</a:t>
              </a:r>
              <a:endParaRPr kumimoji="1" lang="zh-CN" altLang="en-US" sz="66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349279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par>
                                <p:cTn id="8" presetID="9"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dissolve">
                                      <p:cBhvr>
                                        <p:cTn id="10" dur="500"/>
                                        <p:tgtEl>
                                          <p:spTgt spid="25"/>
                                        </p:tgtEl>
                                      </p:cBhvr>
                                    </p:animEffect>
                                  </p:childTnLst>
                                </p:cTn>
                              </p:par>
                              <p:par>
                                <p:cTn id="11" presetID="9"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dissolve">
                                      <p:cBhvr>
                                        <p:cTn id="13" dur="500"/>
                                        <p:tgtEl>
                                          <p:spTgt spid="2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dissolve">
                                      <p:cBhvr>
                                        <p:cTn id="16" dur="500"/>
                                        <p:tgtEl>
                                          <p:spTgt spid="30"/>
                                        </p:tgtEl>
                                      </p:cBhvr>
                                    </p:animEffect>
                                  </p:childTnLst>
                                </p:cTn>
                              </p:par>
                              <p:par>
                                <p:cTn id="17" presetID="9"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dissolve">
                                      <p:cBhvr>
                                        <p:cTn id="19" dur="500"/>
                                        <p:tgtEl>
                                          <p:spTgt spid="32"/>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dissolve">
                                      <p:cBhvr>
                                        <p:cTn id="24" dur="500"/>
                                        <p:tgtEl>
                                          <p:spTgt spid="35"/>
                                        </p:tgtEl>
                                      </p:cBhvr>
                                    </p:animEffect>
                                  </p:childTnLst>
                                </p:cTn>
                              </p:par>
                              <p:par>
                                <p:cTn id="25" presetID="9" presetClass="entr" presetSubtype="0" fill="hold" nodeType="withEffect">
                                  <p:stCondLst>
                                    <p:cond delay="0"/>
                                  </p:stCondLst>
                                  <p:childTnLst>
                                    <p:set>
                                      <p:cBhvr>
                                        <p:cTn id="26" dur="1" fill="hold">
                                          <p:stCondLst>
                                            <p:cond delay="0"/>
                                          </p:stCondLst>
                                        </p:cTn>
                                        <p:tgtEl>
                                          <p:spTgt spid="4100"/>
                                        </p:tgtEl>
                                        <p:attrNameLst>
                                          <p:attrName>style.visibility</p:attrName>
                                        </p:attrNameLst>
                                      </p:cBhvr>
                                      <p:to>
                                        <p:strVal val="visible"/>
                                      </p:to>
                                    </p:set>
                                    <p:animEffect transition="in" filter="dissolve">
                                      <p:cBhvr>
                                        <p:cTn id="27" dur="500"/>
                                        <p:tgtEl>
                                          <p:spTgt spid="4100"/>
                                        </p:tgtEl>
                                      </p:cBhvr>
                                    </p:animEffect>
                                  </p:childTnLst>
                                </p:cTn>
                              </p:par>
                              <p:par>
                                <p:cTn id="28" presetID="9" presetClass="entr" presetSubtype="0" fill="hold" nodeType="withEffect">
                                  <p:stCondLst>
                                    <p:cond delay="0"/>
                                  </p:stCondLst>
                                  <p:childTnLst>
                                    <p:set>
                                      <p:cBhvr>
                                        <p:cTn id="29" dur="1" fill="hold">
                                          <p:stCondLst>
                                            <p:cond delay="0"/>
                                          </p:stCondLst>
                                        </p:cTn>
                                        <p:tgtEl>
                                          <p:spTgt spid="4104"/>
                                        </p:tgtEl>
                                        <p:attrNameLst>
                                          <p:attrName>style.visibility</p:attrName>
                                        </p:attrNameLst>
                                      </p:cBhvr>
                                      <p:to>
                                        <p:strVal val="visible"/>
                                      </p:to>
                                    </p:set>
                                    <p:animEffect transition="in" filter="dissolve">
                                      <p:cBhvr>
                                        <p:cTn id="30" dur="500"/>
                                        <p:tgtEl>
                                          <p:spTgt spid="4104"/>
                                        </p:tgtEl>
                                      </p:cBhvr>
                                    </p:animEffect>
                                  </p:childTnLst>
                                </p:cTn>
                              </p:par>
                              <p:par>
                                <p:cTn id="31" presetID="9" presetClass="entr" presetSubtype="0" fill="hold" nodeType="withEffect">
                                  <p:stCondLst>
                                    <p:cond delay="0"/>
                                  </p:stCondLst>
                                  <p:childTnLst>
                                    <p:set>
                                      <p:cBhvr>
                                        <p:cTn id="32" dur="1" fill="hold">
                                          <p:stCondLst>
                                            <p:cond delay="0"/>
                                          </p:stCondLst>
                                        </p:cTn>
                                        <p:tgtEl>
                                          <p:spTgt spid="4108"/>
                                        </p:tgtEl>
                                        <p:attrNameLst>
                                          <p:attrName>style.visibility</p:attrName>
                                        </p:attrNameLst>
                                      </p:cBhvr>
                                      <p:to>
                                        <p:strVal val="visible"/>
                                      </p:to>
                                    </p:set>
                                    <p:animEffect transition="in" filter="dissolve">
                                      <p:cBhvr>
                                        <p:cTn id="33" dur="500"/>
                                        <p:tgtEl>
                                          <p:spTgt spid="4108"/>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dissolve">
                                      <p:cBhvr>
                                        <p:cTn id="3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0" grpId="0"/>
      <p:bldP spid="35" grpId="0"/>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E5BD398-9925-8DB7-7438-DBDFC7E04A29}"/>
              </a:ext>
            </a:extLst>
          </p:cNvPr>
          <p:cNvSpPr>
            <a:spLocks noGrp="1"/>
          </p:cNvSpPr>
          <p:nvPr>
            <p:ph type="sldNum" sz="quarter" idx="12"/>
          </p:nvPr>
        </p:nvSpPr>
        <p:spPr/>
        <p:txBody>
          <a:bodyPr/>
          <a:lstStyle/>
          <a:p>
            <a:fld id="{041C29CA-8DAD-7D4B-B26F-2E2A67ED50CD}" type="slidenum">
              <a:rPr kumimoji="1" lang="zh-CN" altLang="en-US" smtClean="0"/>
              <a:pPr/>
              <a:t>4</a:t>
            </a:fld>
            <a:endParaRPr kumimoji="1" lang="zh-CN" altLang="en-US" dirty="0"/>
          </a:p>
        </p:txBody>
      </p:sp>
      <p:sp>
        <p:nvSpPr>
          <p:cNvPr id="3" name="标题 2">
            <a:extLst>
              <a:ext uri="{FF2B5EF4-FFF2-40B4-BE49-F238E27FC236}">
                <a16:creationId xmlns:a16="http://schemas.microsoft.com/office/drawing/2014/main" id="{E18C7020-781D-896A-3452-02D3E1D51E94}"/>
              </a:ext>
            </a:extLst>
          </p:cNvPr>
          <p:cNvSpPr>
            <a:spLocks noGrp="1"/>
          </p:cNvSpPr>
          <p:nvPr>
            <p:ph type="title"/>
          </p:nvPr>
        </p:nvSpPr>
        <p:spPr>
          <a:xfrm>
            <a:off x="0" y="88939"/>
            <a:ext cx="9074150" cy="846091"/>
          </a:xfrm>
        </p:spPr>
        <p:txBody>
          <a:bodyPr>
            <a:normAutofit/>
          </a:bodyPr>
          <a:lstStyle/>
          <a:p>
            <a:r>
              <a:rPr kumimoji="1" lang="en-US" altLang="zh-CN" sz="3600" dirty="0"/>
              <a:t>Motivation:</a:t>
            </a:r>
            <a:r>
              <a:rPr kumimoji="1" lang="zh-CN" altLang="en-US" sz="3600" dirty="0"/>
              <a:t> </a:t>
            </a:r>
            <a:r>
              <a:rPr kumimoji="1" lang="en-US" altLang="zh-CN" sz="3600" dirty="0"/>
              <a:t>Cache</a:t>
            </a:r>
            <a:r>
              <a:rPr kumimoji="1" lang="zh-CN" altLang="en-US" sz="3600" dirty="0"/>
              <a:t> </a:t>
            </a:r>
            <a:r>
              <a:rPr kumimoji="1" lang="en-US" altLang="zh-CN" sz="3600" dirty="0"/>
              <a:t>Hit and Social Influence </a:t>
            </a:r>
            <a:endParaRPr kumimoji="1" lang="zh-CN" altLang="en-US" sz="3600" dirty="0"/>
          </a:p>
        </p:txBody>
      </p:sp>
      <p:sp>
        <p:nvSpPr>
          <p:cNvPr id="13" name="文本框 12">
            <a:extLst>
              <a:ext uri="{FF2B5EF4-FFF2-40B4-BE49-F238E27FC236}">
                <a16:creationId xmlns:a16="http://schemas.microsoft.com/office/drawing/2014/main" id="{734830C6-F2C4-8986-2120-6335DE13EB12}"/>
              </a:ext>
            </a:extLst>
          </p:cNvPr>
          <p:cNvSpPr txBox="1"/>
          <p:nvPr/>
        </p:nvSpPr>
        <p:spPr>
          <a:xfrm>
            <a:off x="4881786" y="2035656"/>
            <a:ext cx="3994402" cy="1569660"/>
          </a:xfrm>
          <a:prstGeom prst="rect">
            <a:avLst/>
          </a:prstGeom>
          <a:noFill/>
        </p:spPr>
        <p:txBody>
          <a:bodyPr wrap="square" rtlCol="0">
            <a:spAutoFit/>
          </a:bodyPr>
          <a:lstStyle/>
          <a:p>
            <a:r>
              <a:rPr lang="en" altLang="zh-CN" sz="2400" i="1" dirty="0"/>
              <a:t>On YouTube, the more followers a user has, </a:t>
            </a:r>
          </a:p>
          <a:p>
            <a:r>
              <a:rPr lang="en" altLang="zh-CN" sz="2400" i="1" dirty="0"/>
              <a:t>the more views their uploaded video content receives</a:t>
            </a:r>
            <a:r>
              <a:rPr lang="zh-CN" altLang="en-US" sz="2400" i="1" dirty="0"/>
              <a:t> </a:t>
            </a:r>
            <a:r>
              <a:rPr lang="en-US" altLang="zh-CN" sz="2400" i="1" dirty="0"/>
              <a:t>[1]</a:t>
            </a:r>
            <a:endParaRPr lang="en" altLang="zh-CN" sz="2400" i="1" dirty="0"/>
          </a:p>
        </p:txBody>
      </p:sp>
      <p:sp>
        <p:nvSpPr>
          <p:cNvPr id="14" name="文本框 13">
            <a:extLst>
              <a:ext uri="{FF2B5EF4-FFF2-40B4-BE49-F238E27FC236}">
                <a16:creationId xmlns:a16="http://schemas.microsoft.com/office/drawing/2014/main" id="{E92AC9D4-869A-27DD-F83E-6349BD2F7002}"/>
              </a:ext>
            </a:extLst>
          </p:cNvPr>
          <p:cNvSpPr txBox="1"/>
          <p:nvPr/>
        </p:nvSpPr>
        <p:spPr>
          <a:xfrm>
            <a:off x="571657" y="4749094"/>
            <a:ext cx="7930836" cy="1200329"/>
          </a:xfrm>
          <a:prstGeom prst="rect">
            <a:avLst/>
          </a:prstGeom>
          <a:noFill/>
        </p:spPr>
        <p:txBody>
          <a:bodyPr wrap="square" rtlCol="0">
            <a:spAutoFit/>
          </a:bodyPr>
          <a:lstStyle/>
          <a:p>
            <a:r>
              <a:rPr kumimoji="1" lang="en-US" altLang="zh-CN" sz="2400" b="1" dirty="0">
                <a:solidFill>
                  <a:srgbClr val="7030A0"/>
                </a:solidFill>
              </a:rPr>
              <a:t>Motivating</a:t>
            </a:r>
            <a:r>
              <a:rPr kumimoji="1" lang="en-US" altLang="zh-CN" sz="2400" dirty="0"/>
              <a:t>:</a:t>
            </a:r>
            <a:r>
              <a:rPr kumimoji="1" lang="zh-CN" altLang="en-US" sz="2400" dirty="0"/>
              <a:t> </a:t>
            </a:r>
            <a:r>
              <a:rPr kumimoji="1" lang="en-US" altLang="zh-CN" sz="2400" dirty="0"/>
              <a:t>Preferentially caching content from users with high social influence can increase the cache hit ratio</a:t>
            </a:r>
            <a:r>
              <a:rPr kumimoji="1" lang="zh-CN" altLang="en-US" sz="2400" dirty="0"/>
              <a:t> </a:t>
            </a:r>
            <a:r>
              <a:rPr kumimoji="1" lang="en-US" altLang="zh-CN" sz="2400" dirty="0"/>
              <a:t>and reduce traffic for synchronization.</a:t>
            </a:r>
          </a:p>
        </p:txBody>
      </p:sp>
      <p:sp>
        <p:nvSpPr>
          <p:cNvPr id="7" name="文本框 6">
            <a:extLst>
              <a:ext uri="{FF2B5EF4-FFF2-40B4-BE49-F238E27FC236}">
                <a16:creationId xmlns:a16="http://schemas.microsoft.com/office/drawing/2014/main" id="{8C81C9D6-16CC-41D3-3A35-0EF3339085BB}"/>
              </a:ext>
            </a:extLst>
          </p:cNvPr>
          <p:cNvSpPr txBox="1"/>
          <p:nvPr/>
        </p:nvSpPr>
        <p:spPr>
          <a:xfrm>
            <a:off x="468141" y="6061989"/>
            <a:ext cx="7813518" cy="430887"/>
          </a:xfrm>
          <a:prstGeom prst="rect">
            <a:avLst/>
          </a:prstGeom>
          <a:noFill/>
        </p:spPr>
        <p:txBody>
          <a:bodyPr wrap="square" rtlCol="0">
            <a:spAutoFit/>
          </a:bodyPr>
          <a:lstStyle/>
          <a:p>
            <a:r>
              <a:rPr kumimoji="1" lang="en-US" altLang="zh-CN" sz="1100" dirty="0"/>
              <a:t>[1]</a:t>
            </a:r>
            <a:r>
              <a:rPr kumimoji="1" lang="zh-CN" altLang="en-US" sz="1100" dirty="0"/>
              <a:t> </a:t>
            </a:r>
            <a:r>
              <a:rPr kumimoji="1" lang="en" altLang="zh-CN" sz="1100" dirty="0"/>
              <a:t>C</a:t>
            </a:r>
            <a:r>
              <a:rPr kumimoji="1" lang="en-US" altLang="zh-CN" sz="1100" dirty="0"/>
              <a:t>.</a:t>
            </a:r>
            <a:r>
              <a:rPr kumimoji="1" lang="zh-CN" altLang="en-US" sz="1100" dirty="0"/>
              <a:t> </a:t>
            </a:r>
            <a:r>
              <a:rPr kumimoji="1" lang="en" altLang="zh-CN" sz="1100" dirty="0"/>
              <a:t>Canali, M</a:t>
            </a:r>
            <a:r>
              <a:rPr kumimoji="1" lang="en-US" altLang="zh-CN" sz="1100" dirty="0"/>
              <a:t>.</a:t>
            </a:r>
            <a:r>
              <a:rPr kumimoji="1" lang="en" altLang="zh-CN" sz="1100" dirty="0"/>
              <a:t> </a:t>
            </a:r>
            <a:r>
              <a:rPr kumimoji="1" lang="en" altLang="zh-CN" sz="1100" dirty="0" err="1"/>
              <a:t>Colajanni</a:t>
            </a:r>
            <a:r>
              <a:rPr kumimoji="1" lang="en" altLang="zh-CN" sz="1100" dirty="0"/>
              <a:t>, and R</a:t>
            </a:r>
            <a:r>
              <a:rPr kumimoji="1" lang="en-US" altLang="zh-CN" sz="1100" dirty="0"/>
              <a:t>.</a:t>
            </a:r>
            <a:r>
              <a:rPr kumimoji="1" lang="en" altLang="zh-CN" sz="1100" dirty="0"/>
              <a:t> Lancellotti. “Characteristics and evolution of content popularity and user relations in social networks.” In Proc</a:t>
            </a:r>
            <a:r>
              <a:rPr kumimoji="1" lang="en-US" altLang="zh-CN" sz="1100" dirty="0"/>
              <a:t>.</a:t>
            </a:r>
            <a:r>
              <a:rPr kumimoji="1" lang="zh-CN" altLang="en-US" sz="1100" dirty="0"/>
              <a:t> </a:t>
            </a:r>
            <a:r>
              <a:rPr kumimoji="1" lang="en-US" altLang="zh-CN" sz="1100" dirty="0"/>
              <a:t>of ISCC</a:t>
            </a:r>
            <a:r>
              <a:rPr kumimoji="1" lang="en" altLang="zh-CN" sz="1100" dirty="0"/>
              <a:t>, 2010.</a:t>
            </a:r>
            <a:endParaRPr kumimoji="1" lang="zh-CN" altLang="en-US" sz="1100" dirty="0"/>
          </a:p>
        </p:txBody>
      </p:sp>
      <p:pic>
        <p:nvPicPr>
          <p:cNvPr id="9" name="图片 8">
            <a:extLst>
              <a:ext uri="{FF2B5EF4-FFF2-40B4-BE49-F238E27FC236}">
                <a16:creationId xmlns:a16="http://schemas.microsoft.com/office/drawing/2014/main" id="{FC322964-49A1-7D51-A0B4-BE264D561756}"/>
              </a:ext>
            </a:extLst>
          </p:cNvPr>
          <p:cNvPicPr>
            <a:picLocks noChangeAspect="1"/>
          </p:cNvPicPr>
          <p:nvPr/>
        </p:nvPicPr>
        <p:blipFill rotWithShape="1">
          <a:blip r:embed="rId3"/>
          <a:srcRect l="8301" b="6525"/>
          <a:stretch/>
        </p:blipFill>
        <p:spPr>
          <a:xfrm>
            <a:off x="820501" y="1419667"/>
            <a:ext cx="3994402" cy="2817501"/>
          </a:xfrm>
          <a:prstGeom prst="rect">
            <a:avLst/>
          </a:prstGeom>
        </p:spPr>
      </p:pic>
      <p:sp>
        <p:nvSpPr>
          <p:cNvPr id="12" name="文本框 11">
            <a:extLst>
              <a:ext uri="{FF2B5EF4-FFF2-40B4-BE49-F238E27FC236}">
                <a16:creationId xmlns:a16="http://schemas.microsoft.com/office/drawing/2014/main" id="{627AE3DE-1BFA-16E4-DB71-74A3738D967F}"/>
              </a:ext>
            </a:extLst>
          </p:cNvPr>
          <p:cNvSpPr txBox="1"/>
          <p:nvPr/>
        </p:nvSpPr>
        <p:spPr>
          <a:xfrm>
            <a:off x="2196922" y="4272581"/>
            <a:ext cx="1542730" cy="338554"/>
          </a:xfrm>
          <a:prstGeom prst="rect">
            <a:avLst/>
          </a:prstGeom>
          <a:noFill/>
        </p:spPr>
        <p:txBody>
          <a:bodyPr wrap="none" rtlCol="0">
            <a:spAutoFit/>
          </a:bodyPr>
          <a:lstStyle/>
          <a:p>
            <a:r>
              <a:rPr kumimoji="1" lang="en-US" altLang="zh-CN" sz="1600" dirty="0"/>
              <a:t>User’s</a:t>
            </a:r>
            <a:r>
              <a:rPr kumimoji="1" lang="zh-CN" altLang="en-US" sz="1600" dirty="0"/>
              <a:t> </a:t>
            </a:r>
            <a:r>
              <a:rPr kumimoji="1" lang="en-US" altLang="zh-CN" sz="1600" dirty="0"/>
              <a:t>in-degree</a:t>
            </a:r>
            <a:endParaRPr kumimoji="1" lang="zh-CN" altLang="en-US" sz="1600" dirty="0"/>
          </a:p>
        </p:txBody>
      </p:sp>
      <p:sp>
        <p:nvSpPr>
          <p:cNvPr id="15" name="文本框 14">
            <a:extLst>
              <a:ext uri="{FF2B5EF4-FFF2-40B4-BE49-F238E27FC236}">
                <a16:creationId xmlns:a16="http://schemas.microsoft.com/office/drawing/2014/main" id="{52A1BA23-D4A0-2371-E7F3-24C2450D7D7E}"/>
              </a:ext>
            </a:extLst>
          </p:cNvPr>
          <p:cNvSpPr txBox="1"/>
          <p:nvPr/>
        </p:nvSpPr>
        <p:spPr>
          <a:xfrm rot="16200000">
            <a:off x="-192937" y="2574905"/>
            <a:ext cx="1691489" cy="369332"/>
          </a:xfrm>
          <a:prstGeom prst="rect">
            <a:avLst/>
          </a:prstGeom>
          <a:noFill/>
        </p:spPr>
        <p:txBody>
          <a:bodyPr wrap="none" rtlCol="0">
            <a:spAutoFit/>
          </a:bodyPr>
          <a:lstStyle/>
          <a:p>
            <a:r>
              <a:rPr kumimoji="1" lang="en-US" altLang="zh-CN" dirty="0"/>
              <a:t>#</a:t>
            </a:r>
            <a:r>
              <a:rPr kumimoji="1" lang="zh-CN" altLang="en-US" dirty="0"/>
              <a:t> </a:t>
            </a:r>
            <a:r>
              <a:rPr kumimoji="1" lang="en-US" altLang="zh-CN" dirty="0"/>
              <a:t>of video views</a:t>
            </a:r>
            <a:endParaRPr kumimoji="1" lang="zh-CN" altLang="en-US" dirty="0"/>
          </a:p>
        </p:txBody>
      </p:sp>
    </p:spTree>
    <p:extLst>
      <p:ext uri="{BB962C8B-B14F-4D97-AF65-F5344CB8AC3E}">
        <p14:creationId xmlns:p14="http://schemas.microsoft.com/office/powerpoint/2010/main" val="1508491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114B5A4-27D0-0150-E005-B2A800C67160}"/>
              </a:ext>
            </a:extLst>
          </p:cNvPr>
          <p:cNvSpPr>
            <a:spLocks noGrp="1"/>
          </p:cNvSpPr>
          <p:nvPr>
            <p:ph type="sldNum" sz="quarter" idx="12"/>
          </p:nvPr>
        </p:nvSpPr>
        <p:spPr/>
        <p:txBody>
          <a:bodyPr/>
          <a:lstStyle/>
          <a:p>
            <a:fld id="{041C29CA-8DAD-7D4B-B26F-2E2A67ED50CD}" type="slidenum">
              <a:rPr kumimoji="1" lang="zh-CN" altLang="en-US" smtClean="0"/>
              <a:pPr/>
              <a:t>5</a:t>
            </a:fld>
            <a:endParaRPr kumimoji="1" lang="zh-CN" altLang="en-US" dirty="0"/>
          </a:p>
        </p:txBody>
      </p:sp>
      <p:sp>
        <p:nvSpPr>
          <p:cNvPr id="3" name="标题 2">
            <a:extLst>
              <a:ext uri="{FF2B5EF4-FFF2-40B4-BE49-F238E27FC236}">
                <a16:creationId xmlns:a16="http://schemas.microsoft.com/office/drawing/2014/main" id="{34FCC4BA-4810-BF41-7E18-51D3EADB2CF7}"/>
              </a:ext>
            </a:extLst>
          </p:cNvPr>
          <p:cNvSpPr>
            <a:spLocks noGrp="1"/>
          </p:cNvSpPr>
          <p:nvPr>
            <p:ph type="title"/>
          </p:nvPr>
        </p:nvSpPr>
        <p:spPr/>
        <p:txBody>
          <a:bodyPr>
            <a:noAutofit/>
          </a:bodyPr>
          <a:lstStyle/>
          <a:p>
            <a:r>
              <a:rPr kumimoji="1" lang="en-US" altLang="zh-CN" sz="3200" dirty="0" err="1"/>
              <a:t>SocialCache</a:t>
            </a:r>
            <a:r>
              <a:rPr kumimoji="1" lang="en-US" altLang="zh-CN" sz="3200" dirty="0"/>
              <a:t>:</a:t>
            </a:r>
            <a:r>
              <a:rPr kumimoji="1" lang="zh-CN" altLang="en-US" sz="3200" dirty="0"/>
              <a:t> </a:t>
            </a:r>
            <a:r>
              <a:rPr lang="en-US" altLang="zh-CN" sz="3200" dirty="0">
                <a:latin typeface="Apple Braille Pinpoint 6 Dot" pitchFamily="2" charset="0"/>
                <a:cs typeface="Microsoft Sans Serif" panose="020B0604020202020204" pitchFamily="34" charset="0"/>
              </a:rPr>
              <a:t>Social-Aware Caching Strategy</a:t>
            </a:r>
            <a:endParaRPr kumimoji="1" lang="zh-CN" altLang="en-US" sz="3200" dirty="0"/>
          </a:p>
        </p:txBody>
      </p:sp>
      <p:grpSp>
        <p:nvGrpSpPr>
          <p:cNvPr id="22" name="组合 21">
            <a:extLst>
              <a:ext uri="{FF2B5EF4-FFF2-40B4-BE49-F238E27FC236}">
                <a16:creationId xmlns:a16="http://schemas.microsoft.com/office/drawing/2014/main" id="{4FA745D0-F6A0-6A19-34F8-883FB239A016}"/>
              </a:ext>
            </a:extLst>
          </p:cNvPr>
          <p:cNvGrpSpPr/>
          <p:nvPr/>
        </p:nvGrpSpPr>
        <p:grpSpPr>
          <a:xfrm rot="5400000">
            <a:off x="314940" y="2098368"/>
            <a:ext cx="3146086" cy="1705777"/>
            <a:chOff x="2151843" y="1678946"/>
            <a:chExt cx="1177024" cy="396760"/>
          </a:xfrm>
        </p:grpSpPr>
        <p:sp>
          <p:nvSpPr>
            <p:cNvPr id="23" name="圆角矩形 22">
              <a:extLst>
                <a:ext uri="{FF2B5EF4-FFF2-40B4-BE49-F238E27FC236}">
                  <a16:creationId xmlns:a16="http://schemas.microsoft.com/office/drawing/2014/main" id="{36E62A29-6159-2605-313B-54E872117169}"/>
                </a:ext>
              </a:extLst>
            </p:cNvPr>
            <p:cNvSpPr/>
            <p:nvPr/>
          </p:nvSpPr>
          <p:spPr>
            <a:xfrm>
              <a:off x="2187437" y="1678946"/>
              <a:ext cx="1141430" cy="3967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24" name="圆角矩形 23">
              <a:extLst>
                <a:ext uri="{FF2B5EF4-FFF2-40B4-BE49-F238E27FC236}">
                  <a16:creationId xmlns:a16="http://schemas.microsoft.com/office/drawing/2014/main" id="{5A28D7E8-8901-2EE4-3CBE-FB7EE3FC1747}"/>
                </a:ext>
              </a:extLst>
            </p:cNvPr>
            <p:cNvSpPr/>
            <p:nvPr/>
          </p:nvSpPr>
          <p:spPr>
            <a:xfrm>
              <a:off x="2225257" y="1719932"/>
              <a:ext cx="290530" cy="307627"/>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25" name="圆角矩形 24">
              <a:extLst>
                <a:ext uri="{FF2B5EF4-FFF2-40B4-BE49-F238E27FC236}">
                  <a16:creationId xmlns:a16="http://schemas.microsoft.com/office/drawing/2014/main" id="{EDD36D33-30F3-AC7A-10BC-6EF4546A6FF2}"/>
                </a:ext>
              </a:extLst>
            </p:cNvPr>
            <p:cNvSpPr/>
            <p:nvPr/>
          </p:nvSpPr>
          <p:spPr>
            <a:xfrm>
              <a:off x="2585637" y="1719931"/>
              <a:ext cx="290530" cy="307627"/>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26" name="圆角矩形 25">
              <a:extLst>
                <a:ext uri="{FF2B5EF4-FFF2-40B4-BE49-F238E27FC236}">
                  <a16:creationId xmlns:a16="http://schemas.microsoft.com/office/drawing/2014/main" id="{2C1D563C-A0C6-4FAC-BC08-2A6F610B882A}"/>
                </a:ext>
              </a:extLst>
            </p:cNvPr>
            <p:cNvSpPr/>
            <p:nvPr/>
          </p:nvSpPr>
          <p:spPr>
            <a:xfrm>
              <a:off x="2957880" y="1719931"/>
              <a:ext cx="290530" cy="309332"/>
            </a:xfrm>
            <a:prstGeom prst="roundRect">
              <a:avLst/>
            </a:prstGeom>
            <a:solidFill>
              <a:schemeClr val="accent1">
                <a:lumMod val="60000"/>
                <a:lumOff val="40000"/>
                <a:alpha val="50196"/>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Times New Roman" panose="02020603050405020304" pitchFamily="18" charset="0"/>
                <a:cs typeface="Times New Roman" panose="02020603050405020304" pitchFamily="18" charset="0"/>
              </a:endParaRPr>
            </a:p>
          </p:txBody>
        </p:sp>
        <p:sp>
          <p:nvSpPr>
            <p:cNvPr id="27" name="文本框 26">
              <a:extLst>
                <a:ext uri="{FF2B5EF4-FFF2-40B4-BE49-F238E27FC236}">
                  <a16:creationId xmlns:a16="http://schemas.microsoft.com/office/drawing/2014/main" id="{317E4C28-E07C-8078-78D8-DFF89F54E7F6}"/>
                </a:ext>
              </a:extLst>
            </p:cNvPr>
            <p:cNvSpPr txBox="1"/>
            <p:nvPr/>
          </p:nvSpPr>
          <p:spPr>
            <a:xfrm rot="16200000">
              <a:off x="2174131" y="1666234"/>
              <a:ext cx="369952" cy="414527"/>
            </a:xfrm>
            <a:prstGeom prst="rect">
              <a:avLst/>
            </a:prstGeom>
            <a:noFill/>
          </p:spPr>
          <p:txBody>
            <a:bodyPr wrap="square" rtlCol="0">
              <a:spAutoFit/>
            </a:bodyPr>
            <a:lstStyle/>
            <a:p>
              <a:pPr algn="ctr"/>
              <a:r>
                <a:rPr kumimoji="1" lang="en-US" altLang="zh-CN" sz="6600" dirty="0">
                  <a:latin typeface="Times New Roman" panose="02020603050405020304" pitchFamily="18" charset="0"/>
                  <a:cs typeface="Times New Roman" panose="02020603050405020304" pitchFamily="18" charset="0"/>
                </a:rPr>
                <a:t>A</a:t>
              </a:r>
              <a:endParaRPr kumimoji="1" lang="zh-CN" altLang="en-US" sz="6600" dirty="0">
                <a:latin typeface="Times New Roman" panose="02020603050405020304" pitchFamily="18" charset="0"/>
                <a:cs typeface="Times New Roman" panose="02020603050405020304" pitchFamily="18" charset="0"/>
              </a:endParaRPr>
            </a:p>
          </p:txBody>
        </p:sp>
        <p:sp>
          <p:nvSpPr>
            <p:cNvPr id="28" name="文本框 27">
              <a:extLst>
                <a:ext uri="{FF2B5EF4-FFF2-40B4-BE49-F238E27FC236}">
                  <a16:creationId xmlns:a16="http://schemas.microsoft.com/office/drawing/2014/main" id="{D398830B-1EEB-ECD5-C0A0-3844045B5913}"/>
                </a:ext>
              </a:extLst>
            </p:cNvPr>
            <p:cNvSpPr txBox="1"/>
            <p:nvPr/>
          </p:nvSpPr>
          <p:spPr>
            <a:xfrm rot="16200000">
              <a:off x="2548520" y="1660399"/>
              <a:ext cx="356450" cy="414527"/>
            </a:xfrm>
            <a:prstGeom prst="rect">
              <a:avLst/>
            </a:prstGeom>
            <a:noFill/>
          </p:spPr>
          <p:txBody>
            <a:bodyPr wrap="square" rtlCol="0">
              <a:spAutoFit/>
            </a:bodyPr>
            <a:lstStyle/>
            <a:p>
              <a:pPr algn="ctr"/>
              <a:r>
                <a:rPr kumimoji="1" lang="en-US" altLang="zh-CN" sz="6600" dirty="0">
                  <a:latin typeface="Times New Roman" panose="02020603050405020304" pitchFamily="18" charset="0"/>
                  <a:cs typeface="Times New Roman" panose="02020603050405020304" pitchFamily="18" charset="0"/>
                </a:rPr>
                <a:t>B</a:t>
              </a:r>
              <a:endParaRPr kumimoji="1" lang="zh-CN" altLang="en-US" sz="6600" dirty="0">
                <a:latin typeface="Times New Roman" panose="02020603050405020304" pitchFamily="18" charset="0"/>
                <a:cs typeface="Times New Roman" panose="02020603050405020304" pitchFamily="18" charset="0"/>
              </a:endParaRPr>
            </a:p>
          </p:txBody>
        </p:sp>
        <p:sp>
          <p:nvSpPr>
            <p:cNvPr id="29" name="文本框 28">
              <a:extLst>
                <a:ext uri="{FF2B5EF4-FFF2-40B4-BE49-F238E27FC236}">
                  <a16:creationId xmlns:a16="http://schemas.microsoft.com/office/drawing/2014/main" id="{D55BC6C6-CA44-9BFE-5C97-28896E611FBE}"/>
                </a:ext>
              </a:extLst>
            </p:cNvPr>
            <p:cNvSpPr txBox="1"/>
            <p:nvPr/>
          </p:nvSpPr>
          <p:spPr>
            <a:xfrm rot="16200000">
              <a:off x="2914950" y="1669564"/>
              <a:ext cx="356450" cy="414527"/>
            </a:xfrm>
            <a:prstGeom prst="rect">
              <a:avLst/>
            </a:prstGeom>
            <a:noFill/>
          </p:spPr>
          <p:txBody>
            <a:bodyPr wrap="square" rtlCol="0">
              <a:spAutoFit/>
            </a:bodyPr>
            <a:lstStyle/>
            <a:p>
              <a:pPr algn="ctr"/>
              <a:r>
                <a:rPr kumimoji="1" lang="en-US" altLang="zh-CN" sz="6600" dirty="0">
                  <a:latin typeface="Times New Roman" panose="02020603050405020304" pitchFamily="18" charset="0"/>
                  <a:cs typeface="Times New Roman" panose="02020603050405020304" pitchFamily="18" charset="0"/>
                </a:rPr>
                <a:t>C</a:t>
              </a:r>
              <a:endParaRPr kumimoji="1" lang="zh-CN" altLang="en-US" sz="6600" dirty="0">
                <a:latin typeface="Times New Roman" panose="02020603050405020304" pitchFamily="18" charset="0"/>
                <a:cs typeface="Times New Roman" panose="02020603050405020304" pitchFamily="18" charset="0"/>
              </a:endParaRPr>
            </a:p>
          </p:txBody>
        </p:sp>
        <p:sp>
          <p:nvSpPr>
            <p:cNvPr id="30" name="圆角矩形 29">
              <a:extLst>
                <a:ext uri="{FF2B5EF4-FFF2-40B4-BE49-F238E27FC236}">
                  <a16:creationId xmlns:a16="http://schemas.microsoft.com/office/drawing/2014/main" id="{5BE47C94-C3C2-3134-8C4F-AAF534E795CE}"/>
                </a:ext>
              </a:extLst>
            </p:cNvPr>
            <p:cNvSpPr/>
            <p:nvPr/>
          </p:nvSpPr>
          <p:spPr>
            <a:xfrm>
              <a:off x="2918305" y="1699498"/>
              <a:ext cx="369167" cy="348486"/>
            </a:xfrm>
            <a:prstGeom prst="roundRect">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01B522AF-8F24-0E6B-251B-21BD985CD38D}"/>
                  </a:ext>
                </a:extLst>
              </p:cNvPr>
              <p:cNvSpPr txBox="1"/>
              <p:nvPr/>
            </p:nvSpPr>
            <p:spPr>
              <a:xfrm>
                <a:off x="3353953" y="1465898"/>
                <a:ext cx="3455414" cy="1523494"/>
              </a:xfrm>
              <a:prstGeom prst="rect">
                <a:avLst/>
              </a:prstGeom>
              <a:noFill/>
            </p:spPr>
            <p:txBody>
              <a:bodyPr wrap="square" rtlCol="0">
                <a:spAutoFit/>
              </a:bodyPr>
              <a:lstStyle/>
              <a:p>
                <a:pPr algn="ctr"/>
                <a:r>
                  <a:rPr kumimoji="1" lang="en-US" altLang="zh-CN" sz="2500" dirty="0">
                    <a:latin typeface="Times New Roman" panose="02020603050405020304" pitchFamily="18" charset="0"/>
                    <a:cs typeface="Times New Roman" panose="02020603050405020304" pitchFamily="18" charset="0"/>
                  </a:rPr>
                  <a:t>Replace cache</a:t>
                </a:r>
                <a:r>
                  <a:rPr kumimoji="1" lang="zh-CN" altLang="en-US" sz="2500" dirty="0">
                    <a:latin typeface="Times New Roman" panose="02020603050405020304" pitchFamily="18" charset="0"/>
                    <a:cs typeface="Times New Roman" panose="02020603050405020304" pitchFamily="18" charset="0"/>
                  </a:rPr>
                  <a:t> </a:t>
                </a:r>
                <a:r>
                  <a:rPr kumimoji="1" lang="en-US" altLang="zh-CN" sz="2500" dirty="0">
                    <a:latin typeface="Times New Roman" panose="02020603050405020304" pitchFamily="18" charset="0"/>
                    <a:cs typeface="Times New Roman" panose="02020603050405020304" pitchFamily="18" charset="0"/>
                  </a:rPr>
                  <a:t>based</a:t>
                </a:r>
                <a:r>
                  <a:rPr kumimoji="1" lang="zh-CN" altLang="en-US" sz="2500" dirty="0">
                    <a:latin typeface="Times New Roman" panose="02020603050405020304" pitchFamily="18" charset="0"/>
                    <a:cs typeface="Times New Roman" panose="02020603050405020304" pitchFamily="18" charset="0"/>
                  </a:rPr>
                  <a:t> </a:t>
                </a:r>
                <a:r>
                  <a:rPr kumimoji="1" lang="en-US" altLang="zh-CN" sz="2500" dirty="0">
                    <a:latin typeface="Times New Roman" panose="02020603050405020304" pitchFamily="18" charset="0"/>
                    <a:cs typeface="Times New Roman" panose="02020603050405020304" pitchFamily="18" charset="0"/>
                  </a:rPr>
                  <a:t>on</a:t>
                </a:r>
                <a:r>
                  <a:rPr kumimoji="1" lang="zh-CN" altLang="en-US" sz="2500" dirty="0">
                    <a:latin typeface="Times New Roman" panose="02020603050405020304" pitchFamily="18" charset="0"/>
                    <a:cs typeface="Times New Roman" panose="02020603050405020304" pitchFamily="18" charset="0"/>
                  </a:rPr>
                  <a:t> </a:t>
                </a:r>
                <a14:m>
                  <m:oMath xmlns:m="http://schemas.openxmlformats.org/officeDocument/2006/math">
                    <m:r>
                      <a:rPr kumimoji="1" lang="en-US" altLang="zh-CN" sz="2800" b="1" i="1" smtClean="0">
                        <a:solidFill>
                          <a:srgbClr val="7030A0"/>
                        </a:solidFill>
                        <a:latin typeface="Cambria Math" panose="02040503050406030204" pitchFamily="18" charset="0"/>
                      </a:rPr>
                      <m:t>𝑷𝒓𝒊𝒐𝒓𝒊𝒕𝒚</m:t>
                    </m:r>
                    <m:r>
                      <a:rPr kumimoji="1" lang="en-US" altLang="zh-CN" sz="2800" b="1" i="1" smtClean="0">
                        <a:solidFill>
                          <a:srgbClr val="7030A0"/>
                        </a:solidFill>
                        <a:latin typeface="Cambria Math" panose="02040503050406030204" pitchFamily="18" charset="0"/>
                      </a:rPr>
                      <m:t> </m:t>
                    </m:r>
                    <m:r>
                      <a:rPr kumimoji="1" lang="en-US" altLang="zh-CN" sz="2800" b="1" i="1" smtClean="0">
                        <a:solidFill>
                          <a:srgbClr val="7030A0"/>
                        </a:solidFill>
                        <a:latin typeface="Cambria Math" panose="02040503050406030204" pitchFamily="18" charset="0"/>
                      </a:rPr>
                      <m:t>𝒫</m:t>
                    </m:r>
                  </m:oMath>
                </a14:m>
                <a:endParaRPr kumimoji="1" lang="en-US" altLang="zh-CN" sz="2800" b="1" dirty="0">
                  <a:solidFill>
                    <a:srgbClr val="7030A0"/>
                  </a:solidFill>
                  <a:latin typeface="Times New Roman" panose="02020603050405020304" pitchFamily="18" charset="0"/>
                </a:endParaRPr>
              </a:p>
              <a:p>
                <a:pPr algn="ctr"/>
                <a:r>
                  <a:rPr kumimoji="1" lang="en-US" altLang="zh-CN" sz="2000" b="1" dirty="0">
                    <a:latin typeface="Times New Roman" panose="02020603050405020304" pitchFamily="18" charset="0"/>
                    <a:cs typeface="Times New Roman" panose="02020603050405020304" pitchFamily="18" charset="0"/>
                  </a:rPr>
                  <a:t>A metric calculated</a:t>
                </a:r>
                <a:r>
                  <a:rPr kumimoji="1" lang="zh-CN" altLang="en-US" sz="2000" b="1" dirty="0">
                    <a:latin typeface="Times New Roman" panose="02020603050405020304" pitchFamily="18" charset="0"/>
                    <a:cs typeface="Times New Roman" panose="02020603050405020304" pitchFamily="18" charset="0"/>
                  </a:rPr>
                  <a:t> </a:t>
                </a:r>
                <a:r>
                  <a:rPr kumimoji="1" lang="en-US" altLang="zh-CN" sz="2000" b="1" dirty="0">
                    <a:latin typeface="Times New Roman" panose="02020603050405020304" pitchFamily="18" charset="0"/>
                    <a:cs typeface="Times New Roman" panose="02020603050405020304" pitchFamily="18" charset="0"/>
                  </a:rPr>
                  <a:t>with social connectivity</a:t>
                </a:r>
              </a:p>
            </p:txBody>
          </p:sp>
        </mc:Choice>
        <mc:Fallback xmlns="">
          <p:sp>
            <p:nvSpPr>
              <p:cNvPr id="31" name="文本框 30">
                <a:extLst>
                  <a:ext uri="{FF2B5EF4-FFF2-40B4-BE49-F238E27FC236}">
                    <a16:creationId xmlns:a16="http://schemas.microsoft.com/office/drawing/2014/main" id="{01B522AF-8F24-0E6B-251B-21BD985CD38D}"/>
                  </a:ext>
                </a:extLst>
              </p:cNvPr>
              <p:cNvSpPr txBox="1">
                <a:spLocks noRot="1" noChangeAspect="1" noMove="1" noResize="1" noEditPoints="1" noAdjustHandles="1" noChangeArrowheads="1" noChangeShapeType="1" noTextEdit="1"/>
              </p:cNvSpPr>
              <p:nvPr/>
            </p:nvSpPr>
            <p:spPr>
              <a:xfrm>
                <a:off x="3353953" y="1465898"/>
                <a:ext cx="3455414" cy="1523494"/>
              </a:xfrm>
              <a:prstGeom prst="rect">
                <a:avLst/>
              </a:prstGeom>
              <a:blipFill>
                <a:blip r:embed="rId3"/>
                <a:stretch>
                  <a:fillRect t="-3306" b="-6612"/>
                </a:stretch>
              </a:blipFill>
            </p:spPr>
            <p:txBody>
              <a:bodyPr/>
              <a:lstStyle/>
              <a:p>
                <a:r>
                  <a:rPr lang="zh-CN" altLang="en-US">
                    <a:noFill/>
                  </a:rPr>
                  <a:t> </a:t>
                </a:r>
              </a:p>
            </p:txBody>
          </p:sp>
        </mc:Fallback>
      </mc:AlternateContent>
      <p:sp>
        <p:nvSpPr>
          <p:cNvPr id="32" name="文本框 31">
            <a:extLst>
              <a:ext uri="{FF2B5EF4-FFF2-40B4-BE49-F238E27FC236}">
                <a16:creationId xmlns:a16="http://schemas.microsoft.com/office/drawing/2014/main" id="{38679490-2EE9-8815-42E9-23E669BE95B6}"/>
              </a:ext>
            </a:extLst>
          </p:cNvPr>
          <p:cNvSpPr txBox="1"/>
          <p:nvPr/>
        </p:nvSpPr>
        <p:spPr>
          <a:xfrm>
            <a:off x="1177960" y="4550346"/>
            <a:ext cx="1418017" cy="461665"/>
          </a:xfrm>
          <a:prstGeom prst="rect">
            <a:avLst/>
          </a:prstGeom>
          <a:noFill/>
        </p:spPr>
        <p:txBody>
          <a:bodyPr wrap="none" rtlCol="0">
            <a:spAutoFit/>
          </a:bodyPr>
          <a:lstStyle/>
          <a:p>
            <a:r>
              <a:rPr kumimoji="1" lang="en-US" altLang="zh-CN" sz="2400" dirty="0"/>
              <a:t>Full</a:t>
            </a:r>
            <a:r>
              <a:rPr kumimoji="1" lang="zh-CN" altLang="en-US" sz="2400" dirty="0"/>
              <a:t> </a:t>
            </a:r>
            <a:r>
              <a:rPr kumimoji="1" lang="en-US" altLang="zh-CN" sz="2400" dirty="0"/>
              <a:t>cache</a:t>
            </a:r>
            <a:endParaRPr kumimoji="1" lang="zh-CN" altLang="en-US" sz="2400" dirty="0"/>
          </a:p>
        </p:txBody>
      </p:sp>
      <p:grpSp>
        <p:nvGrpSpPr>
          <p:cNvPr id="33" name="组合 32">
            <a:extLst>
              <a:ext uri="{FF2B5EF4-FFF2-40B4-BE49-F238E27FC236}">
                <a16:creationId xmlns:a16="http://schemas.microsoft.com/office/drawing/2014/main" id="{4C1038E9-C5D6-3B84-7296-2A776C4FB11D}"/>
              </a:ext>
            </a:extLst>
          </p:cNvPr>
          <p:cNvGrpSpPr/>
          <p:nvPr/>
        </p:nvGrpSpPr>
        <p:grpSpPr>
          <a:xfrm>
            <a:off x="6899422" y="2536268"/>
            <a:ext cx="878399" cy="1107995"/>
            <a:chOff x="3131831" y="2140923"/>
            <a:chExt cx="304930" cy="369332"/>
          </a:xfrm>
        </p:grpSpPr>
        <p:sp>
          <p:nvSpPr>
            <p:cNvPr id="34" name="圆角矩形 33">
              <a:extLst>
                <a:ext uri="{FF2B5EF4-FFF2-40B4-BE49-F238E27FC236}">
                  <a16:creationId xmlns:a16="http://schemas.microsoft.com/office/drawing/2014/main" id="{88AC8548-1335-FA75-8D19-EB73B4B7DB08}"/>
                </a:ext>
              </a:extLst>
            </p:cNvPr>
            <p:cNvSpPr/>
            <p:nvPr/>
          </p:nvSpPr>
          <p:spPr>
            <a:xfrm>
              <a:off x="3131831" y="2186439"/>
              <a:ext cx="304930" cy="292800"/>
            </a:xfrm>
            <a:prstGeom prst="roundRect">
              <a:avLst/>
            </a:prstGeom>
            <a:solidFill>
              <a:srgbClr val="F5B90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35" name="文本框 34">
              <a:extLst>
                <a:ext uri="{FF2B5EF4-FFF2-40B4-BE49-F238E27FC236}">
                  <a16:creationId xmlns:a16="http://schemas.microsoft.com/office/drawing/2014/main" id="{8FDD545B-104C-C961-9092-16D7C7F6BD76}"/>
                </a:ext>
              </a:extLst>
            </p:cNvPr>
            <p:cNvSpPr txBox="1"/>
            <p:nvPr/>
          </p:nvSpPr>
          <p:spPr>
            <a:xfrm>
              <a:off x="3147924" y="2140923"/>
              <a:ext cx="276121" cy="369332"/>
            </a:xfrm>
            <a:prstGeom prst="rect">
              <a:avLst/>
            </a:prstGeom>
            <a:noFill/>
          </p:spPr>
          <p:txBody>
            <a:bodyPr wrap="none" rtlCol="0">
              <a:spAutoFit/>
            </a:bodyPr>
            <a:lstStyle/>
            <a:p>
              <a:r>
                <a:rPr kumimoji="1" lang="en-US" altLang="zh-CN" sz="6600" dirty="0">
                  <a:latin typeface="Times New Roman" panose="02020603050405020304" pitchFamily="18" charset="0"/>
                  <a:cs typeface="Times New Roman" panose="02020603050405020304" pitchFamily="18" charset="0"/>
                </a:rPr>
                <a:t>D</a:t>
              </a:r>
              <a:endParaRPr kumimoji="1" lang="zh-CN" altLang="en-US" sz="6600" dirty="0">
                <a:latin typeface="Times New Roman" panose="02020603050405020304" pitchFamily="18" charset="0"/>
                <a:cs typeface="Times New Roman" panose="02020603050405020304" pitchFamily="18" charset="0"/>
              </a:endParaRPr>
            </a:p>
          </p:txBody>
        </p:sp>
      </p:grpSp>
      <p:sp>
        <p:nvSpPr>
          <p:cNvPr id="37" name="文本框 36">
            <a:extLst>
              <a:ext uri="{FF2B5EF4-FFF2-40B4-BE49-F238E27FC236}">
                <a16:creationId xmlns:a16="http://schemas.microsoft.com/office/drawing/2014/main" id="{819309FE-F276-9006-8B5B-6B053E40AEA7}"/>
              </a:ext>
            </a:extLst>
          </p:cNvPr>
          <p:cNvSpPr txBox="1"/>
          <p:nvPr/>
        </p:nvSpPr>
        <p:spPr>
          <a:xfrm>
            <a:off x="6566230" y="3605795"/>
            <a:ext cx="1787349" cy="461665"/>
          </a:xfrm>
          <a:prstGeom prst="rect">
            <a:avLst/>
          </a:prstGeom>
          <a:noFill/>
        </p:spPr>
        <p:txBody>
          <a:bodyPr wrap="none" rtlCol="0">
            <a:spAutoFit/>
          </a:bodyPr>
          <a:lstStyle/>
          <a:p>
            <a:r>
              <a:rPr kumimoji="1" lang="en-US" altLang="zh-CN" sz="2400" dirty="0"/>
              <a:t>New content</a:t>
            </a:r>
            <a:endParaRPr kumimoji="1" lang="zh-CN" altLang="en-US" sz="2400" dirty="0"/>
          </a:p>
        </p:txBody>
      </p:sp>
      <p:pic>
        <p:nvPicPr>
          <p:cNvPr id="39" name="图片 38">
            <a:extLst>
              <a:ext uri="{FF2B5EF4-FFF2-40B4-BE49-F238E27FC236}">
                <a16:creationId xmlns:a16="http://schemas.microsoft.com/office/drawing/2014/main" id="{7B246646-3931-1064-44C3-CF784199E27D}"/>
              </a:ext>
            </a:extLst>
          </p:cNvPr>
          <p:cNvPicPr>
            <a:picLocks noChangeAspect="1"/>
          </p:cNvPicPr>
          <p:nvPr/>
        </p:nvPicPr>
        <p:blipFill>
          <a:blip r:embed="rId4"/>
          <a:stretch>
            <a:fillRect/>
          </a:stretch>
        </p:blipFill>
        <p:spPr>
          <a:xfrm>
            <a:off x="4057738" y="3259522"/>
            <a:ext cx="2047844" cy="1615876"/>
          </a:xfrm>
          <a:prstGeom prst="rect">
            <a:avLst/>
          </a:prstGeom>
        </p:spPr>
      </p:pic>
      <p:cxnSp>
        <p:nvCxnSpPr>
          <p:cNvPr id="42" name="肘形连接符 41">
            <a:extLst>
              <a:ext uri="{FF2B5EF4-FFF2-40B4-BE49-F238E27FC236}">
                <a16:creationId xmlns:a16="http://schemas.microsoft.com/office/drawing/2014/main" id="{91A04C09-9F53-5178-5154-765E19D56E93}"/>
              </a:ext>
            </a:extLst>
          </p:cNvPr>
          <p:cNvCxnSpPr>
            <a:stCxn id="34" idx="1"/>
            <a:endCxn id="29" idx="3"/>
          </p:cNvCxnSpPr>
          <p:nvPr/>
        </p:nvCxnSpPr>
        <p:spPr>
          <a:xfrm rot="10800000" flipV="1">
            <a:off x="2656364" y="3112015"/>
            <a:ext cx="4243059" cy="782299"/>
          </a:xfrm>
          <a:prstGeom prst="bentConnector3">
            <a:avLst>
              <a:gd name="adj1" fmla="val 8524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827E0E0C-8E7D-419E-34F7-F97856B61798}"/>
                  </a:ext>
                </a:extLst>
              </p:cNvPr>
              <p:cNvSpPr txBox="1"/>
              <p:nvPr/>
            </p:nvSpPr>
            <p:spPr>
              <a:xfrm>
                <a:off x="1300124" y="5369178"/>
                <a:ext cx="6569171" cy="815608"/>
              </a:xfrm>
              <a:prstGeom prst="rect">
                <a:avLst/>
              </a:prstGeom>
              <a:noFill/>
            </p:spPr>
            <p:txBody>
              <a:bodyPr wrap="none" rtlCol="0">
                <a:spAutoFit/>
              </a:bodyPr>
              <a:lstStyle/>
              <a:p>
                <a:pPr algn="ctr"/>
                <a:r>
                  <a:rPr kumimoji="1" lang="en-US" altLang="zh-CN" sz="2300" b="1" dirty="0">
                    <a:solidFill>
                      <a:schemeClr val="tx1"/>
                    </a:solidFill>
                  </a:rPr>
                  <a:t>If</a:t>
                </a:r>
                <a:r>
                  <a:rPr kumimoji="1" lang="zh-CN" altLang="en-US" sz="2300" b="1" dirty="0">
                    <a:solidFill>
                      <a:schemeClr val="tx1"/>
                    </a:solidFill>
                  </a:rPr>
                  <a:t> </a:t>
                </a:r>
                <a14:m>
                  <m:oMath xmlns:m="http://schemas.openxmlformats.org/officeDocument/2006/math">
                    <m:r>
                      <a:rPr kumimoji="1" lang="en-US" altLang="zh-CN" sz="2300" b="1" i="1" smtClean="0">
                        <a:solidFill>
                          <a:srgbClr val="7030A0"/>
                        </a:solidFill>
                        <a:latin typeface="Cambria Math" panose="02040503050406030204" pitchFamily="18" charset="0"/>
                      </a:rPr>
                      <m:t>𝒎𝒊𝒏</m:t>
                    </m:r>
                    <m:d>
                      <m:dPr>
                        <m:ctrlPr>
                          <a:rPr kumimoji="1" lang="en-US" altLang="zh-CN" sz="2300" b="1" i="1" smtClean="0">
                            <a:solidFill>
                              <a:srgbClr val="7030A0"/>
                            </a:solidFill>
                            <a:latin typeface="Cambria Math" panose="02040503050406030204" pitchFamily="18" charset="0"/>
                          </a:rPr>
                        </m:ctrlPr>
                      </m:dPr>
                      <m:e>
                        <m:r>
                          <a:rPr kumimoji="1" lang="en-US" altLang="zh-CN" sz="2300" b="1" i="1" smtClean="0">
                            <a:solidFill>
                              <a:srgbClr val="7030A0"/>
                            </a:solidFill>
                            <a:latin typeface="Cambria Math" panose="02040503050406030204" pitchFamily="18" charset="0"/>
                          </a:rPr>
                          <m:t>𝑨</m:t>
                        </m:r>
                        <m:r>
                          <a:rPr kumimoji="1" lang="en-US" altLang="zh-CN" sz="2300" b="1" i="1" smtClean="0">
                            <a:solidFill>
                              <a:srgbClr val="7030A0"/>
                            </a:solidFill>
                            <a:latin typeface="Cambria Math" panose="02040503050406030204" pitchFamily="18" charset="0"/>
                          </a:rPr>
                          <m:t>,</m:t>
                        </m:r>
                        <m:r>
                          <a:rPr kumimoji="1" lang="en-US" altLang="zh-CN" sz="2300" b="1" i="1" smtClean="0">
                            <a:solidFill>
                              <a:srgbClr val="7030A0"/>
                            </a:solidFill>
                            <a:latin typeface="Cambria Math" panose="02040503050406030204" pitchFamily="18" charset="0"/>
                          </a:rPr>
                          <m:t>𝑩</m:t>
                        </m:r>
                        <m:r>
                          <a:rPr kumimoji="1" lang="en-US" altLang="zh-CN" sz="2300" b="1" i="1" smtClean="0">
                            <a:solidFill>
                              <a:srgbClr val="7030A0"/>
                            </a:solidFill>
                            <a:latin typeface="Cambria Math" panose="02040503050406030204" pitchFamily="18" charset="0"/>
                          </a:rPr>
                          <m:t>,</m:t>
                        </m:r>
                        <m:r>
                          <a:rPr kumimoji="1" lang="en-US" altLang="zh-CN" sz="2300" b="1" i="1" smtClean="0">
                            <a:solidFill>
                              <a:srgbClr val="7030A0"/>
                            </a:solidFill>
                            <a:latin typeface="Cambria Math" panose="02040503050406030204" pitchFamily="18" charset="0"/>
                          </a:rPr>
                          <m:t>𝑪</m:t>
                        </m:r>
                      </m:e>
                    </m:d>
                    <m:r>
                      <a:rPr kumimoji="1" lang="en-US" altLang="zh-CN" sz="2300" b="1" i="1" smtClean="0">
                        <a:solidFill>
                          <a:srgbClr val="7030A0"/>
                        </a:solidFill>
                        <a:latin typeface="Cambria Math" panose="02040503050406030204" pitchFamily="18" charset="0"/>
                      </a:rPr>
                      <m:t>=</m:t>
                    </m:r>
                    <m:r>
                      <a:rPr kumimoji="1" lang="en-US" altLang="zh-CN" sz="2300" b="1" i="1" smtClean="0">
                        <a:solidFill>
                          <a:srgbClr val="7030A0"/>
                        </a:solidFill>
                        <a:latin typeface="Cambria Math" panose="02040503050406030204" pitchFamily="18" charset="0"/>
                      </a:rPr>
                      <m:t>𝑪</m:t>
                    </m:r>
                    <m:r>
                      <a:rPr kumimoji="1" lang="zh-CN" altLang="en-US" sz="2300" b="1" i="1" smtClean="0">
                        <a:solidFill>
                          <a:srgbClr val="7030A0"/>
                        </a:solidFill>
                        <a:latin typeface="Cambria Math" panose="02040503050406030204" pitchFamily="18" charset="0"/>
                      </a:rPr>
                      <m:t>  </m:t>
                    </m:r>
                    <m:r>
                      <a:rPr kumimoji="1" lang="en-US" altLang="zh-CN" sz="2300" b="1" i="1" smtClean="0">
                        <a:solidFill>
                          <a:srgbClr val="7030A0"/>
                        </a:solidFill>
                        <a:latin typeface="Cambria Math" panose="02040503050406030204" pitchFamily="18" charset="0"/>
                      </a:rPr>
                      <m:t>𝒂𝒏𝒅</m:t>
                    </m:r>
                    <m:r>
                      <a:rPr kumimoji="1" lang="zh-CN" altLang="en-US" sz="2300" b="1" i="1" smtClean="0">
                        <a:solidFill>
                          <a:srgbClr val="7030A0"/>
                        </a:solidFill>
                        <a:latin typeface="Cambria Math" panose="02040503050406030204" pitchFamily="18" charset="0"/>
                      </a:rPr>
                      <m:t>  </m:t>
                    </m:r>
                    <m:sSub>
                      <m:sSubPr>
                        <m:ctrlPr>
                          <a:rPr kumimoji="1" lang="en-US" altLang="zh-CN" sz="2300" b="1" i="1" smtClean="0">
                            <a:solidFill>
                              <a:srgbClr val="7030A0"/>
                            </a:solidFill>
                            <a:latin typeface="Cambria Math" panose="02040503050406030204" pitchFamily="18" charset="0"/>
                          </a:rPr>
                        </m:ctrlPr>
                      </m:sSubPr>
                      <m:e>
                        <m:r>
                          <a:rPr kumimoji="1" lang="en-US" altLang="zh-CN" sz="2300" b="1" i="1" smtClean="0">
                            <a:solidFill>
                              <a:srgbClr val="7030A0"/>
                            </a:solidFill>
                            <a:latin typeface="Cambria Math" panose="02040503050406030204" pitchFamily="18" charset="0"/>
                          </a:rPr>
                          <m:t>𝑷𝒓𝒊𝒐𝒓𝒊𝒕𝒚</m:t>
                        </m:r>
                      </m:e>
                      <m:sub>
                        <m:r>
                          <a:rPr kumimoji="1" lang="en-US" altLang="zh-CN" sz="2300" b="1" i="1">
                            <a:solidFill>
                              <a:srgbClr val="7030A0"/>
                            </a:solidFill>
                            <a:latin typeface="Cambria Math" panose="02040503050406030204" pitchFamily="18" charset="0"/>
                          </a:rPr>
                          <m:t>𝑫</m:t>
                        </m:r>
                      </m:sub>
                    </m:sSub>
                    <m:r>
                      <a:rPr kumimoji="1" lang="en-US" altLang="zh-CN" sz="2300" b="1" i="1">
                        <a:solidFill>
                          <a:srgbClr val="7030A0"/>
                        </a:solidFill>
                        <a:latin typeface="Cambria Math" panose="02040503050406030204" pitchFamily="18" charset="0"/>
                      </a:rPr>
                      <m:t>&gt;</m:t>
                    </m:r>
                    <m:sSub>
                      <m:sSubPr>
                        <m:ctrlPr>
                          <a:rPr kumimoji="1" lang="en-US" altLang="zh-CN" sz="2300" b="1" i="1">
                            <a:solidFill>
                              <a:srgbClr val="7030A0"/>
                            </a:solidFill>
                            <a:latin typeface="Cambria Math" panose="02040503050406030204" pitchFamily="18" charset="0"/>
                          </a:rPr>
                        </m:ctrlPr>
                      </m:sSubPr>
                      <m:e>
                        <m:r>
                          <a:rPr kumimoji="1" lang="en-US" altLang="zh-CN" sz="2300" b="1" i="1">
                            <a:solidFill>
                              <a:srgbClr val="7030A0"/>
                            </a:solidFill>
                            <a:latin typeface="Cambria Math" panose="02040503050406030204" pitchFamily="18" charset="0"/>
                          </a:rPr>
                          <m:t>𝑷𝒓𝒊𝒐𝒓𝒊𝒕𝒚</m:t>
                        </m:r>
                      </m:e>
                      <m:sub>
                        <m:r>
                          <a:rPr kumimoji="1" lang="en-US" altLang="zh-CN" sz="2300" b="1" i="1">
                            <a:solidFill>
                              <a:srgbClr val="7030A0"/>
                            </a:solidFill>
                            <a:latin typeface="Cambria Math" panose="02040503050406030204" pitchFamily="18" charset="0"/>
                          </a:rPr>
                          <m:t>𝑪</m:t>
                        </m:r>
                      </m:sub>
                    </m:sSub>
                  </m:oMath>
                </a14:m>
                <a:endParaRPr kumimoji="1" lang="en-US" altLang="zh-CN" sz="2300" b="1" dirty="0">
                  <a:solidFill>
                    <a:schemeClr val="tx1"/>
                  </a:solidFill>
                  <a:latin typeface="Times New Roman" panose="02020603050405020304" pitchFamily="18" charset="0"/>
                </a:endParaRPr>
              </a:p>
              <a:p>
                <a:pPr algn="ctr"/>
                <a:r>
                  <a:rPr kumimoji="1" lang="en-US" altLang="zh-CN" sz="2400" b="1" dirty="0">
                    <a:solidFill>
                      <a:schemeClr val="tx1"/>
                    </a:solidFill>
                    <a:latin typeface="Times New Roman" panose="02020603050405020304" pitchFamily="18" charset="0"/>
                    <a:cs typeface="Times New Roman" panose="02020603050405020304" pitchFamily="18" charset="0"/>
                  </a:rPr>
                  <a:t>Then,</a:t>
                </a:r>
                <a:r>
                  <a:rPr kumimoji="1" lang="zh-CN" altLang="en-US" sz="2400" b="1" dirty="0">
                    <a:solidFill>
                      <a:schemeClr val="tx1"/>
                    </a:solidFill>
                    <a:latin typeface="Times New Roman" panose="02020603050405020304" pitchFamily="18" charset="0"/>
                    <a:cs typeface="Times New Roman" panose="02020603050405020304" pitchFamily="18" charset="0"/>
                  </a:rPr>
                  <a:t> </a:t>
                </a:r>
                <a:r>
                  <a:rPr kumimoji="1" lang="en-US" altLang="zh-CN" sz="2400" b="1" i="1" dirty="0">
                    <a:solidFill>
                      <a:schemeClr val="tx1"/>
                    </a:solidFill>
                    <a:latin typeface="Times New Roman" panose="02020603050405020304" pitchFamily="18" charset="0"/>
                    <a:cs typeface="Times New Roman" panose="02020603050405020304" pitchFamily="18" charset="0"/>
                  </a:rPr>
                  <a:t>D</a:t>
                </a:r>
                <a:r>
                  <a:rPr kumimoji="1" lang="zh-CN" altLang="en-US" sz="2400" b="1" dirty="0">
                    <a:solidFill>
                      <a:schemeClr val="tx1"/>
                    </a:solidFill>
                    <a:latin typeface="Times New Roman" panose="02020603050405020304" pitchFamily="18" charset="0"/>
                    <a:cs typeface="Times New Roman" panose="02020603050405020304" pitchFamily="18" charset="0"/>
                  </a:rPr>
                  <a:t> </a:t>
                </a:r>
                <a:r>
                  <a:rPr kumimoji="1" lang="en-US" altLang="zh-CN" sz="2400" b="1" dirty="0">
                    <a:solidFill>
                      <a:schemeClr val="tx1"/>
                    </a:solidFill>
                    <a:latin typeface="Times New Roman" panose="02020603050405020304" pitchFamily="18" charset="0"/>
                    <a:cs typeface="Times New Roman" panose="02020603050405020304" pitchFamily="18" charset="0"/>
                  </a:rPr>
                  <a:t>replace</a:t>
                </a:r>
                <a:r>
                  <a:rPr kumimoji="1" lang="zh-CN" altLang="en-US" sz="2400" b="1" dirty="0">
                    <a:solidFill>
                      <a:schemeClr val="tx1"/>
                    </a:solidFill>
                    <a:latin typeface="Times New Roman" panose="02020603050405020304" pitchFamily="18" charset="0"/>
                    <a:cs typeface="Times New Roman" panose="02020603050405020304" pitchFamily="18" charset="0"/>
                  </a:rPr>
                  <a:t> </a:t>
                </a:r>
                <a:r>
                  <a:rPr kumimoji="1" lang="en-US" altLang="zh-CN" sz="2400" b="1" i="1" dirty="0">
                    <a:solidFill>
                      <a:schemeClr val="tx1"/>
                    </a:solidFill>
                    <a:latin typeface="Times New Roman" panose="02020603050405020304" pitchFamily="18" charset="0"/>
                    <a:cs typeface="Times New Roman" panose="02020603050405020304" pitchFamily="18" charset="0"/>
                  </a:rPr>
                  <a:t>C</a:t>
                </a:r>
                <a:r>
                  <a:rPr kumimoji="1" lang="zh-CN" altLang="en-US" sz="2400" b="1" dirty="0">
                    <a:solidFill>
                      <a:schemeClr val="tx1"/>
                    </a:solidFill>
                    <a:latin typeface="Times New Roman" panose="02020603050405020304" pitchFamily="18" charset="0"/>
                    <a:cs typeface="Times New Roman" panose="02020603050405020304" pitchFamily="18" charset="0"/>
                  </a:rPr>
                  <a:t> </a:t>
                </a:r>
                <a:r>
                  <a:rPr kumimoji="1" lang="en-US" altLang="zh-CN" sz="2400" b="1" dirty="0">
                    <a:solidFill>
                      <a:schemeClr val="tx1"/>
                    </a:solidFill>
                    <a:latin typeface="Times New Roman" panose="02020603050405020304" pitchFamily="18" charset="0"/>
                    <a:cs typeface="Times New Roman" panose="02020603050405020304" pitchFamily="18" charset="0"/>
                  </a:rPr>
                  <a:t>in</a:t>
                </a:r>
                <a:r>
                  <a:rPr kumimoji="1" lang="zh-CN" altLang="en-US" sz="2400" b="1" dirty="0">
                    <a:solidFill>
                      <a:schemeClr val="tx1"/>
                    </a:solidFill>
                    <a:latin typeface="Times New Roman" panose="02020603050405020304" pitchFamily="18" charset="0"/>
                    <a:cs typeface="Times New Roman" panose="02020603050405020304" pitchFamily="18" charset="0"/>
                  </a:rPr>
                  <a:t> </a:t>
                </a:r>
                <a:r>
                  <a:rPr kumimoji="1" lang="en-US" altLang="zh-CN" sz="2400" b="1" dirty="0">
                    <a:solidFill>
                      <a:schemeClr val="tx1"/>
                    </a:solidFill>
                    <a:latin typeface="Times New Roman" panose="02020603050405020304" pitchFamily="18" charset="0"/>
                    <a:cs typeface="Times New Roman" panose="02020603050405020304" pitchFamily="18" charset="0"/>
                  </a:rPr>
                  <a:t>cache</a:t>
                </a:r>
              </a:p>
            </p:txBody>
          </p:sp>
        </mc:Choice>
        <mc:Fallback xmlns="">
          <p:sp>
            <p:nvSpPr>
              <p:cNvPr id="44" name="文本框 43">
                <a:extLst>
                  <a:ext uri="{FF2B5EF4-FFF2-40B4-BE49-F238E27FC236}">
                    <a16:creationId xmlns:a16="http://schemas.microsoft.com/office/drawing/2014/main" id="{827E0E0C-8E7D-419E-34F7-F97856B61798}"/>
                  </a:ext>
                </a:extLst>
              </p:cNvPr>
              <p:cNvSpPr txBox="1">
                <a:spLocks noRot="1" noChangeAspect="1" noMove="1" noResize="1" noEditPoints="1" noAdjustHandles="1" noChangeArrowheads="1" noChangeShapeType="1" noTextEdit="1"/>
              </p:cNvSpPr>
              <p:nvPr/>
            </p:nvSpPr>
            <p:spPr>
              <a:xfrm>
                <a:off x="1300124" y="5369178"/>
                <a:ext cx="6569171" cy="815608"/>
              </a:xfrm>
              <a:prstGeom prst="rect">
                <a:avLst/>
              </a:prstGeom>
              <a:blipFill>
                <a:blip r:embed="rId5"/>
                <a:stretch>
                  <a:fillRect l="-965" t="-4545" b="-1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60446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D09331B-CA28-3924-76BF-28F98FAB04B7}"/>
              </a:ext>
            </a:extLst>
          </p:cNvPr>
          <p:cNvSpPr>
            <a:spLocks noGrp="1"/>
          </p:cNvSpPr>
          <p:nvPr>
            <p:ph type="sldNum" sz="quarter" idx="12"/>
          </p:nvPr>
        </p:nvSpPr>
        <p:spPr/>
        <p:txBody>
          <a:bodyPr/>
          <a:lstStyle/>
          <a:p>
            <a:fld id="{041C29CA-8DAD-7D4B-B26F-2E2A67ED50CD}" type="slidenum">
              <a:rPr kumimoji="1" lang="zh-CN" altLang="en-US" smtClean="0"/>
              <a:pPr/>
              <a:t>6</a:t>
            </a:fld>
            <a:endParaRPr kumimoji="1" lang="zh-CN" altLang="en-US" dirty="0"/>
          </a:p>
        </p:txBody>
      </p:sp>
      <mc:AlternateContent xmlns:mc="http://schemas.openxmlformats.org/markup-compatibility/2006" xmlns:a14="http://schemas.microsoft.com/office/drawing/2010/main">
        <mc:Choice Requires="a14">
          <p:sp>
            <p:nvSpPr>
              <p:cNvPr id="3" name="标题 2">
                <a:extLst>
                  <a:ext uri="{FF2B5EF4-FFF2-40B4-BE49-F238E27FC236}">
                    <a16:creationId xmlns:a16="http://schemas.microsoft.com/office/drawing/2014/main" id="{62E2FE9B-ADDA-2B96-74E3-55CDBE3777BD}"/>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Calculation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of Priority</a:t>
                </a:r>
                <a:r>
                  <a:rPr kumimoji="1" lang="zh-CN" altLang="en-US" dirty="0">
                    <a:latin typeface="Times New Roman" panose="02020603050405020304" pitchFamily="18" charset="0"/>
                    <a:cs typeface="Times New Roman" panose="02020603050405020304" pitchFamily="18" charset="0"/>
                  </a:rPr>
                  <a:t> </a:t>
                </a:r>
                <a14:m>
                  <m:oMath xmlns:m="http://schemas.openxmlformats.org/officeDocument/2006/math">
                    <m:r>
                      <a:rPr kumimoji="1" lang="en-US" altLang="zh-CN" i="1">
                        <a:latin typeface="Cambria Math" panose="02040503050406030204" pitchFamily="18" charset="0"/>
                      </a:rPr>
                      <m:t>𝒫</m:t>
                    </m:r>
                  </m:oMath>
                </a14:m>
                <a:endParaRPr kumimoji="1" lang="zh-CN" altLang="en-US" dirty="0"/>
              </a:p>
            </p:txBody>
          </p:sp>
        </mc:Choice>
        <mc:Fallback xmlns="">
          <p:sp>
            <p:nvSpPr>
              <p:cNvPr id="3" name="标题 2">
                <a:extLst>
                  <a:ext uri="{FF2B5EF4-FFF2-40B4-BE49-F238E27FC236}">
                    <a16:creationId xmlns:a16="http://schemas.microsoft.com/office/drawing/2014/main" id="{62E2FE9B-ADDA-2B96-74E3-55CDBE3777BD}"/>
                  </a:ext>
                </a:extLst>
              </p:cNvPr>
              <p:cNvSpPr>
                <a:spLocks noGrp="1" noRot="1" noChangeAspect="1" noMove="1" noResize="1" noEditPoints="1" noAdjustHandles="1" noChangeArrowheads="1" noChangeShapeType="1" noTextEdit="1"/>
              </p:cNvSpPr>
              <p:nvPr>
                <p:ph type="title"/>
              </p:nvPr>
            </p:nvSpPr>
            <p:spPr>
              <a:blipFill>
                <a:blip r:embed="rId3"/>
                <a:stretch>
                  <a:fillRect t="-11940" b="-149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FA8307C-7B1B-CFEC-42A0-76BB936DFCC0}"/>
                  </a:ext>
                </a:extLst>
              </p:cNvPr>
              <p:cNvSpPr txBox="1"/>
              <p:nvPr/>
            </p:nvSpPr>
            <p:spPr>
              <a:xfrm>
                <a:off x="274814" y="1251593"/>
                <a:ext cx="2301750" cy="954107"/>
              </a:xfrm>
              <a:prstGeom prst="rect">
                <a:avLst/>
              </a:prstGeom>
              <a:noFill/>
            </p:spPr>
            <p:txBody>
              <a:bodyPr wrap="square" rtlCol="0">
                <a:spAutoFit/>
              </a:bodyPr>
              <a:lstStyle/>
              <a:p>
                <a:pPr algn="ctr"/>
                <a:r>
                  <a:rPr kumimoji="1" lang="en-US" altLang="zh-CN" sz="2800" dirty="0">
                    <a:solidFill>
                      <a:schemeClr val="accent1">
                        <a:lumMod val="75000"/>
                      </a:schemeClr>
                    </a:solidFill>
                    <a:latin typeface="Times New Roman" panose="02020603050405020304" pitchFamily="18" charset="0"/>
                    <a:cs typeface="Times New Roman" panose="02020603050405020304" pitchFamily="18" charset="0"/>
                  </a:rPr>
                  <a:t>Calculation</a:t>
                </a:r>
                <a:r>
                  <a:rPr kumimoji="1" lang="zh-CN" altLang="en-US" sz="2800" dirty="0">
                    <a:solidFill>
                      <a:schemeClr val="accent1">
                        <a:lumMod val="75000"/>
                      </a:schemeClr>
                    </a:solidFill>
                    <a:latin typeface="Times New Roman" panose="02020603050405020304" pitchFamily="18" charset="0"/>
                    <a:cs typeface="Times New Roman" panose="02020603050405020304" pitchFamily="18" charset="0"/>
                  </a:rPr>
                  <a:t> </a:t>
                </a:r>
                <a:r>
                  <a:rPr kumimoji="1" lang="en-US" altLang="zh-CN" sz="2800" dirty="0">
                    <a:solidFill>
                      <a:schemeClr val="accent1">
                        <a:lumMod val="75000"/>
                      </a:schemeClr>
                    </a:solidFill>
                    <a:latin typeface="Times New Roman" panose="02020603050405020304" pitchFamily="18" charset="0"/>
                    <a:cs typeface="Times New Roman" panose="02020603050405020304" pitchFamily="18" charset="0"/>
                  </a:rPr>
                  <a:t>of Priority</a:t>
                </a:r>
                <a:r>
                  <a:rPr kumimoji="1" lang="zh-CN" altLang="en-US" sz="2800" dirty="0">
                    <a:solidFill>
                      <a:schemeClr val="accent1">
                        <a:lumMod val="75000"/>
                      </a:schemeClr>
                    </a:solidFill>
                    <a:latin typeface="Times New Roman" panose="02020603050405020304" pitchFamily="18" charset="0"/>
                    <a:cs typeface="Times New Roman" panose="02020603050405020304" pitchFamily="18" charset="0"/>
                  </a:rPr>
                  <a:t> </a:t>
                </a:r>
                <a14:m>
                  <m:oMath xmlns:m="http://schemas.openxmlformats.org/officeDocument/2006/math">
                    <m:r>
                      <a:rPr kumimoji="1" lang="en-US" altLang="zh-CN" sz="2800" i="1">
                        <a:solidFill>
                          <a:schemeClr val="accent1">
                            <a:lumMod val="75000"/>
                          </a:schemeClr>
                        </a:solidFill>
                        <a:latin typeface="Cambria Math" panose="02040503050406030204" pitchFamily="18" charset="0"/>
                      </a:rPr>
                      <m:t>𝒫</m:t>
                    </m:r>
                  </m:oMath>
                </a14:m>
                <a:endParaRPr kumimoji="1" lang="en-US" altLang="zh-CN" sz="2800" dirty="0">
                  <a:solidFill>
                    <a:schemeClr val="accent1">
                      <a:lumMod val="75000"/>
                    </a:schemeClr>
                  </a:solidFill>
                  <a:latin typeface="Times New Roman" panose="02020603050405020304" pitchFamily="18" charset="0"/>
                  <a:cs typeface="Times New Roman" panose="02020603050405020304" pitchFamily="18" charset="0"/>
                </a:endParaRPr>
              </a:p>
            </p:txBody>
          </p:sp>
        </mc:Choice>
        <mc:Fallback xmlns="">
          <p:sp>
            <p:nvSpPr>
              <p:cNvPr id="4" name="文本框 3">
                <a:extLst>
                  <a:ext uri="{FF2B5EF4-FFF2-40B4-BE49-F238E27FC236}">
                    <a16:creationId xmlns:a16="http://schemas.microsoft.com/office/drawing/2014/main" id="{3FA8307C-7B1B-CFEC-42A0-76BB936DFCC0}"/>
                  </a:ext>
                </a:extLst>
              </p:cNvPr>
              <p:cNvSpPr txBox="1">
                <a:spLocks noRot="1" noChangeAspect="1" noMove="1" noResize="1" noEditPoints="1" noAdjustHandles="1" noChangeArrowheads="1" noChangeShapeType="1" noTextEdit="1"/>
              </p:cNvSpPr>
              <p:nvPr/>
            </p:nvSpPr>
            <p:spPr>
              <a:xfrm>
                <a:off x="274814" y="1251593"/>
                <a:ext cx="2301750" cy="954107"/>
              </a:xfrm>
              <a:prstGeom prst="rect">
                <a:avLst/>
              </a:prstGeom>
              <a:blipFill>
                <a:blip r:embed="rId4"/>
                <a:stretch>
                  <a:fillRect l="-3279" t="-6579" r="-7104" b="-18421"/>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4E5E3BC1-D680-FAB4-6A97-2D3DEC055BDA}"/>
              </a:ext>
            </a:extLst>
          </p:cNvPr>
          <p:cNvSpPr txBox="1"/>
          <p:nvPr/>
        </p:nvSpPr>
        <p:spPr>
          <a:xfrm>
            <a:off x="2132343" y="1524843"/>
            <a:ext cx="758184" cy="553997"/>
          </a:xfrm>
          <a:prstGeom prst="rect">
            <a:avLst/>
          </a:prstGeom>
          <a:noFill/>
        </p:spPr>
        <p:txBody>
          <a:bodyPr wrap="square" rtlCol="0">
            <a:spAutoFit/>
          </a:bodyPr>
          <a:lstStyle/>
          <a:p>
            <a:pPr algn="ctr"/>
            <a:r>
              <a:rPr kumimoji="1" lang="en-US" altLang="zh-CN" sz="3000" dirty="0">
                <a:solidFill>
                  <a:schemeClr val="accent1">
                    <a:lumMod val="75000"/>
                  </a:schemeClr>
                </a:solidFill>
                <a:latin typeface="Times New Roman" panose="02020603050405020304" pitchFamily="18" charset="0"/>
                <a:cs typeface="Times New Roman" panose="02020603050405020304" pitchFamily="18" charset="0"/>
              </a:rPr>
              <a:t>=</a:t>
            </a:r>
            <a:r>
              <a:rPr kumimoji="1" lang="zh-CN" altLang="en-US" sz="3000" dirty="0">
                <a:solidFill>
                  <a:schemeClr val="accent1">
                    <a:lumMod val="75000"/>
                  </a:schemeClr>
                </a:solidFill>
                <a:latin typeface="Times New Roman" panose="02020603050405020304" pitchFamily="18" charset="0"/>
                <a:cs typeface="Times New Roman" panose="02020603050405020304" pitchFamily="18" charset="0"/>
              </a:rPr>
              <a:t> </a:t>
            </a:r>
            <a:endParaRPr kumimoji="1" lang="en-US" altLang="zh-CN" sz="3000"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EA62F19D-A569-9152-77C1-4B676D7BAC78}"/>
              </a:ext>
            </a:extLst>
          </p:cNvPr>
          <p:cNvPicPr>
            <a:picLocks noChangeAspect="1"/>
          </p:cNvPicPr>
          <p:nvPr/>
        </p:nvPicPr>
        <p:blipFill>
          <a:blip r:embed="rId5">
            <a:duotone>
              <a:schemeClr val="accent1">
                <a:shade val="45000"/>
                <a:satMod val="135000"/>
              </a:schemeClr>
              <a:prstClr val="white"/>
            </a:duotone>
          </a:blip>
          <a:stretch>
            <a:fillRect/>
          </a:stretch>
        </p:blipFill>
        <p:spPr>
          <a:xfrm>
            <a:off x="3548108" y="1245589"/>
            <a:ext cx="915871" cy="937170"/>
          </a:xfrm>
          <a:prstGeom prst="rect">
            <a:avLst/>
          </a:prstGeom>
        </p:spPr>
      </p:pic>
      <p:pic>
        <p:nvPicPr>
          <p:cNvPr id="8" name="图片 7">
            <a:extLst>
              <a:ext uri="{FF2B5EF4-FFF2-40B4-BE49-F238E27FC236}">
                <a16:creationId xmlns:a16="http://schemas.microsoft.com/office/drawing/2014/main" id="{8DE42837-FAF8-F009-B055-C6082F5DECC9}"/>
              </a:ext>
            </a:extLst>
          </p:cNvPr>
          <p:cNvPicPr>
            <a:picLocks noChangeAspect="1"/>
          </p:cNvPicPr>
          <p:nvPr/>
        </p:nvPicPr>
        <p:blipFill>
          <a:blip r:embed="rId6">
            <a:duotone>
              <a:schemeClr val="accent1">
                <a:shade val="45000"/>
                <a:satMod val="135000"/>
              </a:schemeClr>
              <a:prstClr val="white"/>
            </a:duotone>
          </a:blip>
          <a:stretch>
            <a:fillRect/>
          </a:stretch>
        </p:blipFill>
        <p:spPr>
          <a:xfrm>
            <a:off x="6276299" y="1370953"/>
            <a:ext cx="707887" cy="707887"/>
          </a:xfrm>
          <a:prstGeom prst="rect">
            <a:avLst/>
          </a:prstGeom>
        </p:spPr>
      </p:pic>
      <p:pic>
        <p:nvPicPr>
          <p:cNvPr id="9" name="图片 8">
            <a:extLst>
              <a:ext uri="{FF2B5EF4-FFF2-40B4-BE49-F238E27FC236}">
                <a16:creationId xmlns:a16="http://schemas.microsoft.com/office/drawing/2014/main" id="{2484A5F9-CC58-A3A7-0F9D-6E58FDD09BCC}"/>
              </a:ext>
            </a:extLst>
          </p:cNvPr>
          <p:cNvPicPr>
            <a:picLocks noChangeAspect="1"/>
          </p:cNvPicPr>
          <p:nvPr/>
        </p:nvPicPr>
        <p:blipFill>
          <a:blip r:embed="rId7">
            <a:duotone>
              <a:schemeClr val="accent1">
                <a:shade val="45000"/>
                <a:satMod val="135000"/>
              </a:schemeClr>
              <a:prstClr val="white"/>
            </a:duotone>
          </a:blip>
          <a:stretch>
            <a:fillRect/>
          </a:stretch>
        </p:blipFill>
        <p:spPr>
          <a:xfrm>
            <a:off x="5005394" y="1372363"/>
            <a:ext cx="664181" cy="664181"/>
          </a:xfrm>
          <a:prstGeom prst="rect">
            <a:avLst/>
          </a:prstGeom>
        </p:spPr>
      </p:pic>
      <p:pic>
        <p:nvPicPr>
          <p:cNvPr id="10" name="图片 9">
            <a:extLst>
              <a:ext uri="{FF2B5EF4-FFF2-40B4-BE49-F238E27FC236}">
                <a16:creationId xmlns:a16="http://schemas.microsoft.com/office/drawing/2014/main" id="{EC4FBD20-D046-9423-ED2C-ABB7FE091987}"/>
              </a:ext>
            </a:extLst>
          </p:cNvPr>
          <p:cNvPicPr>
            <a:picLocks noChangeAspect="1"/>
          </p:cNvPicPr>
          <p:nvPr/>
        </p:nvPicPr>
        <p:blipFill>
          <a:blip r:embed="rId8">
            <a:duotone>
              <a:schemeClr val="accent1">
                <a:shade val="45000"/>
                <a:satMod val="135000"/>
              </a:schemeClr>
              <a:prstClr val="white"/>
            </a:duotone>
          </a:blip>
          <a:stretch>
            <a:fillRect/>
          </a:stretch>
        </p:blipFill>
        <p:spPr>
          <a:xfrm>
            <a:off x="7680337" y="1454862"/>
            <a:ext cx="654821" cy="654821"/>
          </a:xfrm>
          <a:prstGeom prst="rect">
            <a:avLst/>
          </a:prstGeom>
        </p:spPr>
      </p:pic>
      <p:sp>
        <p:nvSpPr>
          <p:cNvPr id="11" name="文本框 10">
            <a:extLst>
              <a:ext uri="{FF2B5EF4-FFF2-40B4-BE49-F238E27FC236}">
                <a16:creationId xmlns:a16="http://schemas.microsoft.com/office/drawing/2014/main" id="{B4326C18-C0DC-4A75-546B-68226126CEB0}"/>
              </a:ext>
            </a:extLst>
          </p:cNvPr>
          <p:cNvSpPr txBox="1"/>
          <p:nvPr/>
        </p:nvSpPr>
        <p:spPr>
          <a:xfrm>
            <a:off x="4480831" y="1346952"/>
            <a:ext cx="444933" cy="553997"/>
          </a:xfrm>
          <a:prstGeom prst="rect">
            <a:avLst/>
          </a:prstGeom>
          <a:noFill/>
        </p:spPr>
        <p:txBody>
          <a:bodyPr wrap="square" rtlCol="0">
            <a:spAutoFit/>
          </a:bodyPr>
          <a:lstStyle/>
          <a:p>
            <a:pPr algn="ctr"/>
            <a:r>
              <a:rPr kumimoji="1" lang="en-US" altLang="zh-CN" sz="3000" dirty="0">
                <a:solidFill>
                  <a:schemeClr val="accent1">
                    <a:lumMod val="75000"/>
                  </a:schemeClr>
                </a:solidFill>
                <a:latin typeface="Times New Roman" panose="02020603050405020304" pitchFamily="18" charset="0"/>
                <a:cs typeface="Times New Roman" panose="02020603050405020304" pitchFamily="18" charset="0"/>
              </a:rPr>
              <a:t>+</a:t>
            </a:r>
            <a:r>
              <a:rPr kumimoji="1" lang="zh-CN" altLang="en-US" sz="3000" dirty="0">
                <a:solidFill>
                  <a:schemeClr val="accent1">
                    <a:lumMod val="75000"/>
                  </a:schemeClr>
                </a:solidFill>
                <a:latin typeface="Times New Roman" panose="02020603050405020304" pitchFamily="18" charset="0"/>
                <a:cs typeface="Times New Roman" panose="02020603050405020304" pitchFamily="18" charset="0"/>
              </a:rPr>
              <a:t> </a:t>
            </a:r>
            <a:endParaRPr kumimoji="1" lang="en-US" altLang="zh-CN" sz="3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DB6DDB08-67EC-4ADE-DBB5-DD4781EFDA78}"/>
              </a:ext>
            </a:extLst>
          </p:cNvPr>
          <p:cNvSpPr txBox="1"/>
          <p:nvPr/>
        </p:nvSpPr>
        <p:spPr>
          <a:xfrm>
            <a:off x="5752507" y="1346952"/>
            <a:ext cx="444933" cy="553997"/>
          </a:xfrm>
          <a:prstGeom prst="rect">
            <a:avLst/>
          </a:prstGeom>
          <a:noFill/>
        </p:spPr>
        <p:txBody>
          <a:bodyPr wrap="square" rtlCol="0">
            <a:spAutoFit/>
          </a:bodyPr>
          <a:lstStyle/>
          <a:p>
            <a:pPr algn="ctr"/>
            <a:r>
              <a:rPr kumimoji="1" lang="en-US" altLang="zh-CN" sz="3000" dirty="0">
                <a:solidFill>
                  <a:schemeClr val="accent1">
                    <a:lumMod val="75000"/>
                  </a:schemeClr>
                </a:solidFill>
                <a:latin typeface="Times New Roman" panose="02020603050405020304" pitchFamily="18" charset="0"/>
                <a:cs typeface="Times New Roman" panose="02020603050405020304" pitchFamily="18" charset="0"/>
              </a:rPr>
              <a:t>+</a:t>
            </a:r>
            <a:r>
              <a:rPr kumimoji="1" lang="zh-CN" altLang="en-US" sz="3000" dirty="0">
                <a:solidFill>
                  <a:schemeClr val="accent1">
                    <a:lumMod val="75000"/>
                  </a:schemeClr>
                </a:solidFill>
                <a:latin typeface="Times New Roman" panose="02020603050405020304" pitchFamily="18" charset="0"/>
                <a:cs typeface="Times New Roman" panose="02020603050405020304" pitchFamily="18" charset="0"/>
              </a:rPr>
              <a:t> </a:t>
            </a:r>
            <a:endParaRPr kumimoji="1" lang="en-US" altLang="zh-CN" sz="3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1532FC95-DA17-0FA9-EEBD-E6606BF7B23A}"/>
              </a:ext>
            </a:extLst>
          </p:cNvPr>
          <p:cNvSpPr txBox="1"/>
          <p:nvPr/>
        </p:nvSpPr>
        <p:spPr>
          <a:xfrm>
            <a:off x="7124588" y="1372363"/>
            <a:ext cx="444933" cy="553997"/>
          </a:xfrm>
          <a:prstGeom prst="rect">
            <a:avLst/>
          </a:prstGeom>
          <a:noFill/>
        </p:spPr>
        <p:txBody>
          <a:bodyPr wrap="square" rtlCol="0">
            <a:spAutoFit/>
          </a:bodyPr>
          <a:lstStyle/>
          <a:p>
            <a:pPr algn="ctr"/>
            <a:r>
              <a:rPr kumimoji="1" lang="en-US" altLang="zh-CN" sz="3000" dirty="0">
                <a:solidFill>
                  <a:schemeClr val="accent1">
                    <a:lumMod val="75000"/>
                  </a:schemeClr>
                </a:solidFill>
                <a:latin typeface="Times New Roman" panose="02020603050405020304" pitchFamily="18" charset="0"/>
                <a:cs typeface="Times New Roman" panose="02020603050405020304" pitchFamily="18" charset="0"/>
              </a:rPr>
              <a:t>+</a:t>
            </a:r>
            <a:r>
              <a:rPr kumimoji="1" lang="zh-CN" altLang="en-US" sz="3000" dirty="0">
                <a:solidFill>
                  <a:schemeClr val="accent1">
                    <a:lumMod val="75000"/>
                  </a:schemeClr>
                </a:solidFill>
                <a:latin typeface="Times New Roman" panose="02020603050405020304" pitchFamily="18" charset="0"/>
                <a:cs typeface="Times New Roman" panose="02020603050405020304" pitchFamily="18" charset="0"/>
              </a:rPr>
              <a:t> </a:t>
            </a:r>
            <a:endParaRPr kumimoji="1" lang="en-US" altLang="zh-CN" sz="3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9F76F2A9-9290-3E33-98B1-210BC3911059}"/>
              </a:ext>
            </a:extLst>
          </p:cNvPr>
          <p:cNvSpPr txBox="1"/>
          <p:nvPr/>
        </p:nvSpPr>
        <p:spPr>
          <a:xfrm>
            <a:off x="3092892" y="2092166"/>
            <a:ext cx="1752725" cy="646331"/>
          </a:xfrm>
          <a:prstGeom prst="rect">
            <a:avLst/>
          </a:prstGeom>
          <a:noFill/>
        </p:spPr>
        <p:txBody>
          <a:bodyPr wrap="square" rtlCol="0">
            <a:spAutoFit/>
          </a:bodyPr>
          <a:lstStyle/>
          <a:p>
            <a:pPr algn="ctr"/>
            <a:r>
              <a:rPr kumimoji="1" lang="en-US" altLang="zh-CN" dirty="0">
                <a:solidFill>
                  <a:schemeClr val="accent1">
                    <a:lumMod val="75000"/>
                  </a:schemeClr>
                </a:solidFill>
                <a:latin typeface="Times New Roman" panose="02020603050405020304" pitchFamily="18" charset="0"/>
                <a:cs typeface="Times New Roman" panose="02020603050405020304" pitchFamily="18" charset="0"/>
              </a:rPr>
              <a:t>Social Connectivity</a:t>
            </a:r>
          </a:p>
        </p:txBody>
      </p:sp>
      <p:sp>
        <p:nvSpPr>
          <p:cNvPr id="15" name="文本框 14">
            <a:extLst>
              <a:ext uri="{FF2B5EF4-FFF2-40B4-BE49-F238E27FC236}">
                <a16:creationId xmlns:a16="http://schemas.microsoft.com/office/drawing/2014/main" id="{BB0832D7-69D8-8D9B-4C6A-4FC12AEC6334}"/>
              </a:ext>
            </a:extLst>
          </p:cNvPr>
          <p:cNvSpPr txBox="1"/>
          <p:nvPr/>
        </p:nvSpPr>
        <p:spPr>
          <a:xfrm>
            <a:off x="4661765" y="2040167"/>
            <a:ext cx="1373845" cy="646331"/>
          </a:xfrm>
          <a:prstGeom prst="rect">
            <a:avLst/>
          </a:prstGeom>
          <a:noFill/>
        </p:spPr>
        <p:txBody>
          <a:bodyPr wrap="square" rtlCol="0">
            <a:spAutoFit/>
          </a:bodyPr>
          <a:lstStyle/>
          <a:p>
            <a:pPr algn="ctr"/>
            <a:r>
              <a:rPr kumimoji="1" lang="en-US" altLang="zh-CN" dirty="0">
                <a:solidFill>
                  <a:schemeClr val="accent1">
                    <a:lumMod val="75000"/>
                  </a:schemeClr>
                </a:solidFill>
                <a:latin typeface="Times New Roman" panose="02020603050405020304" pitchFamily="18" charset="0"/>
                <a:cs typeface="Times New Roman" panose="02020603050405020304" pitchFamily="18" charset="0"/>
              </a:rPr>
              <a:t>Content</a:t>
            </a:r>
          </a:p>
          <a:p>
            <a:pPr algn="ctr"/>
            <a:r>
              <a:rPr kumimoji="1" lang="en-US" altLang="zh-CN" dirty="0">
                <a:solidFill>
                  <a:schemeClr val="accent1">
                    <a:lumMod val="75000"/>
                  </a:schemeClr>
                </a:solidFill>
                <a:latin typeface="Times New Roman" panose="02020603050405020304" pitchFamily="18" charset="0"/>
                <a:cs typeface="Times New Roman" panose="02020603050405020304" pitchFamily="18" charset="0"/>
              </a:rPr>
              <a:t>Size</a:t>
            </a:r>
          </a:p>
        </p:txBody>
      </p:sp>
      <p:sp>
        <p:nvSpPr>
          <p:cNvPr id="16" name="文本框 15">
            <a:extLst>
              <a:ext uri="{FF2B5EF4-FFF2-40B4-BE49-F238E27FC236}">
                <a16:creationId xmlns:a16="http://schemas.microsoft.com/office/drawing/2014/main" id="{7D4F4906-AE20-1295-A3D4-4715B87FFB62}"/>
              </a:ext>
            </a:extLst>
          </p:cNvPr>
          <p:cNvSpPr txBox="1"/>
          <p:nvPr/>
        </p:nvSpPr>
        <p:spPr>
          <a:xfrm>
            <a:off x="6117068" y="2037548"/>
            <a:ext cx="1373843" cy="646331"/>
          </a:xfrm>
          <a:prstGeom prst="rect">
            <a:avLst/>
          </a:prstGeom>
          <a:noFill/>
        </p:spPr>
        <p:txBody>
          <a:bodyPr wrap="square" rtlCol="0">
            <a:spAutoFit/>
          </a:bodyPr>
          <a:lstStyle/>
          <a:p>
            <a:pPr algn="ctr"/>
            <a:r>
              <a:rPr kumimoji="1" lang="en-US" altLang="zh-CN" dirty="0">
                <a:solidFill>
                  <a:schemeClr val="accent1">
                    <a:lumMod val="75000"/>
                  </a:schemeClr>
                </a:solidFill>
                <a:latin typeface="Times New Roman" panose="02020603050405020304" pitchFamily="18" charset="0"/>
                <a:cs typeface="Times New Roman" panose="02020603050405020304" pitchFamily="18" charset="0"/>
              </a:rPr>
              <a:t>Geo</a:t>
            </a:r>
          </a:p>
          <a:p>
            <a:pPr algn="ctr"/>
            <a:r>
              <a:rPr kumimoji="1" lang="en-US" altLang="zh-CN" dirty="0">
                <a:solidFill>
                  <a:schemeClr val="accent1">
                    <a:lumMod val="75000"/>
                  </a:schemeClr>
                </a:solidFill>
                <a:latin typeface="Times New Roman" panose="02020603050405020304" pitchFamily="18" charset="0"/>
                <a:cs typeface="Times New Roman" panose="02020603050405020304" pitchFamily="18" charset="0"/>
              </a:rPr>
              <a:t>Distance</a:t>
            </a:r>
          </a:p>
        </p:txBody>
      </p:sp>
      <p:sp>
        <p:nvSpPr>
          <p:cNvPr id="17" name="文本框 16">
            <a:extLst>
              <a:ext uri="{FF2B5EF4-FFF2-40B4-BE49-F238E27FC236}">
                <a16:creationId xmlns:a16="http://schemas.microsoft.com/office/drawing/2014/main" id="{B5FCDE8D-F394-3E26-B104-FC6A2074244D}"/>
              </a:ext>
            </a:extLst>
          </p:cNvPr>
          <p:cNvSpPr txBox="1"/>
          <p:nvPr/>
        </p:nvSpPr>
        <p:spPr>
          <a:xfrm>
            <a:off x="7224844" y="2156065"/>
            <a:ext cx="1537517" cy="369332"/>
          </a:xfrm>
          <a:prstGeom prst="rect">
            <a:avLst/>
          </a:prstGeom>
          <a:noFill/>
        </p:spPr>
        <p:txBody>
          <a:bodyPr wrap="square" rtlCol="0">
            <a:spAutoFit/>
          </a:bodyPr>
          <a:lstStyle/>
          <a:p>
            <a:pPr algn="ctr"/>
            <a:r>
              <a:rPr kumimoji="1" lang="en-US" altLang="zh-CN" dirty="0">
                <a:solidFill>
                  <a:schemeClr val="accent1">
                    <a:lumMod val="75000"/>
                  </a:schemeClr>
                </a:solidFill>
                <a:latin typeface="Times New Roman" panose="02020603050405020304" pitchFamily="18" charset="0"/>
                <a:cs typeface="Times New Roman" panose="02020603050405020304" pitchFamily="18" charset="0"/>
              </a:rPr>
              <a:t>Timestamp</a:t>
            </a:r>
          </a:p>
        </p:txBody>
      </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84FE6F22-D00A-2780-A15D-B00FC51E69D7}"/>
                  </a:ext>
                </a:extLst>
              </p:cNvPr>
              <p:cNvSpPr txBox="1"/>
              <p:nvPr/>
            </p:nvSpPr>
            <p:spPr>
              <a:xfrm>
                <a:off x="2691800" y="1137621"/>
                <a:ext cx="983799" cy="11079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6600" b="0" i="1" smtClean="0">
                          <a:solidFill>
                            <a:schemeClr val="accent1">
                              <a:lumMod val="75000"/>
                            </a:schemeClr>
                          </a:solidFill>
                          <a:latin typeface="Cambria Math" panose="02040503050406030204" pitchFamily="18" charset="0"/>
                        </a:rPr>
                        <m:t>𝑓</m:t>
                      </m:r>
                      <m:r>
                        <a:rPr lang="en-US" altLang="zh-CN" sz="6600" b="0" i="1" smtClean="0">
                          <a:solidFill>
                            <a:schemeClr val="accent1">
                              <a:lumMod val="75000"/>
                            </a:schemeClr>
                          </a:solidFill>
                          <a:latin typeface="Cambria Math" panose="02040503050406030204" pitchFamily="18" charset="0"/>
                        </a:rPr>
                        <m:t>(</m:t>
                      </m:r>
                    </m:oMath>
                  </m:oMathPara>
                </a14:m>
                <a:endParaRPr lang="zh-CN" altLang="en-US" sz="6600" dirty="0">
                  <a:solidFill>
                    <a:schemeClr val="accent1">
                      <a:lumMod val="75000"/>
                    </a:schemeClr>
                  </a:solidFill>
                </a:endParaRPr>
              </a:p>
            </p:txBody>
          </p:sp>
        </mc:Choice>
        <mc:Fallback xmlns="">
          <p:sp>
            <p:nvSpPr>
              <p:cNvPr id="24" name="文本框 23">
                <a:extLst>
                  <a:ext uri="{FF2B5EF4-FFF2-40B4-BE49-F238E27FC236}">
                    <a16:creationId xmlns:a16="http://schemas.microsoft.com/office/drawing/2014/main" id="{84FE6F22-D00A-2780-A15D-B00FC51E69D7}"/>
                  </a:ext>
                </a:extLst>
              </p:cNvPr>
              <p:cNvSpPr txBox="1">
                <a:spLocks noRot="1" noChangeAspect="1" noMove="1" noResize="1" noEditPoints="1" noAdjustHandles="1" noChangeArrowheads="1" noChangeShapeType="1" noTextEdit="1"/>
              </p:cNvSpPr>
              <p:nvPr/>
            </p:nvSpPr>
            <p:spPr>
              <a:xfrm>
                <a:off x="2691800" y="1137621"/>
                <a:ext cx="983799" cy="1107996"/>
              </a:xfrm>
              <a:prstGeom prst="rect">
                <a:avLst/>
              </a:prstGeom>
              <a:blipFill>
                <a:blip r:embed="rId9"/>
                <a:stretch>
                  <a:fillRect l="-29487" r="-33333" b="-284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394ABCFB-F94F-8C1E-6988-772C99F2788F}"/>
                  </a:ext>
                </a:extLst>
              </p:cNvPr>
              <p:cNvSpPr txBox="1"/>
              <p:nvPr/>
            </p:nvSpPr>
            <p:spPr>
              <a:xfrm>
                <a:off x="8160201" y="1213261"/>
                <a:ext cx="983799" cy="11079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6600" b="0" i="1" smtClean="0">
                          <a:solidFill>
                            <a:schemeClr val="accent1">
                              <a:lumMod val="75000"/>
                            </a:schemeClr>
                          </a:solidFill>
                          <a:latin typeface="Cambria Math" panose="02040503050406030204" pitchFamily="18" charset="0"/>
                        </a:rPr>
                        <m:t>)</m:t>
                      </m:r>
                    </m:oMath>
                  </m:oMathPara>
                </a14:m>
                <a:endParaRPr lang="zh-CN" altLang="en-US" sz="6600" dirty="0">
                  <a:solidFill>
                    <a:schemeClr val="accent1">
                      <a:lumMod val="75000"/>
                    </a:schemeClr>
                  </a:solidFill>
                </a:endParaRPr>
              </a:p>
            </p:txBody>
          </p:sp>
        </mc:Choice>
        <mc:Fallback xmlns="">
          <p:sp>
            <p:nvSpPr>
              <p:cNvPr id="27" name="文本框 26">
                <a:extLst>
                  <a:ext uri="{FF2B5EF4-FFF2-40B4-BE49-F238E27FC236}">
                    <a16:creationId xmlns:a16="http://schemas.microsoft.com/office/drawing/2014/main" id="{394ABCFB-F94F-8C1E-6988-772C99F2788F}"/>
                  </a:ext>
                </a:extLst>
              </p:cNvPr>
              <p:cNvSpPr txBox="1">
                <a:spLocks noRot="1" noChangeAspect="1" noMove="1" noResize="1" noEditPoints="1" noAdjustHandles="1" noChangeArrowheads="1" noChangeShapeType="1" noTextEdit="1"/>
              </p:cNvSpPr>
              <p:nvPr/>
            </p:nvSpPr>
            <p:spPr>
              <a:xfrm>
                <a:off x="8160201" y="1213261"/>
                <a:ext cx="983799" cy="1107996"/>
              </a:xfrm>
              <a:prstGeom prst="rect">
                <a:avLst/>
              </a:prstGeom>
              <a:blipFill>
                <a:blip r:embed="rId10"/>
                <a:stretch>
                  <a:fillRect l="-7692" r="-8974" b="-284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0DCFF52-D669-81EF-F762-2EBA001A64AA}"/>
                  </a:ext>
                </a:extLst>
              </p:cNvPr>
              <p:cNvSpPr txBox="1"/>
              <p:nvPr/>
            </p:nvSpPr>
            <p:spPr>
              <a:xfrm>
                <a:off x="795666" y="3414407"/>
                <a:ext cx="7336625" cy="23529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en" altLang="zh-CN" sz="2000" b="1" dirty="0"/>
                  <a:t>Social connectivity</a:t>
                </a:r>
                <a:r>
                  <a:rPr kumimoji="1" lang="zh-CN" altLang="en-US" sz="2000" b="1" dirty="0"/>
                  <a:t> </a:t>
                </a:r>
                <a14:m>
                  <m:oMath xmlns:m="http://schemas.openxmlformats.org/officeDocument/2006/math">
                    <m:r>
                      <a:rPr kumimoji="1" lang="en-US" altLang="zh-CN" sz="2000" b="1" i="1" smtClean="0">
                        <a:latin typeface="Cambria Math" panose="02040503050406030204" pitchFamily="18" charset="0"/>
                      </a:rPr>
                      <m:t>𝓢</m:t>
                    </m:r>
                  </m:oMath>
                </a14:m>
                <a:r>
                  <a:rPr kumimoji="1" lang="en-US" altLang="zh-CN" sz="2000" dirty="0"/>
                  <a:t>:</a:t>
                </a:r>
                <a:r>
                  <a:rPr kumimoji="1" lang="zh-CN" altLang="en-US" sz="2000" dirty="0"/>
                  <a:t> </a:t>
                </a:r>
                <a:r>
                  <a:rPr kumimoji="1" lang="en" altLang="zh-CN" sz="2000" dirty="0"/>
                  <a:t>user’s influence in the OSN</a:t>
                </a:r>
              </a:p>
              <a:p>
                <a:pPr marL="285750" indent="-285750">
                  <a:lnSpc>
                    <a:spcPct val="150000"/>
                  </a:lnSpc>
                  <a:buFont typeface="Arial" panose="020B0604020202020204" pitchFamily="34" charset="0"/>
                  <a:buChar char="•"/>
                </a:pPr>
                <a:r>
                  <a:rPr kumimoji="1" lang="en" altLang="zh-CN" sz="2000" b="1" dirty="0"/>
                  <a:t>Content size</a:t>
                </a:r>
                <a:r>
                  <a:rPr kumimoji="1" lang="zh-CN" altLang="en-US" sz="2000" b="1" dirty="0"/>
                  <a:t> </a:t>
                </a:r>
                <a14:m>
                  <m:oMath xmlns:m="http://schemas.openxmlformats.org/officeDocument/2006/math">
                    <m:r>
                      <a:rPr kumimoji="1" lang="en-US" altLang="zh-CN" sz="2000" b="1" i="1" smtClean="0">
                        <a:latin typeface="Cambria Math" panose="02040503050406030204" pitchFamily="18" charset="0"/>
                      </a:rPr>
                      <m:t>𝓜</m:t>
                    </m:r>
                  </m:oMath>
                </a14:m>
                <a:r>
                  <a:rPr kumimoji="1" lang="en-US" altLang="zh-CN" sz="2000" dirty="0"/>
                  <a:t>:</a:t>
                </a:r>
                <a:r>
                  <a:rPr kumimoji="1" lang="zh-CN" altLang="en-US" sz="2000" dirty="0"/>
                  <a:t> </a:t>
                </a:r>
                <a:r>
                  <a:rPr kumimoji="1" lang="en" altLang="zh-CN" sz="2000" dirty="0"/>
                  <a:t>size of</a:t>
                </a:r>
                <a:r>
                  <a:rPr kumimoji="1" lang="zh-CN" altLang="en-US" sz="2000" dirty="0"/>
                  <a:t> </a:t>
                </a:r>
                <a:r>
                  <a:rPr kumimoji="1" lang="en" altLang="zh-CN" sz="2000" dirty="0"/>
                  <a:t>the file transferred by this request</a:t>
                </a:r>
              </a:p>
              <a:p>
                <a:pPr marL="285750" indent="-285750">
                  <a:lnSpc>
                    <a:spcPct val="150000"/>
                  </a:lnSpc>
                  <a:buFont typeface="Arial" panose="020B0604020202020204" pitchFamily="34" charset="0"/>
                  <a:buChar char="•"/>
                </a:pPr>
                <a:r>
                  <a:rPr kumimoji="1" lang="en" altLang="zh-CN" sz="2000" b="1" dirty="0"/>
                  <a:t>Geo</a:t>
                </a:r>
                <a:r>
                  <a:rPr kumimoji="1" lang="zh-CN" altLang="en-US" sz="2000" b="1" dirty="0"/>
                  <a:t> </a:t>
                </a:r>
                <a:r>
                  <a:rPr kumimoji="1" lang="en-US" altLang="zh-CN" sz="2000" b="1" dirty="0"/>
                  <a:t>Distance</a:t>
                </a:r>
                <a:r>
                  <a:rPr kumimoji="1" lang="zh-CN" altLang="en-US" sz="2000" b="1" dirty="0"/>
                  <a:t> </a:t>
                </a:r>
                <a14:m>
                  <m:oMath xmlns:m="http://schemas.openxmlformats.org/officeDocument/2006/math">
                    <m:r>
                      <a:rPr kumimoji="1" lang="en-US" altLang="zh-CN" sz="2000" b="1" i="1" smtClean="0">
                        <a:latin typeface="Cambria Math" panose="02040503050406030204" pitchFamily="18" charset="0"/>
                      </a:rPr>
                      <m:t>𝓓</m:t>
                    </m:r>
                  </m:oMath>
                </a14:m>
                <a:r>
                  <a:rPr kumimoji="1" lang="en-US" altLang="zh-CN" sz="2000" dirty="0"/>
                  <a:t>:</a:t>
                </a:r>
                <a:r>
                  <a:rPr kumimoji="1" lang="zh-CN" altLang="en-US" sz="2000" dirty="0"/>
                  <a:t> </a:t>
                </a:r>
                <a:r>
                  <a:rPr kumimoji="1" lang="en" altLang="zh-CN" sz="2000" dirty="0"/>
                  <a:t>geographic distance between the user and the nearest CDN node</a:t>
                </a:r>
              </a:p>
              <a:p>
                <a:pPr marL="285750" indent="-285750">
                  <a:lnSpc>
                    <a:spcPct val="150000"/>
                  </a:lnSpc>
                  <a:buFont typeface="Arial" panose="020B0604020202020204" pitchFamily="34" charset="0"/>
                  <a:buChar char="•"/>
                </a:pPr>
                <a:r>
                  <a:rPr kumimoji="1" lang="en" altLang="zh-CN" sz="2000" b="1" dirty="0"/>
                  <a:t>Timestamp</a:t>
                </a:r>
                <a:r>
                  <a:rPr kumimoji="1" lang="zh-CN" altLang="en-US" sz="2000" b="1" dirty="0"/>
                  <a:t> </a:t>
                </a:r>
                <a14:m>
                  <m:oMath xmlns:m="http://schemas.openxmlformats.org/officeDocument/2006/math">
                    <m:r>
                      <a:rPr kumimoji="1" lang="en-US" altLang="zh-CN" sz="2000" b="1" i="1" smtClean="0">
                        <a:latin typeface="Cambria Math" panose="02040503050406030204" pitchFamily="18" charset="0"/>
                      </a:rPr>
                      <m:t>𝓣</m:t>
                    </m:r>
                  </m:oMath>
                </a14:m>
                <a:r>
                  <a:rPr kumimoji="1" lang="en-US" altLang="zh-CN" sz="2000" dirty="0"/>
                  <a:t>:</a:t>
                </a:r>
                <a:r>
                  <a:rPr kumimoji="1" lang="zh-CN" altLang="en-US" sz="2000" dirty="0"/>
                  <a:t> </a:t>
                </a:r>
                <a:r>
                  <a:rPr kumimoji="1" lang="en-US" altLang="zh-CN" sz="2000" dirty="0"/>
                  <a:t>time that this content is created</a:t>
                </a:r>
                <a:endParaRPr kumimoji="1" lang="zh-CN" altLang="en-US" sz="2000" dirty="0"/>
              </a:p>
            </p:txBody>
          </p:sp>
        </mc:Choice>
        <mc:Fallback xmlns="">
          <p:sp>
            <p:nvSpPr>
              <p:cNvPr id="5" name="文本框 4">
                <a:extLst>
                  <a:ext uri="{FF2B5EF4-FFF2-40B4-BE49-F238E27FC236}">
                    <a16:creationId xmlns:a16="http://schemas.microsoft.com/office/drawing/2014/main" id="{F0DCFF52-D669-81EF-F762-2EBA001A64AA}"/>
                  </a:ext>
                </a:extLst>
              </p:cNvPr>
              <p:cNvSpPr txBox="1">
                <a:spLocks noRot="1" noChangeAspect="1" noMove="1" noResize="1" noEditPoints="1" noAdjustHandles="1" noChangeArrowheads="1" noChangeShapeType="1" noTextEdit="1"/>
              </p:cNvSpPr>
              <p:nvPr/>
            </p:nvSpPr>
            <p:spPr>
              <a:xfrm>
                <a:off x="795666" y="3414407"/>
                <a:ext cx="7336625" cy="2352952"/>
              </a:xfrm>
              <a:prstGeom prst="rect">
                <a:avLst/>
              </a:prstGeom>
              <a:blipFill>
                <a:blip r:embed="rId11"/>
                <a:stretch>
                  <a:fillRect l="-691" b="-3209"/>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FFBA7C04-190E-CB90-C9C3-B8D2B728813F}"/>
              </a:ext>
            </a:extLst>
          </p:cNvPr>
          <p:cNvSpPr txBox="1"/>
          <p:nvPr/>
        </p:nvSpPr>
        <p:spPr>
          <a:xfrm>
            <a:off x="438531" y="5935473"/>
            <a:ext cx="7589706" cy="523220"/>
          </a:xfrm>
          <a:prstGeom prst="rect">
            <a:avLst/>
          </a:prstGeom>
          <a:noFill/>
        </p:spPr>
        <p:txBody>
          <a:bodyPr wrap="none" rtlCol="0">
            <a:spAutoFit/>
          </a:bodyPr>
          <a:lstStyle/>
          <a:p>
            <a:r>
              <a:rPr kumimoji="1" lang="zh-CN" altLang="en-US" sz="1600" dirty="0"/>
              <a:t>*</a:t>
            </a:r>
            <a:r>
              <a:rPr kumimoji="1" lang="en-US" altLang="zh-CN" sz="1600" dirty="0"/>
              <a:t>We use </a:t>
            </a:r>
            <a:r>
              <a:rPr kumimoji="1" lang="en" altLang="zh-CN" sz="1600" dirty="0"/>
              <a:t>heuristic algorithm called hill-climbing</a:t>
            </a:r>
            <a:r>
              <a:rPr kumimoji="1" lang="zh-CN" altLang="en-US" sz="1600" dirty="0"/>
              <a:t> </a:t>
            </a:r>
            <a:r>
              <a:rPr kumimoji="1" lang="en-US" altLang="zh-CN" sz="1600" dirty="0"/>
              <a:t>[1]</a:t>
            </a:r>
            <a:r>
              <a:rPr kumimoji="1" lang="en" altLang="zh-CN" sz="1600" dirty="0"/>
              <a:t> to fine-tune these weight parameters</a:t>
            </a:r>
            <a:r>
              <a:rPr kumimoji="1" lang="en-US" altLang="zh-CN" sz="1600" dirty="0"/>
              <a:t>.</a:t>
            </a:r>
          </a:p>
          <a:p>
            <a:r>
              <a:rPr kumimoji="1" lang="en-US" altLang="zh-CN" sz="1200" dirty="0"/>
              <a:t>[1]</a:t>
            </a:r>
            <a:r>
              <a:rPr kumimoji="1" lang="zh-CN" altLang="en-US" sz="1200" dirty="0"/>
              <a:t> </a:t>
            </a:r>
            <a:r>
              <a:rPr kumimoji="1" lang="en" altLang="zh-CN" sz="1200" dirty="0"/>
              <a:t>J. Hill and K. Fu, “A learning control system using stochastic approximation for hill-climbing,” in Proc</a:t>
            </a:r>
            <a:r>
              <a:rPr kumimoji="1" lang="en-US" altLang="zh-CN" sz="1200" dirty="0"/>
              <a:t>.</a:t>
            </a:r>
            <a:r>
              <a:rPr kumimoji="1" lang="zh-CN" altLang="en-US" sz="1200" dirty="0"/>
              <a:t> </a:t>
            </a:r>
            <a:r>
              <a:rPr kumimoji="1" lang="en" altLang="zh-CN" sz="1200" dirty="0"/>
              <a:t>of JACC, 1965.</a:t>
            </a:r>
            <a:endParaRPr kumimoji="1" lang="zh-CN" altLang="en-US" sz="1600" dirty="0"/>
          </a:p>
        </p:txBody>
      </p:sp>
      <p:pic>
        <p:nvPicPr>
          <p:cNvPr id="20" name="图片 19">
            <a:extLst>
              <a:ext uri="{FF2B5EF4-FFF2-40B4-BE49-F238E27FC236}">
                <a16:creationId xmlns:a16="http://schemas.microsoft.com/office/drawing/2014/main" id="{AE8A970B-E7C1-9EFB-95DE-1C1C33B6BA20}"/>
              </a:ext>
            </a:extLst>
          </p:cNvPr>
          <p:cNvPicPr>
            <a:picLocks noChangeAspect="1"/>
          </p:cNvPicPr>
          <p:nvPr/>
        </p:nvPicPr>
        <p:blipFill>
          <a:blip r:embed="rId12">
            <a:duotone>
              <a:schemeClr val="accent1">
                <a:shade val="45000"/>
                <a:satMod val="135000"/>
              </a:schemeClr>
              <a:prstClr val="white"/>
            </a:duotone>
          </a:blip>
          <a:stretch>
            <a:fillRect/>
          </a:stretch>
        </p:blipFill>
        <p:spPr>
          <a:xfrm>
            <a:off x="2890527" y="2808498"/>
            <a:ext cx="4698064" cy="602316"/>
          </a:xfrm>
          <a:prstGeom prst="rect">
            <a:avLst/>
          </a:prstGeom>
        </p:spPr>
      </p:pic>
      <p:sp>
        <p:nvSpPr>
          <p:cNvPr id="21" name="文本框 20">
            <a:extLst>
              <a:ext uri="{FF2B5EF4-FFF2-40B4-BE49-F238E27FC236}">
                <a16:creationId xmlns:a16="http://schemas.microsoft.com/office/drawing/2014/main" id="{48499DE6-064B-920B-AA35-DABC0C1F44C0}"/>
              </a:ext>
            </a:extLst>
          </p:cNvPr>
          <p:cNvSpPr txBox="1"/>
          <p:nvPr/>
        </p:nvSpPr>
        <p:spPr>
          <a:xfrm>
            <a:off x="2132343" y="2794073"/>
            <a:ext cx="758184" cy="553997"/>
          </a:xfrm>
          <a:prstGeom prst="rect">
            <a:avLst/>
          </a:prstGeom>
          <a:noFill/>
        </p:spPr>
        <p:txBody>
          <a:bodyPr wrap="square" rtlCol="0">
            <a:spAutoFit/>
          </a:bodyPr>
          <a:lstStyle/>
          <a:p>
            <a:pPr algn="ctr"/>
            <a:r>
              <a:rPr kumimoji="1" lang="en-US" altLang="zh-CN" sz="3000" dirty="0">
                <a:solidFill>
                  <a:schemeClr val="accent1">
                    <a:lumMod val="75000"/>
                  </a:schemeClr>
                </a:solidFill>
                <a:latin typeface="Times New Roman" panose="02020603050405020304" pitchFamily="18" charset="0"/>
                <a:cs typeface="Times New Roman" panose="02020603050405020304" pitchFamily="18" charset="0"/>
              </a:rPr>
              <a:t>=</a:t>
            </a:r>
            <a:r>
              <a:rPr kumimoji="1" lang="zh-CN" altLang="en-US" sz="3000" dirty="0">
                <a:solidFill>
                  <a:schemeClr val="accent1">
                    <a:lumMod val="75000"/>
                  </a:schemeClr>
                </a:solidFill>
                <a:latin typeface="Times New Roman" panose="02020603050405020304" pitchFamily="18" charset="0"/>
                <a:cs typeface="Times New Roman" panose="02020603050405020304" pitchFamily="18" charset="0"/>
              </a:rPr>
              <a:t> </a:t>
            </a:r>
            <a:endParaRPr kumimoji="1" lang="en-US" altLang="zh-CN" sz="30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113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1EEF376-13E7-1E54-B089-9CF69ACB65B0}"/>
              </a:ext>
            </a:extLst>
          </p:cNvPr>
          <p:cNvSpPr>
            <a:spLocks noGrp="1"/>
          </p:cNvSpPr>
          <p:nvPr>
            <p:ph type="sldNum" sz="quarter" idx="12"/>
          </p:nvPr>
        </p:nvSpPr>
        <p:spPr/>
        <p:txBody>
          <a:bodyPr/>
          <a:lstStyle/>
          <a:p>
            <a:fld id="{041C29CA-8DAD-7D4B-B26F-2E2A67ED50CD}" type="slidenum">
              <a:rPr kumimoji="1" lang="zh-CN" altLang="en-US" smtClean="0"/>
              <a:pPr/>
              <a:t>7</a:t>
            </a:fld>
            <a:endParaRPr kumimoji="1" lang="zh-CN" altLang="en-US" dirty="0"/>
          </a:p>
        </p:txBody>
      </p:sp>
      <p:sp>
        <p:nvSpPr>
          <p:cNvPr id="3" name="标题 2">
            <a:extLst>
              <a:ext uri="{FF2B5EF4-FFF2-40B4-BE49-F238E27FC236}">
                <a16:creationId xmlns:a16="http://schemas.microsoft.com/office/drawing/2014/main" id="{A824D783-B68F-D3BB-77C7-6896514A8D16}"/>
              </a:ext>
            </a:extLst>
          </p:cNvPr>
          <p:cNvSpPr>
            <a:spLocks noGrp="1"/>
          </p:cNvSpPr>
          <p:nvPr>
            <p:ph type="title"/>
          </p:nvPr>
        </p:nvSpPr>
        <p:spPr/>
        <p:txBody>
          <a:bodyPr/>
          <a:lstStyle/>
          <a:p>
            <a:r>
              <a:rPr kumimoji="1" lang="en-US" altLang="zh-CN" dirty="0"/>
              <a:t>Two Caching</a:t>
            </a:r>
            <a:r>
              <a:rPr kumimoji="1" lang="zh-CN" altLang="en-US" dirty="0"/>
              <a:t> </a:t>
            </a:r>
            <a:r>
              <a:rPr kumimoji="1" lang="en-US" altLang="zh-CN" dirty="0"/>
              <a:t>Situations</a:t>
            </a:r>
            <a:endParaRPr kumimoji="1" lang="zh-CN" altLang="en-US" dirty="0"/>
          </a:p>
        </p:txBody>
      </p:sp>
      <p:sp>
        <p:nvSpPr>
          <p:cNvPr id="4" name="圆角矩形 3">
            <a:extLst>
              <a:ext uri="{FF2B5EF4-FFF2-40B4-BE49-F238E27FC236}">
                <a16:creationId xmlns:a16="http://schemas.microsoft.com/office/drawing/2014/main" id="{66FB2DC4-AA73-4ABF-284C-E391D7D45279}"/>
              </a:ext>
            </a:extLst>
          </p:cNvPr>
          <p:cNvSpPr/>
          <p:nvPr/>
        </p:nvSpPr>
        <p:spPr>
          <a:xfrm>
            <a:off x="923738" y="2159930"/>
            <a:ext cx="2925461" cy="101688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5400">
              <a:latin typeface="Times New Roman" panose="02020603050405020304" pitchFamily="18" charset="0"/>
              <a:cs typeface="Times New Roman" panose="02020603050405020304" pitchFamily="18" charset="0"/>
            </a:endParaRPr>
          </a:p>
        </p:txBody>
      </p:sp>
      <p:sp>
        <p:nvSpPr>
          <p:cNvPr id="5" name="圆角矩形 4">
            <a:extLst>
              <a:ext uri="{FF2B5EF4-FFF2-40B4-BE49-F238E27FC236}">
                <a16:creationId xmlns:a16="http://schemas.microsoft.com/office/drawing/2014/main" id="{62502DFF-6B83-DE9D-7EA4-CEAD98AB6F04}"/>
              </a:ext>
            </a:extLst>
          </p:cNvPr>
          <p:cNvSpPr/>
          <p:nvPr/>
        </p:nvSpPr>
        <p:spPr>
          <a:xfrm>
            <a:off x="1020670" y="2264976"/>
            <a:ext cx="744622" cy="788442"/>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5400">
              <a:latin typeface="Times New Roman" panose="02020603050405020304" pitchFamily="18" charset="0"/>
              <a:cs typeface="Times New Roman" panose="02020603050405020304" pitchFamily="18" charset="0"/>
            </a:endParaRPr>
          </a:p>
        </p:txBody>
      </p:sp>
      <p:sp>
        <p:nvSpPr>
          <p:cNvPr id="6" name="圆角矩形 5">
            <a:extLst>
              <a:ext uri="{FF2B5EF4-FFF2-40B4-BE49-F238E27FC236}">
                <a16:creationId xmlns:a16="http://schemas.microsoft.com/office/drawing/2014/main" id="{1D4C9F3D-ADC8-F6C9-F828-07EDB386CA4A}"/>
              </a:ext>
            </a:extLst>
          </p:cNvPr>
          <p:cNvSpPr/>
          <p:nvPr/>
        </p:nvSpPr>
        <p:spPr>
          <a:xfrm>
            <a:off x="1944316" y="2264974"/>
            <a:ext cx="744622" cy="788442"/>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5400">
              <a:latin typeface="Times New Roman" panose="02020603050405020304" pitchFamily="18" charset="0"/>
              <a:cs typeface="Times New Roman" panose="02020603050405020304" pitchFamily="18" charset="0"/>
            </a:endParaRPr>
          </a:p>
        </p:txBody>
      </p:sp>
      <p:sp>
        <p:nvSpPr>
          <p:cNvPr id="7" name="圆角矩形 6">
            <a:extLst>
              <a:ext uri="{FF2B5EF4-FFF2-40B4-BE49-F238E27FC236}">
                <a16:creationId xmlns:a16="http://schemas.microsoft.com/office/drawing/2014/main" id="{3F8A864A-BA8C-11B4-A25B-B4E28E7ADCDF}"/>
              </a:ext>
            </a:extLst>
          </p:cNvPr>
          <p:cNvSpPr/>
          <p:nvPr/>
        </p:nvSpPr>
        <p:spPr>
          <a:xfrm>
            <a:off x="2898367" y="2264974"/>
            <a:ext cx="744622" cy="788442"/>
          </a:xfrm>
          <a:prstGeom prst="roundRect">
            <a:avLst/>
          </a:prstGeom>
          <a:solidFill>
            <a:schemeClr val="accent1">
              <a:lumMod val="60000"/>
              <a:lumOff val="40000"/>
              <a:alpha val="50196"/>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5400"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F8D3EE80-24C8-2842-6C4B-49F3B8C7F9D4}"/>
              </a:ext>
            </a:extLst>
          </p:cNvPr>
          <p:cNvSpPr txBox="1"/>
          <p:nvPr/>
        </p:nvSpPr>
        <p:spPr>
          <a:xfrm>
            <a:off x="2957244" y="2196332"/>
            <a:ext cx="646332" cy="923331"/>
          </a:xfrm>
          <a:prstGeom prst="rect">
            <a:avLst/>
          </a:prstGeom>
          <a:noFill/>
        </p:spPr>
        <p:txBody>
          <a:bodyPr wrap="none" rtlCol="0">
            <a:spAutoFit/>
          </a:bodyPr>
          <a:lstStyle/>
          <a:p>
            <a:r>
              <a:rPr kumimoji="1" lang="en-US" altLang="zh-CN" sz="5400" dirty="0">
                <a:latin typeface="Times New Roman" panose="02020603050405020304" pitchFamily="18" charset="0"/>
                <a:cs typeface="Times New Roman" panose="02020603050405020304" pitchFamily="18" charset="0"/>
              </a:rPr>
              <a:t>C</a:t>
            </a:r>
            <a:endParaRPr kumimoji="1" lang="zh-CN" altLang="en-US" sz="5400" dirty="0">
              <a:latin typeface="Times New Roman" panose="02020603050405020304" pitchFamily="18" charset="0"/>
              <a:cs typeface="Times New Roman" panose="02020603050405020304" pitchFamily="18" charset="0"/>
            </a:endParaRPr>
          </a:p>
        </p:txBody>
      </p:sp>
      <p:sp>
        <p:nvSpPr>
          <p:cNvPr id="9" name="圆角矩形 8">
            <a:extLst>
              <a:ext uri="{FF2B5EF4-FFF2-40B4-BE49-F238E27FC236}">
                <a16:creationId xmlns:a16="http://schemas.microsoft.com/office/drawing/2014/main" id="{03AE41AD-25FC-A7C0-E7B0-5E6576AE4B68}"/>
              </a:ext>
            </a:extLst>
          </p:cNvPr>
          <p:cNvSpPr/>
          <p:nvPr/>
        </p:nvSpPr>
        <p:spPr>
          <a:xfrm>
            <a:off x="2796937" y="2212605"/>
            <a:ext cx="946167" cy="893162"/>
          </a:xfrm>
          <a:prstGeom prst="roundRect">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5400">
              <a:latin typeface="Times New Roman" panose="02020603050405020304" pitchFamily="18" charset="0"/>
              <a:cs typeface="Times New Roman" panose="02020603050405020304" pitchFamily="18" charset="0"/>
            </a:endParaRPr>
          </a:p>
        </p:txBody>
      </p:sp>
      <p:grpSp>
        <p:nvGrpSpPr>
          <p:cNvPr id="10" name="组合 9">
            <a:extLst>
              <a:ext uri="{FF2B5EF4-FFF2-40B4-BE49-F238E27FC236}">
                <a16:creationId xmlns:a16="http://schemas.microsoft.com/office/drawing/2014/main" id="{940947F1-2DB7-5B7B-4517-2974B06313EA}"/>
              </a:ext>
            </a:extLst>
          </p:cNvPr>
          <p:cNvGrpSpPr/>
          <p:nvPr/>
        </p:nvGrpSpPr>
        <p:grpSpPr>
          <a:xfrm>
            <a:off x="2895670" y="3511556"/>
            <a:ext cx="744622" cy="923331"/>
            <a:chOff x="3131831" y="2166391"/>
            <a:chExt cx="290530" cy="360257"/>
          </a:xfrm>
        </p:grpSpPr>
        <p:sp>
          <p:nvSpPr>
            <p:cNvPr id="11" name="圆角矩形 10">
              <a:extLst>
                <a:ext uri="{FF2B5EF4-FFF2-40B4-BE49-F238E27FC236}">
                  <a16:creationId xmlns:a16="http://schemas.microsoft.com/office/drawing/2014/main" id="{3BB481CE-4D0C-D93E-AC80-A538C5087336}"/>
                </a:ext>
              </a:extLst>
            </p:cNvPr>
            <p:cNvSpPr/>
            <p:nvPr/>
          </p:nvSpPr>
          <p:spPr>
            <a:xfrm>
              <a:off x="3131831" y="2186439"/>
              <a:ext cx="290530" cy="307627"/>
            </a:xfrm>
            <a:prstGeom prst="roundRect">
              <a:avLst/>
            </a:prstGeom>
            <a:solidFill>
              <a:schemeClr val="accent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540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C579A475-7E0C-2DD4-59CC-5FEF685AD597}"/>
                </a:ext>
              </a:extLst>
            </p:cNvPr>
            <p:cNvSpPr txBox="1"/>
            <p:nvPr/>
          </p:nvSpPr>
          <p:spPr>
            <a:xfrm>
              <a:off x="3144214" y="2166391"/>
              <a:ext cx="267190" cy="360257"/>
            </a:xfrm>
            <a:prstGeom prst="rect">
              <a:avLst/>
            </a:prstGeom>
            <a:noFill/>
          </p:spPr>
          <p:txBody>
            <a:bodyPr wrap="none" rtlCol="0">
              <a:spAutoFit/>
            </a:bodyPr>
            <a:lstStyle/>
            <a:p>
              <a:r>
                <a:rPr kumimoji="1" lang="en-US" altLang="zh-CN" sz="5400" dirty="0">
                  <a:latin typeface="Times New Roman" panose="02020603050405020304" pitchFamily="18" charset="0"/>
                  <a:cs typeface="Times New Roman" panose="02020603050405020304" pitchFamily="18" charset="0"/>
                </a:rPr>
                <a:t>D</a:t>
              </a:r>
              <a:endParaRPr kumimoji="1" lang="zh-CN" altLang="en-US" sz="5400" dirty="0">
                <a:latin typeface="Times New Roman" panose="02020603050405020304" pitchFamily="18"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3A75C077-9E7D-4948-3046-6276C1906384}"/>
                  </a:ext>
                </a:extLst>
              </p:cNvPr>
              <p:cNvSpPr txBox="1"/>
              <p:nvPr/>
            </p:nvSpPr>
            <p:spPr>
              <a:xfrm>
                <a:off x="817108" y="3761316"/>
                <a:ext cx="2143406" cy="646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3600" b="1" i="1" smtClean="0">
                              <a:solidFill>
                                <a:schemeClr val="accent2">
                                  <a:lumMod val="75000"/>
                                </a:schemeClr>
                              </a:solidFill>
                              <a:latin typeface="Cambria Math" panose="02040503050406030204" pitchFamily="18" charset="0"/>
                            </a:rPr>
                          </m:ctrlPr>
                        </m:sSubPr>
                        <m:e>
                          <m:r>
                            <a:rPr kumimoji="1" lang="en-US" altLang="zh-CN" sz="3600" b="1" i="1">
                              <a:solidFill>
                                <a:schemeClr val="accent2">
                                  <a:lumMod val="75000"/>
                                </a:schemeClr>
                              </a:solidFill>
                              <a:latin typeface="Cambria Math" panose="02040503050406030204" pitchFamily="18" charset="0"/>
                            </a:rPr>
                            <m:t>𝓟</m:t>
                          </m:r>
                        </m:e>
                        <m:sub>
                          <m:r>
                            <a:rPr kumimoji="1" lang="en-US" altLang="zh-CN" sz="3600" b="1" i="1">
                              <a:solidFill>
                                <a:schemeClr val="accent2">
                                  <a:lumMod val="75000"/>
                                </a:schemeClr>
                              </a:solidFill>
                              <a:latin typeface="Cambria Math" panose="02040503050406030204" pitchFamily="18" charset="0"/>
                            </a:rPr>
                            <m:t>𝑫</m:t>
                          </m:r>
                        </m:sub>
                      </m:sSub>
                      <m:r>
                        <a:rPr kumimoji="1" lang="en-US" altLang="zh-CN" sz="3600" b="1" i="1">
                          <a:solidFill>
                            <a:schemeClr val="accent2">
                              <a:lumMod val="75000"/>
                            </a:schemeClr>
                          </a:solidFill>
                          <a:latin typeface="Cambria Math" panose="02040503050406030204" pitchFamily="18" charset="0"/>
                        </a:rPr>
                        <m:t>&gt;</m:t>
                      </m:r>
                      <m:sSub>
                        <m:sSubPr>
                          <m:ctrlPr>
                            <a:rPr kumimoji="1" lang="en-US" altLang="zh-CN" sz="3600" b="1" i="1">
                              <a:solidFill>
                                <a:schemeClr val="accent2">
                                  <a:lumMod val="75000"/>
                                </a:schemeClr>
                              </a:solidFill>
                              <a:latin typeface="Cambria Math" panose="02040503050406030204" pitchFamily="18" charset="0"/>
                            </a:rPr>
                          </m:ctrlPr>
                        </m:sSubPr>
                        <m:e>
                          <m:r>
                            <a:rPr kumimoji="1" lang="en-US" altLang="zh-CN" sz="3600" b="1" i="1">
                              <a:solidFill>
                                <a:schemeClr val="accent2">
                                  <a:lumMod val="75000"/>
                                </a:schemeClr>
                              </a:solidFill>
                              <a:latin typeface="Cambria Math" panose="02040503050406030204" pitchFamily="18" charset="0"/>
                            </a:rPr>
                            <m:t>𝓟</m:t>
                          </m:r>
                        </m:e>
                        <m:sub>
                          <m:r>
                            <a:rPr kumimoji="1" lang="en-US" altLang="zh-CN" sz="3600" b="1" i="1">
                              <a:solidFill>
                                <a:schemeClr val="accent2">
                                  <a:lumMod val="75000"/>
                                </a:schemeClr>
                              </a:solidFill>
                              <a:latin typeface="Cambria Math" panose="02040503050406030204" pitchFamily="18" charset="0"/>
                            </a:rPr>
                            <m:t>𝑪</m:t>
                          </m:r>
                        </m:sub>
                      </m:sSub>
                    </m:oMath>
                  </m:oMathPara>
                </a14:m>
                <a:endParaRPr kumimoji="1" lang="en-US" altLang="zh-CN" sz="3600" b="1" dirty="0">
                  <a:solidFill>
                    <a:schemeClr val="accent2">
                      <a:lumMod val="75000"/>
                    </a:schemeClr>
                  </a:solidFill>
                  <a:latin typeface="Times New Roman" panose="02020603050405020304" pitchFamily="18" charset="0"/>
                  <a:cs typeface="Times New Roman" panose="02020603050405020304" pitchFamily="18" charset="0"/>
                </a:endParaRPr>
              </a:p>
            </p:txBody>
          </p:sp>
        </mc:Choice>
        <mc:Fallback xmlns="">
          <p:sp>
            <p:nvSpPr>
              <p:cNvPr id="13" name="文本框 12">
                <a:extLst>
                  <a:ext uri="{FF2B5EF4-FFF2-40B4-BE49-F238E27FC236}">
                    <a16:creationId xmlns:a16="http://schemas.microsoft.com/office/drawing/2014/main" id="{3A75C077-9E7D-4948-3046-6276C1906384}"/>
                  </a:ext>
                </a:extLst>
              </p:cNvPr>
              <p:cNvSpPr txBox="1">
                <a:spLocks noRot="1" noChangeAspect="1" noMove="1" noResize="1" noEditPoints="1" noAdjustHandles="1" noChangeArrowheads="1" noChangeShapeType="1" noTextEdit="1"/>
              </p:cNvSpPr>
              <p:nvPr/>
            </p:nvSpPr>
            <p:spPr>
              <a:xfrm>
                <a:off x="817108" y="3761316"/>
                <a:ext cx="2143406" cy="646332"/>
              </a:xfrm>
              <a:prstGeom prst="rect">
                <a:avLst/>
              </a:prstGeom>
              <a:blipFill>
                <a:blip r:embed="rId3"/>
                <a:stretch>
                  <a:fillRect b="-7692"/>
                </a:stretch>
              </a:blipFill>
            </p:spPr>
            <p:txBody>
              <a:bodyPr/>
              <a:lstStyle/>
              <a:p>
                <a:r>
                  <a:rPr lang="zh-CN" altLang="en-US">
                    <a:noFill/>
                  </a:rPr>
                  <a:t> </a:t>
                </a:r>
              </a:p>
            </p:txBody>
          </p:sp>
        </mc:Fallback>
      </mc:AlternateContent>
      <p:cxnSp>
        <p:nvCxnSpPr>
          <p:cNvPr id="14" name="直线箭头连接符 13">
            <a:extLst>
              <a:ext uri="{FF2B5EF4-FFF2-40B4-BE49-F238E27FC236}">
                <a16:creationId xmlns:a16="http://schemas.microsoft.com/office/drawing/2014/main" id="{A5C6D511-CB90-3CAD-10B4-E80F15DACD54}"/>
              </a:ext>
            </a:extLst>
          </p:cNvPr>
          <p:cNvCxnSpPr>
            <a:cxnSpLocks/>
            <a:stCxn id="12" idx="0"/>
            <a:endCxn id="9" idx="2"/>
          </p:cNvCxnSpPr>
          <p:nvPr/>
        </p:nvCxnSpPr>
        <p:spPr>
          <a:xfrm flipV="1">
            <a:off x="3269808" y="3105767"/>
            <a:ext cx="213" cy="40578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5" name="文本框 14">
            <a:extLst>
              <a:ext uri="{FF2B5EF4-FFF2-40B4-BE49-F238E27FC236}">
                <a16:creationId xmlns:a16="http://schemas.microsoft.com/office/drawing/2014/main" id="{2D08904A-4A12-D118-B895-A0EAB6F64787}"/>
              </a:ext>
            </a:extLst>
          </p:cNvPr>
          <p:cNvSpPr txBox="1"/>
          <p:nvPr/>
        </p:nvSpPr>
        <p:spPr>
          <a:xfrm>
            <a:off x="915560" y="3213220"/>
            <a:ext cx="1968388" cy="707887"/>
          </a:xfrm>
          <a:prstGeom prst="rect">
            <a:avLst/>
          </a:prstGeom>
          <a:noFill/>
        </p:spPr>
        <p:txBody>
          <a:bodyPr wrap="square" rtlCol="0">
            <a:spAutoFit/>
          </a:bodyPr>
          <a:lstStyle/>
          <a:p>
            <a:pPr algn="ctr"/>
            <a:r>
              <a:rPr kumimoji="1" lang="en-US" altLang="zh-CN" sz="4000" dirty="0">
                <a:latin typeface="Times New Roman" panose="02020603050405020304" pitchFamily="18" charset="0"/>
                <a:cs typeface="Times New Roman" panose="02020603050405020304" pitchFamily="18" charset="0"/>
              </a:rPr>
              <a:t>Replace</a:t>
            </a:r>
            <a:endParaRPr kumimoji="1" lang="zh-CN" altLang="en-US" sz="4000" dirty="0">
              <a:latin typeface="Times New Roman" panose="02020603050405020304" pitchFamily="18" charset="0"/>
              <a:cs typeface="Times New Roman" panose="02020603050405020304" pitchFamily="18" charset="0"/>
            </a:endParaRPr>
          </a:p>
        </p:txBody>
      </p:sp>
      <p:sp>
        <p:nvSpPr>
          <p:cNvPr id="16" name="圆角矩形 15">
            <a:extLst>
              <a:ext uri="{FF2B5EF4-FFF2-40B4-BE49-F238E27FC236}">
                <a16:creationId xmlns:a16="http://schemas.microsoft.com/office/drawing/2014/main" id="{2B07DB86-9BC8-ED5A-BB8C-F6ED74EC626F}"/>
              </a:ext>
            </a:extLst>
          </p:cNvPr>
          <p:cNvSpPr/>
          <p:nvPr/>
        </p:nvSpPr>
        <p:spPr>
          <a:xfrm>
            <a:off x="628650" y="2003163"/>
            <a:ext cx="3558891" cy="25037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5400">
              <a:latin typeface="Times New Roman" panose="02020603050405020304" pitchFamily="18" charset="0"/>
              <a:cs typeface="Times New Roman" panose="02020603050405020304" pitchFamily="18" charset="0"/>
            </a:endParaRPr>
          </a:p>
        </p:txBody>
      </p:sp>
      <p:sp>
        <p:nvSpPr>
          <p:cNvPr id="17" name="圆角矩形 16">
            <a:extLst>
              <a:ext uri="{FF2B5EF4-FFF2-40B4-BE49-F238E27FC236}">
                <a16:creationId xmlns:a16="http://schemas.microsoft.com/office/drawing/2014/main" id="{67635AD9-7F79-6F1A-C3A8-8798F69FC644}"/>
              </a:ext>
            </a:extLst>
          </p:cNvPr>
          <p:cNvSpPr/>
          <p:nvPr/>
        </p:nvSpPr>
        <p:spPr>
          <a:xfrm>
            <a:off x="5364112" y="2153389"/>
            <a:ext cx="2925461" cy="101688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5400">
              <a:latin typeface="Times New Roman" panose="02020603050405020304" pitchFamily="18" charset="0"/>
              <a:cs typeface="Times New Roman" panose="02020603050405020304" pitchFamily="18" charset="0"/>
            </a:endParaRPr>
          </a:p>
        </p:txBody>
      </p:sp>
      <p:sp>
        <p:nvSpPr>
          <p:cNvPr id="18" name="圆角矩形 17">
            <a:extLst>
              <a:ext uri="{FF2B5EF4-FFF2-40B4-BE49-F238E27FC236}">
                <a16:creationId xmlns:a16="http://schemas.microsoft.com/office/drawing/2014/main" id="{A1C0903C-4536-8845-C2F0-C5A86FF0E716}"/>
              </a:ext>
            </a:extLst>
          </p:cNvPr>
          <p:cNvSpPr/>
          <p:nvPr/>
        </p:nvSpPr>
        <p:spPr>
          <a:xfrm>
            <a:off x="5461044" y="2258436"/>
            <a:ext cx="744622" cy="788442"/>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5400">
              <a:latin typeface="Times New Roman" panose="02020603050405020304" pitchFamily="18" charset="0"/>
              <a:cs typeface="Times New Roman" panose="02020603050405020304" pitchFamily="18" charset="0"/>
            </a:endParaRPr>
          </a:p>
        </p:txBody>
      </p:sp>
      <p:sp>
        <p:nvSpPr>
          <p:cNvPr id="19" name="圆角矩形 18">
            <a:extLst>
              <a:ext uri="{FF2B5EF4-FFF2-40B4-BE49-F238E27FC236}">
                <a16:creationId xmlns:a16="http://schemas.microsoft.com/office/drawing/2014/main" id="{A0FB3FE3-573D-49F3-E799-829352DC76C6}"/>
              </a:ext>
            </a:extLst>
          </p:cNvPr>
          <p:cNvSpPr/>
          <p:nvPr/>
        </p:nvSpPr>
        <p:spPr>
          <a:xfrm>
            <a:off x="6384690" y="2258433"/>
            <a:ext cx="744622" cy="788442"/>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5400">
              <a:latin typeface="Times New Roman" panose="02020603050405020304" pitchFamily="18" charset="0"/>
              <a:cs typeface="Times New Roman" panose="02020603050405020304" pitchFamily="18" charset="0"/>
            </a:endParaRPr>
          </a:p>
        </p:txBody>
      </p:sp>
      <p:sp>
        <p:nvSpPr>
          <p:cNvPr id="20" name="圆角矩形 19">
            <a:extLst>
              <a:ext uri="{FF2B5EF4-FFF2-40B4-BE49-F238E27FC236}">
                <a16:creationId xmlns:a16="http://schemas.microsoft.com/office/drawing/2014/main" id="{2C4E9632-E344-2EBA-5332-05F4F6AE95E5}"/>
              </a:ext>
            </a:extLst>
          </p:cNvPr>
          <p:cNvSpPr/>
          <p:nvPr/>
        </p:nvSpPr>
        <p:spPr>
          <a:xfrm>
            <a:off x="7338741" y="2258433"/>
            <a:ext cx="744622" cy="788442"/>
          </a:xfrm>
          <a:prstGeom prst="roundRect">
            <a:avLst/>
          </a:prstGeom>
          <a:solidFill>
            <a:schemeClr val="accent1">
              <a:lumMod val="60000"/>
              <a:lumOff val="40000"/>
              <a:alpha val="50196"/>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5400" dirty="0">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A3EB7793-94B0-486E-3111-077715CFB196}"/>
              </a:ext>
            </a:extLst>
          </p:cNvPr>
          <p:cNvSpPr txBox="1"/>
          <p:nvPr/>
        </p:nvSpPr>
        <p:spPr>
          <a:xfrm>
            <a:off x="5494408" y="2210036"/>
            <a:ext cx="711258" cy="923331"/>
          </a:xfrm>
          <a:prstGeom prst="rect">
            <a:avLst/>
          </a:prstGeom>
          <a:noFill/>
        </p:spPr>
        <p:txBody>
          <a:bodyPr wrap="square" rtlCol="0">
            <a:spAutoFit/>
          </a:bodyPr>
          <a:lstStyle/>
          <a:p>
            <a:r>
              <a:rPr kumimoji="1" lang="en-US" altLang="zh-CN" sz="5400" dirty="0">
                <a:latin typeface="Times New Roman" panose="02020603050405020304" pitchFamily="18" charset="0"/>
                <a:cs typeface="Times New Roman" panose="02020603050405020304" pitchFamily="18" charset="0"/>
              </a:rPr>
              <a:t>A</a:t>
            </a:r>
            <a:endParaRPr kumimoji="1" lang="zh-CN" altLang="en-US" sz="5400" dirty="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7A8C8E1A-9B13-7C49-7A9B-6EA87FF5C358}"/>
              </a:ext>
            </a:extLst>
          </p:cNvPr>
          <p:cNvSpPr txBox="1"/>
          <p:nvPr/>
        </p:nvSpPr>
        <p:spPr>
          <a:xfrm>
            <a:off x="6427912" y="2193046"/>
            <a:ext cx="658178" cy="923331"/>
          </a:xfrm>
          <a:prstGeom prst="rect">
            <a:avLst/>
          </a:prstGeom>
          <a:noFill/>
        </p:spPr>
        <p:txBody>
          <a:bodyPr wrap="square" rtlCol="0">
            <a:spAutoFit/>
          </a:bodyPr>
          <a:lstStyle/>
          <a:p>
            <a:r>
              <a:rPr kumimoji="1" lang="en-US" altLang="zh-CN" sz="5400" dirty="0">
                <a:latin typeface="Times New Roman" panose="02020603050405020304" pitchFamily="18" charset="0"/>
                <a:cs typeface="Times New Roman" panose="02020603050405020304" pitchFamily="18" charset="0"/>
              </a:rPr>
              <a:t>B</a:t>
            </a:r>
            <a:endParaRPr kumimoji="1" lang="zh-CN" altLang="en-US" sz="5400" dirty="0">
              <a:latin typeface="Times New Roman" panose="02020603050405020304" pitchFamily="18" charset="0"/>
              <a:cs typeface="Times New Roman" panose="02020603050405020304" pitchFamily="18" charset="0"/>
            </a:endParaRPr>
          </a:p>
        </p:txBody>
      </p:sp>
      <p:sp>
        <p:nvSpPr>
          <p:cNvPr id="23" name="文本框 22">
            <a:extLst>
              <a:ext uri="{FF2B5EF4-FFF2-40B4-BE49-F238E27FC236}">
                <a16:creationId xmlns:a16="http://schemas.microsoft.com/office/drawing/2014/main" id="{1C47FDD2-A822-98D9-DC57-C1544C61BC7D}"/>
              </a:ext>
            </a:extLst>
          </p:cNvPr>
          <p:cNvSpPr txBox="1"/>
          <p:nvPr/>
        </p:nvSpPr>
        <p:spPr>
          <a:xfrm>
            <a:off x="7393322" y="2206708"/>
            <a:ext cx="675463" cy="923331"/>
          </a:xfrm>
          <a:prstGeom prst="rect">
            <a:avLst/>
          </a:prstGeom>
          <a:noFill/>
        </p:spPr>
        <p:txBody>
          <a:bodyPr wrap="square" rtlCol="0">
            <a:spAutoFit/>
          </a:bodyPr>
          <a:lstStyle/>
          <a:p>
            <a:r>
              <a:rPr kumimoji="1" lang="en-US" altLang="zh-CN" sz="5400" dirty="0">
                <a:latin typeface="Times New Roman" panose="02020603050405020304" pitchFamily="18" charset="0"/>
                <a:cs typeface="Times New Roman" panose="02020603050405020304" pitchFamily="18" charset="0"/>
              </a:rPr>
              <a:t>C</a:t>
            </a:r>
            <a:endParaRPr kumimoji="1" lang="zh-CN" altLang="en-US" sz="5400" dirty="0">
              <a:latin typeface="Times New Roman" panose="02020603050405020304" pitchFamily="18" charset="0"/>
              <a:cs typeface="Times New Roman" panose="02020603050405020304" pitchFamily="18" charset="0"/>
            </a:endParaRPr>
          </a:p>
        </p:txBody>
      </p:sp>
      <p:sp>
        <p:nvSpPr>
          <p:cNvPr id="24" name="圆角矩形 23">
            <a:extLst>
              <a:ext uri="{FF2B5EF4-FFF2-40B4-BE49-F238E27FC236}">
                <a16:creationId xmlns:a16="http://schemas.microsoft.com/office/drawing/2014/main" id="{282AED20-3794-DBA4-3A2C-0A5E94CCD84D}"/>
              </a:ext>
            </a:extLst>
          </p:cNvPr>
          <p:cNvSpPr/>
          <p:nvPr/>
        </p:nvSpPr>
        <p:spPr>
          <a:xfrm>
            <a:off x="7237311" y="2206064"/>
            <a:ext cx="946167" cy="893162"/>
          </a:xfrm>
          <a:prstGeom prst="roundRect">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5400">
              <a:latin typeface="Times New Roman" panose="02020603050405020304" pitchFamily="18" charset="0"/>
              <a:cs typeface="Times New Roman" panose="02020603050405020304" pitchFamily="18" charset="0"/>
            </a:endParaRPr>
          </a:p>
        </p:txBody>
      </p:sp>
      <p:grpSp>
        <p:nvGrpSpPr>
          <p:cNvPr id="25" name="组合 24">
            <a:extLst>
              <a:ext uri="{FF2B5EF4-FFF2-40B4-BE49-F238E27FC236}">
                <a16:creationId xmlns:a16="http://schemas.microsoft.com/office/drawing/2014/main" id="{D6607A77-2C64-F89F-376D-BFB47B8DCA64}"/>
              </a:ext>
            </a:extLst>
          </p:cNvPr>
          <p:cNvGrpSpPr/>
          <p:nvPr/>
        </p:nvGrpSpPr>
        <p:grpSpPr>
          <a:xfrm>
            <a:off x="5464043" y="3475807"/>
            <a:ext cx="744622" cy="923331"/>
            <a:chOff x="3131831" y="2163155"/>
            <a:chExt cx="290530" cy="360257"/>
          </a:xfrm>
        </p:grpSpPr>
        <p:sp>
          <p:nvSpPr>
            <p:cNvPr id="26" name="圆角矩形 25">
              <a:extLst>
                <a:ext uri="{FF2B5EF4-FFF2-40B4-BE49-F238E27FC236}">
                  <a16:creationId xmlns:a16="http://schemas.microsoft.com/office/drawing/2014/main" id="{36A54AD1-CEBE-96A5-9830-AEA4CBB53871}"/>
                </a:ext>
              </a:extLst>
            </p:cNvPr>
            <p:cNvSpPr/>
            <p:nvPr/>
          </p:nvSpPr>
          <p:spPr>
            <a:xfrm>
              <a:off x="3131831" y="2186439"/>
              <a:ext cx="290530" cy="307627"/>
            </a:xfrm>
            <a:prstGeom prst="roundRect">
              <a:avLst/>
            </a:prstGeom>
            <a:solidFill>
              <a:schemeClr val="accent6">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5400">
                <a:latin typeface="Times New Roman" panose="02020603050405020304" pitchFamily="18" charset="0"/>
                <a:cs typeface="Times New Roman" panose="02020603050405020304" pitchFamily="18" charset="0"/>
              </a:endParaRPr>
            </a:p>
          </p:txBody>
        </p:sp>
        <p:sp>
          <p:nvSpPr>
            <p:cNvPr id="27" name="文本框 26">
              <a:extLst>
                <a:ext uri="{FF2B5EF4-FFF2-40B4-BE49-F238E27FC236}">
                  <a16:creationId xmlns:a16="http://schemas.microsoft.com/office/drawing/2014/main" id="{510E1478-D06F-4929-22CE-4E28F4BB1F34}"/>
                </a:ext>
              </a:extLst>
            </p:cNvPr>
            <p:cNvSpPr txBox="1"/>
            <p:nvPr/>
          </p:nvSpPr>
          <p:spPr>
            <a:xfrm>
              <a:off x="3148985" y="2163155"/>
              <a:ext cx="252179" cy="360257"/>
            </a:xfrm>
            <a:prstGeom prst="rect">
              <a:avLst/>
            </a:prstGeom>
            <a:noFill/>
          </p:spPr>
          <p:txBody>
            <a:bodyPr wrap="none" rtlCol="0">
              <a:spAutoFit/>
            </a:bodyPr>
            <a:lstStyle/>
            <a:p>
              <a:r>
                <a:rPr kumimoji="1" lang="en-US" altLang="zh-CN" sz="5400" dirty="0">
                  <a:latin typeface="Times New Roman" panose="02020603050405020304" pitchFamily="18" charset="0"/>
                  <a:cs typeface="Times New Roman" panose="02020603050405020304" pitchFamily="18" charset="0"/>
                </a:rPr>
                <a:t>C</a:t>
              </a:r>
              <a:endParaRPr kumimoji="1" lang="zh-CN" altLang="en-US" sz="5400" dirty="0">
                <a:latin typeface="Times New Roman" panose="02020603050405020304" pitchFamily="18" charset="0"/>
                <a:cs typeface="Times New Roman" panose="02020603050405020304" pitchFamily="18" charset="0"/>
              </a:endParaRPr>
            </a:p>
          </p:txBody>
        </p:sp>
      </p:grpSp>
      <p:sp>
        <p:nvSpPr>
          <p:cNvPr id="28" name="文本框 27">
            <a:extLst>
              <a:ext uri="{FF2B5EF4-FFF2-40B4-BE49-F238E27FC236}">
                <a16:creationId xmlns:a16="http://schemas.microsoft.com/office/drawing/2014/main" id="{23AE7DC3-A795-97EC-FD00-78D4BDEE2762}"/>
              </a:ext>
            </a:extLst>
          </p:cNvPr>
          <p:cNvSpPr txBox="1"/>
          <p:nvPr/>
        </p:nvSpPr>
        <p:spPr>
          <a:xfrm>
            <a:off x="6250393" y="3426303"/>
            <a:ext cx="2039180" cy="646332"/>
          </a:xfrm>
          <a:prstGeom prst="rect">
            <a:avLst/>
          </a:prstGeom>
          <a:noFill/>
        </p:spPr>
        <p:txBody>
          <a:bodyPr wrap="square" rtlCol="0">
            <a:spAutoFit/>
          </a:bodyPr>
          <a:lstStyle/>
          <a:p>
            <a:pPr algn="ctr"/>
            <a:r>
              <a:rPr kumimoji="1" lang="en-US" altLang="zh-CN" sz="3600" dirty="0">
                <a:latin typeface="Times New Roman" panose="02020603050405020304" pitchFamily="18" charset="0"/>
                <a:cs typeface="Times New Roman" panose="02020603050405020304" pitchFamily="18" charset="0"/>
              </a:rPr>
              <a:t>Update</a:t>
            </a:r>
            <a:endParaRPr kumimoji="1" lang="zh-CN" altLang="en-US" sz="3600" dirty="0">
              <a:latin typeface="Times New Roman" panose="02020603050405020304" pitchFamily="18" charset="0"/>
              <a:cs typeface="Times New Roman" panose="02020603050405020304" pitchFamily="18" charset="0"/>
            </a:endParaRPr>
          </a:p>
        </p:txBody>
      </p:sp>
      <p:sp>
        <p:nvSpPr>
          <p:cNvPr id="29" name="圆角矩形 28">
            <a:extLst>
              <a:ext uri="{FF2B5EF4-FFF2-40B4-BE49-F238E27FC236}">
                <a16:creationId xmlns:a16="http://schemas.microsoft.com/office/drawing/2014/main" id="{3227342A-848D-8B17-53A6-8B712ACC2956}"/>
              </a:ext>
            </a:extLst>
          </p:cNvPr>
          <p:cNvSpPr/>
          <p:nvPr/>
        </p:nvSpPr>
        <p:spPr>
          <a:xfrm>
            <a:off x="5063654" y="2003163"/>
            <a:ext cx="3558891" cy="25037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5400">
              <a:latin typeface="Times New Roman" panose="02020603050405020304" pitchFamily="18" charset="0"/>
              <a:cs typeface="Times New Roman" panose="02020603050405020304" pitchFamily="18" charset="0"/>
            </a:endParaRPr>
          </a:p>
        </p:txBody>
      </p:sp>
      <p:cxnSp>
        <p:nvCxnSpPr>
          <p:cNvPr id="30" name="肘形连接符 29">
            <a:extLst>
              <a:ext uri="{FF2B5EF4-FFF2-40B4-BE49-F238E27FC236}">
                <a16:creationId xmlns:a16="http://schemas.microsoft.com/office/drawing/2014/main" id="{4492214B-6641-E18B-8794-346111B39865}"/>
              </a:ext>
            </a:extLst>
          </p:cNvPr>
          <p:cNvCxnSpPr>
            <a:cxnSpLocks/>
          </p:cNvCxnSpPr>
          <p:nvPr/>
        </p:nvCxnSpPr>
        <p:spPr>
          <a:xfrm rot="5400000">
            <a:off x="6984071" y="2355716"/>
            <a:ext cx="33032" cy="1410287"/>
          </a:xfrm>
          <a:prstGeom prst="bentConnector3">
            <a:avLst>
              <a:gd name="adj1" fmla="val 1286235"/>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B87FC8B4-85A2-87EE-E801-1655DA434C1A}"/>
                  </a:ext>
                </a:extLst>
              </p:cNvPr>
              <p:cNvSpPr txBox="1"/>
              <p:nvPr/>
            </p:nvSpPr>
            <p:spPr>
              <a:xfrm>
                <a:off x="6305895" y="3836431"/>
                <a:ext cx="2119363" cy="646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3600" b="1" i="1" smtClean="0">
                              <a:solidFill>
                                <a:schemeClr val="accent6">
                                  <a:lumMod val="75000"/>
                                </a:schemeClr>
                              </a:solidFill>
                              <a:latin typeface="Cambria Math" panose="02040503050406030204" pitchFamily="18" charset="0"/>
                            </a:rPr>
                          </m:ctrlPr>
                        </m:sSubPr>
                        <m:e>
                          <m:r>
                            <a:rPr kumimoji="1" lang="en-US" altLang="zh-CN" sz="3600" b="1" i="1">
                              <a:solidFill>
                                <a:schemeClr val="accent6">
                                  <a:lumMod val="75000"/>
                                </a:schemeClr>
                              </a:solidFill>
                              <a:latin typeface="Cambria Math" panose="02040503050406030204" pitchFamily="18" charset="0"/>
                            </a:rPr>
                            <m:t>𝓟</m:t>
                          </m:r>
                        </m:e>
                        <m:sub>
                          <m:r>
                            <a:rPr kumimoji="1" lang="en-US" altLang="zh-CN" sz="3600" b="1" i="1">
                              <a:solidFill>
                                <a:schemeClr val="accent6">
                                  <a:lumMod val="75000"/>
                                </a:schemeClr>
                              </a:solidFill>
                              <a:latin typeface="Cambria Math" panose="02040503050406030204" pitchFamily="18" charset="0"/>
                            </a:rPr>
                            <m:t>𝑪</m:t>
                          </m:r>
                        </m:sub>
                      </m:sSub>
                      <m:r>
                        <a:rPr kumimoji="1" lang="en-US" altLang="zh-CN" sz="3600" b="1" i="1">
                          <a:solidFill>
                            <a:schemeClr val="accent6">
                              <a:lumMod val="75000"/>
                            </a:schemeClr>
                          </a:solidFill>
                          <a:latin typeface="Cambria Math" panose="02040503050406030204" pitchFamily="18" charset="0"/>
                        </a:rPr>
                        <m:t>&gt;</m:t>
                      </m:r>
                      <m:sSub>
                        <m:sSubPr>
                          <m:ctrlPr>
                            <a:rPr kumimoji="1" lang="en-US" altLang="zh-CN" sz="3600" b="1" i="1" smtClean="0">
                              <a:solidFill>
                                <a:schemeClr val="accent6">
                                  <a:lumMod val="75000"/>
                                </a:schemeClr>
                              </a:solidFill>
                              <a:latin typeface="Cambria Math" panose="02040503050406030204" pitchFamily="18" charset="0"/>
                            </a:rPr>
                          </m:ctrlPr>
                        </m:sSubPr>
                        <m:e>
                          <m:r>
                            <a:rPr kumimoji="1" lang="en-US" altLang="zh-CN" sz="3600" b="1" i="1">
                              <a:solidFill>
                                <a:schemeClr val="accent6">
                                  <a:lumMod val="75000"/>
                                </a:schemeClr>
                              </a:solidFill>
                              <a:latin typeface="Cambria Math" panose="02040503050406030204" pitchFamily="18" charset="0"/>
                            </a:rPr>
                            <m:t>𝓟</m:t>
                          </m:r>
                        </m:e>
                        <m:sub>
                          <m:r>
                            <m:rPr>
                              <m:sty m:val="p"/>
                            </m:rPr>
                            <a:rPr kumimoji="1" lang="en-US" altLang="zh-CN" sz="3600" b="1" i="1">
                              <a:solidFill>
                                <a:schemeClr val="accent6">
                                  <a:lumMod val="75000"/>
                                </a:schemeClr>
                              </a:solidFill>
                              <a:latin typeface="Cambria Math" panose="02040503050406030204" pitchFamily="18" charset="0"/>
                            </a:rPr>
                            <m:t>B</m:t>
                          </m:r>
                        </m:sub>
                      </m:sSub>
                    </m:oMath>
                  </m:oMathPara>
                </a14:m>
                <a:endParaRPr kumimoji="1" lang="en-US" altLang="zh-CN" sz="3600" b="1" dirty="0">
                  <a:solidFill>
                    <a:schemeClr val="accent6">
                      <a:lumMod val="75000"/>
                    </a:schemeClr>
                  </a:solidFill>
                  <a:latin typeface="Times New Roman" panose="02020603050405020304" pitchFamily="18" charset="0"/>
                  <a:cs typeface="Times New Roman" panose="02020603050405020304" pitchFamily="18" charset="0"/>
                </a:endParaRPr>
              </a:p>
            </p:txBody>
          </p:sp>
        </mc:Choice>
        <mc:Fallback xmlns="">
          <p:sp>
            <p:nvSpPr>
              <p:cNvPr id="31" name="文本框 30">
                <a:extLst>
                  <a:ext uri="{FF2B5EF4-FFF2-40B4-BE49-F238E27FC236}">
                    <a16:creationId xmlns:a16="http://schemas.microsoft.com/office/drawing/2014/main" id="{B87FC8B4-85A2-87EE-E801-1655DA434C1A}"/>
                  </a:ext>
                </a:extLst>
              </p:cNvPr>
              <p:cNvSpPr txBox="1">
                <a:spLocks noRot="1" noChangeAspect="1" noMove="1" noResize="1" noEditPoints="1" noAdjustHandles="1" noChangeArrowheads="1" noChangeShapeType="1" noTextEdit="1"/>
              </p:cNvSpPr>
              <p:nvPr/>
            </p:nvSpPr>
            <p:spPr>
              <a:xfrm>
                <a:off x="6305895" y="3836431"/>
                <a:ext cx="2119363" cy="646332"/>
              </a:xfrm>
              <a:prstGeom prst="rect">
                <a:avLst/>
              </a:prstGeom>
              <a:blipFill>
                <a:blip r:embed="rId4"/>
                <a:stretch>
                  <a:fillRect b="-9615"/>
                </a:stretch>
              </a:blipFill>
            </p:spPr>
            <p:txBody>
              <a:bodyPr/>
              <a:lstStyle/>
              <a:p>
                <a:r>
                  <a:rPr lang="zh-CN" altLang="en-US">
                    <a:noFill/>
                  </a:rPr>
                  <a:t> </a:t>
                </a:r>
              </a:p>
            </p:txBody>
          </p:sp>
        </mc:Fallback>
      </mc:AlternateContent>
      <p:sp>
        <p:nvSpPr>
          <p:cNvPr id="32" name="文本框 31">
            <a:extLst>
              <a:ext uri="{FF2B5EF4-FFF2-40B4-BE49-F238E27FC236}">
                <a16:creationId xmlns:a16="http://schemas.microsoft.com/office/drawing/2014/main" id="{6FDCF6CE-D6C1-A507-191C-6C8501A210DF}"/>
              </a:ext>
            </a:extLst>
          </p:cNvPr>
          <p:cNvSpPr txBox="1"/>
          <p:nvPr/>
        </p:nvSpPr>
        <p:spPr>
          <a:xfrm>
            <a:off x="1024045" y="2169536"/>
            <a:ext cx="900574" cy="923331"/>
          </a:xfrm>
          <a:prstGeom prst="rect">
            <a:avLst/>
          </a:prstGeom>
          <a:noFill/>
        </p:spPr>
        <p:txBody>
          <a:bodyPr wrap="square" rtlCol="0">
            <a:spAutoFit/>
          </a:bodyPr>
          <a:lstStyle/>
          <a:p>
            <a:r>
              <a:rPr kumimoji="1" lang="en-US" altLang="zh-CN" sz="5400" dirty="0">
                <a:latin typeface="Times New Roman" panose="02020603050405020304" pitchFamily="18" charset="0"/>
                <a:cs typeface="Times New Roman" panose="02020603050405020304" pitchFamily="18" charset="0"/>
              </a:rPr>
              <a:t>A</a:t>
            </a:r>
            <a:endParaRPr kumimoji="1" lang="zh-CN" altLang="en-US" sz="5400" dirty="0">
              <a:latin typeface="Times New Roman" panose="02020603050405020304" pitchFamily="18" charset="0"/>
              <a:cs typeface="Times New Roman" panose="02020603050405020304" pitchFamily="18" charset="0"/>
            </a:endParaRPr>
          </a:p>
        </p:txBody>
      </p:sp>
      <p:sp>
        <p:nvSpPr>
          <p:cNvPr id="33" name="文本框 32">
            <a:extLst>
              <a:ext uri="{FF2B5EF4-FFF2-40B4-BE49-F238E27FC236}">
                <a16:creationId xmlns:a16="http://schemas.microsoft.com/office/drawing/2014/main" id="{2BF49F26-AB08-547B-976D-F24734320992}"/>
              </a:ext>
            </a:extLst>
          </p:cNvPr>
          <p:cNvSpPr txBox="1"/>
          <p:nvPr/>
        </p:nvSpPr>
        <p:spPr>
          <a:xfrm>
            <a:off x="1982735" y="2200428"/>
            <a:ext cx="867707" cy="923331"/>
          </a:xfrm>
          <a:prstGeom prst="rect">
            <a:avLst/>
          </a:prstGeom>
          <a:noFill/>
        </p:spPr>
        <p:txBody>
          <a:bodyPr wrap="square" rtlCol="0">
            <a:spAutoFit/>
          </a:bodyPr>
          <a:lstStyle/>
          <a:p>
            <a:r>
              <a:rPr kumimoji="1" lang="en-US" altLang="zh-CN" sz="5400" dirty="0">
                <a:latin typeface="Times New Roman" panose="02020603050405020304" pitchFamily="18" charset="0"/>
                <a:cs typeface="Times New Roman" panose="02020603050405020304" pitchFamily="18" charset="0"/>
              </a:rPr>
              <a:t>B</a:t>
            </a:r>
            <a:endParaRPr kumimoji="1" lang="zh-CN" altLang="en-US" sz="5400" dirty="0">
              <a:latin typeface="Times New Roman" panose="02020603050405020304" pitchFamily="18" charset="0"/>
              <a:cs typeface="Times New Roman" panose="02020603050405020304" pitchFamily="18" charset="0"/>
            </a:endParaRPr>
          </a:p>
        </p:txBody>
      </p:sp>
      <p:sp>
        <p:nvSpPr>
          <p:cNvPr id="36" name="文本框 35">
            <a:extLst>
              <a:ext uri="{FF2B5EF4-FFF2-40B4-BE49-F238E27FC236}">
                <a16:creationId xmlns:a16="http://schemas.microsoft.com/office/drawing/2014/main" id="{30CC63CC-CE81-FAB2-8261-BA12CE506F11}"/>
              </a:ext>
            </a:extLst>
          </p:cNvPr>
          <p:cNvSpPr txBox="1"/>
          <p:nvPr/>
        </p:nvSpPr>
        <p:spPr>
          <a:xfrm>
            <a:off x="1139292" y="4485402"/>
            <a:ext cx="2114681" cy="584775"/>
          </a:xfrm>
          <a:prstGeom prst="rect">
            <a:avLst/>
          </a:prstGeom>
          <a:noFill/>
        </p:spPr>
        <p:txBody>
          <a:bodyPr wrap="none" rtlCol="0">
            <a:spAutoFit/>
          </a:bodyPr>
          <a:lstStyle/>
          <a:p>
            <a:pPr algn="ctr"/>
            <a:r>
              <a:rPr kumimoji="1" lang="en-US" altLang="zh-CN" sz="3200" dirty="0">
                <a:latin typeface="Times New Roman" panose="02020603050405020304" pitchFamily="18" charset="0"/>
                <a:cs typeface="Times New Roman" panose="02020603050405020304" pitchFamily="18" charset="0"/>
              </a:rPr>
              <a:t>Cache</a:t>
            </a:r>
            <a:r>
              <a:rPr kumimoji="1" lang="zh-CN" altLang="en-US" sz="3200" dirty="0">
                <a:latin typeface="Times New Roman" panose="02020603050405020304" pitchFamily="18" charset="0"/>
                <a:cs typeface="Times New Roman" panose="02020603050405020304" pitchFamily="18" charset="0"/>
              </a:rPr>
              <a:t> </a:t>
            </a:r>
            <a:r>
              <a:rPr kumimoji="1" lang="en-US" altLang="zh-CN" sz="3200" dirty="0">
                <a:latin typeface="Times New Roman" panose="02020603050405020304" pitchFamily="18" charset="0"/>
                <a:cs typeface="Times New Roman" panose="02020603050405020304" pitchFamily="18" charset="0"/>
              </a:rPr>
              <a:t>Miss</a:t>
            </a:r>
            <a:endParaRPr kumimoji="1" lang="zh-CN" altLang="en-US" sz="3200" dirty="0">
              <a:latin typeface="Times New Roman" panose="02020603050405020304" pitchFamily="18" charset="0"/>
              <a:cs typeface="Times New Roman" panose="02020603050405020304" pitchFamily="18" charset="0"/>
            </a:endParaRPr>
          </a:p>
        </p:txBody>
      </p:sp>
      <p:sp>
        <p:nvSpPr>
          <p:cNvPr id="37" name="文本框 36">
            <a:extLst>
              <a:ext uri="{FF2B5EF4-FFF2-40B4-BE49-F238E27FC236}">
                <a16:creationId xmlns:a16="http://schemas.microsoft.com/office/drawing/2014/main" id="{ACFE9A9F-1D0A-8684-031B-BF2FCA929713}"/>
              </a:ext>
            </a:extLst>
          </p:cNvPr>
          <p:cNvSpPr txBox="1"/>
          <p:nvPr/>
        </p:nvSpPr>
        <p:spPr>
          <a:xfrm>
            <a:off x="5966308" y="4485402"/>
            <a:ext cx="1838965" cy="584775"/>
          </a:xfrm>
          <a:prstGeom prst="rect">
            <a:avLst/>
          </a:prstGeom>
          <a:noFill/>
        </p:spPr>
        <p:txBody>
          <a:bodyPr wrap="none" rtlCol="0">
            <a:spAutoFit/>
          </a:bodyPr>
          <a:lstStyle/>
          <a:p>
            <a:pPr algn="ctr"/>
            <a:r>
              <a:rPr kumimoji="1" lang="en-US" altLang="zh-CN" sz="3200" dirty="0">
                <a:latin typeface="Times New Roman" panose="02020603050405020304" pitchFamily="18" charset="0"/>
                <a:cs typeface="Times New Roman" panose="02020603050405020304" pitchFamily="18" charset="0"/>
              </a:rPr>
              <a:t>Cache</a:t>
            </a:r>
            <a:r>
              <a:rPr kumimoji="1" lang="zh-CN" altLang="en-US" sz="3200" dirty="0">
                <a:latin typeface="Times New Roman" panose="02020603050405020304" pitchFamily="18" charset="0"/>
                <a:cs typeface="Times New Roman" panose="02020603050405020304" pitchFamily="18" charset="0"/>
              </a:rPr>
              <a:t> </a:t>
            </a:r>
            <a:r>
              <a:rPr kumimoji="1" lang="en-US" altLang="zh-CN" sz="3200" dirty="0">
                <a:latin typeface="Times New Roman" panose="02020603050405020304" pitchFamily="18" charset="0"/>
                <a:cs typeface="Times New Roman" panose="02020603050405020304" pitchFamily="18" charset="0"/>
              </a:rPr>
              <a:t>Hit</a:t>
            </a:r>
            <a:endParaRPr kumimoji="1" lang="zh-CN" altLang="en-US" sz="3200" dirty="0">
              <a:latin typeface="Times New Roman" panose="02020603050405020304" pitchFamily="18" charset="0"/>
              <a:cs typeface="Times New Roman" panose="02020603050405020304" pitchFamily="18" charset="0"/>
            </a:endParaRPr>
          </a:p>
        </p:txBody>
      </p:sp>
      <p:sp>
        <p:nvSpPr>
          <p:cNvPr id="34" name="圆角矩形 33">
            <a:extLst>
              <a:ext uri="{FF2B5EF4-FFF2-40B4-BE49-F238E27FC236}">
                <a16:creationId xmlns:a16="http://schemas.microsoft.com/office/drawing/2014/main" id="{3CCF286A-9810-6E54-B465-FDACDBCA3F1E}"/>
              </a:ext>
            </a:extLst>
          </p:cNvPr>
          <p:cNvSpPr/>
          <p:nvPr/>
        </p:nvSpPr>
        <p:spPr>
          <a:xfrm>
            <a:off x="376518" y="1307743"/>
            <a:ext cx="8433995" cy="3847299"/>
          </a:xfrm>
          <a:prstGeom prst="roundRect">
            <a:avLst>
              <a:gd name="adj" fmla="val 3118"/>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sp>
        <p:nvSpPr>
          <p:cNvPr id="40" name="文本框 39">
            <a:extLst>
              <a:ext uri="{FF2B5EF4-FFF2-40B4-BE49-F238E27FC236}">
                <a16:creationId xmlns:a16="http://schemas.microsoft.com/office/drawing/2014/main" id="{2A12A4DD-5EBA-E58F-6A01-C016D3AA38B4}"/>
              </a:ext>
            </a:extLst>
          </p:cNvPr>
          <p:cNvSpPr txBox="1"/>
          <p:nvPr/>
        </p:nvSpPr>
        <p:spPr>
          <a:xfrm>
            <a:off x="3370389" y="1301787"/>
            <a:ext cx="2403222" cy="646331"/>
          </a:xfrm>
          <a:prstGeom prst="rect">
            <a:avLst/>
          </a:prstGeom>
          <a:noFill/>
        </p:spPr>
        <p:txBody>
          <a:bodyPr wrap="none" rtlCol="0">
            <a:spAutoFit/>
          </a:bodyPr>
          <a:lstStyle/>
          <a:p>
            <a:pPr algn="ctr"/>
            <a:r>
              <a:rPr kumimoji="1" lang="en-US" altLang="zh-CN" sz="3600" dirty="0">
                <a:latin typeface="Times New Roman" panose="02020603050405020304" pitchFamily="18" charset="0"/>
                <a:cs typeface="Times New Roman" panose="02020603050405020304" pitchFamily="18" charset="0"/>
              </a:rPr>
              <a:t>CDN server</a:t>
            </a:r>
            <a:endParaRPr kumimoji="1" lang="zh-CN" altLang="en-US" sz="3600" dirty="0">
              <a:latin typeface="Times New Roman" panose="02020603050405020304" pitchFamily="18" charset="0"/>
              <a:cs typeface="Times New Roman" panose="02020603050405020304" pitchFamily="18" charset="0"/>
            </a:endParaRPr>
          </a:p>
        </p:txBody>
      </p:sp>
      <p:grpSp>
        <p:nvGrpSpPr>
          <p:cNvPr id="44" name="组合 43">
            <a:extLst>
              <a:ext uri="{FF2B5EF4-FFF2-40B4-BE49-F238E27FC236}">
                <a16:creationId xmlns:a16="http://schemas.microsoft.com/office/drawing/2014/main" id="{56FA8B90-854B-28D9-1B86-90E84EA6810C}"/>
              </a:ext>
            </a:extLst>
          </p:cNvPr>
          <p:cNvGrpSpPr/>
          <p:nvPr/>
        </p:nvGrpSpPr>
        <p:grpSpPr>
          <a:xfrm>
            <a:off x="2607060" y="5585843"/>
            <a:ext cx="4149941" cy="814955"/>
            <a:chOff x="2145502" y="5416774"/>
            <a:chExt cx="4149941" cy="814955"/>
          </a:xfrm>
        </p:grpSpPr>
        <p:sp>
          <p:nvSpPr>
            <p:cNvPr id="35" name="文本框 34">
              <a:extLst>
                <a:ext uri="{FF2B5EF4-FFF2-40B4-BE49-F238E27FC236}">
                  <a16:creationId xmlns:a16="http://schemas.microsoft.com/office/drawing/2014/main" id="{D64A4E1E-9A16-5B80-39DD-3F7294D943C5}"/>
                </a:ext>
              </a:extLst>
            </p:cNvPr>
            <p:cNvSpPr txBox="1"/>
            <p:nvPr/>
          </p:nvSpPr>
          <p:spPr>
            <a:xfrm>
              <a:off x="2145502" y="5523843"/>
              <a:ext cx="1623484" cy="707886"/>
            </a:xfrm>
            <a:prstGeom prst="rect">
              <a:avLst/>
            </a:prstGeom>
            <a:noFill/>
          </p:spPr>
          <p:txBody>
            <a:bodyPr wrap="square" rtlCol="0">
              <a:spAutoFit/>
            </a:bodyPr>
            <a:lstStyle/>
            <a:p>
              <a:pPr algn="ctr"/>
              <a:r>
                <a:rPr kumimoji="1" lang="en-US" altLang="zh-CN" sz="2000" i="1" dirty="0">
                  <a:latin typeface="Times New Roman" panose="02020603050405020304" pitchFamily="18" charset="0"/>
                  <a:cs typeface="Times New Roman" panose="02020603050405020304" pitchFamily="18" charset="0"/>
                </a:rPr>
                <a:t>POST</a:t>
              </a:r>
            </a:p>
            <a:p>
              <a:pPr algn="ctr"/>
              <a:r>
                <a:rPr kumimoji="1" lang="en-US" altLang="zh-CN" sz="2000" i="1" dirty="0">
                  <a:latin typeface="Times New Roman" panose="02020603050405020304" pitchFamily="18" charset="0"/>
                  <a:cs typeface="Times New Roman" panose="02020603050405020304" pitchFamily="18" charset="0"/>
                </a:rPr>
                <a:t>(e.g.</a:t>
              </a:r>
              <a:r>
                <a:rPr kumimoji="1" lang="zh-CN" altLang="en-US" sz="2000" i="1" dirty="0">
                  <a:latin typeface="Times New Roman" panose="02020603050405020304" pitchFamily="18" charset="0"/>
                  <a:cs typeface="Times New Roman" panose="02020603050405020304" pitchFamily="18" charset="0"/>
                </a:rPr>
                <a:t> </a:t>
              </a:r>
              <a:r>
                <a:rPr kumimoji="1" lang="en" altLang="zh-CN" sz="2000" i="1" dirty="0">
                  <a:latin typeface="Times New Roman" panose="02020603050405020304" pitchFamily="18" charset="0"/>
                  <a:cs typeface="Times New Roman" panose="02020603050405020304" pitchFamily="18" charset="0"/>
                </a:rPr>
                <a:t>Tweet</a:t>
              </a:r>
              <a:r>
                <a:rPr kumimoji="1" lang="en-US" altLang="zh-CN" sz="2000" i="1" dirty="0">
                  <a:latin typeface="Times New Roman" panose="02020603050405020304" pitchFamily="18" charset="0"/>
                  <a:cs typeface="Times New Roman" panose="02020603050405020304" pitchFamily="18" charset="0"/>
                </a:rPr>
                <a:t>)</a:t>
              </a:r>
            </a:p>
          </p:txBody>
        </p:sp>
        <p:sp>
          <p:nvSpPr>
            <p:cNvPr id="38" name="文本框 37">
              <a:extLst>
                <a:ext uri="{FF2B5EF4-FFF2-40B4-BE49-F238E27FC236}">
                  <a16:creationId xmlns:a16="http://schemas.microsoft.com/office/drawing/2014/main" id="{75B7B9C8-ABB2-9590-E0A1-70D9FB74BBE0}"/>
                </a:ext>
              </a:extLst>
            </p:cNvPr>
            <p:cNvSpPr txBox="1"/>
            <p:nvPr/>
          </p:nvSpPr>
          <p:spPr>
            <a:xfrm>
              <a:off x="3597963" y="5523843"/>
              <a:ext cx="2697480" cy="707886"/>
            </a:xfrm>
            <a:prstGeom prst="rect">
              <a:avLst/>
            </a:prstGeom>
            <a:noFill/>
          </p:spPr>
          <p:txBody>
            <a:bodyPr wrap="square" rtlCol="0">
              <a:spAutoFit/>
            </a:bodyPr>
            <a:lstStyle/>
            <a:p>
              <a:pPr algn="ctr"/>
              <a:r>
                <a:rPr kumimoji="1" lang="en-US" altLang="zh-CN" sz="2000" i="1" dirty="0">
                  <a:latin typeface="Times New Roman" panose="02020603050405020304" pitchFamily="18" charset="0"/>
                  <a:cs typeface="Times New Roman" panose="02020603050405020304" pitchFamily="18" charset="0"/>
                </a:rPr>
                <a:t>VIEW</a:t>
              </a:r>
            </a:p>
            <a:p>
              <a:pPr algn="ctr"/>
              <a:r>
                <a:rPr kumimoji="1" lang="en-US" altLang="zh-CN" sz="2000" i="1" dirty="0">
                  <a:latin typeface="Times New Roman" panose="02020603050405020304" pitchFamily="18" charset="0"/>
                  <a:cs typeface="Times New Roman" panose="02020603050405020304" pitchFamily="18" charset="0"/>
                </a:rPr>
                <a:t>(e.g.</a:t>
              </a:r>
              <a:r>
                <a:rPr kumimoji="1" lang="zh-CN" altLang="en-US" sz="2000" i="1" dirty="0">
                  <a:latin typeface="Times New Roman" panose="02020603050405020304" pitchFamily="18" charset="0"/>
                  <a:cs typeface="Times New Roman" panose="02020603050405020304" pitchFamily="18" charset="0"/>
                </a:rPr>
                <a:t> </a:t>
              </a:r>
              <a:r>
                <a:rPr kumimoji="1" lang="en-US" altLang="zh-CN" sz="2000" i="1" dirty="0">
                  <a:latin typeface="Times New Roman" panose="02020603050405020304" pitchFamily="18" charset="0"/>
                  <a:cs typeface="Times New Roman" panose="02020603050405020304" pitchFamily="18" charset="0"/>
                </a:rPr>
                <a:t>Browse</a:t>
              </a:r>
              <a:r>
                <a:rPr kumimoji="1" lang="zh-CN" altLang="en-US" sz="2000" i="1" dirty="0">
                  <a:latin typeface="Times New Roman" panose="02020603050405020304" pitchFamily="18" charset="0"/>
                  <a:cs typeface="Times New Roman" panose="02020603050405020304" pitchFamily="18" charset="0"/>
                </a:rPr>
                <a:t> </a:t>
              </a:r>
              <a:r>
                <a:rPr kumimoji="1" lang="en-US" altLang="zh-CN" sz="2000" i="1" dirty="0">
                  <a:latin typeface="Times New Roman" panose="02020603050405020304" pitchFamily="18" charset="0"/>
                  <a:cs typeface="Times New Roman" panose="02020603050405020304" pitchFamily="18" charset="0"/>
                </a:rPr>
                <a:t>Twitter)</a:t>
              </a:r>
            </a:p>
          </p:txBody>
        </p:sp>
        <p:sp>
          <p:nvSpPr>
            <p:cNvPr id="43" name="文本框 42">
              <a:extLst>
                <a:ext uri="{FF2B5EF4-FFF2-40B4-BE49-F238E27FC236}">
                  <a16:creationId xmlns:a16="http://schemas.microsoft.com/office/drawing/2014/main" id="{15653FA8-0E64-02B6-430E-4924362FCFA6}"/>
                </a:ext>
              </a:extLst>
            </p:cNvPr>
            <p:cNvSpPr txBox="1"/>
            <p:nvPr/>
          </p:nvSpPr>
          <p:spPr>
            <a:xfrm>
              <a:off x="3037457" y="5416774"/>
              <a:ext cx="1623484" cy="707886"/>
            </a:xfrm>
            <a:prstGeom prst="rect">
              <a:avLst/>
            </a:prstGeom>
            <a:noFill/>
          </p:spPr>
          <p:txBody>
            <a:bodyPr wrap="square" rtlCol="0">
              <a:spAutoFit/>
            </a:bodyPr>
            <a:lstStyle/>
            <a:p>
              <a:pPr algn="ctr"/>
              <a:r>
                <a:rPr kumimoji="1" lang="en-US" altLang="zh-CN" sz="4000" i="1" dirty="0">
                  <a:latin typeface="Times New Roman" panose="02020603050405020304" pitchFamily="18" charset="0"/>
                  <a:cs typeface="Times New Roman" panose="02020603050405020304" pitchFamily="18" charset="0"/>
                </a:rPr>
                <a:t>/</a:t>
              </a:r>
            </a:p>
          </p:txBody>
        </p:sp>
      </p:grpSp>
      <p:sp>
        <p:nvSpPr>
          <p:cNvPr id="45" name="上箭头 44">
            <a:extLst>
              <a:ext uri="{FF2B5EF4-FFF2-40B4-BE49-F238E27FC236}">
                <a16:creationId xmlns:a16="http://schemas.microsoft.com/office/drawing/2014/main" id="{D6114B21-749B-1309-7486-D57311D61991}"/>
              </a:ext>
            </a:extLst>
          </p:cNvPr>
          <p:cNvSpPr/>
          <p:nvPr/>
        </p:nvSpPr>
        <p:spPr>
          <a:xfrm>
            <a:off x="4187541" y="5167218"/>
            <a:ext cx="364218" cy="525693"/>
          </a:xfrm>
          <a:prstGeom prst="upArrow">
            <a:avLst>
              <a:gd name="adj1" fmla="val 29656"/>
              <a:gd name="adj2" fmla="val 4128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395323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25E434B-44F7-E745-4369-A73C1033B96A}"/>
              </a:ext>
            </a:extLst>
          </p:cNvPr>
          <p:cNvSpPr>
            <a:spLocks noGrp="1"/>
          </p:cNvSpPr>
          <p:nvPr>
            <p:ph type="sldNum" sz="quarter" idx="12"/>
          </p:nvPr>
        </p:nvSpPr>
        <p:spPr/>
        <p:txBody>
          <a:bodyPr/>
          <a:lstStyle/>
          <a:p>
            <a:fld id="{041C29CA-8DAD-7D4B-B26F-2E2A67ED50CD}" type="slidenum">
              <a:rPr kumimoji="1" lang="zh-CN" altLang="en-US" smtClean="0"/>
              <a:pPr/>
              <a:t>8</a:t>
            </a:fld>
            <a:endParaRPr kumimoji="1" lang="zh-CN" altLang="en-US" dirty="0"/>
          </a:p>
        </p:txBody>
      </p:sp>
      <p:sp>
        <p:nvSpPr>
          <p:cNvPr id="3" name="标题 2">
            <a:extLst>
              <a:ext uri="{FF2B5EF4-FFF2-40B4-BE49-F238E27FC236}">
                <a16:creationId xmlns:a16="http://schemas.microsoft.com/office/drawing/2014/main" id="{C9FB34FE-7B45-2AE8-F07B-57D8AF3E71AE}"/>
              </a:ext>
            </a:extLst>
          </p:cNvPr>
          <p:cNvSpPr>
            <a:spLocks noGrp="1"/>
          </p:cNvSpPr>
          <p:nvPr>
            <p:ph type="title"/>
          </p:nvPr>
        </p:nvSpPr>
        <p:spPr/>
        <p:txBody>
          <a:bodyPr/>
          <a:lstStyle/>
          <a:p>
            <a:r>
              <a:rPr kumimoji="1" lang="en-US" altLang="zh-CN" dirty="0"/>
              <a:t>Evaluation</a:t>
            </a:r>
            <a:r>
              <a:rPr kumimoji="1" lang="zh-CN" altLang="en-US" dirty="0"/>
              <a:t> </a:t>
            </a:r>
            <a:r>
              <a:rPr kumimoji="1" lang="en-US" altLang="zh-CN" dirty="0"/>
              <a:t>with</a:t>
            </a:r>
            <a:r>
              <a:rPr kumimoji="1" lang="zh-CN" altLang="en-US" dirty="0"/>
              <a:t> </a:t>
            </a:r>
            <a:r>
              <a:rPr kumimoji="1" lang="en-US" altLang="zh-CN" dirty="0"/>
              <a:t>Real-world</a:t>
            </a:r>
            <a:r>
              <a:rPr kumimoji="1" lang="zh-CN" altLang="en-US" dirty="0"/>
              <a:t> </a:t>
            </a:r>
            <a:r>
              <a:rPr kumimoji="1" lang="en-US" altLang="zh-CN" dirty="0"/>
              <a:t>Datasets</a:t>
            </a:r>
            <a:endParaRPr kumimoji="1" lang="zh-CN" altLang="en-US" dirty="0"/>
          </a:p>
        </p:txBody>
      </p:sp>
      <p:sp>
        <p:nvSpPr>
          <p:cNvPr id="5" name="文本框 4">
            <a:extLst>
              <a:ext uri="{FF2B5EF4-FFF2-40B4-BE49-F238E27FC236}">
                <a16:creationId xmlns:a16="http://schemas.microsoft.com/office/drawing/2014/main" id="{C1BC3264-4551-CF01-75E0-1D0C2181878C}"/>
              </a:ext>
            </a:extLst>
          </p:cNvPr>
          <p:cNvSpPr txBox="1"/>
          <p:nvPr/>
        </p:nvSpPr>
        <p:spPr>
          <a:xfrm>
            <a:off x="628650" y="2486819"/>
            <a:ext cx="7886700" cy="2677656"/>
          </a:xfrm>
          <a:prstGeom prst="rect">
            <a:avLst/>
          </a:prstGeom>
          <a:noFill/>
        </p:spPr>
        <p:txBody>
          <a:bodyPr wrap="square" rtlCol="0">
            <a:spAutoFit/>
          </a:bodyPr>
          <a:lstStyle/>
          <a:p>
            <a:r>
              <a:rPr kumimoji="1" lang="en-US" altLang="zh-CN" sz="2400" dirty="0"/>
              <a:t>Real OSN</a:t>
            </a:r>
          </a:p>
          <a:p>
            <a:pPr marL="342900" indent="-342900">
              <a:buFont typeface="Arial" panose="020B0604020202020204" pitchFamily="34" charset="0"/>
              <a:buChar char="•"/>
            </a:pPr>
            <a:r>
              <a:rPr kumimoji="1" lang="en-US" altLang="zh-CN" sz="2400" dirty="0"/>
              <a:t>Twitter[1]:</a:t>
            </a:r>
            <a:r>
              <a:rPr kumimoji="1" lang="zh-CN" altLang="en-US" sz="2400" dirty="0"/>
              <a:t> </a:t>
            </a:r>
            <a:r>
              <a:rPr kumimoji="1" lang="en-US" altLang="zh-CN" sz="2400" dirty="0"/>
              <a:t>		</a:t>
            </a:r>
            <a:r>
              <a:rPr kumimoji="1" lang="en" altLang="zh-CN" sz="2400" dirty="0"/>
              <a:t>11,088 nodes and 2,420,766 directed edges</a:t>
            </a:r>
            <a:endParaRPr kumimoji="1" lang="en-US" altLang="zh-CN" sz="2400" dirty="0"/>
          </a:p>
          <a:p>
            <a:pPr marL="342900" indent="-342900">
              <a:buFont typeface="Arial" panose="020B0604020202020204" pitchFamily="34" charset="0"/>
              <a:buChar char="•"/>
            </a:pPr>
            <a:r>
              <a:rPr kumimoji="1" lang="en-US" altLang="zh-CN" sz="2400" dirty="0" err="1"/>
              <a:t>Brightkite</a:t>
            </a:r>
            <a:r>
              <a:rPr kumimoji="1" lang="en-US" altLang="zh-CN" sz="2400" dirty="0"/>
              <a:t>[2]:</a:t>
            </a:r>
            <a:r>
              <a:rPr kumimoji="1" lang="zh-CN" altLang="en-US" sz="2400" dirty="0"/>
              <a:t> </a:t>
            </a:r>
            <a:r>
              <a:rPr kumimoji="1" lang="en-US" altLang="zh-CN" sz="2400" dirty="0"/>
              <a:t>	</a:t>
            </a:r>
            <a:r>
              <a:rPr kumimoji="1" lang="en" altLang="zh-CN" sz="2400" dirty="0"/>
              <a:t>5,773 nodes and 44,302 edges</a:t>
            </a:r>
            <a:endParaRPr kumimoji="1" lang="en-US" altLang="zh-CN" sz="2400" dirty="0"/>
          </a:p>
          <a:p>
            <a:endParaRPr kumimoji="1" lang="en-US" altLang="zh-CN" sz="2400" dirty="0"/>
          </a:p>
          <a:p>
            <a:endParaRPr kumimoji="1" lang="en-US" altLang="zh-CN" sz="2400" dirty="0"/>
          </a:p>
          <a:p>
            <a:r>
              <a:rPr kumimoji="1" lang="en-US" altLang="zh-CN" sz="2400" dirty="0"/>
              <a:t>Real CDN requests</a:t>
            </a:r>
          </a:p>
          <a:p>
            <a:pPr marL="342900" indent="-342900">
              <a:buFont typeface="Arial" panose="020B0604020202020204" pitchFamily="34" charset="0"/>
              <a:buChar char="•"/>
            </a:pPr>
            <a:r>
              <a:rPr kumimoji="1" lang="en-US" altLang="zh-CN" sz="2400" dirty="0"/>
              <a:t>CDN</a:t>
            </a:r>
            <a:r>
              <a:rPr kumimoji="1" lang="zh-CN" altLang="en-US" sz="2400" dirty="0"/>
              <a:t> </a:t>
            </a:r>
            <a:r>
              <a:rPr kumimoji="1" lang="en-US" altLang="zh-CN" sz="2400" dirty="0"/>
              <a:t>requests</a:t>
            </a:r>
            <a:r>
              <a:rPr kumimoji="1" lang="zh-CN" altLang="en-US" sz="2400" dirty="0"/>
              <a:t> </a:t>
            </a:r>
            <a:r>
              <a:rPr kumimoji="1" lang="en-US" altLang="zh-CN" sz="2400" dirty="0"/>
              <a:t>from</a:t>
            </a:r>
            <a:r>
              <a:rPr kumimoji="1" lang="zh-CN" altLang="en-US" sz="2400" dirty="0"/>
              <a:t> </a:t>
            </a:r>
            <a:r>
              <a:rPr kumimoji="1" lang="en-US" altLang="zh-CN" sz="2400" dirty="0"/>
              <a:t>Twitter</a:t>
            </a:r>
            <a:r>
              <a:rPr kumimoji="1" lang="zh-CN" altLang="en-US" sz="2400" dirty="0"/>
              <a:t> </a:t>
            </a:r>
            <a:r>
              <a:rPr kumimoji="1" lang="en-US" altLang="zh-CN" sz="2400" dirty="0"/>
              <a:t>users[3]:</a:t>
            </a:r>
            <a:r>
              <a:rPr kumimoji="1" lang="zh-CN" altLang="en-US" sz="2400" dirty="0"/>
              <a:t> </a:t>
            </a:r>
            <a:r>
              <a:rPr kumimoji="1" lang="en" altLang="zh-CN" sz="2400" dirty="0"/>
              <a:t>26,952,281 media files</a:t>
            </a:r>
            <a:endParaRPr kumimoji="1" lang="zh-CN" altLang="en-US" sz="2400" dirty="0"/>
          </a:p>
        </p:txBody>
      </p:sp>
      <p:pic>
        <p:nvPicPr>
          <p:cNvPr id="2050" name="Picture 2" descr="Good feedback - Free communications icons">
            <a:extLst>
              <a:ext uri="{FF2B5EF4-FFF2-40B4-BE49-F238E27FC236}">
                <a16:creationId xmlns:a16="http://schemas.microsoft.com/office/drawing/2014/main" id="{21742DBF-F043-B53B-BA17-D7EE3044CD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3990" y="1176132"/>
            <a:ext cx="1010958" cy="1010958"/>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F8466F6A-6346-17E8-653A-31A188D9E173}"/>
              </a:ext>
            </a:extLst>
          </p:cNvPr>
          <p:cNvSpPr txBox="1"/>
          <p:nvPr/>
        </p:nvSpPr>
        <p:spPr>
          <a:xfrm>
            <a:off x="1040129" y="1195494"/>
            <a:ext cx="7063741" cy="1077218"/>
          </a:xfrm>
          <a:prstGeom prst="rect">
            <a:avLst/>
          </a:prstGeom>
          <a:noFill/>
        </p:spPr>
        <p:txBody>
          <a:bodyPr wrap="square" rtlCol="0">
            <a:spAutoFit/>
          </a:bodyPr>
          <a:lstStyle/>
          <a:p>
            <a:pPr algn="ctr"/>
            <a:r>
              <a:rPr kumimoji="1" lang="en-US" altLang="zh-CN" sz="3200" dirty="0" err="1">
                <a:solidFill>
                  <a:srgbClr val="7030A0"/>
                </a:solidFill>
              </a:rPr>
              <a:t>SocialCache</a:t>
            </a:r>
            <a:r>
              <a:rPr kumimoji="1" lang="en-US" altLang="zh-CN" sz="3200" dirty="0">
                <a:solidFill>
                  <a:srgbClr val="7030A0"/>
                </a:solidFill>
              </a:rPr>
              <a:t> is evaluated</a:t>
            </a:r>
            <a:r>
              <a:rPr kumimoji="1" lang="zh-CN" altLang="en-US" sz="3200" dirty="0">
                <a:solidFill>
                  <a:srgbClr val="7030A0"/>
                </a:solidFill>
              </a:rPr>
              <a:t> </a:t>
            </a:r>
            <a:r>
              <a:rPr kumimoji="1" lang="en-US" altLang="zh-CN" sz="3200" dirty="0">
                <a:solidFill>
                  <a:srgbClr val="7030A0"/>
                </a:solidFill>
              </a:rPr>
              <a:t>on </a:t>
            </a:r>
          </a:p>
          <a:p>
            <a:pPr algn="ctr"/>
            <a:r>
              <a:rPr kumimoji="1" lang="en-US" altLang="zh-CN" sz="3200" dirty="0">
                <a:solidFill>
                  <a:srgbClr val="7030A0"/>
                </a:solidFill>
              </a:rPr>
              <a:t>real-world</a:t>
            </a:r>
            <a:r>
              <a:rPr kumimoji="1" lang="zh-CN" altLang="en-US" sz="3200" dirty="0">
                <a:solidFill>
                  <a:srgbClr val="7030A0"/>
                </a:solidFill>
              </a:rPr>
              <a:t> </a:t>
            </a:r>
            <a:r>
              <a:rPr kumimoji="1" lang="en-US" altLang="zh-CN" sz="3200" dirty="0">
                <a:solidFill>
                  <a:srgbClr val="7030A0"/>
                </a:solidFill>
              </a:rPr>
              <a:t>OSN and CDN requests!</a:t>
            </a:r>
            <a:endParaRPr kumimoji="1" lang="zh-CN" altLang="en-US" sz="3200" dirty="0">
              <a:solidFill>
                <a:srgbClr val="7030A0"/>
              </a:solidFill>
            </a:endParaRPr>
          </a:p>
        </p:txBody>
      </p:sp>
      <p:sp>
        <p:nvSpPr>
          <p:cNvPr id="4" name="文本框 3">
            <a:extLst>
              <a:ext uri="{FF2B5EF4-FFF2-40B4-BE49-F238E27FC236}">
                <a16:creationId xmlns:a16="http://schemas.microsoft.com/office/drawing/2014/main" id="{7C751035-483E-44B7-8D6B-426E75629B61}"/>
              </a:ext>
            </a:extLst>
          </p:cNvPr>
          <p:cNvSpPr txBox="1"/>
          <p:nvPr/>
        </p:nvSpPr>
        <p:spPr>
          <a:xfrm>
            <a:off x="348018" y="5701733"/>
            <a:ext cx="8456930" cy="769441"/>
          </a:xfrm>
          <a:prstGeom prst="rect">
            <a:avLst/>
          </a:prstGeom>
          <a:noFill/>
        </p:spPr>
        <p:txBody>
          <a:bodyPr wrap="square" rtlCol="0">
            <a:spAutoFit/>
          </a:bodyPr>
          <a:lstStyle/>
          <a:p>
            <a:r>
              <a:rPr kumimoji="1" lang="en-US" altLang="zh-CN" sz="1100" dirty="0"/>
              <a:t>[1]</a:t>
            </a:r>
            <a:r>
              <a:rPr kumimoji="1" lang="zh-CN" altLang="en-US" sz="1100" dirty="0"/>
              <a:t> </a:t>
            </a:r>
            <a:r>
              <a:rPr kumimoji="1" lang="en" altLang="zh-CN" sz="1100" dirty="0"/>
              <a:t>J. J. McAuley and J. </a:t>
            </a:r>
            <a:r>
              <a:rPr kumimoji="1" lang="en" altLang="zh-CN" sz="1100" dirty="0" err="1"/>
              <a:t>Leskovec</a:t>
            </a:r>
            <a:r>
              <a:rPr kumimoji="1" lang="en" altLang="zh-CN" sz="1100" dirty="0"/>
              <a:t>, “Learning to discover social circles in ego networks,” in Proc</a:t>
            </a:r>
            <a:r>
              <a:rPr kumimoji="1" lang="en-US" altLang="zh-CN" sz="1100" dirty="0"/>
              <a:t>.</a:t>
            </a:r>
            <a:r>
              <a:rPr kumimoji="1" lang="zh-CN" altLang="en-US" sz="1100" dirty="0"/>
              <a:t> </a:t>
            </a:r>
            <a:r>
              <a:rPr kumimoji="1" lang="en" altLang="zh-CN" sz="1100" dirty="0"/>
              <a:t>of NIPS, 2012. </a:t>
            </a:r>
            <a:endParaRPr kumimoji="1" lang="en-US" altLang="zh-CN" sz="1100" dirty="0"/>
          </a:p>
          <a:p>
            <a:r>
              <a:rPr kumimoji="1" lang="en-US" altLang="zh-CN" sz="1100" dirty="0"/>
              <a:t>[2] E. Cho, S. A. Myers, and J. </a:t>
            </a:r>
            <a:r>
              <a:rPr kumimoji="1" lang="en-US" altLang="zh-CN" sz="1100" dirty="0" err="1"/>
              <a:t>Leskovec</a:t>
            </a:r>
            <a:r>
              <a:rPr kumimoji="1" lang="en-US" altLang="zh-CN" sz="1100" dirty="0"/>
              <a:t>, “Friendship and Mobility:</a:t>
            </a:r>
            <a:r>
              <a:rPr kumimoji="1" lang="zh-CN" altLang="en-US" sz="1100" dirty="0"/>
              <a:t> </a:t>
            </a:r>
            <a:r>
              <a:rPr kumimoji="1" lang="en-US" altLang="zh-CN" sz="1100" dirty="0"/>
              <a:t>User Movement in Location-Based Social Networks,” in Proc. of KDD, 2011.</a:t>
            </a:r>
          </a:p>
          <a:p>
            <a:r>
              <a:rPr kumimoji="1" lang="en-US" altLang="zh-CN" sz="1100" dirty="0"/>
              <a:t>[3]</a:t>
            </a:r>
            <a:r>
              <a:rPr kumimoji="1" lang="zh-CN" altLang="en-US" sz="1100" dirty="0"/>
              <a:t> </a:t>
            </a:r>
            <a:r>
              <a:rPr kumimoji="1" lang="en" altLang="zh-CN" sz="1100" dirty="0"/>
              <a:t>Q. Gong, J. Zhang, X. Wang et al., “Identifying Structural Hole Spanners in Online Social Networks Using Machine Learning,” in Proc</a:t>
            </a:r>
            <a:r>
              <a:rPr kumimoji="1" lang="en-US" altLang="zh-CN" sz="1100" dirty="0"/>
              <a:t>.</a:t>
            </a:r>
            <a:r>
              <a:rPr kumimoji="1" lang="en" altLang="zh-CN" sz="1100" dirty="0"/>
              <a:t> of SIGCOMM, Posters and Demos, 2019.</a:t>
            </a:r>
            <a:endParaRPr kumimoji="1" lang="zh-CN" altLang="en-US" sz="1100" dirty="0"/>
          </a:p>
        </p:txBody>
      </p:sp>
    </p:spTree>
    <p:extLst>
      <p:ext uri="{BB962C8B-B14F-4D97-AF65-F5344CB8AC3E}">
        <p14:creationId xmlns:p14="http://schemas.microsoft.com/office/powerpoint/2010/main" val="787254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25E434B-44F7-E745-4369-A73C1033B96A}"/>
              </a:ext>
            </a:extLst>
          </p:cNvPr>
          <p:cNvSpPr>
            <a:spLocks noGrp="1"/>
          </p:cNvSpPr>
          <p:nvPr>
            <p:ph type="sldNum" sz="quarter" idx="12"/>
          </p:nvPr>
        </p:nvSpPr>
        <p:spPr/>
        <p:txBody>
          <a:bodyPr/>
          <a:lstStyle/>
          <a:p>
            <a:fld id="{041C29CA-8DAD-7D4B-B26F-2E2A67ED50CD}" type="slidenum">
              <a:rPr kumimoji="1" lang="zh-CN" altLang="en-US" smtClean="0"/>
              <a:pPr/>
              <a:t>9</a:t>
            </a:fld>
            <a:endParaRPr kumimoji="1" lang="zh-CN" altLang="en-US" dirty="0"/>
          </a:p>
        </p:txBody>
      </p:sp>
      <p:sp>
        <p:nvSpPr>
          <p:cNvPr id="3" name="标题 2">
            <a:extLst>
              <a:ext uri="{FF2B5EF4-FFF2-40B4-BE49-F238E27FC236}">
                <a16:creationId xmlns:a16="http://schemas.microsoft.com/office/drawing/2014/main" id="{C9FB34FE-7B45-2AE8-F07B-57D8AF3E71AE}"/>
              </a:ext>
            </a:extLst>
          </p:cNvPr>
          <p:cNvSpPr>
            <a:spLocks noGrp="1"/>
          </p:cNvSpPr>
          <p:nvPr>
            <p:ph type="title"/>
          </p:nvPr>
        </p:nvSpPr>
        <p:spPr/>
        <p:txBody>
          <a:bodyPr>
            <a:normAutofit/>
          </a:bodyPr>
          <a:lstStyle/>
          <a:p>
            <a:r>
              <a:rPr kumimoji="1" lang="en-US" altLang="zh-CN" dirty="0"/>
              <a:t>Production and SOTA</a:t>
            </a:r>
            <a:r>
              <a:rPr kumimoji="1" lang="zh-CN" altLang="en-US" dirty="0"/>
              <a:t> </a:t>
            </a:r>
            <a:r>
              <a:rPr kumimoji="1" lang="en-US" altLang="zh-CN" dirty="0"/>
              <a:t>Baselines</a:t>
            </a:r>
            <a:endParaRPr kumimoji="1" lang="zh-CN" altLang="en-US" dirty="0"/>
          </a:p>
        </p:txBody>
      </p:sp>
      <p:graphicFrame>
        <p:nvGraphicFramePr>
          <p:cNvPr id="4" name="表格 4">
            <a:extLst>
              <a:ext uri="{FF2B5EF4-FFF2-40B4-BE49-F238E27FC236}">
                <a16:creationId xmlns:a16="http://schemas.microsoft.com/office/drawing/2014/main" id="{3835B297-2A37-563F-A8F2-956F42BAB0F7}"/>
              </a:ext>
            </a:extLst>
          </p:cNvPr>
          <p:cNvGraphicFramePr>
            <a:graphicFrameLocks noGrp="1"/>
          </p:cNvGraphicFramePr>
          <p:nvPr>
            <p:extLst>
              <p:ext uri="{D42A27DB-BD31-4B8C-83A1-F6EECF244321}">
                <p14:modId xmlns:p14="http://schemas.microsoft.com/office/powerpoint/2010/main" val="1887254018"/>
              </p:ext>
            </p:extLst>
          </p:nvPr>
        </p:nvGraphicFramePr>
        <p:xfrm>
          <a:off x="548639" y="1524000"/>
          <a:ext cx="8046721" cy="4206240"/>
        </p:xfrm>
        <a:graphic>
          <a:graphicData uri="http://schemas.openxmlformats.org/drawingml/2006/table">
            <a:tbl>
              <a:tblPr firstRow="1" bandRow="1">
                <a:tableStyleId>{2D5ABB26-0587-4C30-8999-92F81FD0307C}</a:tableStyleId>
              </a:tblPr>
              <a:tblGrid>
                <a:gridCol w="1737360">
                  <a:extLst>
                    <a:ext uri="{9D8B030D-6E8A-4147-A177-3AD203B41FA5}">
                      <a16:colId xmlns:a16="http://schemas.microsoft.com/office/drawing/2014/main" val="713893814"/>
                    </a:ext>
                  </a:extLst>
                </a:gridCol>
                <a:gridCol w="1828800">
                  <a:extLst>
                    <a:ext uri="{9D8B030D-6E8A-4147-A177-3AD203B41FA5}">
                      <a16:colId xmlns:a16="http://schemas.microsoft.com/office/drawing/2014/main" val="1714929007"/>
                    </a:ext>
                  </a:extLst>
                </a:gridCol>
                <a:gridCol w="1200150">
                  <a:extLst>
                    <a:ext uri="{9D8B030D-6E8A-4147-A177-3AD203B41FA5}">
                      <a16:colId xmlns:a16="http://schemas.microsoft.com/office/drawing/2014/main" val="1639300229"/>
                    </a:ext>
                  </a:extLst>
                </a:gridCol>
                <a:gridCol w="857250">
                  <a:extLst>
                    <a:ext uri="{9D8B030D-6E8A-4147-A177-3AD203B41FA5}">
                      <a16:colId xmlns:a16="http://schemas.microsoft.com/office/drawing/2014/main" val="3441369578"/>
                    </a:ext>
                  </a:extLst>
                </a:gridCol>
                <a:gridCol w="2423161">
                  <a:extLst>
                    <a:ext uri="{9D8B030D-6E8A-4147-A177-3AD203B41FA5}">
                      <a16:colId xmlns:a16="http://schemas.microsoft.com/office/drawing/2014/main" val="29392725"/>
                    </a:ext>
                  </a:extLst>
                </a:gridCol>
              </a:tblGrid>
              <a:tr h="370840">
                <a:tc>
                  <a:txBody>
                    <a:bodyPr/>
                    <a:lstStyle/>
                    <a:p>
                      <a:pPr algn="ctr"/>
                      <a:r>
                        <a:rPr lang="en-US" altLang="zh-CN" sz="2000" dirty="0"/>
                        <a:t>Method</a:t>
                      </a:r>
                      <a:endParaRPr lang="zh-CN" altLang="en-US" sz="2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2000" dirty="0"/>
                        <a:t>Usage</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2000" dirty="0"/>
                        <a:t>Temporal</a:t>
                      </a:r>
                      <a:r>
                        <a:rPr lang="zh-CN" altLang="en-US" sz="2000" dirty="0"/>
                        <a:t> </a:t>
                      </a:r>
                      <a:r>
                        <a:rPr lang="en-US" altLang="zh-CN" sz="2000" dirty="0"/>
                        <a:t>info</a:t>
                      </a:r>
                      <a:endParaRPr lang="zh-CN" alt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2000" dirty="0"/>
                        <a:t>Social</a:t>
                      </a:r>
                      <a:r>
                        <a:rPr lang="zh-CN" altLang="en-US" sz="2000" dirty="0"/>
                        <a:t> </a:t>
                      </a:r>
                      <a:r>
                        <a:rPr lang="en-US" altLang="zh-CN" sz="2000" dirty="0"/>
                        <a:t>info</a:t>
                      </a:r>
                      <a:endParaRPr lang="zh-CN" altLang="en-US" sz="2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2000" dirty="0"/>
                        <a:t>Social-aware metric</a:t>
                      </a:r>
                      <a:endParaRPr lang="zh-CN" alt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019828173"/>
                  </a:ext>
                </a:extLst>
              </a:tr>
              <a:tr h="370840">
                <a:tc>
                  <a:txBody>
                    <a:bodyPr/>
                    <a:lstStyle/>
                    <a:p>
                      <a:pPr algn="ctr"/>
                      <a:r>
                        <a:rPr lang="en-US" altLang="zh-CN" sz="2000" dirty="0"/>
                        <a:t>RAND</a:t>
                      </a:r>
                      <a:endParaRPr lang="zh-CN" alt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t>×</a:t>
                      </a:r>
                      <a:endParaRPr lang="zh-CN" alt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t>×</a:t>
                      </a:r>
                      <a:endParaRPr lang="zh-CN" alt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2000" dirty="0"/>
                        <a:t>/</a:t>
                      </a:r>
                      <a:endParaRPr lang="zh-CN" alt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420205300"/>
                  </a:ext>
                </a:extLst>
              </a:tr>
              <a:tr h="370840">
                <a:tc>
                  <a:txBody>
                    <a:bodyPr/>
                    <a:lstStyle/>
                    <a:p>
                      <a:pPr algn="ctr"/>
                      <a:r>
                        <a:rPr lang="en-US" altLang="zh-CN" sz="2000" dirty="0"/>
                        <a:t>FIFO</a:t>
                      </a:r>
                      <a:endParaRPr lang="zh-CN" altLang="en-US" sz="2000" dirty="0"/>
                    </a:p>
                  </a:txBody>
                  <a:tcPr>
                    <a:lnR w="12700" cap="flat" cmpd="sng" algn="ctr">
                      <a:solidFill>
                        <a:schemeClr val="tx1"/>
                      </a:solidFill>
                      <a:prstDash val="solid"/>
                      <a:round/>
                      <a:headEnd type="none" w="med" len="med"/>
                      <a:tailEnd type="none" w="med" len="med"/>
                    </a:lnR>
                  </a:tcPr>
                </a:tc>
                <a:tc>
                  <a:txBody>
                    <a:bodyPr/>
                    <a:lstStyle/>
                    <a:p>
                      <a:pPr algn="ctr"/>
                      <a:r>
                        <a:rPr lang="en-US" altLang="zh-CN" sz="2000" dirty="0"/>
                        <a:t>Production </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t>×</a:t>
                      </a:r>
                      <a:endParaRPr lang="zh-CN" altLang="en-US" sz="2000" dirty="0"/>
                    </a:p>
                  </a:txBody>
                  <a:tcP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t>×</a:t>
                      </a:r>
                      <a:endParaRPr lang="zh-CN" altLang="en-US" sz="2000" dirty="0"/>
                    </a:p>
                  </a:txBody>
                  <a:tcPr>
                    <a:lnR w="12700" cap="flat" cmpd="sng" algn="ctr">
                      <a:solidFill>
                        <a:schemeClr val="tx1"/>
                      </a:solidFill>
                      <a:prstDash val="solid"/>
                      <a:round/>
                      <a:headEnd type="none" w="med" len="med"/>
                      <a:tailEnd type="none" w="med" len="med"/>
                    </a:lnR>
                  </a:tcPr>
                </a:tc>
                <a:tc>
                  <a:txBody>
                    <a:bodyPr/>
                    <a:lstStyle/>
                    <a:p>
                      <a:pPr algn="ctr"/>
                      <a:r>
                        <a:rPr lang="en-US" altLang="zh-CN" sz="2000" dirty="0"/>
                        <a:t>/</a:t>
                      </a:r>
                      <a:endParaRPr lang="zh-CN" altLang="en-US" sz="20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953784841"/>
                  </a:ext>
                </a:extLst>
              </a:tr>
              <a:tr h="370840">
                <a:tc>
                  <a:txBody>
                    <a:bodyPr/>
                    <a:lstStyle/>
                    <a:p>
                      <a:pPr algn="ctr"/>
                      <a:r>
                        <a:rPr lang="en-US" altLang="zh-CN" sz="2000" dirty="0"/>
                        <a:t>LRU</a:t>
                      </a:r>
                      <a:endParaRPr lang="zh-CN" altLang="en-US" sz="2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2000" dirty="0"/>
                        <a:t>√</a:t>
                      </a:r>
                      <a:endParaRPr lang="zh-CN" alt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altLang="zh-CN" sz="2000" dirty="0"/>
                        <a:t>×</a:t>
                      </a:r>
                      <a:endParaRPr lang="zh-CN" altLang="en-US" sz="20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CN" sz="2000" dirty="0"/>
                        <a:t>/</a:t>
                      </a:r>
                      <a:endParaRPr lang="zh-CN" alt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7618648"/>
                  </a:ext>
                </a:extLst>
              </a:tr>
              <a:tr h="370840">
                <a:tc>
                  <a:txBody>
                    <a:bodyPr/>
                    <a:lstStyle/>
                    <a:p>
                      <a:pPr algn="ctr"/>
                      <a:r>
                        <a:rPr lang="en" altLang="zh-CN" sz="2000" dirty="0"/>
                        <a:t>LRU-Social</a:t>
                      </a:r>
                      <a:endParaRPr lang="zh-CN" alt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altLang="zh-CN" sz="2000" dirty="0"/>
                        <a:t>State of the Art</a:t>
                      </a:r>
                      <a:r>
                        <a:rPr lang="zh-CN" altLang="en-US" sz="2000" dirty="0"/>
                        <a:t> </a:t>
                      </a:r>
                      <a:r>
                        <a:rPr lang="en-US" altLang="zh-CN" sz="2000" dirty="0"/>
                        <a:t>(SOTA)</a:t>
                      </a:r>
                      <a:endParaRPr lang="zh-CN"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t>
                      </a:r>
                      <a:endParaRPr lang="zh-CN" alt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t>√</a:t>
                      </a:r>
                      <a:endParaRPr lang="zh-CN" alt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 altLang="zh-CN" sz="2000" dirty="0"/>
                        <a:t>Susceptible-Infected-Recovered (SIR)</a:t>
                      </a:r>
                      <a:r>
                        <a:rPr lang="zh-CN" altLang="en-US" sz="2000" dirty="0"/>
                        <a:t> </a:t>
                      </a:r>
                      <a:r>
                        <a:rPr lang="en" altLang="zh-CN" sz="2000" dirty="0"/>
                        <a:t>spreading model</a:t>
                      </a:r>
                      <a:endParaRPr lang="zh-CN" alt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3836956"/>
                  </a:ext>
                </a:extLst>
              </a:tr>
              <a:tr h="370840">
                <a:tc>
                  <a:txBody>
                    <a:bodyPr/>
                    <a:lstStyle/>
                    <a:p>
                      <a:pPr algn="ctr"/>
                      <a:r>
                        <a:rPr lang="en-US" altLang="zh-CN" sz="2000" b="1" i="1" dirty="0" err="1"/>
                        <a:t>SocialCache</a:t>
                      </a:r>
                      <a:endParaRPr lang="en-US" altLang="zh-CN" sz="2000" b="1" i="1" dirty="0"/>
                    </a:p>
                    <a:p>
                      <a:pPr algn="ctr"/>
                      <a:r>
                        <a:rPr lang="en-US" altLang="zh-CN" sz="2000" b="1" i="1"/>
                        <a:t>(ours)</a:t>
                      </a:r>
                      <a:endParaRPr lang="en-US" altLang="zh-CN" sz="2000" b="1" i="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2000" b="1" i="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ltLang="zh-CN" sz="2000" b="1" i="1" dirty="0"/>
                        <a:t>√</a:t>
                      </a:r>
                      <a:endParaRPr lang="zh-CN" altLang="en-US" sz="2000" b="1" i="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2000" b="1" i="1" dirty="0"/>
                        <a:t>√</a:t>
                      </a:r>
                      <a:endParaRPr lang="zh-CN" altLang="en-US" sz="2000" b="1" i="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 altLang="zh-CN" sz="2000" b="1" i="1" dirty="0"/>
                        <a:t>Social connectivity</a:t>
                      </a:r>
                      <a:r>
                        <a:rPr lang="en-US" altLang="zh-CN" sz="2000" b="1" i="1" dirty="0"/>
                        <a:t>,</a:t>
                      </a:r>
                      <a:r>
                        <a:rPr lang="zh-CN" altLang="en-US" sz="2000" b="1" i="1" dirty="0"/>
                        <a:t> </a:t>
                      </a:r>
                      <a:r>
                        <a:rPr lang="en-US" altLang="zh-CN" sz="2000" b="1" i="1" dirty="0"/>
                        <a:t>e.g.,</a:t>
                      </a:r>
                      <a:r>
                        <a:rPr lang="zh-CN" altLang="en-US" sz="2000" b="1" i="1" dirty="0"/>
                        <a:t> </a:t>
                      </a:r>
                      <a:r>
                        <a:rPr lang="en" altLang="zh-CN" sz="2000" b="1" i="1" dirty="0"/>
                        <a:t>effective size</a:t>
                      </a:r>
                      <a:r>
                        <a:rPr lang="en-US" altLang="zh-CN" sz="2000" b="1" i="1" dirty="0"/>
                        <a:t>,</a:t>
                      </a:r>
                      <a:r>
                        <a:rPr lang="zh-CN" altLang="en-US" sz="2000" b="1" i="1" dirty="0"/>
                        <a:t> </a:t>
                      </a:r>
                      <a:r>
                        <a:rPr lang="en" altLang="zh-CN" sz="2000" b="1" i="1" dirty="0"/>
                        <a:t>PageRank</a:t>
                      </a:r>
                      <a:r>
                        <a:rPr lang="en-US" altLang="zh-CN" sz="2000" b="1" i="1" dirty="0"/>
                        <a:t>,</a:t>
                      </a:r>
                      <a:r>
                        <a:rPr lang="zh-CN" altLang="en-US" sz="2000" b="1" i="1" dirty="0"/>
                        <a:t> </a:t>
                      </a:r>
                      <a:r>
                        <a:rPr lang="en" altLang="zh-CN" sz="2000" b="1" i="1" dirty="0"/>
                        <a:t>Laplacian centrality</a:t>
                      </a:r>
                      <a:endParaRPr lang="zh-CN" altLang="en-US" sz="2000" b="1" i="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723190045"/>
                  </a:ext>
                </a:extLst>
              </a:tr>
            </a:tbl>
          </a:graphicData>
        </a:graphic>
      </p:graphicFrame>
    </p:spTree>
    <p:extLst>
      <p:ext uri="{BB962C8B-B14F-4D97-AF65-F5344CB8AC3E}">
        <p14:creationId xmlns:p14="http://schemas.microsoft.com/office/powerpoint/2010/main" val="4124190486"/>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23924</TotalTime>
  <Words>2423</Words>
  <Application>Microsoft Macintosh PowerPoint</Application>
  <PresentationFormat>全屏显示(4:3)</PresentationFormat>
  <Paragraphs>341</Paragraphs>
  <Slides>15</Slides>
  <Notes>14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等线</vt:lpstr>
      <vt:lpstr>Apple Braille</vt:lpstr>
      <vt:lpstr>Apple Braille Pinpoint 6 Dot</vt:lpstr>
      <vt:lpstr>Arial</vt:lpstr>
      <vt:lpstr>Arial Rounded MT Bold</vt:lpstr>
      <vt:lpstr>Calibri</vt:lpstr>
      <vt:lpstr>Calibri Light</vt:lpstr>
      <vt:lpstr>Cambria Math</vt:lpstr>
      <vt:lpstr>Lucida Grande</vt:lpstr>
      <vt:lpstr>Times</vt:lpstr>
      <vt:lpstr>Times New Roman</vt:lpstr>
      <vt:lpstr>Office 主题​​</vt:lpstr>
      <vt:lpstr>SocialCache:  A Pervasive Social-Aware Caching Strategy for Self-Operated Content Delivery Networks of Online Social Networks</vt:lpstr>
      <vt:lpstr>Content Delivery Network</vt:lpstr>
      <vt:lpstr>Caching Strategy with Traffic Volume</vt:lpstr>
      <vt:lpstr>Motivation: Cache Hit and Social Influence </vt:lpstr>
      <vt:lpstr>SocialCache: Social-Aware Caching Strategy</vt:lpstr>
      <vt:lpstr>Calculation of Priority P</vt:lpstr>
      <vt:lpstr>Two Caching Situations</vt:lpstr>
      <vt:lpstr>Evaluation with Real-world Datasets</vt:lpstr>
      <vt:lpstr>Production and SOTA Baselines</vt:lpstr>
      <vt:lpstr>Reduced Network Traffic within CDN</vt:lpstr>
      <vt:lpstr>Different Social Connectivity</vt:lpstr>
      <vt:lpstr>More Considerable Social-Aware</vt:lpstr>
      <vt:lpstr>PowerPoint 演示文稿</vt:lpstr>
      <vt:lpstr>Backup Slide – POST and VIEW</vt:lpstr>
      <vt:lpstr>Backup Slide: Combine OSN and CDN Requests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 Will Be Back？  Unveiling Determined Features on Returning Consumers in Sharing Economy Platform</dc:title>
  <dc:creator>Microsoft Office User</dc:creator>
  <cp:lastModifiedBy>zhou aerber</cp:lastModifiedBy>
  <cp:revision>969</cp:revision>
  <dcterms:created xsi:type="dcterms:W3CDTF">2020-06-15T00:27:16Z</dcterms:created>
  <dcterms:modified xsi:type="dcterms:W3CDTF">2023-05-30T21:53:14Z</dcterms:modified>
</cp:coreProperties>
</file>