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75913D-A907-47CA-B829-617E5DE7F6F1}" type="datetimeFigureOut">
              <a:rPr lang="en-US" smtClean="0"/>
              <a:pPr/>
              <a:t>5/10/2024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9D06B3-1E90-4D04-B09A-98F30E4F01B4}" type="slidenum">
              <a:rPr lang="en-US" smtClean="0"/>
              <a:pPr/>
              <a:t>‹#›</a:t>
            </a:fld>
            <a:endParaRPr lang="en-US"/>
          </a:p>
        </p:txBody>
      </p:sp>
    </p:spTree>
    <p:extLst>
      <p:ext uri="{BB962C8B-B14F-4D97-AF65-F5344CB8AC3E}">
        <p14:creationId xmlns:p14="http://schemas.microsoft.com/office/powerpoint/2010/main" val="2017789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9D06B3-1E90-4D04-B09A-98F30E4F01B4}" type="slidenum">
              <a:rPr lang="en-US" smtClean="0"/>
              <a:pPr/>
              <a:t>6</a:t>
            </a:fld>
            <a:endParaRPr lang="en-US"/>
          </a:p>
        </p:txBody>
      </p:sp>
    </p:spTree>
    <p:extLst>
      <p:ext uri="{BB962C8B-B14F-4D97-AF65-F5344CB8AC3E}">
        <p14:creationId xmlns:p14="http://schemas.microsoft.com/office/powerpoint/2010/main" val="142543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6DF667-F3ED-4159-AF4B-F5D3BD6C1650}"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170C08D-DC42-48D1-A611-82EA86C87D27}" type="slidenum">
              <a:rPr lang="en-US" smtClean="0"/>
              <a:pPr/>
              <a:t>‹#›</a:t>
            </a:fld>
            <a:endParaRPr lang="en-US"/>
          </a:p>
        </p:txBody>
      </p:sp>
    </p:spTree>
    <p:extLst>
      <p:ext uri="{BB962C8B-B14F-4D97-AF65-F5344CB8AC3E}">
        <p14:creationId xmlns:p14="http://schemas.microsoft.com/office/powerpoint/2010/main" val="130327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DF667-F3ED-4159-AF4B-F5D3BD6C1650}"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170C08D-DC42-48D1-A611-82EA86C87D27}" type="slidenum">
              <a:rPr lang="en-US" smtClean="0"/>
              <a:pPr/>
              <a:t>‹#›</a:t>
            </a:fld>
            <a:endParaRPr lang="en-US"/>
          </a:p>
        </p:txBody>
      </p:sp>
    </p:spTree>
    <p:extLst>
      <p:ext uri="{BB962C8B-B14F-4D97-AF65-F5344CB8AC3E}">
        <p14:creationId xmlns:p14="http://schemas.microsoft.com/office/powerpoint/2010/main" val="276691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DF667-F3ED-4159-AF4B-F5D3BD6C1650}"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170C08D-DC42-48D1-A611-82EA86C87D27}" type="slidenum">
              <a:rPr lang="en-US" smtClean="0"/>
              <a:pPr/>
              <a:t>‹#›</a:t>
            </a:fld>
            <a:endParaRPr lang="en-US"/>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077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56DF667-F3ED-4159-AF4B-F5D3BD6C1650}"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170C08D-DC42-48D1-A611-82EA86C87D27}" type="slidenum">
              <a:rPr lang="en-US" smtClean="0"/>
              <a:pPr/>
              <a:t>‹#›</a:t>
            </a:fld>
            <a:endParaRPr lang="en-US"/>
          </a:p>
        </p:txBody>
      </p:sp>
    </p:spTree>
    <p:extLst>
      <p:ext uri="{BB962C8B-B14F-4D97-AF65-F5344CB8AC3E}">
        <p14:creationId xmlns:p14="http://schemas.microsoft.com/office/powerpoint/2010/main" val="356098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56DF667-F3ED-4159-AF4B-F5D3BD6C1650}"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170C08D-DC42-48D1-A611-82EA86C87D27}" type="slidenum">
              <a:rPr lang="en-US" smtClean="0"/>
              <a:pPr/>
              <a:t>‹#›</a:t>
            </a:fld>
            <a:endParaRPr lang="en-US"/>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385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56DF667-F3ED-4159-AF4B-F5D3BD6C1650}"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170C08D-DC42-48D1-A611-82EA86C87D27}" type="slidenum">
              <a:rPr lang="en-US" smtClean="0"/>
              <a:pPr/>
              <a:t>‹#›</a:t>
            </a:fld>
            <a:endParaRPr lang="en-US"/>
          </a:p>
        </p:txBody>
      </p:sp>
    </p:spTree>
    <p:extLst>
      <p:ext uri="{BB962C8B-B14F-4D97-AF65-F5344CB8AC3E}">
        <p14:creationId xmlns:p14="http://schemas.microsoft.com/office/powerpoint/2010/main" val="2204274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DF667-F3ED-4159-AF4B-F5D3BD6C1650}"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70C08D-DC42-48D1-A611-82EA86C87D27}" type="slidenum">
              <a:rPr lang="en-US" smtClean="0"/>
              <a:pPr/>
              <a:t>‹#›</a:t>
            </a:fld>
            <a:endParaRPr lang="en-US"/>
          </a:p>
        </p:txBody>
      </p:sp>
    </p:spTree>
    <p:extLst>
      <p:ext uri="{BB962C8B-B14F-4D97-AF65-F5344CB8AC3E}">
        <p14:creationId xmlns:p14="http://schemas.microsoft.com/office/powerpoint/2010/main" val="606277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DF667-F3ED-4159-AF4B-F5D3BD6C1650}"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70C08D-DC42-48D1-A611-82EA86C87D27}" type="slidenum">
              <a:rPr lang="en-US" smtClean="0"/>
              <a:pPr/>
              <a:t>‹#›</a:t>
            </a:fld>
            <a:endParaRPr lang="en-US"/>
          </a:p>
        </p:txBody>
      </p:sp>
    </p:spTree>
    <p:extLst>
      <p:ext uri="{BB962C8B-B14F-4D97-AF65-F5344CB8AC3E}">
        <p14:creationId xmlns:p14="http://schemas.microsoft.com/office/powerpoint/2010/main" val="194393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DF667-F3ED-4159-AF4B-F5D3BD6C1650}"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70C08D-DC42-48D1-A611-82EA86C87D27}" type="slidenum">
              <a:rPr lang="en-US" smtClean="0"/>
              <a:pPr/>
              <a:t>‹#›</a:t>
            </a:fld>
            <a:endParaRPr lang="en-US"/>
          </a:p>
        </p:txBody>
      </p:sp>
    </p:spTree>
    <p:extLst>
      <p:ext uri="{BB962C8B-B14F-4D97-AF65-F5344CB8AC3E}">
        <p14:creationId xmlns:p14="http://schemas.microsoft.com/office/powerpoint/2010/main" val="373221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DF667-F3ED-4159-AF4B-F5D3BD6C1650}"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170C08D-DC42-48D1-A611-82EA86C87D27}" type="slidenum">
              <a:rPr lang="en-US" smtClean="0"/>
              <a:pPr/>
              <a:t>‹#›</a:t>
            </a:fld>
            <a:endParaRPr lang="en-US"/>
          </a:p>
        </p:txBody>
      </p:sp>
    </p:spTree>
    <p:extLst>
      <p:ext uri="{BB962C8B-B14F-4D97-AF65-F5344CB8AC3E}">
        <p14:creationId xmlns:p14="http://schemas.microsoft.com/office/powerpoint/2010/main" val="397959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6DF667-F3ED-4159-AF4B-F5D3BD6C1650}"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D170C08D-DC42-48D1-A611-82EA86C87D27}" type="slidenum">
              <a:rPr lang="en-US" smtClean="0"/>
              <a:pPr/>
              <a:t>‹#›</a:t>
            </a:fld>
            <a:endParaRPr lang="en-US"/>
          </a:p>
        </p:txBody>
      </p:sp>
    </p:spTree>
    <p:extLst>
      <p:ext uri="{BB962C8B-B14F-4D97-AF65-F5344CB8AC3E}">
        <p14:creationId xmlns:p14="http://schemas.microsoft.com/office/powerpoint/2010/main" val="63649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DF667-F3ED-4159-AF4B-F5D3BD6C1650}" type="datetimeFigureOut">
              <a:rPr lang="en-US" smtClean="0"/>
              <a:pPr/>
              <a:t>5/10/2024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170C08D-DC42-48D1-A611-82EA86C87D27}" type="slidenum">
              <a:rPr lang="en-US" smtClean="0"/>
              <a:pPr/>
              <a:t>‹#›</a:t>
            </a:fld>
            <a:endParaRPr lang="en-US"/>
          </a:p>
        </p:txBody>
      </p:sp>
    </p:spTree>
    <p:extLst>
      <p:ext uri="{BB962C8B-B14F-4D97-AF65-F5344CB8AC3E}">
        <p14:creationId xmlns:p14="http://schemas.microsoft.com/office/powerpoint/2010/main" val="347696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6DF667-F3ED-4159-AF4B-F5D3BD6C1650}" type="datetimeFigureOut">
              <a:rPr lang="en-US" smtClean="0"/>
              <a:pPr/>
              <a:t>5/10/2024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170C08D-DC42-48D1-A611-82EA86C87D27}" type="slidenum">
              <a:rPr lang="en-US" smtClean="0"/>
              <a:pPr/>
              <a:t>‹#›</a:t>
            </a:fld>
            <a:endParaRPr lang="en-US"/>
          </a:p>
        </p:txBody>
      </p:sp>
    </p:spTree>
    <p:extLst>
      <p:ext uri="{BB962C8B-B14F-4D97-AF65-F5344CB8AC3E}">
        <p14:creationId xmlns:p14="http://schemas.microsoft.com/office/powerpoint/2010/main" val="18295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DF667-F3ED-4159-AF4B-F5D3BD6C1650}" type="datetimeFigureOut">
              <a:rPr lang="en-US" smtClean="0"/>
              <a:pPr/>
              <a:t>5/10/2024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170C08D-DC42-48D1-A611-82EA86C87D27}" type="slidenum">
              <a:rPr lang="en-US" smtClean="0"/>
              <a:pPr/>
              <a:t>‹#›</a:t>
            </a:fld>
            <a:endParaRPr lang="en-US"/>
          </a:p>
        </p:txBody>
      </p:sp>
    </p:spTree>
    <p:extLst>
      <p:ext uri="{BB962C8B-B14F-4D97-AF65-F5344CB8AC3E}">
        <p14:creationId xmlns:p14="http://schemas.microsoft.com/office/powerpoint/2010/main" val="338477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56DF667-F3ED-4159-AF4B-F5D3BD6C1650}"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170C08D-DC42-48D1-A611-82EA86C87D27}" type="slidenum">
              <a:rPr lang="en-US" smtClean="0"/>
              <a:pPr/>
              <a:t>‹#›</a:t>
            </a:fld>
            <a:endParaRPr lang="en-US"/>
          </a:p>
        </p:txBody>
      </p:sp>
    </p:spTree>
    <p:extLst>
      <p:ext uri="{BB962C8B-B14F-4D97-AF65-F5344CB8AC3E}">
        <p14:creationId xmlns:p14="http://schemas.microsoft.com/office/powerpoint/2010/main" val="2662461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56DF667-F3ED-4159-AF4B-F5D3BD6C1650}"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170C08D-DC42-48D1-A611-82EA86C87D27}" type="slidenum">
              <a:rPr lang="en-US" smtClean="0"/>
              <a:pPr/>
              <a:t>‹#›</a:t>
            </a:fld>
            <a:endParaRPr lang="en-US"/>
          </a:p>
        </p:txBody>
      </p:sp>
    </p:spTree>
    <p:extLst>
      <p:ext uri="{BB962C8B-B14F-4D97-AF65-F5344CB8AC3E}">
        <p14:creationId xmlns:p14="http://schemas.microsoft.com/office/powerpoint/2010/main" val="172907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756DF667-F3ED-4159-AF4B-F5D3BD6C1650}" type="datetimeFigureOut">
              <a:rPr lang="en-US" smtClean="0"/>
              <a:pPr/>
              <a:t>5/10/2024</a:t>
            </a:fld>
            <a:endParaRPr lang="en-US"/>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170C08D-DC42-48D1-A611-82EA86C87D27}" type="slidenum">
              <a:rPr lang="en-US" smtClean="0"/>
              <a:pPr/>
              <a:t>‹#›</a:t>
            </a:fld>
            <a:endParaRPr lang="en-US"/>
          </a:p>
        </p:txBody>
      </p:sp>
    </p:spTree>
    <p:extLst>
      <p:ext uri="{BB962C8B-B14F-4D97-AF65-F5344CB8AC3E}">
        <p14:creationId xmlns:p14="http://schemas.microsoft.com/office/powerpoint/2010/main" val="98799772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rgbClr val="FF0000"/>
                </a:solidFill>
              </a:rPr>
              <a:t>Switching Techniques: </a:t>
            </a:r>
            <a:br>
              <a:rPr lang="en-US" dirty="0">
                <a:solidFill>
                  <a:srgbClr val="FF0000"/>
                </a:solidFill>
              </a:rPr>
            </a:br>
            <a:r>
              <a:rPr lang="en-US" dirty="0"/>
              <a:t>Circuit Switching </a:t>
            </a:r>
            <a:br>
              <a:rPr lang="en-US" dirty="0"/>
            </a:br>
            <a:r>
              <a:rPr lang="en-US" dirty="0"/>
              <a:t>Message Switching </a:t>
            </a:r>
            <a:br>
              <a:rPr lang="en-US"/>
            </a:br>
            <a:r>
              <a:rPr lang="en-US"/>
              <a:t>Packet </a:t>
            </a:r>
            <a:r>
              <a:rPr lang="en-US" dirty="0"/>
              <a:t>Switching </a:t>
            </a:r>
          </a:p>
        </p:txBody>
      </p:sp>
    </p:spTree>
    <p:extLst>
      <p:ext uri="{BB962C8B-B14F-4D97-AF65-F5344CB8AC3E}">
        <p14:creationId xmlns:p14="http://schemas.microsoft.com/office/powerpoint/2010/main" val="3621529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Message Switching </a:t>
            </a:r>
          </a:p>
        </p:txBody>
      </p:sp>
      <p:sp>
        <p:nvSpPr>
          <p:cNvPr id="3" name="Content Placeholder 2"/>
          <p:cNvSpPr>
            <a:spLocks noGrp="1"/>
          </p:cNvSpPr>
          <p:nvPr>
            <p:ph sz="half" idx="1"/>
          </p:nvPr>
        </p:nvSpPr>
        <p:spPr>
          <a:xfrm>
            <a:off x="152400" y="1192174"/>
            <a:ext cx="4343400" cy="4012872"/>
          </a:xfrm>
        </p:spPr>
        <p:txBody>
          <a:bodyPr>
            <a:normAutofit fontScale="92500"/>
          </a:bodyPr>
          <a:lstStyle/>
          <a:p>
            <a:pPr marL="0" indent="0" algn="just">
              <a:buNone/>
            </a:pPr>
            <a:r>
              <a:rPr lang="en-US" dirty="0"/>
              <a:t>The problem may be overcome by using an approach known as message switching. Message switching suffers from various problems ,To overcome the limitations of message switching, another switching technique, known as packet switching was invented. </a:t>
            </a:r>
          </a:p>
          <a:p>
            <a:pPr algn="just">
              <a:buFont typeface="Arial" pitchFamily="34" charset="0"/>
              <a:buChar char="•"/>
            </a:pPr>
            <a:r>
              <a:rPr lang="en-US" dirty="0"/>
              <a:t>In this switching method, a different strategy is used, where instead of establishing a dedicated physical line between the sender and the receiver, the message is sent to the nearest directly connected switching node. This node stores the message, checks for errors, selects the best available route and forwards the message to the next intermediate </a:t>
            </a:r>
          </a:p>
          <a:p>
            <a:pPr algn="just">
              <a:buFont typeface="Arial" pitchFamily="34" charset="0"/>
              <a:buChar char="•"/>
            </a:pPr>
            <a:r>
              <a:rPr lang="en-US" dirty="0"/>
              <a:t>The line becomes free again for other messages, while the process is being continued in some other nodes. Due to the mode of action, this method is also known as </a:t>
            </a:r>
            <a:r>
              <a:rPr lang="en-US" b="1" dirty="0"/>
              <a:t>store-and-forward technology </a:t>
            </a:r>
            <a:r>
              <a:rPr lang="en-US" dirty="0"/>
              <a:t>where the message hops from node to node to its final destination. Each node stores the full message, checks for errors and forwards it.  </a:t>
            </a:r>
          </a:p>
        </p:txBody>
      </p:sp>
      <p:sp>
        <p:nvSpPr>
          <p:cNvPr id="5" name="Content Placeholder 4"/>
          <p:cNvSpPr>
            <a:spLocks noGrp="1"/>
          </p:cNvSpPr>
          <p:nvPr>
            <p:ph sz="half" idx="2"/>
          </p:nvPr>
        </p:nvSpPr>
        <p:spPr/>
        <p:txBody>
          <a:bodyPr>
            <a:normAutofit fontScale="92500"/>
          </a:bodyPr>
          <a:lstStyle/>
          <a:p>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1200150"/>
            <a:ext cx="40386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7042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sz="half" idx="1"/>
          </p:nvPr>
        </p:nvSpPr>
        <p:spPr>
          <a:xfrm>
            <a:off x="152400" y="1192175"/>
            <a:ext cx="4572000" cy="3429000"/>
          </a:xfrm>
        </p:spPr>
        <p:txBody>
          <a:bodyPr>
            <a:noAutofit/>
          </a:bodyPr>
          <a:lstStyle/>
          <a:p>
            <a:pPr algn="just"/>
            <a:r>
              <a:rPr lang="en-US" sz="1400" dirty="0"/>
              <a:t>In this switching technique, more devices can share the network bandwidth, as compared with circuit switching technique. </a:t>
            </a:r>
          </a:p>
          <a:p>
            <a:pPr algn="just"/>
            <a:r>
              <a:rPr lang="en-US" sz="1400" dirty="0"/>
              <a:t>Temporary storage of message reduces traffic congestion to some extent. Higher priority can be given to urgent messages, so that the low priority messages are delayed while the urgent ones are forwarded faster. Through broadcast addresses one message can be sent to several users. </a:t>
            </a:r>
          </a:p>
          <a:p>
            <a:pPr algn="just"/>
            <a:r>
              <a:rPr lang="en-US" sz="1400" dirty="0"/>
              <a:t>Last of all, since the destination host need not be active when the message is sent, message switching techniques </a:t>
            </a:r>
            <a:r>
              <a:rPr lang="en-US" sz="1400" b="1" dirty="0"/>
              <a:t>improve global communications. </a:t>
            </a:r>
          </a:p>
          <a:p>
            <a:pPr algn="just"/>
            <a:r>
              <a:rPr lang="en-US" sz="1400" dirty="0"/>
              <a:t>However, since the message blocks may be quite large in size, considerable amount of storage space is required at each node to buffer the messages. A message might occupy the buffers for minutes, thus blocking the </a:t>
            </a:r>
            <a:r>
              <a:rPr lang="en-US" sz="1400" dirty="0" err="1"/>
              <a:t>internodal</a:t>
            </a:r>
            <a:r>
              <a:rPr lang="en-US" sz="1400" dirty="0"/>
              <a:t> traffic. </a:t>
            </a:r>
          </a:p>
        </p:txBody>
      </p:sp>
      <p:sp>
        <p:nvSpPr>
          <p:cNvPr id="4" name="Content Placeholder 3"/>
          <p:cNvSpPr>
            <a:spLocks noGrp="1"/>
          </p:cNvSpPr>
          <p:nvPr>
            <p:ph sz="half" idx="2"/>
          </p:nvPr>
        </p:nvSpPr>
        <p:spPr/>
        <p:txBody>
          <a:bodyPr>
            <a:normAutofit fontScale="62500" lnSpcReduction="20000"/>
          </a:bodyPr>
          <a:lstStyle/>
          <a:p>
            <a:pPr marL="0" indent="0">
              <a:buNone/>
            </a:pPr>
            <a:r>
              <a:rPr lang="en-US" b="1" dirty="0"/>
              <a:t>Basic idea</a:t>
            </a:r>
            <a:r>
              <a:rPr lang="en-US" dirty="0"/>
              <a:t>: </a:t>
            </a:r>
          </a:p>
          <a:p>
            <a:r>
              <a:rPr lang="en-US" dirty="0"/>
              <a:t>Each network node receives and stores the message </a:t>
            </a:r>
          </a:p>
          <a:p>
            <a:r>
              <a:rPr lang="en-US" dirty="0"/>
              <a:t>Determines the next leg of the route, and </a:t>
            </a:r>
          </a:p>
          <a:p>
            <a:r>
              <a:rPr lang="en-US" dirty="0"/>
              <a:t>Queues the message to go out on that link. </a:t>
            </a:r>
          </a:p>
          <a:p>
            <a:endParaRPr lang="en-US" dirty="0"/>
          </a:p>
          <a:p>
            <a:pPr marL="0" indent="0">
              <a:buNone/>
            </a:pPr>
            <a:r>
              <a:rPr lang="en-US" b="1" dirty="0"/>
              <a:t>Advantages: </a:t>
            </a:r>
            <a:endParaRPr lang="en-US" dirty="0"/>
          </a:p>
          <a:p>
            <a:r>
              <a:rPr lang="en-US" dirty="0"/>
              <a:t>Line efficiency is greater (sharing of links). </a:t>
            </a:r>
          </a:p>
          <a:p>
            <a:r>
              <a:rPr lang="en-US" dirty="0"/>
              <a:t>Data rate conversion is possible. </a:t>
            </a:r>
          </a:p>
          <a:p>
            <a:r>
              <a:rPr lang="en-US" dirty="0"/>
              <a:t>Even under heavy traffic, packets are accepted, possibly with a greater delay in delivery. </a:t>
            </a:r>
          </a:p>
          <a:p>
            <a:r>
              <a:rPr lang="en-US" dirty="0"/>
              <a:t>Message priorities can be used, to satisfy the requirements, if any. </a:t>
            </a:r>
          </a:p>
          <a:p>
            <a:endParaRPr lang="en-US" dirty="0"/>
          </a:p>
          <a:p>
            <a:pPr marL="0" indent="0">
              <a:buNone/>
            </a:pPr>
            <a:r>
              <a:rPr lang="en-US" b="1" dirty="0"/>
              <a:t>Disadvantages: </a:t>
            </a:r>
            <a:r>
              <a:rPr lang="en-US" dirty="0"/>
              <a:t>Message of large size monopolizes the link and storage </a:t>
            </a:r>
          </a:p>
        </p:txBody>
      </p:sp>
    </p:spTree>
    <p:extLst>
      <p:ext uri="{BB962C8B-B14F-4D97-AF65-F5344CB8AC3E}">
        <p14:creationId xmlns:p14="http://schemas.microsoft.com/office/powerpoint/2010/main" val="363530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Packet Switching </a:t>
            </a:r>
            <a:br>
              <a:rPr lang="en-US" dirty="0"/>
            </a:br>
            <a:endParaRPr lang="en-US" dirty="0"/>
          </a:p>
        </p:txBody>
      </p:sp>
      <p:sp>
        <p:nvSpPr>
          <p:cNvPr id="3" name="Content Placeholder 2"/>
          <p:cNvSpPr>
            <a:spLocks noGrp="1"/>
          </p:cNvSpPr>
          <p:nvPr>
            <p:ph sz="half" idx="1"/>
          </p:nvPr>
        </p:nvSpPr>
        <p:spPr>
          <a:xfrm>
            <a:off x="152400" y="1192174"/>
            <a:ext cx="4343400" cy="3817975"/>
          </a:xfrm>
        </p:spPr>
        <p:txBody>
          <a:bodyPr>
            <a:normAutofit/>
          </a:bodyPr>
          <a:lstStyle/>
          <a:p>
            <a:pPr marL="0" indent="0" algn="just">
              <a:buNone/>
            </a:pPr>
            <a:r>
              <a:rPr lang="en-US" dirty="0"/>
              <a:t>The basic approach is not much different from message switching. It is also based on the same ‘store-and-forward’ approach. However, to overcome the limitations of message switching, </a:t>
            </a:r>
            <a:r>
              <a:rPr lang="en-US" b="1" dirty="0"/>
              <a:t>messages are divided into subsets of equal length called packets. </a:t>
            </a:r>
            <a:r>
              <a:rPr lang="en-US" dirty="0"/>
              <a:t>This approach was developed for long-distance data communication (1970) and it has evolved over time. In packet switching approach, data are transmitted in short packets (few Kbytes). A long message is broken up into a series of packets as shown in Fig. Every packet contains some control information in its header, which is required for routing and other purposes. </a:t>
            </a:r>
          </a:p>
        </p:txBody>
      </p:sp>
      <p:sp>
        <p:nvSpPr>
          <p:cNvPr id="4" name="Content Placeholder 3"/>
          <p:cNvSpPr>
            <a:spLocks noGrp="1"/>
          </p:cNvSpPr>
          <p:nvPr>
            <p:ph sz="half" idx="2"/>
          </p:nvPr>
        </p:nvSpPr>
        <p:spPr/>
        <p:txBody>
          <a:bodyPr>
            <a:normAutofit/>
          </a:bodyPr>
          <a:lstStyle/>
          <a:p>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1600" y="1428750"/>
            <a:ext cx="3657600"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8054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sz="half" idx="1"/>
          </p:nvPr>
        </p:nvSpPr>
        <p:spPr>
          <a:xfrm>
            <a:off x="304800" y="1192175"/>
            <a:ext cx="4191000" cy="3429000"/>
          </a:xfrm>
        </p:spPr>
        <p:txBody>
          <a:bodyPr>
            <a:normAutofit/>
          </a:bodyPr>
          <a:lstStyle/>
          <a:p>
            <a:pPr algn="just"/>
            <a:r>
              <a:rPr lang="en-US" dirty="0"/>
              <a:t>Main difference between Packet switching and Circuit Switching is that the communication lines are not dedicated to passing messages from the source to the destination. In Packet Switching, different messages (and even different packets) can pass through different routes, and when there is a "dead time" in the communication between the source and the destination, the lines can be used by other sources. </a:t>
            </a:r>
          </a:p>
        </p:txBody>
      </p:sp>
      <p:sp>
        <p:nvSpPr>
          <p:cNvPr id="4" name="Content Placeholder 3"/>
          <p:cNvSpPr>
            <a:spLocks noGrp="1"/>
          </p:cNvSpPr>
          <p:nvPr>
            <p:ph sz="half" idx="2"/>
          </p:nvPr>
        </p:nvSpPr>
        <p:spPr>
          <a:xfrm>
            <a:off x="4844900" y="1192174"/>
            <a:ext cx="4146699" cy="3589375"/>
          </a:xfrm>
        </p:spPr>
        <p:txBody>
          <a:bodyPr>
            <a:normAutofit/>
          </a:bodyPr>
          <a:lstStyle/>
          <a:p>
            <a:pPr algn="just"/>
            <a:r>
              <a:rPr lang="en-US" dirty="0"/>
              <a:t>There are two basic approaches commonly used to packet Switching: </a:t>
            </a:r>
            <a:r>
              <a:rPr lang="en-US" b="1" dirty="0">
                <a:solidFill>
                  <a:srgbClr val="FF0000"/>
                </a:solidFill>
              </a:rPr>
              <a:t>virtual-circuit</a:t>
            </a:r>
            <a:r>
              <a:rPr lang="en-US" b="1" dirty="0"/>
              <a:t> </a:t>
            </a:r>
            <a:r>
              <a:rPr lang="en-US" dirty="0"/>
              <a:t>packet switching and </a:t>
            </a:r>
            <a:r>
              <a:rPr lang="en-US" b="1" dirty="0">
                <a:solidFill>
                  <a:srgbClr val="FF0000"/>
                </a:solidFill>
              </a:rPr>
              <a:t>datagram</a:t>
            </a:r>
            <a:r>
              <a:rPr lang="en-US" b="1" dirty="0"/>
              <a:t> </a:t>
            </a:r>
            <a:r>
              <a:rPr lang="en-US" dirty="0"/>
              <a:t>packet switching. In virtual-circuit packet switching a virtual circuit is made before actual data is transmitted, but it is different from circuit switching in a sense that in circuit switching the call accept signal comes only from the final destination to the source while in case of virtual-packet switching this call accept signal is transmitted between each adjacent intermediate node </a:t>
            </a:r>
          </a:p>
        </p:txBody>
      </p:sp>
    </p:spTree>
    <p:extLst>
      <p:ext uri="{BB962C8B-B14F-4D97-AF65-F5344CB8AC3E}">
        <p14:creationId xmlns:p14="http://schemas.microsoft.com/office/powerpoint/2010/main" val="153708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171450"/>
            <a:ext cx="8915400" cy="742950"/>
          </a:xfrm>
        </p:spPr>
        <p:txBody>
          <a:bodyPr>
            <a:normAutofit/>
          </a:bodyPr>
          <a:lstStyle/>
          <a:p>
            <a:r>
              <a:rPr lang="en-US" dirty="0"/>
              <a:t>Virtual Circuit Packet Switching Networks </a:t>
            </a:r>
          </a:p>
        </p:txBody>
      </p:sp>
      <p:sp>
        <p:nvSpPr>
          <p:cNvPr id="6" name="Content Placeholder 5"/>
          <p:cNvSpPr>
            <a:spLocks noGrp="1"/>
          </p:cNvSpPr>
          <p:nvPr>
            <p:ph idx="1"/>
          </p:nvPr>
        </p:nvSpPr>
        <p:spPr>
          <a:xfrm>
            <a:off x="304800" y="1276350"/>
            <a:ext cx="8686800" cy="3371850"/>
          </a:xfrm>
        </p:spPr>
        <p:txBody>
          <a:bodyPr>
            <a:normAutofit/>
          </a:bodyPr>
          <a:lstStyle/>
          <a:p>
            <a:pPr algn="just"/>
            <a:r>
              <a:rPr lang="en-US" dirty="0"/>
              <a:t>An initial setup phase is used to set up a route between the intermediate nodes for all the packets passed during the session between the two end nodes. In each intermediate node, an entry is registered in a table to indicate the route for the connection that has been set up. Thus, packets passed through this route, can have short headers, containing only a </a:t>
            </a:r>
            <a:r>
              <a:rPr lang="en-US" i="1" dirty="0"/>
              <a:t>virtual circuit identifier </a:t>
            </a:r>
            <a:r>
              <a:rPr lang="en-US" dirty="0"/>
              <a:t>(VCI), and not their destination. Each intermediate node passes the packets according to the information that was stored in it, in the setup phase. In this way, packets arrive at the destination in the correct sequence, and it is guaranteed that essentially there will not be errors. </a:t>
            </a:r>
          </a:p>
          <a:p>
            <a:pPr algn="just"/>
            <a:r>
              <a:rPr lang="en-US" dirty="0"/>
              <a:t>This approach is slower than Circuit Switching, since different virtual circuits may compete over the same resources, and an initial setup phase is needed to initiate the circuit. As in Circuit Switching, if an intermediate node fails, all virtual circuits that pass through it are lost. The most common forms of Virtual Circuit networks are X.25 and Frame Relay, which are commonly used for public data networks (PDN). </a:t>
            </a:r>
          </a:p>
        </p:txBody>
      </p:sp>
    </p:spTree>
    <p:extLst>
      <p:ext uri="{BB962C8B-B14F-4D97-AF65-F5344CB8AC3E}">
        <p14:creationId xmlns:p14="http://schemas.microsoft.com/office/powerpoint/2010/main" val="295667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750" y="1473200"/>
            <a:ext cx="7810500" cy="219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535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Datagram Packet Switching Networks </a:t>
            </a:r>
          </a:p>
        </p:txBody>
      </p:sp>
      <p:sp>
        <p:nvSpPr>
          <p:cNvPr id="3" name="Content Placeholder 2"/>
          <p:cNvSpPr>
            <a:spLocks noGrp="1"/>
          </p:cNvSpPr>
          <p:nvPr>
            <p:ph idx="1"/>
          </p:nvPr>
        </p:nvSpPr>
        <p:spPr/>
        <p:txBody>
          <a:bodyPr>
            <a:normAutofit lnSpcReduction="10000"/>
          </a:bodyPr>
          <a:lstStyle/>
          <a:p>
            <a:pPr algn="just"/>
            <a:r>
              <a:rPr lang="en-US" dirty="0"/>
              <a:t>This approach uses a different, more dynamic scheme, to determine the route through the network links. Each packet is treated as an independent entity, and its header contains full information about the destination of the packet. The intermediate nodes examine the header of the packet, and decide to which node to send the packet so that it will reach its destination. In the decision two factors are taken into account: </a:t>
            </a:r>
          </a:p>
          <a:p>
            <a:pPr algn="just"/>
            <a:r>
              <a:rPr lang="en-US" dirty="0"/>
              <a:t>The shortest ways to pass the packet to its destination - protocols such as RIP/OSPF are used to determine the shortest path to the destination. </a:t>
            </a:r>
          </a:p>
          <a:p>
            <a:pPr algn="just"/>
            <a:r>
              <a:rPr lang="en-US" dirty="0"/>
              <a:t>Finding a free node to pass the packet to - in this way, bottlenecks are eliminated, since packets can reach the destination in alternate routes. </a:t>
            </a:r>
          </a:p>
          <a:p>
            <a:pPr algn="just"/>
            <a:r>
              <a:rPr lang="en-US" dirty="0"/>
              <a:t>Thus, in this method, the packets don't follow a pre-established route, and the intermediate nodes (the routers) don't have pre-defined knowledge of the routes that the packets should be passed through. </a:t>
            </a:r>
          </a:p>
          <a:p>
            <a:pPr algn="just"/>
            <a:endParaRPr lang="en-US" dirty="0"/>
          </a:p>
        </p:txBody>
      </p:sp>
    </p:spTree>
    <p:extLst>
      <p:ext uri="{BB962C8B-B14F-4D97-AF65-F5344CB8AC3E}">
        <p14:creationId xmlns:p14="http://schemas.microsoft.com/office/powerpoint/2010/main" val="137831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normAutofit fontScale="92500"/>
          </a:bodyPr>
          <a:lstStyle/>
          <a:p>
            <a:pPr algn="just"/>
            <a:endParaRPr lang="en-US" dirty="0"/>
          </a:p>
          <a:p>
            <a:pPr algn="just"/>
            <a:endParaRPr lang="en-US" dirty="0"/>
          </a:p>
          <a:p>
            <a:pPr algn="just"/>
            <a:endParaRPr lang="en-US" dirty="0"/>
          </a:p>
          <a:p>
            <a:pPr algn="just"/>
            <a:endParaRPr lang="en-US" dirty="0"/>
          </a:p>
          <a:p>
            <a:pPr marL="0" indent="0" algn="just">
              <a:buNone/>
            </a:pPr>
            <a:endParaRPr lang="en-US" dirty="0"/>
          </a:p>
          <a:p>
            <a:pPr algn="just"/>
            <a:r>
              <a:rPr lang="en-US" dirty="0"/>
              <a:t>Packets can follow different routes to the destination, and delivery is not guaranteed (although packets usually do follow the same route, and are reliably sent). Due to the nature of this method, the packets can reach the destination in a different order than they were sent, thus they must be sorted at the destination to form the original message. This approach is time consuming since every router has to decide where to send each packet. The main implementation of Datagram Switching network is the Internet, which uses the IP network protocol. </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3463" y="133350"/>
            <a:ext cx="7075487"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7554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Advantages: </a:t>
            </a:r>
          </a:p>
          <a:p>
            <a:r>
              <a:rPr lang="en-US" dirty="0"/>
              <a:t>Call setup phase is avoided (for transmission of a few packets, datagram will be faster). </a:t>
            </a:r>
          </a:p>
          <a:p>
            <a:r>
              <a:rPr lang="en-US" dirty="0"/>
              <a:t>Because it is more primitive, it is more flexible. </a:t>
            </a:r>
          </a:p>
          <a:p>
            <a:r>
              <a:rPr lang="en-US" dirty="0"/>
              <a:t>Congestion/failed link can be avoided (more reliable). </a:t>
            </a:r>
          </a:p>
          <a:p>
            <a:endParaRPr lang="en-US" dirty="0"/>
          </a:p>
          <a:p>
            <a:pPr marL="0" indent="0">
              <a:buNone/>
            </a:pPr>
            <a:r>
              <a:rPr lang="en-US" dirty="0"/>
              <a:t>Problems: </a:t>
            </a:r>
          </a:p>
          <a:p>
            <a:r>
              <a:rPr lang="en-US" dirty="0"/>
              <a:t>Packets may be delivered out of order. </a:t>
            </a:r>
          </a:p>
          <a:p>
            <a:r>
              <a:rPr lang="en-US" dirty="0"/>
              <a:t>If a node crashes momentarily, all of its queued packets are lost. </a:t>
            </a:r>
          </a:p>
        </p:txBody>
      </p:sp>
    </p:spTree>
    <p:extLst>
      <p:ext uri="{BB962C8B-B14F-4D97-AF65-F5344CB8AC3E}">
        <p14:creationId xmlns:p14="http://schemas.microsoft.com/office/powerpoint/2010/main" val="2374008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pPr marL="0" indent="0">
              <a:buNone/>
            </a:pPr>
            <a:r>
              <a:rPr lang="en-US" dirty="0"/>
              <a:t>In spite of increase in overhead, the transmission time may decreases in packet switching technique because of parallelism in transmission </a:t>
            </a:r>
          </a:p>
        </p:txBody>
      </p:sp>
    </p:spTree>
    <p:extLst>
      <p:ext uri="{BB962C8B-B14F-4D97-AF65-F5344CB8AC3E}">
        <p14:creationId xmlns:p14="http://schemas.microsoft.com/office/powerpoint/2010/main" val="302174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152400" y="1200150"/>
            <a:ext cx="8613648" cy="3810000"/>
          </a:xfrm>
        </p:spPr>
        <p:txBody>
          <a:bodyPr>
            <a:normAutofit/>
          </a:bodyPr>
          <a:lstStyle/>
          <a:p>
            <a:pPr algn="just"/>
            <a:r>
              <a:rPr lang="en-US" dirty="0"/>
              <a:t>When there are many devices, it is necessary to develop suitable mechanism for communication between any two devices.</a:t>
            </a:r>
          </a:p>
          <a:p>
            <a:pPr algn="just"/>
            <a:r>
              <a:rPr lang="en-US" dirty="0"/>
              <a:t> One alternative is to establish point-to-point communication between each pair of devices using </a:t>
            </a:r>
            <a:r>
              <a:rPr lang="en-US" b="1" dirty="0"/>
              <a:t>mesh topology. </a:t>
            </a:r>
            <a:r>
              <a:rPr lang="en-US" dirty="0"/>
              <a:t>However, mesh topology is impractical for large number of devices, because the number of links increases exponentially (n(n-1)/2, where n is the number of devices) with the number of devices. </a:t>
            </a:r>
          </a:p>
          <a:p>
            <a:pPr algn="just"/>
            <a:r>
              <a:rPr lang="en-US" dirty="0"/>
              <a:t>A better alternative is to use switching techniques leading to switched communication network. In the </a:t>
            </a:r>
            <a:r>
              <a:rPr lang="en-US" b="1" dirty="0"/>
              <a:t>switched network </a:t>
            </a:r>
            <a:r>
              <a:rPr lang="en-US" dirty="0"/>
              <a:t>methodology, the network consists of a set of interconnected nodes, among which information is transmitted from source to destination via different routes, which is controlled by the switching mechanism.</a:t>
            </a:r>
          </a:p>
        </p:txBody>
      </p:sp>
    </p:spTree>
    <p:extLst>
      <p:ext uri="{BB962C8B-B14F-4D97-AF65-F5344CB8AC3E}">
        <p14:creationId xmlns:p14="http://schemas.microsoft.com/office/powerpoint/2010/main" val="3310738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Virtual Circuit Versus Datagram Packet Switching </a:t>
            </a:r>
          </a:p>
          <a:p>
            <a:r>
              <a:rPr lang="en-US" dirty="0"/>
              <a:t>Key features of the virtual circuit packet switching approach is as follows: </a:t>
            </a:r>
          </a:p>
          <a:p>
            <a:r>
              <a:rPr lang="en-US" dirty="0"/>
              <a:t>Node need not decide route </a:t>
            </a:r>
          </a:p>
          <a:p>
            <a:r>
              <a:rPr lang="en-US" dirty="0"/>
              <a:t>More difficult to adopt to congestion </a:t>
            </a:r>
          </a:p>
          <a:p>
            <a:r>
              <a:rPr lang="en-US" dirty="0"/>
              <a:t>Maintains sequence order </a:t>
            </a:r>
          </a:p>
          <a:p>
            <a:r>
              <a:rPr lang="en-US" dirty="0"/>
              <a:t>All packets are sent through the same predetermined route </a:t>
            </a:r>
          </a:p>
          <a:p>
            <a:endParaRPr lang="en-US" dirty="0"/>
          </a:p>
          <a:p>
            <a:pPr marL="0" indent="0">
              <a:buNone/>
            </a:pPr>
            <a:r>
              <a:rPr lang="en-US" b="1" dirty="0"/>
              <a:t>On the other hand, the key features of the datagram packet switching are as follows: </a:t>
            </a:r>
          </a:p>
          <a:p>
            <a:r>
              <a:rPr lang="en-US" dirty="0"/>
              <a:t>Each packet is treated independently </a:t>
            </a:r>
          </a:p>
          <a:p>
            <a:r>
              <a:rPr lang="en-US" dirty="0"/>
              <a:t>Call set up phase is avoided </a:t>
            </a:r>
          </a:p>
          <a:p>
            <a:r>
              <a:rPr lang="en-US" dirty="0"/>
              <a:t>Inherently more flexible and reliable </a:t>
            </a:r>
          </a:p>
        </p:txBody>
      </p:sp>
    </p:spTree>
    <p:extLst>
      <p:ext uri="{BB962C8B-B14F-4D97-AF65-F5344CB8AC3E}">
        <p14:creationId xmlns:p14="http://schemas.microsoft.com/office/powerpoint/2010/main" val="426145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31850"/>
            <a:ext cx="8991600"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495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endParaRPr lang="en-US"/>
          </a:p>
        </p:txBody>
      </p:sp>
      <p:sp>
        <p:nvSpPr>
          <p:cNvPr id="3" name="Content Placeholder 2"/>
          <p:cNvSpPr>
            <a:spLocks noGrp="1"/>
          </p:cNvSpPr>
          <p:nvPr>
            <p:ph sz="half" idx="1"/>
          </p:nvPr>
        </p:nvSpPr>
        <p:spPr>
          <a:xfrm>
            <a:off x="152400" y="1192174"/>
            <a:ext cx="5410200" cy="3894175"/>
          </a:xfrm>
        </p:spPr>
        <p:txBody>
          <a:bodyPr>
            <a:normAutofit/>
          </a:bodyPr>
          <a:lstStyle/>
          <a:p>
            <a:pPr marL="0" indent="0" algn="just">
              <a:buNone/>
            </a:pPr>
            <a:r>
              <a:rPr lang="en-US" dirty="0"/>
              <a:t>A basic model of a switched communication is shown in Fig. 4 The end devices that wish to communicate with each other are called </a:t>
            </a:r>
            <a:r>
              <a:rPr lang="en-US" b="1" dirty="0"/>
              <a:t>stations.</a:t>
            </a:r>
            <a:r>
              <a:rPr lang="en-US" dirty="0"/>
              <a:t> The switching devices are called </a:t>
            </a:r>
            <a:r>
              <a:rPr lang="en-US" b="1" dirty="0"/>
              <a:t>nodes.</a:t>
            </a:r>
            <a:r>
              <a:rPr lang="en-US" dirty="0"/>
              <a:t> Some nodes connect to other nodes and some are to connected to some stations. </a:t>
            </a:r>
          </a:p>
          <a:p>
            <a:pPr marL="0" indent="0" algn="just">
              <a:buNone/>
            </a:pPr>
            <a:r>
              <a:rPr lang="en-US" b="1" dirty="0"/>
              <a:t>Key features of a switched communication network are given below: </a:t>
            </a:r>
          </a:p>
          <a:p>
            <a:pPr algn="just"/>
            <a:r>
              <a:rPr lang="en-US" dirty="0"/>
              <a:t>Network Topology is not regular. </a:t>
            </a:r>
          </a:p>
          <a:p>
            <a:pPr algn="just"/>
            <a:r>
              <a:rPr lang="en-US" dirty="0"/>
              <a:t>Uses FDM or TDM for node-to-node communication. </a:t>
            </a:r>
          </a:p>
          <a:p>
            <a:pPr algn="just"/>
            <a:r>
              <a:rPr lang="en-US" dirty="0"/>
              <a:t>There exist multiple paths between a source-destination pair for better network reliability. </a:t>
            </a:r>
          </a:p>
          <a:p>
            <a:pPr algn="just"/>
            <a:r>
              <a:rPr lang="en-US" dirty="0"/>
              <a:t>The switching nodes are not concerned with the contents of data. </a:t>
            </a:r>
          </a:p>
          <a:p>
            <a:pPr marL="0" indent="0" algn="just">
              <a:buNone/>
            </a:pPr>
            <a:r>
              <a:rPr lang="en-US" dirty="0"/>
              <a:t>Their purpose is to provide a switching facility that will move data from node to node until they reach the destination. </a:t>
            </a:r>
          </a:p>
          <a:p>
            <a:pPr algn="just"/>
            <a:endParaRPr lang="en-US" dirty="0"/>
          </a:p>
        </p:txBody>
      </p:sp>
      <p:sp>
        <p:nvSpPr>
          <p:cNvPr id="5" name="Content Placeholder 4"/>
          <p:cNvSpPr>
            <a:spLocks noGrp="1"/>
          </p:cNvSpPr>
          <p:nvPr>
            <p:ph sz="half" idx="2"/>
          </p:nvPr>
        </p:nvSpPr>
        <p:spPr/>
        <p:txBody>
          <a:bodyPr>
            <a:normAutofit/>
          </a:bodyPr>
          <a:lstStyle/>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1" y="1200150"/>
            <a:ext cx="31146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0493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US"/>
          </a:p>
        </p:txBody>
      </p:sp>
      <p:sp>
        <p:nvSpPr>
          <p:cNvPr id="6" name="Content Placeholder 5"/>
          <p:cNvSpPr>
            <a:spLocks noGrp="1"/>
          </p:cNvSpPr>
          <p:nvPr>
            <p:ph idx="1"/>
          </p:nvPr>
        </p:nvSpPr>
        <p:spPr/>
        <p:txBody>
          <a:bodyPr/>
          <a:lstStyle/>
          <a:p>
            <a:pPr marL="0" indent="0">
              <a:buNone/>
            </a:pPr>
            <a:r>
              <a:rPr lang="en-US" dirty="0"/>
              <a:t>The switching performed by different nodes can be categorized into the following three types: </a:t>
            </a:r>
          </a:p>
          <a:p>
            <a:r>
              <a:rPr lang="en-US" dirty="0"/>
              <a:t>Circuit Switching </a:t>
            </a:r>
          </a:p>
          <a:p>
            <a:r>
              <a:rPr lang="en-US" dirty="0"/>
              <a:t>Packet Switching </a:t>
            </a:r>
          </a:p>
          <a:p>
            <a:r>
              <a:rPr lang="en-US" dirty="0"/>
              <a:t>Message Switching </a:t>
            </a:r>
          </a:p>
          <a:p>
            <a:endParaRPr lang="en-US" dirty="0"/>
          </a:p>
        </p:txBody>
      </p:sp>
    </p:spTree>
    <p:extLst>
      <p:ext uri="{BB962C8B-B14F-4D97-AF65-F5344CB8AC3E}">
        <p14:creationId xmlns:p14="http://schemas.microsoft.com/office/powerpoint/2010/main" val="4753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Circuit switching Technique</a:t>
            </a:r>
          </a:p>
        </p:txBody>
      </p:sp>
      <p:sp>
        <p:nvSpPr>
          <p:cNvPr id="3" name="Content Placeholder 2"/>
          <p:cNvSpPr>
            <a:spLocks noGrp="1"/>
          </p:cNvSpPr>
          <p:nvPr>
            <p:ph idx="1"/>
          </p:nvPr>
        </p:nvSpPr>
        <p:spPr>
          <a:xfrm>
            <a:off x="76200" y="1200150"/>
            <a:ext cx="8689848" cy="3810000"/>
          </a:xfrm>
        </p:spPr>
        <p:txBody>
          <a:bodyPr>
            <a:normAutofit/>
          </a:bodyPr>
          <a:lstStyle/>
          <a:p>
            <a:pPr marL="0" indent="0" algn="just">
              <a:buNone/>
            </a:pPr>
            <a:r>
              <a:rPr lang="en-US" dirty="0"/>
              <a:t>Communication via circuit switching implies </a:t>
            </a:r>
            <a:r>
              <a:rPr lang="en-US" b="1" dirty="0"/>
              <a:t>that there is a dedicated communication path between the two stations</a:t>
            </a:r>
            <a:r>
              <a:rPr lang="en-US" dirty="0"/>
              <a:t>. The path is connected through a sequence of links between network nodes. On each physical link, a logical channel is dedicated to the connection. Circuit switching is commonly used technique in telephony, where the caller sends a special message with the address of the </a:t>
            </a:r>
            <a:r>
              <a:rPr lang="en-US" dirty="0" err="1"/>
              <a:t>callee</a:t>
            </a:r>
            <a:r>
              <a:rPr lang="en-US" dirty="0"/>
              <a:t> (i.e. by </a:t>
            </a:r>
            <a:r>
              <a:rPr lang="en-US" dirty="0" err="1"/>
              <a:t>dialling</a:t>
            </a:r>
            <a:r>
              <a:rPr lang="en-US" dirty="0"/>
              <a:t> a number) to state its destination. </a:t>
            </a:r>
            <a:r>
              <a:rPr lang="en-US" b="1" dirty="0"/>
              <a:t>It involved the following three distinct steps,</a:t>
            </a:r>
          </a:p>
          <a:p>
            <a:pPr marL="0" indent="0" algn="just">
              <a:buNone/>
            </a:pPr>
            <a:r>
              <a:rPr lang="en-US" b="1" i="1" dirty="0"/>
              <a:t>Circuit Establishment</a:t>
            </a:r>
            <a:r>
              <a:rPr lang="en-US" i="1" dirty="0"/>
              <a:t>: </a:t>
            </a:r>
            <a:r>
              <a:rPr lang="en-US" dirty="0"/>
              <a:t>To establish an end-to-end connection before any transfer of data. </a:t>
            </a:r>
          </a:p>
          <a:p>
            <a:pPr lvl="1" algn="just"/>
            <a:r>
              <a:rPr lang="en-US" dirty="0"/>
              <a:t>Some segments of the circuit may be a dedicated link, while some other segments may be shared. </a:t>
            </a:r>
          </a:p>
          <a:p>
            <a:pPr marL="0" indent="0" algn="just">
              <a:buNone/>
            </a:pPr>
            <a:r>
              <a:rPr lang="en-US" b="1" i="1" dirty="0"/>
              <a:t>Data transfer: </a:t>
            </a:r>
            <a:endParaRPr lang="en-US" b="1" dirty="0"/>
          </a:p>
          <a:p>
            <a:pPr lvl="1" algn="just"/>
            <a:r>
              <a:rPr lang="en-US" dirty="0"/>
              <a:t>Transfer data is from the source to the destination. </a:t>
            </a:r>
          </a:p>
          <a:p>
            <a:pPr lvl="1" algn="just"/>
            <a:r>
              <a:rPr lang="en-US" dirty="0"/>
              <a:t>The data may be analog or digital, depending on the nature of the network. </a:t>
            </a:r>
          </a:p>
          <a:p>
            <a:pPr lvl="1" algn="just"/>
            <a:r>
              <a:rPr lang="en-US" dirty="0"/>
              <a:t>The connection is generally full-duplex. </a:t>
            </a:r>
          </a:p>
          <a:p>
            <a:pPr marL="0" indent="0" algn="just">
              <a:buNone/>
            </a:pPr>
            <a:r>
              <a:rPr lang="en-US" b="1" i="1" dirty="0"/>
              <a:t>Circuit disconnect: </a:t>
            </a:r>
          </a:p>
          <a:p>
            <a:pPr lvl="1" algn="just"/>
            <a:r>
              <a:rPr lang="en-US" dirty="0"/>
              <a:t>Terminate connection at the end of data transfer. </a:t>
            </a:r>
          </a:p>
          <a:p>
            <a:pPr lvl="1" algn="just"/>
            <a:r>
              <a:rPr lang="en-US" dirty="0"/>
              <a:t>Signals must be propagated to </a:t>
            </a:r>
            <a:r>
              <a:rPr lang="en-US" dirty="0" err="1"/>
              <a:t>deallocate</a:t>
            </a:r>
            <a:r>
              <a:rPr lang="en-US" dirty="0"/>
              <a:t> the dedicated resources. A</a:t>
            </a:r>
          </a:p>
        </p:txBody>
      </p:sp>
    </p:spTree>
    <p:extLst>
      <p:ext uri="{BB962C8B-B14F-4D97-AF65-F5344CB8AC3E}">
        <p14:creationId xmlns:p14="http://schemas.microsoft.com/office/powerpoint/2010/main" val="311365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Circuit switching Technique</a:t>
            </a: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063" y="1144588"/>
            <a:ext cx="7127875" cy="285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834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909763"/>
            <a:ext cx="7391400" cy="165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590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endParaRPr lang="en-US" dirty="0"/>
          </a:p>
        </p:txBody>
      </p:sp>
      <p:sp>
        <p:nvSpPr>
          <p:cNvPr id="3" name="Content Placeholder 2"/>
          <p:cNvSpPr>
            <a:spLocks noGrp="1"/>
          </p:cNvSpPr>
          <p:nvPr>
            <p:ph sz="half" idx="1"/>
          </p:nvPr>
        </p:nvSpPr>
        <p:spPr/>
        <p:txBody>
          <a:bodyPr>
            <a:normAutofit fontScale="92500" lnSpcReduction="20000"/>
          </a:bodyPr>
          <a:lstStyle/>
          <a:p>
            <a:pPr marL="0" indent="0" algn="just">
              <a:buNone/>
            </a:pPr>
            <a:r>
              <a:rPr lang="en-US" sz="4400" dirty="0"/>
              <a:t>Advantages: </a:t>
            </a:r>
          </a:p>
          <a:p>
            <a:pPr algn="just"/>
            <a:r>
              <a:rPr lang="en-US" dirty="0"/>
              <a:t>After path is established, data communication without delay. </a:t>
            </a:r>
          </a:p>
          <a:p>
            <a:pPr algn="just"/>
            <a:r>
              <a:rPr lang="en-US" dirty="0"/>
              <a:t>Very suitable for continuous traffic. </a:t>
            </a:r>
          </a:p>
          <a:p>
            <a:pPr algn="just"/>
            <a:r>
              <a:rPr lang="en-US" dirty="0"/>
              <a:t>It establishes a dedicated path. </a:t>
            </a:r>
          </a:p>
          <a:p>
            <a:pPr algn="just"/>
            <a:r>
              <a:rPr lang="en-US" dirty="0"/>
              <a:t>No overhead after call setup. </a:t>
            </a:r>
          </a:p>
          <a:p>
            <a:pPr algn="just"/>
            <a:r>
              <a:rPr lang="en-US" dirty="0"/>
              <a:t>it is transparent and data passes in order. </a:t>
            </a:r>
          </a:p>
        </p:txBody>
      </p:sp>
      <p:sp>
        <p:nvSpPr>
          <p:cNvPr id="5" name="Content Placeholder 4"/>
          <p:cNvSpPr>
            <a:spLocks noGrp="1"/>
          </p:cNvSpPr>
          <p:nvPr>
            <p:ph sz="half" idx="2"/>
          </p:nvPr>
        </p:nvSpPr>
        <p:spPr>
          <a:xfrm>
            <a:off x="4844900" y="1192175"/>
            <a:ext cx="4146699" cy="3429000"/>
          </a:xfrm>
        </p:spPr>
        <p:txBody>
          <a:bodyPr>
            <a:normAutofit fontScale="92500" lnSpcReduction="20000"/>
          </a:bodyPr>
          <a:lstStyle/>
          <a:p>
            <a:pPr marL="0" indent="0" algn="just">
              <a:buNone/>
            </a:pPr>
            <a:r>
              <a:rPr lang="en-US" sz="4400" dirty="0"/>
              <a:t>Disadvantages: </a:t>
            </a:r>
          </a:p>
          <a:p>
            <a:pPr algn="just"/>
            <a:r>
              <a:rPr lang="en-US" dirty="0"/>
              <a:t>Provide initial delay for setting up the call. </a:t>
            </a:r>
          </a:p>
          <a:p>
            <a:pPr algn="just"/>
            <a:r>
              <a:rPr lang="en-US" dirty="0"/>
              <a:t>Inefficient for </a:t>
            </a:r>
            <a:r>
              <a:rPr lang="en-US" dirty="0" err="1"/>
              <a:t>bursty</a:t>
            </a:r>
            <a:r>
              <a:rPr lang="en-US" dirty="0"/>
              <a:t> traffic. </a:t>
            </a:r>
          </a:p>
          <a:p>
            <a:pPr algn="just"/>
            <a:r>
              <a:rPr lang="en-US" dirty="0"/>
              <a:t>Data rate should be same because of fixed bandwidth. </a:t>
            </a:r>
          </a:p>
          <a:p>
            <a:pPr algn="just"/>
            <a:r>
              <a:rPr lang="en-US" dirty="0"/>
              <a:t>When load increases, some calls may be blocked. </a:t>
            </a:r>
          </a:p>
          <a:p>
            <a:pPr algn="just"/>
            <a:r>
              <a:rPr lang="en-US" dirty="0"/>
              <a:t>In data communication, traffic between terminal and server are not continuous. Sometimes more data may come or sometimes there is no data at all. Circuit switching is not efficient because of its fixed bandwidth. </a:t>
            </a:r>
          </a:p>
          <a:p>
            <a:pPr algn="just"/>
            <a:endParaRPr lang="en-US" dirty="0"/>
          </a:p>
        </p:txBody>
      </p:sp>
    </p:spTree>
    <p:extLst>
      <p:ext uri="{BB962C8B-B14F-4D97-AF65-F5344CB8AC3E}">
        <p14:creationId xmlns:p14="http://schemas.microsoft.com/office/powerpoint/2010/main" val="386719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228600" y="1200150"/>
            <a:ext cx="8537448" cy="3371850"/>
          </a:xfrm>
        </p:spPr>
        <p:txBody>
          <a:bodyPr>
            <a:normAutofit lnSpcReduction="10000"/>
          </a:bodyPr>
          <a:lstStyle/>
          <a:p>
            <a:pPr marL="0" indent="0">
              <a:buNone/>
            </a:pPr>
            <a:r>
              <a:rPr lang="en-US" dirty="0"/>
              <a:t>In circuit switching, network resources are dedicated to a particular connection. Although this satisfies the requirement of voice communication, it suffers from the following two shortcomings for data communication: </a:t>
            </a:r>
          </a:p>
          <a:p>
            <a:pPr lvl="1"/>
            <a:r>
              <a:rPr lang="en-US" dirty="0"/>
              <a:t>In a typical user/host data connection, line utilization is very low. </a:t>
            </a:r>
          </a:p>
          <a:p>
            <a:pPr lvl="1"/>
            <a:r>
              <a:rPr lang="en-US" dirty="0"/>
              <a:t>Provides facility for data transmission at a constant rate. </a:t>
            </a:r>
          </a:p>
          <a:p>
            <a:endParaRPr lang="en-US" dirty="0"/>
          </a:p>
          <a:p>
            <a:r>
              <a:rPr lang="en-US" dirty="0"/>
              <a:t>However, for information transmission applications, the circuit switching method is very slow, relatively expensive and inefficient.</a:t>
            </a:r>
          </a:p>
          <a:p>
            <a:r>
              <a:rPr lang="en-US" dirty="0"/>
              <a:t>First of all, the need to establish a dedicated connection before sending the message itself inserts a delay time, which might become significant for the total message transfer time. Moreover, the total channel remains idle and unavailable to the other users once a connection is made. On the other hand once a connection is established, it is guaranteed and orderly delivery of message is ensured. Unfortunately, the data transmission pattern may not ensure this, because data transmission is </a:t>
            </a:r>
            <a:r>
              <a:rPr lang="en-US" dirty="0" err="1"/>
              <a:t>bursty</a:t>
            </a:r>
            <a:r>
              <a:rPr lang="en-US" dirty="0"/>
              <a:t> in nature. As a consequence, it limits the utility of the method. </a:t>
            </a:r>
          </a:p>
        </p:txBody>
      </p:sp>
    </p:spTree>
    <p:extLst>
      <p:ext uri="{BB962C8B-B14F-4D97-AF65-F5344CB8AC3E}">
        <p14:creationId xmlns:p14="http://schemas.microsoft.com/office/powerpoint/2010/main" val="16219926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4277</TotalTime>
  <Words>2069</Words>
  <Application>Microsoft Office PowerPoint</Application>
  <PresentationFormat>On-screen Show (16:9)</PresentationFormat>
  <Paragraphs>105</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Wisp</vt:lpstr>
      <vt:lpstr>Switching Techniques:  Circuit Switching  Message Switching  Packet Switching </vt:lpstr>
      <vt:lpstr>Introduction</vt:lpstr>
      <vt:lpstr>PowerPoint Presentation</vt:lpstr>
      <vt:lpstr>PowerPoint Presentation</vt:lpstr>
      <vt:lpstr>Circuit switching Technique</vt:lpstr>
      <vt:lpstr>Circuit switching Technique</vt:lpstr>
      <vt:lpstr>PowerPoint Presentation</vt:lpstr>
      <vt:lpstr>PowerPoint Presentation</vt:lpstr>
      <vt:lpstr>PowerPoint Presentation</vt:lpstr>
      <vt:lpstr>Message Switching </vt:lpstr>
      <vt:lpstr>PowerPoint Presentation</vt:lpstr>
      <vt:lpstr>Packet Switching  </vt:lpstr>
      <vt:lpstr>PowerPoint Presentation</vt:lpstr>
      <vt:lpstr>Virtual Circuit Packet Switching Networks </vt:lpstr>
      <vt:lpstr>PowerPoint Presentation</vt:lpstr>
      <vt:lpstr>Datagram Packet Switching Networks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Switching Techniques: Circuit Switching  Message Switching  packet Switching </dc:title>
  <cp:lastModifiedBy>Er. Anuj Sherchan</cp:lastModifiedBy>
  <cp:revision>3</cp:revision>
  <dcterms:created xsi:type="dcterms:W3CDTF">2011-08-03T01:18:06Z</dcterms:created>
  <dcterms:modified xsi:type="dcterms:W3CDTF">2024-05-12T03:03:15Z</dcterms:modified>
</cp:coreProperties>
</file>