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11/29/2021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997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11/29/2021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11001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11/29/2021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47872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11/29/2021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194079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11/29/2021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9969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11/29/2021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52815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11/29/2021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29063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11/29/2021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76063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11/29/2021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27867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8D24A4-5FEC-4062-8995-EB21925B3B40}" type="datetime1">
              <a:rPr lang="en-US" smtClean="0"/>
              <a:t>11/29/2021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01409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11/29/2021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530034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8D24A4-5FEC-4062-8995-EB21925B3B40}" type="datetime1">
              <a:rPr lang="en-US" smtClean="0"/>
              <a:t>11/29/2021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1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FADBC-D4A3-422F-B814-B856FA895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6424138" cy="2387600"/>
          </a:xfrm>
        </p:spPr>
        <p:txBody>
          <a:bodyPr>
            <a:normAutofit fontScale="90000"/>
          </a:bodyPr>
          <a:lstStyle/>
          <a:p>
            <a:pPr fontAlgn="base" latinLnBrk="0"/>
            <a:r>
              <a:rPr lang="en-US" altLang="ko-KR" b="1" dirty="0"/>
              <a:t>Too You</a:t>
            </a:r>
            <a:br>
              <a:rPr lang="en-US" altLang="ko-KR" dirty="0"/>
            </a:br>
            <a:r>
              <a:rPr lang="ko-KR" altLang="en-US" b="1" dirty="0"/>
              <a:t>전략 기획서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A05C6-72ED-4569-8D33-3929BF227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3876358"/>
            <a:ext cx="6424138" cy="16557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팀</a:t>
            </a:r>
            <a:r>
              <a:rPr lang="en-US" altLang="ko-KR" b="1" dirty="0"/>
              <a:t>_</a:t>
            </a:r>
            <a:r>
              <a:rPr lang="ko-KR" altLang="en-US" b="1" dirty="0"/>
              <a:t>찬미하라</a:t>
            </a:r>
            <a:endParaRPr lang="ko-KR" altLang="en-US" dirty="0"/>
          </a:p>
          <a:p>
            <a:pPr algn="l"/>
            <a:endParaRPr lang="ko-KR" altLang="en-US" dirty="0"/>
          </a:p>
        </p:txBody>
      </p:sp>
      <p:pic>
        <p:nvPicPr>
          <p:cNvPr id="4" name="Picture 3" descr="파란색 블록 및 네트워크 기술 배경">
            <a:extLst>
              <a:ext uri="{FF2B5EF4-FFF2-40B4-BE49-F238E27FC236}">
                <a16:creationId xmlns:a16="http://schemas.microsoft.com/office/drawing/2014/main" id="{8C78F353-95A5-4184-8AE1-3E70D897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2" r="36290" b="-1"/>
          <a:stretch/>
        </p:blipFill>
        <p:spPr>
          <a:xfrm>
            <a:off x="8120360" y="2848923"/>
            <a:ext cx="4071640" cy="4009077"/>
          </a:xfrm>
          <a:custGeom>
            <a:avLst/>
            <a:gdLst/>
            <a:ahLst/>
            <a:cxnLst/>
            <a:rect l="l" t="t" r="r" b="b"/>
            <a:pathLst>
              <a:path w="4012858" h="3951198">
                <a:moveTo>
                  <a:pt x="2361523" y="0"/>
                </a:moveTo>
                <a:cubicBezTo>
                  <a:pt x="2932125" y="0"/>
                  <a:pt x="3455460" y="202372"/>
                  <a:pt x="3863671" y="539257"/>
                </a:cubicBezTo>
                <a:lnTo>
                  <a:pt x="4012858" y="674848"/>
                </a:lnTo>
                <a:lnTo>
                  <a:pt x="4012858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724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5EC7BFC-B4A9-4525-B4F3-72C5134A4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202968"/>
              </p:ext>
            </p:extLst>
          </p:nvPr>
        </p:nvGraphicFramePr>
        <p:xfrm>
          <a:off x="2686636" y="2012950"/>
          <a:ext cx="7747000" cy="2832100"/>
        </p:xfrm>
        <a:graphic>
          <a:graphicData uri="http://schemas.openxmlformats.org/drawingml/2006/table">
            <a:tbl>
              <a:tblPr/>
              <a:tblGrid>
                <a:gridCol w="3873667">
                  <a:extLst>
                    <a:ext uri="{9D8B030D-6E8A-4147-A177-3AD203B41FA5}">
                      <a16:colId xmlns:a16="http://schemas.microsoft.com/office/drawing/2014/main" val="68723592"/>
                    </a:ext>
                  </a:extLst>
                </a:gridCol>
                <a:gridCol w="3873333">
                  <a:extLst>
                    <a:ext uri="{9D8B030D-6E8A-4147-A177-3AD203B41FA5}">
                      <a16:colId xmlns:a16="http://schemas.microsoft.com/office/drawing/2014/main" val="1348116798"/>
                    </a:ext>
                  </a:extLst>
                </a:gridCol>
              </a:tblGrid>
              <a:tr h="5689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장점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단점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681879"/>
                  </a:ext>
                </a:extLst>
              </a:tr>
              <a:tr h="226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낮은 수수료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(5%~10%)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채팅 서비스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초심자를 위한 서비스와 혜택 마련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4.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시스템의 간편성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인원 수의 부족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안전거래 서비스가 마련되어 있지 않음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86019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019D442-CFD5-45A6-809F-1C8723A1E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72" y="-121576"/>
            <a:ext cx="11263728" cy="578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94C974-7321-4AC8-8FE4-019EB01B36DF}"/>
              </a:ext>
            </a:extLst>
          </p:cNvPr>
          <p:cNvSpPr/>
          <p:nvPr/>
        </p:nvSpPr>
        <p:spPr>
          <a:xfrm>
            <a:off x="1101100" y="1112177"/>
            <a:ext cx="2772400" cy="62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765810" fontAlgn="base">
              <a:lnSpc>
                <a:spcPct val="160000"/>
              </a:lnSpc>
              <a:tabLst>
                <a:tab pos="685800" algn="l"/>
              </a:tabLst>
            </a:pPr>
            <a:r>
              <a:rPr lang="en-US" altLang="ko-KR" sz="25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Too You</a:t>
            </a:r>
            <a:endParaRPr lang="en-US" altLang="ko-KR" sz="25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71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C70E2-E13C-453B-A792-3EADEE40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7360920" cy="201209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solidFill>
                  <a:srgbClr val="0070C0"/>
                </a:solidFill>
              </a:rPr>
              <a:t>Targeting</a:t>
            </a:r>
            <a:br>
              <a:rPr lang="en-US" altLang="ko-KR" sz="2500" dirty="0"/>
            </a:br>
            <a:endParaRPr lang="ko-KR" altLang="en-US" sz="25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AF5AB79-E58A-4F85-8506-1F4210DC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02" y="1979799"/>
            <a:ext cx="4348980" cy="4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B1FF2C-7765-40C4-A031-89F35F3FA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3788" y="2012097"/>
            <a:ext cx="4353231" cy="4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77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D97CC-4A25-4B7D-94FA-5E02C9A8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9534"/>
            <a:ext cx="10058400" cy="4023360"/>
          </a:xfrm>
        </p:spPr>
        <p:txBody>
          <a:bodyPr/>
          <a:lstStyle/>
          <a:p>
            <a:pPr algn="ctr" fontAlgn="base" latinLnBrk="0"/>
            <a:endParaRPr lang="en-US" altLang="ko-KR" b="1" u="sng" dirty="0">
              <a:solidFill>
                <a:srgbClr val="FF0000"/>
              </a:solidFill>
            </a:endParaRPr>
          </a:p>
          <a:p>
            <a:pPr algn="ctr" fontAlgn="base" latinLnBrk="0"/>
            <a:endParaRPr lang="en-US" altLang="ko-KR" b="1" u="sng" dirty="0">
              <a:solidFill>
                <a:srgbClr val="FF0000"/>
              </a:solidFill>
            </a:endParaRPr>
          </a:p>
          <a:p>
            <a:pPr algn="ctr" fontAlgn="base" latinLnBrk="0"/>
            <a:r>
              <a:rPr lang="ko-KR" altLang="en-US" sz="3000" b="1" u="sng" dirty="0">
                <a:solidFill>
                  <a:schemeClr val="tx1"/>
                </a:solidFill>
              </a:rPr>
              <a:t>현재로서는 신뢰도와 인지도가 부족한 상황을 감안하여 우선적으로 접근이 가능한 기존</a:t>
            </a:r>
            <a:r>
              <a:rPr lang="en-US" altLang="ko-KR" sz="3000" b="1" u="sng" dirty="0">
                <a:solidFill>
                  <a:schemeClr val="tx1"/>
                </a:solidFill>
              </a:rPr>
              <a:t>,</a:t>
            </a:r>
            <a:r>
              <a:rPr lang="ko-KR" altLang="en-US" sz="3000" b="1" u="sng" dirty="0">
                <a:solidFill>
                  <a:schemeClr val="tx1"/>
                </a:solidFill>
              </a:rPr>
              <a:t>신규 작업자들을 바탕으로 인지도와 신뢰도를 형성한 이후</a:t>
            </a:r>
            <a:endParaRPr lang="ko-KR" altLang="en-US" sz="3000" dirty="0">
              <a:solidFill>
                <a:schemeClr val="tx1"/>
              </a:solidFill>
            </a:endParaRPr>
          </a:p>
          <a:p>
            <a:pPr algn="ctr" fontAlgn="base" latinLnBrk="0"/>
            <a:r>
              <a:rPr lang="ko-KR" altLang="en-US" sz="3000" b="1" u="sng" dirty="0">
                <a:solidFill>
                  <a:schemeClr val="tx1"/>
                </a:solidFill>
              </a:rPr>
              <a:t>궁극적으로 현재 재능마켓을 이용하는 사용자들의 관심을 얻고 이후 넓은 분야로 영역을 확장</a:t>
            </a:r>
            <a:endParaRPr lang="ko-KR" altLang="en-US" sz="30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3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230AB-2758-479C-87DD-71291702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82250"/>
            <a:ext cx="10058400" cy="1450757"/>
          </a:xfrm>
        </p:spPr>
        <p:txBody>
          <a:bodyPr>
            <a:normAutofit fontScale="90000"/>
          </a:bodyPr>
          <a:lstStyle/>
          <a:p>
            <a:br>
              <a:rPr lang="en-US" altLang="ko-KR" sz="4000" b="1" dirty="0"/>
            </a:br>
            <a:br>
              <a:rPr lang="en-US" altLang="ko-KR" sz="4000" b="1" dirty="0"/>
            </a:br>
            <a:r>
              <a:rPr lang="en-US" altLang="ko-KR" sz="4000" b="1" dirty="0"/>
              <a:t>04. </a:t>
            </a:r>
            <a:r>
              <a:rPr lang="ko-KR" altLang="en-US" sz="4000" b="1" dirty="0"/>
              <a:t>추후 업데이트 할 시스템 계획</a:t>
            </a:r>
            <a:br>
              <a:rPr lang="ko-KR" altLang="en-US" dirty="0"/>
            </a:br>
            <a:br>
              <a:rPr lang="en-US" altLang="ko-KR" dirty="0"/>
            </a:br>
            <a:r>
              <a:rPr lang="ko-KR" altLang="en-US" sz="2200" b="1" dirty="0">
                <a:solidFill>
                  <a:srgbClr val="0070C0"/>
                </a:solidFill>
              </a:rPr>
              <a:t>로드맵</a:t>
            </a:r>
            <a:br>
              <a:rPr lang="ko-KR" altLang="en-US" dirty="0">
                <a:solidFill>
                  <a:srgbClr val="0070C0"/>
                </a:solidFill>
              </a:rPr>
            </a:br>
            <a:endParaRPr lang="ko-KR" alt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9234A04F-F24C-48FA-907C-980C8C1A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429510"/>
            <a:ext cx="8948420" cy="481889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387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41C00-4430-40AB-B37A-0E072A77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b="1" dirty="0"/>
              <a:t>목 차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5366D5-A78B-4B39-A3B0-FDA99A37F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6" y="1884291"/>
            <a:ext cx="3811397" cy="669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0C262FD-BD5D-4B66-9F23-F1839A4AA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95" y="2759329"/>
            <a:ext cx="3811397" cy="669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92C667A-64FC-4672-AD36-69F534363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95" y="3649235"/>
            <a:ext cx="3811397" cy="669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DCD7A00-824A-4A0E-8B68-DD6F4476E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294" y="4628770"/>
            <a:ext cx="3811397" cy="669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51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C850F-1141-4522-A43C-9FB44FDE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/>
              <a:t>01. </a:t>
            </a:r>
            <a:r>
              <a:rPr lang="ko-KR" altLang="en-US" sz="4000" b="1" dirty="0"/>
              <a:t>프로젝트 </a:t>
            </a:r>
            <a:r>
              <a:rPr lang="en-US" altLang="ko-KR" sz="4000" b="1" dirty="0"/>
              <a:t>Too You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6A0EB-23D0-4E5E-AAD9-623D1E887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 latinLnBrk="0"/>
            <a:r>
              <a:rPr lang="ko-KR" altLang="en-US" b="1" dirty="0">
                <a:solidFill>
                  <a:srgbClr val="0070C0"/>
                </a:solidFill>
              </a:rPr>
              <a:t>사업의 배경</a:t>
            </a:r>
            <a:endParaRPr lang="ko-KR" altLang="en-US" dirty="0">
              <a:solidFill>
                <a:srgbClr val="0070C0"/>
              </a:solidFill>
            </a:endParaRPr>
          </a:p>
          <a:p>
            <a:pPr fontAlgn="base" latinLnBrk="0"/>
            <a:endParaRPr lang="en-US" altLang="ko-KR" b="1" u="sng" dirty="0"/>
          </a:p>
          <a:p>
            <a:pPr algn="ctr" fontAlgn="base" latinLnBrk="0"/>
            <a:r>
              <a:rPr lang="ko-KR" altLang="en-US" b="1" u="sng" dirty="0">
                <a:solidFill>
                  <a:srgbClr val="FF0000"/>
                </a:solidFill>
              </a:rPr>
              <a:t>급격하게 성장하는 인터넷 방송 플랫폼에 파생되어 나타나는 새로운 직업들의 탄생</a:t>
            </a:r>
            <a:endParaRPr lang="ko-KR" altLang="en-US" dirty="0">
              <a:solidFill>
                <a:srgbClr val="FF0000"/>
              </a:solidFill>
            </a:endParaRPr>
          </a:p>
          <a:p>
            <a:pPr algn="ctr" fontAlgn="base" latinLnBrk="0"/>
            <a:r>
              <a:rPr lang="ko-KR" altLang="en-US" dirty="0"/>
              <a:t>그러나 새로운 </a:t>
            </a:r>
            <a:r>
              <a:rPr lang="ko-KR" altLang="en-US" dirty="0" err="1"/>
              <a:t>직업들간의</a:t>
            </a:r>
            <a:r>
              <a:rPr lang="ko-KR" altLang="en-US" dirty="0"/>
              <a:t> 일자리를 구하는 것이 원활하지 않은 문제점 발생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b="1" u="sng" dirty="0"/>
              <a:t>이는 서로를 연결시켜주는 시스템의 부족과 연결이 되었음에도 불구하고 서로의 니즈를 충족시키지 못해서 갈등이 발생했기 때문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5AACC7D9-0460-4A75-BE65-4C44AE07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3666066"/>
            <a:ext cx="1808353" cy="1446276"/>
          </a:xfrm>
          <a:prstGeom prst="rect">
            <a:avLst/>
          </a:prstGeom>
          <a:solidFill>
            <a:srgbClr val="A6A6A6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87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AC8D6-50BA-47B5-BD94-4E5F7396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base" latinLnBrk="0"/>
            <a:endParaRPr lang="en-US" altLang="ko-KR" dirty="0"/>
          </a:p>
          <a:p>
            <a:pPr algn="ctr" fontAlgn="base" latinLnBrk="0"/>
            <a:r>
              <a:rPr lang="ko-KR" altLang="en-US" dirty="0"/>
              <a:t>공급자와 수요자를 나누어서 서로를 연결시켜주는 시스템 개설</a:t>
            </a:r>
          </a:p>
          <a:p>
            <a:pPr algn="ctr" fontAlgn="base" latinLnBrk="0"/>
            <a:r>
              <a:rPr lang="ko-KR" altLang="en-US" dirty="0"/>
              <a:t>세부 내용 검색을 통해 서로의 요구사항들을 확인 가능하게 만들어 효율성 극대화</a:t>
            </a:r>
          </a:p>
          <a:p>
            <a:pPr algn="ctr" fontAlgn="base" latinLnBrk="0"/>
            <a:r>
              <a:rPr lang="ko-KR" altLang="en-US" dirty="0" err="1"/>
              <a:t>공급자뿐</a:t>
            </a:r>
            <a:r>
              <a:rPr lang="ko-KR" altLang="en-US" dirty="0"/>
              <a:t> 아니라 수요자도 자신의 요구사항을 게시할 수 있는 구조 구축</a:t>
            </a:r>
          </a:p>
          <a:p>
            <a:pPr algn="ctr" fontAlgn="base" latinLnBrk="0"/>
            <a:r>
              <a:rPr lang="ko-KR" altLang="en-US" dirty="0"/>
              <a:t>사이트 내의 채팅 시스템을 통한 계약의 세부사항을 조절 가능 환경 구축</a:t>
            </a:r>
          </a:p>
          <a:p>
            <a:pPr algn="ctr" fontAlgn="base" latinLnBrk="0"/>
            <a:r>
              <a:rPr lang="ko-KR" altLang="en-US" dirty="0"/>
              <a:t>새로 진입하는 신규들을 위한 지원서비스 제공 </a:t>
            </a:r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865D6BA-CDD5-4F0E-A9EB-218C54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391503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sz="3300" b="1" dirty="0">
                <a:solidFill>
                  <a:srgbClr val="FF0000"/>
                </a:solidFill>
              </a:rPr>
              <a:t>Exploring New paradigm for Communication</a:t>
            </a:r>
            <a:br>
              <a:rPr lang="en-US" altLang="ko-KR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91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0EC87-119F-4096-A044-FF41CC29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/>
              <a:t>02. </a:t>
            </a:r>
            <a:r>
              <a:rPr lang="ko-KR" altLang="en-US" sz="4000" b="1" dirty="0"/>
              <a:t>시장성 분석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AFB20-800B-41F7-8D9A-E514A77D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78766"/>
          </a:xfrm>
        </p:spPr>
        <p:txBody>
          <a:bodyPr>
            <a:normAutofit fontScale="85000" lnSpcReduction="20000"/>
          </a:bodyPr>
          <a:lstStyle/>
          <a:p>
            <a:pPr fontAlgn="base" latinLnBrk="0"/>
            <a:r>
              <a:rPr lang="ko-KR" altLang="en-US" sz="2900" b="1" dirty="0">
                <a:solidFill>
                  <a:schemeClr val="tx1"/>
                </a:solidFill>
              </a:rPr>
              <a:t>시장환경 분석</a:t>
            </a:r>
          </a:p>
          <a:p>
            <a:r>
              <a:rPr lang="ko-KR" altLang="en-US" b="1" dirty="0"/>
              <a:t>각 플랫폼별 성장성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 </a:t>
            </a:r>
            <a:endParaRPr lang="en-US" altLang="ko-KR" b="1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7C316DE0-6384-46EF-AB67-1F78219BF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85097"/>
            <a:ext cx="5056336" cy="268700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15">
            <a:extLst>
              <a:ext uri="{FF2B5EF4-FFF2-40B4-BE49-F238E27FC236}">
                <a16:creationId xmlns:a16="http://schemas.microsoft.com/office/drawing/2014/main" id="{DBA5B9A9-A7A8-4C31-AA39-90CAD03B1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616" y="2660940"/>
            <a:ext cx="4539784" cy="27111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38FC19C-1E77-4502-896B-A0A6E48A2286}"/>
              </a:ext>
            </a:extLst>
          </p:cNvPr>
          <p:cNvSpPr/>
          <p:nvPr/>
        </p:nvSpPr>
        <p:spPr>
          <a:xfrm>
            <a:off x="7734300" y="5372100"/>
            <a:ext cx="2959100" cy="9676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출처</a:t>
            </a:r>
            <a:r>
              <a:rPr lang="en-US" altLang="ko-KR" sz="1500" b="1" dirty="0">
                <a:solidFill>
                  <a:schemeClr val="tx1"/>
                </a:solidFill>
              </a:rPr>
              <a:t>:Socialerus.com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유튜브 성장률</a:t>
            </a:r>
          </a:p>
        </p:txBody>
      </p:sp>
    </p:spTree>
    <p:extLst>
      <p:ext uri="{BB962C8B-B14F-4D97-AF65-F5344CB8AC3E}">
        <p14:creationId xmlns:p14="http://schemas.microsoft.com/office/powerpoint/2010/main" val="153958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9CEFA-81DC-44C9-AB06-C90860B4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191000"/>
            <a:ext cx="10058400" cy="2578100"/>
          </a:xfrm>
        </p:spPr>
        <p:txBody>
          <a:bodyPr/>
          <a:lstStyle/>
          <a:p>
            <a:pPr fontAlgn="base" latinLnBrk="0"/>
            <a:r>
              <a:rPr lang="ko-KR" altLang="en-US" b="1" dirty="0"/>
              <a:t>지난 수년간 유튜브나 </a:t>
            </a:r>
            <a:r>
              <a:rPr lang="ko-KR" altLang="en-US" b="1" dirty="0" err="1"/>
              <a:t>트위치</a:t>
            </a:r>
            <a:r>
              <a:rPr lang="ko-KR" altLang="en-US" b="1" dirty="0"/>
              <a:t> 같은 인터넷 방송 플랫폼은 지속적으로 꾸준한 성장을 이루었으며 최근 코로나로 인하여 자택에 거주하는 시간이 늘어나며 이러한 방송플랫폼은 더더욱 각광을 받고 있습니다</a:t>
            </a:r>
            <a:r>
              <a:rPr lang="en-US" altLang="ko-KR" b="1" dirty="0"/>
              <a:t>. </a:t>
            </a:r>
            <a:endParaRPr lang="ko-KR" altLang="en-US" dirty="0"/>
          </a:p>
          <a:p>
            <a:pPr fontAlgn="base" latinLnBrk="0"/>
            <a:r>
              <a:rPr lang="ko-KR" altLang="en-US" b="1" dirty="0"/>
              <a:t>현재 “가장 큰 적은 </a:t>
            </a:r>
            <a:r>
              <a:rPr lang="ko-KR" altLang="en-US" b="1" dirty="0" err="1"/>
              <a:t>잠”이라는</a:t>
            </a:r>
            <a:r>
              <a:rPr lang="ko-KR" altLang="en-US" b="1" dirty="0"/>
              <a:t> 말이 나올 정도로 </a:t>
            </a:r>
            <a:r>
              <a:rPr lang="ko-KR" altLang="en-US" b="1" dirty="0" err="1"/>
              <a:t>플랫폼간의</a:t>
            </a:r>
            <a:r>
              <a:rPr lang="ko-KR" altLang="en-US" b="1" dirty="0"/>
              <a:t> 무한경쟁은 치열해지고 있으며 이러한 상태에서 새롭게 생겨나는 직업 역시 점진적으로 증가하는 추세입니다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Picture 19">
            <a:extLst>
              <a:ext uri="{FF2B5EF4-FFF2-40B4-BE49-F238E27FC236}">
                <a16:creationId xmlns:a16="http://schemas.microsoft.com/office/drawing/2014/main" id="{AB51DBA4-9EE4-4C77-BD2B-A0509377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6398"/>
            <a:ext cx="5653840" cy="360440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067CB4D-3E13-4E55-9239-AA3563B80194}"/>
              </a:ext>
            </a:extLst>
          </p:cNvPr>
          <p:cNvSpPr/>
          <p:nvPr/>
        </p:nvSpPr>
        <p:spPr>
          <a:xfrm>
            <a:off x="6667500" y="3060700"/>
            <a:ext cx="4457700" cy="965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1500" b="1" dirty="0"/>
              <a:t> 출처</a:t>
            </a:r>
            <a:r>
              <a:rPr lang="en-US" altLang="ko-KR" sz="1500" b="1" dirty="0"/>
              <a:t>: backlinko.com</a:t>
            </a:r>
            <a:endParaRPr lang="ko-KR" altLang="en-US" sz="1500" dirty="0"/>
          </a:p>
          <a:p>
            <a:pPr fontAlgn="base"/>
            <a:r>
              <a:rPr lang="ko-KR" altLang="en-US" sz="1500" b="1" dirty="0"/>
              <a:t> </a:t>
            </a:r>
            <a:r>
              <a:rPr lang="ko-KR" altLang="en-US" sz="1500" b="1" dirty="0" err="1"/>
              <a:t>트위치</a:t>
            </a:r>
            <a:r>
              <a:rPr lang="ko-KR" altLang="en-US" sz="1500" b="1" dirty="0"/>
              <a:t> 사용자 수 증가율</a:t>
            </a:r>
            <a:endParaRPr lang="ko-KR" altLang="en-US" sz="1500" dirty="0"/>
          </a:p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22FC05-5770-4608-BD3F-BD0360639FCD}"/>
              </a:ext>
            </a:extLst>
          </p:cNvPr>
          <p:cNvSpPr/>
          <p:nvPr/>
        </p:nvSpPr>
        <p:spPr>
          <a:xfrm>
            <a:off x="6667500" y="1447800"/>
            <a:ext cx="4572000" cy="965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1500" b="1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85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24AFB-780A-4323-82B8-DD0745FDB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900"/>
            <a:ext cx="10058400" cy="6832600"/>
          </a:xfrm>
        </p:spPr>
        <p:txBody>
          <a:bodyPr>
            <a:normAutofit/>
          </a:bodyPr>
          <a:lstStyle/>
          <a:p>
            <a:r>
              <a:rPr lang="ko-KR" altLang="en-US" sz="2500" b="1" dirty="0"/>
              <a:t>재능마켓의 시장규모</a:t>
            </a:r>
            <a:endParaRPr lang="ko-KR" altLang="en-US" sz="25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ko-KR" altLang="en-US" sz="1900" b="1" dirty="0"/>
              <a:t>재능마켓 시장의 성장세는 가파릅니다</a:t>
            </a:r>
            <a:r>
              <a:rPr lang="en-US" altLang="ko-KR" sz="1900" b="1" dirty="0"/>
              <a:t>. </a:t>
            </a:r>
            <a:r>
              <a:rPr lang="ko-KR" altLang="en-US" sz="1900" b="1" dirty="0"/>
              <a:t>업계에서 규모가 가장 큰 축에 속하는 </a:t>
            </a:r>
            <a:r>
              <a:rPr lang="ko-KR" altLang="en-US" sz="1900" b="1" dirty="0" err="1"/>
              <a:t>크몽의</a:t>
            </a:r>
            <a:r>
              <a:rPr lang="ko-KR" altLang="en-US" sz="1900" b="1" dirty="0"/>
              <a:t> 경우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마케팅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디자인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개발 등 다양한 분야의 전문가 </a:t>
            </a:r>
            <a:r>
              <a:rPr lang="en-US" altLang="ko-KR" sz="1900" b="1" dirty="0"/>
              <a:t>15</a:t>
            </a:r>
            <a:r>
              <a:rPr lang="ko-KR" altLang="en-US" sz="1900" b="1" dirty="0"/>
              <a:t>만명과 </a:t>
            </a:r>
            <a:r>
              <a:rPr lang="en-US" altLang="ko-KR" sz="1900" b="1" dirty="0"/>
              <a:t>63</a:t>
            </a:r>
            <a:r>
              <a:rPr lang="ko-KR" altLang="en-US" sz="1900" b="1" dirty="0"/>
              <a:t>만명의 이용자를 보유하고 있습니다</a:t>
            </a:r>
            <a:r>
              <a:rPr lang="en-US" altLang="ko-KR" sz="1900" b="1" dirty="0"/>
              <a:t>. </a:t>
            </a:r>
            <a:r>
              <a:rPr lang="ko-KR" altLang="en-US" sz="1900" b="1" dirty="0"/>
              <a:t>누적 거래 금액은 </a:t>
            </a:r>
            <a:r>
              <a:rPr lang="en-US" altLang="ko-KR" sz="1900" b="1" dirty="0"/>
              <a:t>2019</a:t>
            </a:r>
            <a:r>
              <a:rPr lang="ko-KR" altLang="en-US" sz="1900" b="1" dirty="0"/>
              <a:t>년 기준 </a:t>
            </a:r>
            <a:r>
              <a:rPr lang="en-US" altLang="ko-KR" sz="1900" b="1" dirty="0"/>
              <a:t>750</a:t>
            </a:r>
            <a:r>
              <a:rPr lang="ko-KR" altLang="en-US" sz="1900" b="1" dirty="0"/>
              <a:t>억원을 돌파했는데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굉장히 단기간에 거둔 성과입니다</a:t>
            </a:r>
            <a:r>
              <a:rPr lang="en-US" altLang="ko-KR" sz="1900" b="1" dirty="0"/>
              <a:t>.</a:t>
            </a:r>
          </a:p>
          <a:p>
            <a:r>
              <a:rPr lang="ko-KR" altLang="en-US" sz="1900" b="1" dirty="0"/>
              <a:t>글로벌 컨설팅 업체 </a:t>
            </a:r>
            <a:r>
              <a:rPr lang="ko-KR" altLang="en-US" sz="1900" b="1" dirty="0" err="1"/>
              <a:t>프라이스워터하우스쿠퍼스</a:t>
            </a:r>
            <a:r>
              <a:rPr lang="en-US" altLang="ko-KR" sz="1900" b="1" dirty="0"/>
              <a:t>(PwC)</a:t>
            </a:r>
            <a:r>
              <a:rPr lang="ko-KR" altLang="en-US" sz="1900" b="1" dirty="0"/>
              <a:t>에 따르면 세계 재능공유시장 규모는 </a:t>
            </a:r>
            <a:r>
              <a:rPr lang="en-US" altLang="ko-KR" sz="1900" b="1" dirty="0"/>
              <a:t>2025</a:t>
            </a:r>
            <a:r>
              <a:rPr lang="ko-KR" altLang="en-US" sz="1900" b="1" dirty="0"/>
              <a:t>년 </a:t>
            </a:r>
            <a:r>
              <a:rPr lang="en-US" altLang="ko-KR" sz="1900" b="1" dirty="0"/>
              <a:t>44</a:t>
            </a:r>
            <a:r>
              <a:rPr lang="ko-KR" altLang="en-US" sz="1900" b="1" dirty="0"/>
              <a:t>조원에 달할 것으로 보이며</a:t>
            </a:r>
            <a:r>
              <a:rPr lang="en-US" altLang="ko-KR" sz="1900" b="1" dirty="0"/>
              <a:t>. </a:t>
            </a:r>
            <a:r>
              <a:rPr lang="ko-KR" altLang="en-US" sz="1900" b="1" dirty="0"/>
              <a:t>업계에서는 국내 시장 규모가 같은 기간 최대 </a:t>
            </a:r>
            <a:r>
              <a:rPr lang="en-US" altLang="ko-KR" sz="1900" b="1" dirty="0"/>
              <a:t>4</a:t>
            </a:r>
            <a:r>
              <a:rPr lang="ko-KR" altLang="en-US" sz="1900" b="1" dirty="0"/>
              <a:t>조원에 육박할 것으로 기대하고 있습니다</a:t>
            </a:r>
            <a:r>
              <a:rPr lang="en-US" altLang="ko-KR" sz="1900" b="1" dirty="0"/>
              <a:t>. </a:t>
            </a:r>
            <a:endParaRPr lang="ko-KR" altLang="en-US" sz="1900" dirty="0"/>
          </a:p>
          <a:p>
            <a:endParaRPr lang="ko-KR" altLang="en-US" dirty="0"/>
          </a:p>
        </p:txBody>
      </p:sp>
      <p:pic>
        <p:nvPicPr>
          <p:cNvPr id="4" name="Picture 22">
            <a:extLst>
              <a:ext uri="{FF2B5EF4-FFF2-40B4-BE49-F238E27FC236}">
                <a16:creationId xmlns:a16="http://schemas.microsoft.com/office/drawing/2014/main" id="{3F9E4BA4-5243-4D78-96FC-A07B8EBBF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567265"/>
            <a:ext cx="7348512" cy="36896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92229A-F0DB-4E89-B468-748B3501182B}"/>
              </a:ext>
            </a:extLst>
          </p:cNvPr>
          <p:cNvSpPr/>
          <p:nvPr/>
        </p:nvSpPr>
        <p:spPr>
          <a:xfrm>
            <a:off x="9939312" y="1422400"/>
            <a:ext cx="1447800" cy="901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1500" b="1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1E84D9-80EE-4E73-9CFD-66E0A9E31A7C}"/>
              </a:ext>
            </a:extLst>
          </p:cNvPr>
          <p:cNvSpPr/>
          <p:nvPr/>
        </p:nvSpPr>
        <p:spPr>
          <a:xfrm>
            <a:off x="1143000" y="1510392"/>
            <a:ext cx="1447800" cy="901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1500" b="1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81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4EB73-CE0C-4D17-8E87-811CD8D7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/>
              <a:t>03. </a:t>
            </a:r>
            <a:r>
              <a:rPr lang="ko-KR" altLang="en-US" sz="4000" b="1" dirty="0"/>
              <a:t>경제성 분석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64012-6E32-46A4-B5B2-E8948E506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0"/>
            <a:r>
              <a:rPr lang="ko-KR" altLang="en-US" b="1" dirty="0">
                <a:solidFill>
                  <a:srgbClr val="0070C0"/>
                </a:solidFill>
              </a:rPr>
              <a:t>차별화 전략</a:t>
            </a:r>
            <a:endParaRPr lang="ko-KR" altLang="en-US" dirty="0">
              <a:solidFill>
                <a:srgbClr val="0070C0"/>
              </a:solidFill>
            </a:endParaRPr>
          </a:p>
          <a:p>
            <a:pPr fontAlgn="base" latinLnBrk="0"/>
            <a:r>
              <a:rPr lang="ko-KR" altLang="en-US" dirty="0"/>
              <a:t>기존 재능마켓 시장</a:t>
            </a:r>
            <a:r>
              <a:rPr lang="en-US" altLang="ko-KR" dirty="0"/>
              <a:t>(</a:t>
            </a:r>
            <a:r>
              <a:rPr lang="ko-KR" altLang="en-US" dirty="0"/>
              <a:t>대표적인 </a:t>
            </a:r>
            <a:r>
              <a:rPr lang="en-US" altLang="ko-KR" dirty="0"/>
              <a:t>4</a:t>
            </a:r>
            <a:r>
              <a:rPr lang="ko-KR" altLang="en-US" dirty="0"/>
              <a:t>개 기업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E46EAC-69B9-499E-835D-2F7412BBE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92" y="2808738"/>
            <a:ext cx="1800000" cy="15904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628989-22DB-45E7-B906-DE39CB8E5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8738"/>
            <a:ext cx="1800869" cy="1591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631BDC-B55C-4631-A51C-911C81E9F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92" y="4657011"/>
            <a:ext cx="1800000" cy="1591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AA8A41-25E8-4B51-ABF8-6A4F41FA5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57011"/>
            <a:ext cx="1800000" cy="15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6D03C9F-BE9F-4021-A899-4BD98DC93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496971"/>
              </p:ext>
            </p:extLst>
          </p:nvPr>
        </p:nvGraphicFramePr>
        <p:xfrm>
          <a:off x="1104900" y="0"/>
          <a:ext cx="10096500" cy="6337300"/>
        </p:xfrm>
        <a:graphic>
          <a:graphicData uri="http://schemas.openxmlformats.org/drawingml/2006/table">
            <a:tbl>
              <a:tblPr/>
              <a:tblGrid>
                <a:gridCol w="3365938">
                  <a:extLst>
                    <a:ext uri="{9D8B030D-6E8A-4147-A177-3AD203B41FA5}">
                      <a16:colId xmlns:a16="http://schemas.microsoft.com/office/drawing/2014/main" val="506097800"/>
                    </a:ext>
                  </a:extLst>
                </a:gridCol>
                <a:gridCol w="3985852">
                  <a:extLst>
                    <a:ext uri="{9D8B030D-6E8A-4147-A177-3AD203B41FA5}">
                      <a16:colId xmlns:a16="http://schemas.microsoft.com/office/drawing/2014/main" val="3569722759"/>
                    </a:ext>
                  </a:extLst>
                </a:gridCol>
                <a:gridCol w="2744710">
                  <a:extLst>
                    <a:ext uri="{9D8B030D-6E8A-4147-A177-3AD203B41FA5}">
                      <a16:colId xmlns:a16="http://schemas.microsoft.com/office/drawing/2014/main" val="308609044"/>
                    </a:ext>
                  </a:extLst>
                </a:gridCol>
              </a:tblGrid>
              <a:tr h="4291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회사명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장점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22353"/>
                  </a:ext>
                </a:extLst>
              </a:tr>
              <a:tr h="1267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크몽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 트래픽이 많다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카테고리 양이 많다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고객의 신뢰도가 높다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높은 수수료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(15~20%)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서비스의 가격 고정화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초심자가 살아남기 힘들다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634028"/>
                  </a:ext>
                </a:extLst>
              </a:tr>
              <a:tr h="1267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오투잡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분쟁보상 서비스 제공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시간 단위 재능판매 제공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맛보기 재능과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무료재능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서비스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인원이 너무 적다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서비스의 가격 고정화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높은 수수료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4.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초심자가 살아남기 힘들다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156263"/>
                  </a:ext>
                </a:extLst>
              </a:tr>
              <a:tr h="16866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재능넷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긴 경력을 가진 프리랜서들이 다수 포진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쪽지 시스템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안전거래서비스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4.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결제 대행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627149"/>
                  </a:ext>
                </a:extLst>
              </a:tr>
              <a:tr h="16866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숨고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지역 기반 서비스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프로젝트에 대한 수수료가 없다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시스템의 간편성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채팅 당 추가 수수료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구매 전의 리뷰 요청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외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오투잡과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재능넷의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단점을 모두가 가지고 있다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92895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8B49C08-8D34-4ABB-A0BC-678041641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66944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</TotalTime>
  <Words>470</Words>
  <Application>Microsoft Office PowerPoint</Application>
  <PresentationFormat>와이드스크린</PresentationFormat>
  <Paragraphs>100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함초롬돋움</vt:lpstr>
      <vt:lpstr>함초롬바탕</vt:lpstr>
      <vt:lpstr>Calibri</vt:lpstr>
      <vt:lpstr>Calibri Light</vt:lpstr>
      <vt:lpstr>추억</vt:lpstr>
      <vt:lpstr>Too You 전략 기획서 </vt:lpstr>
      <vt:lpstr>목 차 </vt:lpstr>
      <vt:lpstr>01. 프로젝트 Too You </vt:lpstr>
      <vt:lpstr>             Exploring New paradigm for Communication  </vt:lpstr>
      <vt:lpstr>02. 시장성 분석 </vt:lpstr>
      <vt:lpstr>PowerPoint 프레젠테이션</vt:lpstr>
      <vt:lpstr>PowerPoint 프레젠테이션</vt:lpstr>
      <vt:lpstr>03. 경제성 분석 </vt:lpstr>
      <vt:lpstr>PowerPoint 프레젠테이션</vt:lpstr>
      <vt:lpstr>PowerPoint 프레젠테이션</vt:lpstr>
      <vt:lpstr>Targeting </vt:lpstr>
      <vt:lpstr>PowerPoint 프레젠테이션</vt:lpstr>
      <vt:lpstr>  04. 추후 업데이트 할 시스템 계획  로드맵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 You 전략 기획서 </dc:title>
  <dc:creator>Office</dc:creator>
  <cp:lastModifiedBy>Office</cp:lastModifiedBy>
  <cp:revision>8</cp:revision>
  <dcterms:created xsi:type="dcterms:W3CDTF">2021-11-29T05:07:32Z</dcterms:created>
  <dcterms:modified xsi:type="dcterms:W3CDTF">2021-11-29T09:20:33Z</dcterms:modified>
</cp:coreProperties>
</file>