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66" r:id="rId52"/>
    <p:sldId id="367" r:id="rId53"/>
    <p:sldId id="368" r:id="rId54"/>
    <p:sldId id="369" r:id="rId55"/>
    <p:sldId id="370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7" r:id="rId69"/>
    <p:sldId id="328" r:id="rId70"/>
    <p:sldId id="329" r:id="rId71"/>
    <p:sldId id="330" r:id="rId72"/>
    <p:sldId id="332" r:id="rId73"/>
    <p:sldId id="333" r:id="rId74"/>
    <p:sldId id="334" r:id="rId75"/>
    <p:sldId id="335" r:id="rId76"/>
    <p:sldId id="336" r:id="rId77"/>
    <p:sldId id="337" r:id="rId78"/>
    <p:sldId id="339" r:id="rId79"/>
    <p:sldId id="340" r:id="rId80"/>
    <p:sldId id="342" r:id="rId81"/>
    <p:sldId id="343" r:id="rId82"/>
    <p:sldId id="344" r:id="rId83"/>
    <p:sldId id="345" r:id="rId84"/>
    <p:sldId id="346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2" r:id="rId99"/>
    <p:sldId id="363" r:id="rId100"/>
    <p:sldId id="364" r:id="rId101"/>
    <p:sldId id="365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9" d="100"/>
          <a:sy n="89" d="100"/>
        </p:scale>
        <p:origin x="17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3072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BE4DB9B-B6ED-47D8-A0FE-EDC5CCFEFE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63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C3AC40B-277C-4C4F-9A16-080CABC0C0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3AC40B-277C-4C4F-9A16-080CABC0C037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76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081980-A51C-4950-9FCD-764D011A33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99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992F9-2269-4FB7-AF89-8A2CE96F60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05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AB954-B0AE-466A-9F03-548C4358E4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15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95FD5-A0DA-43DE-A2F3-0BA339544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4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2FBFA-A4DF-4619-8910-11031838A7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36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89F8A-3C59-4C6B-AD47-03F332435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24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1F415-255C-4374-8D12-4746C6476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7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71AB6-5D73-4030-BF67-43562649F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32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D6F8C-5B1A-4B4D-91E6-B63FF28AC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51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DE4AA-8DAB-4379-BC4C-2268EE7157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1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69638-4A12-4332-BE08-266ED105D1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2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1F17E5-481D-454F-A4A8-337997B195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bg2"/>
                </a:solidFill>
              </a:rPr>
              <a:t>Python Programming, 3/e</a:t>
            </a: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529A2C8-8FFF-448C-92BF-6B3B2C8588C4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Programming:</a:t>
            </a:r>
            <a:br>
              <a:rPr lang="en-US" altLang="en-US" smtClean="0"/>
            </a:br>
            <a:r>
              <a:rPr lang="en-US" altLang="en-US" smtClean="0"/>
              <a:t>An Introduction to</a:t>
            </a:r>
            <a:br>
              <a:rPr lang="en-US" altLang="en-US" smtClean="0"/>
            </a:br>
            <a:r>
              <a:rPr lang="en-US" altLang="en-US" smtClean="0"/>
              <a:t>Computer Science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3175"/>
            <a:ext cx="6858000" cy="1752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Chapter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Sequences: Strings, Lists, and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2" y="1069848"/>
            <a:ext cx="1613306" cy="1984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7CC16F-3A0A-45F1-9CAC-1B5485EEB754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352800"/>
            <a:ext cx="7772400" cy="2779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 a string of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characters, the last character is at position </a:t>
            </a:r>
            <a:r>
              <a:rPr lang="en-US" altLang="en-US" sz="2800" i="1" dirty="0" smtClean="0"/>
              <a:t>n-1</a:t>
            </a:r>
            <a:r>
              <a:rPr lang="en-US" altLang="en-US" sz="2800" dirty="0" smtClean="0"/>
              <a:t> since we start counting with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We can index from the right side using negative indexes.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greet[-1]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greet[-3]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1600200" y="1981200"/>
            <a:ext cx="5486400" cy="1295400"/>
            <a:chOff x="1008" y="1392"/>
            <a:chExt cx="3456" cy="816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34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1104" y="1536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H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1488" y="1536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1920" y="153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2306" name="Text Box 16"/>
            <p:cNvSpPr txBox="1">
              <a:spLocks noChangeArrowheads="1"/>
            </p:cNvSpPr>
            <p:nvPr/>
          </p:nvSpPr>
          <p:spPr bwMode="auto">
            <a:xfrm>
              <a:off x="2256" y="153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2307" name="Text Box 17"/>
            <p:cNvSpPr txBox="1">
              <a:spLocks noChangeArrowheads="1"/>
            </p:cNvSpPr>
            <p:nvPr/>
          </p:nvSpPr>
          <p:spPr bwMode="auto">
            <a:xfrm>
              <a:off x="2640" y="1536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2308" name="Text Box 18"/>
            <p:cNvSpPr txBox="1">
              <a:spLocks noChangeArrowheads="1"/>
            </p:cNvSpPr>
            <p:nvPr/>
          </p:nvSpPr>
          <p:spPr bwMode="auto">
            <a:xfrm>
              <a:off x="3408" y="153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>
              <a:off x="408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3744" y="1536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2311" name="Text Box 21"/>
            <p:cNvSpPr txBox="1">
              <a:spLocks noChangeArrowheads="1"/>
            </p:cNvSpPr>
            <p:nvPr/>
          </p:nvSpPr>
          <p:spPr bwMode="auto">
            <a:xfrm>
              <a:off x="4176" y="1536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12" name="Text Box 22"/>
            <p:cNvSpPr txBox="1">
              <a:spLocks noChangeArrowheads="1"/>
            </p:cNvSpPr>
            <p:nvPr/>
          </p:nvSpPr>
          <p:spPr bwMode="auto">
            <a:xfrm>
              <a:off x="1008" y="1920"/>
              <a:ext cx="3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  0    1     2    3     4    5     6     7     8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708D464-6990-460A-A0FE-F80873A2AB2E}" type="slidenum">
              <a:rPr lang="en-US" altLang="en-US" sz="1400"/>
              <a:pPr eaLnBrk="1" hangingPunct="1"/>
              <a:t>100</a:t>
            </a:fld>
            <a:endParaRPr lang="en-US" alt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Program:</a:t>
            </a:r>
            <a:br>
              <a:rPr lang="en-US" altLang="en-US" dirty="0" smtClean="0"/>
            </a:br>
            <a:r>
              <a:rPr lang="en-US" altLang="en-US" dirty="0" smtClean="0"/>
              <a:t>Batch Usernames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# process each line of the input file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for line in infile: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# get the first and last names from line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first, last = line.split()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# create a username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uname = (first[0]+last[:7]).lower()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# write it to the output file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print(uname, file=outfile)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# close both files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infile.close()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outfile.close()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print("Usernames have been written to", outfileName)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60942-E8AD-44CE-8D6D-033531A8DDFE}" type="slidenum">
              <a:rPr lang="en-US" altLang="en-US" sz="1400"/>
              <a:pPr eaLnBrk="1" hangingPunct="1"/>
              <a:t>101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Program:</a:t>
            </a:r>
            <a:br>
              <a:rPr lang="en-US" altLang="en-US" dirty="0" smtClean="0"/>
            </a:br>
            <a:r>
              <a:rPr lang="en-US" altLang="en-US" dirty="0" smtClean="0"/>
              <a:t>Batch Usernames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Things to note:</a:t>
            </a:r>
          </a:p>
          <a:p>
            <a:pPr lvl="1" eaLnBrk="1" hangingPunct="1"/>
            <a:r>
              <a:rPr lang="en-US" altLang="en-US" sz="2400" smtClean="0"/>
              <a:t>It</a:t>
            </a:r>
            <a:r>
              <a:rPr lang="en-US" altLang="en-US" sz="2400" smtClean="0">
                <a:latin typeface="Times New Roman" panose="02020603050405020304" pitchFamily="18" charset="0"/>
              </a:rPr>
              <a:t>’</a:t>
            </a:r>
            <a:r>
              <a:rPr lang="en-US" altLang="en-US" sz="2400" smtClean="0"/>
              <a:t>s not unusual for programs to have multiple files open for reading and writing at the same time.</a:t>
            </a:r>
          </a:p>
          <a:p>
            <a:pPr lvl="1" eaLnBrk="1" hangingPunct="1"/>
            <a:r>
              <a:rPr lang="en-US" altLang="en-US" sz="2400" smtClean="0"/>
              <a:t>The lower method is used to convert the names into all lower case, in the event the names are mixed upper and lower case.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60942-E8AD-44CE-8D6D-033531A8DDFE}" type="slidenum">
              <a:rPr lang="en-US" altLang="en-US" sz="1400"/>
              <a:pPr eaLnBrk="1" hangingPunct="1"/>
              <a:t>102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File Dialogs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 common problem with file manipulation programs is figuring out exactly how to specify the file that you want to use.</a:t>
            </a:r>
            <a:endParaRPr lang="en-US" altLang="en-US" sz="2800" dirty="0"/>
          </a:p>
          <a:p>
            <a:pPr eaLnBrk="1" hangingPunct="1"/>
            <a:r>
              <a:rPr lang="en-US" altLang="en-US" sz="2800" dirty="0" smtClean="0"/>
              <a:t>With no additional information, Python will look in the “current” directory for files.</a:t>
            </a:r>
          </a:p>
          <a:p>
            <a:pPr eaLnBrk="1" hangingPunct="1"/>
            <a:r>
              <a:rPr lang="en-US" altLang="en-US" sz="2800" dirty="0" smtClean="0"/>
              <a:t>Most modern operating systems use file names having a form like &lt;name&gt;.&lt;type&gt; where type is a short indicator of what the file contains, e.g. txt (text file).</a:t>
            </a:r>
          </a:p>
        </p:txBody>
      </p:sp>
    </p:spTree>
    <p:extLst>
      <p:ext uri="{BB962C8B-B14F-4D97-AF65-F5344CB8AC3E}">
        <p14:creationId xmlns:p14="http://schemas.microsoft.com/office/powerpoint/2010/main" val="22589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60942-E8AD-44CE-8D6D-033531A8DDFE}" type="slidenum">
              <a:rPr lang="en-US" altLang="en-US" sz="1400"/>
              <a:pPr eaLnBrk="1" hangingPunct="1"/>
              <a:t>103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File Dialogs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One problem: some operating systems (Windows and </a:t>
            </a:r>
            <a:r>
              <a:rPr lang="en-US" altLang="en-US" sz="2800" dirty="0" err="1" smtClean="0"/>
              <a:t>MacOS</a:t>
            </a:r>
            <a:r>
              <a:rPr lang="en-US" altLang="en-US" sz="2800" dirty="0" smtClean="0"/>
              <a:t>) by default only show the part of the name </a:t>
            </a:r>
            <a:r>
              <a:rPr lang="en-US" altLang="en-US" sz="2800" dirty="0" err="1" smtClean="0"/>
              <a:t>preceeding</a:t>
            </a:r>
            <a:r>
              <a:rPr lang="en-US" altLang="en-US" sz="2800" dirty="0" smtClean="0"/>
              <a:t> the period, so it can be hard to figure out the complete file name.</a:t>
            </a:r>
          </a:p>
          <a:p>
            <a:pPr eaLnBrk="1" hangingPunct="1"/>
            <a:r>
              <a:rPr lang="en-US" altLang="en-US" sz="2800" dirty="0" smtClean="0"/>
              <a:t>It’s even harder when the file is located somewhere other than the current directory in your secondary memory! Then we will need the complete path in addition to the file name.</a:t>
            </a:r>
          </a:p>
        </p:txBody>
      </p:sp>
    </p:spTree>
    <p:extLst>
      <p:ext uri="{BB962C8B-B14F-4D97-AF65-F5344CB8AC3E}">
        <p14:creationId xmlns:p14="http://schemas.microsoft.com/office/powerpoint/2010/main" val="12533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60942-E8AD-44CE-8D6D-033531A8DDFE}" type="slidenum">
              <a:rPr lang="en-US" altLang="en-US" sz="1400"/>
              <a:pPr eaLnBrk="1" hangingPunct="1"/>
              <a:t>104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File Dialogs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On Windows, the complete file name may look like</a:t>
            </a:r>
            <a:br>
              <a:rPr lang="en-US" altLang="en-US" sz="2800" dirty="0" smtClean="0"/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C:/users/susan/Documents/Python_Programs/users.txt</a:t>
            </a:r>
          </a:p>
          <a:p>
            <a:pPr eaLnBrk="1" hangingPunct="1"/>
            <a:r>
              <a:rPr lang="en-US" altLang="en-US" sz="2800" dirty="0" smtClean="0"/>
              <a:t>The solution? Allow the users to browse the file system visually and navigate to the file.</a:t>
            </a:r>
          </a:p>
          <a:p>
            <a:pPr eaLnBrk="1" hangingPunct="1"/>
            <a:r>
              <a:rPr lang="en-US" altLang="en-US" sz="2800" dirty="0" smtClean="0"/>
              <a:t>This is a common enough operation that most operating systems provide a standard way to do this, usually incorporating a dialog box.</a:t>
            </a:r>
          </a:p>
        </p:txBody>
      </p:sp>
    </p:spTree>
    <p:extLst>
      <p:ext uri="{BB962C8B-B14F-4D97-AF65-F5344CB8AC3E}">
        <p14:creationId xmlns:p14="http://schemas.microsoft.com/office/powerpoint/2010/main" val="16138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60942-E8AD-44CE-8D6D-033531A8DDFE}" type="slidenum">
              <a:rPr lang="en-US" altLang="en-US" sz="1400"/>
              <a:pPr eaLnBrk="1" hangingPunct="1"/>
              <a:t>105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File Dialogs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To ask the user for the name of a file to open, you can use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askopenfilename</a:t>
            </a:r>
            <a:r>
              <a:rPr lang="en-US" altLang="en-US" sz="2800" dirty="0" smtClean="0"/>
              <a:t> from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tkinter.filedialog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tkinter.filedialog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askopenfilename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infileName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aksopenfilename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nfile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infileName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16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60942-E8AD-44CE-8D6D-033531A8DDFE}" type="slidenum">
              <a:rPr lang="en-US" altLang="en-US" sz="1400"/>
              <a:pPr eaLnBrk="1" hangingPunct="1"/>
              <a:t>106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File Dialogs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04005"/>
            <a:ext cx="5974081" cy="41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60942-E8AD-44CE-8D6D-033531A8DDFE}" type="slidenum">
              <a:rPr lang="en-US" altLang="en-US" sz="1400"/>
              <a:pPr eaLnBrk="1" hangingPunct="1"/>
              <a:t>107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File Dialogs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When the user clicks the “Open” button, the complete path name of the file is returned as a string and saved into the variable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infileName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>
                <a:cs typeface="Courier New" panose="02070309020205020404" pitchFamily="49" charset="0"/>
              </a:rPr>
              <a:t>If the user clicks “Cancel”, the function returns an empty string.</a:t>
            </a:r>
            <a:endParaRPr lang="en-US" alt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60942-E8AD-44CE-8D6D-033531A8DDFE}" type="slidenum">
              <a:rPr lang="en-US" altLang="en-US" sz="1400"/>
              <a:pPr eaLnBrk="1" hangingPunct="1"/>
              <a:t>108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File Dialogs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ask the user for the name of a file to </a:t>
            </a:r>
            <a:r>
              <a:rPr lang="en-US" altLang="en-US" dirty="0" smtClean="0"/>
              <a:t>save, </a:t>
            </a:r>
            <a:r>
              <a:rPr lang="en-US" altLang="en-US" dirty="0"/>
              <a:t>you can use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asksaveasfilename</a:t>
            </a:r>
            <a:r>
              <a:rPr lang="en-US" altLang="en-US" dirty="0" smtClean="0"/>
              <a:t> </a:t>
            </a:r>
            <a:r>
              <a:rPr lang="en-US" altLang="en-US" dirty="0"/>
              <a:t>from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tkinter.filedialog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tkinter.filedialog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asksaveasfilename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asksaveasfilename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w")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60942-E8AD-44CE-8D6D-033531A8DDFE}" type="slidenum">
              <a:rPr lang="en-US" altLang="en-US" sz="1400"/>
              <a:pPr eaLnBrk="1" hangingPunct="1"/>
              <a:t>109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File Dialogs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63617"/>
            <a:ext cx="5943601" cy="41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53C7F91-A1F8-4C25-8B1A-FF8E7C9B8EB8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Indexing returns a string containing a single character from a larger string.</a:t>
            </a:r>
          </a:p>
          <a:p>
            <a:pPr eaLnBrk="1" hangingPunct="1"/>
            <a:r>
              <a:rPr lang="en-US" altLang="en-US" smtClean="0"/>
              <a:t>We can also access a contiguous sequence of characters, called a </a:t>
            </a:r>
            <a:r>
              <a:rPr lang="en-US" altLang="en-US" i="1" smtClean="0"/>
              <a:t>substring</a:t>
            </a:r>
            <a:r>
              <a:rPr lang="en-US" altLang="en-US" smtClean="0"/>
              <a:t>, through a process called </a:t>
            </a:r>
            <a:r>
              <a:rPr lang="en-US" altLang="en-US" i="1" smtClean="0"/>
              <a:t>slicing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A300BE-5453-4953-85EC-5CF75509E246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Slicing:</a:t>
            </a:r>
            <a:br>
              <a:rPr lang="en-US" altLang="en-US" dirty="0" smtClean="0"/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&lt;string&gt;[&lt;start&gt;:&lt;end&gt;]</a:t>
            </a:r>
          </a:p>
          <a:p>
            <a:pPr eaLnBrk="1" hangingPunct="1"/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 smtClean="0"/>
              <a:t> and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 smtClean="0"/>
              <a:t> should both be </a:t>
            </a:r>
            <a:r>
              <a:rPr lang="en-US" altLang="en-US" dirty="0" err="1" smtClean="0"/>
              <a:t>ints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slice contains the substring beginning at position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 smtClean="0"/>
              <a:t> and runs up to </a:t>
            </a:r>
            <a:r>
              <a:rPr lang="en-US" altLang="en-US" b="1" dirty="0" smtClean="0"/>
              <a:t>but doesn</a:t>
            </a:r>
            <a:r>
              <a:rPr lang="en-US" altLang="en-US" b="1" dirty="0" smtClean="0">
                <a:latin typeface="Times New Roman" panose="02020603050405020304" pitchFamily="18" charset="0"/>
              </a:rPr>
              <a:t>’</a:t>
            </a:r>
            <a:r>
              <a:rPr lang="en-US" altLang="en-US" b="1" dirty="0" smtClean="0"/>
              <a:t>t include</a:t>
            </a:r>
            <a:r>
              <a:rPr lang="en-US" altLang="en-US" dirty="0" smtClean="0"/>
              <a:t> the position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C104AE-31A7-44A2-A289-D6FC6F793981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276600"/>
            <a:ext cx="7772400" cy="2855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greet[0:3]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greet[5:9]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Bob'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greet[:5]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greet[5:]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Bob'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greet[:]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 Bob'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1600200" y="1981200"/>
            <a:ext cx="5486400" cy="1295400"/>
            <a:chOff x="1008" y="1392"/>
            <a:chExt cx="3456" cy="816"/>
          </a:xfrm>
        </p:grpSpPr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34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Line 6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9" name="Line 7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4" name="Line 12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1104" y="1536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H</a:t>
              </a:r>
            </a:p>
          </p:txBody>
        </p:sp>
        <p:sp>
          <p:nvSpPr>
            <p:cNvPr id="15376" name="Text Box 14"/>
            <p:cNvSpPr txBox="1">
              <a:spLocks noChangeArrowheads="1"/>
            </p:cNvSpPr>
            <p:nvPr/>
          </p:nvSpPr>
          <p:spPr bwMode="auto">
            <a:xfrm>
              <a:off x="1488" y="1536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1920" y="153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5378" name="Text Box 16"/>
            <p:cNvSpPr txBox="1">
              <a:spLocks noChangeArrowheads="1"/>
            </p:cNvSpPr>
            <p:nvPr/>
          </p:nvSpPr>
          <p:spPr bwMode="auto">
            <a:xfrm>
              <a:off x="2256" y="153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2640" y="1536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5380" name="Text Box 18"/>
            <p:cNvSpPr txBox="1">
              <a:spLocks noChangeArrowheads="1"/>
            </p:cNvSpPr>
            <p:nvPr/>
          </p:nvSpPr>
          <p:spPr bwMode="auto">
            <a:xfrm>
              <a:off x="3408" y="153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5381" name="Line 19"/>
            <p:cNvSpPr>
              <a:spLocks noChangeShapeType="1"/>
            </p:cNvSpPr>
            <p:nvPr/>
          </p:nvSpPr>
          <p:spPr bwMode="auto">
            <a:xfrm>
              <a:off x="408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2" name="Text Box 20"/>
            <p:cNvSpPr txBox="1">
              <a:spLocks noChangeArrowheads="1"/>
            </p:cNvSpPr>
            <p:nvPr/>
          </p:nvSpPr>
          <p:spPr bwMode="auto">
            <a:xfrm>
              <a:off x="3744" y="1536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5383" name="Text Box 21"/>
            <p:cNvSpPr txBox="1">
              <a:spLocks noChangeArrowheads="1"/>
            </p:cNvSpPr>
            <p:nvPr/>
          </p:nvSpPr>
          <p:spPr bwMode="auto">
            <a:xfrm>
              <a:off x="4176" y="1536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5384" name="Text Box 22"/>
            <p:cNvSpPr txBox="1">
              <a:spLocks noChangeArrowheads="1"/>
            </p:cNvSpPr>
            <p:nvPr/>
          </p:nvSpPr>
          <p:spPr bwMode="auto">
            <a:xfrm>
              <a:off x="1008" y="1920"/>
              <a:ext cx="3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  0    1     2    3     4    5     6     7     8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9CCF6FB-C7D9-4DAC-BB50-5F701BB6E84F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either expression is missing, then the start or the end of the string are used.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we put two strings together into a longer string?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Concatenation</a:t>
            </a:r>
            <a:r>
              <a:rPr lang="en-US" altLang="en-US" smtClean="0"/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glues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 two strings together (+)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Repetition</a:t>
            </a:r>
            <a:r>
              <a:rPr lang="en-US" altLang="en-US" smtClean="0"/>
              <a:t> builds up a string by multiple concatenations of a string with itself (*)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94185B-80F8-4EE6-AD64-A85501862E79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function </a:t>
            </a:r>
            <a:r>
              <a:rPr lang="en-US" altLang="en-US" sz="2800" i="1" dirty="0" err="1" smtClean="0"/>
              <a:t>len</a:t>
            </a:r>
            <a:r>
              <a:rPr lang="en-US" altLang="en-US" sz="2800" dirty="0" smtClean="0"/>
              <a:t> will return the length of a string.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"spam" + "eggs"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spameggs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"Spam" + "And" + "Eggs"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SpamAndEggs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 * "spam"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spamspamspam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"spam" * 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spamspamspamspamspam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(3 * "spam") + ("eggs" * 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spamspamspameggseggseggseggseggs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46C53C0-E533-48AC-95DE-1E5C7E7D4BD7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("spam")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"Spam!":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print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end=" 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p a m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A44DF5-AD58-4B6A-8EA3-A469406F31C7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graphicFrame>
        <p:nvGraphicFramePr>
          <p:cNvPr id="2361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49382"/>
              </p:ext>
            </p:extLst>
          </p:nvPr>
        </p:nvGraphicFramePr>
        <p:xfrm>
          <a:off x="1447800" y="2133600"/>
          <a:ext cx="6096000" cy="40640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Concatenation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Repetition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&lt;string&gt;[]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Indexing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&lt;string&gt;[:]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Slicing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len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(&lt;string&gt;)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 &lt;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 in &lt;string&gt;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Iteration through characters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7631DF-E2D4-4F1C-BC79-F52BB8E4572C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String Processing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2" y="2223247"/>
            <a:ext cx="88788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Usernames on a computer system</a:t>
            </a:r>
          </a:p>
          <a:p>
            <a:pPr lvl="1" eaLnBrk="1" hangingPunct="1"/>
            <a:r>
              <a:rPr lang="en-US" altLang="en-US" dirty="0" smtClean="0"/>
              <a:t>First initial, first seven characters of last name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user’s first and last names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input("Please enter your first name (all lowercase): 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= input("Please enter your last name (all lowercase): ")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concatenate first initial with 7 chars of last 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first[0] + last[:7]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50F2901-1B9A-4CD5-AA16-B3B0477767A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String Processing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89916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first name (all lowercase): john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last name (all lowercase): doe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jdoe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first name (all lowercase): donna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last name (all lowercase):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rostenkowski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drostenk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77C3646-A489-4A10-A944-BE6309320232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understand the string data type and how strings are represented in the computer.</a:t>
            </a:r>
          </a:p>
          <a:p>
            <a:pPr eaLnBrk="1" hangingPunct="1"/>
            <a:r>
              <a:rPr lang="en-US" altLang="en-US" dirty="0" smtClean="0"/>
              <a:t>To become familiar with various operations that can be performed on strings through built-in functions and string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7A1E126-8DB1-4A61-AF3C-340AAE44110F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String Processing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Another use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converting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that stands for the month into the three letter abbreviation for that month.</a:t>
            </a:r>
          </a:p>
          <a:p>
            <a:pPr eaLnBrk="1" hangingPunct="1"/>
            <a:r>
              <a:rPr lang="en-US" altLang="en-US" dirty="0" smtClean="0"/>
              <a:t>Store all the names in one big string:</a:t>
            </a:r>
            <a:br>
              <a:rPr lang="en-US" altLang="en-US" dirty="0" smtClean="0"/>
            </a:br>
            <a:r>
              <a:rPr lang="en-US" altLang="en-US" sz="2400" dirty="0" smtClean="0">
                <a:latin typeface="Times New Roman" panose="02020603050405020304" pitchFamily="18" charset="0"/>
              </a:rPr>
              <a:t>“</a:t>
            </a:r>
            <a:r>
              <a:rPr lang="en-US" altLang="en-US" sz="2400" dirty="0" err="1" smtClean="0"/>
              <a:t>JanFebMarAprMayJunJulAugSepOctNovDec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”</a:t>
            </a:r>
            <a:endParaRPr lang="en-US" altLang="en-US" sz="2400" dirty="0" smtClean="0"/>
          </a:p>
          <a:p>
            <a:pPr eaLnBrk="1" hangingPunct="1"/>
            <a:r>
              <a:rPr lang="en-US" altLang="en-US" dirty="0" smtClean="0"/>
              <a:t>Use the month number as an index for slicing this string:</a:t>
            </a:r>
            <a:br>
              <a:rPr lang="en-US" altLang="en-US" dirty="0" smtClean="0"/>
            </a:b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monthAbbrev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months[pos:pos+3]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EEF820-6EBF-4E39-A2DD-770D46682DD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String Processing</a:t>
            </a:r>
          </a:p>
        </p:txBody>
      </p:sp>
      <p:graphicFrame>
        <p:nvGraphicFramePr>
          <p:cNvPr id="27699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97139"/>
              </p:ext>
            </p:extLst>
          </p:nvPr>
        </p:nvGraphicFramePr>
        <p:xfrm>
          <a:off x="1600200" y="2133600"/>
          <a:ext cx="6096000" cy="31242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Month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Position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Feb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83" name="Text Box 52"/>
          <p:cNvSpPr txBox="1">
            <a:spLocks noChangeArrowheads="1"/>
          </p:cNvSpPr>
          <p:nvPr/>
        </p:nvSpPr>
        <p:spPr bwMode="auto">
          <a:xfrm>
            <a:off x="1600200" y="5367338"/>
            <a:ext cx="624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To get the correct position, subtract one from the month number and multiply by three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2F2914A-9263-444A-9FF9-CE1B149F6FAE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String Processing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month.py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A program to print the abbreviation of a month, given its number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months is used as a lookup table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months = "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JanFebMarAprMayJunJulAugSepOctNovDec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(input("Enter a month number (1-12):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compute starting position of month n in months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(n-1) *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Grab the appropriate slice from months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monthAbbrev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months[pos:pos+3]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print the result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("The month abbreviation is",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monthAbbrev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".")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31B434C-47B3-4949-BF97-B68A0BFA770C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String Processing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a month number (1-12):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month abbreviation is Jan.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a month number (1-12): 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month abbreviation is Dec.</a:t>
            </a:r>
          </a:p>
          <a:p>
            <a:pPr eaLnBrk="1" hangingPunct="1"/>
            <a:r>
              <a:rPr lang="en-US" altLang="en-US" sz="2800" dirty="0" smtClean="0"/>
              <a:t>One weakness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–</a:t>
            </a:r>
            <a:r>
              <a:rPr lang="en-US" altLang="en-US" sz="2800" dirty="0" smtClean="0"/>
              <a:t> this method only works where the potential outputs all have the same length.</a:t>
            </a:r>
          </a:p>
          <a:p>
            <a:pPr eaLnBrk="1" hangingPunct="1"/>
            <a:r>
              <a:rPr lang="en-US" altLang="en-US" sz="2800" dirty="0" smtClean="0"/>
              <a:t>How could you handle spelling out the months?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B20BEFD-371A-4A99-AF9B-F949944E0F62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as Sequences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It turns out that strings are really a special kind of </a:t>
            </a:r>
            <a:r>
              <a:rPr lang="en-US" altLang="en-US" sz="2800" i="1" dirty="0" smtClean="0"/>
              <a:t>sequence</a:t>
            </a:r>
            <a:r>
              <a:rPr lang="en-US" altLang="en-US" sz="2800" dirty="0" smtClean="0"/>
              <a:t>, so these operations also apply to sequences!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 + [3,4]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[1,2]*3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1, 2, 1, 2]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['A', 'B', 'C', 'D', 'F']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grades[0]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grades[2:4]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['C', 'D']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(grades)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6D7E1DA-F100-4664-B0C6-5CE6C98128F0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as Sequences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Strings are always sequences of characters, but </a:t>
            </a:r>
            <a:r>
              <a:rPr lang="en-US" altLang="en-US" i="1" dirty="0" smtClean="0"/>
              <a:t>lists</a:t>
            </a:r>
            <a:r>
              <a:rPr lang="en-US" altLang="en-US" dirty="0" smtClean="0"/>
              <a:t> can be sequences of arbitrary values.</a:t>
            </a:r>
          </a:p>
          <a:p>
            <a:pPr eaLnBrk="1" hangingPunct="1"/>
            <a:r>
              <a:rPr lang="en-US" altLang="en-US" dirty="0" smtClean="0"/>
              <a:t>Lists can have numbers, strings, or both!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"Spam ", 4, "U"]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C273D69-9701-4945-B4FB-55E185341D7B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as Sequences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can use the idea of a list to make our previous month program even simpler!</a:t>
            </a:r>
          </a:p>
          <a:p>
            <a:pPr eaLnBrk="1" hangingPunct="1"/>
            <a:r>
              <a:rPr lang="en-US" altLang="en-US" dirty="0" smtClean="0"/>
              <a:t>We change the lookup table for months to a list: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months = ["Jan", "Feb", "Mar", "Apr", "May", "Jun", "Jul", "Aug", "Sep", "Oct", "Nov", "Dec"]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6343056-E2C7-48C6-BCC3-F5B74E597788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as Sequences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get the months out of the sequence, do this:</a:t>
            </a:r>
            <a:br>
              <a:rPr lang="en-US" altLang="en-US" dirty="0" smtClean="0"/>
            </a:b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monthAbbrev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months[n-1]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dirty="0" smtClean="0"/>
              <a:t>Rather than this:</a:t>
            </a:r>
            <a:br>
              <a:rPr lang="en-US" altLang="en-US" dirty="0" smtClean="0"/>
            </a:b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monthAbbrev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months[pos:pos+3]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019A006-84F1-44F7-9D37-8EDB38CD2EDB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as Sequences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month2.py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A program to print the month name, given it's number.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This version uses a list as a lookup table.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months is a list used as a lookup table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months = ["Jan", "Feb", "Mar", "Apr", "May", "Jun",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"Jul", "Aug", "Sep", "Oct", "Nov", "Dec"]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(input("Enter a month number (1-12):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("The month abbreviation is", months[n-1] + ".")</a:t>
            </a:r>
            <a:endParaRPr lang="en-US" alt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Note that the months line overlaps a line. Python knows that the expression isn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’</a:t>
            </a:r>
            <a:r>
              <a:rPr lang="en-US" altLang="en-US" sz="2800" dirty="0" smtClean="0"/>
              <a:t>t complete until the closing ‘]’ is encountered.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18342C-8806-45A6-84B0-8A1FD8F61960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as Sequences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93" y="201027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month2.py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A program to print the month name, given it's number.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This version uses a list as a lookup table.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months is a list used as a lookup table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months = ["Jan", "Feb", "Mar", "Apr", "May", "Jun",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"Jul", "Aug", "Sep", "Oct", "Nov", "Dec"]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(input("Enter a month number (1-12):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("The month abbreviation is", months[n-1] + ".")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Since the list is indexed starting from 0, the </a:t>
            </a:r>
            <a:r>
              <a:rPr lang="en-US" altLang="en-US" sz="2800" i="1" dirty="0" smtClean="0"/>
              <a:t>n-1</a:t>
            </a:r>
            <a:r>
              <a:rPr lang="en-US" altLang="en-US" sz="2800" dirty="0" smtClean="0"/>
              <a:t> calculation is straight-forward enough to put in the print statement without needing a separate step.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D3A1C9-AFC8-4623-B9CA-FB8901E6D1EC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 understand the basic idea of sequences and indexing as they apply to Python strings and lists.</a:t>
            </a:r>
          </a:p>
          <a:p>
            <a:pPr eaLnBrk="1" hangingPunct="1"/>
            <a:r>
              <a:rPr lang="en-US" altLang="en-US" sz="2800" smtClean="0"/>
              <a:t>To be able to apply string formatting to produce attractive, informative program output.</a:t>
            </a:r>
          </a:p>
          <a:p>
            <a:pPr eaLnBrk="1" hangingPunct="1"/>
            <a:r>
              <a:rPr lang="en-US" altLang="en-US" sz="2800" smtClean="0"/>
              <a:t>To understand basic file processing concepts and techniques for reading and writing text files in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EC18539-A0A1-49DF-9786-F465B5644C45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as Sequences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version of the program is easy to extend to print out the whole month name rather than an abbreviation!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months = ["January", "February", "March", 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"April", "May", "June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"July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"August", "September", "October",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"November", "December"]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C66E19A-02C8-4F35-A6B1-2281BA6A598D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as Sequences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Lists are </a:t>
            </a:r>
            <a:r>
              <a:rPr lang="en-US" altLang="en-US" sz="2800" i="1" dirty="0" smtClean="0"/>
              <a:t>mutable</a:t>
            </a:r>
            <a:r>
              <a:rPr lang="en-US" altLang="en-US" sz="2800" dirty="0" smtClean="0"/>
              <a:t>, meaning they can be changed. Strings can </a:t>
            </a:r>
            <a:r>
              <a:rPr lang="en-US" altLang="en-US" sz="2800" b="1" dirty="0" smtClean="0"/>
              <a:t>not</a:t>
            </a:r>
            <a:r>
              <a:rPr lang="en-US" altLang="en-US" sz="2800" dirty="0" smtClean="0"/>
              <a:t> be changed.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[34, 26, 15, 10]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[34, 26, 0, 10]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"Hello World"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"p"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"&lt;pyshell#16&gt;", line 1, in -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toplevel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"p"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object doesn't support item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BDC07B4-2683-4F45-A4EA-0A70EFF4A22C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String Representation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Inside the computer, strings are represented as sequences of 1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and 0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s, just like numbers.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string is stored as a sequence of binary numbers, one number per character.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 doesn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matter what value is assigned as long as it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done consistently.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9CADDDA-AC9C-46C4-B29B-285BF67F1BB7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String Representation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 early days of computers, each manufacturer used their own encoding of numbers for characters.</a:t>
            </a:r>
          </a:p>
          <a:p>
            <a:pPr eaLnBrk="1" hangingPunct="1"/>
            <a:r>
              <a:rPr lang="en-US" altLang="en-US" smtClean="0"/>
              <a:t>ASCII system (American Standard Code for Information Interchange) uses 127 bit codes</a:t>
            </a:r>
          </a:p>
          <a:p>
            <a:pPr eaLnBrk="1" hangingPunct="1"/>
            <a:r>
              <a:rPr lang="en-US" altLang="en-US" smtClean="0"/>
              <a:t>Python supports Unicode (100,000+ characters)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5CB4253-4615-4513-BC3C-36BCB7677065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String Representation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i="1" dirty="0" err="1" smtClean="0"/>
              <a:t>ord</a:t>
            </a:r>
            <a:r>
              <a:rPr lang="en-US" altLang="en-US" sz="2800" dirty="0" smtClean="0"/>
              <a:t> function returns the numeric (ordinal) code of a single character.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i="1" dirty="0" err="1" smtClean="0"/>
              <a:t>chr</a:t>
            </a:r>
            <a:r>
              <a:rPr lang="en-US" altLang="en-US" sz="2800" dirty="0" smtClean="0"/>
              <a:t> function converts a numeric code to the corresponding character.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(97)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AC14AA1-AE95-47EC-8CEB-FD17023DAA5F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an Encoder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Using </a:t>
            </a:r>
            <a:r>
              <a:rPr lang="en-US" altLang="en-US" dirty="0" err="1" smtClean="0"/>
              <a:t>ord</a:t>
            </a:r>
            <a:r>
              <a:rPr lang="en-US" altLang="en-US" dirty="0" smtClean="0"/>
              <a:t> and char we can convert a string into and out of numeric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encoding algorithm is simple:</a:t>
            </a:r>
            <a:br>
              <a:rPr lang="en-US" altLang="en-US" dirty="0" smtClean="0"/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the message to encode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character in the message: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 the letter number of the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/>
              <a:t> loop iterates over a sequence of objects, so the for loop looks like:</a:t>
            </a:r>
            <a:br>
              <a:rPr lang="en-US" altLang="en-US" dirty="0" smtClean="0"/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&lt;string&gt;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2BF3FEF-0C02-4D76-8824-0B93B8647D10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an Encoder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text2numbers.py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A program to convert a textual message into a sequence of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numbers,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utlilizing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underlying Unicode encoding.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print("This program converts a textual message into a sequence")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("of numbers representing the Unicode encoding of the message.\n")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Get the message to encode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message = input("Please enter the message to encode: 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print("\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nHere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the Unicode codes:")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Loop through the message and print out the Unicode values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message: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 end=" 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print()  # blank line before prompt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62F0B1-5444-4FC1-B69C-4D57FF725635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now have a program to convert messages into a type of </a:t>
            </a:r>
            <a:r>
              <a:rPr lang="en-US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en-US" dirty="0" smtClean="0"/>
              <a:t>code</a:t>
            </a:r>
            <a:r>
              <a:rPr lang="en-US" altLang="en-US" dirty="0" smtClean="0">
                <a:latin typeface="Times New Roman" panose="02020603050405020304" pitchFamily="18" charset="0"/>
              </a:rPr>
              <a:t>”</a:t>
            </a:r>
            <a:r>
              <a:rPr lang="en-US" altLang="en-US" dirty="0" smtClean="0"/>
              <a:t>, but it would be nice to have a program that could decode the message!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outline for a decoder: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the sequence of numbers to decode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= “”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number in the input: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convert the number to the appropriate character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 the character to the end of the message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the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F02C226-3FDE-41AC-A58C-FD5890A0C035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variable 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 is an accumulator variable, initially set to the </a:t>
            </a:r>
            <a:r>
              <a:rPr lang="en-US" altLang="en-US" i="1" dirty="0" smtClean="0"/>
              <a:t>empty string</a:t>
            </a:r>
            <a:r>
              <a:rPr lang="en-US" altLang="en-US" dirty="0" smtClean="0"/>
              <a:t>, the string with no characters (</a:t>
            </a:r>
            <a:r>
              <a:rPr lang="en-US" altLang="en-US" dirty="0">
                <a:latin typeface="Times New Roman" panose="02020603050405020304" pitchFamily="18" charset="0"/>
              </a:rPr>
              <a:t>""</a:t>
            </a:r>
            <a:r>
              <a:rPr lang="en-US" altLang="en-US" dirty="0" smtClean="0"/>
              <a:t>).</a:t>
            </a:r>
          </a:p>
          <a:p>
            <a:pPr eaLnBrk="1" hangingPunct="1"/>
            <a:r>
              <a:rPr lang="en-US" altLang="en-US" dirty="0" smtClean="0"/>
              <a:t>Each time through the loop, a number from the input is converted to the appropriate character and appended to the end of the accumulator.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5521119-FBDC-453F-8F93-BEB519ABDBDD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we get the sequence of numbers to decode?</a:t>
            </a:r>
          </a:p>
          <a:p>
            <a:pPr eaLnBrk="1" hangingPunct="1"/>
            <a:r>
              <a:rPr lang="en-US" altLang="en-US" smtClean="0"/>
              <a:t>Read the input as a single string, then split it apart into substrings, each of which represents one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7738ADC-F062-4D75-ACCE-BF24854D488B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understand basic concepts of cryptography.</a:t>
            </a:r>
          </a:p>
          <a:p>
            <a:pPr eaLnBrk="1" hangingPunct="1"/>
            <a:r>
              <a:rPr lang="en-US" altLang="en-US" smtClean="0"/>
              <a:t>To be able to understand and write programs that process textual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680E2B7-8524-49D5-BCC3-F9DA6151DD31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2" y="2133600"/>
            <a:ext cx="88788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new algorithm</a:t>
            </a:r>
            <a:br>
              <a:rPr lang="en-US" altLang="en-US" dirty="0" smtClean="0"/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the sequence of numbers as a string,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a sequence of smaller strings</a:t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of the smaller strings:</a:t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change the string of digits into the number it represents</a:t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append the ASCII character for that number to message</a:t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message</a:t>
            </a:r>
          </a:p>
          <a:p>
            <a:pPr eaLnBrk="1" hangingPunct="1"/>
            <a:r>
              <a:rPr lang="en-US" altLang="en-US" dirty="0" smtClean="0"/>
              <a:t>Strings are objects and have useful methods associated with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53F0481-5D11-4878-81B1-B18465938932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 of these methods is </a:t>
            </a:r>
            <a:r>
              <a:rPr lang="en-US" altLang="en-US" i="1" dirty="0" smtClean="0"/>
              <a:t>split</a:t>
            </a:r>
            <a:r>
              <a:rPr lang="en-US" altLang="en-US" dirty="0" smtClean="0"/>
              <a:t>. This will split a string into substrings based on spaces.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"Hello string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methods!".split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['Hello', 'string', 'methods!']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CD89FA3-32AA-4019-AC49-1B6380DEF090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Split can be used on characters other than space, by supplying the character as a parameter.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"32,24,25,57".split(",")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['32', '24', '25', '57']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7ED71F-9BEA-43E4-A58F-EF051FF5DECF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990" y="2209800"/>
            <a:ext cx="892335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could get the x and y values of a point in a single input string by…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Turning it into a list using the split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Indexing the individual component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Convert these strings into their corresponding numbers using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 or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the point coordinates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 ").split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[0]), float(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0585966-7DD8-4FAA-B70A-AEFE074C701C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numbers2text.py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A program to convert a sequence of Unicode numbers into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a string of text.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("This program converts a sequence of Unicode numbers into")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("the string of text that it represents.\n")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Get the message to encode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input("Please enter the Unicode-encoded message: 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Loop through each substring and build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Unicde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message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message = ""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inString.split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convert the (sub)string to a number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codeNum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append character to message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message = message +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codeNum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print("\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decoded message is:", message)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8CBDB4-2650-45D5-ADEC-1A2AF45B9FD7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 smtClean="0"/>
              <a:t> function produces a sequence of strings.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numString</a:t>
            </a:r>
            <a:r>
              <a:rPr lang="en-US" altLang="en-US" dirty="0" smtClean="0"/>
              <a:t> gets each successive substring.</a:t>
            </a:r>
          </a:p>
          <a:p>
            <a:pPr eaLnBrk="1" hangingPunct="1"/>
            <a:r>
              <a:rPr lang="en-US" altLang="en-US" dirty="0" smtClean="0"/>
              <a:t>Each time through the loop, the next substring is converted to the appropriate Unicode character and appended to the end of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415969F-38A0-4C1D-9D14-385E53BF8C74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a Decoder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program converts a textual message into a sequence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numbers representing the Unicode encoding of the message.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message to encode: CS120 is fun!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 are the Unicode codes: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67 83 49 50 48 32 105 115 32 102 117 110 33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program converts a sequence of Unicode numbers into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string of text that it represents.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ASCII-encoded message: 67 83 49 50 48 32 105 115 32 102 117 110 33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decoded message is: CS120 is fun!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BED455A-2DE6-4B8F-8DF9-0A4FDC7A258A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String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There are a number of other string methods. Try them all!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s.capitalize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Copy of s with only the first character capitalized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s.title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Copy of s; first character of each word capitalized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s.center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(width)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Center s in a field of given 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28A6537-FC27-4127-BBB0-890DB6F5F069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String Methods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Count the number of occurrences of sub in s</a:t>
            </a:r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Find the first position where sub occurs in s</a:t>
            </a:r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s.join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Concatenate list of strings into one large string using s as separator.</a:t>
            </a:r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s.ljust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(width)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Like center, but s is left-justified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8707559-1D4A-4B23-B909-A0F3E1B6ABD2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String Methods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Copy of s in all lowercase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s.lstrip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Copy of s with leading whitespace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oldsub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newsub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Replace occurrences of </a:t>
            </a:r>
            <a:r>
              <a:rPr lang="en-US" altLang="en-US" dirty="0" err="1" smtClean="0"/>
              <a:t>oldsub</a:t>
            </a:r>
            <a:r>
              <a:rPr lang="en-US" altLang="en-US" dirty="0" smtClean="0"/>
              <a:t> in s with </a:t>
            </a:r>
            <a:r>
              <a:rPr lang="en-US" altLang="en-US" dirty="0" err="1" smtClean="0"/>
              <a:t>newsub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s.rfind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Like find, but returns the right-most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s.rjust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(width)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Like center, but s is right-justified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F4FD44-CA98-4981-BA4B-9672FA521437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most common use of personal computers is word processing.</a:t>
            </a:r>
          </a:p>
          <a:p>
            <a:pPr eaLnBrk="1" hangingPunct="1"/>
            <a:r>
              <a:rPr lang="en-US" altLang="en-US" smtClean="0"/>
              <a:t>Text is represented in programs by the </a:t>
            </a:r>
            <a:r>
              <a:rPr lang="en-US" altLang="en-US" i="1" smtClean="0"/>
              <a:t>string</a:t>
            </a:r>
            <a:r>
              <a:rPr lang="en-US" altLang="en-US" smtClean="0"/>
              <a:t> data type.</a:t>
            </a:r>
          </a:p>
          <a:p>
            <a:pPr eaLnBrk="1" hangingPunct="1"/>
            <a:r>
              <a:rPr lang="en-US" altLang="en-US" smtClean="0"/>
              <a:t>A string is a sequence of characters enclosed within quotation marks (</a:t>
            </a:r>
            <a:r>
              <a:rPr lang="en-US" altLang="en-US" smtClean="0">
                <a:cs typeface="Tahoma" panose="020B0604030504040204" pitchFamily="34" charset="0"/>
              </a:rPr>
              <a:t>"</a:t>
            </a:r>
            <a:r>
              <a:rPr lang="en-US" altLang="en-US" smtClean="0"/>
              <a:t>) or apostrophes (</a:t>
            </a:r>
            <a:r>
              <a:rPr lang="en-US" altLang="en-US" smtClean="0">
                <a:cs typeface="Tahoma" panose="020B0604030504040204" pitchFamily="34" charset="0"/>
              </a:rPr>
              <a:t>'</a:t>
            </a:r>
            <a:r>
              <a:rPr lang="en-US" alt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0F4961-9A22-41F9-9C43-0409C87FDBEA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String Methods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s.rstrip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Copy of s with trailing whitespace removed</a:t>
            </a:r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Split s into a list of substrings</a:t>
            </a:r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Copy of s; all characters converted to uppercase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0F4961-9A22-41F9-9C43-0409C87FDBEA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Have Methods, Too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944" y="2133600"/>
            <a:ext cx="7961312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en-US" dirty="0" smtClean="0"/>
              <a:t> method can be used to add an item at the end of a list.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[]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range(1,101):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(x*x)</a:t>
            </a:r>
          </a:p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We start with an empty list ([]) and each number from 1 to 100 is squared and appended to it (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4, 9, …, 10000]</a:t>
            </a:r>
            <a:r>
              <a:rPr lang="en-US" altLang="en-US" dirty="0" smtClean="0">
                <a:cs typeface="Courier New" panose="02070309020205020404" pitchFamily="49" charset="0"/>
              </a:rPr>
              <a:t>).</a:t>
            </a:r>
            <a:endParaRPr lang="en-US" altLang="en-US" sz="28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0F4961-9A22-41F9-9C43-0409C87FDBEA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Have Methods, Too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can use an alternative approach in the decoder program.</a:t>
            </a:r>
          </a:p>
          <a:p>
            <a:pPr lvl="1" eaLnBrk="1" hangingPunct="1"/>
            <a:r>
              <a:rPr lang="en-US" altLang="en-US" dirty="0" smtClean="0"/>
              <a:t>The statement</a:t>
            </a:r>
            <a:br>
              <a:rPr lang="en-US" altLang="en-US" dirty="0" smtClean="0"/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= message +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codeNum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essentially creates a copy of the message so far and tacks one character on the end.</a:t>
            </a:r>
          </a:p>
          <a:p>
            <a:pPr lvl="1" eaLnBrk="1" hangingPunct="1"/>
            <a:r>
              <a:rPr lang="en-US" altLang="en-US" dirty="0" smtClean="0"/>
              <a:t>As we build up the message, we keep recopying a longer and longer string just to add a single character at the end!</a:t>
            </a:r>
          </a:p>
        </p:txBody>
      </p:sp>
    </p:spTree>
    <p:extLst>
      <p:ext uri="{BB962C8B-B14F-4D97-AF65-F5344CB8AC3E}">
        <p14:creationId xmlns:p14="http://schemas.microsoft.com/office/powerpoint/2010/main" val="28919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0F4961-9A22-41F9-9C43-0409C87FDBEA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Have Methods, Too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 eaLnBrk="1" hangingPunct="1"/>
            <a:r>
              <a:rPr lang="en-US" altLang="en-US" dirty="0" smtClean="0"/>
              <a:t>We can avoid this recopying by using lists of characters where each new character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en-US" dirty="0" smtClean="0"/>
              <a:t>ed to the end of the existing list.</a:t>
            </a:r>
          </a:p>
          <a:p>
            <a:pPr marL="514350" indent="-457200" eaLnBrk="1" hangingPunct="1"/>
            <a:r>
              <a:rPr lang="en-US" altLang="en-US" dirty="0" smtClean="0"/>
              <a:t>Since lists are mutable, the list is changed “in place” without having to copy the content over to a new object.</a:t>
            </a:r>
          </a:p>
        </p:txBody>
      </p:sp>
    </p:spTree>
    <p:extLst>
      <p:ext uri="{BB962C8B-B14F-4D97-AF65-F5344CB8AC3E}">
        <p14:creationId xmlns:p14="http://schemas.microsoft.com/office/powerpoint/2010/main" val="41480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0F4961-9A22-41F9-9C43-0409C87FDBEA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Have Methods, Too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done, we can </a:t>
            </a:r>
            <a:r>
              <a:rPr lang="en-US" altLang="en-US" dirty="0" smtClean="0"/>
              <a:t>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dirty="0" smtClean="0"/>
              <a:t> </a:t>
            </a:r>
            <a:r>
              <a:rPr lang="en-US" altLang="en-US" dirty="0"/>
              <a:t>to concatenate the characters into a string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03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0F4961-9A22-41F9-9C43-0409C87FDBEA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Have Methods, Too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6" y="2057400"/>
            <a:ext cx="8955088" cy="4114800"/>
          </a:xfrm>
        </p:spPr>
        <p:txBody>
          <a:bodyPr/>
          <a:lstStyle/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numbers2text2.py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 A program to convert a sequence of Unicode numbers into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a string of text. Efficient version using a list accumulator.</a:t>
            </a:r>
          </a:p>
          <a:p>
            <a:pPr marL="57150" indent="0" eaLnBrk="1" hangingPunct="1"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 eaLnBrk="1" hangingPunct="1">
              <a:buNone/>
            </a:pP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program converts a sequence of Unicode numbers into")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string of text that it represents.\n")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Get the message to encode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input("Please enter the Unicode-encoded message: ")</a:t>
            </a:r>
          </a:p>
          <a:p>
            <a:pPr marL="57150" indent="0" eaLnBrk="1" hangingPunct="1"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Loop through each substring and build Unicode message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chars = [] 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inString.split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codeNum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# convert digits to a number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chars.append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codeNum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  # accumulate new character</a:t>
            </a:r>
          </a:p>
          <a:p>
            <a:pPr marL="57150" indent="0" eaLnBrk="1" hangingPunct="1"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message = "".join(chars)</a:t>
            </a:r>
          </a:p>
          <a:p>
            <a:pPr marL="57150" indent="0" eaLnBrk="1" hangingPunct="1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print("\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decoded message is:", message)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ECE0C5-0C3F-4225-BCC2-AC3BE5893715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Encoding to Encryption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process of encoding information for the purpose of keeping it secret or transmitting it privately is called </a:t>
            </a:r>
            <a:r>
              <a:rPr lang="en-US" altLang="en-US" sz="2800" i="1" smtClean="0"/>
              <a:t>encryption</a:t>
            </a:r>
            <a:r>
              <a:rPr lang="en-US" altLang="en-US" sz="2800" smtClean="0"/>
              <a:t>.</a:t>
            </a:r>
          </a:p>
          <a:p>
            <a:pPr eaLnBrk="1" hangingPunct="1"/>
            <a:r>
              <a:rPr lang="en-US" altLang="en-US" sz="2800" i="1" smtClean="0"/>
              <a:t>Cryptography</a:t>
            </a:r>
            <a:r>
              <a:rPr lang="en-US" altLang="en-US" sz="2800" smtClean="0"/>
              <a:t> is the study of encryption methods.</a:t>
            </a:r>
          </a:p>
          <a:p>
            <a:pPr eaLnBrk="1" hangingPunct="1"/>
            <a:r>
              <a:rPr lang="en-US" altLang="en-US" sz="2800" smtClean="0"/>
              <a:t>Encryption is used when transmitting credit card and other personal information to a web 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58C056-DBFE-428D-B758-684E1BC81FF4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Encoding to Encryption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Strings are represented as a sort of encoding problem, where each character in the string is represented as a number that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stored in the computer.</a:t>
            </a:r>
          </a:p>
          <a:p>
            <a:pPr eaLnBrk="1" hangingPunct="1"/>
            <a:r>
              <a:rPr lang="en-US" altLang="en-US" smtClean="0"/>
              <a:t>The code that is the mapping between character and number is an industry standard, so it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not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secret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506AEEE-202C-4B59-9D3B-18E9C3196D87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Encoding to Encryption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encoding/decoding programs we wrote use a </a:t>
            </a:r>
            <a:r>
              <a:rPr lang="en-US" altLang="en-US" i="1" smtClean="0"/>
              <a:t>substitution cipher</a:t>
            </a:r>
            <a:r>
              <a:rPr lang="en-US" altLang="en-US" smtClean="0"/>
              <a:t>, where each character of the original message, known as the </a:t>
            </a:r>
            <a:r>
              <a:rPr lang="en-US" altLang="en-US" i="1" smtClean="0"/>
              <a:t>plaintext</a:t>
            </a:r>
            <a:r>
              <a:rPr lang="en-US" altLang="en-US" smtClean="0"/>
              <a:t>, is replaced by a corresponding symbol in the </a:t>
            </a:r>
            <a:r>
              <a:rPr lang="en-US" altLang="en-US" i="1" smtClean="0"/>
              <a:t>cipher alphabet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resulting code is known as the </a:t>
            </a:r>
            <a:r>
              <a:rPr lang="en-US" altLang="en-US" i="1" smtClean="0"/>
              <a:t>ciphertext.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FD218DE-EA44-48F2-AC78-DE7E35DF22F6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Encoding to Encryption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type of code is relatively easy to break.</a:t>
            </a:r>
          </a:p>
          <a:p>
            <a:pPr eaLnBrk="1" hangingPunct="1"/>
            <a:r>
              <a:rPr lang="en-US" altLang="en-US" smtClean="0"/>
              <a:t>Each letter is always encoded with the same symbol, so using statistical analysis on the frequency of the letters and trial and error, the original message can be determined.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82BABF-5A86-4EFF-9CBF-FE1AD883601F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str1="Hello"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str2='spam'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print(str1, str2)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spam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type(str1)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type(str2)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2295C89-8E81-487C-B443-461286676BDB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Encoding to Encryption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Modern encryption converts messages into numbers.</a:t>
            </a:r>
          </a:p>
          <a:p>
            <a:pPr eaLnBrk="1" hangingPunct="1"/>
            <a:r>
              <a:rPr lang="en-US" altLang="en-US" smtClean="0"/>
              <a:t>Sophisticated mathematical formulas convert these numbers into new numbers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usually this transformation consists of combining the message with another value called the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i="1" smtClean="0"/>
              <a:t>key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10980A0-EAD0-4D83-ACC5-AD5BD9D67754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Encoding to Encryption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 decrypt the message, the receiving end needs an appropriate key so the encoding can be reversed.</a:t>
            </a:r>
          </a:p>
          <a:p>
            <a:pPr eaLnBrk="1" hangingPunct="1"/>
            <a:r>
              <a:rPr lang="en-US" altLang="en-US" sz="2800" smtClean="0"/>
              <a:t>In a </a:t>
            </a:r>
            <a:r>
              <a:rPr lang="en-US" altLang="en-US" sz="2800" i="1" smtClean="0"/>
              <a:t>private key</a:t>
            </a:r>
            <a:r>
              <a:rPr lang="en-US" altLang="en-US" sz="2800" smtClean="0"/>
              <a:t> system the same key is used for encrypting and decrypting messages. Everyone you know would need a copy of this key to communicate with you, but it needs to be kept a secret.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3B16572-DB24-4D5F-8FC0-CC60341A56E2}" type="slidenum">
              <a:rPr lang="en-US" altLang="en-US" sz="1400"/>
              <a:pPr eaLnBrk="1" hangingPunct="1"/>
              <a:t>62</a:t>
            </a:fld>
            <a:endParaRPr lang="en-US" altLang="en-US" sz="14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Encoding to Encryption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 </a:t>
            </a:r>
            <a:r>
              <a:rPr lang="en-US" altLang="en-US" sz="2800" i="1" smtClean="0"/>
              <a:t>public key</a:t>
            </a:r>
            <a:r>
              <a:rPr lang="en-US" altLang="en-US" sz="2800" smtClean="0"/>
              <a:t> encryption, there are separate keys for encrypting and decrypting the message.</a:t>
            </a:r>
          </a:p>
          <a:p>
            <a:pPr eaLnBrk="1" hangingPunct="1"/>
            <a:r>
              <a:rPr lang="en-US" altLang="en-US" sz="2800" smtClean="0"/>
              <a:t>In public key systems, the encryption key is made publicly available, while the decryption key is kept private.</a:t>
            </a:r>
          </a:p>
          <a:p>
            <a:pPr eaLnBrk="1" hangingPunct="1"/>
            <a:r>
              <a:rPr lang="en-US" altLang="en-US" sz="2800" smtClean="0"/>
              <a:t>Anyone with the public key can send a message, but only the person who holds the private key (decryption key) can decrypt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7B916A3-BB19-411F-8FDC-263D2CF53D7D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Often we will need to do some string operations to prepare our string data for output (</a:t>
            </a:r>
            <a:r>
              <a:rPr lang="en-US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en-US" dirty="0" smtClean="0"/>
              <a:t>pretty it up</a:t>
            </a:r>
            <a:r>
              <a:rPr lang="en-US" altLang="en-US" dirty="0" smtClean="0">
                <a:latin typeface="Times New Roman" panose="02020603050405020304" pitchFamily="18" charset="0"/>
              </a:rPr>
              <a:t>”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Let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s say we want to enter a date in the format </a:t>
            </a:r>
            <a:r>
              <a:rPr lang="en-US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en-US" dirty="0" smtClean="0"/>
              <a:t>05/24/2015</a:t>
            </a:r>
            <a:r>
              <a:rPr lang="en-US" altLang="en-US" dirty="0" smtClean="0">
                <a:latin typeface="Times New Roman" panose="02020603050405020304" pitchFamily="18" charset="0"/>
              </a:rPr>
              <a:t>”</a:t>
            </a:r>
            <a:r>
              <a:rPr lang="en-US" altLang="en-US" dirty="0" smtClean="0"/>
              <a:t> and output </a:t>
            </a:r>
            <a:br>
              <a:rPr lang="en-US" altLang="en-US" dirty="0" smtClean="0"/>
            </a:br>
            <a:r>
              <a:rPr lang="en-US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en-US" dirty="0" smtClean="0"/>
              <a:t>May 24, 2015.</a:t>
            </a:r>
            <a:r>
              <a:rPr lang="en-US" altLang="en-US" dirty="0" smtClean="0">
                <a:latin typeface="Times New Roman" panose="02020603050405020304" pitchFamily="18" charset="0"/>
              </a:rPr>
              <a:t>”</a:t>
            </a:r>
            <a:r>
              <a:rPr lang="en-US" altLang="en-US" dirty="0" smtClean="0"/>
              <a:t> How could we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8D2BF0A-30BD-4B23-AD16-E0FA5462E384}" type="slidenum">
              <a:rPr lang="en-US" altLang="en-US" sz="1400"/>
              <a:pPr eaLnBrk="1" hangingPunct="1"/>
              <a:t>64</a:t>
            </a:fld>
            <a:endParaRPr lang="en-US" alt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7" y="2286000"/>
            <a:ext cx="85740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the date in mm/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format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month, day, and year strings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 the month string into a month number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the month number to lookup the month name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 new date string in the form “Month Day, Year”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the new date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45C6C7-8F4B-44FB-9D84-A43744C8BF67}" type="slidenum">
              <a:rPr lang="en-US" altLang="en-US" sz="1400"/>
              <a:pPr eaLnBrk="1" hangingPunct="1"/>
              <a:t>65</a:t>
            </a:fld>
            <a:endParaRPr lang="en-US" altLang="en-US" sz="14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first two lines are easily implemented!</a:t>
            </a:r>
            <a:br>
              <a:rPr lang="en-US" altLang="en-US" dirty="0" smtClean="0"/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input("Enter a date (mm/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")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dateStr.split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("/")</a:t>
            </a:r>
          </a:p>
          <a:p>
            <a:pPr eaLnBrk="1" hangingPunct="1"/>
            <a:r>
              <a:rPr lang="en-US" altLang="en-US" dirty="0" smtClean="0"/>
              <a:t>The date is input as a string, and then </a:t>
            </a:r>
            <a:r>
              <a:rPr lang="en-US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en-US" dirty="0" smtClean="0"/>
              <a:t>unpacked</a:t>
            </a:r>
            <a:r>
              <a:rPr lang="en-US" altLang="en-US" dirty="0" smtClean="0">
                <a:latin typeface="Times New Roman" panose="02020603050405020304" pitchFamily="18" charset="0"/>
              </a:rPr>
              <a:t>”</a:t>
            </a:r>
            <a:r>
              <a:rPr lang="en-US" altLang="en-US" dirty="0" smtClean="0"/>
              <a:t> into the three variables by splitting it at the slashes and using simultaneous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5221EE3-CD6C-4C61-8160-F0A81340BFD8}" type="slidenum">
              <a:rPr lang="en-US" altLang="en-US" sz="1400"/>
              <a:pPr eaLnBrk="1" hangingPunct="1"/>
              <a:t>66</a:t>
            </a:fld>
            <a:endParaRPr lang="en-US" alt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step: Convert </a:t>
            </a:r>
            <a:r>
              <a:rPr lang="en-US" altLang="en-US" dirty="0" err="1" smtClean="0"/>
              <a:t>monthStr</a:t>
            </a:r>
            <a:r>
              <a:rPr lang="en-US" altLang="en-US" dirty="0" smtClean="0"/>
              <a:t> into a number</a:t>
            </a:r>
          </a:p>
          <a:p>
            <a:pPr eaLnBrk="1" hangingPunct="1"/>
            <a:r>
              <a:rPr lang="en-US" altLang="en-US" dirty="0" smtClean="0"/>
              <a:t>We can use the </a:t>
            </a:r>
            <a:r>
              <a:rPr lang="en-US" altLang="en-US" i="1" dirty="0" err="1" smtClean="0"/>
              <a:t>int</a:t>
            </a:r>
            <a:r>
              <a:rPr lang="en-US" altLang="en-US" dirty="0" smtClean="0"/>
              <a:t> function on </a:t>
            </a:r>
            <a:r>
              <a:rPr lang="en-US" altLang="en-US" dirty="0" err="1" smtClean="0"/>
              <a:t>monthStr</a:t>
            </a:r>
            <a:r>
              <a:rPr lang="en-US" altLang="en-US" dirty="0" smtClean="0"/>
              <a:t> to convert </a:t>
            </a:r>
            <a:r>
              <a:rPr lang="en-US" altLang="en-US" dirty="0" smtClean="0">
                <a:latin typeface="Times New Roman" panose="02020603050405020304" pitchFamily="18" charset="0"/>
              </a:rPr>
              <a:t>"</a:t>
            </a:r>
            <a:r>
              <a:rPr lang="en-US" altLang="en-US" dirty="0" smtClean="0"/>
              <a:t>05</a:t>
            </a:r>
            <a:r>
              <a:rPr lang="en-US" altLang="en-US" dirty="0" smtClean="0">
                <a:latin typeface="Times New Roman" panose="02020603050405020304" pitchFamily="18" charset="0"/>
              </a:rPr>
              <a:t>"</a:t>
            </a:r>
            <a:r>
              <a:rPr lang="en-US" altLang="en-US" dirty="0" smtClean="0"/>
              <a:t>, for example, into the integer 5. 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("05") = 5</a:t>
            </a:r>
            <a:r>
              <a:rPr lang="en-US" alt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00140DA-0588-4039-893B-8360990B36B5}" type="slidenum">
              <a:rPr lang="en-US" altLang="en-US" sz="1400"/>
              <a:pPr eaLnBrk="1" hangingPunct="1"/>
              <a:t>67</a:t>
            </a:fld>
            <a:endParaRPr lang="en-US" alt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Note: </a:t>
            </a:r>
            <a:r>
              <a:rPr lang="en-US" altLang="en-US" sz="2800" dirty="0" err="1" smtClean="0"/>
              <a:t>eval</a:t>
            </a:r>
            <a:r>
              <a:rPr lang="en-US" altLang="en-US" sz="2800" dirty="0" smtClean="0"/>
              <a:t> would work, but for the leading 0</a:t>
            </a:r>
            <a:br>
              <a:rPr lang="en-US" altLang="en-US" sz="2800" dirty="0" smtClean="0"/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("05")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("05")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"&lt;pyshell#9&gt;", line 1, in &lt;module&gt;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("05")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"&lt;string&gt;", line 1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^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token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This is historical baggage. A leading 0 used to be used for base 8 (octal) literals in Python.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42ACC90-C33B-4F21-BBBD-B9E49E3EE26D}" type="slidenum">
              <a:rPr lang="en-US" altLang="en-US" sz="1400"/>
              <a:pPr eaLnBrk="1" hangingPunct="1"/>
              <a:t>68</a:t>
            </a:fld>
            <a:endParaRPr lang="en-US" altLang="en-US" sz="14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months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February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December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months[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1]</a:t>
            </a:r>
          </a:p>
          <a:p>
            <a:pPr eaLnBrk="1" hangingPunct="1"/>
            <a:r>
              <a:rPr lang="en-US" altLang="en-US" dirty="0" smtClean="0"/>
              <a:t>Remember that since we start counting at 0, we need to subtract one from the month.</a:t>
            </a:r>
          </a:p>
          <a:p>
            <a:pPr eaLnBrk="1" hangingPunct="1"/>
            <a:r>
              <a:rPr lang="en-US" altLang="en-US" dirty="0" smtClean="0"/>
              <a:t>Now let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s concatenate the output string together!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CF33481-F735-4DAA-B485-63FE67ADF984}" type="slidenum">
              <a:rPr lang="en-US" altLang="en-US" sz="1400"/>
              <a:pPr eaLnBrk="1" hangingPunct="1"/>
              <a:t>69</a:t>
            </a:fld>
            <a:endParaRPr lang="en-US" alt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2209800"/>
            <a:ext cx="88026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("The converted date is:",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monthStr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+",",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yearStr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Notice how the comma is appended to </a:t>
            </a:r>
            <a:r>
              <a:rPr lang="en-US" altLang="en-US" dirty="0" err="1" smtClean="0"/>
              <a:t>dayStr</a:t>
            </a:r>
            <a:r>
              <a:rPr lang="en-US" altLang="en-US" dirty="0" smtClean="0"/>
              <a:t> with concatenation!</a:t>
            </a:r>
          </a:p>
          <a:p>
            <a:pPr eaLnBrk="1" hangingPunct="1"/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a date (mm/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01/23/2010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converted date is: January 23,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6910F72-BF7C-4FC2-9585-800552506E4D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Getting a string as input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input("Please enter your name: ")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name: John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print("Hello",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John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800" dirty="0" smtClean="0"/>
              <a:t>Notice that the input is not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2800" dirty="0" smtClean="0"/>
              <a:t>uated. We want to store the typed characters, not to evaluate them as a Python expression.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0F38F50-91CF-4749-9106-0A5DA6C4FA8C}" type="slidenum">
              <a:rPr lang="en-US" altLang="en-US" sz="1400"/>
              <a:pPr eaLnBrk="1" hangingPunct="1"/>
              <a:t>70</a:t>
            </a:fld>
            <a:endParaRPr lang="en-US" altLang="en-US" sz="140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Sometimes we want to convert a number into a string.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We can use the </a:t>
            </a:r>
            <a:r>
              <a:rPr lang="en-US" altLang="en-US" sz="2800" i="1" dirty="0" err="1" smtClean="0"/>
              <a:t>str</a:t>
            </a:r>
            <a:r>
              <a:rPr lang="en-US" altLang="en-US" sz="2800" dirty="0" smtClean="0"/>
              <a:t> function.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'500'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value = 3.14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'3.14'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print("The value is",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 + ".")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is 3.14.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1FDD039-2B20-4322-BAE7-5C225A1012EC}" type="slidenum">
              <a:rPr lang="en-US" altLang="en-US" sz="1400"/>
              <a:pPr eaLnBrk="1" hangingPunct="1"/>
              <a:t>71</a:t>
            </a:fld>
            <a:endParaRPr lang="en-US" alt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8026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value is a string, we can concatenate a period onto the end of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value is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what happens?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value = 3.14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print("The value is", value + ".")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is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-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toplevel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"The value is", value + "."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'float' and '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F0EC9AB-C044-4063-9EA2-179E8114E048}" type="slidenum">
              <a:rPr lang="en-US" altLang="en-US" sz="1400"/>
              <a:pPr eaLnBrk="1" hangingPunct="1"/>
              <a:t>72</a:t>
            </a:fld>
            <a:endParaRPr lang="en-US" altLang="en-US" sz="140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as String Manipulation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now have a complete set of type conversion operations:</a:t>
            </a:r>
            <a:br>
              <a:rPr lang="en-US" altLang="en-US" smtClean="0"/>
            </a:br>
            <a:endParaRPr lang="en-US" altLang="en-US" smtClean="0"/>
          </a:p>
        </p:txBody>
      </p:sp>
      <p:graphicFrame>
        <p:nvGraphicFramePr>
          <p:cNvPr id="860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1401"/>
              </p:ext>
            </p:extLst>
          </p:nvPr>
        </p:nvGraphicFramePr>
        <p:xfrm>
          <a:off x="1219200" y="3048000"/>
          <a:ext cx="6934200" cy="2705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float(&lt;expr&gt;)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Convert expr to a floating point 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int(&lt;expr&gt;)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Convert expr to an integer 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(&lt;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expr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Return a string representation of expr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eval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(&lt;string&gt;)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Evaluate string as an expression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6CAF2B-E95E-445F-BA36-0173FC1D5126}" type="slidenum">
              <a:rPr lang="en-US" altLang="en-US" sz="1400"/>
              <a:pPr eaLnBrk="1" hangingPunct="1"/>
              <a:t>73</a:t>
            </a:fld>
            <a:endParaRPr lang="en-US" alt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Formatting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String formatting is an easy way to get beautiful output!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Counter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count of each coin type.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Quarters: 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Dimes: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Nickels: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Pennies: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total value of your change is 1.5</a:t>
            </a:r>
          </a:p>
          <a:p>
            <a:pPr eaLnBrk="1" hangingPunct="1"/>
            <a:r>
              <a:rPr lang="en-US" altLang="en-US" dirty="0" smtClean="0"/>
              <a:t>Shouldn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t that be more like $1.50??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6D488DA-BA4B-45EB-9635-EA7D17FD5EE0}" type="slidenum">
              <a:rPr lang="en-US" altLang="en-US" sz="1400"/>
              <a:pPr eaLnBrk="1" hangingPunct="1"/>
              <a:t>74</a:t>
            </a:fld>
            <a:endParaRPr lang="en-US" alt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Formatting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22098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can format our output by modifying the print statement as follows:</a:t>
            </a:r>
            <a:br>
              <a:rPr lang="en-US" altLang="en-US" dirty="0" smtClean="0"/>
            </a:br>
            <a:r>
              <a:rPr lang="en-US" altLang="en-US" sz="2000" dirty="0" smtClean="0"/>
              <a:t> </a:t>
            </a:r>
            <a:br>
              <a:rPr lang="en-US" altLang="en-US" sz="2000" dirty="0" smtClean="0"/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print("The total value of your change is ${0:0.2f}".format(total))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Now we get something like: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total value of your change is $1.50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Key is the string format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C9BB88-6586-4318-87CB-6B1C0C11AC8E}" type="slidenum">
              <a:rPr lang="en-US" altLang="en-US" sz="1400"/>
              <a:pPr eaLnBrk="1" hangingPunct="1"/>
              <a:t>75</a:t>
            </a:fld>
            <a:endParaRPr lang="en-US" alt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Formatting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&lt;template-string&gt;.format(&lt;values&gt;)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en-US" dirty="0" smtClean="0"/>
              <a:t> within the template-string mark </a:t>
            </a:r>
            <a:r>
              <a:rPr lang="en-US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en-US" dirty="0" smtClean="0"/>
              <a:t>slots</a:t>
            </a:r>
            <a:r>
              <a:rPr lang="en-US" altLang="en-US" dirty="0" smtClean="0">
                <a:latin typeface="Times New Roman" panose="02020603050405020304" pitchFamily="18" charset="0"/>
              </a:rPr>
              <a:t>”</a:t>
            </a:r>
            <a:r>
              <a:rPr lang="en-US" altLang="en-US" dirty="0" smtClean="0"/>
              <a:t> into which the values are inserted.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Each slot has description that includes </a:t>
            </a:r>
            <a:r>
              <a:rPr lang="en-US" altLang="en-US" i="1" dirty="0" smtClean="0"/>
              <a:t>format specifier</a:t>
            </a:r>
            <a:r>
              <a:rPr lang="en-US" altLang="en-US" dirty="0" smtClean="0"/>
              <a:t> telling Python how the value for the slot should appear.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5CBACAB-545B-499A-9DF4-CED7DE5949F5}" type="slidenum">
              <a:rPr lang="en-US" altLang="en-US" sz="1400"/>
              <a:pPr eaLnBrk="1" hangingPunct="1"/>
              <a:t>76</a:t>
            </a:fld>
            <a:endParaRPr lang="en-US" alt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Formatting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203525"/>
            <a:ext cx="8153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print("The total value of your change is ${0:0.2f}".format(total)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The template contains a single slot with the description: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0:0.2f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Form of description: </a:t>
            </a:r>
            <a:br>
              <a:rPr lang="en-US" altLang="en-US" dirty="0" smtClean="0"/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&lt;index&gt;:&lt;format-specifier&gt;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Index tells which parameter to insert into the slot. In this case, total.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4EB5868-1DE7-4A77-8BAF-A54B74CB1EE9}" type="slidenum">
              <a:rPr lang="en-US" altLang="en-US" sz="1400"/>
              <a:pPr eaLnBrk="1" hangingPunct="1"/>
              <a:t>77</a:t>
            </a:fld>
            <a:endParaRPr lang="en-US" alt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Formatting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formatting specifier has the form: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&lt;width&gt;.&lt;precision&gt;&lt;type&gt;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 means "fixed point" number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&lt;width&gt; tells us how many spaces to use to display the value. 0 means to use as much space as necessary.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&lt;precision&gt; is the number of decimal places.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A5C78C8-729F-46E8-BAA2-8FF703BB7445}" type="slidenum">
              <a:rPr lang="en-US" altLang="en-US" sz="1400"/>
              <a:pPr eaLnBrk="1" hangingPunct="1"/>
              <a:t>78</a:t>
            </a:fld>
            <a:endParaRPr lang="en-US" alt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Formatting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551" y="2203525"/>
            <a:ext cx="9156551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"Hello {0} {1}, you may have won ${2}" .format("Mr.", "Smith", 10000)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 Mr. Smith, you may have won $10000'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'This </a:t>
            </a:r>
            <a:r>
              <a:rPr lang="en-US" alt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{0:5}, was placed in a field of width 5'.format(7)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</a:t>
            </a:r>
            <a:r>
              <a:rPr lang="en-US" alt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7, was placed in a field of width 5'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'This </a:t>
            </a:r>
            <a:r>
              <a:rPr lang="en-US" alt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{0:10}, was placed in a field of </a:t>
            </a:r>
            <a:r>
              <a:rPr lang="en-US" alt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10'.format(10)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</a:t>
            </a:r>
            <a:r>
              <a:rPr lang="en-US" alt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 10, was placed in a field of </a:t>
            </a:r>
            <a:r>
              <a:rPr lang="en-US" alt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'This float, {0:10.5}, has width 10 and precision 5.'.format(3.1415926)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float,    3.1416, has width 10 and precision 5.'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'This float, {0:10.5f},  is fixed at 5 decimal </a:t>
            </a:r>
            <a:r>
              <a:rPr lang="en-US" alt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places.'.format</a:t>
            </a: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(3.1415926)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float,   3.14159, has width 0 and precision 5.'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Compare {0} and {0:0.20}".format(3.14)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'Compare 3.14 and 3.1400000000000001243'</a:t>
            </a:r>
            <a:endParaRPr lang="en-US" alt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A61597D-FAD3-4BF7-8B0E-02857AC9164F}" type="slidenum">
              <a:rPr lang="en-US" altLang="en-US" sz="1400"/>
              <a:pPr eaLnBrk="1" hangingPunct="1"/>
              <a:t>79</a:t>
            </a:fld>
            <a:endParaRPr lang="en-US" alt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Formatting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Numeric values are right-justified and strings are left- justified, by default.</a:t>
            </a:r>
          </a:p>
          <a:p>
            <a:pPr eaLnBrk="1" hangingPunct="1"/>
            <a:r>
              <a:rPr lang="en-US" altLang="en-US" sz="2800" dirty="0" smtClean="0"/>
              <a:t>You can also specify a justification before the width.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"left justification: {0:&lt;5}.format("Hi!")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'left justification: Hi!  '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"right justification: {0:&gt;5}.format("Hi!")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'right justification:   Hi!'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"centered: {0:^5}".format("Hi!")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'centered:  Hi! 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C6D4EDB-29E3-440B-BFC9-D1AD1A96CC4F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can access the individual characters in a string through </a:t>
            </a:r>
            <a:r>
              <a:rPr lang="en-US" altLang="en-US" i="1" dirty="0" smtClean="0"/>
              <a:t>indexing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positions in a string are numbered from the left, starting with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general form is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&lt;string&gt;[&lt;expr&gt;]</a:t>
            </a:r>
            <a:r>
              <a:rPr lang="en-US" altLang="en-US" dirty="0" smtClean="0"/>
              <a:t>, where the value of expr determines which character is selected from the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467E94A-E169-4635-8459-FD03F0F19A71}" type="slidenum">
              <a:rPr lang="en-US" altLang="en-US" sz="1400"/>
              <a:pPr eaLnBrk="1" hangingPunct="1"/>
              <a:t>80</a:t>
            </a:fld>
            <a:endParaRPr lang="en-US" altLang="en-US" sz="14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Better Change Counter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With what we know now about floating point numbers, we might be uneasy about using them in a money situation.</a:t>
            </a:r>
          </a:p>
          <a:p>
            <a:pPr eaLnBrk="1" hangingPunct="1"/>
            <a:r>
              <a:rPr lang="en-US" altLang="en-US" dirty="0" smtClean="0"/>
              <a:t>One way around this problem is to keep track of money in cents using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or long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and convert it into dollars and cents when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5A8605C-5130-4802-877A-DC5209EA5C1E}" type="slidenum">
              <a:rPr lang="en-US" altLang="en-US" sz="1400"/>
              <a:pPr eaLnBrk="1" hangingPunct="1"/>
              <a:t>81</a:t>
            </a:fld>
            <a:endParaRPr lang="en-US" alt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Better Change Counter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total is a value in cents (an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),</a:t>
            </a:r>
            <a:br>
              <a:rPr lang="en-US" altLang="en-US" dirty="0" smtClean="0"/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dollars = total//100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cents = total%100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Cents is printed using width 0&gt;2 to right-justify it with leading 0s (if necessary) into a field of width 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Thus 5 cents becomes '05'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A454689-71FE-4221-BF00-F5DE05BE8730}" type="slidenum">
              <a:rPr lang="en-US" altLang="en-US" sz="1400"/>
              <a:pPr eaLnBrk="1" hangingPunct="1"/>
              <a:t>82</a:t>
            </a:fld>
            <a:endParaRPr lang="en-US" altLang="en-US" sz="140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Better Change Counter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change2.py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A program to calculate the value of some change in dollars.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This version represents the total cash in cents.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("Change Counter\n")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("Please enter the count of each coin type.")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quarters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(input("Quarters: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dimes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(input("Dimes: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nickels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(input("Nickels: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pennies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(input("Pennies: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total = quarters * 25 + dimes * 10 + nickels * 5 + pennies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("The total value of your change is ${0}.{1:0&gt;2}"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	.format(total//100, total%100))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A1566D5-4333-4E94-AC68-4D1663190033}" type="slidenum">
              <a:rPr lang="en-US" altLang="en-US" sz="1400"/>
              <a:pPr eaLnBrk="1" hangingPunct="1"/>
              <a:t>83</a:t>
            </a:fld>
            <a:endParaRPr lang="en-US" alt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Better Change Counter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017713"/>
            <a:ext cx="4572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Counter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count of each coin type.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Quarters: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Dimes: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Nickels: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Pennies: 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total value of your change is $0.01</a:t>
            </a:r>
          </a:p>
        </p:txBody>
      </p:sp>
      <p:sp>
        <p:nvSpPr>
          <p:cNvPr id="819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017713"/>
            <a:ext cx="4572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Counter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count of each coin type.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Quarters: 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Dimes: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Nickels: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Pennies: 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total value of your change is $3.14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F000A29-915A-4F66-AE95-F729123F4433}" type="slidenum">
              <a:rPr lang="en-US" altLang="en-US" sz="1400"/>
              <a:pPr eaLnBrk="1" hangingPunct="1"/>
              <a:t>84</a:t>
            </a:fld>
            <a:endParaRPr lang="en-US" altLang="en-US" sz="140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i="1" dirty="0" smtClean="0"/>
              <a:t>file</a:t>
            </a:r>
            <a:r>
              <a:rPr lang="en-US" altLang="en-US" dirty="0" smtClean="0"/>
              <a:t> is a sequence of data that is stored in secondary memory (disk drive).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Files can contain any data type, but the easiest to work with are text.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file usually contains more than one line of text.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Python uses the standard newline character (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dirty="0" smtClean="0"/>
              <a:t>) to mark line breaks.</a:t>
            </a:r>
          </a:p>
        </p:txBody>
      </p:sp>
      <p:sp>
        <p:nvSpPr>
          <p:cNvPr id="8294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Files: Multi-line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9659F02-C803-446F-929A-4015482BCBC9}" type="slidenum">
              <a:rPr lang="en-US" altLang="en-US" sz="1400"/>
              <a:pPr eaLnBrk="1" hangingPunct="1"/>
              <a:t>85</a:t>
            </a:fld>
            <a:endParaRPr lang="en-US" alt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Multi-Line Strings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Goodbye 32</a:t>
            </a:r>
          </a:p>
          <a:p>
            <a:pPr eaLnBrk="1" hangingPunct="1"/>
            <a:r>
              <a:rPr lang="en-US" altLang="en-US" dirty="0" smtClean="0"/>
              <a:t>When stored in a file:</a:t>
            </a:r>
            <a:br>
              <a:rPr lang="en-US" altLang="en-US" dirty="0" smtClean="0"/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Hello\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nWorld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\n\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nGoodbye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32\n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E8263E2-1368-4B86-B28B-DCD209D95EA1}" type="slidenum">
              <a:rPr lang="en-US" altLang="en-US" sz="1400"/>
              <a:pPr eaLnBrk="1" hangingPunct="1"/>
              <a:t>86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Multi-Line Strings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is exactly the same thing as embedding \n in print statements.</a:t>
            </a:r>
          </a:p>
          <a:p>
            <a:pPr eaLnBrk="1" hangingPunct="1"/>
            <a:r>
              <a:rPr lang="en-US" altLang="en-US" dirty="0" smtClean="0"/>
              <a:t>Remember, these special characters only affect things when printed. They don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t do anything during evaluation.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810BD57-D67F-48BD-B2B0-5F2926F1B26E}" type="slidenum">
              <a:rPr lang="en-US" altLang="en-US" sz="1400"/>
              <a:pPr eaLnBrk="1" hangingPunct="1"/>
              <a:t>87</a:t>
            </a:fld>
            <a:endParaRPr lang="en-US" alt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process of </a:t>
            </a:r>
            <a:r>
              <a:rPr lang="en-US" altLang="en-US" i="1" smtClean="0"/>
              <a:t>opening</a:t>
            </a:r>
            <a:r>
              <a:rPr lang="en-US" altLang="en-US" smtClean="0"/>
              <a:t> a file involves associating a file on disk with an object in memory.</a:t>
            </a:r>
          </a:p>
          <a:p>
            <a:pPr eaLnBrk="1" hangingPunct="1"/>
            <a:r>
              <a:rPr lang="en-US" altLang="en-US" smtClean="0"/>
              <a:t>We can manipulate the file by manipulating this object.</a:t>
            </a:r>
          </a:p>
          <a:p>
            <a:pPr lvl="1" eaLnBrk="1" hangingPunct="1"/>
            <a:r>
              <a:rPr lang="en-US" altLang="en-US" smtClean="0"/>
              <a:t>Read from the file</a:t>
            </a:r>
          </a:p>
          <a:p>
            <a:pPr lvl="1" eaLnBrk="1" hangingPunct="1"/>
            <a:r>
              <a:rPr lang="en-US" altLang="en-US" smtClean="0"/>
              <a:t>Write to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BE6E96F-02E3-4FC2-9C81-758498247B75}" type="slidenum">
              <a:rPr lang="en-US" altLang="en-US" sz="1400"/>
              <a:pPr eaLnBrk="1" hangingPunct="1"/>
              <a:t>88</a:t>
            </a:fld>
            <a:endParaRPr lang="en-US" alt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done with the file, it needs to be </a:t>
            </a:r>
            <a:r>
              <a:rPr lang="en-US" altLang="en-US" i="1" smtClean="0"/>
              <a:t>closed</a:t>
            </a:r>
            <a:r>
              <a:rPr lang="en-US" altLang="en-US" smtClean="0"/>
              <a:t>. Closing the file causes any outstanding operations and other bookkeeping for the file to be completed.</a:t>
            </a:r>
          </a:p>
          <a:p>
            <a:pPr eaLnBrk="1" hangingPunct="1"/>
            <a:r>
              <a:rPr lang="en-US" altLang="en-US" smtClean="0"/>
              <a:t>In some cases, not properly closing a file could result in data loss.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ED92063-B5E0-4458-B4E6-E7587667FBDD}" type="slidenum">
              <a:rPr lang="en-US" altLang="en-US" sz="1400"/>
              <a:pPr eaLnBrk="1" hangingPunct="1"/>
              <a:t>89</a:t>
            </a:fld>
            <a:endParaRPr lang="en-US" alt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 file into a word processor</a:t>
            </a:r>
          </a:p>
          <a:p>
            <a:pPr lvl="1" eaLnBrk="1" hangingPunct="1"/>
            <a:r>
              <a:rPr lang="en-US" altLang="en-US" smtClean="0"/>
              <a:t>File opened</a:t>
            </a:r>
          </a:p>
          <a:p>
            <a:pPr lvl="1" eaLnBrk="1" hangingPunct="1"/>
            <a:r>
              <a:rPr lang="en-US" altLang="en-US" smtClean="0"/>
              <a:t>Contents read into RAM</a:t>
            </a:r>
          </a:p>
          <a:p>
            <a:pPr lvl="1" eaLnBrk="1" hangingPunct="1"/>
            <a:r>
              <a:rPr lang="en-US" altLang="en-US" smtClean="0"/>
              <a:t>File closed</a:t>
            </a:r>
          </a:p>
          <a:p>
            <a:pPr lvl="1" eaLnBrk="1" hangingPunct="1"/>
            <a:r>
              <a:rPr lang="en-US" altLang="en-US" smtClean="0"/>
              <a:t>Changes to the file are made to the copy stored in memory, not on the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9435D02-089F-4412-B45A-6F5141790865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String Data Type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29000"/>
            <a:ext cx="7772400" cy="2703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 = "Hello Bob"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greet[0]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print(greet[0], greet[2], greet[4])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l 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print(greet[x - 2])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7086600" y="2209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271" name="Group 23"/>
          <p:cNvGrpSpPr>
            <a:grpSpLocks/>
          </p:cNvGrpSpPr>
          <p:nvPr/>
        </p:nvGrpSpPr>
        <p:grpSpPr bwMode="auto">
          <a:xfrm>
            <a:off x="1600200" y="2209800"/>
            <a:ext cx="5486400" cy="1295400"/>
            <a:chOff x="1008" y="1392"/>
            <a:chExt cx="3456" cy="816"/>
          </a:xfrm>
        </p:grpSpPr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34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3" name="Line 5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4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5" name="Line 7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6" name="Line 8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7" name="Line 9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8" name="Line 10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9" name="Line 11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Text Box 12"/>
            <p:cNvSpPr txBox="1">
              <a:spLocks noChangeArrowheads="1"/>
            </p:cNvSpPr>
            <p:nvPr/>
          </p:nvSpPr>
          <p:spPr bwMode="auto">
            <a:xfrm>
              <a:off x="1104" y="1536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H</a:t>
              </a:r>
            </a:p>
          </p:txBody>
        </p:sp>
        <p:sp>
          <p:nvSpPr>
            <p:cNvPr id="11281" name="Text Box 13"/>
            <p:cNvSpPr txBox="1">
              <a:spLocks noChangeArrowheads="1"/>
            </p:cNvSpPr>
            <p:nvPr/>
          </p:nvSpPr>
          <p:spPr bwMode="auto">
            <a:xfrm>
              <a:off x="1488" y="1536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11282" name="Text Box 14"/>
            <p:cNvSpPr txBox="1">
              <a:spLocks noChangeArrowheads="1"/>
            </p:cNvSpPr>
            <p:nvPr/>
          </p:nvSpPr>
          <p:spPr bwMode="auto">
            <a:xfrm>
              <a:off x="1920" y="153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1283" name="Text Box 15"/>
            <p:cNvSpPr txBox="1">
              <a:spLocks noChangeArrowheads="1"/>
            </p:cNvSpPr>
            <p:nvPr/>
          </p:nvSpPr>
          <p:spPr bwMode="auto">
            <a:xfrm>
              <a:off x="2256" y="153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1284" name="Text Box 16"/>
            <p:cNvSpPr txBox="1">
              <a:spLocks noChangeArrowheads="1"/>
            </p:cNvSpPr>
            <p:nvPr/>
          </p:nvSpPr>
          <p:spPr bwMode="auto">
            <a:xfrm>
              <a:off x="2640" y="1536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1285" name="Text Box 17"/>
            <p:cNvSpPr txBox="1">
              <a:spLocks noChangeArrowheads="1"/>
            </p:cNvSpPr>
            <p:nvPr/>
          </p:nvSpPr>
          <p:spPr bwMode="auto">
            <a:xfrm>
              <a:off x="3408" y="153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1286" name="Line 18"/>
            <p:cNvSpPr>
              <a:spLocks noChangeShapeType="1"/>
            </p:cNvSpPr>
            <p:nvPr/>
          </p:nvSpPr>
          <p:spPr bwMode="auto">
            <a:xfrm>
              <a:off x="408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7" name="Text Box 20"/>
            <p:cNvSpPr txBox="1">
              <a:spLocks noChangeArrowheads="1"/>
            </p:cNvSpPr>
            <p:nvPr/>
          </p:nvSpPr>
          <p:spPr bwMode="auto">
            <a:xfrm>
              <a:off x="3744" y="1536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1288" name="Text Box 21"/>
            <p:cNvSpPr txBox="1">
              <a:spLocks noChangeArrowheads="1"/>
            </p:cNvSpPr>
            <p:nvPr/>
          </p:nvSpPr>
          <p:spPr bwMode="auto">
            <a:xfrm>
              <a:off x="4176" y="1536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1289" name="Text Box 22"/>
            <p:cNvSpPr txBox="1">
              <a:spLocks noChangeArrowheads="1"/>
            </p:cNvSpPr>
            <p:nvPr/>
          </p:nvSpPr>
          <p:spPr bwMode="auto">
            <a:xfrm>
              <a:off x="1008" y="1920"/>
              <a:ext cx="3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  0    1     2    3     4    5     6     7     8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1C95A6C-668D-47BA-84E0-383C224FA93B}" type="slidenum">
              <a:rPr lang="en-US" altLang="en-US" sz="1400"/>
              <a:pPr eaLnBrk="1" hangingPunct="1"/>
              <a:t>90</a:t>
            </a:fld>
            <a:endParaRPr lang="en-US" alt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Saving a word processing file</a:t>
            </a:r>
          </a:p>
          <a:p>
            <a:pPr lvl="1" eaLnBrk="1" hangingPunct="1"/>
            <a:r>
              <a:rPr lang="en-US" altLang="en-US" smtClean="0"/>
              <a:t>The original file on the disk is reopened in a mode that will allow writing (this actually erases the old contents)</a:t>
            </a:r>
          </a:p>
          <a:p>
            <a:pPr lvl="1" eaLnBrk="1" hangingPunct="1"/>
            <a:r>
              <a:rPr lang="en-US" altLang="en-US" smtClean="0"/>
              <a:t>File writing operations copy the version of the document in memory to the disk</a:t>
            </a:r>
          </a:p>
          <a:p>
            <a:pPr lvl="1" eaLnBrk="1" hangingPunct="1"/>
            <a:r>
              <a:rPr lang="en-US" altLang="en-US" smtClean="0"/>
              <a:t>The file is closed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D0CDD36-B2B9-43DF-927F-7E4F46C04788}" type="slidenum">
              <a:rPr lang="en-US" altLang="en-US" sz="1400"/>
              <a:pPr eaLnBrk="1" hangingPunct="1"/>
              <a:t>91</a:t>
            </a:fld>
            <a:endParaRPr lang="en-US" altLang="en-US" sz="140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Working with text files in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Associate a disk file with a file object using the open function</a:t>
            </a:r>
            <a:br>
              <a:rPr lang="en-US" altLang="en-US" dirty="0" smtClean="0"/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filevar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= open(&lt;name&gt;, &lt;mode&gt;)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name is a string with the actual file name on the disk. The mode is either </a:t>
            </a:r>
            <a:r>
              <a:rPr lang="en-US" altLang="en-US" dirty="0" smtClean="0">
                <a:latin typeface="Times New Roman" panose="02020603050405020304" pitchFamily="18" charset="0"/>
              </a:rPr>
              <a:t>‘</a:t>
            </a:r>
            <a:r>
              <a:rPr lang="en-US" altLang="en-US" dirty="0" smtClean="0"/>
              <a:t>r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Times New Roman" panose="02020603050405020304" pitchFamily="18" charset="0"/>
              </a:rPr>
              <a:t>‘</a:t>
            </a:r>
            <a:r>
              <a:rPr lang="en-US" altLang="en-US" dirty="0" smtClean="0"/>
              <a:t>w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 depending on whether we are reading or writing the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nfile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open("numbers.dat", "r")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8272A1-25C4-49FD-8E19-1C263F0EDA8A}" type="slidenum">
              <a:rPr lang="en-US" altLang="en-US" sz="1400"/>
              <a:pPr eaLnBrk="1" hangingPunct="1"/>
              <a:t>92</a:t>
            </a:fld>
            <a:endParaRPr lang="en-US" alt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Methods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&lt;file&gt;.read()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–</a:t>
            </a:r>
            <a:r>
              <a:rPr lang="en-US" altLang="en-US" sz="2800" dirty="0" smtClean="0"/>
              <a:t> returns the entire remaining contents of the file as a single (possibly large, multi-line) string</a:t>
            </a:r>
          </a:p>
          <a:p>
            <a:pPr eaLnBrk="1" hangingPunct="1"/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&lt;file&gt;.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–</a:t>
            </a:r>
            <a:r>
              <a:rPr lang="en-US" altLang="en-US" sz="2800" dirty="0" smtClean="0"/>
              <a:t> returns the next line of the file. This is all text up to </a:t>
            </a:r>
            <a:r>
              <a:rPr lang="en-US" altLang="en-US" sz="2800" i="1" dirty="0" smtClean="0"/>
              <a:t>and including</a:t>
            </a:r>
            <a:r>
              <a:rPr lang="en-US" altLang="en-US" sz="2800" dirty="0" smtClean="0"/>
              <a:t> the next newline character</a:t>
            </a:r>
          </a:p>
          <a:p>
            <a:pPr eaLnBrk="1" hangingPunct="1"/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&lt;file&gt;.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–</a:t>
            </a:r>
            <a:r>
              <a:rPr lang="en-US" altLang="en-US" sz="2800" dirty="0" smtClean="0"/>
              <a:t> returns a list of the remaining lines in the file. Each list item is a single line including the newline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78531D8-4730-4D11-9522-6C4BA8BAB4D0}" type="slidenum">
              <a:rPr lang="en-US" altLang="en-US" sz="1400"/>
              <a:pPr eaLnBrk="1" hangingPunct="1"/>
              <a:t>93</a:t>
            </a:fld>
            <a:endParaRPr lang="en-US" altLang="en-US" sz="140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printfile.py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Prints a file to the screen.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input("Enter filename: 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,'r')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print(data)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First, prompt the user for a file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Open the file for reading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file is read as one string and stored in the variable data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9831794-CEAF-4965-9953-5F7F8FF24487}" type="slidenum">
              <a:rPr lang="en-US" altLang="en-US" sz="1400"/>
              <a:pPr eaLnBrk="1" hangingPunct="1"/>
              <a:t>94</a:t>
            </a:fld>
            <a:endParaRPr lang="en-US" alt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readline</a:t>
            </a:r>
            <a:r>
              <a:rPr lang="en-US" altLang="en-US" dirty="0" smtClean="0"/>
              <a:t> can be used to read the next line from a file, including the trailing newline character</a:t>
            </a:r>
          </a:p>
          <a:p>
            <a:pPr marL="461963" indent="0" eaLnBrk="1" hangingPunct="1">
              <a:lnSpc>
                <a:spcPct val="90000"/>
              </a:lnSpc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"r")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line[:-1]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reads the first 5 lines of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Slicing is used to strip out the newline characters at the ends of the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66D6B61-A3EB-4A9E-95C0-FDED0E63FF4C}" type="slidenum">
              <a:rPr lang="en-US" altLang="en-US" sz="1400"/>
              <a:pPr eaLnBrk="1" hangingPunct="1"/>
              <a:t>95</a:t>
            </a:fld>
            <a:endParaRPr lang="en-US" altLang="en-US" sz="140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Another way to loop through the contents of a file is to read it in with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dirty="0" err="1" smtClean="0"/>
              <a:t>s</a:t>
            </a:r>
            <a:r>
              <a:rPr lang="en-US" altLang="en-US" dirty="0" smtClean="0"/>
              <a:t> and then loop through the resulting list.</a:t>
            </a:r>
          </a:p>
          <a:p>
            <a:pPr marL="461963" indent="0" eaLnBrk="1" hangingPunct="1"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"r")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Line processing here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52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574A0D6-98E6-46DB-84E2-78353874B9C7}" type="slidenum">
              <a:rPr lang="en-US" altLang="en-US" sz="1400"/>
              <a:pPr eaLnBrk="1" hangingPunct="1"/>
              <a:t>96</a:t>
            </a:fld>
            <a:endParaRPr lang="en-US" alt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 treats the file itself as a sequence of lines!</a:t>
            </a:r>
          </a:p>
          <a:p>
            <a:pPr marL="461963" indent="0" eaLnBrk="1" hangingPunct="1"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"r")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process the line here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613151C-5F56-4A99-A29C-D1982C991472}" type="slidenum">
              <a:rPr lang="en-US" altLang="en-US" sz="1400"/>
              <a:pPr eaLnBrk="1" hangingPunct="1"/>
              <a:t>97</a:t>
            </a:fld>
            <a:endParaRPr lang="en-US" altLang="en-US" sz="140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Opening a file for writing prepares the file to receive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you open an existing file for writing, you wipe out the file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s contents. If the named file does not exist, a new one is created.</a:t>
            </a:r>
          </a:p>
          <a:p>
            <a:pPr marL="461963" indent="0" eaLnBrk="1" hangingPunct="1">
              <a:lnSpc>
                <a:spcPct val="90000"/>
              </a:lnSpc>
              <a:buNone/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open("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mydata.out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"w")</a:t>
            </a:r>
          </a:p>
          <a:p>
            <a:pPr marL="461963" indent="0" eaLnBrk="1" hangingPunct="1">
              <a:lnSpc>
                <a:spcPct val="90000"/>
              </a:lnSpc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print(&lt;expressions&gt;, file=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29B68E-498A-4FFA-A5AA-E573D71B5F0E}" type="slidenum">
              <a:rPr lang="en-US" altLang="en-US" sz="1400"/>
              <a:pPr eaLnBrk="1" hangingPunct="1"/>
              <a:t>98</a:t>
            </a:fld>
            <a:endParaRPr lang="en-US" alt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Program:</a:t>
            </a:r>
            <a:br>
              <a:rPr lang="en-US" altLang="en-US" dirty="0" smtClean="0"/>
            </a:br>
            <a:r>
              <a:rPr lang="en-US" altLang="en-US" dirty="0" smtClean="0"/>
              <a:t>Batch Usernames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Batch </a:t>
            </a:r>
            <a:r>
              <a:rPr lang="en-US" altLang="en-US" smtClean="0"/>
              <a:t>mode processing is where program input and output are done through files (the program is not designed to be interactive)</a:t>
            </a:r>
          </a:p>
          <a:p>
            <a:pPr eaLnBrk="1" hangingPunct="1"/>
            <a:r>
              <a:rPr lang="en-US" altLang="en-US" smtClean="0"/>
              <a:t>Let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create usernames for a computer system where the first and last names come from an input file.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Python Programming, 3/e</a:t>
            </a:r>
          </a:p>
        </p:txBody>
      </p:sp>
      <p:sp>
        <p:nvSpPr>
          <p:cNvPr id="983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20127D-2585-4B72-A9E3-7CD82418FBD7}" type="slidenum">
              <a:rPr lang="en-US" altLang="en-US" sz="1400"/>
              <a:pPr eaLnBrk="1" hangingPunct="1"/>
              <a:t>99</a:t>
            </a:fld>
            <a:endParaRPr lang="en-US" alt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Program:</a:t>
            </a:r>
            <a:br>
              <a:rPr lang="en-US" altLang="en-US" dirty="0" smtClean="0"/>
            </a:br>
            <a:r>
              <a:rPr lang="en-US" altLang="en-US" dirty="0" smtClean="0"/>
              <a:t>Batch Usernames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33600"/>
            <a:ext cx="9144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userfile.py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Program to create a file of usernames in batch mode.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("This program creates a file of usernames from a")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("file of names.")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get the file names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input("What file are the names in? 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input("What file should the usernames go in? 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open the files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'w')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1936</TotalTime>
  <Words>6093</Words>
  <Application>Microsoft Office PowerPoint</Application>
  <PresentationFormat>On-screen Show (4:3)</PresentationFormat>
  <Paragraphs>982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Courier New</vt:lpstr>
      <vt:lpstr>Tahoma</vt:lpstr>
      <vt:lpstr>Times New Roman</vt:lpstr>
      <vt:lpstr>Wingdings</vt:lpstr>
      <vt:lpstr>Blends</vt:lpstr>
      <vt:lpstr>Python Programming: An Introduction to Computer Science</vt:lpstr>
      <vt:lpstr>Objectives</vt:lpstr>
      <vt:lpstr>Objectives</vt:lpstr>
      <vt:lpstr>Objectives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Simple String Processing</vt:lpstr>
      <vt:lpstr>Simple String Processing</vt:lpstr>
      <vt:lpstr>Simple String Processing</vt:lpstr>
      <vt:lpstr>Simple String Processing</vt:lpstr>
      <vt:lpstr>Simple String Processing</vt:lpstr>
      <vt:lpstr>Simple String Processing</vt:lpstr>
      <vt:lpstr>Lists as Sequences</vt:lpstr>
      <vt:lpstr>Lists as Sequences</vt:lpstr>
      <vt:lpstr>Lists as Sequences</vt:lpstr>
      <vt:lpstr>Lists as Sequences</vt:lpstr>
      <vt:lpstr>Lists as Sequences</vt:lpstr>
      <vt:lpstr>Lists as Sequences</vt:lpstr>
      <vt:lpstr>Lists as Sequences</vt:lpstr>
      <vt:lpstr>Lists as Sequences</vt:lpstr>
      <vt:lpstr>String Representation</vt:lpstr>
      <vt:lpstr>String Representation</vt:lpstr>
      <vt:lpstr>String Representation</vt:lpstr>
      <vt:lpstr>Programming an Encoder</vt:lpstr>
      <vt:lpstr>Programming an Encoder</vt:lpstr>
      <vt:lpstr>Programming a Decoder</vt:lpstr>
      <vt:lpstr>Programming a Decoder</vt:lpstr>
      <vt:lpstr>Programming a Decoder</vt:lpstr>
      <vt:lpstr>Programming a Decoder</vt:lpstr>
      <vt:lpstr>Programming a Decoder</vt:lpstr>
      <vt:lpstr>Programming a Decoder</vt:lpstr>
      <vt:lpstr>Programming a Decoder</vt:lpstr>
      <vt:lpstr>Programming a Decoder</vt:lpstr>
      <vt:lpstr>Programming a Decoder</vt:lpstr>
      <vt:lpstr>Programming a Decoder</vt:lpstr>
      <vt:lpstr>More String Methods</vt:lpstr>
      <vt:lpstr>More String Methods</vt:lpstr>
      <vt:lpstr>More String Methods</vt:lpstr>
      <vt:lpstr>More String Methods</vt:lpstr>
      <vt:lpstr>Lists Have Methods, Too</vt:lpstr>
      <vt:lpstr>Lists Have Methods, Too</vt:lpstr>
      <vt:lpstr>Lists Have Methods, Too</vt:lpstr>
      <vt:lpstr>Lists Have Methods, Too</vt:lpstr>
      <vt:lpstr>Lists Have Methods, Too</vt:lpstr>
      <vt:lpstr>From Encoding to Encryption</vt:lpstr>
      <vt:lpstr>From Encoding to Encryption</vt:lpstr>
      <vt:lpstr>From Encoding to Encryption</vt:lpstr>
      <vt:lpstr>From Encoding to Encryption</vt:lpstr>
      <vt:lpstr>From Encoding to Encryption</vt:lpstr>
      <vt:lpstr>From Encoding to Encryption</vt:lpstr>
      <vt:lpstr>From Encoding to Encryption</vt:lpstr>
      <vt:lpstr>Input/Output as String Manipulation</vt:lpstr>
      <vt:lpstr>Input/Output as String Manipulation</vt:lpstr>
      <vt:lpstr>Input/Output as String Manipulation</vt:lpstr>
      <vt:lpstr>Input/Output as String Manipulation</vt:lpstr>
      <vt:lpstr>Input/Output as String Manipulation</vt:lpstr>
      <vt:lpstr>Input/Output as String Manipulation</vt:lpstr>
      <vt:lpstr>Input/Output as String Manipulation</vt:lpstr>
      <vt:lpstr>Input/Output as String Manipulation</vt:lpstr>
      <vt:lpstr>Input/Output as String Manipulation</vt:lpstr>
      <vt:lpstr>Input/Output as String Manipulation</vt:lpstr>
      <vt:lpstr>String Formatting</vt:lpstr>
      <vt:lpstr>String Formatting</vt:lpstr>
      <vt:lpstr>String Formatting</vt:lpstr>
      <vt:lpstr>String Formatting</vt:lpstr>
      <vt:lpstr>String Formatting</vt:lpstr>
      <vt:lpstr>String Formatting</vt:lpstr>
      <vt:lpstr>String Formatting</vt:lpstr>
      <vt:lpstr>Better Change Counter</vt:lpstr>
      <vt:lpstr>Better Change Counter</vt:lpstr>
      <vt:lpstr>Better Change Counter</vt:lpstr>
      <vt:lpstr>Better Change Counter</vt:lpstr>
      <vt:lpstr>Files: Multi-line Strings</vt:lpstr>
      <vt:lpstr>Multi-Line Strings</vt:lpstr>
      <vt:lpstr>Multi-Line Strings</vt:lpstr>
      <vt:lpstr>File Processing</vt:lpstr>
      <vt:lpstr>File Processing</vt:lpstr>
      <vt:lpstr>File Processing</vt:lpstr>
      <vt:lpstr>File Processing</vt:lpstr>
      <vt:lpstr>File Processing</vt:lpstr>
      <vt:lpstr>File Methods</vt:lpstr>
      <vt:lpstr>File Processing</vt:lpstr>
      <vt:lpstr>File Processing</vt:lpstr>
      <vt:lpstr>File Processing</vt:lpstr>
      <vt:lpstr>File Processing</vt:lpstr>
      <vt:lpstr>File Processing</vt:lpstr>
      <vt:lpstr>Example Program: Batch Usernames</vt:lpstr>
      <vt:lpstr>Example Program: Batch Usernames</vt:lpstr>
      <vt:lpstr>Example Program: Batch Usernames</vt:lpstr>
      <vt:lpstr>Example Program: Batch Usernames</vt:lpstr>
      <vt:lpstr>File Dialogs</vt:lpstr>
      <vt:lpstr>File Dialogs</vt:lpstr>
      <vt:lpstr>File Dialogs</vt:lpstr>
      <vt:lpstr>File Dialogs</vt:lpstr>
      <vt:lpstr>File Dialogs</vt:lpstr>
      <vt:lpstr>File Dialogs</vt:lpstr>
      <vt:lpstr>File Dialogs</vt:lpstr>
      <vt:lpstr>File Dialogs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Terry Letsche</cp:lastModifiedBy>
  <cp:revision>43</cp:revision>
  <dcterms:created xsi:type="dcterms:W3CDTF">2004-01-19T20:52:41Z</dcterms:created>
  <dcterms:modified xsi:type="dcterms:W3CDTF">2016-07-28T17:55:08Z</dcterms:modified>
</cp:coreProperties>
</file>