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3" r:id="rId28"/>
    <p:sldId id="284" r:id="rId29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mar, Aman" initials="KA" lastIdx="3" clrIdx="0">
    <p:extLst>
      <p:ext uri="{19B8F6BF-5375-455C-9EA6-DF929625EA0E}">
        <p15:presenceInfo xmlns:p15="http://schemas.microsoft.com/office/powerpoint/2012/main" userId="S::aman.kumar@pearson.com::f7249ab3-ffd9-4e6a-b14b-b11f50bdd5fb" providerId="AD"/>
      </p:ext>
    </p:extLst>
  </p:cmAuthor>
  <p:cmAuthor id="2" name="Joel Chia Ming Than" initials="JCMT" lastIdx="4" clrIdx="1">
    <p:extLst>
      <p:ext uri="{19B8F6BF-5375-455C-9EA6-DF929625EA0E}">
        <p15:presenceInfo xmlns:p15="http://schemas.microsoft.com/office/powerpoint/2012/main" userId="S::jcmthan@swinburne.edu.my::b0f1f61e-c6cc-4b68-b558-b98e9f524b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96357" autoAdjust="0"/>
  </p:normalViewPr>
  <p:slideViewPr>
    <p:cSldViewPr>
      <p:cViewPr varScale="1">
        <p:scale>
          <a:sx n="60" d="100"/>
          <a:sy n="60" d="100"/>
        </p:scale>
        <p:origin x="162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250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F41814-6674-43E9-A094-59BCA86A5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439799"/>
            <a:ext cx="914528" cy="276264"/>
          </a:xfrm>
          <a:prstGeom prst="rect">
            <a:avLst/>
          </a:prstGeom>
        </p:spPr>
      </p:pic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A28C24-1148-4601-BE46-DF39A2E0BD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80C70-D39A-4723-8AEE-EA763F2243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825E5-A04A-4AA5-B17D-957446AE8BE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B7DAF-E03E-4C50-8474-984FB547A7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dirty="0"/>
              <a:t>© 2022 Pearson Education Ltd.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6254BA7-9378-4901-B403-F26FF760A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© 2022 Pearson Education Ltd.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899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D1CF4-9F58-437B-B989-51B8C8C28894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© 2022 Pearson Education Ltd.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9B5EE-F09C-4FCF-9EF6-EB7EE7890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483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03677" y="2470821"/>
            <a:ext cx="5051044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467600" y="7418669"/>
            <a:ext cx="2304544" cy="124073"/>
          </a:xfrm>
        </p:spPr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r>
              <a:rPr lang="en-US" spc="20" dirty="0"/>
              <a:t>© 2022 Pearson Education Ltd.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467601" y="7385586"/>
            <a:ext cx="2465332" cy="239489"/>
          </a:xfrm>
        </p:spPr>
        <p:txBody>
          <a:bodyPr lIns="0" tIns="0" rIns="0" bIns="0"/>
          <a:lstStyle>
            <a:lvl1pPr algn="l">
              <a:defRPr sz="1100" b="0" i="0" baseline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r>
              <a:rPr lang="en-US" spc="20" dirty="0"/>
              <a:t>© 2022 Pearson Education Ltd.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3B03451-1674-4690-BC06-79C33893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502920" y="6623082"/>
            <a:ext cx="2313432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467600" y="7418669"/>
            <a:ext cx="2304544" cy="124073"/>
          </a:xfrm>
        </p:spPr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r>
              <a:rPr lang="en-US" spc="20" dirty="0"/>
              <a:t>© 2022 Pearson Education Ltd.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502920" y="6623082"/>
            <a:ext cx="2313432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7467600" y="7418669"/>
            <a:ext cx="2304544" cy="124073"/>
          </a:xfrm>
        </p:spPr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r>
              <a:rPr lang="en-US" spc="20" dirty="0"/>
              <a:t>© 2022 Pearson Education Ltd.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502920" y="6623082"/>
            <a:ext cx="2313432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7467600" y="7418669"/>
            <a:ext cx="2304544" cy="115416"/>
          </a:xfrm>
        </p:spPr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r>
              <a:rPr lang="en-US" spc="20" dirty="0"/>
              <a:t>© 2022 Pearson Education Ltd.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025" y="1010818"/>
            <a:ext cx="8988348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2769" y="3769835"/>
            <a:ext cx="5878195" cy="1922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467600" y="7206173"/>
            <a:ext cx="49657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467600" y="7418669"/>
            <a:ext cx="2304544" cy="127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r>
              <a:rPr lang="en-US" spc="20" dirty="0"/>
              <a:t>© 2022 Pearson Education Ltd.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6F835A-77B0-4EFE-95E1-7D26CA325F0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7206173"/>
            <a:ext cx="914528" cy="2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FF83-374C-4D78-90D4-6F4E65B96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988348" cy="553998"/>
          </a:xfrm>
        </p:spPr>
        <p:txBody>
          <a:bodyPr/>
          <a:lstStyle/>
          <a:p>
            <a:r>
              <a:rPr lang="en-US" sz="3600" b="1" dirty="0">
                <a:solidFill>
                  <a:srgbClr val="007FA3"/>
                </a:solidFill>
                <a:latin typeface="+mj-lt"/>
                <a:cs typeface="Times New Roman"/>
                <a:sym typeface="Times New Roman"/>
              </a:rPr>
              <a:t>Artificial Intelligence: A Modern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E1E02-FA02-4881-B373-64107AC14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624" y="3168387"/>
            <a:ext cx="5878195" cy="1061829"/>
          </a:xfrm>
        </p:spPr>
        <p:txBody>
          <a:bodyPr/>
          <a:lstStyle/>
          <a:p>
            <a:pPr algn="ctr"/>
            <a:r>
              <a:rPr lang="en-US" sz="2800" b="1" dirty="0"/>
              <a:t>Chapter 1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Introduction</a:t>
            </a:r>
          </a:p>
        </p:txBody>
      </p:sp>
      <p:pic>
        <p:nvPicPr>
          <p:cNvPr id="5" name="Picture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24D1A35B-ACC0-44C8-914F-54B2A5925C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3373838" cy="426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540599-097F-4925-8152-A688652F3BD7}"/>
              </a:ext>
            </a:extLst>
          </p:cNvPr>
          <p:cNvSpPr txBox="1"/>
          <p:nvPr/>
        </p:nvSpPr>
        <p:spPr>
          <a:xfrm>
            <a:off x="422787" y="1225359"/>
            <a:ext cx="5066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FA3"/>
                </a:solidFill>
                <a:latin typeface="+mj-lt"/>
                <a:ea typeface="+mj-ea"/>
                <a:cs typeface="Times New Roman"/>
              </a:rPr>
              <a:t>Fourth Edition, Global Edition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712EF55-E866-4499-A425-A133AB65B70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885"/>
              </a:lnSpc>
            </a:pPr>
            <a:r>
              <a:rPr lang="en-US" spc="15"/>
              <a:t>Chapter</a:t>
            </a:r>
            <a:r>
              <a:rPr lang="en-US" spc="20"/>
              <a:t> 1</a:t>
            </a:r>
            <a:endParaRPr lang="en-US" spc="2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0532E9-0818-409E-9C5B-1EE03061C35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467600" y="7333173"/>
            <a:ext cx="2465332" cy="239489"/>
          </a:xfrm>
        </p:spPr>
        <p:txBody>
          <a:bodyPr/>
          <a:lstStyle/>
          <a:p>
            <a:pPr marL="38100">
              <a:lnSpc>
                <a:spcPts val="885"/>
              </a:lnSpc>
            </a:pPr>
            <a:r>
              <a:rPr lang="en-US" spc="20" dirty="0"/>
              <a:t>© 2022 Pearson Education Ltd.</a:t>
            </a:r>
          </a:p>
        </p:txBody>
      </p:sp>
    </p:spTree>
    <p:extLst>
      <p:ext uri="{BB962C8B-B14F-4D97-AF65-F5344CB8AC3E}">
        <p14:creationId xmlns:p14="http://schemas.microsoft.com/office/powerpoint/2010/main" val="194105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1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7467601" y="7385586"/>
            <a:ext cx="2465332" cy="354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smtClean="0"/>
              <a:t>10</a:t>
            </a:fld>
            <a:endParaRPr lang="en-US" spc="20" dirty="0"/>
          </a:p>
          <a:p>
            <a:pPr marL="38100">
              <a:lnSpc>
                <a:spcPts val="885"/>
              </a:lnSpc>
            </a:pPr>
            <a:r>
              <a:rPr lang="en-US" b="0" i="0" kern="1200" spc="2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Palatino Linotype" panose="02040502050505030304" pitchFamily="18" charset="0"/>
              </a:rPr>
              <a:t>© 2022 Pearson Education Ltd.</a:t>
            </a:r>
            <a:endParaRPr lang="en-US" dirty="0">
              <a:effectLst/>
            </a:endParaRPr>
          </a:p>
          <a:p>
            <a:pPr marL="38100">
              <a:lnSpc>
                <a:spcPts val="885"/>
              </a:lnSpc>
            </a:pPr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2635"/>
              </a:lnSpc>
            </a:pPr>
            <a:r>
              <a:rPr spc="210" dirty="0"/>
              <a:t>AI</a:t>
            </a:r>
            <a:r>
              <a:rPr spc="225" dirty="0"/>
              <a:t> </a:t>
            </a:r>
            <a:r>
              <a:rPr spc="85" dirty="0"/>
              <a:t>prehistory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769" y="1648426"/>
            <a:ext cx="113030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45" dirty="0">
                <a:solidFill>
                  <a:srgbClr val="00007E"/>
                </a:solidFill>
                <a:latin typeface="Calibri"/>
                <a:cs typeface="Calibri"/>
              </a:rPr>
              <a:t>Philosophy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769" y="2614643"/>
            <a:ext cx="13449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55" dirty="0">
                <a:solidFill>
                  <a:srgbClr val="00007E"/>
                </a:solidFill>
                <a:latin typeface="Calibri"/>
                <a:cs typeface="Calibri"/>
              </a:rPr>
              <a:t>Mathematics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769" y="3582382"/>
            <a:ext cx="116459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5" dirty="0">
                <a:solidFill>
                  <a:srgbClr val="00007E"/>
                </a:solidFill>
                <a:latin typeface="Calibri"/>
                <a:cs typeface="Calibri"/>
              </a:rPr>
              <a:t>Psychology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2769" y="4548599"/>
            <a:ext cx="1119505" cy="6578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2050" spc="-35" dirty="0">
                <a:solidFill>
                  <a:srgbClr val="00007E"/>
                </a:solidFill>
                <a:latin typeface="Calibri"/>
                <a:cs typeface="Calibri"/>
              </a:rPr>
              <a:t>Economics  </a:t>
            </a:r>
            <a:r>
              <a:rPr sz="2050" spc="-10" dirty="0">
                <a:solidFill>
                  <a:srgbClr val="00007E"/>
                </a:solidFill>
                <a:latin typeface="Calibri"/>
                <a:cs typeface="Calibri"/>
              </a:rPr>
              <a:t>Linguistics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2769" y="5516338"/>
            <a:ext cx="135953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75" dirty="0">
                <a:solidFill>
                  <a:srgbClr val="00007E"/>
                </a:solidFill>
                <a:latin typeface="Calibri"/>
                <a:cs typeface="Calibri"/>
              </a:rPr>
              <a:t>Neuroscience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07971" y="1648426"/>
            <a:ext cx="5878830" cy="42087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970" marR="3034665" indent="-1270">
              <a:lnSpc>
                <a:spcPct val="101000"/>
              </a:lnSpc>
              <a:spcBef>
                <a:spcPts val="90"/>
              </a:spcBef>
            </a:pPr>
            <a:r>
              <a:rPr sz="2050" spc="-25" dirty="0">
                <a:latin typeface="Calibri"/>
                <a:cs typeface="Calibri"/>
              </a:rPr>
              <a:t>logic, </a:t>
            </a:r>
            <a:r>
              <a:rPr sz="2050" spc="-80" dirty="0">
                <a:latin typeface="Calibri"/>
                <a:cs typeface="Calibri"/>
              </a:rPr>
              <a:t>methods</a:t>
            </a:r>
            <a:r>
              <a:rPr sz="2050" spc="-75" dirty="0">
                <a:latin typeface="Calibri"/>
                <a:cs typeface="Calibri"/>
              </a:rPr>
              <a:t> of</a:t>
            </a:r>
            <a:r>
              <a:rPr sz="2050" spc="-70" dirty="0">
                <a:latin typeface="Calibri"/>
                <a:cs typeface="Calibri"/>
              </a:rPr>
              <a:t> reasoning </a:t>
            </a:r>
            <a:r>
              <a:rPr sz="2050" spc="-45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mind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as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physical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system</a:t>
            </a:r>
            <a:endParaRPr sz="205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35"/>
              </a:spcBef>
            </a:pPr>
            <a:r>
              <a:rPr sz="2050" spc="-70" dirty="0">
                <a:latin typeface="Calibri"/>
                <a:cs typeface="Calibri"/>
              </a:rPr>
              <a:t>foundations</a:t>
            </a:r>
            <a:r>
              <a:rPr sz="2050" spc="22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learning,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language,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rationality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050" spc="-75" dirty="0">
                <a:latin typeface="Calibri"/>
                <a:cs typeface="Calibri"/>
              </a:rPr>
              <a:t>formal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representation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proof</a:t>
            </a:r>
            <a:endParaRPr sz="2050">
              <a:latin typeface="Calibri"/>
              <a:cs typeface="Calibri"/>
            </a:endParaRPr>
          </a:p>
          <a:p>
            <a:pPr marL="13970" marR="5080">
              <a:lnSpc>
                <a:spcPct val="101000"/>
              </a:lnSpc>
              <a:spcBef>
                <a:spcPts val="10"/>
              </a:spcBef>
            </a:pPr>
            <a:r>
              <a:rPr sz="2050" spc="-50" dirty="0">
                <a:latin typeface="Calibri"/>
                <a:cs typeface="Calibri"/>
              </a:rPr>
              <a:t>algorithms,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computation,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(un)decidability,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15" dirty="0">
                <a:latin typeface="Calibri"/>
                <a:cs typeface="Calibri"/>
              </a:rPr>
              <a:t>(in)tractability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probability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050" spc="-50" dirty="0">
                <a:latin typeface="Calibri"/>
                <a:cs typeface="Calibri"/>
              </a:rPr>
              <a:t>adaptation</a:t>
            </a:r>
            <a:endParaRPr sz="2050">
              <a:latin typeface="Calibri"/>
              <a:cs typeface="Calibri"/>
            </a:endParaRPr>
          </a:p>
          <a:p>
            <a:pPr marL="13970" marR="1169670">
              <a:lnSpc>
                <a:spcPts val="2500"/>
              </a:lnSpc>
              <a:spcBef>
                <a:spcPts val="75"/>
              </a:spcBef>
            </a:pPr>
            <a:r>
              <a:rPr sz="2050" spc="-105" dirty="0">
                <a:latin typeface="Calibri"/>
                <a:cs typeface="Calibri"/>
              </a:rPr>
              <a:t>phenomena</a:t>
            </a:r>
            <a:r>
              <a:rPr sz="2050" spc="-10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-70" dirty="0">
                <a:latin typeface="Calibri"/>
                <a:cs typeface="Calibri"/>
              </a:rPr>
              <a:t> perception</a:t>
            </a:r>
            <a:r>
              <a:rPr sz="2050" spc="-6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-6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motor</a:t>
            </a:r>
            <a:r>
              <a:rPr sz="2050" spc="-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control </a:t>
            </a:r>
            <a:r>
              <a:rPr sz="2050" spc="-4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experimental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techniques</a:t>
            </a:r>
            <a:r>
              <a:rPr sz="2050" spc="254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(psychophysics,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dirty="0">
                <a:latin typeface="Calibri"/>
                <a:cs typeface="Calibri"/>
              </a:rPr>
              <a:t>etc.)</a:t>
            </a:r>
            <a:endParaRPr sz="2050">
              <a:latin typeface="Calibri"/>
              <a:cs typeface="Calibri"/>
            </a:endParaRPr>
          </a:p>
          <a:p>
            <a:pPr marL="12700" marR="2369820">
              <a:lnSpc>
                <a:spcPct val="101200"/>
              </a:lnSpc>
              <a:spcBef>
                <a:spcPts val="45"/>
              </a:spcBef>
            </a:pPr>
            <a:r>
              <a:rPr sz="2050" spc="-75" dirty="0">
                <a:latin typeface="Calibri"/>
                <a:cs typeface="Calibri"/>
              </a:rPr>
              <a:t>formal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theory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rational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decisions </a:t>
            </a:r>
            <a:r>
              <a:rPr sz="2050" spc="-44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knowledge</a:t>
            </a:r>
            <a:r>
              <a:rPr sz="2050" spc="36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representation </a:t>
            </a:r>
            <a:r>
              <a:rPr sz="2050" spc="-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grammar</a:t>
            </a:r>
            <a:endParaRPr sz="2050">
              <a:latin typeface="Calibri"/>
              <a:cs typeface="Calibri"/>
            </a:endParaRPr>
          </a:p>
          <a:p>
            <a:pPr marL="13335">
              <a:lnSpc>
                <a:spcPct val="100000"/>
              </a:lnSpc>
              <a:spcBef>
                <a:spcPts val="180"/>
              </a:spcBef>
            </a:pPr>
            <a:r>
              <a:rPr sz="2050" spc="-35" dirty="0">
                <a:latin typeface="Calibri"/>
                <a:cs typeface="Calibri"/>
              </a:rPr>
              <a:t>plastic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physical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substrate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mental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activity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769" y="5831806"/>
            <a:ext cx="4716780" cy="657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647825" algn="l"/>
              </a:tabLst>
            </a:pPr>
            <a:r>
              <a:rPr sz="2050" spc="-40" dirty="0">
                <a:solidFill>
                  <a:srgbClr val="00007E"/>
                </a:solidFill>
                <a:latin typeface="Calibri"/>
                <a:cs typeface="Calibri"/>
              </a:rPr>
              <a:t>Control</a:t>
            </a:r>
            <a:r>
              <a:rPr sz="2050" spc="22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00007E"/>
                </a:solidFill>
                <a:latin typeface="Calibri"/>
                <a:cs typeface="Calibri"/>
              </a:rPr>
              <a:t>theory	</a:t>
            </a:r>
            <a:r>
              <a:rPr sz="2050" spc="-65" dirty="0">
                <a:latin typeface="Calibri"/>
                <a:cs typeface="Calibri"/>
              </a:rPr>
              <a:t>homeostatic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systems,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stability</a:t>
            </a:r>
            <a:endParaRPr sz="2050">
              <a:latin typeface="Calibri"/>
              <a:cs typeface="Calibri"/>
            </a:endParaRPr>
          </a:p>
          <a:p>
            <a:pPr marL="1649095">
              <a:lnSpc>
                <a:spcPct val="100000"/>
              </a:lnSpc>
              <a:spcBef>
                <a:spcPts val="35"/>
              </a:spcBef>
            </a:pPr>
            <a:r>
              <a:rPr sz="2050" spc="-70" dirty="0">
                <a:latin typeface="Calibri"/>
                <a:cs typeface="Calibri"/>
              </a:rPr>
              <a:t>simple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optimal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agent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designs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8460D5-CA5F-4C52-900C-093386425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206173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1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7467601" y="7385586"/>
            <a:ext cx="2465332" cy="354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smtClean="0"/>
              <a:t>11</a:t>
            </a:fld>
            <a:endParaRPr lang="en-US" spc="20" dirty="0"/>
          </a:p>
          <a:p>
            <a:pPr marL="38100">
              <a:lnSpc>
                <a:spcPts val="885"/>
              </a:lnSpc>
            </a:pPr>
            <a:r>
              <a:rPr lang="en-US" b="0" i="0" kern="1200" spc="2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Palatino Linotype" panose="02040502050505030304" pitchFamily="18" charset="0"/>
              </a:rPr>
              <a:t>© 2022 Pearson Education Ltd.</a:t>
            </a:r>
            <a:endParaRPr lang="en-US" dirty="0">
              <a:effectLst/>
            </a:endParaRPr>
          </a:p>
          <a:p>
            <a:pPr marL="38100">
              <a:lnSpc>
                <a:spcPts val="885"/>
              </a:lnSpc>
            </a:pPr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40" dirty="0"/>
              <a:t>Potted</a:t>
            </a:r>
            <a:r>
              <a:rPr spc="265" dirty="0"/>
              <a:t> </a:t>
            </a:r>
            <a:r>
              <a:rPr spc="85" dirty="0"/>
              <a:t>history</a:t>
            </a:r>
            <a:r>
              <a:rPr spc="220" dirty="0"/>
              <a:t> </a:t>
            </a:r>
            <a:r>
              <a:rPr spc="105" dirty="0"/>
              <a:t>of</a:t>
            </a:r>
            <a:r>
              <a:rPr spc="254" dirty="0"/>
              <a:t> </a:t>
            </a:r>
            <a:r>
              <a:rPr spc="204" dirty="0"/>
              <a:t>AI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769" y="1556987"/>
            <a:ext cx="518795" cy="655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70" dirty="0">
                <a:solidFill>
                  <a:srgbClr val="004B00"/>
                </a:solidFill>
                <a:latin typeface="Calibri"/>
                <a:cs typeface="Calibri"/>
              </a:rPr>
              <a:t>1943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50" spc="-70" dirty="0">
                <a:solidFill>
                  <a:srgbClr val="004B00"/>
                </a:solidFill>
                <a:latin typeface="Calibri"/>
                <a:cs typeface="Calibri"/>
              </a:rPr>
              <a:t>1950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7322" y="1556987"/>
            <a:ext cx="5256530" cy="655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0"/>
              </a:spcBef>
            </a:pPr>
            <a:r>
              <a:rPr sz="2050" spc="-25" dirty="0">
                <a:latin typeface="Calibri"/>
                <a:cs typeface="Calibri"/>
              </a:rPr>
              <a:t>McCulloch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70" dirty="0">
                <a:latin typeface="Calibri"/>
                <a:cs typeface="Calibri"/>
              </a:rPr>
              <a:t>&amp;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Pitts:</a:t>
            </a:r>
            <a:r>
              <a:rPr sz="2050" spc="41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Boolean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circuit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model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brain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15" dirty="0">
                <a:latin typeface="Calibri"/>
                <a:cs typeface="Calibri"/>
              </a:rPr>
              <a:t>Turing’s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“Computing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Machinery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Intelligence”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769" y="2189446"/>
            <a:ext cx="318325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026794" algn="l"/>
              </a:tabLst>
            </a:pPr>
            <a:r>
              <a:rPr sz="2050" spc="-70" dirty="0">
                <a:solidFill>
                  <a:srgbClr val="004B00"/>
                </a:solidFill>
                <a:latin typeface="Calibri"/>
                <a:cs typeface="Calibri"/>
              </a:rPr>
              <a:t>1952–69	</a:t>
            </a:r>
            <a:r>
              <a:rPr sz="2050" spc="10" dirty="0">
                <a:latin typeface="Calibri"/>
                <a:cs typeface="Calibri"/>
              </a:rPr>
              <a:t>Look,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Ma,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no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hands!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2769" y="2504914"/>
            <a:ext cx="61341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70" dirty="0">
                <a:solidFill>
                  <a:srgbClr val="004B00"/>
                </a:solidFill>
                <a:latin typeface="Calibri"/>
                <a:cs typeface="Calibri"/>
              </a:rPr>
              <a:t>1950s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2769" y="3137375"/>
            <a:ext cx="518795" cy="657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70" dirty="0">
                <a:solidFill>
                  <a:srgbClr val="004B00"/>
                </a:solidFill>
                <a:latin typeface="Calibri"/>
                <a:cs typeface="Calibri"/>
              </a:rPr>
              <a:t>1956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spc="-70" dirty="0">
                <a:solidFill>
                  <a:srgbClr val="004B00"/>
                </a:solidFill>
                <a:latin typeface="Calibri"/>
                <a:cs typeface="Calibri"/>
              </a:rPr>
              <a:t>1965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7296" y="2504914"/>
            <a:ext cx="6508750" cy="12903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-635">
              <a:lnSpc>
                <a:spcPct val="101299"/>
              </a:lnSpc>
              <a:spcBef>
                <a:spcPts val="85"/>
              </a:spcBef>
            </a:pPr>
            <a:r>
              <a:rPr sz="2050" spc="-15" dirty="0">
                <a:latin typeface="Calibri"/>
                <a:cs typeface="Calibri"/>
              </a:rPr>
              <a:t>Early </a:t>
            </a:r>
            <a:r>
              <a:rPr sz="2050" spc="60" dirty="0">
                <a:latin typeface="Calibri"/>
                <a:cs typeface="Calibri"/>
              </a:rPr>
              <a:t>AI </a:t>
            </a:r>
            <a:r>
              <a:rPr sz="2050" spc="-65" dirty="0">
                <a:latin typeface="Calibri"/>
                <a:cs typeface="Calibri"/>
              </a:rPr>
              <a:t>programs,</a:t>
            </a:r>
            <a:r>
              <a:rPr sz="2050" spc="33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including</a:t>
            </a:r>
            <a:r>
              <a:rPr sz="2050" spc="36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Samuel’s</a:t>
            </a:r>
            <a:r>
              <a:rPr sz="2050" spc="3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checkers</a:t>
            </a:r>
            <a:r>
              <a:rPr sz="2050" spc="32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program, </a:t>
            </a:r>
            <a:r>
              <a:rPr sz="2050" spc="-6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Newell</a:t>
            </a:r>
            <a:r>
              <a:rPr sz="2050" spc="-80" dirty="0">
                <a:latin typeface="Calibri"/>
                <a:cs typeface="Calibri"/>
              </a:rPr>
              <a:t> </a:t>
            </a:r>
            <a:r>
              <a:rPr sz="2050" spc="70" dirty="0">
                <a:latin typeface="Calibri"/>
                <a:cs typeface="Calibri"/>
              </a:rPr>
              <a:t>&amp; </a:t>
            </a:r>
            <a:r>
              <a:rPr sz="2050" spc="-30" dirty="0">
                <a:latin typeface="Calibri"/>
                <a:cs typeface="Calibri"/>
              </a:rPr>
              <a:t>Simon’s</a:t>
            </a:r>
            <a:r>
              <a:rPr sz="2050" spc="-25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Logic </a:t>
            </a:r>
            <a:r>
              <a:rPr sz="2050" spc="-25" dirty="0">
                <a:latin typeface="Calibri"/>
                <a:cs typeface="Calibri"/>
              </a:rPr>
              <a:t>Theorist, </a:t>
            </a:r>
            <a:r>
              <a:rPr sz="2050" spc="-65" dirty="0">
                <a:latin typeface="Calibri"/>
                <a:cs typeface="Calibri"/>
              </a:rPr>
              <a:t>Gelernter’s</a:t>
            </a:r>
            <a:r>
              <a:rPr sz="2050" spc="-6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Geometry</a:t>
            </a:r>
            <a:r>
              <a:rPr sz="2050" spc="-7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Engine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Dartmouth</a:t>
            </a:r>
            <a:r>
              <a:rPr sz="2050" spc="-4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meeting:</a:t>
            </a:r>
            <a:r>
              <a:rPr sz="2050" spc="330" dirty="0">
                <a:latin typeface="Calibri"/>
                <a:cs typeface="Calibri"/>
              </a:rPr>
              <a:t> </a:t>
            </a:r>
            <a:r>
              <a:rPr sz="2050" dirty="0">
                <a:latin typeface="Calibri"/>
                <a:cs typeface="Calibri"/>
              </a:rPr>
              <a:t>“Artificial</a:t>
            </a:r>
            <a:r>
              <a:rPr sz="2050" spc="46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Intelligence” </a:t>
            </a:r>
            <a:r>
              <a:rPr sz="2050" spc="-80" dirty="0">
                <a:latin typeface="Calibri"/>
                <a:cs typeface="Calibri"/>
              </a:rPr>
              <a:t>adopted </a:t>
            </a:r>
            <a:r>
              <a:rPr sz="2050" spc="-7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Robinson’s</a:t>
            </a:r>
            <a:r>
              <a:rPr sz="2050" spc="23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complete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algorithm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logical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reasoning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027430" marR="477520" indent="-1015365">
              <a:lnSpc>
                <a:spcPct val="101499"/>
              </a:lnSpc>
              <a:spcBef>
                <a:spcPts val="80"/>
              </a:spcBef>
              <a:tabLst>
                <a:tab pos="1026794" algn="l"/>
              </a:tabLst>
            </a:pPr>
            <a:r>
              <a:rPr spc="-70" dirty="0">
                <a:solidFill>
                  <a:srgbClr val="004B00"/>
                </a:solidFill>
              </a:rPr>
              <a:t>1966–74	</a:t>
            </a:r>
            <a:r>
              <a:rPr spc="60" dirty="0"/>
              <a:t>AI </a:t>
            </a:r>
            <a:r>
              <a:rPr spc="-70" dirty="0"/>
              <a:t>discovers</a:t>
            </a:r>
            <a:r>
              <a:rPr spc="-65" dirty="0"/>
              <a:t> </a:t>
            </a:r>
            <a:r>
              <a:rPr spc="-50" dirty="0"/>
              <a:t>computational</a:t>
            </a:r>
            <a:r>
              <a:rPr spc="-45" dirty="0"/>
              <a:t> </a:t>
            </a:r>
            <a:r>
              <a:rPr spc="-60" dirty="0"/>
              <a:t>complexity </a:t>
            </a:r>
            <a:r>
              <a:rPr spc="-55" dirty="0"/>
              <a:t> Neural</a:t>
            </a:r>
            <a:r>
              <a:rPr spc="185" dirty="0"/>
              <a:t> </a:t>
            </a:r>
            <a:r>
              <a:rPr spc="-100" dirty="0"/>
              <a:t>network</a:t>
            </a:r>
            <a:r>
              <a:rPr spc="170" dirty="0"/>
              <a:t> </a:t>
            </a:r>
            <a:r>
              <a:rPr spc="-85" dirty="0"/>
              <a:t>research</a:t>
            </a:r>
            <a:r>
              <a:rPr spc="180" dirty="0"/>
              <a:t> </a:t>
            </a:r>
            <a:r>
              <a:rPr spc="-55" dirty="0"/>
              <a:t>almost</a:t>
            </a:r>
            <a:r>
              <a:rPr spc="160" dirty="0"/>
              <a:t> </a:t>
            </a:r>
            <a:r>
              <a:rPr spc="-75" dirty="0"/>
              <a:t>disappears</a:t>
            </a:r>
          </a:p>
          <a:p>
            <a:pPr marL="12700" marR="5080">
              <a:lnSpc>
                <a:spcPct val="101000"/>
              </a:lnSpc>
              <a:spcBef>
                <a:spcPts val="10"/>
              </a:spcBef>
              <a:tabLst>
                <a:tab pos="1026794" algn="l"/>
              </a:tabLst>
            </a:pPr>
            <a:r>
              <a:rPr spc="-70" dirty="0">
                <a:solidFill>
                  <a:srgbClr val="004B00"/>
                </a:solidFill>
              </a:rPr>
              <a:t>1969–79	</a:t>
            </a:r>
            <a:r>
              <a:rPr spc="-15" dirty="0"/>
              <a:t>Early</a:t>
            </a:r>
            <a:r>
              <a:rPr spc="155" dirty="0"/>
              <a:t> </a:t>
            </a:r>
            <a:r>
              <a:rPr spc="-90" dirty="0"/>
              <a:t>development</a:t>
            </a:r>
            <a:r>
              <a:rPr spc="200" dirty="0"/>
              <a:t> </a:t>
            </a:r>
            <a:r>
              <a:rPr spc="-75" dirty="0"/>
              <a:t>of</a:t>
            </a:r>
            <a:r>
              <a:rPr spc="160" dirty="0"/>
              <a:t> </a:t>
            </a:r>
            <a:r>
              <a:rPr spc="-85" dirty="0"/>
              <a:t>knowledge-based</a:t>
            </a:r>
            <a:r>
              <a:rPr spc="225" dirty="0"/>
              <a:t> </a:t>
            </a:r>
            <a:r>
              <a:rPr spc="-65" dirty="0"/>
              <a:t>systems </a:t>
            </a:r>
            <a:r>
              <a:rPr spc="-445" dirty="0"/>
              <a:t> </a:t>
            </a:r>
            <a:r>
              <a:rPr spc="-70" dirty="0">
                <a:solidFill>
                  <a:srgbClr val="004B00"/>
                </a:solidFill>
              </a:rPr>
              <a:t>1980–88	</a:t>
            </a:r>
            <a:r>
              <a:rPr spc="-15" dirty="0"/>
              <a:t>Expert</a:t>
            </a:r>
            <a:r>
              <a:rPr spc="180" dirty="0"/>
              <a:t> </a:t>
            </a:r>
            <a:r>
              <a:rPr spc="-65" dirty="0"/>
              <a:t>systems</a:t>
            </a:r>
            <a:r>
              <a:rPr spc="190" dirty="0"/>
              <a:t> </a:t>
            </a:r>
            <a:r>
              <a:rPr spc="-60" dirty="0"/>
              <a:t>industry</a:t>
            </a:r>
            <a:r>
              <a:rPr spc="215" dirty="0"/>
              <a:t> </a:t>
            </a:r>
            <a:r>
              <a:rPr spc="-75" dirty="0"/>
              <a:t>booms</a:t>
            </a:r>
          </a:p>
          <a:p>
            <a:pPr marL="12700" marR="334645">
              <a:lnSpc>
                <a:spcPct val="101000"/>
              </a:lnSpc>
              <a:spcBef>
                <a:spcPts val="10"/>
              </a:spcBef>
              <a:tabLst>
                <a:tab pos="1026794" algn="l"/>
              </a:tabLst>
            </a:pPr>
            <a:r>
              <a:rPr spc="-70" dirty="0">
                <a:solidFill>
                  <a:srgbClr val="004B00"/>
                </a:solidFill>
              </a:rPr>
              <a:t>1988–93	</a:t>
            </a:r>
            <a:r>
              <a:rPr spc="-15" dirty="0"/>
              <a:t>Expert</a:t>
            </a:r>
            <a:r>
              <a:rPr spc="180" dirty="0"/>
              <a:t> </a:t>
            </a:r>
            <a:r>
              <a:rPr spc="-65" dirty="0"/>
              <a:t>systems</a:t>
            </a:r>
            <a:r>
              <a:rPr spc="190" dirty="0"/>
              <a:t> </a:t>
            </a:r>
            <a:r>
              <a:rPr spc="-60" dirty="0"/>
              <a:t>industry</a:t>
            </a:r>
            <a:r>
              <a:rPr spc="215" dirty="0"/>
              <a:t> </a:t>
            </a:r>
            <a:r>
              <a:rPr spc="-50" dirty="0"/>
              <a:t>busts:</a:t>
            </a:r>
            <a:r>
              <a:rPr spc="5" dirty="0"/>
              <a:t> </a:t>
            </a:r>
            <a:r>
              <a:rPr spc="75" dirty="0"/>
              <a:t>“AI</a:t>
            </a:r>
            <a:r>
              <a:rPr spc="180" dirty="0"/>
              <a:t> </a:t>
            </a:r>
            <a:r>
              <a:rPr spc="-25" dirty="0"/>
              <a:t>Winter” </a:t>
            </a:r>
            <a:r>
              <a:rPr spc="-450" dirty="0"/>
              <a:t> </a:t>
            </a:r>
            <a:r>
              <a:rPr spc="-70" dirty="0">
                <a:solidFill>
                  <a:srgbClr val="004B00"/>
                </a:solidFill>
              </a:rPr>
              <a:t>1985–95	</a:t>
            </a:r>
            <a:r>
              <a:rPr spc="-55" dirty="0"/>
              <a:t>Neural</a:t>
            </a:r>
            <a:r>
              <a:rPr spc="185" dirty="0"/>
              <a:t> </a:t>
            </a:r>
            <a:r>
              <a:rPr spc="-95" dirty="0"/>
              <a:t>networks</a:t>
            </a:r>
            <a:r>
              <a:rPr spc="170" dirty="0"/>
              <a:t> </a:t>
            </a:r>
            <a:r>
              <a:rPr spc="-75" dirty="0"/>
              <a:t>return</a:t>
            </a:r>
            <a:r>
              <a:rPr spc="190" dirty="0"/>
              <a:t> </a:t>
            </a:r>
            <a:r>
              <a:rPr spc="-55" dirty="0"/>
              <a:t>to</a:t>
            </a:r>
            <a:r>
              <a:rPr spc="180" dirty="0"/>
              <a:t> </a:t>
            </a:r>
            <a:r>
              <a:rPr spc="-60" dirty="0"/>
              <a:t>popularity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2769" y="5668738"/>
            <a:ext cx="64262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70" dirty="0">
                <a:solidFill>
                  <a:srgbClr val="004B00"/>
                </a:solidFill>
                <a:latin typeface="Calibri"/>
                <a:cs typeface="Calibri"/>
              </a:rPr>
              <a:t>1988</a:t>
            </a:r>
            <a:r>
              <a:rPr sz="2050" spc="-50" dirty="0">
                <a:latin typeface="Calibri"/>
                <a:cs typeface="Calibri"/>
              </a:rPr>
              <a:t>–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87212" y="5668738"/>
            <a:ext cx="6300470" cy="12884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>
              <a:lnSpc>
                <a:spcPct val="101000"/>
              </a:lnSpc>
              <a:spcBef>
                <a:spcPts val="90"/>
              </a:spcBef>
            </a:pPr>
            <a:r>
              <a:rPr sz="2050" spc="-70" dirty="0">
                <a:latin typeface="Calibri"/>
                <a:cs typeface="Calibri"/>
              </a:rPr>
              <a:t>Resurgence</a:t>
            </a:r>
            <a:r>
              <a:rPr sz="2050" spc="229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probability;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general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increase</a:t>
            </a:r>
            <a:r>
              <a:rPr sz="2050" spc="229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technical</a:t>
            </a:r>
            <a:r>
              <a:rPr sz="2050" spc="24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depth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“Nouvelle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55" dirty="0">
                <a:latin typeface="Calibri"/>
                <a:cs typeface="Calibri"/>
              </a:rPr>
              <a:t>AI”: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20" dirty="0">
                <a:latin typeface="Calibri"/>
                <a:cs typeface="Calibri"/>
              </a:rPr>
              <a:t>ALife,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GAs,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soft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computing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spc="-20" dirty="0">
                <a:latin typeface="Calibri"/>
                <a:cs typeface="Calibri"/>
              </a:rPr>
              <a:t>Agents,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agents,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everywhere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45" dirty="0">
                <a:latin typeface="Times New Roman"/>
                <a:cs typeface="Times New Roman"/>
              </a:rPr>
              <a:t>.</a:t>
            </a:r>
            <a:r>
              <a:rPr sz="2050" spc="-165" dirty="0">
                <a:latin typeface="Times New Roman"/>
                <a:cs typeface="Times New Roman"/>
              </a:rPr>
              <a:t> </a:t>
            </a:r>
            <a:r>
              <a:rPr sz="2050" spc="45" dirty="0">
                <a:latin typeface="Times New Roman"/>
                <a:cs typeface="Times New Roman"/>
              </a:rPr>
              <a:t>.</a:t>
            </a:r>
            <a:r>
              <a:rPr sz="2050" spc="-180" dirty="0">
                <a:latin typeface="Times New Roman"/>
                <a:cs typeface="Times New Roman"/>
              </a:rPr>
              <a:t> </a:t>
            </a:r>
            <a:r>
              <a:rPr sz="2050" spc="45" dirty="0">
                <a:latin typeface="Times New Roman"/>
                <a:cs typeface="Times New Roman"/>
              </a:rPr>
              <a:t>.</a:t>
            </a: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50" spc="-60" dirty="0">
                <a:latin typeface="Calibri"/>
                <a:cs typeface="Calibri"/>
              </a:rPr>
              <a:t>Human-level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60" dirty="0">
                <a:latin typeface="Calibri"/>
                <a:cs typeface="Calibri"/>
              </a:rPr>
              <a:t>AI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back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on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agenda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2769" y="6301199"/>
            <a:ext cx="642620" cy="655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70" dirty="0">
                <a:solidFill>
                  <a:srgbClr val="004B00"/>
                </a:solidFill>
                <a:latin typeface="Calibri"/>
                <a:cs typeface="Calibri"/>
              </a:rPr>
              <a:t>1995</a:t>
            </a:r>
            <a:r>
              <a:rPr sz="2050" spc="-50" dirty="0">
                <a:latin typeface="Calibri"/>
                <a:cs typeface="Calibri"/>
              </a:rPr>
              <a:t>–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50" spc="-70" dirty="0">
                <a:solidFill>
                  <a:srgbClr val="004B00"/>
                </a:solidFill>
                <a:latin typeface="Calibri"/>
                <a:cs typeface="Calibri"/>
              </a:rPr>
              <a:t>2003</a:t>
            </a:r>
            <a:r>
              <a:rPr sz="2050" spc="-50" dirty="0">
                <a:latin typeface="Calibri"/>
                <a:cs typeface="Calibri"/>
              </a:rPr>
              <a:t>–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C50DED-2F9E-4DDD-9968-F8D2A6874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66" y="7229105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7467601" y="7385586"/>
            <a:ext cx="2465332" cy="354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smtClean="0"/>
              <a:t>12</a:t>
            </a:fld>
            <a:endParaRPr lang="en-US" spc="20" dirty="0"/>
          </a:p>
          <a:p>
            <a:pPr marL="38100">
              <a:lnSpc>
                <a:spcPts val="885"/>
              </a:lnSpc>
            </a:pPr>
            <a:r>
              <a:rPr lang="en-US" b="0" i="0" kern="1200" spc="2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Palatino Linotype" panose="02040502050505030304" pitchFamily="18" charset="0"/>
              </a:rPr>
              <a:t>© 2022 Pearson Education Ltd.</a:t>
            </a:r>
            <a:endParaRPr lang="en-US" dirty="0">
              <a:effectLst/>
            </a:endParaRPr>
          </a:p>
          <a:p>
            <a:pPr marL="38100">
              <a:lnSpc>
                <a:spcPts val="885"/>
              </a:lnSpc>
            </a:pPr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State</a:t>
            </a:r>
            <a:r>
              <a:rPr spc="220" dirty="0"/>
              <a:t> </a:t>
            </a:r>
            <a:r>
              <a:rPr spc="105" dirty="0"/>
              <a:t>of</a:t>
            </a:r>
            <a:r>
              <a:rPr spc="250" dirty="0"/>
              <a:t> </a:t>
            </a:r>
            <a:r>
              <a:rPr spc="85" dirty="0"/>
              <a:t>the</a:t>
            </a:r>
            <a:r>
              <a:rPr spc="229" dirty="0"/>
              <a:t> </a:t>
            </a:r>
            <a:r>
              <a:rPr spc="65" dirty="0"/>
              <a:t>art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5" y="1592038"/>
            <a:ext cx="4910455" cy="850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5" dirty="0">
                <a:latin typeface="Calibri"/>
                <a:cs typeface="Calibri"/>
              </a:rPr>
              <a:t>Which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following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done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at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present?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5" dirty="0">
                <a:latin typeface="Calibri"/>
                <a:cs typeface="Calibri"/>
              </a:rPr>
              <a:t>Play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decent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game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table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tennis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C4C947-7335-44BD-A9BD-3374FF5FD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247473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7467601" y="7385586"/>
            <a:ext cx="2465332" cy="354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smtClean="0"/>
              <a:t>13</a:t>
            </a:fld>
            <a:endParaRPr lang="en-US" spc="20" dirty="0"/>
          </a:p>
          <a:p>
            <a:pPr marL="38100">
              <a:lnSpc>
                <a:spcPts val="885"/>
              </a:lnSpc>
            </a:pPr>
            <a:r>
              <a:rPr lang="en-US" b="0" i="0" kern="1200" spc="2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Palatino Linotype" panose="02040502050505030304" pitchFamily="18" charset="0"/>
              </a:rPr>
              <a:t>© 2022 Pearson Education Ltd.</a:t>
            </a:r>
            <a:endParaRPr lang="en-US" dirty="0">
              <a:effectLst/>
            </a:endParaRPr>
          </a:p>
          <a:p>
            <a:pPr marL="38100">
              <a:lnSpc>
                <a:spcPts val="885"/>
              </a:lnSpc>
            </a:pPr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State</a:t>
            </a:r>
            <a:r>
              <a:rPr spc="220" dirty="0"/>
              <a:t> </a:t>
            </a:r>
            <a:r>
              <a:rPr spc="105" dirty="0"/>
              <a:t>of</a:t>
            </a:r>
            <a:r>
              <a:rPr spc="250" dirty="0"/>
              <a:t> </a:t>
            </a:r>
            <a:r>
              <a:rPr spc="85" dirty="0"/>
              <a:t>the</a:t>
            </a:r>
            <a:r>
              <a:rPr spc="229" dirty="0"/>
              <a:t> </a:t>
            </a:r>
            <a:r>
              <a:rPr spc="65" dirty="0"/>
              <a:t>art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5" y="1592038"/>
            <a:ext cx="4910455" cy="1168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5" dirty="0">
                <a:latin typeface="Calibri"/>
                <a:cs typeface="Calibri"/>
              </a:rPr>
              <a:t>Which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following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done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at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present?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5" dirty="0">
                <a:solidFill>
                  <a:srgbClr val="004B00"/>
                </a:solidFill>
                <a:latin typeface="Calibri"/>
                <a:cs typeface="Calibri"/>
              </a:rPr>
              <a:t>Play</a:t>
            </a:r>
            <a:r>
              <a:rPr sz="2050" spc="16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decent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game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of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table</a:t>
            </a:r>
            <a:r>
              <a:rPr sz="2050" spc="19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tennis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25" dirty="0">
                <a:latin typeface="Calibri"/>
                <a:cs typeface="Calibri"/>
              </a:rPr>
              <a:t>Drive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safely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along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curving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mountain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road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1F08CD-6A5A-4EAD-9AB4-9253C6978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229105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7467601" y="7385586"/>
            <a:ext cx="2465332" cy="354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smtClean="0"/>
              <a:t>14</a:t>
            </a:fld>
            <a:endParaRPr lang="en-US" spc="20" dirty="0"/>
          </a:p>
          <a:p>
            <a:pPr marL="38100">
              <a:lnSpc>
                <a:spcPts val="885"/>
              </a:lnSpc>
            </a:pPr>
            <a:r>
              <a:rPr lang="en-US" b="0" i="0" kern="1200" spc="2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Palatino Linotype" panose="02040502050505030304" pitchFamily="18" charset="0"/>
              </a:rPr>
              <a:t>© 2022 Pearson Education Ltd.</a:t>
            </a:r>
            <a:endParaRPr lang="en-US" dirty="0">
              <a:effectLst/>
            </a:endParaRPr>
          </a:p>
          <a:p>
            <a:pPr marL="38100">
              <a:lnSpc>
                <a:spcPts val="885"/>
              </a:lnSpc>
            </a:pPr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State</a:t>
            </a:r>
            <a:r>
              <a:rPr spc="220" dirty="0"/>
              <a:t> </a:t>
            </a:r>
            <a:r>
              <a:rPr spc="105" dirty="0"/>
              <a:t>of</a:t>
            </a:r>
            <a:r>
              <a:rPr spc="250" dirty="0"/>
              <a:t> </a:t>
            </a:r>
            <a:r>
              <a:rPr spc="85" dirty="0"/>
              <a:t>the</a:t>
            </a:r>
            <a:r>
              <a:rPr spc="229" dirty="0"/>
              <a:t> </a:t>
            </a:r>
            <a:r>
              <a:rPr spc="65" dirty="0"/>
              <a:t>art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5" y="1592038"/>
            <a:ext cx="4910455" cy="1483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5" dirty="0">
                <a:latin typeface="Calibri"/>
                <a:cs typeface="Calibri"/>
              </a:rPr>
              <a:t>Which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following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done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at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present?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5" dirty="0">
                <a:solidFill>
                  <a:srgbClr val="004B00"/>
                </a:solidFill>
                <a:latin typeface="Calibri"/>
                <a:cs typeface="Calibri"/>
              </a:rPr>
              <a:t>Play</a:t>
            </a:r>
            <a:r>
              <a:rPr sz="2050" spc="16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decent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game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of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table</a:t>
            </a:r>
            <a:r>
              <a:rPr sz="2050" spc="19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tennis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25" dirty="0">
                <a:solidFill>
                  <a:srgbClr val="004B00"/>
                </a:solidFill>
                <a:latin typeface="Calibri"/>
                <a:cs typeface="Calibri"/>
              </a:rPr>
              <a:t>Drive</a:t>
            </a:r>
            <a:r>
              <a:rPr sz="2050" spc="15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004B00"/>
                </a:solidFill>
                <a:latin typeface="Calibri"/>
                <a:cs typeface="Calibri"/>
              </a:rPr>
              <a:t>safely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along</a:t>
            </a:r>
            <a:r>
              <a:rPr sz="2050" spc="16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004B00"/>
                </a:solidFill>
                <a:latin typeface="Calibri"/>
                <a:cs typeface="Calibri"/>
              </a:rPr>
              <a:t>curving</a:t>
            </a:r>
            <a:r>
              <a:rPr sz="2050" spc="17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mountain</a:t>
            </a:r>
            <a:r>
              <a:rPr sz="2050" spc="204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road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25"/>
              </a:spcBef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25" dirty="0">
                <a:latin typeface="Calibri"/>
                <a:cs typeface="Calibri"/>
              </a:rPr>
              <a:t>Drive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safely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along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Telegraph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Avenue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35513A-3E94-4CF1-BD9B-22C31D037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269673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7467601" y="7385586"/>
            <a:ext cx="2465332" cy="354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smtClean="0"/>
              <a:t>15</a:t>
            </a:fld>
            <a:endParaRPr lang="en-US" spc="20" dirty="0"/>
          </a:p>
          <a:p>
            <a:pPr marL="38100">
              <a:lnSpc>
                <a:spcPts val="885"/>
              </a:lnSpc>
            </a:pPr>
            <a:r>
              <a:rPr lang="en-US" b="0" i="0" kern="1200" spc="2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Palatino Linotype" panose="02040502050505030304" pitchFamily="18" charset="0"/>
              </a:rPr>
              <a:t>© 2022 Pearson Education Ltd.</a:t>
            </a:r>
            <a:endParaRPr lang="en-US" dirty="0">
              <a:effectLst/>
            </a:endParaRPr>
          </a:p>
          <a:p>
            <a:pPr marL="38100">
              <a:lnSpc>
                <a:spcPts val="885"/>
              </a:lnSpc>
            </a:pPr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State</a:t>
            </a:r>
            <a:r>
              <a:rPr spc="220" dirty="0"/>
              <a:t> </a:t>
            </a:r>
            <a:r>
              <a:rPr spc="105" dirty="0"/>
              <a:t>of</a:t>
            </a:r>
            <a:r>
              <a:rPr spc="250" dirty="0"/>
              <a:t> </a:t>
            </a:r>
            <a:r>
              <a:rPr spc="85" dirty="0"/>
              <a:t>the</a:t>
            </a:r>
            <a:r>
              <a:rPr spc="229" dirty="0"/>
              <a:t> </a:t>
            </a:r>
            <a:r>
              <a:rPr spc="65" dirty="0"/>
              <a:t>art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5" y="1592038"/>
            <a:ext cx="4910455" cy="1800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5" dirty="0">
                <a:latin typeface="Calibri"/>
                <a:cs typeface="Calibri"/>
              </a:rPr>
              <a:t>Which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following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done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at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present?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5" dirty="0">
                <a:solidFill>
                  <a:srgbClr val="004B00"/>
                </a:solidFill>
                <a:latin typeface="Calibri"/>
                <a:cs typeface="Calibri"/>
              </a:rPr>
              <a:t>Play</a:t>
            </a:r>
            <a:r>
              <a:rPr sz="2050" spc="16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decent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game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of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table</a:t>
            </a:r>
            <a:r>
              <a:rPr sz="2050" spc="19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tennis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25" dirty="0">
                <a:solidFill>
                  <a:srgbClr val="004B00"/>
                </a:solidFill>
                <a:latin typeface="Calibri"/>
                <a:cs typeface="Calibri"/>
              </a:rPr>
              <a:t>Drive</a:t>
            </a:r>
            <a:r>
              <a:rPr sz="2050" spc="15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004B00"/>
                </a:solidFill>
                <a:latin typeface="Calibri"/>
                <a:cs typeface="Calibri"/>
              </a:rPr>
              <a:t>safely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along</a:t>
            </a:r>
            <a:r>
              <a:rPr sz="2050" spc="16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004B00"/>
                </a:solidFill>
                <a:latin typeface="Calibri"/>
                <a:cs typeface="Calibri"/>
              </a:rPr>
              <a:t>curving</a:t>
            </a:r>
            <a:r>
              <a:rPr sz="2050" spc="17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mountain</a:t>
            </a:r>
            <a:r>
              <a:rPr sz="2050" spc="204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road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25" dirty="0">
                <a:solidFill>
                  <a:srgbClr val="B30000"/>
                </a:solidFill>
                <a:latin typeface="Calibri"/>
                <a:cs typeface="Calibri"/>
              </a:rPr>
              <a:t>Drive</a:t>
            </a:r>
            <a:r>
              <a:rPr sz="2050" spc="16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B30000"/>
                </a:solidFill>
                <a:latin typeface="Calibri"/>
                <a:cs typeface="Calibri"/>
              </a:rPr>
              <a:t>safely</a:t>
            </a:r>
            <a:r>
              <a:rPr sz="2050" spc="18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B30000"/>
                </a:solidFill>
                <a:latin typeface="Calibri"/>
                <a:cs typeface="Calibri"/>
              </a:rPr>
              <a:t>along</a:t>
            </a:r>
            <a:r>
              <a:rPr sz="2050" spc="16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B30000"/>
                </a:solidFill>
                <a:latin typeface="Calibri"/>
                <a:cs typeface="Calibri"/>
              </a:rPr>
              <a:t>Telegraph</a:t>
            </a:r>
            <a:r>
              <a:rPr sz="2050" spc="18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B30000"/>
                </a:solidFill>
                <a:latin typeface="Calibri"/>
                <a:cs typeface="Calibri"/>
              </a:rPr>
              <a:t>Avenue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20" dirty="0">
                <a:latin typeface="Calibri"/>
                <a:cs typeface="Calibri"/>
              </a:rPr>
              <a:t>Buy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week’s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worth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groceries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on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145" dirty="0">
                <a:latin typeface="Calibri"/>
                <a:cs typeface="Calibri"/>
              </a:rPr>
              <a:t>web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40EB89-FBDA-4396-9E65-909B10125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229105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7467601" y="7385586"/>
            <a:ext cx="2465332" cy="354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smtClean="0"/>
              <a:t>16</a:t>
            </a:fld>
            <a:endParaRPr lang="en-US" spc="20" dirty="0"/>
          </a:p>
          <a:p>
            <a:pPr marL="38100">
              <a:lnSpc>
                <a:spcPts val="885"/>
              </a:lnSpc>
            </a:pPr>
            <a:r>
              <a:rPr lang="en-US" b="0" i="0" kern="1200" spc="2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Palatino Linotype" panose="02040502050505030304" pitchFamily="18" charset="0"/>
              </a:rPr>
              <a:t>© 2022 Pearson Education Ltd.</a:t>
            </a:r>
            <a:endParaRPr lang="en-US" dirty="0">
              <a:effectLst/>
            </a:endParaRPr>
          </a:p>
          <a:p>
            <a:pPr marL="38100">
              <a:lnSpc>
                <a:spcPts val="885"/>
              </a:lnSpc>
            </a:pPr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State</a:t>
            </a:r>
            <a:r>
              <a:rPr spc="220" dirty="0"/>
              <a:t> </a:t>
            </a:r>
            <a:r>
              <a:rPr spc="105" dirty="0"/>
              <a:t>of</a:t>
            </a:r>
            <a:r>
              <a:rPr spc="250" dirty="0"/>
              <a:t> </a:t>
            </a:r>
            <a:r>
              <a:rPr spc="85" dirty="0"/>
              <a:t>the</a:t>
            </a:r>
            <a:r>
              <a:rPr spc="229" dirty="0"/>
              <a:t> </a:t>
            </a:r>
            <a:r>
              <a:rPr spc="65" dirty="0"/>
              <a:t>art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5" y="1592038"/>
            <a:ext cx="5492115" cy="21177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5" dirty="0">
                <a:latin typeface="Calibri"/>
                <a:cs typeface="Calibri"/>
              </a:rPr>
              <a:t>Which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following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done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at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present?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5" dirty="0">
                <a:solidFill>
                  <a:srgbClr val="004B00"/>
                </a:solidFill>
                <a:latin typeface="Calibri"/>
                <a:cs typeface="Calibri"/>
              </a:rPr>
              <a:t>Play</a:t>
            </a:r>
            <a:r>
              <a:rPr sz="2050" spc="16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decent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game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of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table</a:t>
            </a:r>
            <a:r>
              <a:rPr sz="2050" spc="19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tennis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25" dirty="0">
                <a:solidFill>
                  <a:srgbClr val="004B00"/>
                </a:solidFill>
                <a:latin typeface="Calibri"/>
                <a:cs typeface="Calibri"/>
              </a:rPr>
              <a:t>Drive</a:t>
            </a:r>
            <a:r>
              <a:rPr sz="2050" spc="15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004B00"/>
                </a:solidFill>
                <a:latin typeface="Calibri"/>
                <a:cs typeface="Calibri"/>
              </a:rPr>
              <a:t>safely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along</a:t>
            </a:r>
            <a:r>
              <a:rPr sz="2050" spc="16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004B00"/>
                </a:solidFill>
                <a:latin typeface="Calibri"/>
                <a:cs typeface="Calibri"/>
              </a:rPr>
              <a:t>curving</a:t>
            </a:r>
            <a:r>
              <a:rPr sz="2050" spc="17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mountain</a:t>
            </a:r>
            <a:r>
              <a:rPr sz="2050" spc="204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road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25" dirty="0">
                <a:solidFill>
                  <a:srgbClr val="B30000"/>
                </a:solidFill>
                <a:latin typeface="Calibri"/>
                <a:cs typeface="Calibri"/>
              </a:rPr>
              <a:t>Drive</a:t>
            </a:r>
            <a:r>
              <a:rPr sz="2050" spc="16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B30000"/>
                </a:solidFill>
                <a:latin typeface="Calibri"/>
                <a:cs typeface="Calibri"/>
              </a:rPr>
              <a:t>safely</a:t>
            </a:r>
            <a:r>
              <a:rPr sz="2050" spc="18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B30000"/>
                </a:solidFill>
                <a:latin typeface="Calibri"/>
                <a:cs typeface="Calibri"/>
              </a:rPr>
              <a:t>along</a:t>
            </a:r>
            <a:r>
              <a:rPr sz="2050" spc="16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B30000"/>
                </a:solidFill>
                <a:latin typeface="Calibri"/>
                <a:cs typeface="Calibri"/>
              </a:rPr>
              <a:t>Telegraph</a:t>
            </a:r>
            <a:r>
              <a:rPr sz="2050" spc="18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B30000"/>
                </a:solidFill>
                <a:latin typeface="Calibri"/>
                <a:cs typeface="Calibri"/>
              </a:rPr>
              <a:t>Avenue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20" dirty="0">
                <a:solidFill>
                  <a:srgbClr val="004B00"/>
                </a:solidFill>
                <a:latin typeface="Calibri"/>
                <a:cs typeface="Calibri"/>
              </a:rPr>
              <a:t>Buy</a:t>
            </a:r>
            <a:r>
              <a:rPr sz="2050" spc="17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004B00"/>
                </a:solidFill>
                <a:latin typeface="Calibri"/>
                <a:cs typeface="Calibri"/>
              </a:rPr>
              <a:t>week’s</a:t>
            </a:r>
            <a:r>
              <a:rPr sz="2050" spc="17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100" dirty="0">
                <a:solidFill>
                  <a:srgbClr val="004B00"/>
                </a:solidFill>
                <a:latin typeface="Calibri"/>
                <a:cs typeface="Calibri"/>
              </a:rPr>
              <a:t>worth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of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groceries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95" dirty="0">
                <a:solidFill>
                  <a:srgbClr val="004B00"/>
                </a:solidFill>
                <a:latin typeface="Calibri"/>
                <a:cs typeface="Calibri"/>
              </a:rPr>
              <a:t>on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the</a:t>
            </a:r>
            <a:r>
              <a:rPr sz="2050" spc="20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145" dirty="0">
                <a:solidFill>
                  <a:srgbClr val="004B00"/>
                </a:solidFill>
                <a:latin typeface="Calibri"/>
                <a:cs typeface="Calibri"/>
              </a:rPr>
              <a:t>web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20" dirty="0">
                <a:latin typeface="Calibri"/>
                <a:cs typeface="Calibri"/>
              </a:rPr>
              <a:t>Buy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week’s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worth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groceries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at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Berkeley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Bowl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08AD72-E316-42D2-A48E-202806719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280724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7467601" y="7385586"/>
            <a:ext cx="2465332" cy="354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smtClean="0"/>
              <a:t>17</a:t>
            </a:fld>
            <a:endParaRPr lang="en-US" spc="20" dirty="0"/>
          </a:p>
          <a:p>
            <a:pPr marL="38100">
              <a:lnSpc>
                <a:spcPts val="885"/>
              </a:lnSpc>
            </a:pPr>
            <a:r>
              <a:rPr lang="en-US" b="0" i="0" kern="1200" spc="2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Palatino Linotype" panose="02040502050505030304" pitchFamily="18" charset="0"/>
              </a:rPr>
              <a:t>© 2022 Pearson Education Ltd.</a:t>
            </a:r>
            <a:endParaRPr lang="en-US" dirty="0">
              <a:effectLst/>
            </a:endParaRPr>
          </a:p>
          <a:p>
            <a:pPr marL="38100">
              <a:lnSpc>
                <a:spcPts val="885"/>
              </a:lnSpc>
            </a:pPr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State</a:t>
            </a:r>
            <a:r>
              <a:rPr spc="220" dirty="0"/>
              <a:t> </a:t>
            </a:r>
            <a:r>
              <a:rPr spc="105" dirty="0"/>
              <a:t>of</a:t>
            </a:r>
            <a:r>
              <a:rPr spc="250" dirty="0"/>
              <a:t> </a:t>
            </a:r>
            <a:r>
              <a:rPr spc="85" dirty="0"/>
              <a:t>the</a:t>
            </a:r>
            <a:r>
              <a:rPr spc="229" dirty="0"/>
              <a:t> </a:t>
            </a:r>
            <a:r>
              <a:rPr spc="65" dirty="0"/>
              <a:t>art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5" y="1592038"/>
            <a:ext cx="5492115" cy="2433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5" dirty="0">
                <a:latin typeface="Calibri"/>
                <a:cs typeface="Calibri"/>
              </a:rPr>
              <a:t>Which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following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done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at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present?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5" dirty="0">
                <a:solidFill>
                  <a:srgbClr val="004B00"/>
                </a:solidFill>
                <a:latin typeface="Calibri"/>
                <a:cs typeface="Calibri"/>
              </a:rPr>
              <a:t>Play</a:t>
            </a:r>
            <a:r>
              <a:rPr sz="2050" spc="16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decent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game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of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table</a:t>
            </a:r>
            <a:r>
              <a:rPr sz="2050" spc="19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tennis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25" dirty="0">
                <a:solidFill>
                  <a:srgbClr val="004B00"/>
                </a:solidFill>
                <a:latin typeface="Calibri"/>
                <a:cs typeface="Calibri"/>
              </a:rPr>
              <a:t>Drive</a:t>
            </a:r>
            <a:r>
              <a:rPr sz="2050" spc="15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004B00"/>
                </a:solidFill>
                <a:latin typeface="Calibri"/>
                <a:cs typeface="Calibri"/>
              </a:rPr>
              <a:t>safely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along</a:t>
            </a:r>
            <a:r>
              <a:rPr sz="2050" spc="16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004B00"/>
                </a:solidFill>
                <a:latin typeface="Calibri"/>
                <a:cs typeface="Calibri"/>
              </a:rPr>
              <a:t>curving</a:t>
            </a:r>
            <a:r>
              <a:rPr sz="2050" spc="17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mountain</a:t>
            </a:r>
            <a:r>
              <a:rPr sz="2050" spc="204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road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25" dirty="0">
                <a:solidFill>
                  <a:srgbClr val="B30000"/>
                </a:solidFill>
                <a:latin typeface="Calibri"/>
                <a:cs typeface="Calibri"/>
              </a:rPr>
              <a:t>Drive</a:t>
            </a:r>
            <a:r>
              <a:rPr sz="2050" spc="16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B30000"/>
                </a:solidFill>
                <a:latin typeface="Calibri"/>
                <a:cs typeface="Calibri"/>
              </a:rPr>
              <a:t>safely</a:t>
            </a:r>
            <a:r>
              <a:rPr sz="2050" spc="18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B30000"/>
                </a:solidFill>
                <a:latin typeface="Calibri"/>
                <a:cs typeface="Calibri"/>
              </a:rPr>
              <a:t>along</a:t>
            </a:r>
            <a:r>
              <a:rPr sz="2050" spc="16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B30000"/>
                </a:solidFill>
                <a:latin typeface="Calibri"/>
                <a:cs typeface="Calibri"/>
              </a:rPr>
              <a:t>Telegraph</a:t>
            </a:r>
            <a:r>
              <a:rPr sz="2050" spc="18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B30000"/>
                </a:solidFill>
                <a:latin typeface="Calibri"/>
                <a:cs typeface="Calibri"/>
              </a:rPr>
              <a:t>Avenue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20" dirty="0">
                <a:solidFill>
                  <a:srgbClr val="004B00"/>
                </a:solidFill>
                <a:latin typeface="Calibri"/>
                <a:cs typeface="Calibri"/>
              </a:rPr>
              <a:t>Buy</a:t>
            </a:r>
            <a:r>
              <a:rPr sz="2050" spc="17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004B00"/>
                </a:solidFill>
                <a:latin typeface="Calibri"/>
                <a:cs typeface="Calibri"/>
              </a:rPr>
              <a:t>week’s</a:t>
            </a:r>
            <a:r>
              <a:rPr sz="2050" spc="17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100" dirty="0">
                <a:solidFill>
                  <a:srgbClr val="004B00"/>
                </a:solidFill>
                <a:latin typeface="Calibri"/>
                <a:cs typeface="Calibri"/>
              </a:rPr>
              <a:t>worth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of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groceries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95" dirty="0">
                <a:solidFill>
                  <a:srgbClr val="004B00"/>
                </a:solidFill>
                <a:latin typeface="Calibri"/>
                <a:cs typeface="Calibri"/>
              </a:rPr>
              <a:t>on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the</a:t>
            </a:r>
            <a:r>
              <a:rPr sz="2050" spc="20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145" dirty="0">
                <a:solidFill>
                  <a:srgbClr val="004B00"/>
                </a:solidFill>
                <a:latin typeface="Calibri"/>
                <a:cs typeface="Calibri"/>
              </a:rPr>
              <a:t>web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20" dirty="0">
                <a:solidFill>
                  <a:srgbClr val="B30000"/>
                </a:solidFill>
                <a:latin typeface="Calibri"/>
                <a:cs typeface="Calibri"/>
              </a:rPr>
              <a:t>Buy</a:t>
            </a:r>
            <a:r>
              <a:rPr sz="2050" spc="17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B30000"/>
                </a:solidFill>
                <a:latin typeface="Calibri"/>
                <a:cs typeface="Calibri"/>
              </a:rPr>
              <a:t>a</a:t>
            </a:r>
            <a:r>
              <a:rPr sz="2050" spc="18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B30000"/>
                </a:solidFill>
                <a:latin typeface="Calibri"/>
                <a:cs typeface="Calibri"/>
              </a:rPr>
              <a:t>week’s</a:t>
            </a:r>
            <a:r>
              <a:rPr sz="2050" spc="17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100" dirty="0">
                <a:solidFill>
                  <a:srgbClr val="B30000"/>
                </a:solidFill>
                <a:latin typeface="Calibri"/>
                <a:cs typeface="Calibri"/>
              </a:rPr>
              <a:t>worth</a:t>
            </a:r>
            <a:r>
              <a:rPr sz="2050" spc="18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B30000"/>
                </a:solidFill>
                <a:latin typeface="Calibri"/>
                <a:cs typeface="Calibri"/>
              </a:rPr>
              <a:t>of</a:t>
            </a:r>
            <a:r>
              <a:rPr sz="2050" spc="17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B30000"/>
                </a:solidFill>
                <a:latin typeface="Calibri"/>
                <a:cs typeface="Calibri"/>
              </a:rPr>
              <a:t>groceries</a:t>
            </a:r>
            <a:r>
              <a:rPr sz="2050" spc="19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20" dirty="0">
                <a:solidFill>
                  <a:srgbClr val="B30000"/>
                </a:solidFill>
                <a:latin typeface="Calibri"/>
                <a:cs typeface="Calibri"/>
              </a:rPr>
              <a:t>at</a:t>
            </a:r>
            <a:r>
              <a:rPr sz="2050" spc="17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B30000"/>
                </a:solidFill>
                <a:latin typeface="Calibri"/>
                <a:cs typeface="Calibri"/>
              </a:rPr>
              <a:t>Berkeley</a:t>
            </a:r>
            <a:r>
              <a:rPr sz="2050" spc="17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B30000"/>
                </a:solidFill>
                <a:latin typeface="Calibri"/>
                <a:cs typeface="Calibri"/>
              </a:rPr>
              <a:t>Bowl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25"/>
              </a:spcBef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5" dirty="0">
                <a:latin typeface="Calibri"/>
                <a:cs typeface="Calibri"/>
              </a:rPr>
              <a:t>Play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decent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game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bridge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652ABC-FA08-4F19-9756-D5785AF2C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269673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7467601" y="7385586"/>
            <a:ext cx="2465332" cy="354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smtClean="0"/>
              <a:t>18</a:t>
            </a:fld>
            <a:endParaRPr lang="en-US" spc="20" dirty="0"/>
          </a:p>
          <a:p>
            <a:pPr marL="38100">
              <a:lnSpc>
                <a:spcPts val="885"/>
              </a:lnSpc>
            </a:pPr>
            <a:r>
              <a:rPr lang="en-US" b="0" i="0" kern="1200" spc="2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Palatino Linotype" panose="02040502050505030304" pitchFamily="18" charset="0"/>
              </a:rPr>
              <a:t>© 2022 Pearson Education Ltd.</a:t>
            </a:r>
            <a:endParaRPr lang="en-US" dirty="0">
              <a:effectLst/>
            </a:endParaRPr>
          </a:p>
          <a:p>
            <a:pPr marL="38100">
              <a:lnSpc>
                <a:spcPts val="885"/>
              </a:lnSpc>
            </a:pPr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State</a:t>
            </a:r>
            <a:r>
              <a:rPr spc="220" dirty="0"/>
              <a:t> </a:t>
            </a:r>
            <a:r>
              <a:rPr spc="105" dirty="0"/>
              <a:t>of</a:t>
            </a:r>
            <a:r>
              <a:rPr spc="250" dirty="0"/>
              <a:t> </a:t>
            </a:r>
            <a:r>
              <a:rPr spc="85" dirty="0"/>
              <a:t>the</a:t>
            </a:r>
            <a:r>
              <a:rPr spc="229" dirty="0"/>
              <a:t> </a:t>
            </a:r>
            <a:r>
              <a:rPr spc="65" dirty="0"/>
              <a:t>art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5" y="1592038"/>
            <a:ext cx="5492115" cy="27501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5" dirty="0">
                <a:latin typeface="Calibri"/>
                <a:cs typeface="Calibri"/>
              </a:rPr>
              <a:t>Which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following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done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at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present?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5" dirty="0">
                <a:solidFill>
                  <a:srgbClr val="004B00"/>
                </a:solidFill>
                <a:latin typeface="Calibri"/>
                <a:cs typeface="Calibri"/>
              </a:rPr>
              <a:t>Play</a:t>
            </a:r>
            <a:r>
              <a:rPr sz="2050" spc="16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decent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game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of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table</a:t>
            </a:r>
            <a:r>
              <a:rPr sz="2050" spc="19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tennis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25" dirty="0">
                <a:solidFill>
                  <a:srgbClr val="004B00"/>
                </a:solidFill>
                <a:latin typeface="Calibri"/>
                <a:cs typeface="Calibri"/>
              </a:rPr>
              <a:t>Drive</a:t>
            </a:r>
            <a:r>
              <a:rPr sz="2050" spc="15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004B00"/>
                </a:solidFill>
                <a:latin typeface="Calibri"/>
                <a:cs typeface="Calibri"/>
              </a:rPr>
              <a:t>safely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along</a:t>
            </a:r>
            <a:r>
              <a:rPr sz="2050" spc="16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004B00"/>
                </a:solidFill>
                <a:latin typeface="Calibri"/>
                <a:cs typeface="Calibri"/>
              </a:rPr>
              <a:t>curving</a:t>
            </a:r>
            <a:r>
              <a:rPr sz="2050" spc="17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mountain</a:t>
            </a:r>
            <a:r>
              <a:rPr sz="2050" spc="204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road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25" dirty="0">
                <a:solidFill>
                  <a:srgbClr val="B30000"/>
                </a:solidFill>
                <a:latin typeface="Calibri"/>
                <a:cs typeface="Calibri"/>
              </a:rPr>
              <a:t>Drive</a:t>
            </a:r>
            <a:r>
              <a:rPr sz="2050" spc="16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B30000"/>
                </a:solidFill>
                <a:latin typeface="Calibri"/>
                <a:cs typeface="Calibri"/>
              </a:rPr>
              <a:t>safely</a:t>
            </a:r>
            <a:r>
              <a:rPr sz="2050" spc="18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B30000"/>
                </a:solidFill>
                <a:latin typeface="Calibri"/>
                <a:cs typeface="Calibri"/>
              </a:rPr>
              <a:t>along</a:t>
            </a:r>
            <a:r>
              <a:rPr sz="2050" spc="16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B30000"/>
                </a:solidFill>
                <a:latin typeface="Calibri"/>
                <a:cs typeface="Calibri"/>
              </a:rPr>
              <a:t>Telegraph</a:t>
            </a:r>
            <a:r>
              <a:rPr sz="2050" spc="18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B30000"/>
                </a:solidFill>
                <a:latin typeface="Calibri"/>
                <a:cs typeface="Calibri"/>
              </a:rPr>
              <a:t>Avenue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20" dirty="0">
                <a:solidFill>
                  <a:srgbClr val="004B00"/>
                </a:solidFill>
                <a:latin typeface="Calibri"/>
                <a:cs typeface="Calibri"/>
              </a:rPr>
              <a:t>Buy</a:t>
            </a:r>
            <a:r>
              <a:rPr sz="2050" spc="17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004B00"/>
                </a:solidFill>
                <a:latin typeface="Calibri"/>
                <a:cs typeface="Calibri"/>
              </a:rPr>
              <a:t>week’s</a:t>
            </a:r>
            <a:r>
              <a:rPr sz="2050" spc="17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100" dirty="0">
                <a:solidFill>
                  <a:srgbClr val="004B00"/>
                </a:solidFill>
                <a:latin typeface="Calibri"/>
                <a:cs typeface="Calibri"/>
              </a:rPr>
              <a:t>worth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of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groceries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95" dirty="0">
                <a:solidFill>
                  <a:srgbClr val="004B00"/>
                </a:solidFill>
                <a:latin typeface="Calibri"/>
                <a:cs typeface="Calibri"/>
              </a:rPr>
              <a:t>on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the</a:t>
            </a:r>
            <a:r>
              <a:rPr sz="2050" spc="20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145" dirty="0">
                <a:solidFill>
                  <a:srgbClr val="004B00"/>
                </a:solidFill>
                <a:latin typeface="Calibri"/>
                <a:cs typeface="Calibri"/>
              </a:rPr>
              <a:t>web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20" dirty="0">
                <a:solidFill>
                  <a:srgbClr val="B30000"/>
                </a:solidFill>
                <a:latin typeface="Calibri"/>
                <a:cs typeface="Calibri"/>
              </a:rPr>
              <a:t>Buy</a:t>
            </a:r>
            <a:r>
              <a:rPr sz="2050" spc="17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B30000"/>
                </a:solidFill>
                <a:latin typeface="Calibri"/>
                <a:cs typeface="Calibri"/>
              </a:rPr>
              <a:t>a</a:t>
            </a:r>
            <a:r>
              <a:rPr sz="2050" spc="18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B30000"/>
                </a:solidFill>
                <a:latin typeface="Calibri"/>
                <a:cs typeface="Calibri"/>
              </a:rPr>
              <a:t>week’s</a:t>
            </a:r>
            <a:r>
              <a:rPr sz="2050" spc="17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100" dirty="0">
                <a:solidFill>
                  <a:srgbClr val="B30000"/>
                </a:solidFill>
                <a:latin typeface="Calibri"/>
                <a:cs typeface="Calibri"/>
              </a:rPr>
              <a:t>worth</a:t>
            </a:r>
            <a:r>
              <a:rPr sz="2050" spc="18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B30000"/>
                </a:solidFill>
                <a:latin typeface="Calibri"/>
                <a:cs typeface="Calibri"/>
              </a:rPr>
              <a:t>of</a:t>
            </a:r>
            <a:r>
              <a:rPr sz="2050" spc="17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B30000"/>
                </a:solidFill>
                <a:latin typeface="Calibri"/>
                <a:cs typeface="Calibri"/>
              </a:rPr>
              <a:t>groceries</a:t>
            </a:r>
            <a:r>
              <a:rPr sz="2050" spc="19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20" dirty="0">
                <a:solidFill>
                  <a:srgbClr val="B30000"/>
                </a:solidFill>
                <a:latin typeface="Calibri"/>
                <a:cs typeface="Calibri"/>
              </a:rPr>
              <a:t>at</a:t>
            </a:r>
            <a:r>
              <a:rPr sz="2050" spc="17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B30000"/>
                </a:solidFill>
                <a:latin typeface="Calibri"/>
                <a:cs typeface="Calibri"/>
              </a:rPr>
              <a:t>Berkeley</a:t>
            </a:r>
            <a:r>
              <a:rPr sz="2050" spc="17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B30000"/>
                </a:solidFill>
                <a:latin typeface="Calibri"/>
                <a:cs typeface="Calibri"/>
              </a:rPr>
              <a:t>Bowl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5" dirty="0">
                <a:solidFill>
                  <a:srgbClr val="004B00"/>
                </a:solidFill>
                <a:latin typeface="Calibri"/>
                <a:cs typeface="Calibri"/>
              </a:rPr>
              <a:t>Play</a:t>
            </a:r>
            <a:r>
              <a:rPr sz="2050" spc="16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7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decent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game</a:t>
            </a:r>
            <a:r>
              <a:rPr sz="2050" spc="16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of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bridge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40" dirty="0">
                <a:latin typeface="Calibri"/>
                <a:cs typeface="Calibri"/>
              </a:rPr>
              <a:t>Discover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prove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130" dirty="0">
                <a:latin typeface="Calibri"/>
                <a:cs typeface="Calibri"/>
              </a:rPr>
              <a:t>new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mathematical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theorem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9F6D85-53C9-4AC7-9497-FE103F9B1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8" y="7333173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7467601" y="7385586"/>
            <a:ext cx="2465332" cy="354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smtClean="0"/>
              <a:t>19</a:t>
            </a:fld>
            <a:endParaRPr lang="en-US" spc="20" dirty="0"/>
          </a:p>
          <a:p>
            <a:pPr marL="38100">
              <a:lnSpc>
                <a:spcPts val="885"/>
              </a:lnSpc>
            </a:pPr>
            <a:r>
              <a:rPr lang="en-US" sz="1200" b="0" i="0" kern="1200" spc="2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Palatino Linotype" panose="02040502050505030304" pitchFamily="18" charset="0"/>
              </a:rPr>
              <a:t>© 2022 Pearson Education Ltd.</a:t>
            </a:r>
            <a:endParaRPr lang="en-US" sz="1200" dirty="0">
              <a:effectLst/>
            </a:endParaRPr>
          </a:p>
          <a:p>
            <a:pPr marL="38100">
              <a:lnSpc>
                <a:spcPts val="885"/>
              </a:lnSpc>
            </a:pPr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State</a:t>
            </a:r>
            <a:r>
              <a:rPr spc="220" dirty="0"/>
              <a:t> </a:t>
            </a:r>
            <a:r>
              <a:rPr spc="105" dirty="0"/>
              <a:t>of</a:t>
            </a:r>
            <a:r>
              <a:rPr spc="250" dirty="0"/>
              <a:t> </a:t>
            </a:r>
            <a:r>
              <a:rPr spc="85" dirty="0"/>
              <a:t>the</a:t>
            </a:r>
            <a:r>
              <a:rPr spc="229" dirty="0"/>
              <a:t> </a:t>
            </a:r>
            <a:r>
              <a:rPr spc="65" dirty="0"/>
              <a:t>art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5" y="1592038"/>
            <a:ext cx="6563995" cy="3065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5" dirty="0">
                <a:latin typeface="Calibri"/>
                <a:cs typeface="Calibri"/>
              </a:rPr>
              <a:t>Which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following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done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at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present?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5" dirty="0">
                <a:solidFill>
                  <a:srgbClr val="004B00"/>
                </a:solidFill>
                <a:latin typeface="Calibri"/>
                <a:cs typeface="Calibri"/>
              </a:rPr>
              <a:t>Play</a:t>
            </a:r>
            <a:r>
              <a:rPr sz="2050" spc="16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decent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game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of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table</a:t>
            </a:r>
            <a:r>
              <a:rPr sz="2050" spc="19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tennis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25" dirty="0">
                <a:solidFill>
                  <a:srgbClr val="004B00"/>
                </a:solidFill>
                <a:latin typeface="Calibri"/>
                <a:cs typeface="Calibri"/>
              </a:rPr>
              <a:t>Drive</a:t>
            </a:r>
            <a:r>
              <a:rPr sz="2050" spc="15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004B00"/>
                </a:solidFill>
                <a:latin typeface="Calibri"/>
                <a:cs typeface="Calibri"/>
              </a:rPr>
              <a:t>safely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along</a:t>
            </a:r>
            <a:r>
              <a:rPr sz="2050" spc="16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004B00"/>
                </a:solidFill>
                <a:latin typeface="Calibri"/>
                <a:cs typeface="Calibri"/>
              </a:rPr>
              <a:t>curving</a:t>
            </a:r>
            <a:r>
              <a:rPr sz="2050" spc="17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mountain</a:t>
            </a:r>
            <a:r>
              <a:rPr sz="2050" spc="204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road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25" dirty="0">
                <a:solidFill>
                  <a:srgbClr val="B30000"/>
                </a:solidFill>
                <a:latin typeface="Calibri"/>
                <a:cs typeface="Calibri"/>
              </a:rPr>
              <a:t>Drive</a:t>
            </a:r>
            <a:r>
              <a:rPr sz="2050" spc="16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B30000"/>
                </a:solidFill>
                <a:latin typeface="Calibri"/>
                <a:cs typeface="Calibri"/>
              </a:rPr>
              <a:t>safely</a:t>
            </a:r>
            <a:r>
              <a:rPr sz="2050" spc="18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B30000"/>
                </a:solidFill>
                <a:latin typeface="Calibri"/>
                <a:cs typeface="Calibri"/>
              </a:rPr>
              <a:t>along</a:t>
            </a:r>
            <a:r>
              <a:rPr sz="2050" spc="16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B30000"/>
                </a:solidFill>
                <a:latin typeface="Calibri"/>
                <a:cs typeface="Calibri"/>
              </a:rPr>
              <a:t>Telegraph</a:t>
            </a:r>
            <a:r>
              <a:rPr sz="2050" spc="18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B30000"/>
                </a:solidFill>
                <a:latin typeface="Calibri"/>
                <a:cs typeface="Calibri"/>
              </a:rPr>
              <a:t>Avenue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20" dirty="0">
                <a:solidFill>
                  <a:srgbClr val="004B00"/>
                </a:solidFill>
                <a:latin typeface="Calibri"/>
                <a:cs typeface="Calibri"/>
              </a:rPr>
              <a:t>Buy</a:t>
            </a:r>
            <a:r>
              <a:rPr sz="2050" spc="17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004B00"/>
                </a:solidFill>
                <a:latin typeface="Calibri"/>
                <a:cs typeface="Calibri"/>
              </a:rPr>
              <a:t>week’s</a:t>
            </a:r>
            <a:r>
              <a:rPr sz="2050" spc="17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100" dirty="0">
                <a:solidFill>
                  <a:srgbClr val="004B00"/>
                </a:solidFill>
                <a:latin typeface="Calibri"/>
                <a:cs typeface="Calibri"/>
              </a:rPr>
              <a:t>worth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of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groceries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95" dirty="0">
                <a:solidFill>
                  <a:srgbClr val="004B00"/>
                </a:solidFill>
                <a:latin typeface="Calibri"/>
                <a:cs typeface="Calibri"/>
              </a:rPr>
              <a:t>on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the</a:t>
            </a:r>
            <a:r>
              <a:rPr sz="2050" spc="20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145" dirty="0">
                <a:solidFill>
                  <a:srgbClr val="004B00"/>
                </a:solidFill>
                <a:latin typeface="Calibri"/>
                <a:cs typeface="Calibri"/>
              </a:rPr>
              <a:t>web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20" dirty="0">
                <a:solidFill>
                  <a:srgbClr val="B30000"/>
                </a:solidFill>
                <a:latin typeface="Calibri"/>
                <a:cs typeface="Calibri"/>
              </a:rPr>
              <a:t>Buy</a:t>
            </a:r>
            <a:r>
              <a:rPr sz="2050" spc="17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B30000"/>
                </a:solidFill>
                <a:latin typeface="Calibri"/>
                <a:cs typeface="Calibri"/>
              </a:rPr>
              <a:t>a</a:t>
            </a:r>
            <a:r>
              <a:rPr sz="2050" spc="18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B30000"/>
                </a:solidFill>
                <a:latin typeface="Calibri"/>
                <a:cs typeface="Calibri"/>
              </a:rPr>
              <a:t>week’s</a:t>
            </a:r>
            <a:r>
              <a:rPr sz="2050" spc="17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100" dirty="0">
                <a:solidFill>
                  <a:srgbClr val="B30000"/>
                </a:solidFill>
                <a:latin typeface="Calibri"/>
                <a:cs typeface="Calibri"/>
              </a:rPr>
              <a:t>worth</a:t>
            </a:r>
            <a:r>
              <a:rPr sz="2050" spc="19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B30000"/>
                </a:solidFill>
                <a:latin typeface="Calibri"/>
                <a:cs typeface="Calibri"/>
              </a:rPr>
              <a:t>of</a:t>
            </a:r>
            <a:r>
              <a:rPr sz="2050" spc="17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B30000"/>
                </a:solidFill>
                <a:latin typeface="Calibri"/>
                <a:cs typeface="Calibri"/>
              </a:rPr>
              <a:t>groceries</a:t>
            </a:r>
            <a:r>
              <a:rPr sz="2050" spc="18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20" dirty="0">
                <a:solidFill>
                  <a:srgbClr val="B30000"/>
                </a:solidFill>
                <a:latin typeface="Calibri"/>
                <a:cs typeface="Calibri"/>
              </a:rPr>
              <a:t>at</a:t>
            </a:r>
            <a:r>
              <a:rPr sz="2050" spc="18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B30000"/>
                </a:solidFill>
                <a:latin typeface="Calibri"/>
                <a:cs typeface="Calibri"/>
              </a:rPr>
              <a:t>Berkeley</a:t>
            </a:r>
            <a:r>
              <a:rPr sz="2050" spc="17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B30000"/>
                </a:solidFill>
                <a:latin typeface="Calibri"/>
                <a:cs typeface="Calibri"/>
              </a:rPr>
              <a:t>Bowl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5" dirty="0">
                <a:solidFill>
                  <a:srgbClr val="004B00"/>
                </a:solidFill>
                <a:latin typeface="Calibri"/>
                <a:cs typeface="Calibri"/>
              </a:rPr>
              <a:t>Play</a:t>
            </a:r>
            <a:r>
              <a:rPr sz="2050" spc="16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7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decent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game</a:t>
            </a:r>
            <a:r>
              <a:rPr sz="2050" spc="16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of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bridge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40" dirty="0">
                <a:solidFill>
                  <a:srgbClr val="FF00FF"/>
                </a:solidFill>
                <a:latin typeface="Calibri"/>
                <a:cs typeface="Calibri"/>
              </a:rPr>
              <a:t>Discover</a:t>
            </a:r>
            <a:r>
              <a:rPr sz="2050" spc="15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FF00FF"/>
                </a:solidFill>
                <a:latin typeface="Calibri"/>
                <a:cs typeface="Calibri"/>
              </a:rPr>
              <a:t>and</a:t>
            </a:r>
            <a:r>
              <a:rPr sz="2050" spc="18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100" dirty="0">
                <a:solidFill>
                  <a:srgbClr val="FF00FF"/>
                </a:solidFill>
                <a:latin typeface="Calibri"/>
                <a:cs typeface="Calibri"/>
              </a:rPr>
              <a:t>prove</a:t>
            </a:r>
            <a:r>
              <a:rPr sz="2050" spc="18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FF00FF"/>
                </a:solidFill>
                <a:latin typeface="Calibri"/>
                <a:cs typeface="Calibri"/>
              </a:rPr>
              <a:t>a</a:t>
            </a:r>
            <a:r>
              <a:rPr sz="2050" spc="17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130" dirty="0">
                <a:solidFill>
                  <a:srgbClr val="FF00FF"/>
                </a:solidFill>
                <a:latin typeface="Calibri"/>
                <a:cs typeface="Calibri"/>
              </a:rPr>
              <a:t>new</a:t>
            </a:r>
            <a:r>
              <a:rPr sz="2050" spc="19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FF00FF"/>
                </a:solidFill>
                <a:latin typeface="Calibri"/>
                <a:cs typeface="Calibri"/>
              </a:rPr>
              <a:t>mathematical</a:t>
            </a:r>
            <a:r>
              <a:rPr sz="2050" spc="204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105" dirty="0">
                <a:solidFill>
                  <a:srgbClr val="FF00FF"/>
                </a:solidFill>
                <a:latin typeface="Calibri"/>
                <a:cs typeface="Calibri"/>
              </a:rPr>
              <a:t>theorem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25"/>
              </a:spcBef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30" dirty="0">
                <a:latin typeface="Calibri"/>
                <a:cs typeface="Calibri"/>
              </a:rPr>
              <a:t>Design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execute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research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program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molecular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biology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CC7552-6570-4425-B3DA-5329D5156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311460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3677" y="2470821"/>
            <a:ext cx="378206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240" dirty="0">
                <a:latin typeface="Century"/>
                <a:cs typeface="Century"/>
              </a:rPr>
              <a:t>Artificial </a:t>
            </a:r>
            <a:r>
              <a:rPr sz="2450" spc="220" dirty="0">
                <a:latin typeface="Century"/>
                <a:cs typeface="Century"/>
              </a:rPr>
              <a:t>Intelligence</a:t>
            </a:r>
            <a:endParaRPr sz="245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93921" y="3925282"/>
            <a:ext cx="140271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155" dirty="0">
                <a:latin typeface="Century"/>
                <a:cs typeface="Century"/>
              </a:rPr>
              <a:t>Chapter</a:t>
            </a:r>
            <a:r>
              <a:rPr sz="2050" spc="165" dirty="0">
                <a:latin typeface="Century"/>
                <a:cs typeface="Century"/>
              </a:rPr>
              <a:t> </a:t>
            </a:r>
            <a:r>
              <a:rPr sz="2050" dirty="0">
                <a:latin typeface="Century"/>
                <a:cs typeface="Century"/>
              </a:rPr>
              <a:t>1</a:t>
            </a:r>
            <a:endParaRPr sz="2050">
              <a:latin typeface="Century"/>
              <a:cs typeface="Century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7467600" y="7418669"/>
            <a:ext cx="2304544" cy="354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smtClean="0"/>
              <a:pPr marL="38100">
                <a:lnSpc>
                  <a:spcPts val="885"/>
                </a:lnSpc>
              </a:pPr>
              <a:t>2</a:t>
            </a:fld>
            <a:r>
              <a:rPr lang="en-US" spc="20" dirty="0"/>
              <a:t> </a:t>
            </a:r>
          </a:p>
          <a:p>
            <a:pPr marL="38100">
              <a:lnSpc>
                <a:spcPts val="885"/>
              </a:lnSpc>
            </a:pPr>
            <a:r>
              <a:rPr lang="en-US" spc="20" dirty="0"/>
              <a:t>© 2022 Pearson Education Ltd.</a:t>
            </a:r>
          </a:p>
          <a:p>
            <a:pPr marL="38100">
              <a:lnSpc>
                <a:spcPts val="885"/>
              </a:lnSpc>
            </a:pPr>
            <a:endParaRPr spc="2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DF88FD-345A-4097-9C22-CA4D4F001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6" y="7280537"/>
            <a:ext cx="914528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7467601" y="7385586"/>
            <a:ext cx="2465332" cy="354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smtClean="0"/>
              <a:t>20</a:t>
            </a:fld>
            <a:endParaRPr lang="en-US" spc="20" dirty="0"/>
          </a:p>
          <a:p>
            <a:pPr marL="38100">
              <a:lnSpc>
                <a:spcPts val="885"/>
              </a:lnSpc>
            </a:pPr>
            <a:r>
              <a:rPr lang="en-US" sz="1200" b="0" i="0" kern="1200" spc="2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Palatino Linotype" panose="02040502050505030304" pitchFamily="18" charset="0"/>
              </a:rPr>
              <a:t>© 2022 Pearson Education Ltd.</a:t>
            </a:r>
            <a:endParaRPr lang="en-US" sz="1200" dirty="0">
              <a:effectLst/>
            </a:endParaRPr>
          </a:p>
          <a:p>
            <a:pPr marL="38100">
              <a:lnSpc>
                <a:spcPts val="885"/>
              </a:lnSpc>
            </a:pPr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State</a:t>
            </a:r>
            <a:r>
              <a:rPr spc="220" dirty="0"/>
              <a:t> </a:t>
            </a:r>
            <a:r>
              <a:rPr spc="105" dirty="0"/>
              <a:t>of</a:t>
            </a:r>
            <a:r>
              <a:rPr spc="250" dirty="0"/>
              <a:t> </a:t>
            </a:r>
            <a:r>
              <a:rPr spc="85" dirty="0"/>
              <a:t>the</a:t>
            </a:r>
            <a:r>
              <a:rPr spc="229" dirty="0"/>
              <a:t> </a:t>
            </a:r>
            <a:r>
              <a:rPr spc="65" dirty="0"/>
              <a:t>art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5" y="1592038"/>
            <a:ext cx="6563995" cy="33826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5" dirty="0">
                <a:latin typeface="Calibri"/>
                <a:cs typeface="Calibri"/>
              </a:rPr>
              <a:t>Which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following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done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at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present?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5" dirty="0">
                <a:solidFill>
                  <a:srgbClr val="004B00"/>
                </a:solidFill>
                <a:latin typeface="Calibri"/>
                <a:cs typeface="Calibri"/>
              </a:rPr>
              <a:t>Play</a:t>
            </a:r>
            <a:r>
              <a:rPr sz="2050" spc="16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decent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game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of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table</a:t>
            </a:r>
            <a:r>
              <a:rPr sz="2050" spc="19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tennis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25" dirty="0">
                <a:solidFill>
                  <a:srgbClr val="004B00"/>
                </a:solidFill>
                <a:latin typeface="Calibri"/>
                <a:cs typeface="Calibri"/>
              </a:rPr>
              <a:t>Drive</a:t>
            </a:r>
            <a:r>
              <a:rPr sz="2050" spc="15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004B00"/>
                </a:solidFill>
                <a:latin typeface="Calibri"/>
                <a:cs typeface="Calibri"/>
              </a:rPr>
              <a:t>safely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along</a:t>
            </a:r>
            <a:r>
              <a:rPr sz="2050" spc="16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004B00"/>
                </a:solidFill>
                <a:latin typeface="Calibri"/>
                <a:cs typeface="Calibri"/>
              </a:rPr>
              <a:t>curving</a:t>
            </a:r>
            <a:r>
              <a:rPr sz="2050" spc="17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mountain</a:t>
            </a:r>
            <a:r>
              <a:rPr sz="2050" spc="204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road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25" dirty="0">
                <a:solidFill>
                  <a:srgbClr val="B30000"/>
                </a:solidFill>
                <a:latin typeface="Calibri"/>
                <a:cs typeface="Calibri"/>
              </a:rPr>
              <a:t>Drive</a:t>
            </a:r>
            <a:r>
              <a:rPr sz="2050" spc="16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B30000"/>
                </a:solidFill>
                <a:latin typeface="Calibri"/>
                <a:cs typeface="Calibri"/>
              </a:rPr>
              <a:t>safely</a:t>
            </a:r>
            <a:r>
              <a:rPr sz="2050" spc="18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B30000"/>
                </a:solidFill>
                <a:latin typeface="Calibri"/>
                <a:cs typeface="Calibri"/>
              </a:rPr>
              <a:t>along</a:t>
            </a:r>
            <a:r>
              <a:rPr sz="2050" spc="16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B30000"/>
                </a:solidFill>
                <a:latin typeface="Calibri"/>
                <a:cs typeface="Calibri"/>
              </a:rPr>
              <a:t>Telegraph</a:t>
            </a:r>
            <a:r>
              <a:rPr sz="2050" spc="18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B30000"/>
                </a:solidFill>
                <a:latin typeface="Calibri"/>
                <a:cs typeface="Calibri"/>
              </a:rPr>
              <a:t>Avenue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20" dirty="0">
                <a:solidFill>
                  <a:srgbClr val="004B00"/>
                </a:solidFill>
                <a:latin typeface="Calibri"/>
                <a:cs typeface="Calibri"/>
              </a:rPr>
              <a:t>Buy</a:t>
            </a:r>
            <a:r>
              <a:rPr sz="2050" spc="17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004B00"/>
                </a:solidFill>
                <a:latin typeface="Calibri"/>
                <a:cs typeface="Calibri"/>
              </a:rPr>
              <a:t>week’s</a:t>
            </a:r>
            <a:r>
              <a:rPr sz="2050" spc="17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100" dirty="0">
                <a:solidFill>
                  <a:srgbClr val="004B00"/>
                </a:solidFill>
                <a:latin typeface="Calibri"/>
                <a:cs typeface="Calibri"/>
              </a:rPr>
              <a:t>worth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of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groceries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95" dirty="0">
                <a:solidFill>
                  <a:srgbClr val="004B00"/>
                </a:solidFill>
                <a:latin typeface="Calibri"/>
                <a:cs typeface="Calibri"/>
              </a:rPr>
              <a:t>on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the</a:t>
            </a:r>
            <a:r>
              <a:rPr sz="2050" spc="20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145" dirty="0">
                <a:solidFill>
                  <a:srgbClr val="004B00"/>
                </a:solidFill>
                <a:latin typeface="Calibri"/>
                <a:cs typeface="Calibri"/>
              </a:rPr>
              <a:t>web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20" dirty="0">
                <a:solidFill>
                  <a:srgbClr val="B30000"/>
                </a:solidFill>
                <a:latin typeface="Calibri"/>
                <a:cs typeface="Calibri"/>
              </a:rPr>
              <a:t>Buy</a:t>
            </a:r>
            <a:r>
              <a:rPr sz="2050" spc="17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B30000"/>
                </a:solidFill>
                <a:latin typeface="Calibri"/>
                <a:cs typeface="Calibri"/>
              </a:rPr>
              <a:t>a</a:t>
            </a:r>
            <a:r>
              <a:rPr sz="2050" spc="18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B30000"/>
                </a:solidFill>
                <a:latin typeface="Calibri"/>
                <a:cs typeface="Calibri"/>
              </a:rPr>
              <a:t>week’s</a:t>
            </a:r>
            <a:r>
              <a:rPr sz="2050" spc="17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100" dirty="0">
                <a:solidFill>
                  <a:srgbClr val="B30000"/>
                </a:solidFill>
                <a:latin typeface="Calibri"/>
                <a:cs typeface="Calibri"/>
              </a:rPr>
              <a:t>worth</a:t>
            </a:r>
            <a:r>
              <a:rPr sz="2050" spc="19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B30000"/>
                </a:solidFill>
                <a:latin typeface="Calibri"/>
                <a:cs typeface="Calibri"/>
              </a:rPr>
              <a:t>of</a:t>
            </a:r>
            <a:r>
              <a:rPr sz="2050" spc="17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B30000"/>
                </a:solidFill>
                <a:latin typeface="Calibri"/>
                <a:cs typeface="Calibri"/>
              </a:rPr>
              <a:t>groceries</a:t>
            </a:r>
            <a:r>
              <a:rPr sz="2050" spc="18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20" dirty="0">
                <a:solidFill>
                  <a:srgbClr val="B30000"/>
                </a:solidFill>
                <a:latin typeface="Calibri"/>
                <a:cs typeface="Calibri"/>
              </a:rPr>
              <a:t>at</a:t>
            </a:r>
            <a:r>
              <a:rPr sz="2050" spc="18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B30000"/>
                </a:solidFill>
                <a:latin typeface="Calibri"/>
                <a:cs typeface="Calibri"/>
              </a:rPr>
              <a:t>Berkeley</a:t>
            </a:r>
            <a:r>
              <a:rPr sz="2050" spc="17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B30000"/>
                </a:solidFill>
                <a:latin typeface="Calibri"/>
                <a:cs typeface="Calibri"/>
              </a:rPr>
              <a:t>Bowl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5" dirty="0">
                <a:solidFill>
                  <a:srgbClr val="004B00"/>
                </a:solidFill>
                <a:latin typeface="Calibri"/>
                <a:cs typeface="Calibri"/>
              </a:rPr>
              <a:t>Play</a:t>
            </a:r>
            <a:r>
              <a:rPr sz="2050" spc="16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7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decent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game</a:t>
            </a:r>
            <a:r>
              <a:rPr sz="2050" spc="16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of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bridge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40" dirty="0">
                <a:solidFill>
                  <a:srgbClr val="FF00FF"/>
                </a:solidFill>
                <a:latin typeface="Calibri"/>
                <a:cs typeface="Calibri"/>
              </a:rPr>
              <a:t>Discover</a:t>
            </a:r>
            <a:r>
              <a:rPr sz="2050" spc="15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FF00FF"/>
                </a:solidFill>
                <a:latin typeface="Calibri"/>
                <a:cs typeface="Calibri"/>
              </a:rPr>
              <a:t>and</a:t>
            </a:r>
            <a:r>
              <a:rPr sz="2050" spc="18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100" dirty="0">
                <a:solidFill>
                  <a:srgbClr val="FF00FF"/>
                </a:solidFill>
                <a:latin typeface="Calibri"/>
                <a:cs typeface="Calibri"/>
              </a:rPr>
              <a:t>prove</a:t>
            </a:r>
            <a:r>
              <a:rPr sz="2050" spc="18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FF00FF"/>
                </a:solidFill>
                <a:latin typeface="Calibri"/>
                <a:cs typeface="Calibri"/>
              </a:rPr>
              <a:t>a</a:t>
            </a:r>
            <a:r>
              <a:rPr sz="2050" spc="17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130" dirty="0">
                <a:solidFill>
                  <a:srgbClr val="FF00FF"/>
                </a:solidFill>
                <a:latin typeface="Calibri"/>
                <a:cs typeface="Calibri"/>
              </a:rPr>
              <a:t>new</a:t>
            </a:r>
            <a:r>
              <a:rPr sz="2050" spc="19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FF00FF"/>
                </a:solidFill>
                <a:latin typeface="Calibri"/>
                <a:cs typeface="Calibri"/>
              </a:rPr>
              <a:t>mathematical</a:t>
            </a:r>
            <a:r>
              <a:rPr sz="2050" spc="204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105" dirty="0">
                <a:solidFill>
                  <a:srgbClr val="FF00FF"/>
                </a:solidFill>
                <a:latin typeface="Calibri"/>
                <a:cs typeface="Calibri"/>
              </a:rPr>
              <a:t>theorem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30" dirty="0">
                <a:solidFill>
                  <a:srgbClr val="FF00FF"/>
                </a:solidFill>
                <a:latin typeface="Calibri"/>
                <a:cs typeface="Calibri"/>
              </a:rPr>
              <a:t>Design</a:t>
            </a:r>
            <a:r>
              <a:rPr sz="2050" spc="16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FF00FF"/>
                </a:solidFill>
                <a:latin typeface="Calibri"/>
                <a:cs typeface="Calibri"/>
              </a:rPr>
              <a:t>and</a:t>
            </a:r>
            <a:r>
              <a:rPr sz="2050" spc="17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FF00FF"/>
                </a:solidFill>
                <a:latin typeface="Calibri"/>
                <a:cs typeface="Calibri"/>
              </a:rPr>
              <a:t>execute</a:t>
            </a:r>
            <a:r>
              <a:rPr sz="2050" spc="18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FF00FF"/>
                </a:solidFill>
                <a:latin typeface="Calibri"/>
                <a:cs typeface="Calibri"/>
              </a:rPr>
              <a:t>a</a:t>
            </a:r>
            <a:r>
              <a:rPr sz="2050" spc="18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FF00FF"/>
                </a:solidFill>
                <a:latin typeface="Calibri"/>
                <a:cs typeface="Calibri"/>
              </a:rPr>
              <a:t>research</a:t>
            </a:r>
            <a:r>
              <a:rPr sz="2050" spc="18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FF00FF"/>
                </a:solidFill>
                <a:latin typeface="Calibri"/>
                <a:cs typeface="Calibri"/>
              </a:rPr>
              <a:t>program</a:t>
            </a:r>
            <a:r>
              <a:rPr sz="2050" spc="18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FF00FF"/>
                </a:solidFill>
                <a:latin typeface="Calibri"/>
                <a:cs typeface="Calibri"/>
              </a:rPr>
              <a:t>in</a:t>
            </a:r>
            <a:r>
              <a:rPr sz="2050" spc="18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FF00FF"/>
                </a:solidFill>
                <a:latin typeface="Calibri"/>
                <a:cs typeface="Calibri"/>
              </a:rPr>
              <a:t>molecular</a:t>
            </a:r>
            <a:r>
              <a:rPr sz="2050" spc="19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FF00FF"/>
                </a:solidFill>
                <a:latin typeface="Calibri"/>
                <a:cs typeface="Calibri"/>
              </a:rPr>
              <a:t>biology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55" dirty="0">
                <a:latin typeface="Calibri"/>
                <a:cs typeface="Calibri"/>
              </a:rPr>
              <a:t>Write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an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intentionally</a:t>
            </a:r>
            <a:r>
              <a:rPr sz="2050" spc="22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funny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story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D702AB-2FCF-4B02-87D9-1BFB39A4D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333173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7467601" y="7385586"/>
            <a:ext cx="2465332" cy="354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smtClean="0"/>
              <a:t>21</a:t>
            </a:fld>
            <a:endParaRPr lang="en-US" spc="20" dirty="0"/>
          </a:p>
          <a:p>
            <a:pPr marL="38100">
              <a:lnSpc>
                <a:spcPts val="885"/>
              </a:lnSpc>
            </a:pPr>
            <a:r>
              <a:rPr lang="en-US" sz="1200" b="0" i="0" kern="1200" spc="2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Palatino Linotype" panose="02040502050505030304" pitchFamily="18" charset="0"/>
              </a:rPr>
              <a:t>© 2022 Pearson Education Ltd.</a:t>
            </a:r>
            <a:endParaRPr lang="en-US" sz="1200" dirty="0">
              <a:effectLst/>
            </a:endParaRPr>
          </a:p>
          <a:p>
            <a:pPr marL="38100">
              <a:lnSpc>
                <a:spcPts val="885"/>
              </a:lnSpc>
            </a:pPr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State</a:t>
            </a:r>
            <a:r>
              <a:rPr spc="220" dirty="0"/>
              <a:t> </a:t>
            </a:r>
            <a:r>
              <a:rPr spc="105" dirty="0"/>
              <a:t>of</a:t>
            </a:r>
            <a:r>
              <a:rPr spc="250" dirty="0"/>
              <a:t> </a:t>
            </a:r>
            <a:r>
              <a:rPr spc="85" dirty="0"/>
              <a:t>the</a:t>
            </a:r>
            <a:r>
              <a:rPr spc="229" dirty="0"/>
              <a:t> </a:t>
            </a:r>
            <a:r>
              <a:rPr spc="65" dirty="0"/>
              <a:t>art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5" y="1592038"/>
            <a:ext cx="6563995" cy="3698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5" dirty="0">
                <a:latin typeface="Calibri"/>
                <a:cs typeface="Calibri"/>
              </a:rPr>
              <a:t>Which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following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done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at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present?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5" dirty="0">
                <a:solidFill>
                  <a:srgbClr val="004B00"/>
                </a:solidFill>
                <a:latin typeface="Calibri"/>
                <a:cs typeface="Calibri"/>
              </a:rPr>
              <a:t>Play</a:t>
            </a:r>
            <a:r>
              <a:rPr sz="2050" spc="16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decent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game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of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table</a:t>
            </a:r>
            <a:r>
              <a:rPr sz="2050" spc="19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tennis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25" dirty="0">
                <a:solidFill>
                  <a:srgbClr val="004B00"/>
                </a:solidFill>
                <a:latin typeface="Calibri"/>
                <a:cs typeface="Calibri"/>
              </a:rPr>
              <a:t>Drive</a:t>
            </a:r>
            <a:r>
              <a:rPr sz="2050" spc="15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004B00"/>
                </a:solidFill>
                <a:latin typeface="Calibri"/>
                <a:cs typeface="Calibri"/>
              </a:rPr>
              <a:t>safely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along</a:t>
            </a:r>
            <a:r>
              <a:rPr sz="2050" spc="16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004B00"/>
                </a:solidFill>
                <a:latin typeface="Calibri"/>
                <a:cs typeface="Calibri"/>
              </a:rPr>
              <a:t>curving</a:t>
            </a:r>
            <a:r>
              <a:rPr sz="2050" spc="17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mountain</a:t>
            </a:r>
            <a:r>
              <a:rPr sz="2050" spc="204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road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25" dirty="0">
                <a:solidFill>
                  <a:srgbClr val="B30000"/>
                </a:solidFill>
                <a:latin typeface="Calibri"/>
                <a:cs typeface="Calibri"/>
              </a:rPr>
              <a:t>Drive</a:t>
            </a:r>
            <a:r>
              <a:rPr sz="2050" spc="16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B30000"/>
                </a:solidFill>
                <a:latin typeface="Calibri"/>
                <a:cs typeface="Calibri"/>
              </a:rPr>
              <a:t>safely</a:t>
            </a:r>
            <a:r>
              <a:rPr sz="2050" spc="18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B30000"/>
                </a:solidFill>
                <a:latin typeface="Calibri"/>
                <a:cs typeface="Calibri"/>
              </a:rPr>
              <a:t>along</a:t>
            </a:r>
            <a:r>
              <a:rPr sz="2050" spc="16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B30000"/>
                </a:solidFill>
                <a:latin typeface="Calibri"/>
                <a:cs typeface="Calibri"/>
              </a:rPr>
              <a:t>Telegraph</a:t>
            </a:r>
            <a:r>
              <a:rPr sz="2050" spc="18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B30000"/>
                </a:solidFill>
                <a:latin typeface="Calibri"/>
                <a:cs typeface="Calibri"/>
              </a:rPr>
              <a:t>Avenue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20" dirty="0">
                <a:solidFill>
                  <a:srgbClr val="004B00"/>
                </a:solidFill>
                <a:latin typeface="Calibri"/>
                <a:cs typeface="Calibri"/>
              </a:rPr>
              <a:t>Buy</a:t>
            </a:r>
            <a:r>
              <a:rPr sz="2050" spc="17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004B00"/>
                </a:solidFill>
                <a:latin typeface="Calibri"/>
                <a:cs typeface="Calibri"/>
              </a:rPr>
              <a:t>week’s</a:t>
            </a:r>
            <a:r>
              <a:rPr sz="2050" spc="17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100" dirty="0">
                <a:solidFill>
                  <a:srgbClr val="004B00"/>
                </a:solidFill>
                <a:latin typeface="Calibri"/>
                <a:cs typeface="Calibri"/>
              </a:rPr>
              <a:t>worth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of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groceries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95" dirty="0">
                <a:solidFill>
                  <a:srgbClr val="004B00"/>
                </a:solidFill>
                <a:latin typeface="Calibri"/>
                <a:cs typeface="Calibri"/>
              </a:rPr>
              <a:t>on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the</a:t>
            </a:r>
            <a:r>
              <a:rPr sz="2050" spc="20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145" dirty="0">
                <a:solidFill>
                  <a:srgbClr val="004B00"/>
                </a:solidFill>
                <a:latin typeface="Calibri"/>
                <a:cs typeface="Calibri"/>
              </a:rPr>
              <a:t>web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20" dirty="0">
                <a:solidFill>
                  <a:srgbClr val="B30000"/>
                </a:solidFill>
                <a:latin typeface="Calibri"/>
                <a:cs typeface="Calibri"/>
              </a:rPr>
              <a:t>Buy</a:t>
            </a:r>
            <a:r>
              <a:rPr sz="2050" spc="17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B30000"/>
                </a:solidFill>
                <a:latin typeface="Calibri"/>
                <a:cs typeface="Calibri"/>
              </a:rPr>
              <a:t>a</a:t>
            </a:r>
            <a:r>
              <a:rPr sz="2050" spc="18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B30000"/>
                </a:solidFill>
                <a:latin typeface="Calibri"/>
                <a:cs typeface="Calibri"/>
              </a:rPr>
              <a:t>week’s</a:t>
            </a:r>
            <a:r>
              <a:rPr sz="2050" spc="17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100" dirty="0">
                <a:solidFill>
                  <a:srgbClr val="B30000"/>
                </a:solidFill>
                <a:latin typeface="Calibri"/>
                <a:cs typeface="Calibri"/>
              </a:rPr>
              <a:t>worth</a:t>
            </a:r>
            <a:r>
              <a:rPr sz="2050" spc="19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B30000"/>
                </a:solidFill>
                <a:latin typeface="Calibri"/>
                <a:cs typeface="Calibri"/>
              </a:rPr>
              <a:t>of</a:t>
            </a:r>
            <a:r>
              <a:rPr sz="2050" spc="17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B30000"/>
                </a:solidFill>
                <a:latin typeface="Calibri"/>
                <a:cs typeface="Calibri"/>
              </a:rPr>
              <a:t>groceries</a:t>
            </a:r>
            <a:r>
              <a:rPr sz="2050" spc="18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20" dirty="0">
                <a:solidFill>
                  <a:srgbClr val="B30000"/>
                </a:solidFill>
                <a:latin typeface="Calibri"/>
                <a:cs typeface="Calibri"/>
              </a:rPr>
              <a:t>at</a:t>
            </a:r>
            <a:r>
              <a:rPr sz="2050" spc="18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B30000"/>
                </a:solidFill>
                <a:latin typeface="Calibri"/>
                <a:cs typeface="Calibri"/>
              </a:rPr>
              <a:t>Berkeley</a:t>
            </a:r>
            <a:r>
              <a:rPr sz="2050" spc="17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B30000"/>
                </a:solidFill>
                <a:latin typeface="Calibri"/>
                <a:cs typeface="Calibri"/>
              </a:rPr>
              <a:t>Bowl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5" dirty="0">
                <a:solidFill>
                  <a:srgbClr val="004B00"/>
                </a:solidFill>
                <a:latin typeface="Calibri"/>
                <a:cs typeface="Calibri"/>
              </a:rPr>
              <a:t>Play</a:t>
            </a:r>
            <a:r>
              <a:rPr sz="2050" spc="16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7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decent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game</a:t>
            </a:r>
            <a:r>
              <a:rPr sz="2050" spc="16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of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bridge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40" dirty="0">
                <a:solidFill>
                  <a:srgbClr val="FF00FF"/>
                </a:solidFill>
                <a:latin typeface="Calibri"/>
                <a:cs typeface="Calibri"/>
              </a:rPr>
              <a:t>Discover</a:t>
            </a:r>
            <a:r>
              <a:rPr sz="2050" spc="15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FF00FF"/>
                </a:solidFill>
                <a:latin typeface="Calibri"/>
                <a:cs typeface="Calibri"/>
              </a:rPr>
              <a:t>and</a:t>
            </a:r>
            <a:r>
              <a:rPr sz="2050" spc="18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100" dirty="0">
                <a:solidFill>
                  <a:srgbClr val="FF00FF"/>
                </a:solidFill>
                <a:latin typeface="Calibri"/>
                <a:cs typeface="Calibri"/>
              </a:rPr>
              <a:t>prove</a:t>
            </a:r>
            <a:r>
              <a:rPr sz="2050" spc="18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FF00FF"/>
                </a:solidFill>
                <a:latin typeface="Calibri"/>
                <a:cs typeface="Calibri"/>
              </a:rPr>
              <a:t>a</a:t>
            </a:r>
            <a:r>
              <a:rPr sz="2050" spc="17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130" dirty="0">
                <a:solidFill>
                  <a:srgbClr val="FF00FF"/>
                </a:solidFill>
                <a:latin typeface="Calibri"/>
                <a:cs typeface="Calibri"/>
              </a:rPr>
              <a:t>new</a:t>
            </a:r>
            <a:r>
              <a:rPr sz="2050" spc="19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FF00FF"/>
                </a:solidFill>
                <a:latin typeface="Calibri"/>
                <a:cs typeface="Calibri"/>
              </a:rPr>
              <a:t>mathematical</a:t>
            </a:r>
            <a:r>
              <a:rPr sz="2050" spc="204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105" dirty="0">
                <a:solidFill>
                  <a:srgbClr val="FF00FF"/>
                </a:solidFill>
                <a:latin typeface="Calibri"/>
                <a:cs typeface="Calibri"/>
              </a:rPr>
              <a:t>theorem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30" dirty="0">
                <a:solidFill>
                  <a:srgbClr val="FF00FF"/>
                </a:solidFill>
                <a:latin typeface="Calibri"/>
                <a:cs typeface="Calibri"/>
              </a:rPr>
              <a:t>Design</a:t>
            </a:r>
            <a:r>
              <a:rPr sz="2050" spc="16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FF00FF"/>
                </a:solidFill>
                <a:latin typeface="Calibri"/>
                <a:cs typeface="Calibri"/>
              </a:rPr>
              <a:t>and</a:t>
            </a:r>
            <a:r>
              <a:rPr sz="2050" spc="17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FF00FF"/>
                </a:solidFill>
                <a:latin typeface="Calibri"/>
                <a:cs typeface="Calibri"/>
              </a:rPr>
              <a:t>execute</a:t>
            </a:r>
            <a:r>
              <a:rPr sz="2050" spc="18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FF00FF"/>
                </a:solidFill>
                <a:latin typeface="Calibri"/>
                <a:cs typeface="Calibri"/>
              </a:rPr>
              <a:t>a</a:t>
            </a:r>
            <a:r>
              <a:rPr sz="2050" spc="18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FF00FF"/>
                </a:solidFill>
                <a:latin typeface="Calibri"/>
                <a:cs typeface="Calibri"/>
              </a:rPr>
              <a:t>research</a:t>
            </a:r>
            <a:r>
              <a:rPr sz="2050" spc="18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FF00FF"/>
                </a:solidFill>
                <a:latin typeface="Calibri"/>
                <a:cs typeface="Calibri"/>
              </a:rPr>
              <a:t>program</a:t>
            </a:r>
            <a:r>
              <a:rPr sz="2050" spc="18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FF00FF"/>
                </a:solidFill>
                <a:latin typeface="Calibri"/>
                <a:cs typeface="Calibri"/>
              </a:rPr>
              <a:t>in</a:t>
            </a:r>
            <a:r>
              <a:rPr sz="2050" spc="18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FF00FF"/>
                </a:solidFill>
                <a:latin typeface="Calibri"/>
                <a:cs typeface="Calibri"/>
              </a:rPr>
              <a:t>molecular</a:t>
            </a:r>
            <a:r>
              <a:rPr sz="2050" spc="19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FF00FF"/>
                </a:solidFill>
                <a:latin typeface="Calibri"/>
                <a:cs typeface="Calibri"/>
              </a:rPr>
              <a:t>biology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55" dirty="0">
                <a:solidFill>
                  <a:srgbClr val="B30000"/>
                </a:solidFill>
                <a:latin typeface="Calibri"/>
                <a:cs typeface="Calibri"/>
              </a:rPr>
              <a:t>Write</a:t>
            </a:r>
            <a:r>
              <a:rPr sz="2050" spc="16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B30000"/>
                </a:solidFill>
                <a:latin typeface="Calibri"/>
                <a:cs typeface="Calibri"/>
              </a:rPr>
              <a:t>an</a:t>
            </a:r>
            <a:r>
              <a:rPr sz="2050" spc="17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B30000"/>
                </a:solidFill>
                <a:latin typeface="Calibri"/>
                <a:cs typeface="Calibri"/>
              </a:rPr>
              <a:t>intentionally</a:t>
            </a:r>
            <a:r>
              <a:rPr sz="2050" spc="22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B30000"/>
                </a:solidFill>
                <a:latin typeface="Calibri"/>
                <a:cs typeface="Calibri"/>
              </a:rPr>
              <a:t>funny</a:t>
            </a:r>
            <a:r>
              <a:rPr sz="2050" spc="19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B30000"/>
                </a:solidFill>
                <a:latin typeface="Calibri"/>
                <a:cs typeface="Calibri"/>
              </a:rPr>
              <a:t>story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25"/>
              </a:spcBef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50" dirty="0">
                <a:latin typeface="Calibri"/>
                <a:cs typeface="Calibri"/>
              </a:rPr>
              <a:t>Give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competent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legal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advice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specialized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area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law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F8067A-BAD5-4D43-BBE9-C900457EE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67217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7467601" y="7385586"/>
            <a:ext cx="2465332" cy="354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smtClean="0"/>
              <a:t>22</a:t>
            </a:fld>
            <a:endParaRPr lang="en-US" spc="20" dirty="0"/>
          </a:p>
          <a:p>
            <a:pPr marL="38100">
              <a:lnSpc>
                <a:spcPts val="885"/>
              </a:lnSpc>
            </a:pPr>
            <a:r>
              <a:rPr lang="en-US" sz="1200" b="0" i="0" kern="1200" spc="2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Palatino Linotype" panose="02040502050505030304" pitchFamily="18" charset="0"/>
              </a:rPr>
              <a:t>© 2022 Pearson Education Ltd.</a:t>
            </a:r>
            <a:endParaRPr lang="en-US" sz="1200" dirty="0">
              <a:effectLst/>
            </a:endParaRPr>
          </a:p>
          <a:p>
            <a:pPr marL="38100">
              <a:lnSpc>
                <a:spcPts val="885"/>
              </a:lnSpc>
            </a:pPr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State</a:t>
            </a:r>
            <a:r>
              <a:rPr spc="220" dirty="0"/>
              <a:t> </a:t>
            </a:r>
            <a:r>
              <a:rPr spc="105" dirty="0"/>
              <a:t>of</a:t>
            </a:r>
            <a:r>
              <a:rPr spc="250" dirty="0"/>
              <a:t> </a:t>
            </a:r>
            <a:r>
              <a:rPr spc="85" dirty="0"/>
              <a:t>the</a:t>
            </a:r>
            <a:r>
              <a:rPr spc="229" dirty="0"/>
              <a:t> </a:t>
            </a:r>
            <a:r>
              <a:rPr spc="65" dirty="0"/>
              <a:t>art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5" y="1592038"/>
            <a:ext cx="6563995" cy="4015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5" dirty="0">
                <a:latin typeface="Calibri"/>
                <a:cs typeface="Calibri"/>
              </a:rPr>
              <a:t>Which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following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done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at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present?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5" dirty="0">
                <a:solidFill>
                  <a:srgbClr val="004B00"/>
                </a:solidFill>
                <a:latin typeface="Calibri"/>
                <a:cs typeface="Calibri"/>
              </a:rPr>
              <a:t>Play</a:t>
            </a:r>
            <a:r>
              <a:rPr sz="2050" spc="16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decent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game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of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table</a:t>
            </a:r>
            <a:r>
              <a:rPr sz="2050" spc="19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tennis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25" dirty="0">
                <a:solidFill>
                  <a:srgbClr val="004B00"/>
                </a:solidFill>
                <a:latin typeface="Calibri"/>
                <a:cs typeface="Calibri"/>
              </a:rPr>
              <a:t>Drive</a:t>
            </a:r>
            <a:r>
              <a:rPr sz="2050" spc="15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004B00"/>
                </a:solidFill>
                <a:latin typeface="Calibri"/>
                <a:cs typeface="Calibri"/>
              </a:rPr>
              <a:t>safely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along</a:t>
            </a:r>
            <a:r>
              <a:rPr sz="2050" spc="16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004B00"/>
                </a:solidFill>
                <a:latin typeface="Calibri"/>
                <a:cs typeface="Calibri"/>
              </a:rPr>
              <a:t>curving</a:t>
            </a:r>
            <a:r>
              <a:rPr sz="2050" spc="17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mountain</a:t>
            </a:r>
            <a:r>
              <a:rPr sz="2050" spc="204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road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25" dirty="0">
                <a:solidFill>
                  <a:srgbClr val="B30000"/>
                </a:solidFill>
                <a:latin typeface="Calibri"/>
                <a:cs typeface="Calibri"/>
              </a:rPr>
              <a:t>Drive</a:t>
            </a:r>
            <a:r>
              <a:rPr sz="2050" spc="16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B30000"/>
                </a:solidFill>
                <a:latin typeface="Calibri"/>
                <a:cs typeface="Calibri"/>
              </a:rPr>
              <a:t>safely</a:t>
            </a:r>
            <a:r>
              <a:rPr sz="2050" spc="18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B30000"/>
                </a:solidFill>
                <a:latin typeface="Calibri"/>
                <a:cs typeface="Calibri"/>
              </a:rPr>
              <a:t>along</a:t>
            </a:r>
            <a:r>
              <a:rPr sz="2050" spc="16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B30000"/>
                </a:solidFill>
                <a:latin typeface="Calibri"/>
                <a:cs typeface="Calibri"/>
              </a:rPr>
              <a:t>Telegraph</a:t>
            </a:r>
            <a:r>
              <a:rPr sz="2050" spc="18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B30000"/>
                </a:solidFill>
                <a:latin typeface="Calibri"/>
                <a:cs typeface="Calibri"/>
              </a:rPr>
              <a:t>Avenue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20" dirty="0">
                <a:solidFill>
                  <a:srgbClr val="004B00"/>
                </a:solidFill>
                <a:latin typeface="Calibri"/>
                <a:cs typeface="Calibri"/>
              </a:rPr>
              <a:t>Buy</a:t>
            </a:r>
            <a:r>
              <a:rPr sz="2050" spc="17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004B00"/>
                </a:solidFill>
                <a:latin typeface="Calibri"/>
                <a:cs typeface="Calibri"/>
              </a:rPr>
              <a:t>week’s</a:t>
            </a:r>
            <a:r>
              <a:rPr sz="2050" spc="17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100" dirty="0">
                <a:solidFill>
                  <a:srgbClr val="004B00"/>
                </a:solidFill>
                <a:latin typeface="Calibri"/>
                <a:cs typeface="Calibri"/>
              </a:rPr>
              <a:t>worth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of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groceries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95" dirty="0">
                <a:solidFill>
                  <a:srgbClr val="004B00"/>
                </a:solidFill>
                <a:latin typeface="Calibri"/>
                <a:cs typeface="Calibri"/>
              </a:rPr>
              <a:t>on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the</a:t>
            </a:r>
            <a:r>
              <a:rPr sz="2050" spc="20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145" dirty="0">
                <a:solidFill>
                  <a:srgbClr val="004B00"/>
                </a:solidFill>
                <a:latin typeface="Calibri"/>
                <a:cs typeface="Calibri"/>
              </a:rPr>
              <a:t>web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20" dirty="0">
                <a:solidFill>
                  <a:srgbClr val="B30000"/>
                </a:solidFill>
                <a:latin typeface="Calibri"/>
                <a:cs typeface="Calibri"/>
              </a:rPr>
              <a:t>Buy</a:t>
            </a:r>
            <a:r>
              <a:rPr sz="2050" spc="17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B30000"/>
                </a:solidFill>
                <a:latin typeface="Calibri"/>
                <a:cs typeface="Calibri"/>
              </a:rPr>
              <a:t>a</a:t>
            </a:r>
            <a:r>
              <a:rPr sz="2050" spc="18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B30000"/>
                </a:solidFill>
                <a:latin typeface="Calibri"/>
                <a:cs typeface="Calibri"/>
              </a:rPr>
              <a:t>week’s</a:t>
            </a:r>
            <a:r>
              <a:rPr sz="2050" spc="17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100" dirty="0">
                <a:solidFill>
                  <a:srgbClr val="B30000"/>
                </a:solidFill>
                <a:latin typeface="Calibri"/>
                <a:cs typeface="Calibri"/>
              </a:rPr>
              <a:t>worth</a:t>
            </a:r>
            <a:r>
              <a:rPr sz="2050" spc="19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B30000"/>
                </a:solidFill>
                <a:latin typeface="Calibri"/>
                <a:cs typeface="Calibri"/>
              </a:rPr>
              <a:t>of</a:t>
            </a:r>
            <a:r>
              <a:rPr sz="2050" spc="17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B30000"/>
                </a:solidFill>
                <a:latin typeface="Calibri"/>
                <a:cs typeface="Calibri"/>
              </a:rPr>
              <a:t>groceries</a:t>
            </a:r>
            <a:r>
              <a:rPr sz="2050" spc="18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20" dirty="0">
                <a:solidFill>
                  <a:srgbClr val="B30000"/>
                </a:solidFill>
                <a:latin typeface="Calibri"/>
                <a:cs typeface="Calibri"/>
              </a:rPr>
              <a:t>at</a:t>
            </a:r>
            <a:r>
              <a:rPr sz="2050" spc="18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B30000"/>
                </a:solidFill>
                <a:latin typeface="Calibri"/>
                <a:cs typeface="Calibri"/>
              </a:rPr>
              <a:t>Berkeley</a:t>
            </a:r>
            <a:r>
              <a:rPr sz="2050" spc="17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B30000"/>
                </a:solidFill>
                <a:latin typeface="Calibri"/>
                <a:cs typeface="Calibri"/>
              </a:rPr>
              <a:t>Bowl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5" dirty="0">
                <a:solidFill>
                  <a:srgbClr val="004B00"/>
                </a:solidFill>
                <a:latin typeface="Calibri"/>
                <a:cs typeface="Calibri"/>
              </a:rPr>
              <a:t>Play</a:t>
            </a:r>
            <a:r>
              <a:rPr sz="2050" spc="16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7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decent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game</a:t>
            </a:r>
            <a:r>
              <a:rPr sz="2050" spc="16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of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bridge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40" dirty="0">
                <a:solidFill>
                  <a:srgbClr val="FF00FF"/>
                </a:solidFill>
                <a:latin typeface="Calibri"/>
                <a:cs typeface="Calibri"/>
              </a:rPr>
              <a:t>Discover</a:t>
            </a:r>
            <a:r>
              <a:rPr sz="2050" spc="15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FF00FF"/>
                </a:solidFill>
                <a:latin typeface="Calibri"/>
                <a:cs typeface="Calibri"/>
              </a:rPr>
              <a:t>and</a:t>
            </a:r>
            <a:r>
              <a:rPr sz="2050" spc="18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100" dirty="0">
                <a:solidFill>
                  <a:srgbClr val="FF00FF"/>
                </a:solidFill>
                <a:latin typeface="Calibri"/>
                <a:cs typeface="Calibri"/>
              </a:rPr>
              <a:t>prove</a:t>
            </a:r>
            <a:r>
              <a:rPr sz="2050" spc="18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FF00FF"/>
                </a:solidFill>
                <a:latin typeface="Calibri"/>
                <a:cs typeface="Calibri"/>
              </a:rPr>
              <a:t>a</a:t>
            </a:r>
            <a:r>
              <a:rPr sz="2050" spc="17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130" dirty="0">
                <a:solidFill>
                  <a:srgbClr val="FF00FF"/>
                </a:solidFill>
                <a:latin typeface="Calibri"/>
                <a:cs typeface="Calibri"/>
              </a:rPr>
              <a:t>new</a:t>
            </a:r>
            <a:r>
              <a:rPr sz="2050" spc="19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FF00FF"/>
                </a:solidFill>
                <a:latin typeface="Calibri"/>
                <a:cs typeface="Calibri"/>
              </a:rPr>
              <a:t>mathematical</a:t>
            </a:r>
            <a:r>
              <a:rPr sz="2050" spc="204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105" dirty="0">
                <a:solidFill>
                  <a:srgbClr val="FF00FF"/>
                </a:solidFill>
                <a:latin typeface="Calibri"/>
                <a:cs typeface="Calibri"/>
              </a:rPr>
              <a:t>theorem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30" dirty="0">
                <a:solidFill>
                  <a:srgbClr val="FF00FF"/>
                </a:solidFill>
                <a:latin typeface="Calibri"/>
                <a:cs typeface="Calibri"/>
              </a:rPr>
              <a:t>Design</a:t>
            </a:r>
            <a:r>
              <a:rPr sz="2050" spc="16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FF00FF"/>
                </a:solidFill>
                <a:latin typeface="Calibri"/>
                <a:cs typeface="Calibri"/>
              </a:rPr>
              <a:t>and</a:t>
            </a:r>
            <a:r>
              <a:rPr sz="2050" spc="17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FF00FF"/>
                </a:solidFill>
                <a:latin typeface="Calibri"/>
                <a:cs typeface="Calibri"/>
              </a:rPr>
              <a:t>execute</a:t>
            </a:r>
            <a:r>
              <a:rPr sz="2050" spc="18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FF00FF"/>
                </a:solidFill>
                <a:latin typeface="Calibri"/>
                <a:cs typeface="Calibri"/>
              </a:rPr>
              <a:t>a</a:t>
            </a:r>
            <a:r>
              <a:rPr sz="2050" spc="18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FF00FF"/>
                </a:solidFill>
                <a:latin typeface="Calibri"/>
                <a:cs typeface="Calibri"/>
              </a:rPr>
              <a:t>research</a:t>
            </a:r>
            <a:r>
              <a:rPr sz="2050" spc="18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FF00FF"/>
                </a:solidFill>
                <a:latin typeface="Calibri"/>
                <a:cs typeface="Calibri"/>
              </a:rPr>
              <a:t>program</a:t>
            </a:r>
            <a:r>
              <a:rPr sz="2050" spc="18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FF00FF"/>
                </a:solidFill>
                <a:latin typeface="Calibri"/>
                <a:cs typeface="Calibri"/>
              </a:rPr>
              <a:t>in</a:t>
            </a:r>
            <a:r>
              <a:rPr sz="2050" spc="18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FF00FF"/>
                </a:solidFill>
                <a:latin typeface="Calibri"/>
                <a:cs typeface="Calibri"/>
              </a:rPr>
              <a:t>molecular</a:t>
            </a:r>
            <a:r>
              <a:rPr sz="2050" spc="19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FF00FF"/>
                </a:solidFill>
                <a:latin typeface="Calibri"/>
                <a:cs typeface="Calibri"/>
              </a:rPr>
              <a:t>biology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55" dirty="0">
                <a:solidFill>
                  <a:srgbClr val="B30000"/>
                </a:solidFill>
                <a:latin typeface="Calibri"/>
                <a:cs typeface="Calibri"/>
              </a:rPr>
              <a:t>Write</a:t>
            </a:r>
            <a:r>
              <a:rPr sz="2050" spc="16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B30000"/>
                </a:solidFill>
                <a:latin typeface="Calibri"/>
                <a:cs typeface="Calibri"/>
              </a:rPr>
              <a:t>an</a:t>
            </a:r>
            <a:r>
              <a:rPr sz="2050" spc="17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B30000"/>
                </a:solidFill>
                <a:latin typeface="Calibri"/>
                <a:cs typeface="Calibri"/>
              </a:rPr>
              <a:t>intentionally</a:t>
            </a:r>
            <a:r>
              <a:rPr sz="2050" spc="22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B30000"/>
                </a:solidFill>
                <a:latin typeface="Calibri"/>
                <a:cs typeface="Calibri"/>
              </a:rPr>
              <a:t>funny</a:t>
            </a:r>
            <a:r>
              <a:rPr sz="2050" spc="19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B30000"/>
                </a:solidFill>
                <a:latin typeface="Calibri"/>
                <a:cs typeface="Calibri"/>
              </a:rPr>
              <a:t>story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Give</a:t>
            </a:r>
            <a:r>
              <a:rPr sz="2050" spc="16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004B00"/>
                </a:solidFill>
                <a:latin typeface="Calibri"/>
                <a:cs typeface="Calibri"/>
              </a:rPr>
              <a:t>competent</a:t>
            </a:r>
            <a:r>
              <a:rPr sz="2050" spc="19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legal</a:t>
            </a:r>
            <a:r>
              <a:rPr sz="2050" spc="19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advice</a:t>
            </a:r>
            <a:r>
              <a:rPr sz="2050" spc="15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in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specialized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95" dirty="0">
                <a:solidFill>
                  <a:srgbClr val="004B00"/>
                </a:solidFill>
                <a:latin typeface="Calibri"/>
                <a:cs typeface="Calibri"/>
              </a:rPr>
              <a:t>area</a:t>
            </a:r>
            <a:r>
              <a:rPr sz="2050" spc="16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of</a:t>
            </a:r>
            <a:r>
              <a:rPr sz="2050" spc="19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004B00"/>
                </a:solidFill>
                <a:latin typeface="Calibri"/>
                <a:cs typeface="Calibri"/>
              </a:rPr>
              <a:t>law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35" dirty="0">
                <a:latin typeface="Calibri"/>
                <a:cs typeface="Calibri"/>
              </a:rPr>
              <a:t>Translate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spoken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" dirty="0">
                <a:latin typeface="Calibri"/>
                <a:cs typeface="Calibri"/>
              </a:rPr>
              <a:t>English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into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spoken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Swedish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real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time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E327FE-FD4C-468D-A8A3-5ED6E567B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272131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7467601" y="7385586"/>
            <a:ext cx="2465332" cy="354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smtClean="0"/>
              <a:t>23</a:t>
            </a:fld>
            <a:endParaRPr lang="en-US" spc="20" dirty="0"/>
          </a:p>
          <a:p>
            <a:pPr marL="38100">
              <a:lnSpc>
                <a:spcPts val="885"/>
              </a:lnSpc>
            </a:pPr>
            <a:r>
              <a:rPr lang="en-US" b="0" i="0" kern="1200" spc="2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Palatino Linotype" panose="02040502050505030304" pitchFamily="18" charset="0"/>
              </a:rPr>
              <a:t>© 2022 Pearson Education Ltd.</a:t>
            </a:r>
            <a:endParaRPr lang="en-US" dirty="0">
              <a:effectLst/>
            </a:endParaRPr>
          </a:p>
          <a:p>
            <a:pPr marL="38100">
              <a:lnSpc>
                <a:spcPts val="885"/>
              </a:lnSpc>
            </a:pPr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State</a:t>
            </a:r>
            <a:r>
              <a:rPr spc="220" dirty="0"/>
              <a:t> </a:t>
            </a:r>
            <a:r>
              <a:rPr spc="105" dirty="0"/>
              <a:t>of</a:t>
            </a:r>
            <a:r>
              <a:rPr spc="250" dirty="0"/>
              <a:t> </a:t>
            </a:r>
            <a:r>
              <a:rPr spc="85" dirty="0"/>
              <a:t>the</a:t>
            </a:r>
            <a:r>
              <a:rPr spc="229" dirty="0"/>
              <a:t> </a:t>
            </a:r>
            <a:r>
              <a:rPr spc="65" dirty="0"/>
              <a:t>art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5" y="1592038"/>
            <a:ext cx="6563995" cy="43307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5" dirty="0">
                <a:latin typeface="Calibri"/>
                <a:cs typeface="Calibri"/>
              </a:rPr>
              <a:t>Which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following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done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at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present?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5" dirty="0">
                <a:solidFill>
                  <a:srgbClr val="004B00"/>
                </a:solidFill>
                <a:latin typeface="Calibri"/>
                <a:cs typeface="Calibri"/>
              </a:rPr>
              <a:t>Play</a:t>
            </a:r>
            <a:r>
              <a:rPr sz="2050" spc="16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decent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game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of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table</a:t>
            </a:r>
            <a:r>
              <a:rPr sz="2050" spc="19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tennis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25" dirty="0">
                <a:solidFill>
                  <a:srgbClr val="004B00"/>
                </a:solidFill>
                <a:latin typeface="Calibri"/>
                <a:cs typeface="Calibri"/>
              </a:rPr>
              <a:t>Drive</a:t>
            </a:r>
            <a:r>
              <a:rPr sz="2050" spc="15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004B00"/>
                </a:solidFill>
                <a:latin typeface="Calibri"/>
                <a:cs typeface="Calibri"/>
              </a:rPr>
              <a:t>safely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along</a:t>
            </a:r>
            <a:r>
              <a:rPr sz="2050" spc="16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004B00"/>
                </a:solidFill>
                <a:latin typeface="Calibri"/>
                <a:cs typeface="Calibri"/>
              </a:rPr>
              <a:t>curving</a:t>
            </a:r>
            <a:r>
              <a:rPr sz="2050" spc="17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mountain</a:t>
            </a:r>
            <a:r>
              <a:rPr sz="2050" spc="204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road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25" dirty="0">
                <a:solidFill>
                  <a:srgbClr val="B30000"/>
                </a:solidFill>
                <a:latin typeface="Calibri"/>
                <a:cs typeface="Calibri"/>
              </a:rPr>
              <a:t>Drive</a:t>
            </a:r>
            <a:r>
              <a:rPr sz="2050" spc="16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B30000"/>
                </a:solidFill>
                <a:latin typeface="Calibri"/>
                <a:cs typeface="Calibri"/>
              </a:rPr>
              <a:t>safely</a:t>
            </a:r>
            <a:r>
              <a:rPr sz="2050" spc="18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B30000"/>
                </a:solidFill>
                <a:latin typeface="Calibri"/>
                <a:cs typeface="Calibri"/>
              </a:rPr>
              <a:t>along</a:t>
            </a:r>
            <a:r>
              <a:rPr sz="2050" spc="16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B30000"/>
                </a:solidFill>
                <a:latin typeface="Calibri"/>
                <a:cs typeface="Calibri"/>
              </a:rPr>
              <a:t>Telegraph</a:t>
            </a:r>
            <a:r>
              <a:rPr sz="2050" spc="18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B30000"/>
                </a:solidFill>
                <a:latin typeface="Calibri"/>
                <a:cs typeface="Calibri"/>
              </a:rPr>
              <a:t>Avenue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20" dirty="0">
                <a:solidFill>
                  <a:srgbClr val="004B00"/>
                </a:solidFill>
                <a:latin typeface="Calibri"/>
                <a:cs typeface="Calibri"/>
              </a:rPr>
              <a:t>Buy</a:t>
            </a:r>
            <a:r>
              <a:rPr sz="2050" spc="17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004B00"/>
                </a:solidFill>
                <a:latin typeface="Calibri"/>
                <a:cs typeface="Calibri"/>
              </a:rPr>
              <a:t>week’s</a:t>
            </a:r>
            <a:r>
              <a:rPr sz="2050" spc="17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100" dirty="0">
                <a:solidFill>
                  <a:srgbClr val="004B00"/>
                </a:solidFill>
                <a:latin typeface="Calibri"/>
                <a:cs typeface="Calibri"/>
              </a:rPr>
              <a:t>worth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of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groceries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95" dirty="0">
                <a:solidFill>
                  <a:srgbClr val="004B00"/>
                </a:solidFill>
                <a:latin typeface="Calibri"/>
                <a:cs typeface="Calibri"/>
              </a:rPr>
              <a:t>on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the</a:t>
            </a:r>
            <a:r>
              <a:rPr sz="2050" spc="20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145" dirty="0">
                <a:solidFill>
                  <a:srgbClr val="004B00"/>
                </a:solidFill>
                <a:latin typeface="Calibri"/>
                <a:cs typeface="Calibri"/>
              </a:rPr>
              <a:t>web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20" dirty="0">
                <a:solidFill>
                  <a:srgbClr val="B30000"/>
                </a:solidFill>
                <a:latin typeface="Calibri"/>
                <a:cs typeface="Calibri"/>
              </a:rPr>
              <a:t>Buy</a:t>
            </a:r>
            <a:r>
              <a:rPr sz="2050" spc="17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B30000"/>
                </a:solidFill>
                <a:latin typeface="Calibri"/>
                <a:cs typeface="Calibri"/>
              </a:rPr>
              <a:t>a</a:t>
            </a:r>
            <a:r>
              <a:rPr sz="2050" spc="18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B30000"/>
                </a:solidFill>
                <a:latin typeface="Calibri"/>
                <a:cs typeface="Calibri"/>
              </a:rPr>
              <a:t>week’s</a:t>
            </a:r>
            <a:r>
              <a:rPr sz="2050" spc="17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100" dirty="0">
                <a:solidFill>
                  <a:srgbClr val="B30000"/>
                </a:solidFill>
                <a:latin typeface="Calibri"/>
                <a:cs typeface="Calibri"/>
              </a:rPr>
              <a:t>worth</a:t>
            </a:r>
            <a:r>
              <a:rPr sz="2050" spc="19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B30000"/>
                </a:solidFill>
                <a:latin typeface="Calibri"/>
                <a:cs typeface="Calibri"/>
              </a:rPr>
              <a:t>of</a:t>
            </a:r>
            <a:r>
              <a:rPr sz="2050" spc="17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B30000"/>
                </a:solidFill>
                <a:latin typeface="Calibri"/>
                <a:cs typeface="Calibri"/>
              </a:rPr>
              <a:t>groceries</a:t>
            </a:r>
            <a:r>
              <a:rPr sz="2050" spc="18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20" dirty="0">
                <a:solidFill>
                  <a:srgbClr val="B30000"/>
                </a:solidFill>
                <a:latin typeface="Calibri"/>
                <a:cs typeface="Calibri"/>
              </a:rPr>
              <a:t>at</a:t>
            </a:r>
            <a:r>
              <a:rPr sz="2050" spc="18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B30000"/>
                </a:solidFill>
                <a:latin typeface="Calibri"/>
                <a:cs typeface="Calibri"/>
              </a:rPr>
              <a:t>Berkeley</a:t>
            </a:r>
            <a:r>
              <a:rPr sz="2050" spc="17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B30000"/>
                </a:solidFill>
                <a:latin typeface="Calibri"/>
                <a:cs typeface="Calibri"/>
              </a:rPr>
              <a:t>Bowl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5" dirty="0">
                <a:solidFill>
                  <a:srgbClr val="004B00"/>
                </a:solidFill>
                <a:latin typeface="Calibri"/>
                <a:cs typeface="Calibri"/>
              </a:rPr>
              <a:t>Play</a:t>
            </a:r>
            <a:r>
              <a:rPr sz="2050" spc="16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7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decent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game</a:t>
            </a:r>
            <a:r>
              <a:rPr sz="2050" spc="16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of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bridge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40" dirty="0">
                <a:solidFill>
                  <a:srgbClr val="FF00FF"/>
                </a:solidFill>
                <a:latin typeface="Calibri"/>
                <a:cs typeface="Calibri"/>
              </a:rPr>
              <a:t>Discover</a:t>
            </a:r>
            <a:r>
              <a:rPr sz="2050" spc="15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FF00FF"/>
                </a:solidFill>
                <a:latin typeface="Calibri"/>
                <a:cs typeface="Calibri"/>
              </a:rPr>
              <a:t>and</a:t>
            </a:r>
            <a:r>
              <a:rPr sz="2050" spc="18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100" dirty="0">
                <a:solidFill>
                  <a:srgbClr val="FF00FF"/>
                </a:solidFill>
                <a:latin typeface="Calibri"/>
                <a:cs typeface="Calibri"/>
              </a:rPr>
              <a:t>prove</a:t>
            </a:r>
            <a:r>
              <a:rPr sz="2050" spc="18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FF00FF"/>
                </a:solidFill>
                <a:latin typeface="Calibri"/>
                <a:cs typeface="Calibri"/>
              </a:rPr>
              <a:t>a</a:t>
            </a:r>
            <a:r>
              <a:rPr sz="2050" spc="17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130" dirty="0">
                <a:solidFill>
                  <a:srgbClr val="FF00FF"/>
                </a:solidFill>
                <a:latin typeface="Calibri"/>
                <a:cs typeface="Calibri"/>
              </a:rPr>
              <a:t>new</a:t>
            </a:r>
            <a:r>
              <a:rPr sz="2050" spc="19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FF00FF"/>
                </a:solidFill>
                <a:latin typeface="Calibri"/>
                <a:cs typeface="Calibri"/>
              </a:rPr>
              <a:t>mathematical</a:t>
            </a:r>
            <a:r>
              <a:rPr sz="2050" spc="204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105" dirty="0">
                <a:solidFill>
                  <a:srgbClr val="FF00FF"/>
                </a:solidFill>
                <a:latin typeface="Calibri"/>
                <a:cs typeface="Calibri"/>
              </a:rPr>
              <a:t>theorem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30" dirty="0">
                <a:solidFill>
                  <a:srgbClr val="FF00FF"/>
                </a:solidFill>
                <a:latin typeface="Calibri"/>
                <a:cs typeface="Calibri"/>
              </a:rPr>
              <a:t>Design</a:t>
            </a:r>
            <a:r>
              <a:rPr sz="2050" spc="16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FF00FF"/>
                </a:solidFill>
                <a:latin typeface="Calibri"/>
                <a:cs typeface="Calibri"/>
              </a:rPr>
              <a:t>and</a:t>
            </a:r>
            <a:r>
              <a:rPr sz="2050" spc="17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FF00FF"/>
                </a:solidFill>
                <a:latin typeface="Calibri"/>
                <a:cs typeface="Calibri"/>
              </a:rPr>
              <a:t>execute</a:t>
            </a:r>
            <a:r>
              <a:rPr sz="2050" spc="18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FF00FF"/>
                </a:solidFill>
                <a:latin typeface="Calibri"/>
                <a:cs typeface="Calibri"/>
              </a:rPr>
              <a:t>a</a:t>
            </a:r>
            <a:r>
              <a:rPr sz="2050" spc="18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FF00FF"/>
                </a:solidFill>
                <a:latin typeface="Calibri"/>
                <a:cs typeface="Calibri"/>
              </a:rPr>
              <a:t>research</a:t>
            </a:r>
            <a:r>
              <a:rPr sz="2050" spc="18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FF00FF"/>
                </a:solidFill>
                <a:latin typeface="Calibri"/>
                <a:cs typeface="Calibri"/>
              </a:rPr>
              <a:t>program</a:t>
            </a:r>
            <a:r>
              <a:rPr sz="2050" spc="18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FF00FF"/>
                </a:solidFill>
                <a:latin typeface="Calibri"/>
                <a:cs typeface="Calibri"/>
              </a:rPr>
              <a:t>in</a:t>
            </a:r>
            <a:r>
              <a:rPr sz="2050" spc="18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FF00FF"/>
                </a:solidFill>
                <a:latin typeface="Calibri"/>
                <a:cs typeface="Calibri"/>
              </a:rPr>
              <a:t>molecular</a:t>
            </a:r>
            <a:r>
              <a:rPr sz="2050" spc="19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FF00FF"/>
                </a:solidFill>
                <a:latin typeface="Calibri"/>
                <a:cs typeface="Calibri"/>
              </a:rPr>
              <a:t>biology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55" dirty="0">
                <a:solidFill>
                  <a:srgbClr val="B30000"/>
                </a:solidFill>
                <a:latin typeface="Calibri"/>
                <a:cs typeface="Calibri"/>
              </a:rPr>
              <a:t>Write</a:t>
            </a:r>
            <a:r>
              <a:rPr sz="2050" spc="16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B30000"/>
                </a:solidFill>
                <a:latin typeface="Calibri"/>
                <a:cs typeface="Calibri"/>
              </a:rPr>
              <a:t>an</a:t>
            </a:r>
            <a:r>
              <a:rPr sz="2050" spc="17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B30000"/>
                </a:solidFill>
                <a:latin typeface="Calibri"/>
                <a:cs typeface="Calibri"/>
              </a:rPr>
              <a:t>intentionally</a:t>
            </a:r>
            <a:r>
              <a:rPr sz="2050" spc="22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B30000"/>
                </a:solidFill>
                <a:latin typeface="Calibri"/>
                <a:cs typeface="Calibri"/>
              </a:rPr>
              <a:t>funny</a:t>
            </a:r>
            <a:r>
              <a:rPr sz="2050" spc="19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B30000"/>
                </a:solidFill>
                <a:latin typeface="Calibri"/>
                <a:cs typeface="Calibri"/>
              </a:rPr>
              <a:t>story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Give</a:t>
            </a:r>
            <a:r>
              <a:rPr sz="2050" spc="16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004B00"/>
                </a:solidFill>
                <a:latin typeface="Calibri"/>
                <a:cs typeface="Calibri"/>
              </a:rPr>
              <a:t>competent</a:t>
            </a:r>
            <a:r>
              <a:rPr sz="2050" spc="19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legal</a:t>
            </a:r>
            <a:r>
              <a:rPr sz="2050" spc="19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advice</a:t>
            </a:r>
            <a:r>
              <a:rPr sz="2050" spc="15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in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specialized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95" dirty="0">
                <a:solidFill>
                  <a:srgbClr val="004B00"/>
                </a:solidFill>
                <a:latin typeface="Calibri"/>
                <a:cs typeface="Calibri"/>
              </a:rPr>
              <a:t>area</a:t>
            </a:r>
            <a:r>
              <a:rPr sz="2050" spc="16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of</a:t>
            </a:r>
            <a:r>
              <a:rPr sz="2050" spc="19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004B00"/>
                </a:solidFill>
                <a:latin typeface="Calibri"/>
                <a:cs typeface="Calibri"/>
              </a:rPr>
              <a:t>law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35" dirty="0">
                <a:solidFill>
                  <a:srgbClr val="004B00"/>
                </a:solidFill>
                <a:latin typeface="Calibri"/>
                <a:cs typeface="Calibri"/>
              </a:rPr>
              <a:t>Translate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spoken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004B00"/>
                </a:solidFill>
                <a:latin typeface="Calibri"/>
                <a:cs typeface="Calibri"/>
              </a:rPr>
              <a:t>English</a:t>
            </a:r>
            <a:r>
              <a:rPr sz="2050" spc="15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into</a:t>
            </a:r>
            <a:r>
              <a:rPr sz="2050" spc="19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spoken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Swedish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in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real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time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25"/>
              </a:spcBef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75" dirty="0">
                <a:latin typeface="Calibri"/>
                <a:cs typeface="Calibri"/>
              </a:rPr>
              <a:t>Converse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successfully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another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person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an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hour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708AF0-0474-4728-91BD-0E7460E4E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269673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7467601" y="7385586"/>
            <a:ext cx="2465332" cy="354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smtClean="0"/>
              <a:t>24</a:t>
            </a:fld>
            <a:endParaRPr lang="en-US" spc="20" dirty="0"/>
          </a:p>
          <a:p>
            <a:pPr marL="38100">
              <a:lnSpc>
                <a:spcPts val="885"/>
              </a:lnSpc>
            </a:pPr>
            <a:r>
              <a:rPr lang="en-US" sz="1200" b="0" i="0" kern="1200" spc="2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Palatino Linotype" panose="02040502050505030304" pitchFamily="18" charset="0"/>
              </a:rPr>
              <a:t>© 2022 Pearson Education Ltd.</a:t>
            </a:r>
            <a:endParaRPr lang="en-US" sz="1200" dirty="0">
              <a:effectLst/>
            </a:endParaRPr>
          </a:p>
          <a:p>
            <a:pPr marL="38100">
              <a:lnSpc>
                <a:spcPts val="885"/>
              </a:lnSpc>
            </a:pPr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State</a:t>
            </a:r>
            <a:r>
              <a:rPr spc="220" dirty="0"/>
              <a:t> </a:t>
            </a:r>
            <a:r>
              <a:rPr spc="105" dirty="0"/>
              <a:t>of</a:t>
            </a:r>
            <a:r>
              <a:rPr spc="250" dirty="0"/>
              <a:t> </a:t>
            </a:r>
            <a:r>
              <a:rPr spc="85" dirty="0"/>
              <a:t>the</a:t>
            </a:r>
            <a:r>
              <a:rPr spc="229" dirty="0"/>
              <a:t> </a:t>
            </a:r>
            <a:r>
              <a:rPr spc="65" dirty="0"/>
              <a:t>art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5" y="1592038"/>
            <a:ext cx="6563995" cy="46475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5" dirty="0">
                <a:latin typeface="Calibri"/>
                <a:cs typeface="Calibri"/>
              </a:rPr>
              <a:t>Which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following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done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at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present?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5" dirty="0">
                <a:solidFill>
                  <a:srgbClr val="004B00"/>
                </a:solidFill>
                <a:latin typeface="Calibri"/>
                <a:cs typeface="Calibri"/>
              </a:rPr>
              <a:t>Play</a:t>
            </a:r>
            <a:r>
              <a:rPr sz="2050" spc="16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decent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game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of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table</a:t>
            </a:r>
            <a:r>
              <a:rPr sz="2050" spc="19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tennis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25" dirty="0">
                <a:solidFill>
                  <a:srgbClr val="004B00"/>
                </a:solidFill>
                <a:latin typeface="Calibri"/>
                <a:cs typeface="Calibri"/>
              </a:rPr>
              <a:t>Drive</a:t>
            </a:r>
            <a:r>
              <a:rPr sz="2050" spc="15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004B00"/>
                </a:solidFill>
                <a:latin typeface="Calibri"/>
                <a:cs typeface="Calibri"/>
              </a:rPr>
              <a:t>safely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along</a:t>
            </a:r>
            <a:r>
              <a:rPr sz="2050" spc="16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004B00"/>
                </a:solidFill>
                <a:latin typeface="Calibri"/>
                <a:cs typeface="Calibri"/>
              </a:rPr>
              <a:t>curving</a:t>
            </a:r>
            <a:r>
              <a:rPr sz="2050" spc="17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mountain</a:t>
            </a:r>
            <a:r>
              <a:rPr sz="2050" spc="204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road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25" dirty="0">
                <a:solidFill>
                  <a:srgbClr val="B30000"/>
                </a:solidFill>
                <a:latin typeface="Calibri"/>
                <a:cs typeface="Calibri"/>
              </a:rPr>
              <a:t>Drive</a:t>
            </a:r>
            <a:r>
              <a:rPr sz="2050" spc="16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B30000"/>
                </a:solidFill>
                <a:latin typeface="Calibri"/>
                <a:cs typeface="Calibri"/>
              </a:rPr>
              <a:t>safely</a:t>
            </a:r>
            <a:r>
              <a:rPr sz="2050" spc="18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B30000"/>
                </a:solidFill>
                <a:latin typeface="Calibri"/>
                <a:cs typeface="Calibri"/>
              </a:rPr>
              <a:t>along</a:t>
            </a:r>
            <a:r>
              <a:rPr sz="2050" spc="16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B30000"/>
                </a:solidFill>
                <a:latin typeface="Calibri"/>
                <a:cs typeface="Calibri"/>
              </a:rPr>
              <a:t>Telegraph</a:t>
            </a:r>
            <a:r>
              <a:rPr sz="2050" spc="18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B30000"/>
                </a:solidFill>
                <a:latin typeface="Calibri"/>
                <a:cs typeface="Calibri"/>
              </a:rPr>
              <a:t>Avenue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20" dirty="0">
                <a:solidFill>
                  <a:srgbClr val="004B00"/>
                </a:solidFill>
                <a:latin typeface="Calibri"/>
                <a:cs typeface="Calibri"/>
              </a:rPr>
              <a:t>Buy</a:t>
            </a:r>
            <a:r>
              <a:rPr sz="2050" spc="17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004B00"/>
                </a:solidFill>
                <a:latin typeface="Calibri"/>
                <a:cs typeface="Calibri"/>
              </a:rPr>
              <a:t>week’s</a:t>
            </a:r>
            <a:r>
              <a:rPr sz="2050" spc="17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100" dirty="0">
                <a:solidFill>
                  <a:srgbClr val="004B00"/>
                </a:solidFill>
                <a:latin typeface="Calibri"/>
                <a:cs typeface="Calibri"/>
              </a:rPr>
              <a:t>worth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of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groceries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95" dirty="0">
                <a:solidFill>
                  <a:srgbClr val="004B00"/>
                </a:solidFill>
                <a:latin typeface="Calibri"/>
                <a:cs typeface="Calibri"/>
              </a:rPr>
              <a:t>on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the</a:t>
            </a:r>
            <a:r>
              <a:rPr sz="2050" spc="20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145" dirty="0">
                <a:solidFill>
                  <a:srgbClr val="004B00"/>
                </a:solidFill>
                <a:latin typeface="Calibri"/>
                <a:cs typeface="Calibri"/>
              </a:rPr>
              <a:t>web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20" dirty="0">
                <a:solidFill>
                  <a:srgbClr val="B30000"/>
                </a:solidFill>
                <a:latin typeface="Calibri"/>
                <a:cs typeface="Calibri"/>
              </a:rPr>
              <a:t>Buy</a:t>
            </a:r>
            <a:r>
              <a:rPr sz="2050" spc="17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B30000"/>
                </a:solidFill>
                <a:latin typeface="Calibri"/>
                <a:cs typeface="Calibri"/>
              </a:rPr>
              <a:t>a</a:t>
            </a:r>
            <a:r>
              <a:rPr sz="2050" spc="18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B30000"/>
                </a:solidFill>
                <a:latin typeface="Calibri"/>
                <a:cs typeface="Calibri"/>
              </a:rPr>
              <a:t>week’s</a:t>
            </a:r>
            <a:r>
              <a:rPr sz="2050" spc="17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100" dirty="0">
                <a:solidFill>
                  <a:srgbClr val="B30000"/>
                </a:solidFill>
                <a:latin typeface="Calibri"/>
                <a:cs typeface="Calibri"/>
              </a:rPr>
              <a:t>worth</a:t>
            </a:r>
            <a:r>
              <a:rPr sz="2050" spc="19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B30000"/>
                </a:solidFill>
                <a:latin typeface="Calibri"/>
                <a:cs typeface="Calibri"/>
              </a:rPr>
              <a:t>of</a:t>
            </a:r>
            <a:r>
              <a:rPr sz="2050" spc="17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B30000"/>
                </a:solidFill>
                <a:latin typeface="Calibri"/>
                <a:cs typeface="Calibri"/>
              </a:rPr>
              <a:t>groceries</a:t>
            </a:r>
            <a:r>
              <a:rPr sz="2050" spc="18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20" dirty="0">
                <a:solidFill>
                  <a:srgbClr val="B30000"/>
                </a:solidFill>
                <a:latin typeface="Calibri"/>
                <a:cs typeface="Calibri"/>
              </a:rPr>
              <a:t>at</a:t>
            </a:r>
            <a:r>
              <a:rPr sz="2050" spc="18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B30000"/>
                </a:solidFill>
                <a:latin typeface="Calibri"/>
                <a:cs typeface="Calibri"/>
              </a:rPr>
              <a:t>Berkeley</a:t>
            </a:r>
            <a:r>
              <a:rPr sz="2050" spc="17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B30000"/>
                </a:solidFill>
                <a:latin typeface="Calibri"/>
                <a:cs typeface="Calibri"/>
              </a:rPr>
              <a:t>Bowl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5" dirty="0">
                <a:solidFill>
                  <a:srgbClr val="004B00"/>
                </a:solidFill>
                <a:latin typeface="Calibri"/>
                <a:cs typeface="Calibri"/>
              </a:rPr>
              <a:t>Play</a:t>
            </a:r>
            <a:r>
              <a:rPr sz="2050" spc="16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7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decent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game</a:t>
            </a:r>
            <a:r>
              <a:rPr sz="2050" spc="16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of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bridge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40" dirty="0">
                <a:solidFill>
                  <a:srgbClr val="FF00FF"/>
                </a:solidFill>
                <a:latin typeface="Calibri"/>
                <a:cs typeface="Calibri"/>
              </a:rPr>
              <a:t>Discover</a:t>
            </a:r>
            <a:r>
              <a:rPr sz="2050" spc="15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FF00FF"/>
                </a:solidFill>
                <a:latin typeface="Calibri"/>
                <a:cs typeface="Calibri"/>
              </a:rPr>
              <a:t>and</a:t>
            </a:r>
            <a:r>
              <a:rPr sz="2050" spc="18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100" dirty="0">
                <a:solidFill>
                  <a:srgbClr val="FF00FF"/>
                </a:solidFill>
                <a:latin typeface="Calibri"/>
                <a:cs typeface="Calibri"/>
              </a:rPr>
              <a:t>prove</a:t>
            </a:r>
            <a:r>
              <a:rPr sz="2050" spc="18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FF00FF"/>
                </a:solidFill>
                <a:latin typeface="Calibri"/>
                <a:cs typeface="Calibri"/>
              </a:rPr>
              <a:t>a</a:t>
            </a:r>
            <a:r>
              <a:rPr sz="2050" spc="17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130" dirty="0">
                <a:solidFill>
                  <a:srgbClr val="FF00FF"/>
                </a:solidFill>
                <a:latin typeface="Calibri"/>
                <a:cs typeface="Calibri"/>
              </a:rPr>
              <a:t>new</a:t>
            </a:r>
            <a:r>
              <a:rPr sz="2050" spc="19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FF00FF"/>
                </a:solidFill>
                <a:latin typeface="Calibri"/>
                <a:cs typeface="Calibri"/>
              </a:rPr>
              <a:t>mathematical</a:t>
            </a:r>
            <a:r>
              <a:rPr sz="2050" spc="204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105" dirty="0">
                <a:solidFill>
                  <a:srgbClr val="FF00FF"/>
                </a:solidFill>
                <a:latin typeface="Calibri"/>
                <a:cs typeface="Calibri"/>
              </a:rPr>
              <a:t>theorem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30" dirty="0">
                <a:solidFill>
                  <a:srgbClr val="FF00FF"/>
                </a:solidFill>
                <a:latin typeface="Calibri"/>
                <a:cs typeface="Calibri"/>
              </a:rPr>
              <a:t>Design</a:t>
            </a:r>
            <a:r>
              <a:rPr sz="2050" spc="16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FF00FF"/>
                </a:solidFill>
                <a:latin typeface="Calibri"/>
                <a:cs typeface="Calibri"/>
              </a:rPr>
              <a:t>and</a:t>
            </a:r>
            <a:r>
              <a:rPr sz="2050" spc="17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FF00FF"/>
                </a:solidFill>
                <a:latin typeface="Calibri"/>
                <a:cs typeface="Calibri"/>
              </a:rPr>
              <a:t>execute</a:t>
            </a:r>
            <a:r>
              <a:rPr sz="2050" spc="18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FF00FF"/>
                </a:solidFill>
                <a:latin typeface="Calibri"/>
                <a:cs typeface="Calibri"/>
              </a:rPr>
              <a:t>a</a:t>
            </a:r>
            <a:r>
              <a:rPr sz="2050" spc="18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FF00FF"/>
                </a:solidFill>
                <a:latin typeface="Calibri"/>
                <a:cs typeface="Calibri"/>
              </a:rPr>
              <a:t>research</a:t>
            </a:r>
            <a:r>
              <a:rPr sz="2050" spc="18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FF00FF"/>
                </a:solidFill>
                <a:latin typeface="Calibri"/>
                <a:cs typeface="Calibri"/>
              </a:rPr>
              <a:t>program</a:t>
            </a:r>
            <a:r>
              <a:rPr sz="2050" spc="18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FF00FF"/>
                </a:solidFill>
                <a:latin typeface="Calibri"/>
                <a:cs typeface="Calibri"/>
              </a:rPr>
              <a:t>in</a:t>
            </a:r>
            <a:r>
              <a:rPr sz="2050" spc="18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FF00FF"/>
                </a:solidFill>
                <a:latin typeface="Calibri"/>
                <a:cs typeface="Calibri"/>
              </a:rPr>
              <a:t>molecular</a:t>
            </a:r>
            <a:r>
              <a:rPr sz="2050" spc="19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FF00FF"/>
                </a:solidFill>
                <a:latin typeface="Calibri"/>
                <a:cs typeface="Calibri"/>
              </a:rPr>
              <a:t>biology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55" dirty="0">
                <a:solidFill>
                  <a:srgbClr val="B30000"/>
                </a:solidFill>
                <a:latin typeface="Calibri"/>
                <a:cs typeface="Calibri"/>
              </a:rPr>
              <a:t>Write</a:t>
            </a:r>
            <a:r>
              <a:rPr sz="2050" spc="16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B30000"/>
                </a:solidFill>
                <a:latin typeface="Calibri"/>
                <a:cs typeface="Calibri"/>
              </a:rPr>
              <a:t>an</a:t>
            </a:r>
            <a:r>
              <a:rPr sz="2050" spc="17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B30000"/>
                </a:solidFill>
                <a:latin typeface="Calibri"/>
                <a:cs typeface="Calibri"/>
              </a:rPr>
              <a:t>intentionally</a:t>
            </a:r>
            <a:r>
              <a:rPr sz="2050" spc="22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B30000"/>
                </a:solidFill>
                <a:latin typeface="Calibri"/>
                <a:cs typeface="Calibri"/>
              </a:rPr>
              <a:t>funny</a:t>
            </a:r>
            <a:r>
              <a:rPr sz="2050" spc="19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B30000"/>
                </a:solidFill>
                <a:latin typeface="Calibri"/>
                <a:cs typeface="Calibri"/>
              </a:rPr>
              <a:t>story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Give</a:t>
            </a:r>
            <a:r>
              <a:rPr sz="2050" spc="16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004B00"/>
                </a:solidFill>
                <a:latin typeface="Calibri"/>
                <a:cs typeface="Calibri"/>
              </a:rPr>
              <a:t>competent</a:t>
            </a:r>
            <a:r>
              <a:rPr sz="2050" spc="19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legal</a:t>
            </a:r>
            <a:r>
              <a:rPr sz="2050" spc="19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advice</a:t>
            </a:r>
            <a:r>
              <a:rPr sz="2050" spc="15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in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specialized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95" dirty="0">
                <a:solidFill>
                  <a:srgbClr val="004B00"/>
                </a:solidFill>
                <a:latin typeface="Calibri"/>
                <a:cs typeface="Calibri"/>
              </a:rPr>
              <a:t>area</a:t>
            </a:r>
            <a:r>
              <a:rPr sz="2050" spc="16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of</a:t>
            </a:r>
            <a:r>
              <a:rPr sz="2050" spc="19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004B00"/>
                </a:solidFill>
                <a:latin typeface="Calibri"/>
                <a:cs typeface="Calibri"/>
              </a:rPr>
              <a:t>law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35" dirty="0">
                <a:solidFill>
                  <a:srgbClr val="004B00"/>
                </a:solidFill>
                <a:latin typeface="Calibri"/>
                <a:cs typeface="Calibri"/>
              </a:rPr>
              <a:t>Translate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spoken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004B00"/>
                </a:solidFill>
                <a:latin typeface="Calibri"/>
                <a:cs typeface="Calibri"/>
              </a:rPr>
              <a:t>English</a:t>
            </a:r>
            <a:r>
              <a:rPr sz="2050" spc="15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into</a:t>
            </a:r>
            <a:r>
              <a:rPr sz="2050" spc="19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spoken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Swedish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in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real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time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75" dirty="0">
                <a:solidFill>
                  <a:srgbClr val="B30000"/>
                </a:solidFill>
                <a:latin typeface="Calibri"/>
                <a:cs typeface="Calibri"/>
              </a:rPr>
              <a:t>Converse</a:t>
            </a:r>
            <a:r>
              <a:rPr sz="2050" spc="22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B30000"/>
                </a:solidFill>
                <a:latin typeface="Calibri"/>
                <a:cs typeface="Calibri"/>
              </a:rPr>
              <a:t>successfully</a:t>
            </a:r>
            <a:r>
              <a:rPr sz="2050" spc="18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B30000"/>
                </a:solidFill>
                <a:latin typeface="Calibri"/>
                <a:cs typeface="Calibri"/>
              </a:rPr>
              <a:t>with</a:t>
            </a:r>
            <a:r>
              <a:rPr sz="2050" spc="204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B30000"/>
                </a:solidFill>
                <a:latin typeface="Calibri"/>
                <a:cs typeface="Calibri"/>
              </a:rPr>
              <a:t>another</a:t>
            </a:r>
            <a:r>
              <a:rPr sz="2050" spc="16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B30000"/>
                </a:solidFill>
                <a:latin typeface="Calibri"/>
                <a:cs typeface="Calibri"/>
              </a:rPr>
              <a:t>person</a:t>
            </a:r>
            <a:r>
              <a:rPr sz="2050" spc="20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B30000"/>
                </a:solidFill>
                <a:latin typeface="Calibri"/>
                <a:cs typeface="Calibri"/>
              </a:rPr>
              <a:t>for</a:t>
            </a:r>
            <a:r>
              <a:rPr sz="2050" spc="18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B30000"/>
                </a:solidFill>
                <a:latin typeface="Calibri"/>
                <a:cs typeface="Calibri"/>
              </a:rPr>
              <a:t>an</a:t>
            </a:r>
            <a:r>
              <a:rPr sz="2050" spc="18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B30000"/>
                </a:solidFill>
                <a:latin typeface="Calibri"/>
                <a:cs typeface="Calibri"/>
              </a:rPr>
              <a:t>hour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65" dirty="0">
                <a:latin typeface="Calibri"/>
                <a:cs typeface="Calibri"/>
              </a:rPr>
              <a:t>Perform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complex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surgical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operation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31CAB3-D9AE-4F10-BDFA-435143EF5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01628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7467601" y="7385586"/>
            <a:ext cx="2465332" cy="354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smtClean="0"/>
              <a:t>25</a:t>
            </a:fld>
            <a:endParaRPr lang="en-US" spc="20" dirty="0"/>
          </a:p>
          <a:p>
            <a:pPr marL="38100">
              <a:lnSpc>
                <a:spcPts val="885"/>
              </a:lnSpc>
            </a:pPr>
            <a:r>
              <a:rPr lang="en-US" sz="1200" b="0" i="0" kern="1200" spc="2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Palatino Linotype" panose="02040502050505030304" pitchFamily="18" charset="0"/>
              </a:rPr>
              <a:t>© 2022 Pearson Education Ltd.</a:t>
            </a:r>
            <a:endParaRPr lang="en-US" sz="1200" dirty="0">
              <a:effectLst/>
            </a:endParaRPr>
          </a:p>
          <a:p>
            <a:pPr marL="38100">
              <a:lnSpc>
                <a:spcPts val="885"/>
              </a:lnSpc>
            </a:pPr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State</a:t>
            </a:r>
            <a:r>
              <a:rPr spc="220" dirty="0"/>
              <a:t> </a:t>
            </a:r>
            <a:r>
              <a:rPr spc="105" dirty="0"/>
              <a:t>of</a:t>
            </a:r>
            <a:r>
              <a:rPr spc="250" dirty="0"/>
              <a:t> </a:t>
            </a:r>
            <a:r>
              <a:rPr spc="85" dirty="0"/>
              <a:t>the</a:t>
            </a:r>
            <a:r>
              <a:rPr spc="229" dirty="0"/>
              <a:t> </a:t>
            </a:r>
            <a:r>
              <a:rPr spc="65" dirty="0"/>
              <a:t>art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5" y="1592038"/>
            <a:ext cx="6563995" cy="49644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5" dirty="0">
                <a:latin typeface="Calibri"/>
                <a:cs typeface="Calibri"/>
              </a:rPr>
              <a:t>Which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following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done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at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present?</a:t>
            </a:r>
            <a:endParaRPr sz="20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5" dirty="0">
                <a:solidFill>
                  <a:srgbClr val="004B00"/>
                </a:solidFill>
                <a:latin typeface="Calibri"/>
                <a:cs typeface="Calibri"/>
              </a:rPr>
              <a:t>Play</a:t>
            </a:r>
            <a:r>
              <a:rPr sz="2050" spc="16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decent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game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of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table</a:t>
            </a:r>
            <a:r>
              <a:rPr sz="2050" spc="19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tennis</a:t>
            </a:r>
            <a:endParaRPr sz="20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25" dirty="0">
                <a:solidFill>
                  <a:srgbClr val="004B00"/>
                </a:solidFill>
                <a:latin typeface="Calibri"/>
                <a:cs typeface="Calibri"/>
              </a:rPr>
              <a:t>Drive</a:t>
            </a:r>
            <a:r>
              <a:rPr sz="2050" spc="15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004B00"/>
                </a:solidFill>
                <a:latin typeface="Calibri"/>
                <a:cs typeface="Calibri"/>
              </a:rPr>
              <a:t>safely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along</a:t>
            </a:r>
            <a:r>
              <a:rPr sz="2050" spc="16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004B00"/>
                </a:solidFill>
                <a:latin typeface="Calibri"/>
                <a:cs typeface="Calibri"/>
              </a:rPr>
              <a:t>curving</a:t>
            </a:r>
            <a:r>
              <a:rPr sz="2050" spc="17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mountain</a:t>
            </a:r>
            <a:r>
              <a:rPr sz="2050" spc="204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road</a:t>
            </a:r>
            <a:endParaRPr sz="20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25" dirty="0">
                <a:solidFill>
                  <a:srgbClr val="B30000"/>
                </a:solidFill>
                <a:latin typeface="Calibri"/>
                <a:cs typeface="Calibri"/>
              </a:rPr>
              <a:t>Drive</a:t>
            </a:r>
            <a:r>
              <a:rPr sz="2050" spc="16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B30000"/>
                </a:solidFill>
                <a:latin typeface="Calibri"/>
                <a:cs typeface="Calibri"/>
              </a:rPr>
              <a:t>safely</a:t>
            </a:r>
            <a:r>
              <a:rPr sz="2050" spc="18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B30000"/>
                </a:solidFill>
                <a:latin typeface="Calibri"/>
                <a:cs typeface="Calibri"/>
              </a:rPr>
              <a:t>along</a:t>
            </a:r>
            <a:r>
              <a:rPr sz="2050" spc="16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B30000"/>
                </a:solidFill>
                <a:latin typeface="Calibri"/>
                <a:cs typeface="Calibri"/>
              </a:rPr>
              <a:t>Telegraph</a:t>
            </a:r>
            <a:r>
              <a:rPr sz="2050" spc="18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B30000"/>
                </a:solidFill>
                <a:latin typeface="Calibri"/>
                <a:cs typeface="Calibri"/>
              </a:rPr>
              <a:t>Avenue</a:t>
            </a:r>
            <a:endParaRPr sz="20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20" dirty="0">
                <a:solidFill>
                  <a:srgbClr val="004B00"/>
                </a:solidFill>
                <a:latin typeface="Calibri"/>
                <a:cs typeface="Calibri"/>
              </a:rPr>
              <a:t>Buy</a:t>
            </a:r>
            <a:r>
              <a:rPr sz="2050" spc="17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004B00"/>
                </a:solidFill>
                <a:latin typeface="Calibri"/>
                <a:cs typeface="Calibri"/>
              </a:rPr>
              <a:t>week’s</a:t>
            </a:r>
            <a:r>
              <a:rPr sz="2050" spc="17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100" dirty="0">
                <a:solidFill>
                  <a:srgbClr val="004B00"/>
                </a:solidFill>
                <a:latin typeface="Calibri"/>
                <a:cs typeface="Calibri"/>
              </a:rPr>
              <a:t>worth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of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groceries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95" dirty="0">
                <a:solidFill>
                  <a:srgbClr val="004B00"/>
                </a:solidFill>
                <a:latin typeface="Calibri"/>
                <a:cs typeface="Calibri"/>
              </a:rPr>
              <a:t>on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the</a:t>
            </a:r>
            <a:r>
              <a:rPr sz="2050" spc="20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145" dirty="0">
                <a:solidFill>
                  <a:srgbClr val="004B00"/>
                </a:solidFill>
                <a:latin typeface="Calibri"/>
                <a:cs typeface="Calibri"/>
              </a:rPr>
              <a:t>web</a:t>
            </a:r>
            <a:endParaRPr sz="20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20" dirty="0">
                <a:solidFill>
                  <a:srgbClr val="B30000"/>
                </a:solidFill>
                <a:latin typeface="Calibri"/>
                <a:cs typeface="Calibri"/>
              </a:rPr>
              <a:t>Buy</a:t>
            </a:r>
            <a:r>
              <a:rPr sz="2050" spc="17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B30000"/>
                </a:solidFill>
                <a:latin typeface="Calibri"/>
                <a:cs typeface="Calibri"/>
              </a:rPr>
              <a:t>a</a:t>
            </a:r>
            <a:r>
              <a:rPr sz="2050" spc="18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B30000"/>
                </a:solidFill>
                <a:latin typeface="Calibri"/>
                <a:cs typeface="Calibri"/>
              </a:rPr>
              <a:t>week’s</a:t>
            </a:r>
            <a:r>
              <a:rPr sz="2050" spc="17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100" dirty="0">
                <a:solidFill>
                  <a:srgbClr val="B30000"/>
                </a:solidFill>
                <a:latin typeface="Calibri"/>
                <a:cs typeface="Calibri"/>
              </a:rPr>
              <a:t>worth</a:t>
            </a:r>
            <a:r>
              <a:rPr sz="2050" spc="19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B30000"/>
                </a:solidFill>
                <a:latin typeface="Calibri"/>
                <a:cs typeface="Calibri"/>
              </a:rPr>
              <a:t>of</a:t>
            </a:r>
            <a:r>
              <a:rPr sz="2050" spc="17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B30000"/>
                </a:solidFill>
                <a:latin typeface="Calibri"/>
                <a:cs typeface="Calibri"/>
              </a:rPr>
              <a:t>groceries</a:t>
            </a:r>
            <a:r>
              <a:rPr sz="2050" spc="18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20" dirty="0">
                <a:solidFill>
                  <a:srgbClr val="B30000"/>
                </a:solidFill>
                <a:latin typeface="Calibri"/>
                <a:cs typeface="Calibri"/>
              </a:rPr>
              <a:t>at</a:t>
            </a:r>
            <a:r>
              <a:rPr sz="2050" spc="18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B30000"/>
                </a:solidFill>
                <a:latin typeface="Calibri"/>
                <a:cs typeface="Calibri"/>
              </a:rPr>
              <a:t>Berkeley</a:t>
            </a:r>
            <a:r>
              <a:rPr sz="2050" spc="17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B30000"/>
                </a:solidFill>
                <a:latin typeface="Calibri"/>
                <a:cs typeface="Calibri"/>
              </a:rPr>
              <a:t>Bowl</a:t>
            </a:r>
            <a:endParaRPr sz="20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5" dirty="0">
                <a:solidFill>
                  <a:srgbClr val="004B00"/>
                </a:solidFill>
                <a:latin typeface="Calibri"/>
                <a:cs typeface="Calibri"/>
              </a:rPr>
              <a:t>Play</a:t>
            </a:r>
            <a:r>
              <a:rPr sz="2050" spc="16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7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decent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game</a:t>
            </a:r>
            <a:r>
              <a:rPr sz="2050" spc="16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of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bridge</a:t>
            </a:r>
            <a:endParaRPr sz="20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40" dirty="0">
                <a:solidFill>
                  <a:srgbClr val="FF00FF"/>
                </a:solidFill>
                <a:latin typeface="Calibri"/>
                <a:cs typeface="Calibri"/>
              </a:rPr>
              <a:t>Discover</a:t>
            </a:r>
            <a:r>
              <a:rPr sz="2050" spc="15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FF00FF"/>
                </a:solidFill>
                <a:latin typeface="Calibri"/>
                <a:cs typeface="Calibri"/>
              </a:rPr>
              <a:t>and</a:t>
            </a:r>
            <a:r>
              <a:rPr sz="2050" spc="18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100" dirty="0">
                <a:solidFill>
                  <a:srgbClr val="FF00FF"/>
                </a:solidFill>
                <a:latin typeface="Calibri"/>
                <a:cs typeface="Calibri"/>
              </a:rPr>
              <a:t>prove</a:t>
            </a:r>
            <a:r>
              <a:rPr sz="2050" spc="18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FF00FF"/>
                </a:solidFill>
                <a:latin typeface="Calibri"/>
                <a:cs typeface="Calibri"/>
              </a:rPr>
              <a:t>a</a:t>
            </a:r>
            <a:r>
              <a:rPr sz="2050" spc="17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130" dirty="0">
                <a:solidFill>
                  <a:srgbClr val="FF00FF"/>
                </a:solidFill>
                <a:latin typeface="Calibri"/>
                <a:cs typeface="Calibri"/>
              </a:rPr>
              <a:t>new</a:t>
            </a:r>
            <a:r>
              <a:rPr sz="2050" spc="19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FF00FF"/>
                </a:solidFill>
                <a:latin typeface="Calibri"/>
                <a:cs typeface="Calibri"/>
              </a:rPr>
              <a:t>mathematical</a:t>
            </a:r>
            <a:r>
              <a:rPr sz="2050" spc="204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105" dirty="0">
                <a:solidFill>
                  <a:srgbClr val="FF00FF"/>
                </a:solidFill>
                <a:latin typeface="Calibri"/>
                <a:cs typeface="Calibri"/>
              </a:rPr>
              <a:t>theorem</a:t>
            </a:r>
            <a:endParaRPr sz="20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30" dirty="0">
                <a:solidFill>
                  <a:srgbClr val="FF00FF"/>
                </a:solidFill>
                <a:latin typeface="Calibri"/>
                <a:cs typeface="Calibri"/>
              </a:rPr>
              <a:t>Design</a:t>
            </a:r>
            <a:r>
              <a:rPr sz="2050" spc="16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FF00FF"/>
                </a:solidFill>
                <a:latin typeface="Calibri"/>
                <a:cs typeface="Calibri"/>
              </a:rPr>
              <a:t>and</a:t>
            </a:r>
            <a:r>
              <a:rPr sz="2050" spc="17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FF00FF"/>
                </a:solidFill>
                <a:latin typeface="Calibri"/>
                <a:cs typeface="Calibri"/>
              </a:rPr>
              <a:t>execute</a:t>
            </a:r>
            <a:r>
              <a:rPr sz="2050" spc="18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FF00FF"/>
                </a:solidFill>
                <a:latin typeface="Calibri"/>
                <a:cs typeface="Calibri"/>
              </a:rPr>
              <a:t>a</a:t>
            </a:r>
            <a:r>
              <a:rPr sz="2050" spc="18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FF00FF"/>
                </a:solidFill>
                <a:latin typeface="Calibri"/>
                <a:cs typeface="Calibri"/>
              </a:rPr>
              <a:t>research</a:t>
            </a:r>
            <a:r>
              <a:rPr sz="2050" spc="18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FF00FF"/>
                </a:solidFill>
                <a:latin typeface="Calibri"/>
                <a:cs typeface="Calibri"/>
              </a:rPr>
              <a:t>program</a:t>
            </a:r>
            <a:r>
              <a:rPr sz="2050" spc="18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FF00FF"/>
                </a:solidFill>
                <a:latin typeface="Calibri"/>
                <a:cs typeface="Calibri"/>
              </a:rPr>
              <a:t>in</a:t>
            </a:r>
            <a:r>
              <a:rPr sz="2050" spc="18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FF00FF"/>
                </a:solidFill>
                <a:latin typeface="Calibri"/>
                <a:cs typeface="Calibri"/>
              </a:rPr>
              <a:t>molecular</a:t>
            </a:r>
            <a:r>
              <a:rPr sz="2050" spc="19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FF00FF"/>
                </a:solidFill>
                <a:latin typeface="Calibri"/>
                <a:cs typeface="Calibri"/>
              </a:rPr>
              <a:t>biology</a:t>
            </a:r>
            <a:endParaRPr sz="20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55" dirty="0">
                <a:solidFill>
                  <a:srgbClr val="B30000"/>
                </a:solidFill>
                <a:latin typeface="Calibri"/>
                <a:cs typeface="Calibri"/>
              </a:rPr>
              <a:t>Write</a:t>
            </a:r>
            <a:r>
              <a:rPr sz="2050" spc="16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B30000"/>
                </a:solidFill>
                <a:latin typeface="Calibri"/>
                <a:cs typeface="Calibri"/>
              </a:rPr>
              <a:t>an</a:t>
            </a:r>
            <a:r>
              <a:rPr sz="2050" spc="17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B30000"/>
                </a:solidFill>
                <a:latin typeface="Calibri"/>
                <a:cs typeface="Calibri"/>
              </a:rPr>
              <a:t>intentionally</a:t>
            </a:r>
            <a:r>
              <a:rPr sz="2050" spc="22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B30000"/>
                </a:solidFill>
                <a:latin typeface="Calibri"/>
                <a:cs typeface="Calibri"/>
              </a:rPr>
              <a:t>funny</a:t>
            </a:r>
            <a:r>
              <a:rPr sz="2050" spc="19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B30000"/>
                </a:solidFill>
                <a:latin typeface="Calibri"/>
                <a:cs typeface="Calibri"/>
              </a:rPr>
              <a:t>story</a:t>
            </a:r>
            <a:endParaRPr sz="20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Give</a:t>
            </a:r>
            <a:r>
              <a:rPr sz="2050" spc="16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004B00"/>
                </a:solidFill>
                <a:latin typeface="Calibri"/>
                <a:cs typeface="Calibri"/>
              </a:rPr>
              <a:t>competent</a:t>
            </a:r>
            <a:r>
              <a:rPr sz="2050" spc="19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legal</a:t>
            </a:r>
            <a:r>
              <a:rPr sz="2050" spc="19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advice</a:t>
            </a:r>
            <a:r>
              <a:rPr sz="2050" spc="15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in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specialized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95" dirty="0">
                <a:solidFill>
                  <a:srgbClr val="004B00"/>
                </a:solidFill>
                <a:latin typeface="Calibri"/>
                <a:cs typeface="Calibri"/>
              </a:rPr>
              <a:t>area</a:t>
            </a:r>
            <a:r>
              <a:rPr sz="2050" spc="16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of</a:t>
            </a:r>
            <a:r>
              <a:rPr sz="2050" spc="19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004B00"/>
                </a:solidFill>
                <a:latin typeface="Calibri"/>
                <a:cs typeface="Calibri"/>
              </a:rPr>
              <a:t>law</a:t>
            </a:r>
            <a:endParaRPr sz="20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35" dirty="0">
                <a:solidFill>
                  <a:srgbClr val="004B00"/>
                </a:solidFill>
                <a:latin typeface="Calibri"/>
                <a:cs typeface="Calibri"/>
              </a:rPr>
              <a:t>Translate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spoken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004B00"/>
                </a:solidFill>
                <a:latin typeface="Calibri"/>
                <a:cs typeface="Calibri"/>
              </a:rPr>
              <a:t>English</a:t>
            </a:r>
            <a:r>
              <a:rPr sz="2050" spc="15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into</a:t>
            </a:r>
            <a:r>
              <a:rPr sz="2050" spc="19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spoken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Swedish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in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real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time</a:t>
            </a:r>
            <a:endParaRPr sz="20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75" dirty="0">
                <a:solidFill>
                  <a:srgbClr val="B30000"/>
                </a:solidFill>
                <a:latin typeface="Calibri"/>
                <a:cs typeface="Calibri"/>
              </a:rPr>
              <a:t>Converse</a:t>
            </a:r>
            <a:r>
              <a:rPr sz="2050" spc="22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B30000"/>
                </a:solidFill>
                <a:latin typeface="Calibri"/>
                <a:cs typeface="Calibri"/>
              </a:rPr>
              <a:t>successfully</a:t>
            </a:r>
            <a:r>
              <a:rPr sz="2050" spc="18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B30000"/>
                </a:solidFill>
                <a:latin typeface="Calibri"/>
                <a:cs typeface="Calibri"/>
              </a:rPr>
              <a:t>with</a:t>
            </a:r>
            <a:r>
              <a:rPr sz="2050" spc="204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B30000"/>
                </a:solidFill>
                <a:latin typeface="Calibri"/>
                <a:cs typeface="Calibri"/>
              </a:rPr>
              <a:t>another</a:t>
            </a:r>
            <a:r>
              <a:rPr sz="2050" spc="16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B30000"/>
                </a:solidFill>
                <a:latin typeface="Calibri"/>
                <a:cs typeface="Calibri"/>
              </a:rPr>
              <a:t>person</a:t>
            </a:r>
            <a:r>
              <a:rPr sz="2050" spc="20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B30000"/>
                </a:solidFill>
                <a:latin typeface="Calibri"/>
                <a:cs typeface="Calibri"/>
              </a:rPr>
              <a:t>for</a:t>
            </a:r>
            <a:r>
              <a:rPr sz="2050" spc="18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B30000"/>
                </a:solidFill>
                <a:latin typeface="Calibri"/>
                <a:cs typeface="Calibri"/>
              </a:rPr>
              <a:t>an</a:t>
            </a:r>
            <a:r>
              <a:rPr sz="2050" spc="18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B30000"/>
                </a:solidFill>
                <a:latin typeface="Calibri"/>
                <a:cs typeface="Calibri"/>
              </a:rPr>
              <a:t>hour</a:t>
            </a:r>
            <a:endParaRPr sz="20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65" dirty="0">
                <a:solidFill>
                  <a:srgbClr val="FF00FF"/>
                </a:solidFill>
                <a:latin typeface="Calibri"/>
                <a:cs typeface="Calibri"/>
              </a:rPr>
              <a:t>Perform</a:t>
            </a:r>
            <a:r>
              <a:rPr sz="2050" spc="17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FF00FF"/>
                </a:solidFill>
                <a:latin typeface="Calibri"/>
                <a:cs typeface="Calibri"/>
              </a:rPr>
              <a:t>a</a:t>
            </a:r>
            <a:r>
              <a:rPr sz="2050" spc="18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FF00FF"/>
                </a:solidFill>
                <a:latin typeface="Calibri"/>
                <a:cs typeface="Calibri"/>
              </a:rPr>
              <a:t>complex</a:t>
            </a:r>
            <a:r>
              <a:rPr sz="2050" spc="17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35" dirty="0">
                <a:solidFill>
                  <a:srgbClr val="FF00FF"/>
                </a:solidFill>
                <a:latin typeface="Calibri"/>
                <a:cs typeface="Calibri"/>
              </a:rPr>
              <a:t>surgical</a:t>
            </a:r>
            <a:r>
              <a:rPr sz="2050" spc="18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FF00FF"/>
                </a:solidFill>
                <a:latin typeface="Calibri"/>
                <a:cs typeface="Calibri"/>
              </a:rPr>
              <a:t>operation</a:t>
            </a:r>
            <a:endParaRPr sz="20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40"/>
              </a:spcBef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55" dirty="0">
                <a:latin typeface="Calibri"/>
                <a:cs typeface="Calibri"/>
              </a:rPr>
              <a:t>Unload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any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dishwasher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put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everything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away</a:t>
            </a:r>
            <a:endParaRPr sz="2050" dirty="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25B306-FFF5-4A90-8253-090449A82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269673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7467601" y="7385586"/>
            <a:ext cx="2465332" cy="354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smtClean="0"/>
              <a:t>26</a:t>
            </a:fld>
            <a:endParaRPr lang="en-US" spc="20" dirty="0"/>
          </a:p>
          <a:p>
            <a:pPr marL="38100">
              <a:lnSpc>
                <a:spcPts val="885"/>
              </a:lnSpc>
            </a:pPr>
            <a:r>
              <a:rPr lang="en-US" sz="1200" b="0" i="0" kern="1200" spc="2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Palatino Linotype" panose="02040502050505030304" pitchFamily="18" charset="0"/>
              </a:rPr>
              <a:t>© 2022 Pearson Education Ltd.</a:t>
            </a:r>
            <a:endParaRPr lang="en-US" sz="1200" dirty="0">
              <a:effectLst/>
            </a:endParaRPr>
          </a:p>
          <a:p>
            <a:pPr marL="38100">
              <a:lnSpc>
                <a:spcPts val="885"/>
              </a:lnSpc>
            </a:pPr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State</a:t>
            </a:r>
            <a:r>
              <a:rPr spc="220" dirty="0"/>
              <a:t> </a:t>
            </a:r>
            <a:r>
              <a:rPr spc="105" dirty="0"/>
              <a:t>of</a:t>
            </a:r>
            <a:r>
              <a:rPr spc="250" dirty="0"/>
              <a:t> </a:t>
            </a:r>
            <a:r>
              <a:rPr spc="85" dirty="0"/>
              <a:t>the</a:t>
            </a:r>
            <a:r>
              <a:rPr spc="229" dirty="0"/>
              <a:t> </a:t>
            </a:r>
            <a:r>
              <a:rPr spc="65" dirty="0"/>
              <a:t>art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5" y="1592038"/>
            <a:ext cx="6563995" cy="49644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5" dirty="0">
                <a:latin typeface="Calibri"/>
                <a:cs typeface="Calibri"/>
              </a:rPr>
              <a:t>Which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following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done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at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present?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5" dirty="0">
                <a:solidFill>
                  <a:srgbClr val="004B00"/>
                </a:solidFill>
                <a:latin typeface="Calibri"/>
                <a:cs typeface="Calibri"/>
              </a:rPr>
              <a:t>Play</a:t>
            </a:r>
            <a:r>
              <a:rPr sz="2050" spc="16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decent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game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of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table</a:t>
            </a:r>
            <a:r>
              <a:rPr sz="2050" spc="19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tennis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25" dirty="0">
                <a:solidFill>
                  <a:srgbClr val="004B00"/>
                </a:solidFill>
                <a:latin typeface="Calibri"/>
                <a:cs typeface="Calibri"/>
              </a:rPr>
              <a:t>Drive</a:t>
            </a:r>
            <a:r>
              <a:rPr sz="2050" spc="15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004B00"/>
                </a:solidFill>
                <a:latin typeface="Calibri"/>
                <a:cs typeface="Calibri"/>
              </a:rPr>
              <a:t>safely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along</a:t>
            </a:r>
            <a:r>
              <a:rPr sz="2050" spc="16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004B00"/>
                </a:solidFill>
                <a:latin typeface="Calibri"/>
                <a:cs typeface="Calibri"/>
              </a:rPr>
              <a:t>curving</a:t>
            </a:r>
            <a:r>
              <a:rPr sz="2050" spc="17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mountain</a:t>
            </a:r>
            <a:r>
              <a:rPr sz="2050" spc="204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road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25" dirty="0">
                <a:solidFill>
                  <a:srgbClr val="B30000"/>
                </a:solidFill>
                <a:latin typeface="Calibri"/>
                <a:cs typeface="Calibri"/>
              </a:rPr>
              <a:t>Drive</a:t>
            </a:r>
            <a:r>
              <a:rPr sz="2050" spc="16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B30000"/>
                </a:solidFill>
                <a:latin typeface="Calibri"/>
                <a:cs typeface="Calibri"/>
              </a:rPr>
              <a:t>safely</a:t>
            </a:r>
            <a:r>
              <a:rPr sz="2050" spc="18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B30000"/>
                </a:solidFill>
                <a:latin typeface="Calibri"/>
                <a:cs typeface="Calibri"/>
              </a:rPr>
              <a:t>along</a:t>
            </a:r>
            <a:r>
              <a:rPr sz="2050" spc="16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B30000"/>
                </a:solidFill>
                <a:latin typeface="Calibri"/>
                <a:cs typeface="Calibri"/>
              </a:rPr>
              <a:t>Telegraph</a:t>
            </a:r>
            <a:r>
              <a:rPr sz="2050" spc="18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B30000"/>
                </a:solidFill>
                <a:latin typeface="Calibri"/>
                <a:cs typeface="Calibri"/>
              </a:rPr>
              <a:t>Avenue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20" dirty="0">
                <a:solidFill>
                  <a:srgbClr val="004B00"/>
                </a:solidFill>
                <a:latin typeface="Calibri"/>
                <a:cs typeface="Calibri"/>
              </a:rPr>
              <a:t>Buy</a:t>
            </a:r>
            <a:r>
              <a:rPr sz="2050" spc="17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004B00"/>
                </a:solidFill>
                <a:latin typeface="Calibri"/>
                <a:cs typeface="Calibri"/>
              </a:rPr>
              <a:t>week’s</a:t>
            </a:r>
            <a:r>
              <a:rPr sz="2050" spc="17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100" dirty="0">
                <a:solidFill>
                  <a:srgbClr val="004B00"/>
                </a:solidFill>
                <a:latin typeface="Calibri"/>
                <a:cs typeface="Calibri"/>
              </a:rPr>
              <a:t>worth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of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groceries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95" dirty="0">
                <a:solidFill>
                  <a:srgbClr val="004B00"/>
                </a:solidFill>
                <a:latin typeface="Calibri"/>
                <a:cs typeface="Calibri"/>
              </a:rPr>
              <a:t>on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the</a:t>
            </a:r>
            <a:r>
              <a:rPr sz="2050" spc="20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145" dirty="0">
                <a:solidFill>
                  <a:srgbClr val="004B00"/>
                </a:solidFill>
                <a:latin typeface="Calibri"/>
                <a:cs typeface="Calibri"/>
              </a:rPr>
              <a:t>web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20" dirty="0">
                <a:solidFill>
                  <a:srgbClr val="B30000"/>
                </a:solidFill>
                <a:latin typeface="Calibri"/>
                <a:cs typeface="Calibri"/>
              </a:rPr>
              <a:t>Buy</a:t>
            </a:r>
            <a:r>
              <a:rPr sz="2050" spc="17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B30000"/>
                </a:solidFill>
                <a:latin typeface="Calibri"/>
                <a:cs typeface="Calibri"/>
              </a:rPr>
              <a:t>a</a:t>
            </a:r>
            <a:r>
              <a:rPr sz="2050" spc="18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B30000"/>
                </a:solidFill>
                <a:latin typeface="Calibri"/>
                <a:cs typeface="Calibri"/>
              </a:rPr>
              <a:t>week’s</a:t>
            </a:r>
            <a:r>
              <a:rPr sz="2050" spc="17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100" dirty="0">
                <a:solidFill>
                  <a:srgbClr val="B30000"/>
                </a:solidFill>
                <a:latin typeface="Calibri"/>
                <a:cs typeface="Calibri"/>
              </a:rPr>
              <a:t>worth</a:t>
            </a:r>
            <a:r>
              <a:rPr sz="2050" spc="19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B30000"/>
                </a:solidFill>
                <a:latin typeface="Calibri"/>
                <a:cs typeface="Calibri"/>
              </a:rPr>
              <a:t>of</a:t>
            </a:r>
            <a:r>
              <a:rPr sz="2050" spc="17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B30000"/>
                </a:solidFill>
                <a:latin typeface="Calibri"/>
                <a:cs typeface="Calibri"/>
              </a:rPr>
              <a:t>groceries</a:t>
            </a:r>
            <a:r>
              <a:rPr sz="2050" spc="18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20" dirty="0">
                <a:solidFill>
                  <a:srgbClr val="B30000"/>
                </a:solidFill>
                <a:latin typeface="Calibri"/>
                <a:cs typeface="Calibri"/>
              </a:rPr>
              <a:t>at</a:t>
            </a:r>
            <a:r>
              <a:rPr sz="2050" spc="18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B30000"/>
                </a:solidFill>
                <a:latin typeface="Calibri"/>
                <a:cs typeface="Calibri"/>
              </a:rPr>
              <a:t>Berkeley</a:t>
            </a:r>
            <a:r>
              <a:rPr sz="2050" spc="17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B30000"/>
                </a:solidFill>
                <a:latin typeface="Calibri"/>
                <a:cs typeface="Calibri"/>
              </a:rPr>
              <a:t>Bowl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5" dirty="0">
                <a:solidFill>
                  <a:srgbClr val="004B00"/>
                </a:solidFill>
                <a:latin typeface="Calibri"/>
                <a:cs typeface="Calibri"/>
              </a:rPr>
              <a:t>Play</a:t>
            </a:r>
            <a:r>
              <a:rPr sz="2050" spc="16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7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decent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game</a:t>
            </a:r>
            <a:r>
              <a:rPr sz="2050" spc="16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of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bridge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40" dirty="0">
                <a:solidFill>
                  <a:srgbClr val="FF00FF"/>
                </a:solidFill>
                <a:latin typeface="Calibri"/>
                <a:cs typeface="Calibri"/>
              </a:rPr>
              <a:t>Discover</a:t>
            </a:r>
            <a:r>
              <a:rPr sz="2050" spc="15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FF00FF"/>
                </a:solidFill>
                <a:latin typeface="Calibri"/>
                <a:cs typeface="Calibri"/>
              </a:rPr>
              <a:t>and</a:t>
            </a:r>
            <a:r>
              <a:rPr sz="2050" spc="18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100" dirty="0">
                <a:solidFill>
                  <a:srgbClr val="FF00FF"/>
                </a:solidFill>
                <a:latin typeface="Calibri"/>
                <a:cs typeface="Calibri"/>
              </a:rPr>
              <a:t>prove</a:t>
            </a:r>
            <a:r>
              <a:rPr sz="2050" spc="18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FF00FF"/>
                </a:solidFill>
                <a:latin typeface="Calibri"/>
                <a:cs typeface="Calibri"/>
              </a:rPr>
              <a:t>a</a:t>
            </a:r>
            <a:r>
              <a:rPr sz="2050" spc="17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130" dirty="0">
                <a:solidFill>
                  <a:srgbClr val="FF00FF"/>
                </a:solidFill>
                <a:latin typeface="Calibri"/>
                <a:cs typeface="Calibri"/>
              </a:rPr>
              <a:t>new</a:t>
            </a:r>
            <a:r>
              <a:rPr sz="2050" spc="19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FF00FF"/>
                </a:solidFill>
                <a:latin typeface="Calibri"/>
                <a:cs typeface="Calibri"/>
              </a:rPr>
              <a:t>mathematical</a:t>
            </a:r>
            <a:r>
              <a:rPr sz="2050" spc="204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105" dirty="0">
                <a:solidFill>
                  <a:srgbClr val="FF00FF"/>
                </a:solidFill>
                <a:latin typeface="Calibri"/>
                <a:cs typeface="Calibri"/>
              </a:rPr>
              <a:t>theorem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30" dirty="0">
                <a:solidFill>
                  <a:srgbClr val="FF00FF"/>
                </a:solidFill>
                <a:latin typeface="Calibri"/>
                <a:cs typeface="Calibri"/>
              </a:rPr>
              <a:t>Design</a:t>
            </a:r>
            <a:r>
              <a:rPr sz="2050" spc="16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FF00FF"/>
                </a:solidFill>
                <a:latin typeface="Calibri"/>
                <a:cs typeface="Calibri"/>
              </a:rPr>
              <a:t>and</a:t>
            </a:r>
            <a:r>
              <a:rPr sz="2050" spc="17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FF00FF"/>
                </a:solidFill>
                <a:latin typeface="Calibri"/>
                <a:cs typeface="Calibri"/>
              </a:rPr>
              <a:t>execute</a:t>
            </a:r>
            <a:r>
              <a:rPr sz="2050" spc="18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FF00FF"/>
                </a:solidFill>
                <a:latin typeface="Calibri"/>
                <a:cs typeface="Calibri"/>
              </a:rPr>
              <a:t>a</a:t>
            </a:r>
            <a:r>
              <a:rPr sz="2050" spc="18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FF00FF"/>
                </a:solidFill>
                <a:latin typeface="Calibri"/>
                <a:cs typeface="Calibri"/>
              </a:rPr>
              <a:t>research</a:t>
            </a:r>
            <a:r>
              <a:rPr sz="2050" spc="18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FF00FF"/>
                </a:solidFill>
                <a:latin typeface="Calibri"/>
                <a:cs typeface="Calibri"/>
              </a:rPr>
              <a:t>program</a:t>
            </a:r>
            <a:r>
              <a:rPr sz="2050" spc="18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FF00FF"/>
                </a:solidFill>
                <a:latin typeface="Calibri"/>
                <a:cs typeface="Calibri"/>
              </a:rPr>
              <a:t>in</a:t>
            </a:r>
            <a:r>
              <a:rPr sz="2050" spc="18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FF00FF"/>
                </a:solidFill>
                <a:latin typeface="Calibri"/>
                <a:cs typeface="Calibri"/>
              </a:rPr>
              <a:t>molecular</a:t>
            </a:r>
            <a:r>
              <a:rPr sz="2050" spc="19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FF00FF"/>
                </a:solidFill>
                <a:latin typeface="Calibri"/>
                <a:cs typeface="Calibri"/>
              </a:rPr>
              <a:t>biology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55" dirty="0">
                <a:solidFill>
                  <a:srgbClr val="B30000"/>
                </a:solidFill>
                <a:latin typeface="Calibri"/>
                <a:cs typeface="Calibri"/>
              </a:rPr>
              <a:t>Write</a:t>
            </a:r>
            <a:r>
              <a:rPr sz="2050" spc="16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B30000"/>
                </a:solidFill>
                <a:latin typeface="Calibri"/>
                <a:cs typeface="Calibri"/>
              </a:rPr>
              <a:t>an</a:t>
            </a:r>
            <a:r>
              <a:rPr sz="2050" spc="17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B30000"/>
                </a:solidFill>
                <a:latin typeface="Calibri"/>
                <a:cs typeface="Calibri"/>
              </a:rPr>
              <a:t>intentionally</a:t>
            </a:r>
            <a:r>
              <a:rPr sz="2050" spc="22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B30000"/>
                </a:solidFill>
                <a:latin typeface="Calibri"/>
                <a:cs typeface="Calibri"/>
              </a:rPr>
              <a:t>funny</a:t>
            </a:r>
            <a:r>
              <a:rPr sz="2050" spc="19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B30000"/>
                </a:solidFill>
                <a:latin typeface="Calibri"/>
                <a:cs typeface="Calibri"/>
              </a:rPr>
              <a:t>story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Give</a:t>
            </a:r>
            <a:r>
              <a:rPr sz="2050" spc="16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004B00"/>
                </a:solidFill>
                <a:latin typeface="Calibri"/>
                <a:cs typeface="Calibri"/>
              </a:rPr>
              <a:t>competent</a:t>
            </a:r>
            <a:r>
              <a:rPr sz="2050" spc="19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legal</a:t>
            </a:r>
            <a:r>
              <a:rPr sz="2050" spc="19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advice</a:t>
            </a:r>
            <a:r>
              <a:rPr sz="2050" spc="15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in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specialized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95" dirty="0">
                <a:solidFill>
                  <a:srgbClr val="004B00"/>
                </a:solidFill>
                <a:latin typeface="Calibri"/>
                <a:cs typeface="Calibri"/>
              </a:rPr>
              <a:t>area</a:t>
            </a:r>
            <a:r>
              <a:rPr sz="2050" spc="16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of</a:t>
            </a:r>
            <a:r>
              <a:rPr sz="2050" spc="19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004B00"/>
                </a:solidFill>
                <a:latin typeface="Calibri"/>
                <a:cs typeface="Calibri"/>
              </a:rPr>
              <a:t>law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35" dirty="0">
                <a:solidFill>
                  <a:srgbClr val="004B00"/>
                </a:solidFill>
                <a:latin typeface="Calibri"/>
                <a:cs typeface="Calibri"/>
              </a:rPr>
              <a:t>Translate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spoken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004B00"/>
                </a:solidFill>
                <a:latin typeface="Calibri"/>
                <a:cs typeface="Calibri"/>
              </a:rPr>
              <a:t>English</a:t>
            </a:r>
            <a:r>
              <a:rPr sz="2050" spc="15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into</a:t>
            </a:r>
            <a:r>
              <a:rPr sz="2050" spc="19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spoken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Swedish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in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real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time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75" dirty="0">
                <a:solidFill>
                  <a:srgbClr val="B30000"/>
                </a:solidFill>
                <a:latin typeface="Calibri"/>
                <a:cs typeface="Calibri"/>
              </a:rPr>
              <a:t>Converse</a:t>
            </a:r>
            <a:r>
              <a:rPr sz="2050" spc="22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B30000"/>
                </a:solidFill>
                <a:latin typeface="Calibri"/>
                <a:cs typeface="Calibri"/>
              </a:rPr>
              <a:t>successfully</a:t>
            </a:r>
            <a:r>
              <a:rPr sz="2050" spc="18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B30000"/>
                </a:solidFill>
                <a:latin typeface="Calibri"/>
                <a:cs typeface="Calibri"/>
              </a:rPr>
              <a:t>with</a:t>
            </a:r>
            <a:r>
              <a:rPr sz="2050" spc="204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B30000"/>
                </a:solidFill>
                <a:latin typeface="Calibri"/>
                <a:cs typeface="Calibri"/>
              </a:rPr>
              <a:t>another</a:t>
            </a:r>
            <a:r>
              <a:rPr sz="2050" spc="16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B30000"/>
                </a:solidFill>
                <a:latin typeface="Calibri"/>
                <a:cs typeface="Calibri"/>
              </a:rPr>
              <a:t>person</a:t>
            </a:r>
            <a:r>
              <a:rPr sz="2050" spc="20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B30000"/>
                </a:solidFill>
                <a:latin typeface="Calibri"/>
                <a:cs typeface="Calibri"/>
              </a:rPr>
              <a:t>for</a:t>
            </a:r>
            <a:r>
              <a:rPr sz="2050" spc="18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B30000"/>
                </a:solidFill>
                <a:latin typeface="Calibri"/>
                <a:cs typeface="Calibri"/>
              </a:rPr>
              <a:t>an</a:t>
            </a:r>
            <a:r>
              <a:rPr sz="2050" spc="18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B30000"/>
                </a:solidFill>
                <a:latin typeface="Calibri"/>
                <a:cs typeface="Calibri"/>
              </a:rPr>
              <a:t>hour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65" dirty="0">
                <a:solidFill>
                  <a:srgbClr val="FF00FF"/>
                </a:solidFill>
                <a:latin typeface="Calibri"/>
                <a:cs typeface="Calibri"/>
              </a:rPr>
              <a:t>Perform</a:t>
            </a:r>
            <a:r>
              <a:rPr sz="2050" spc="17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FF00FF"/>
                </a:solidFill>
                <a:latin typeface="Calibri"/>
                <a:cs typeface="Calibri"/>
              </a:rPr>
              <a:t>a</a:t>
            </a:r>
            <a:r>
              <a:rPr sz="2050" spc="18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FF00FF"/>
                </a:solidFill>
                <a:latin typeface="Calibri"/>
                <a:cs typeface="Calibri"/>
              </a:rPr>
              <a:t>complex</a:t>
            </a:r>
            <a:r>
              <a:rPr sz="2050" spc="17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35" dirty="0">
                <a:solidFill>
                  <a:srgbClr val="FF00FF"/>
                </a:solidFill>
                <a:latin typeface="Calibri"/>
                <a:cs typeface="Calibri"/>
              </a:rPr>
              <a:t>surgical</a:t>
            </a:r>
            <a:r>
              <a:rPr sz="2050" spc="18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FF00FF"/>
                </a:solidFill>
                <a:latin typeface="Calibri"/>
                <a:cs typeface="Calibri"/>
              </a:rPr>
              <a:t>operation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40"/>
              </a:spcBef>
              <a:buClr>
                <a:srgbClr val="000000"/>
              </a:buClr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55" dirty="0">
                <a:solidFill>
                  <a:srgbClr val="B30000"/>
                </a:solidFill>
                <a:latin typeface="Calibri"/>
                <a:cs typeface="Calibri"/>
              </a:rPr>
              <a:t>Unload</a:t>
            </a:r>
            <a:r>
              <a:rPr sz="2050" spc="16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B30000"/>
                </a:solidFill>
                <a:latin typeface="Calibri"/>
                <a:cs typeface="Calibri"/>
              </a:rPr>
              <a:t>any</a:t>
            </a:r>
            <a:r>
              <a:rPr sz="2050" spc="18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B30000"/>
                </a:solidFill>
                <a:latin typeface="Calibri"/>
                <a:cs typeface="Calibri"/>
              </a:rPr>
              <a:t>dishwasher</a:t>
            </a:r>
            <a:r>
              <a:rPr sz="2050" spc="16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B30000"/>
                </a:solidFill>
                <a:latin typeface="Calibri"/>
                <a:cs typeface="Calibri"/>
              </a:rPr>
              <a:t>and</a:t>
            </a:r>
            <a:r>
              <a:rPr sz="2050" spc="18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B30000"/>
                </a:solidFill>
                <a:latin typeface="Calibri"/>
                <a:cs typeface="Calibri"/>
              </a:rPr>
              <a:t>put</a:t>
            </a:r>
            <a:r>
              <a:rPr sz="2050" spc="18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B30000"/>
                </a:solidFill>
                <a:latin typeface="Calibri"/>
                <a:cs typeface="Calibri"/>
              </a:rPr>
              <a:t>everything</a:t>
            </a:r>
            <a:r>
              <a:rPr sz="2050" spc="17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110" dirty="0">
                <a:solidFill>
                  <a:srgbClr val="B30000"/>
                </a:solidFill>
                <a:latin typeface="Calibri"/>
                <a:cs typeface="Calibri"/>
              </a:rPr>
              <a:t>away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76731E-5C96-43F9-A2DD-0987162B5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67217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7467601" y="7385586"/>
            <a:ext cx="2465332" cy="354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smtClean="0"/>
              <a:t>27</a:t>
            </a:fld>
            <a:endParaRPr lang="en-US" spc="20" dirty="0"/>
          </a:p>
          <a:p>
            <a:pPr marL="38100">
              <a:lnSpc>
                <a:spcPts val="885"/>
              </a:lnSpc>
            </a:pPr>
            <a:r>
              <a:rPr lang="en-US" sz="1200" b="0" i="0" kern="1200" spc="2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Palatino Linotype" panose="02040502050505030304" pitchFamily="18" charset="0"/>
              </a:rPr>
              <a:t>© 2022 Pearson Education Ltd.</a:t>
            </a:r>
            <a:endParaRPr lang="en-US" sz="1200" dirty="0">
              <a:effectLst/>
            </a:endParaRPr>
          </a:p>
          <a:p>
            <a:pPr marL="38100">
              <a:lnSpc>
                <a:spcPts val="885"/>
              </a:lnSpc>
            </a:pPr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7090">
              <a:lnSpc>
                <a:spcPts val="2635"/>
              </a:lnSpc>
              <a:tabLst>
                <a:tab pos="4186554" algn="l"/>
              </a:tabLst>
            </a:pPr>
            <a:r>
              <a:rPr lang="en-US" spc="75" dirty="0"/>
              <a:t>Risks and Benefits of AI</a:t>
            </a:r>
            <a:endParaRPr spc="114" dirty="0"/>
          </a:p>
        </p:txBody>
      </p:sp>
      <p:sp>
        <p:nvSpPr>
          <p:cNvPr id="3" name="object 3"/>
          <p:cNvSpPr txBox="1"/>
          <p:nvPr/>
        </p:nvSpPr>
        <p:spPr>
          <a:xfrm>
            <a:off x="496569" y="1622519"/>
            <a:ext cx="7059295" cy="513922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“First solve AI, then use AI to solve </a:t>
            </a:r>
            <a:r>
              <a:rPr lang="en-MY" sz="1800" b="0" i="0" u="none" strike="noStrike" baseline="0" dirty="0">
                <a:latin typeface="NimbusRomNo9L-Regu"/>
              </a:rPr>
              <a:t>everything else.” </a:t>
            </a:r>
            <a:r>
              <a:rPr lang="en-MY" sz="1800" b="0" i="0" u="none" strike="noStrike" baseline="0" dirty="0" err="1">
                <a:latin typeface="NimbusRomNo9L-Regu"/>
              </a:rPr>
              <a:t>Demis</a:t>
            </a:r>
            <a:r>
              <a:rPr lang="en-MY" dirty="0">
                <a:latin typeface="NimbusRomNo9L-Regu"/>
              </a:rPr>
              <a:t> </a:t>
            </a:r>
            <a:r>
              <a:rPr lang="en-US" sz="1800" b="0" i="0" u="none" strike="noStrike" baseline="0" dirty="0">
                <a:latin typeface="NimbusRomNo9L-Regu"/>
              </a:rPr>
              <a:t>Hassabis, CEO of Google DeepMind</a:t>
            </a:r>
          </a:p>
          <a:p>
            <a:pPr algn="l"/>
            <a:endParaRPr lang="en-US" sz="2050" spc="-60" dirty="0">
              <a:solidFill>
                <a:srgbClr val="00007E"/>
              </a:solidFill>
              <a:latin typeface="Calibri"/>
              <a:cs typeface="Calibri"/>
            </a:endParaRPr>
          </a:p>
          <a:p>
            <a:pPr marL="12700">
              <a:spcBef>
                <a:spcPts val="114"/>
              </a:spcBef>
            </a:pPr>
            <a:r>
              <a:rPr lang="en-US" sz="2050" spc="-60" dirty="0">
                <a:solidFill>
                  <a:srgbClr val="00007E"/>
                </a:solidFill>
                <a:latin typeface="Calibri"/>
                <a:cs typeface="Calibri"/>
              </a:rPr>
              <a:t>Benefits:</a:t>
            </a:r>
          </a:p>
          <a:p>
            <a:pPr marL="355600" indent="-342900">
              <a:lnSpc>
                <a:spcPct val="1000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lang="en-US" sz="2050" spc="-60" dirty="0">
                <a:latin typeface="Calibri"/>
                <a:cs typeface="Calibri"/>
              </a:rPr>
              <a:t>Decrease repetitive work</a:t>
            </a:r>
          </a:p>
          <a:p>
            <a:pPr marL="355600" indent="-342900">
              <a:lnSpc>
                <a:spcPct val="1000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lang="en-US" sz="2050" spc="-60" dirty="0">
                <a:latin typeface="Calibri"/>
                <a:cs typeface="Calibri"/>
              </a:rPr>
              <a:t>Increase production of goods and services</a:t>
            </a:r>
          </a:p>
          <a:p>
            <a:pPr marL="355600" indent="-342900">
              <a:lnSpc>
                <a:spcPct val="1000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lang="en-US" sz="2050" spc="-60" dirty="0">
                <a:latin typeface="Calibri"/>
                <a:cs typeface="Calibri"/>
              </a:rPr>
              <a:t>Accelerate scientific research (disease cures, climate change and resource shortages solutions)</a:t>
            </a: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endParaRPr lang="en-US" sz="2050" spc="-60" dirty="0">
              <a:solidFill>
                <a:srgbClr val="00007E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050" spc="-60" dirty="0">
                <a:solidFill>
                  <a:srgbClr val="00007E"/>
                </a:solidFill>
                <a:latin typeface="Calibri"/>
                <a:cs typeface="Calibri"/>
              </a:rPr>
              <a:t>Risks:</a:t>
            </a:r>
          </a:p>
          <a:p>
            <a:pPr marL="355600" indent="-342900">
              <a:lnSpc>
                <a:spcPct val="1000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lang="en-US" sz="2050" spc="-60" dirty="0">
                <a:latin typeface="Calibri"/>
                <a:cs typeface="Calibri"/>
              </a:rPr>
              <a:t>Lethal autonomous weapons</a:t>
            </a:r>
          </a:p>
          <a:p>
            <a:pPr marL="355600" indent="-342900">
              <a:lnSpc>
                <a:spcPct val="1000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lang="en-US" sz="2050" spc="-60" dirty="0">
                <a:latin typeface="Calibri"/>
                <a:cs typeface="Calibri"/>
              </a:rPr>
              <a:t>Surveillance and persuasion</a:t>
            </a:r>
          </a:p>
          <a:p>
            <a:pPr marL="355600" indent="-342900">
              <a:lnSpc>
                <a:spcPct val="1000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lang="en-US" sz="2050" spc="-60" dirty="0">
                <a:latin typeface="Calibri"/>
                <a:cs typeface="Calibri"/>
              </a:rPr>
              <a:t>Biased decision making</a:t>
            </a:r>
          </a:p>
          <a:p>
            <a:pPr marL="355600" indent="-342900">
              <a:lnSpc>
                <a:spcPct val="1000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lang="en-US" sz="2050" spc="-60" dirty="0">
                <a:latin typeface="Calibri"/>
                <a:cs typeface="Calibri"/>
              </a:rPr>
              <a:t>Impact on employment</a:t>
            </a:r>
          </a:p>
          <a:p>
            <a:pPr marL="355600" indent="-342900">
              <a:lnSpc>
                <a:spcPct val="1000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lang="en-MY" sz="2050" dirty="0">
                <a:latin typeface="Calibri"/>
                <a:cs typeface="Calibri"/>
              </a:rPr>
              <a:t>Safety-critical applications</a:t>
            </a:r>
          </a:p>
          <a:p>
            <a:pPr marL="355600" indent="-342900">
              <a:lnSpc>
                <a:spcPct val="1000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lang="en-MY" sz="2050" dirty="0">
                <a:latin typeface="Calibri"/>
                <a:cs typeface="Calibri"/>
              </a:rPr>
              <a:t>Cybersecurity</a:t>
            </a:r>
            <a:r>
              <a:rPr lang="en-MY" dirty="0">
                <a:latin typeface="NimbusRomNo9L-Regu"/>
              </a:rPr>
              <a:t> </a:t>
            </a:r>
            <a:r>
              <a:rPr lang="en-MY" sz="2050" dirty="0">
                <a:latin typeface="Calibri"/>
                <a:cs typeface="Calibri"/>
              </a:rPr>
              <a:t>threats</a:t>
            </a:r>
            <a:endParaRPr sz="205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0871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7467601" y="7385586"/>
            <a:ext cx="2465332" cy="354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smtClean="0"/>
              <a:t>28</a:t>
            </a:fld>
            <a:endParaRPr lang="en-US" spc="20" dirty="0"/>
          </a:p>
          <a:p>
            <a:pPr marL="38100">
              <a:lnSpc>
                <a:spcPts val="885"/>
              </a:lnSpc>
            </a:pPr>
            <a:r>
              <a:rPr lang="en-US" sz="1200" b="0" i="0" kern="1200" spc="2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Palatino Linotype" panose="02040502050505030304" pitchFamily="18" charset="0"/>
              </a:rPr>
              <a:t>© 2022 Pearson Education Ltd.</a:t>
            </a:r>
            <a:endParaRPr lang="en-US" sz="1200" dirty="0">
              <a:effectLst/>
            </a:endParaRPr>
          </a:p>
          <a:p>
            <a:pPr marL="38100">
              <a:lnSpc>
                <a:spcPts val="885"/>
              </a:lnSpc>
            </a:pPr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7090">
              <a:lnSpc>
                <a:spcPts val="2635"/>
              </a:lnSpc>
              <a:tabLst>
                <a:tab pos="4186554" algn="l"/>
              </a:tabLst>
            </a:pPr>
            <a:r>
              <a:rPr lang="en-US" spc="75" dirty="0"/>
              <a:t>Risks and Benefits of AI</a:t>
            </a:r>
            <a:endParaRPr spc="114" dirty="0"/>
          </a:p>
        </p:txBody>
      </p:sp>
      <p:sp>
        <p:nvSpPr>
          <p:cNvPr id="3" name="object 3"/>
          <p:cNvSpPr txBox="1"/>
          <p:nvPr/>
        </p:nvSpPr>
        <p:spPr>
          <a:xfrm>
            <a:off x="496569" y="1622519"/>
            <a:ext cx="7059295" cy="28539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l"/>
            <a:r>
              <a:rPr lang="en-US" sz="2050" dirty="0">
                <a:solidFill>
                  <a:schemeClr val="accent2"/>
                </a:solidFill>
                <a:latin typeface="Calibri"/>
                <a:cs typeface="Calibri"/>
              </a:rPr>
              <a:t>Development of an artificial superintelligence that surpasses human intelligence may pose a significant risk</a:t>
            </a:r>
          </a:p>
          <a:p>
            <a:pPr algn="l"/>
            <a:endParaRPr lang="en-US" sz="2050" dirty="0">
              <a:latin typeface="Calibri"/>
              <a:cs typeface="Calibri"/>
            </a:endParaRPr>
          </a:p>
          <a:p>
            <a:pPr algn="l"/>
            <a:r>
              <a:rPr lang="en-US" sz="2050" dirty="0">
                <a:latin typeface="Calibri"/>
                <a:cs typeface="Calibri"/>
              </a:rPr>
              <a:t>Analogous to the “</a:t>
            </a:r>
            <a:r>
              <a:rPr lang="en-US" sz="2050" dirty="0">
                <a:solidFill>
                  <a:schemeClr val="tx2"/>
                </a:solidFill>
                <a:latin typeface="Calibri"/>
                <a:cs typeface="Calibri"/>
              </a:rPr>
              <a:t>Gorilla problem</a:t>
            </a:r>
            <a:r>
              <a:rPr lang="en-US" sz="2050" dirty="0">
                <a:latin typeface="Calibri"/>
                <a:cs typeface="Calibri"/>
              </a:rPr>
              <a:t>”</a:t>
            </a:r>
          </a:p>
          <a:p>
            <a:pPr algn="just"/>
            <a:r>
              <a:rPr lang="en-US" sz="2050" dirty="0">
                <a:latin typeface="Calibri"/>
                <a:cs typeface="Calibri"/>
              </a:rPr>
              <a:t>Humans and gorillas evolved from the same species, but humans have more control than other primates.</a:t>
            </a:r>
          </a:p>
          <a:p>
            <a:pPr algn="just"/>
            <a:endParaRPr lang="en-US" sz="2050" dirty="0">
              <a:latin typeface="Calibri"/>
              <a:cs typeface="Calibri"/>
            </a:endParaRPr>
          </a:p>
          <a:p>
            <a:pPr algn="just"/>
            <a:r>
              <a:rPr lang="en-US" sz="2050" dirty="0">
                <a:latin typeface="Calibri"/>
                <a:cs typeface="Calibri"/>
              </a:rPr>
              <a:t>Thus, we should design AI systems in such a way that they do not end up taking control in the way that Turing suggests they might.</a:t>
            </a:r>
            <a:endParaRPr sz="205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08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7467601" y="7385586"/>
            <a:ext cx="2465332" cy="354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smtClean="0"/>
              <a:t>3</a:t>
            </a:fld>
            <a:endParaRPr lang="en-US" spc="20" dirty="0"/>
          </a:p>
          <a:p>
            <a:pPr marL="38100">
              <a:lnSpc>
                <a:spcPts val="885"/>
              </a:lnSpc>
            </a:pPr>
            <a:r>
              <a:rPr lang="en-US" spc="20" dirty="0"/>
              <a:t>© 2022 Pearson Education Ltd.</a:t>
            </a:r>
          </a:p>
          <a:p>
            <a:pPr marL="38100">
              <a:lnSpc>
                <a:spcPts val="885"/>
              </a:lnSpc>
            </a:pPr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592038"/>
            <a:ext cx="2436495" cy="1361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30" dirty="0">
                <a:latin typeface="Calibri"/>
                <a:cs typeface="Calibri"/>
              </a:rPr>
              <a:t>What</a:t>
            </a:r>
            <a:r>
              <a:rPr sz="2050" spc="13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30" dirty="0">
                <a:latin typeface="Calibri"/>
                <a:cs typeface="Calibri"/>
              </a:rPr>
              <a:t>AI?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105" dirty="0">
                <a:latin typeface="Calibri"/>
                <a:cs typeface="Calibri"/>
              </a:rPr>
              <a:t>A</a:t>
            </a:r>
            <a:r>
              <a:rPr sz="2050" spc="14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brief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history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20" dirty="0">
                <a:latin typeface="Calibri"/>
                <a:cs typeface="Calibri"/>
              </a:rPr>
              <a:t>The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state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art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DB182C-AD4A-4E8C-BF3B-23C8CB0B3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286774"/>
            <a:ext cx="914528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7467601" y="7086600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7467601" y="7240639"/>
            <a:ext cx="2465332" cy="354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smtClean="0"/>
              <a:t>4</a:t>
            </a:fld>
            <a:endParaRPr lang="en-US" spc="20" dirty="0"/>
          </a:p>
          <a:p>
            <a:pPr marL="38100">
              <a:lnSpc>
                <a:spcPts val="885"/>
              </a:lnSpc>
            </a:pPr>
            <a:r>
              <a:rPr lang="en-US" spc="20" dirty="0"/>
              <a:t>© 2022 Pearson Education Ltd.</a:t>
            </a:r>
          </a:p>
          <a:p>
            <a:pPr marL="38100">
              <a:lnSpc>
                <a:spcPts val="885"/>
              </a:lnSpc>
            </a:pPr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75" dirty="0"/>
              <a:t>What</a:t>
            </a:r>
            <a:r>
              <a:rPr spc="225" dirty="0"/>
              <a:t> </a:t>
            </a:r>
            <a:r>
              <a:rPr spc="-15" dirty="0"/>
              <a:t>is</a:t>
            </a:r>
            <a:r>
              <a:rPr spc="235" dirty="0"/>
              <a:t> </a:t>
            </a:r>
            <a:r>
              <a:rPr spc="215" dirty="0"/>
              <a:t>AI?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4233" y="2397658"/>
          <a:ext cx="8196580" cy="687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7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9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76200">
                        <a:lnSpc>
                          <a:spcPts val="2210"/>
                        </a:lnSpc>
                      </a:pPr>
                      <a:r>
                        <a:rPr sz="2050" spc="45" dirty="0">
                          <a:latin typeface="Century"/>
                          <a:cs typeface="Century"/>
                        </a:rPr>
                        <a:t>Systems</a:t>
                      </a:r>
                      <a:r>
                        <a:rPr sz="2050" spc="150" dirty="0">
                          <a:latin typeface="Century"/>
                          <a:cs typeface="Century"/>
                        </a:rPr>
                        <a:t> </a:t>
                      </a:r>
                      <a:r>
                        <a:rPr sz="2050" spc="50" dirty="0">
                          <a:latin typeface="Century"/>
                          <a:cs typeface="Century"/>
                        </a:rPr>
                        <a:t>that</a:t>
                      </a:r>
                      <a:r>
                        <a:rPr sz="2050" spc="204" dirty="0">
                          <a:latin typeface="Century"/>
                          <a:cs typeface="Century"/>
                        </a:rPr>
                        <a:t> </a:t>
                      </a:r>
                      <a:r>
                        <a:rPr sz="2050" spc="30" dirty="0">
                          <a:latin typeface="Century"/>
                          <a:cs typeface="Century"/>
                        </a:rPr>
                        <a:t>think</a:t>
                      </a:r>
                      <a:r>
                        <a:rPr sz="2050" spc="210" dirty="0">
                          <a:latin typeface="Century"/>
                          <a:cs typeface="Century"/>
                        </a:rPr>
                        <a:t> </a:t>
                      </a:r>
                      <a:r>
                        <a:rPr sz="2050" spc="-5" dirty="0">
                          <a:latin typeface="Century"/>
                          <a:cs typeface="Century"/>
                        </a:rPr>
                        <a:t>like</a:t>
                      </a:r>
                      <a:r>
                        <a:rPr sz="2050" spc="190" dirty="0">
                          <a:latin typeface="Century"/>
                          <a:cs typeface="Century"/>
                        </a:rPr>
                        <a:t> </a:t>
                      </a:r>
                      <a:r>
                        <a:rPr sz="2050" spc="20" dirty="0">
                          <a:latin typeface="Century"/>
                          <a:cs typeface="Century"/>
                        </a:rPr>
                        <a:t>humans</a:t>
                      </a:r>
                      <a:endParaRPr sz="2050">
                        <a:latin typeface="Century"/>
                        <a:cs typeface="Century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210"/>
                        </a:lnSpc>
                      </a:pPr>
                      <a:r>
                        <a:rPr sz="2050" spc="45" dirty="0">
                          <a:latin typeface="Century"/>
                          <a:cs typeface="Century"/>
                        </a:rPr>
                        <a:t>Systems</a:t>
                      </a:r>
                      <a:r>
                        <a:rPr sz="2050" spc="155" dirty="0">
                          <a:latin typeface="Century"/>
                          <a:cs typeface="Century"/>
                        </a:rPr>
                        <a:t> </a:t>
                      </a:r>
                      <a:r>
                        <a:rPr sz="2050" spc="50" dirty="0">
                          <a:latin typeface="Century"/>
                          <a:cs typeface="Century"/>
                        </a:rPr>
                        <a:t>that</a:t>
                      </a:r>
                      <a:r>
                        <a:rPr sz="2050" spc="204" dirty="0">
                          <a:latin typeface="Century"/>
                          <a:cs typeface="Century"/>
                        </a:rPr>
                        <a:t> </a:t>
                      </a:r>
                      <a:r>
                        <a:rPr sz="2050" spc="30" dirty="0">
                          <a:latin typeface="Century"/>
                          <a:cs typeface="Century"/>
                        </a:rPr>
                        <a:t>think</a:t>
                      </a:r>
                      <a:r>
                        <a:rPr sz="2050" spc="210" dirty="0">
                          <a:latin typeface="Century"/>
                          <a:cs typeface="Century"/>
                        </a:rPr>
                        <a:t> </a:t>
                      </a:r>
                      <a:r>
                        <a:rPr sz="2050" spc="35" dirty="0">
                          <a:latin typeface="Century"/>
                          <a:cs typeface="Century"/>
                        </a:rPr>
                        <a:t>rationally</a:t>
                      </a:r>
                      <a:endParaRPr sz="2050">
                        <a:latin typeface="Century"/>
                        <a:cs typeface="Century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170">
                <a:tc>
                  <a:txBody>
                    <a:bodyPr/>
                    <a:lstStyle/>
                    <a:p>
                      <a:pPr marL="76200">
                        <a:lnSpc>
                          <a:spcPts val="2220"/>
                        </a:lnSpc>
                      </a:pPr>
                      <a:r>
                        <a:rPr sz="2050" spc="45" dirty="0">
                          <a:latin typeface="Century"/>
                          <a:cs typeface="Century"/>
                        </a:rPr>
                        <a:t>Systems</a:t>
                      </a:r>
                      <a:r>
                        <a:rPr sz="2050" spc="150" dirty="0">
                          <a:latin typeface="Century"/>
                          <a:cs typeface="Century"/>
                        </a:rPr>
                        <a:t> </a:t>
                      </a:r>
                      <a:r>
                        <a:rPr sz="2050" spc="50" dirty="0">
                          <a:latin typeface="Century"/>
                          <a:cs typeface="Century"/>
                        </a:rPr>
                        <a:t>that</a:t>
                      </a:r>
                      <a:r>
                        <a:rPr sz="2050" spc="200" dirty="0">
                          <a:latin typeface="Century"/>
                          <a:cs typeface="Century"/>
                        </a:rPr>
                        <a:t> </a:t>
                      </a:r>
                      <a:r>
                        <a:rPr sz="2050" spc="70" dirty="0">
                          <a:latin typeface="Century"/>
                          <a:cs typeface="Century"/>
                        </a:rPr>
                        <a:t>act</a:t>
                      </a:r>
                      <a:r>
                        <a:rPr sz="2050" spc="195" dirty="0">
                          <a:latin typeface="Century"/>
                          <a:cs typeface="Century"/>
                        </a:rPr>
                        <a:t> </a:t>
                      </a:r>
                      <a:r>
                        <a:rPr sz="2050" spc="-5" dirty="0">
                          <a:latin typeface="Century"/>
                          <a:cs typeface="Century"/>
                        </a:rPr>
                        <a:t>like</a:t>
                      </a:r>
                      <a:r>
                        <a:rPr sz="2050" spc="190" dirty="0">
                          <a:latin typeface="Century"/>
                          <a:cs typeface="Century"/>
                        </a:rPr>
                        <a:t> </a:t>
                      </a:r>
                      <a:r>
                        <a:rPr sz="2050" spc="20" dirty="0">
                          <a:latin typeface="Century"/>
                          <a:cs typeface="Century"/>
                        </a:rPr>
                        <a:t>humans</a:t>
                      </a:r>
                      <a:endParaRPr sz="2050">
                        <a:latin typeface="Century"/>
                        <a:cs typeface="Century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220"/>
                        </a:lnSpc>
                      </a:pPr>
                      <a:r>
                        <a:rPr sz="2050" spc="45" dirty="0">
                          <a:latin typeface="Century"/>
                          <a:cs typeface="Century"/>
                        </a:rPr>
                        <a:t>Systems</a:t>
                      </a:r>
                      <a:r>
                        <a:rPr sz="2050" spc="150" dirty="0">
                          <a:latin typeface="Century"/>
                          <a:cs typeface="Century"/>
                        </a:rPr>
                        <a:t> </a:t>
                      </a:r>
                      <a:r>
                        <a:rPr sz="2050" spc="50" dirty="0">
                          <a:latin typeface="Century"/>
                          <a:cs typeface="Century"/>
                        </a:rPr>
                        <a:t>that</a:t>
                      </a:r>
                      <a:r>
                        <a:rPr sz="2050" spc="204" dirty="0">
                          <a:latin typeface="Century"/>
                          <a:cs typeface="Century"/>
                        </a:rPr>
                        <a:t> </a:t>
                      </a:r>
                      <a:r>
                        <a:rPr sz="2050" spc="70" dirty="0">
                          <a:latin typeface="Century"/>
                          <a:cs typeface="Century"/>
                        </a:rPr>
                        <a:t>act</a:t>
                      </a:r>
                      <a:r>
                        <a:rPr sz="2050" spc="190" dirty="0">
                          <a:latin typeface="Century"/>
                          <a:cs typeface="Century"/>
                        </a:rPr>
                        <a:t> </a:t>
                      </a:r>
                      <a:r>
                        <a:rPr sz="2050" spc="35" dirty="0">
                          <a:latin typeface="Century"/>
                          <a:cs typeface="Century"/>
                        </a:rPr>
                        <a:t>rationally</a:t>
                      </a:r>
                      <a:endParaRPr sz="2050">
                        <a:latin typeface="Century"/>
                        <a:cs typeface="Century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FEE3F4C-E8BA-4227-8E60-B925EE892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33" y="7213600"/>
            <a:ext cx="914528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813050" algn="l"/>
              </a:tabLst>
            </a:pPr>
            <a:r>
              <a:rPr spc="130" dirty="0"/>
              <a:t>Acting</a:t>
            </a:r>
            <a:r>
              <a:rPr spc="295" dirty="0"/>
              <a:t> </a:t>
            </a:r>
            <a:r>
              <a:rPr spc="65" dirty="0"/>
              <a:t>humanly:	</a:t>
            </a:r>
            <a:r>
              <a:rPr spc="145" dirty="0"/>
              <a:t>The</a:t>
            </a:r>
            <a:r>
              <a:rPr spc="245" dirty="0"/>
              <a:t> </a:t>
            </a:r>
            <a:r>
              <a:rPr spc="60" dirty="0"/>
              <a:t>Turing</a:t>
            </a:r>
            <a:r>
              <a:rPr spc="220" dirty="0"/>
              <a:t> </a:t>
            </a:r>
            <a:r>
              <a:rPr spc="75" dirty="0"/>
              <a:t>test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49" y="1622519"/>
            <a:ext cx="7233920" cy="97281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5" dirty="0">
                <a:latin typeface="Calibri"/>
                <a:cs typeface="Calibri"/>
              </a:rPr>
              <a:t>Turing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(1950)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“Computing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machinery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intelligence”: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35"/>
              </a:spcBef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25" dirty="0">
                <a:latin typeface="Calibri"/>
                <a:cs typeface="Calibri"/>
              </a:rPr>
              <a:t>“</a:t>
            </a:r>
            <a:r>
              <a:rPr sz="2050" spc="25" dirty="0">
                <a:solidFill>
                  <a:srgbClr val="FF00FF"/>
                </a:solidFill>
                <a:latin typeface="Calibri"/>
                <a:cs typeface="Calibri"/>
              </a:rPr>
              <a:t>Can</a:t>
            </a:r>
            <a:r>
              <a:rPr sz="2050" spc="19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FF00FF"/>
                </a:solidFill>
                <a:latin typeface="Calibri"/>
                <a:cs typeface="Calibri"/>
              </a:rPr>
              <a:t>machines</a:t>
            </a:r>
            <a:r>
              <a:rPr sz="2050" spc="21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15" dirty="0">
                <a:solidFill>
                  <a:srgbClr val="FF00FF"/>
                </a:solidFill>
                <a:latin typeface="Calibri"/>
                <a:cs typeface="Calibri"/>
              </a:rPr>
              <a:t>think</a:t>
            </a:r>
            <a:r>
              <a:rPr sz="2050" spc="-15" dirty="0">
                <a:latin typeface="Calibri"/>
                <a:cs typeface="Calibri"/>
              </a:rPr>
              <a:t>?”  </a:t>
            </a:r>
            <a:r>
              <a:rPr sz="2050" spc="15" dirty="0">
                <a:latin typeface="Century"/>
                <a:cs typeface="Century"/>
              </a:rPr>
              <a:t>−→</a:t>
            </a:r>
            <a:r>
              <a:rPr sz="2050" spc="80" dirty="0">
                <a:latin typeface="Century"/>
                <a:cs typeface="Century"/>
              </a:rPr>
              <a:t> </a:t>
            </a:r>
            <a:r>
              <a:rPr sz="2050" spc="25" dirty="0">
                <a:latin typeface="Calibri"/>
                <a:cs typeface="Calibri"/>
              </a:rPr>
              <a:t>“</a:t>
            </a:r>
            <a:r>
              <a:rPr sz="2050" spc="25" dirty="0">
                <a:solidFill>
                  <a:srgbClr val="004B00"/>
                </a:solidFill>
                <a:latin typeface="Calibri"/>
                <a:cs typeface="Calibri"/>
              </a:rPr>
              <a:t>Can</a:t>
            </a:r>
            <a:r>
              <a:rPr sz="2050" spc="19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machines</a:t>
            </a:r>
            <a:r>
              <a:rPr sz="2050" spc="21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004B00"/>
                </a:solidFill>
                <a:latin typeface="Calibri"/>
                <a:cs typeface="Calibri"/>
              </a:rPr>
              <a:t>behave</a:t>
            </a:r>
            <a:r>
              <a:rPr sz="2050" spc="19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004B00"/>
                </a:solidFill>
                <a:latin typeface="Calibri"/>
                <a:cs typeface="Calibri"/>
              </a:rPr>
              <a:t>intelligently</a:t>
            </a:r>
            <a:r>
              <a:rPr sz="2050" spc="-40" dirty="0">
                <a:latin typeface="Calibri"/>
                <a:cs typeface="Calibri"/>
              </a:rPr>
              <a:t>?”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25"/>
              </a:spcBef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45" dirty="0">
                <a:latin typeface="Calibri"/>
                <a:cs typeface="Calibri"/>
              </a:rPr>
              <a:t>Operational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test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intelligent</a:t>
            </a:r>
            <a:r>
              <a:rPr sz="2050" spc="23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behavior:</a:t>
            </a:r>
            <a:r>
              <a:rPr sz="2050" spc="2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35" dirty="0">
                <a:solidFill>
                  <a:srgbClr val="00007E"/>
                </a:solidFill>
                <a:latin typeface="Calibri"/>
                <a:cs typeface="Calibri"/>
              </a:rPr>
              <a:t>Imitation</a:t>
            </a:r>
            <a:r>
              <a:rPr sz="2050" spc="14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007E"/>
                </a:solidFill>
                <a:latin typeface="Calibri"/>
                <a:cs typeface="Calibri"/>
              </a:rPr>
              <a:t>Game</a:t>
            </a:r>
            <a:endParaRPr sz="20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52455" y="2659682"/>
            <a:ext cx="1595755" cy="1835785"/>
            <a:chOff x="3052455" y="2659682"/>
            <a:chExt cx="1595755" cy="1835785"/>
          </a:xfrm>
        </p:grpSpPr>
        <p:sp>
          <p:nvSpPr>
            <p:cNvPr id="5" name="object 5"/>
            <p:cNvSpPr/>
            <p:nvPr/>
          </p:nvSpPr>
          <p:spPr>
            <a:xfrm>
              <a:off x="3697405" y="3299831"/>
              <a:ext cx="201295" cy="480059"/>
            </a:xfrm>
            <a:custGeom>
              <a:avLst/>
              <a:gdLst/>
              <a:ahLst/>
              <a:cxnLst/>
              <a:rect l="l" t="t" r="r" b="b"/>
              <a:pathLst>
                <a:path w="201295" h="480060">
                  <a:moveTo>
                    <a:pt x="181606" y="51888"/>
                  </a:moveTo>
                  <a:lnTo>
                    <a:pt x="181606" y="32430"/>
                  </a:lnTo>
                  <a:lnTo>
                    <a:pt x="162148" y="32430"/>
                  </a:lnTo>
                  <a:lnTo>
                    <a:pt x="162148" y="51888"/>
                  </a:lnTo>
                  <a:lnTo>
                    <a:pt x="181606" y="51888"/>
                  </a:lnTo>
                  <a:close/>
                </a:path>
                <a:path w="201295" h="480060">
                  <a:moveTo>
                    <a:pt x="181606" y="129714"/>
                  </a:moveTo>
                  <a:lnTo>
                    <a:pt x="181606" y="110256"/>
                  </a:lnTo>
                  <a:lnTo>
                    <a:pt x="162148" y="110256"/>
                  </a:lnTo>
                  <a:lnTo>
                    <a:pt x="162148" y="129714"/>
                  </a:lnTo>
                  <a:lnTo>
                    <a:pt x="181606" y="129714"/>
                  </a:lnTo>
                  <a:close/>
                </a:path>
                <a:path w="201295" h="480060">
                  <a:moveTo>
                    <a:pt x="181606" y="110257"/>
                  </a:moveTo>
                  <a:lnTo>
                    <a:pt x="181606" y="90800"/>
                  </a:lnTo>
                  <a:lnTo>
                    <a:pt x="162148" y="90800"/>
                  </a:lnTo>
                  <a:lnTo>
                    <a:pt x="162148" y="110257"/>
                  </a:lnTo>
                  <a:lnTo>
                    <a:pt x="181606" y="110257"/>
                  </a:lnTo>
                  <a:close/>
                </a:path>
                <a:path w="201295" h="480060">
                  <a:moveTo>
                    <a:pt x="181606" y="90801"/>
                  </a:moveTo>
                  <a:lnTo>
                    <a:pt x="181606" y="71343"/>
                  </a:lnTo>
                  <a:lnTo>
                    <a:pt x="162148" y="71343"/>
                  </a:lnTo>
                  <a:lnTo>
                    <a:pt x="162148" y="90801"/>
                  </a:lnTo>
                  <a:lnTo>
                    <a:pt x="181606" y="90801"/>
                  </a:lnTo>
                  <a:close/>
                </a:path>
                <a:path w="201295" h="480060">
                  <a:moveTo>
                    <a:pt x="181606" y="71345"/>
                  </a:moveTo>
                  <a:lnTo>
                    <a:pt x="181606" y="51887"/>
                  </a:lnTo>
                  <a:lnTo>
                    <a:pt x="162148" y="51887"/>
                  </a:lnTo>
                  <a:lnTo>
                    <a:pt x="162148" y="71345"/>
                  </a:lnTo>
                  <a:lnTo>
                    <a:pt x="181606" y="71345"/>
                  </a:lnTo>
                  <a:close/>
                </a:path>
                <a:path w="201295" h="480060">
                  <a:moveTo>
                    <a:pt x="181606" y="175116"/>
                  </a:moveTo>
                  <a:lnTo>
                    <a:pt x="181606" y="155659"/>
                  </a:lnTo>
                  <a:lnTo>
                    <a:pt x="162148" y="155659"/>
                  </a:lnTo>
                  <a:lnTo>
                    <a:pt x="162148" y="175116"/>
                  </a:lnTo>
                  <a:lnTo>
                    <a:pt x="181606" y="175116"/>
                  </a:lnTo>
                  <a:close/>
                </a:path>
                <a:path w="201295" h="480060">
                  <a:moveTo>
                    <a:pt x="181606" y="252942"/>
                  </a:moveTo>
                  <a:lnTo>
                    <a:pt x="181606" y="233484"/>
                  </a:lnTo>
                  <a:lnTo>
                    <a:pt x="162148" y="233484"/>
                  </a:lnTo>
                  <a:lnTo>
                    <a:pt x="162148" y="252942"/>
                  </a:lnTo>
                  <a:lnTo>
                    <a:pt x="181606" y="252942"/>
                  </a:lnTo>
                  <a:close/>
                </a:path>
                <a:path w="201295" h="480060">
                  <a:moveTo>
                    <a:pt x="181606" y="233485"/>
                  </a:moveTo>
                  <a:lnTo>
                    <a:pt x="181606" y="214028"/>
                  </a:lnTo>
                  <a:lnTo>
                    <a:pt x="162148" y="214028"/>
                  </a:lnTo>
                  <a:lnTo>
                    <a:pt x="162148" y="233485"/>
                  </a:lnTo>
                  <a:lnTo>
                    <a:pt x="181606" y="233485"/>
                  </a:lnTo>
                  <a:close/>
                </a:path>
                <a:path w="201295" h="480060">
                  <a:moveTo>
                    <a:pt x="181606" y="214029"/>
                  </a:moveTo>
                  <a:lnTo>
                    <a:pt x="181606" y="194571"/>
                  </a:lnTo>
                  <a:lnTo>
                    <a:pt x="162148" y="194571"/>
                  </a:lnTo>
                  <a:lnTo>
                    <a:pt x="162148" y="214029"/>
                  </a:lnTo>
                  <a:lnTo>
                    <a:pt x="181606" y="214029"/>
                  </a:lnTo>
                  <a:close/>
                </a:path>
                <a:path w="201295" h="480060">
                  <a:moveTo>
                    <a:pt x="181606" y="194573"/>
                  </a:moveTo>
                  <a:lnTo>
                    <a:pt x="181606" y="175115"/>
                  </a:lnTo>
                  <a:lnTo>
                    <a:pt x="162148" y="175115"/>
                  </a:lnTo>
                  <a:lnTo>
                    <a:pt x="162148" y="194573"/>
                  </a:lnTo>
                  <a:lnTo>
                    <a:pt x="181606" y="194573"/>
                  </a:lnTo>
                  <a:close/>
                </a:path>
                <a:path w="201295" h="480060">
                  <a:moveTo>
                    <a:pt x="181606" y="298344"/>
                  </a:moveTo>
                  <a:lnTo>
                    <a:pt x="181606" y="278887"/>
                  </a:lnTo>
                  <a:lnTo>
                    <a:pt x="162148" y="278887"/>
                  </a:lnTo>
                  <a:lnTo>
                    <a:pt x="162148" y="298344"/>
                  </a:lnTo>
                  <a:lnTo>
                    <a:pt x="181606" y="298344"/>
                  </a:lnTo>
                  <a:close/>
                </a:path>
                <a:path w="201295" h="480060">
                  <a:moveTo>
                    <a:pt x="181606" y="356726"/>
                  </a:moveTo>
                  <a:lnTo>
                    <a:pt x="181606" y="337269"/>
                  </a:lnTo>
                  <a:lnTo>
                    <a:pt x="162148" y="337269"/>
                  </a:lnTo>
                  <a:lnTo>
                    <a:pt x="162148" y="356726"/>
                  </a:lnTo>
                  <a:lnTo>
                    <a:pt x="181606" y="356726"/>
                  </a:lnTo>
                  <a:close/>
                </a:path>
                <a:path w="201295" h="480060">
                  <a:moveTo>
                    <a:pt x="181606" y="337270"/>
                  </a:moveTo>
                  <a:lnTo>
                    <a:pt x="181606" y="317812"/>
                  </a:lnTo>
                  <a:lnTo>
                    <a:pt x="162148" y="317812"/>
                  </a:lnTo>
                  <a:lnTo>
                    <a:pt x="162148" y="337270"/>
                  </a:lnTo>
                  <a:lnTo>
                    <a:pt x="181606" y="337270"/>
                  </a:lnTo>
                  <a:close/>
                </a:path>
                <a:path w="201295" h="480060">
                  <a:moveTo>
                    <a:pt x="181606" y="317801"/>
                  </a:moveTo>
                  <a:lnTo>
                    <a:pt x="181606" y="298343"/>
                  </a:lnTo>
                  <a:lnTo>
                    <a:pt x="162148" y="298343"/>
                  </a:lnTo>
                  <a:lnTo>
                    <a:pt x="162148" y="317801"/>
                  </a:lnTo>
                  <a:lnTo>
                    <a:pt x="181606" y="317801"/>
                  </a:lnTo>
                  <a:close/>
                </a:path>
                <a:path w="201295" h="480060">
                  <a:moveTo>
                    <a:pt x="181606" y="408606"/>
                  </a:moveTo>
                  <a:lnTo>
                    <a:pt x="181606" y="389148"/>
                  </a:lnTo>
                  <a:lnTo>
                    <a:pt x="162148" y="389148"/>
                  </a:lnTo>
                  <a:lnTo>
                    <a:pt x="162148" y="408606"/>
                  </a:lnTo>
                  <a:lnTo>
                    <a:pt x="181606" y="408606"/>
                  </a:lnTo>
                  <a:close/>
                </a:path>
                <a:path w="201295" h="480060">
                  <a:moveTo>
                    <a:pt x="181606" y="447519"/>
                  </a:moveTo>
                  <a:lnTo>
                    <a:pt x="181606" y="408603"/>
                  </a:lnTo>
                  <a:lnTo>
                    <a:pt x="162148" y="408603"/>
                  </a:lnTo>
                  <a:lnTo>
                    <a:pt x="162148" y="447519"/>
                  </a:lnTo>
                  <a:lnTo>
                    <a:pt x="181606" y="447519"/>
                  </a:lnTo>
                  <a:close/>
                </a:path>
                <a:path w="201295" h="480060">
                  <a:moveTo>
                    <a:pt x="142693" y="71345"/>
                  </a:moveTo>
                  <a:lnTo>
                    <a:pt x="142693" y="51887"/>
                  </a:lnTo>
                  <a:lnTo>
                    <a:pt x="123235" y="51887"/>
                  </a:lnTo>
                  <a:lnTo>
                    <a:pt x="123235" y="71345"/>
                  </a:lnTo>
                  <a:lnTo>
                    <a:pt x="142693" y="71345"/>
                  </a:lnTo>
                  <a:close/>
                </a:path>
                <a:path w="201295" h="480060">
                  <a:moveTo>
                    <a:pt x="142693" y="149170"/>
                  </a:moveTo>
                  <a:lnTo>
                    <a:pt x="142693" y="129712"/>
                  </a:lnTo>
                  <a:lnTo>
                    <a:pt x="123235" y="129712"/>
                  </a:lnTo>
                  <a:lnTo>
                    <a:pt x="123235" y="149170"/>
                  </a:lnTo>
                  <a:lnTo>
                    <a:pt x="142693" y="149170"/>
                  </a:lnTo>
                  <a:close/>
                </a:path>
                <a:path w="201295" h="480060">
                  <a:moveTo>
                    <a:pt x="142693" y="129714"/>
                  </a:moveTo>
                  <a:lnTo>
                    <a:pt x="142693" y="110256"/>
                  </a:lnTo>
                  <a:lnTo>
                    <a:pt x="123235" y="110256"/>
                  </a:lnTo>
                  <a:lnTo>
                    <a:pt x="123235" y="129714"/>
                  </a:lnTo>
                  <a:lnTo>
                    <a:pt x="142693" y="129714"/>
                  </a:lnTo>
                  <a:close/>
                </a:path>
                <a:path w="201295" h="480060">
                  <a:moveTo>
                    <a:pt x="142693" y="110257"/>
                  </a:moveTo>
                  <a:lnTo>
                    <a:pt x="142693" y="90800"/>
                  </a:lnTo>
                  <a:lnTo>
                    <a:pt x="123235" y="90800"/>
                  </a:lnTo>
                  <a:lnTo>
                    <a:pt x="123235" y="110257"/>
                  </a:lnTo>
                  <a:lnTo>
                    <a:pt x="142693" y="110257"/>
                  </a:lnTo>
                  <a:close/>
                </a:path>
                <a:path w="201295" h="480060">
                  <a:moveTo>
                    <a:pt x="142693" y="90801"/>
                  </a:moveTo>
                  <a:lnTo>
                    <a:pt x="142693" y="71343"/>
                  </a:lnTo>
                  <a:lnTo>
                    <a:pt x="123235" y="71343"/>
                  </a:lnTo>
                  <a:lnTo>
                    <a:pt x="123235" y="90801"/>
                  </a:lnTo>
                  <a:lnTo>
                    <a:pt x="142693" y="90801"/>
                  </a:lnTo>
                  <a:close/>
                </a:path>
                <a:path w="201295" h="480060">
                  <a:moveTo>
                    <a:pt x="142693" y="168627"/>
                  </a:moveTo>
                  <a:lnTo>
                    <a:pt x="142693" y="149169"/>
                  </a:lnTo>
                  <a:lnTo>
                    <a:pt x="123235" y="149169"/>
                  </a:lnTo>
                  <a:lnTo>
                    <a:pt x="123235" y="168627"/>
                  </a:lnTo>
                  <a:lnTo>
                    <a:pt x="142693" y="168627"/>
                  </a:lnTo>
                  <a:close/>
                </a:path>
                <a:path w="201295" h="480060">
                  <a:moveTo>
                    <a:pt x="142693" y="246465"/>
                  </a:moveTo>
                  <a:lnTo>
                    <a:pt x="142693" y="227007"/>
                  </a:lnTo>
                  <a:lnTo>
                    <a:pt x="123235" y="227007"/>
                  </a:lnTo>
                  <a:lnTo>
                    <a:pt x="123235" y="246465"/>
                  </a:lnTo>
                  <a:lnTo>
                    <a:pt x="142693" y="246465"/>
                  </a:lnTo>
                  <a:close/>
                </a:path>
                <a:path w="201295" h="480060">
                  <a:moveTo>
                    <a:pt x="142693" y="227008"/>
                  </a:moveTo>
                  <a:lnTo>
                    <a:pt x="142693" y="207551"/>
                  </a:lnTo>
                  <a:lnTo>
                    <a:pt x="123235" y="207551"/>
                  </a:lnTo>
                  <a:lnTo>
                    <a:pt x="123235" y="227008"/>
                  </a:lnTo>
                  <a:lnTo>
                    <a:pt x="142693" y="227008"/>
                  </a:lnTo>
                  <a:close/>
                </a:path>
                <a:path w="201295" h="480060">
                  <a:moveTo>
                    <a:pt x="142693" y="207552"/>
                  </a:moveTo>
                  <a:lnTo>
                    <a:pt x="142693" y="188094"/>
                  </a:lnTo>
                  <a:lnTo>
                    <a:pt x="123235" y="188094"/>
                  </a:lnTo>
                  <a:lnTo>
                    <a:pt x="123235" y="207552"/>
                  </a:lnTo>
                  <a:lnTo>
                    <a:pt x="142693" y="207552"/>
                  </a:lnTo>
                  <a:close/>
                </a:path>
                <a:path w="201295" h="480060">
                  <a:moveTo>
                    <a:pt x="142693" y="188083"/>
                  </a:moveTo>
                  <a:lnTo>
                    <a:pt x="142693" y="168625"/>
                  </a:lnTo>
                  <a:lnTo>
                    <a:pt x="123235" y="168625"/>
                  </a:lnTo>
                  <a:lnTo>
                    <a:pt x="123235" y="188083"/>
                  </a:lnTo>
                  <a:lnTo>
                    <a:pt x="142693" y="188083"/>
                  </a:lnTo>
                  <a:close/>
                </a:path>
                <a:path w="201295" h="480060">
                  <a:moveTo>
                    <a:pt x="142693" y="285378"/>
                  </a:moveTo>
                  <a:lnTo>
                    <a:pt x="142693" y="265920"/>
                  </a:lnTo>
                  <a:lnTo>
                    <a:pt x="123235" y="265920"/>
                  </a:lnTo>
                  <a:lnTo>
                    <a:pt x="123235" y="285378"/>
                  </a:lnTo>
                  <a:lnTo>
                    <a:pt x="142693" y="285378"/>
                  </a:lnTo>
                  <a:close/>
                </a:path>
                <a:path w="201295" h="480060">
                  <a:moveTo>
                    <a:pt x="142693" y="304834"/>
                  </a:moveTo>
                  <a:lnTo>
                    <a:pt x="142693" y="285376"/>
                  </a:lnTo>
                  <a:lnTo>
                    <a:pt x="123235" y="285376"/>
                  </a:lnTo>
                  <a:lnTo>
                    <a:pt x="123235" y="304834"/>
                  </a:lnTo>
                  <a:lnTo>
                    <a:pt x="142693" y="304834"/>
                  </a:lnTo>
                  <a:close/>
                </a:path>
                <a:path w="201295" h="480060">
                  <a:moveTo>
                    <a:pt x="142693" y="265921"/>
                  </a:moveTo>
                  <a:lnTo>
                    <a:pt x="142693" y="246464"/>
                  </a:lnTo>
                  <a:lnTo>
                    <a:pt x="123235" y="246464"/>
                  </a:lnTo>
                  <a:lnTo>
                    <a:pt x="123235" y="265921"/>
                  </a:lnTo>
                  <a:lnTo>
                    <a:pt x="142693" y="265921"/>
                  </a:lnTo>
                  <a:close/>
                </a:path>
                <a:path w="201295" h="480060">
                  <a:moveTo>
                    <a:pt x="116747" y="252942"/>
                  </a:moveTo>
                  <a:lnTo>
                    <a:pt x="116747" y="233484"/>
                  </a:lnTo>
                  <a:lnTo>
                    <a:pt x="97289" y="233484"/>
                  </a:lnTo>
                  <a:lnTo>
                    <a:pt x="97289" y="252942"/>
                  </a:lnTo>
                  <a:lnTo>
                    <a:pt x="116747" y="252942"/>
                  </a:lnTo>
                  <a:close/>
                </a:path>
                <a:path w="201295" h="480060">
                  <a:moveTo>
                    <a:pt x="116747" y="272411"/>
                  </a:moveTo>
                  <a:lnTo>
                    <a:pt x="116747" y="252953"/>
                  </a:lnTo>
                  <a:lnTo>
                    <a:pt x="97289" y="252953"/>
                  </a:lnTo>
                  <a:lnTo>
                    <a:pt x="97289" y="272411"/>
                  </a:lnTo>
                  <a:lnTo>
                    <a:pt x="116747" y="272411"/>
                  </a:lnTo>
                  <a:close/>
                </a:path>
                <a:path w="201295" h="480060">
                  <a:moveTo>
                    <a:pt x="116747" y="291867"/>
                  </a:moveTo>
                  <a:lnTo>
                    <a:pt x="116747" y="272410"/>
                  </a:lnTo>
                  <a:lnTo>
                    <a:pt x="97289" y="272410"/>
                  </a:lnTo>
                  <a:lnTo>
                    <a:pt x="97289" y="291867"/>
                  </a:lnTo>
                  <a:lnTo>
                    <a:pt x="116747" y="291867"/>
                  </a:lnTo>
                  <a:close/>
                </a:path>
                <a:path w="201295" h="480060">
                  <a:moveTo>
                    <a:pt x="116747" y="311324"/>
                  </a:moveTo>
                  <a:lnTo>
                    <a:pt x="116747" y="291866"/>
                  </a:lnTo>
                  <a:lnTo>
                    <a:pt x="97289" y="291866"/>
                  </a:lnTo>
                  <a:lnTo>
                    <a:pt x="97289" y="311324"/>
                  </a:lnTo>
                  <a:lnTo>
                    <a:pt x="116747" y="311324"/>
                  </a:lnTo>
                  <a:close/>
                </a:path>
                <a:path w="201295" h="480060">
                  <a:moveTo>
                    <a:pt x="116747" y="233485"/>
                  </a:moveTo>
                  <a:lnTo>
                    <a:pt x="116747" y="214028"/>
                  </a:lnTo>
                  <a:lnTo>
                    <a:pt x="97289" y="214028"/>
                  </a:lnTo>
                  <a:lnTo>
                    <a:pt x="97289" y="233485"/>
                  </a:lnTo>
                  <a:lnTo>
                    <a:pt x="116747" y="233485"/>
                  </a:lnTo>
                  <a:close/>
                </a:path>
                <a:path w="201295" h="480060">
                  <a:moveTo>
                    <a:pt x="116747" y="155660"/>
                  </a:moveTo>
                  <a:lnTo>
                    <a:pt x="116747" y="136202"/>
                  </a:lnTo>
                  <a:lnTo>
                    <a:pt x="97289" y="136202"/>
                  </a:lnTo>
                  <a:lnTo>
                    <a:pt x="97289" y="155660"/>
                  </a:lnTo>
                  <a:lnTo>
                    <a:pt x="116747" y="155660"/>
                  </a:lnTo>
                  <a:close/>
                </a:path>
                <a:path w="201295" h="480060">
                  <a:moveTo>
                    <a:pt x="116747" y="175116"/>
                  </a:moveTo>
                  <a:lnTo>
                    <a:pt x="116747" y="155659"/>
                  </a:lnTo>
                  <a:lnTo>
                    <a:pt x="97289" y="155659"/>
                  </a:lnTo>
                  <a:lnTo>
                    <a:pt x="97289" y="175116"/>
                  </a:lnTo>
                  <a:lnTo>
                    <a:pt x="116747" y="175116"/>
                  </a:lnTo>
                  <a:close/>
                </a:path>
                <a:path w="201295" h="480060">
                  <a:moveTo>
                    <a:pt x="116747" y="194573"/>
                  </a:moveTo>
                  <a:lnTo>
                    <a:pt x="116747" y="175115"/>
                  </a:lnTo>
                  <a:lnTo>
                    <a:pt x="97289" y="175115"/>
                  </a:lnTo>
                  <a:lnTo>
                    <a:pt x="97289" y="194573"/>
                  </a:lnTo>
                  <a:lnTo>
                    <a:pt x="116747" y="194573"/>
                  </a:lnTo>
                  <a:close/>
                </a:path>
                <a:path w="201295" h="480060">
                  <a:moveTo>
                    <a:pt x="116747" y="214029"/>
                  </a:moveTo>
                  <a:lnTo>
                    <a:pt x="116747" y="194571"/>
                  </a:lnTo>
                  <a:lnTo>
                    <a:pt x="97289" y="194571"/>
                  </a:lnTo>
                  <a:lnTo>
                    <a:pt x="97289" y="214029"/>
                  </a:lnTo>
                  <a:lnTo>
                    <a:pt x="116747" y="214029"/>
                  </a:lnTo>
                  <a:close/>
                </a:path>
                <a:path w="201295" h="480060">
                  <a:moveTo>
                    <a:pt x="116747" y="116747"/>
                  </a:moveTo>
                  <a:lnTo>
                    <a:pt x="116747" y="97289"/>
                  </a:lnTo>
                  <a:lnTo>
                    <a:pt x="97289" y="97289"/>
                  </a:lnTo>
                  <a:lnTo>
                    <a:pt x="97289" y="116747"/>
                  </a:lnTo>
                  <a:lnTo>
                    <a:pt x="116747" y="116747"/>
                  </a:lnTo>
                  <a:close/>
                </a:path>
                <a:path w="201295" h="480060">
                  <a:moveTo>
                    <a:pt x="116747" y="97291"/>
                  </a:moveTo>
                  <a:lnTo>
                    <a:pt x="116747" y="77833"/>
                  </a:lnTo>
                  <a:lnTo>
                    <a:pt x="97289" y="77833"/>
                  </a:lnTo>
                  <a:lnTo>
                    <a:pt x="97289" y="97291"/>
                  </a:lnTo>
                  <a:lnTo>
                    <a:pt x="116747" y="97291"/>
                  </a:lnTo>
                  <a:close/>
                </a:path>
                <a:path w="201295" h="480060">
                  <a:moveTo>
                    <a:pt x="116747" y="136203"/>
                  </a:moveTo>
                  <a:lnTo>
                    <a:pt x="116747" y="116746"/>
                  </a:lnTo>
                  <a:lnTo>
                    <a:pt x="97289" y="116746"/>
                  </a:lnTo>
                  <a:lnTo>
                    <a:pt x="97289" y="136203"/>
                  </a:lnTo>
                  <a:lnTo>
                    <a:pt x="116747" y="136203"/>
                  </a:lnTo>
                  <a:close/>
                </a:path>
                <a:path w="201295" h="480060">
                  <a:moveTo>
                    <a:pt x="116747" y="77834"/>
                  </a:moveTo>
                  <a:lnTo>
                    <a:pt x="116747" y="51891"/>
                  </a:lnTo>
                  <a:lnTo>
                    <a:pt x="97289" y="51891"/>
                  </a:lnTo>
                  <a:lnTo>
                    <a:pt x="97289" y="77834"/>
                  </a:lnTo>
                  <a:lnTo>
                    <a:pt x="116747" y="77834"/>
                  </a:lnTo>
                  <a:close/>
                </a:path>
                <a:path w="201295" h="480060">
                  <a:moveTo>
                    <a:pt x="90801" y="259432"/>
                  </a:moveTo>
                  <a:lnTo>
                    <a:pt x="90801" y="239974"/>
                  </a:lnTo>
                  <a:lnTo>
                    <a:pt x="71343" y="239974"/>
                  </a:lnTo>
                  <a:lnTo>
                    <a:pt x="71343" y="259432"/>
                  </a:lnTo>
                  <a:lnTo>
                    <a:pt x="90801" y="259432"/>
                  </a:lnTo>
                  <a:close/>
                </a:path>
                <a:path w="201295" h="480060">
                  <a:moveTo>
                    <a:pt x="90801" y="278888"/>
                  </a:moveTo>
                  <a:lnTo>
                    <a:pt x="90801" y="259430"/>
                  </a:lnTo>
                  <a:lnTo>
                    <a:pt x="71343" y="259430"/>
                  </a:lnTo>
                  <a:lnTo>
                    <a:pt x="71343" y="278888"/>
                  </a:lnTo>
                  <a:lnTo>
                    <a:pt x="90801" y="278888"/>
                  </a:lnTo>
                  <a:close/>
                </a:path>
                <a:path w="201295" h="480060">
                  <a:moveTo>
                    <a:pt x="90801" y="298344"/>
                  </a:moveTo>
                  <a:lnTo>
                    <a:pt x="90801" y="278887"/>
                  </a:lnTo>
                  <a:lnTo>
                    <a:pt x="71343" y="278887"/>
                  </a:lnTo>
                  <a:lnTo>
                    <a:pt x="71343" y="298344"/>
                  </a:lnTo>
                  <a:lnTo>
                    <a:pt x="90801" y="298344"/>
                  </a:lnTo>
                  <a:close/>
                </a:path>
                <a:path w="201295" h="480060">
                  <a:moveTo>
                    <a:pt x="90801" y="317801"/>
                  </a:moveTo>
                  <a:lnTo>
                    <a:pt x="90801" y="298343"/>
                  </a:lnTo>
                  <a:lnTo>
                    <a:pt x="71343" y="298343"/>
                  </a:lnTo>
                  <a:lnTo>
                    <a:pt x="71343" y="317801"/>
                  </a:lnTo>
                  <a:lnTo>
                    <a:pt x="90801" y="317801"/>
                  </a:lnTo>
                  <a:close/>
                </a:path>
                <a:path w="201295" h="480060">
                  <a:moveTo>
                    <a:pt x="90801" y="239975"/>
                  </a:moveTo>
                  <a:lnTo>
                    <a:pt x="90801" y="220517"/>
                  </a:lnTo>
                  <a:lnTo>
                    <a:pt x="71343" y="220517"/>
                  </a:lnTo>
                  <a:lnTo>
                    <a:pt x="71343" y="239975"/>
                  </a:lnTo>
                  <a:lnTo>
                    <a:pt x="90801" y="239975"/>
                  </a:lnTo>
                  <a:close/>
                </a:path>
                <a:path w="201295" h="480060">
                  <a:moveTo>
                    <a:pt x="90801" y="162150"/>
                  </a:moveTo>
                  <a:lnTo>
                    <a:pt x="90801" y="142692"/>
                  </a:lnTo>
                  <a:lnTo>
                    <a:pt x="71343" y="142692"/>
                  </a:lnTo>
                  <a:lnTo>
                    <a:pt x="71343" y="162150"/>
                  </a:lnTo>
                  <a:lnTo>
                    <a:pt x="90801" y="162150"/>
                  </a:lnTo>
                  <a:close/>
                </a:path>
                <a:path w="201295" h="480060">
                  <a:moveTo>
                    <a:pt x="90801" y="181606"/>
                  </a:moveTo>
                  <a:lnTo>
                    <a:pt x="90801" y="162148"/>
                  </a:lnTo>
                  <a:lnTo>
                    <a:pt x="71343" y="162148"/>
                  </a:lnTo>
                  <a:lnTo>
                    <a:pt x="71343" y="181606"/>
                  </a:lnTo>
                  <a:lnTo>
                    <a:pt x="90801" y="181606"/>
                  </a:lnTo>
                  <a:close/>
                </a:path>
                <a:path w="201295" h="480060">
                  <a:moveTo>
                    <a:pt x="90801" y="201062"/>
                  </a:moveTo>
                  <a:lnTo>
                    <a:pt x="90801" y="181605"/>
                  </a:lnTo>
                  <a:lnTo>
                    <a:pt x="71343" y="181605"/>
                  </a:lnTo>
                  <a:lnTo>
                    <a:pt x="71343" y="201062"/>
                  </a:lnTo>
                  <a:lnTo>
                    <a:pt x="90801" y="201062"/>
                  </a:lnTo>
                  <a:close/>
                </a:path>
                <a:path w="201295" h="480060">
                  <a:moveTo>
                    <a:pt x="90801" y="220519"/>
                  </a:moveTo>
                  <a:lnTo>
                    <a:pt x="90801" y="201061"/>
                  </a:lnTo>
                  <a:lnTo>
                    <a:pt x="71343" y="201061"/>
                  </a:lnTo>
                  <a:lnTo>
                    <a:pt x="71343" y="220519"/>
                  </a:lnTo>
                  <a:lnTo>
                    <a:pt x="90801" y="220519"/>
                  </a:lnTo>
                  <a:close/>
                </a:path>
                <a:path w="201295" h="480060">
                  <a:moveTo>
                    <a:pt x="90801" y="123224"/>
                  </a:moveTo>
                  <a:lnTo>
                    <a:pt x="90801" y="103766"/>
                  </a:lnTo>
                  <a:lnTo>
                    <a:pt x="71343" y="103766"/>
                  </a:lnTo>
                  <a:lnTo>
                    <a:pt x="71343" y="123224"/>
                  </a:lnTo>
                  <a:lnTo>
                    <a:pt x="90801" y="123224"/>
                  </a:lnTo>
                  <a:close/>
                </a:path>
                <a:path w="201295" h="480060">
                  <a:moveTo>
                    <a:pt x="90801" y="103768"/>
                  </a:moveTo>
                  <a:lnTo>
                    <a:pt x="90801" y="84310"/>
                  </a:lnTo>
                  <a:lnTo>
                    <a:pt x="71343" y="84310"/>
                  </a:lnTo>
                  <a:lnTo>
                    <a:pt x="71343" y="103768"/>
                  </a:lnTo>
                  <a:lnTo>
                    <a:pt x="90801" y="103768"/>
                  </a:lnTo>
                  <a:close/>
                </a:path>
                <a:path w="201295" h="480060">
                  <a:moveTo>
                    <a:pt x="90801" y="142693"/>
                  </a:moveTo>
                  <a:lnTo>
                    <a:pt x="90801" y="123235"/>
                  </a:lnTo>
                  <a:lnTo>
                    <a:pt x="71343" y="123235"/>
                  </a:lnTo>
                  <a:lnTo>
                    <a:pt x="71343" y="142693"/>
                  </a:lnTo>
                  <a:lnTo>
                    <a:pt x="90801" y="142693"/>
                  </a:lnTo>
                  <a:close/>
                </a:path>
                <a:path w="201295" h="480060">
                  <a:moveTo>
                    <a:pt x="90801" y="84311"/>
                  </a:moveTo>
                  <a:lnTo>
                    <a:pt x="90801" y="58368"/>
                  </a:lnTo>
                  <a:lnTo>
                    <a:pt x="71343" y="58368"/>
                  </a:lnTo>
                  <a:lnTo>
                    <a:pt x="71343" y="84311"/>
                  </a:lnTo>
                  <a:lnTo>
                    <a:pt x="90801" y="84311"/>
                  </a:lnTo>
                  <a:close/>
                </a:path>
                <a:path w="201295" h="480060">
                  <a:moveTo>
                    <a:pt x="142693" y="337270"/>
                  </a:moveTo>
                  <a:lnTo>
                    <a:pt x="142693" y="304841"/>
                  </a:lnTo>
                  <a:lnTo>
                    <a:pt x="123235" y="304841"/>
                  </a:lnTo>
                  <a:lnTo>
                    <a:pt x="123235" y="337270"/>
                  </a:lnTo>
                  <a:lnTo>
                    <a:pt x="142693" y="337270"/>
                  </a:lnTo>
                  <a:close/>
                </a:path>
                <a:path w="201295" h="480060">
                  <a:moveTo>
                    <a:pt x="97290" y="317801"/>
                  </a:moveTo>
                  <a:lnTo>
                    <a:pt x="97290" y="324290"/>
                  </a:lnTo>
                  <a:lnTo>
                    <a:pt x="71344" y="324290"/>
                  </a:lnTo>
                  <a:lnTo>
                    <a:pt x="71344" y="343747"/>
                  </a:lnTo>
                  <a:lnTo>
                    <a:pt x="116747" y="343747"/>
                  </a:lnTo>
                  <a:lnTo>
                    <a:pt x="116747" y="317801"/>
                  </a:lnTo>
                  <a:lnTo>
                    <a:pt x="97290" y="317801"/>
                  </a:lnTo>
                  <a:close/>
                </a:path>
                <a:path w="201295" h="480060">
                  <a:moveTo>
                    <a:pt x="90801" y="58365"/>
                  </a:moveTo>
                  <a:lnTo>
                    <a:pt x="90801" y="38907"/>
                  </a:lnTo>
                  <a:lnTo>
                    <a:pt x="71343" y="38907"/>
                  </a:lnTo>
                  <a:lnTo>
                    <a:pt x="71343" y="58365"/>
                  </a:lnTo>
                  <a:lnTo>
                    <a:pt x="90801" y="58365"/>
                  </a:lnTo>
                  <a:close/>
                </a:path>
                <a:path w="201295" h="480060">
                  <a:moveTo>
                    <a:pt x="64855" y="246465"/>
                  </a:moveTo>
                  <a:lnTo>
                    <a:pt x="64855" y="227007"/>
                  </a:lnTo>
                  <a:lnTo>
                    <a:pt x="45397" y="227007"/>
                  </a:lnTo>
                  <a:lnTo>
                    <a:pt x="45397" y="246465"/>
                  </a:lnTo>
                  <a:lnTo>
                    <a:pt x="64855" y="246465"/>
                  </a:lnTo>
                  <a:close/>
                </a:path>
                <a:path w="201295" h="480060">
                  <a:moveTo>
                    <a:pt x="64855" y="265921"/>
                  </a:moveTo>
                  <a:lnTo>
                    <a:pt x="64855" y="246464"/>
                  </a:lnTo>
                  <a:lnTo>
                    <a:pt x="45397" y="246464"/>
                  </a:lnTo>
                  <a:lnTo>
                    <a:pt x="45397" y="265921"/>
                  </a:lnTo>
                  <a:lnTo>
                    <a:pt x="64855" y="265921"/>
                  </a:lnTo>
                  <a:close/>
                </a:path>
                <a:path w="201295" h="480060">
                  <a:moveTo>
                    <a:pt x="64855" y="285378"/>
                  </a:moveTo>
                  <a:lnTo>
                    <a:pt x="64855" y="265920"/>
                  </a:lnTo>
                  <a:lnTo>
                    <a:pt x="45397" y="265920"/>
                  </a:lnTo>
                  <a:lnTo>
                    <a:pt x="45397" y="285378"/>
                  </a:lnTo>
                  <a:lnTo>
                    <a:pt x="64855" y="285378"/>
                  </a:lnTo>
                  <a:close/>
                </a:path>
                <a:path w="201295" h="480060">
                  <a:moveTo>
                    <a:pt x="64855" y="227008"/>
                  </a:moveTo>
                  <a:lnTo>
                    <a:pt x="64855" y="207551"/>
                  </a:lnTo>
                  <a:lnTo>
                    <a:pt x="45397" y="207551"/>
                  </a:lnTo>
                  <a:lnTo>
                    <a:pt x="45397" y="227008"/>
                  </a:lnTo>
                  <a:lnTo>
                    <a:pt x="64855" y="227008"/>
                  </a:lnTo>
                  <a:close/>
                </a:path>
                <a:path w="201295" h="480060">
                  <a:moveTo>
                    <a:pt x="64855" y="149170"/>
                  </a:moveTo>
                  <a:lnTo>
                    <a:pt x="64855" y="129712"/>
                  </a:lnTo>
                  <a:lnTo>
                    <a:pt x="45397" y="129712"/>
                  </a:lnTo>
                  <a:lnTo>
                    <a:pt x="45397" y="149170"/>
                  </a:lnTo>
                  <a:lnTo>
                    <a:pt x="64855" y="149170"/>
                  </a:lnTo>
                  <a:close/>
                </a:path>
                <a:path w="201295" h="480060">
                  <a:moveTo>
                    <a:pt x="64855" y="168627"/>
                  </a:moveTo>
                  <a:lnTo>
                    <a:pt x="64855" y="149169"/>
                  </a:lnTo>
                  <a:lnTo>
                    <a:pt x="45397" y="149169"/>
                  </a:lnTo>
                  <a:lnTo>
                    <a:pt x="45397" y="168627"/>
                  </a:lnTo>
                  <a:lnTo>
                    <a:pt x="64855" y="168627"/>
                  </a:lnTo>
                  <a:close/>
                </a:path>
                <a:path w="201295" h="480060">
                  <a:moveTo>
                    <a:pt x="64855" y="188083"/>
                  </a:moveTo>
                  <a:lnTo>
                    <a:pt x="64855" y="168625"/>
                  </a:lnTo>
                  <a:lnTo>
                    <a:pt x="45397" y="168625"/>
                  </a:lnTo>
                  <a:lnTo>
                    <a:pt x="45397" y="188083"/>
                  </a:lnTo>
                  <a:lnTo>
                    <a:pt x="64855" y="188083"/>
                  </a:lnTo>
                  <a:close/>
                </a:path>
                <a:path w="201295" h="480060">
                  <a:moveTo>
                    <a:pt x="64855" y="207552"/>
                  </a:moveTo>
                  <a:lnTo>
                    <a:pt x="64855" y="188094"/>
                  </a:lnTo>
                  <a:lnTo>
                    <a:pt x="45397" y="188094"/>
                  </a:lnTo>
                  <a:lnTo>
                    <a:pt x="45397" y="207552"/>
                  </a:lnTo>
                  <a:lnTo>
                    <a:pt x="64855" y="207552"/>
                  </a:lnTo>
                  <a:close/>
                </a:path>
                <a:path w="201295" h="480060">
                  <a:moveTo>
                    <a:pt x="64855" y="110257"/>
                  </a:moveTo>
                  <a:lnTo>
                    <a:pt x="64855" y="90800"/>
                  </a:lnTo>
                  <a:lnTo>
                    <a:pt x="45397" y="90800"/>
                  </a:lnTo>
                  <a:lnTo>
                    <a:pt x="45397" y="110257"/>
                  </a:lnTo>
                  <a:lnTo>
                    <a:pt x="64855" y="110257"/>
                  </a:lnTo>
                  <a:close/>
                </a:path>
                <a:path w="201295" h="480060">
                  <a:moveTo>
                    <a:pt x="64855" y="90801"/>
                  </a:moveTo>
                  <a:lnTo>
                    <a:pt x="64855" y="71343"/>
                  </a:lnTo>
                  <a:lnTo>
                    <a:pt x="45397" y="71343"/>
                  </a:lnTo>
                  <a:lnTo>
                    <a:pt x="45397" y="90801"/>
                  </a:lnTo>
                  <a:lnTo>
                    <a:pt x="64855" y="90801"/>
                  </a:lnTo>
                  <a:close/>
                </a:path>
                <a:path w="201295" h="480060">
                  <a:moveTo>
                    <a:pt x="64855" y="129714"/>
                  </a:moveTo>
                  <a:lnTo>
                    <a:pt x="64855" y="110256"/>
                  </a:lnTo>
                  <a:lnTo>
                    <a:pt x="45397" y="110256"/>
                  </a:lnTo>
                  <a:lnTo>
                    <a:pt x="45397" y="129714"/>
                  </a:lnTo>
                  <a:lnTo>
                    <a:pt x="64855" y="129714"/>
                  </a:lnTo>
                  <a:close/>
                </a:path>
                <a:path w="201295" h="480060">
                  <a:moveTo>
                    <a:pt x="64855" y="71345"/>
                  </a:moveTo>
                  <a:lnTo>
                    <a:pt x="64855" y="38915"/>
                  </a:lnTo>
                  <a:lnTo>
                    <a:pt x="45397" y="38915"/>
                  </a:lnTo>
                  <a:lnTo>
                    <a:pt x="45397" y="71345"/>
                  </a:lnTo>
                  <a:lnTo>
                    <a:pt x="64855" y="71345"/>
                  </a:lnTo>
                  <a:close/>
                </a:path>
                <a:path w="201295" h="480060">
                  <a:moveTo>
                    <a:pt x="64855" y="317801"/>
                  </a:moveTo>
                  <a:lnTo>
                    <a:pt x="64855" y="285371"/>
                  </a:lnTo>
                  <a:lnTo>
                    <a:pt x="45397" y="285371"/>
                  </a:lnTo>
                  <a:lnTo>
                    <a:pt x="45397" y="317801"/>
                  </a:lnTo>
                  <a:lnTo>
                    <a:pt x="64855" y="317801"/>
                  </a:lnTo>
                  <a:close/>
                </a:path>
                <a:path w="201295" h="480060">
                  <a:moveTo>
                    <a:pt x="38921" y="90801"/>
                  </a:moveTo>
                  <a:lnTo>
                    <a:pt x="38921" y="58372"/>
                  </a:lnTo>
                  <a:lnTo>
                    <a:pt x="19464" y="58372"/>
                  </a:lnTo>
                  <a:lnTo>
                    <a:pt x="19464" y="90801"/>
                  </a:lnTo>
                  <a:lnTo>
                    <a:pt x="38921" y="90801"/>
                  </a:lnTo>
                  <a:close/>
                </a:path>
                <a:path w="201295" h="480060">
                  <a:moveTo>
                    <a:pt x="38921" y="272411"/>
                  </a:moveTo>
                  <a:lnTo>
                    <a:pt x="38921" y="97292"/>
                  </a:lnTo>
                  <a:lnTo>
                    <a:pt x="19464" y="97292"/>
                  </a:lnTo>
                  <a:lnTo>
                    <a:pt x="19464" y="272411"/>
                  </a:lnTo>
                  <a:lnTo>
                    <a:pt x="38921" y="272411"/>
                  </a:lnTo>
                  <a:close/>
                </a:path>
                <a:path w="201295" h="480060">
                  <a:moveTo>
                    <a:pt x="142693" y="447519"/>
                  </a:moveTo>
                  <a:lnTo>
                    <a:pt x="142693" y="428061"/>
                  </a:lnTo>
                  <a:lnTo>
                    <a:pt x="123235" y="428061"/>
                  </a:lnTo>
                  <a:lnTo>
                    <a:pt x="123235" y="447519"/>
                  </a:lnTo>
                  <a:lnTo>
                    <a:pt x="142693" y="447519"/>
                  </a:lnTo>
                  <a:close/>
                </a:path>
                <a:path w="201295" h="480060">
                  <a:moveTo>
                    <a:pt x="142693" y="428062"/>
                  </a:moveTo>
                  <a:lnTo>
                    <a:pt x="142693" y="408604"/>
                  </a:lnTo>
                  <a:lnTo>
                    <a:pt x="123235" y="408604"/>
                  </a:lnTo>
                  <a:lnTo>
                    <a:pt x="123235" y="428062"/>
                  </a:lnTo>
                  <a:lnTo>
                    <a:pt x="142693" y="428062"/>
                  </a:lnTo>
                  <a:close/>
                </a:path>
                <a:path w="201295" h="480060">
                  <a:moveTo>
                    <a:pt x="142693" y="408606"/>
                  </a:moveTo>
                  <a:lnTo>
                    <a:pt x="142693" y="389148"/>
                  </a:lnTo>
                  <a:lnTo>
                    <a:pt x="123235" y="389148"/>
                  </a:lnTo>
                  <a:lnTo>
                    <a:pt x="123235" y="408606"/>
                  </a:lnTo>
                  <a:lnTo>
                    <a:pt x="142693" y="408606"/>
                  </a:lnTo>
                  <a:close/>
                </a:path>
                <a:path w="201295" h="480060">
                  <a:moveTo>
                    <a:pt x="116747" y="447519"/>
                  </a:moveTo>
                  <a:lnTo>
                    <a:pt x="116747" y="428061"/>
                  </a:lnTo>
                  <a:lnTo>
                    <a:pt x="97289" y="428061"/>
                  </a:lnTo>
                  <a:lnTo>
                    <a:pt x="97289" y="447519"/>
                  </a:lnTo>
                  <a:lnTo>
                    <a:pt x="116747" y="447519"/>
                  </a:lnTo>
                  <a:close/>
                </a:path>
                <a:path w="201295" h="480060">
                  <a:moveTo>
                    <a:pt x="116747" y="428062"/>
                  </a:moveTo>
                  <a:lnTo>
                    <a:pt x="116747" y="408604"/>
                  </a:lnTo>
                  <a:lnTo>
                    <a:pt x="97289" y="408604"/>
                  </a:lnTo>
                  <a:lnTo>
                    <a:pt x="97289" y="428062"/>
                  </a:lnTo>
                  <a:lnTo>
                    <a:pt x="116747" y="428062"/>
                  </a:lnTo>
                  <a:close/>
                </a:path>
                <a:path w="201295" h="480060">
                  <a:moveTo>
                    <a:pt x="116747" y="408606"/>
                  </a:moveTo>
                  <a:lnTo>
                    <a:pt x="116747" y="389148"/>
                  </a:lnTo>
                  <a:lnTo>
                    <a:pt x="97289" y="389148"/>
                  </a:lnTo>
                  <a:lnTo>
                    <a:pt x="97289" y="408606"/>
                  </a:lnTo>
                  <a:lnTo>
                    <a:pt x="116747" y="408606"/>
                  </a:lnTo>
                  <a:close/>
                </a:path>
                <a:path w="201295" h="480060">
                  <a:moveTo>
                    <a:pt x="90801" y="428062"/>
                  </a:moveTo>
                  <a:lnTo>
                    <a:pt x="90801" y="408604"/>
                  </a:lnTo>
                  <a:lnTo>
                    <a:pt x="71343" y="408604"/>
                  </a:lnTo>
                  <a:lnTo>
                    <a:pt x="71343" y="428062"/>
                  </a:lnTo>
                  <a:lnTo>
                    <a:pt x="90801" y="428062"/>
                  </a:lnTo>
                  <a:close/>
                </a:path>
                <a:path w="201295" h="480060">
                  <a:moveTo>
                    <a:pt x="64855" y="447519"/>
                  </a:moveTo>
                  <a:lnTo>
                    <a:pt x="64855" y="428061"/>
                  </a:lnTo>
                  <a:lnTo>
                    <a:pt x="45397" y="428061"/>
                  </a:lnTo>
                  <a:lnTo>
                    <a:pt x="45397" y="447519"/>
                  </a:lnTo>
                  <a:lnTo>
                    <a:pt x="64855" y="447519"/>
                  </a:lnTo>
                  <a:close/>
                </a:path>
                <a:path w="201295" h="480060">
                  <a:moveTo>
                    <a:pt x="64855" y="428062"/>
                  </a:moveTo>
                  <a:lnTo>
                    <a:pt x="64855" y="408604"/>
                  </a:lnTo>
                  <a:lnTo>
                    <a:pt x="45397" y="408604"/>
                  </a:lnTo>
                  <a:lnTo>
                    <a:pt x="45397" y="428062"/>
                  </a:lnTo>
                  <a:lnTo>
                    <a:pt x="64855" y="428062"/>
                  </a:lnTo>
                  <a:close/>
                </a:path>
                <a:path w="201295" h="480060">
                  <a:moveTo>
                    <a:pt x="64855" y="408606"/>
                  </a:moveTo>
                  <a:lnTo>
                    <a:pt x="64855" y="389148"/>
                  </a:lnTo>
                  <a:lnTo>
                    <a:pt x="45397" y="389148"/>
                  </a:lnTo>
                  <a:lnTo>
                    <a:pt x="45397" y="408606"/>
                  </a:lnTo>
                  <a:lnTo>
                    <a:pt x="64855" y="408606"/>
                  </a:lnTo>
                  <a:close/>
                </a:path>
                <a:path w="201295" h="480060">
                  <a:moveTo>
                    <a:pt x="201062" y="479954"/>
                  </a:moveTo>
                  <a:lnTo>
                    <a:pt x="201062" y="6484"/>
                  </a:lnTo>
                  <a:lnTo>
                    <a:pt x="0" y="6484"/>
                  </a:lnTo>
                  <a:lnTo>
                    <a:pt x="0" y="479954"/>
                  </a:lnTo>
                  <a:lnTo>
                    <a:pt x="201062" y="479954"/>
                  </a:lnTo>
                  <a:close/>
                </a:path>
                <a:path w="201295" h="480060">
                  <a:moveTo>
                    <a:pt x="188095" y="6486"/>
                  </a:moveTo>
                  <a:lnTo>
                    <a:pt x="188095" y="0"/>
                  </a:lnTo>
                  <a:lnTo>
                    <a:pt x="175123" y="0"/>
                  </a:lnTo>
                  <a:lnTo>
                    <a:pt x="175123" y="6486"/>
                  </a:lnTo>
                  <a:lnTo>
                    <a:pt x="188095" y="6486"/>
                  </a:lnTo>
                  <a:close/>
                </a:path>
              </a:pathLst>
            </a:custGeom>
            <a:ln w="73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61204" y="3776105"/>
              <a:ext cx="176511" cy="9861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879379" y="3286645"/>
              <a:ext cx="71120" cy="22225"/>
            </a:xfrm>
            <a:custGeom>
              <a:avLst/>
              <a:gdLst/>
              <a:ahLst/>
              <a:cxnLst/>
              <a:rect l="l" t="t" r="r" b="b"/>
              <a:pathLst>
                <a:path w="71120" h="22225">
                  <a:moveTo>
                    <a:pt x="0" y="13550"/>
                  </a:moveTo>
                  <a:lnTo>
                    <a:pt x="965" y="11290"/>
                  </a:lnTo>
                  <a:lnTo>
                    <a:pt x="1930" y="9029"/>
                  </a:lnTo>
                  <a:lnTo>
                    <a:pt x="3873" y="4521"/>
                  </a:lnTo>
                  <a:lnTo>
                    <a:pt x="7416" y="2260"/>
                  </a:lnTo>
                  <a:lnTo>
                    <a:pt x="10972" y="0"/>
                  </a:lnTo>
                  <a:lnTo>
                    <a:pt x="16129" y="0"/>
                  </a:lnTo>
                  <a:lnTo>
                    <a:pt x="20485" y="2260"/>
                  </a:lnTo>
                  <a:lnTo>
                    <a:pt x="24841" y="4521"/>
                  </a:lnTo>
                  <a:lnTo>
                    <a:pt x="28384" y="9029"/>
                  </a:lnTo>
                  <a:lnTo>
                    <a:pt x="32423" y="12903"/>
                  </a:lnTo>
                  <a:lnTo>
                    <a:pt x="36449" y="16776"/>
                  </a:lnTo>
                  <a:lnTo>
                    <a:pt x="40970" y="20002"/>
                  </a:lnTo>
                  <a:lnTo>
                    <a:pt x="45313" y="20967"/>
                  </a:lnTo>
                  <a:lnTo>
                    <a:pt x="49669" y="21932"/>
                  </a:lnTo>
                  <a:lnTo>
                    <a:pt x="53860" y="20650"/>
                  </a:lnTo>
                  <a:lnTo>
                    <a:pt x="58064" y="19037"/>
                  </a:lnTo>
                  <a:lnTo>
                    <a:pt x="62255" y="17424"/>
                  </a:lnTo>
                  <a:lnTo>
                    <a:pt x="66446" y="15481"/>
                  </a:lnTo>
                  <a:lnTo>
                    <a:pt x="68541" y="14516"/>
                  </a:lnTo>
                  <a:lnTo>
                    <a:pt x="70637" y="13550"/>
                  </a:lnTo>
                </a:path>
              </a:pathLst>
            </a:custGeom>
            <a:ln w="147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40581" y="3253003"/>
              <a:ext cx="471805" cy="589915"/>
            </a:xfrm>
            <a:custGeom>
              <a:avLst/>
              <a:gdLst/>
              <a:ahLst/>
              <a:cxnLst/>
              <a:rect l="l" t="t" r="r" b="b"/>
              <a:pathLst>
                <a:path w="471804" h="589914">
                  <a:moveTo>
                    <a:pt x="0" y="0"/>
                  </a:moveTo>
                  <a:lnTo>
                    <a:pt x="0" y="589622"/>
                  </a:lnTo>
                  <a:lnTo>
                    <a:pt x="471703" y="530656"/>
                  </a:lnTo>
                  <a:lnTo>
                    <a:pt x="471703" y="589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40581" y="3253003"/>
              <a:ext cx="471805" cy="589915"/>
            </a:xfrm>
            <a:custGeom>
              <a:avLst/>
              <a:gdLst/>
              <a:ahLst/>
              <a:cxnLst/>
              <a:rect l="l" t="t" r="r" b="b"/>
              <a:pathLst>
                <a:path w="471804" h="589914">
                  <a:moveTo>
                    <a:pt x="471703" y="58966"/>
                  </a:moveTo>
                  <a:lnTo>
                    <a:pt x="471703" y="530656"/>
                  </a:lnTo>
                  <a:lnTo>
                    <a:pt x="0" y="589622"/>
                  </a:lnTo>
                  <a:lnTo>
                    <a:pt x="0" y="0"/>
                  </a:lnTo>
                  <a:lnTo>
                    <a:pt x="471703" y="58966"/>
                  </a:lnTo>
                  <a:close/>
                </a:path>
              </a:pathLst>
            </a:custGeom>
            <a:ln w="73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91995" y="3370930"/>
              <a:ext cx="59055" cy="354330"/>
            </a:xfrm>
            <a:custGeom>
              <a:avLst/>
              <a:gdLst/>
              <a:ahLst/>
              <a:cxnLst/>
              <a:rect l="l" t="t" r="r" b="b"/>
              <a:pathLst>
                <a:path w="59054" h="354329">
                  <a:moveTo>
                    <a:pt x="0" y="0"/>
                  </a:moveTo>
                  <a:lnTo>
                    <a:pt x="0" y="353776"/>
                  </a:lnTo>
                  <a:lnTo>
                    <a:pt x="58962" y="353776"/>
                  </a:lnTo>
                  <a:lnTo>
                    <a:pt x="589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91995" y="3370930"/>
              <a:ext cx="59055" cy="354330"/>
            </a:xfrm>
            <a:custGeom>
              <a:avLst/>
              <a:gdLst/>
              <a:ahLst/>
              <a:cxnLst/>
              <a:rect l="l" t="t" r="r" b="b"/>
              <a:pathLst>
                <a:path w="59054" h="354329">
                  <a:moveTo>
                    <a:pt x="58962" y="353776"/>
                  </a:moveTo>
                  <a:lnTo>
                    <a:pt x="58962" y="0"/>
                  </a:lnTo>
                  <a:lnTo>
                    <a:pt x="0" y="0"/>
                  </a:lnTo>
                  <a:lnTo>
                    <a:pt x="0" y="353776"/>
                  </a:lnTo>
                  <a:lnTo>
                    <a:pt x="58962" y="353776"/>
                  </a:lnTo>
                  <a:close/>
                </a:path>
              </a:pathLst>
            </a:custGeom>
            <a:ln w="73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15104" y="3252999"/>
              <a:ext cx="177165" cy="589915"/>
            </a:xfrm>
            <a:custGeom>
              <a:avLst/>
              <a:gdLst/>
              <a:ahLst/>
              <a:cxnLst/>
              <a:rect l="l" t="t" r="r" b="b"/>
              <a:pathLst>
                <a:path w="177164" h="589914">
                  <a:moveTo>
                    <a:pt x="0" y="0"/>
                  </a:moveTo>
                  <a:lnTo>
                    <a:pt x="0" y="589626"/>
                  </a:lnTo>
                  <a:lnTo>
                    <a:pt x="176888" y="589626"/>
                  </a:lnTo>
                  <a:lnTo>
                    <a:pt x="1768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15104" y="3252999"/>
              <a:ext cx="177165" cy="589915"/>
            </a:xfrm>
            <a:custGeom>
              <a:avLst/>
              <a:gdLst/>
              <a:ahLst/>
              <a:cxnLst/>
              <a:rect l="l" t="t" r="r" b="b"/>
              <a:pathLst>
                <a:path w="177164" h="589914">
                  <a:moveTo>
                    <a:pt x="176888" y="589626"/>
                  </a:moveTo>
                  <a:lnTo>
                    <a:pt x="176888" y="0"/>
                  </a:lnTo>
                  <a:lnTo>
                    <a:pt x="0" y="0"/>
                  </a:lnTo>
                  <a:lnTo>
                    <a:pt x="0" y="589626"/>
                  </a:lnTo>
                  <a:lnTo>
                    <a:pt x="176888" y="589626"/>
                  </a:lnTo>
                  <a:close/>
                </a:path>
              </a:pathLst>
            </a:custGeom>
            <a:ln w="73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88307" y="3485169"/>
              <a:ext cx="184255" cy="12528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056140" y="3370922"/>
              <a:ext cx="354330" cy="354330"/>
            </a:xfrm>
            <a:custGeom>
              <a:avLst/>
              <a:gdLst/>
              <a:ahLst/>
              <a:cxnLst/>
              <a:rect l="l" t="t" r="r" b="b"/>
              <a:pathLst>
                <a:path w="354329" h="354329">
                  <a:moveTo>
                    <a:pt x="0" y="176885"/>
                  </a:moveTo>
                  <a:lnTo>
                    <a:pt x="6318" y="223913"/>
                  </a:lnTo>
                  <a:lnTo>
                    <a:pt x="24150" y="266170"/>
                  </a:lnTo>
                  <a:lnTo>
                    <a:pt x="51809" y="301972"/>
                  </a:lnTo>
                  <a:lnTo>
                    <a:pt x="87609" y="329632"/>
                  </a:lnTo>
                  <a:lnTo>
                    <a:pt x="129863" y="347465"/>
                  </a:lnTo>
                  <a:lnTo>
                    <a:pt x="176885" y="353783"/>
                  </a:lnTo>
                  <a:lnTo>
                    <a:pt x="223913" y="347465"/>
                  </a:lnTo>
                  <a:lnTo>
                    <a:pt x="266170" y="329632"/>
                  </a:lnTo>
                  <a:lnTo>
                    <a:pt x="301972" y="301972"/>
                  </a:lnTo>
                  <a:lnTo>
                    <a:pt x="329632" y="266170"/>
                  </a:lnTo>
                  <a:lnTo>
                    <a:pt x="347465" y="223913"/>
                  </a:lnTo>
                  <a:lnTo>
                    <a:pt x="353783" y="176885"/>
                  </a:lnTo>
                  <a:lnTo>
                    <a:pt x="347465" y="129863"/>
                  </a:lnTo>
                  <a:lnTo>
                    <a:pt x="329632" y="87609"/>
                  </a:lnTo>
                  <a:lnTo>
                    <a:pt x="301972" y="51809"/>
                  </a:lnTo>
                  <a:lnTo>
                    <a:pt x="266170" y="24150"/>
                  </a:lnTo>
                  <a:lnTo>
                    <a:pt x="223913" y="6318"/>
                  </a:lnTo>
                  <a:lnTo>
                    <a:pt x="176885" y="0"/>
                  </a:lnTo>
                  <a:lnTo>
                    <a:pt x="129863" y="6318"/>
                  </a:lnTo>
                  <a:lnTo>
                    <a:pt x="87609" y="24150"/>
                  </a:lnTo>
                  <a:lnTo>
                    <a:pt x="51809" y="51809"/>
                  </a:lnTo>
                  <a:lnTo>
                    <a:pt x="24150" y="87609"/>
                  </a:lnTo>
                  <a:lnTo>
                    <a:pt x="6318" y="129863"/>
                  </a:lnTo>
                  <a:lnTo>
                    <a:pt x="0" y="17688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56140" y="3370922"/>
              <a:ext cx="354330" cy="354330"/>
            </a:xfrm>
            <a:custGeom>
              <a:avLst/>
              <a:gdLst/>
              <a:ahLst/>
              <a:cxnLst/>
              <a:rect l="l" t="t" r="r" b="b"/>
              <a:pathLst>
                <a:path w="354329" h="354329">
                  <a:moveTo>
                    <a:pt x="353783" y="176885"/>
                  </a:moveTo>
                  <a:lnTo>
                    <a:pt x="347465" y="129863"/>
                  </a:lnTo>
                  <a:lnTo>
                    <a:pt x="329632" y="87609"/>
                  </a:lnTo>
                  <a:lnTo>
                    <a:pt x="301972" y="51809"/>
                  </a:lnTo>
                  <a:lnTo>
                    <a:pt x="266170" y="24150"/>
                  </a:lnTo>
                  <a:lnTo>
                    <a:pt x="223913" y="6318"/>
                  </a:lnTo>
                  <a:lnTo>
                    <a:pt x="176885" y="0"/>
                  </a:lnTo>
                  <a:lnTo>
                    <a:pt x="129863" y="6318"/>
                  </a:lnTo>
                  <a:lnTo>
                    <a:pt x="87609" y="24150"/>
                  </a:lnTo>
                  <a:lnTo>
                    <a:pt x="51809" y="51809"/>
                  </a:lnTo>
                  <a:lnTo>
                    <a:pt x="24150" y="87609"/>
                  </a:lnTo>
                  <a:lnTo>
                    <a:pt x="6318" y="129863"/>
                  </a:lnTo>
                  <a:lnTo>
                    <a:pt x="0" y="176885"/>
                  </a:lnTo>
                  <a:lnTo>
                    <a:pt x="6318" y="223913"/>
                  </a:lnTo>
                  <a:lnTo>
                    <a:pt x="24150" y="266170"/>
                  </a:lnTo>
                  <a:lnTo>
                    <a:pt x="51809" y="301972"/>
                  </a:lnTo>
                  <a:lnTo>
                    <a:pt x="87609" y="329632"/>
                  </a:lnTo>
                  <a:lnTo>
                    <a:pt x="129863" y="347465"/>
                  </a:lnTo>
                  <a:lnTo>
                    <a:pt x="176885" y="353783"/>
                  </a:lnTo>
                  <a:lnTo>
                    <a:pt x="223913" y="347465"/>
                  </a:lnTo>
                  <a:lnTo>
                    <a:pt x="266170" y="329632"/>
                  </a:lnTo>
                  <a:lnTo>
                    <a:pt x="301972" y="301972"/>
                  </a:lnTo>
                  <a:lnTo>
                    <a:pt x="329632" y="266170"/>
                  </a:lnTo>
                  <a:lnTo>
                    <a:pt x="347465" y="223913"/>
                  </a:lnTo>
                  <a:lnTo>
                    <a:pt x="353783" y="176885"/>
                  </a:lnTo>
                </a:path>
              </a:pathLst>
            </a:custGeom>
            <a:ln w="73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91987" y="3252997"/>
              <a:ext cx="354330" cy="118110"/>
            </a:xfrm>
            <a:custGeom>
              <a:avLst/>
              <a:gdLst/>
              <a:ahLst/>
              <a:cxnLst/>
              <a:rect l="l" t="t" r="r" b="b"/>
              <a:pathLst>
                <a:path w="354329" h="118110">
                  <a:moveTo>
                    <a:pt x="0" y="0"/>
                  </a:moveTo>
                  <a:lnTo>
                    <a:pt x="0" y="117925"/>
                  </a:lnTo>
                  <a:lnTo>
                    <a:pt x="353776" y="117925"/>
                  </a:lnTo>
                  <a:lnTo>
                    <a:pt x="3537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91987" y="3252997"/>
              <a:ext cx="354330" cy="118110"/>
            </a:xfrm>
            <a:custGeom>
              <a:avLst/>
              <a:gdLst/>
              <a:ahLst/>
              <a:cxnLst/>
              <a:rect l="l" t="t" r="r" b="b"/>
              <a:pathLst>
                <a:path w="354329" h="118110">
                  <a:moveTo>
                    <a:pt x="353776" y="117925"/>
                  </a:moveTo>
                  <a:lnTo>
                    <a:pt x="353776" y="0"/>
                  </a:lnTo>
                  <a:lnTo>
                    <a:pt x="0" y="0"/>
                  </a:lnTo>
                  <a:lnTo>
                    <a:pt x="0" y="117925"/>
                  </a:lnTo>
                  <a:lnTo>
                    <a:pt x="353776" y="117925"/>
                  </a:lnTo>
                  <a:close/>
                </a:path>
              </a:pathLst>
            </a:custGeom>
            <a:ln w="73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91987" y="3724700"/>
              <a:ext cx="354330" cy="118110"/>
            </a:xfrm>
            <a:custGeom>
              <a:avLst/>
              <a:gdLst/>
              <a:ahLst/>
              <a:cxnLst/>
              <a:rect l="l" t="t" r="r" b="b"/>
              <a:pathLst>
                <a:path w="354329" h="118110">
                  <a:moveTo>
                    <a:pt x="0" y="0"/>
                  </a:moveTo>
                  <a:lnTo>
                    <a:pt x="0" y="117925"/>
                  </a:lnTo>
                  <a:lnTo>
                    <a:pt x="353776" y="117925"/>
                  </a:lnTo>
                  <a:lnTo>
                    <a:pt x="3537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91987" y="3724700"/>
              <a:ext cx="354330" cy="118110"/>
            </a:xfrm>
            <a:custGeom>
              <a:avLst/>
              <a:gdLst/>
              <a:ahLst/>
              <a:cxnLst/>
              <a:rect l="l" t="t" r="r" b="b"/>
              <a:pathLst>
                <a:path w="354329" h="118110">
                  <a:moveTo>
                    <a:pt x="353776" y="117925"/>
                  </a:moveTo>
                  <a:lnTo>
                    <a:pt x="353776" y="0"/>
                  </a:lnTo>
                  <a:lnTo>
                    <a:pt x="0" y="0"/>
                  </a:lnTo>
                  <a:lnTo>
                    <a:pt x="0" y="117925"/>
                  </a:lnTo>
                  <a:lnTo>
                    <a:pt x="353776" y="117925"/>
                  </a:lnTo>
                  <a:close/>
                </a:path>
              </a:pathLst>
            </a:custGeom>
            <a:ln w="73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71241" y="2663367"/>
              <a:ext cx="59055" cy="1828164"/>
            </a:xfrm>
            <a:custGeom>
              <a:avLst/>
              <a:gdLst/>
              <a:ahLst/>
              <a:cxnLst/>
              <a:rect l="l" t="t" r="r" b="b"/>
              <a:pathLst>
                <a:path w="59054" h="1828164">
                  <a:moveTo>
                    <a:pt x="0" y="0"/>
                  </a:moveTo>
                  <a:lnTo>
                    <a:pt x="0" y="1827847"/>
                  </a:lnTo>
                  <a:lnTo>
                    <a:pt x="58962" y="1827847"/>
                  </a:lnTo>
                  <a:lnTo>
                    <a:pt x="589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71241" y="2663367"/>
              <a:ext cx="59055" cy="1828164"/>
            </a:xfrm>
            <a:custGeom>
              <a:avLst/>
              <a:gdLst/>
              <a:ahLst/>
              <a:cxnLst/>
              <a:rect l="l" t="t" r="r" b="b"/>
              <a:pathLst>
                <a:path w="59054" h="1828164">
                  <a:moveTo>
                    <a:pt x="58962" y="1827847"/>
                  </a:moveTo>
                  <a:lnTo>
                    <a:pt x="58962" y="0"/>
                  </a:lnTo>
                  <a:lnTo>
                    <a:pt x="0" y="0"/>
                  </a:lnTo>
                  <a:lnTo>
                    <a:pt x="0" y="1827847"/>
                  </a:lnTo>
                  <a:lnTo>
                    <a:pt x="58962" y="1827847"/>
                  </a:lnTo>
                  <a:close/>
                </a:path>
              </a:pathLst>
            </a:custGeom>
            <a:ln w="73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12284" y="3547821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5851" y="0"/>
                  </a:lnTo>
                </a:path>
              </a:pathLst>
            </a:custGeom>
            <a:ln w="221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5123472" y="2806329"/>
            <a:ext cx="1356360" cy="627380"/>
            <a:chOff x="5123472" y="2806329"/>
            <a:chExt cx="1356360" cy="627380"/>
          </a:xfrm>
        </p:grpSpPr>
        <p:sp>
          <p:nvSpPr>
            <p:cNvPr id="25" name="object 25"/>
            <p:cNvSpPr/>
            <p:nvPr/>
          </p:nvSpPr>
          <p:spPr>
            <a:xfrm>
              <a:off x="5641089" y="2901262"/>
              <a:ext cx="201295" cy="480059"/>
            </a:xfrm>
            <a:custGeom>
              <a:avLst/>
              <a:gdLst/>
              <a:ahLst/>
              <a:cxnLst/>
              <a:rect l="l" t="t" r="r" b="b"/>
              <a:pathLst>
                <a:path w="201295" h="480060">
                  <a:moveTo>
                    <a:pt x="38921" y="447523"/>
                  </a:moveTo>
                  <a:lnTo>
                    <a:pt x="38921" y="428066"/>
                  </a:lnTo>
                  <a:lnTo>
                    <a:pt x="19464" y="428066"/>
                  </a:lnTo>
                  <a:lnTo>
                    <a:pt x="19464" y="447523"/>
                  </a:lnTo>
                  <a:lnTo>
                    <a:pt x="38921" y="447523"/>
                  </a:lnTo>
                  <a:close/>
                </a:path>
                <a:path w="201295" h="480060">
                  <a:moveTo>
                    <a:pt x="38921" y="369698"/>
                  </a:moveTo>
                  <a:lnTo>
                    <a:pt x="38921" y="350240"/>
                  </a:lnTo>
                  <a:lnTo>
                    <a:pt x="19464" y="350240"/>
                  </a:lnTo>
                  <a:lnTo>
                    <a:pt x="19464" y="369698"/>
                  </a:lnTo>
                  <a:lnTo>
                    <a:pt x="38921" y="369698"/>
                  </a:lnTo>
                  <a:close/>
                </a:path>
                <a:path w="201295" h="480060">
                  <a:moveTo>
                    <a:pt x="38921" y="389154"/>
                  </a:moveTo>
                  <a:lnTo>
                    <a:pt x="38921" y="369697"/>
                  </a:lnTo>
                  <a:lnTo>
                    <a:pt x="19464" y="369697"/>
                  </a:lnTo>
                  <a:lnTo>
                    <a:pt x="19464" y="389154"/>
                  </a:lnTo>
                  <a:lnTo>
                    <a:pt x="38921" y="389154"/>
                  </a:lnTo>
                  <a:close/>
                </a:path>
                <a:path w="201295" h="480060">
                  <a:moveTo>
                    <a:pt x="38921" y="408611"/>
                  </a:moveTo>
                  <a:lnTo>
                    <a:pt x="38921" y="389153"/>
                  </a:lnTo>
                  <a:lnTo>
                    <a:pt x="19464" y="389153"/>
                  </a:lnTo>
                  <a:lnTo>
                    <a:pt x="19464" y="408611"/>
                  </a:lnTo>
                  <a:lnTo>
                    <a:pt x="38921" y="408611"/>
                  </a:lnTo>
                  <a:close/>
                </a:path>
                <a:path w="201295" h="480060">
                  <a:moveTo>
                    <a:pt x="38921" y="428067"/>
                  </a:moveTo>
                  <a:lnTo>
                    <a:pt x="38921" y="408609"/>
                  </a:lnTo>
                  <a:lnTo>
                    <a:pt x="19464" y="408609"/>
                  </a:lnTo>
                  <a:lnTo>
                    <a:pt x="19464" y="428067"/>
                  </a:lnTo>
                  <a:lnTo>
                    <a:pt x="38921" y="428067"/>
                  </a:lnTo>
                  <a:close/>
                </a:path>
                <a:path w="201295" h="480060">
                  <a:moveTo>
                    <a:pt x="38921" y="324295"/>
                  </a:moveTo>
                  <a:lnTo>
                    <a:pt x="38921" y="304838"/>
                  </a:lnTo>
                  <a:lnTo>
                    <a:pt x="19464" y="304838"/>
                  </a:lnTo>
                  <a:lnTo>
                    <a:pt x="19464" y="324295"/>
                  </a:lnTo>
                  <a:lnTo>
                    <a:pt x="38921" y="324295"/>
                  </a:lnTo>
                  <a:close/>
                </a:path>
                <a:path w="201295" h="480060">
                  <a:moveTo>
                    <a:pt x="38921" y="246470"/>
                  </a:moveTo>
                  <a:lnTo>
                    <a:pt x="38921" y="227012"/>
                  </a:lnTo>
                  <a:lnTo>
                    <a:pt x="19464" y="227012"/>
                  </a:lnTo>
                  <a:lnTo>
                    <a:pt x="19464" y="246470"/>
                  </a:lnTo>
                  <a:lnTo>
                    <a:pt x="38921" y="246470"/>
                  </a:lnTo>
                  <a:close/>
                </a:path>
                <a:path w="201295" h="480060">
                  <a:moveTo>
                    <a:pt x="38921" y="265926"/>
                  </a:moveTo>
                  <a:lnTo>
                    <a:pt x="38921" y="246468"/>
                  </a:lnTo>
                  <a:lnTo>
                    <a:pt x="19464" y="246468"/>
                  </a:lnTo>
                  <a:lnTo>
                    <a:pt x="19464" y="265926"/>
                  </a:lnTo>
                  <a:lnTo>
                    <a:pt x="38921" y="265926"/>
                  </a:lnTo>
                  <a:close/>
                </a:path>
                <a:path w="201295" h="480060">
                  <a:moveTo>
                    <a:pt x="38921" y="285382"/>
                  </a:moveTo>
                  <a:lnTo>
                    <a:pt x="38921" y="265925"/>
                  </a:lnTo>
                  <a:lnTo>
                    <a:pt x="19464" y="265925"/>
                  </a:lnTo>
                  <a:lnTo>
                    <a:pt x="19464" y="285382"/>
                  </a:lnTo>
                  <a:lnTo>
                    <a:pt x="38921" y="285382"/>
                  </a:lnTo>
                  <a:close/>
                </a:path>
                <a:path w="201295" h="480060">
                  <a:moveTo>
                    <a:pt x="38921" y="304839"/>
                  </a:moveTo>
                  <a:lnTo>
                    <a:pt x="38921" y="285381"/>
                  </a:lnTo>
                  <a:lnTo>
                    <a:pt x="19464" y="285381"/>
                  </a:lnTo>
                  <a:lnTo>
                    <a:pt x="19464" y="304839"/>
                  </a:lnTo>
                  <a:lnTo>
                    <a:pt x="38921" y="304839"/>
                  </a:lnTo>
                  <a:close/>
                </a:path>
                <a:path w="201295" h="480060">
                  <a:moveTo>
                    <a:pt x="38921" y="201067"/>
                  </a:moveTo>
                  <a:lnTo>
                    <a:pt x="38921" y="181610"/>
                  </a:lnTo>
                  <a:lnTo>
                    <a:pt x="19464" y="181610"/>
                  </a:lnTo>
                  <a:lnTo>
                    <a:pt x="19464" y="201067"/>
                  </a:lnTo>
                  <a:lnTo>
                    <a:pt x="38921" y="201067"/>
                  </a:lnTo>
                  <a:close/>
                </a:path>
                <a:path w="201295" h="480060">
                  <a:moveTo>
                    <a:pt x="38921" y="142685"/>
                  </a:moveTo>
                  <a:lnTo>
                    <a:pt x="38921" y="123228"/>
                  </a:lnTo>
                  <a:lnTo>
                    <a:pt x="19464" y="123228"/>
                  </a:lnTo>
                  <a:lnTo>
                    <a:pt x="19464" y="142685"/>
                  </a:lnTo>
                  <a:lnTo>
                    <a:pt x="38921" y="142685"/>
                  </a:lnTo>
                  <a:close/>
                </a:path>
                <a:path w="201295" h="480060">
                  <a:moveTo>
                    <a:pt x="38921" y="162142"/>
                  </a:moveTo>
                  <a:lnTo>
                    <a:pt x="38921" y="142684"/>
                  </a:lnTo>
                  <a:lnTo>
                    <a:pt x="19464" y="142684"/>
                  </a:lnTo>
                  <a:lnTo>
                    <a:pt x="19464" y="162142"/>
                  </a:lnTo>
                  <a:lnTo>
                    <a:pt x="38921" y="162142"/>
                  </a:lnTo>
                  <a:close/>
                </a:path>
                <a:path w="201295" h="480060">
                  <a:moveTo>
                    <a:pt x="38921" y="181611"/>
                  </a:moveTo>
                  <a:lnTo>
                    <a:pt x="38921" y="162153"/>
                  </a:lnTo>
                  <a:lnTo>
                    <a:pt x="19464" y="162153"/>
                  </a:lnTo>
                  <a:lnTo>
                    <a:pt x="19464" y="181611"/>
                  </a:lnTo>
                  <a:lnTo>
                    <a:pt x="38921" y="181611"/>
                  </a:lnTo>
                  <a:close/>
                </a:path>
                <a:path w="201295" h="480060">
                  <a:moveTo>
                    <a:pt x="38921" y="90806"/>
                  </a:moveTo>
                  <a:lnTo>
                    <a:pt x="38921" y="71348"/>
                  </a:lnTo>
                  <a:lnTo>
                    <a:pt x="19464" y="71348"/>
                  </a:lnTo>
                  <a:lnTo>
                    <a:pt x="19464" y="90806"/>
                  </a:lnTo>
                  <a:lnTo>
                    <a:pt x="38921" y="90806"/>
                  </a:lnTo>
                  <a:close/>
                </a:path>
                <a:path w="201295" h="480060">
                  <a:moveTo>
                    <a:pt x="38921" y="71349"/>
                  </a:moveTo>
                  <a:lnTo>
                    <a:pt x="38921" y="32434"/>
                  </a:lnTo>
                  <a:lnTo>
                    <a:pt x="19464" y="32434"/>
                  </a:lnTo>
                  <a:lnTo>
                    <a:pt x="19464" y="71349"/>
                  </a:lnTo>
                  <a:lnTo>
                    <a:pt x="38921" y="71349"/>
                  </a:lnTo>
                  <a:close/>
                </a:path>
                <a:path w="201295" h="480060">
                  <a:moveTo>
                    <a:pt x="77834" y="428067"/>
                  </a:moveTo>
                  <a:lnTo>
                    <a:pt x="77834" y="408609"/>
                  </a:lnTo>
                  <a:lnTo>
                    <a:pt x="58376" y="408609"/>
                  </a:lnTo>
                  <a:lnTo>
                    <a:pt x="58376" y="428067"/>
                  </a:lnTo>
                  <a:lnTo>
                    <a:pt x="77834" y="428067"/>
                  </a:lnTo>
                  <a:close/>
                </a:path>
                <a:path w="201295" h="480060">
                  <a:moveTo>
                    <a:pt x="77834" y="350241"/>
                  </a:moveTo>
                  <a:lnTo>
                    <a:pt x="77834" y="330784"/>
                  </a:lnTo>
                  <a:lnTo>
                    <a:pt x="58376" y="330784"/>
                  </a:lnTo>
                  <a:lnTo>
                    <a:pt x="58376" y="350241"/>
                  </a:lnTo>
                  <a:lnTo>
                    <a:pt x="77834" y="350241"/>
                  </a:lnTo>
                  <a:close/>
                </a:path>
                <a:path w="201295" h="480060">
                  <a:moveTo>
                    <a:pt x="77834" y="369698"/>
                  </a:moveTo>
                  <a:lnTo>
                    <a:pt x="77834" y="350240"/>
                  </a:lnTo>
                  <a:lnTo>
                    <a:pt x="58376" y="350240"/>
                  </a:lnTo>
                  <a:lnTo>
                    <a:pt x="58376" y="369698"/>
                  </a:lnTo>
                  <a:lnTo>
                    <a:pt x="77834" y="369698"/>
                  </a:lnTo>
                  <a:close/>
                </a:path>
                <a:path w="201295" h="480060">
                  <a:moveTo>
                    <a:pt x="77834" y="389154"/>
                  </a:moveTo>
                  <a:lnTo>
                    <a:pt x="77834" y="369697"/>
                  </a:lnTo>
                  <a:lnTo>
                    <a:pt x="58376" y="369697"/>
                  </a:lnTo>
                  <a:lnTo>
                    <a:pt x="58376" y="389154"/>
                  </a:lnTo>
                  <a:lnTo>
                    <a:pt x="77834" y="389154"/>
                  </a:lnTo>
                  <a:close/>
                </a:path>
                <a:path w="201295" h="480060">
                  <a:moveTo>
                    <a:pt x="77834" y="408611"/>
                  </a:moveTo>
                  <a:lnTo>
                    <a:pt x="77834" y="389153"/>
                  </a:lnTo>
                  <a:lnTo>
                    <a:pt x="58376" y="389153"/>
                  </a:lnTo>
                  <a:lnTo>
                    <a:pt x="58376" y="408611"/>
                  </a:lnTo>
                  <a:lnTo>
                    <a:pt x="77834" y="408611"/>
                  </a:lnTo>
                  <a:close/>
                </a:path>
                <a:path w="201295" h="480060">
                  <a:moveTo>
                    <a:pt x="77834" y="330785"/>
                  </a:moveTo>
                  <a:lnTo>
                    <a:pt x="77834" y="311327"/>
                  </a:lnTo>
                  <a:lnTo>
                    <a:pt x="58376" y="311327"/>
                  </a:lnTo>
                  <a:lnTo>
                    <a:pt x="58376" y="330785"/>
                  </a:lnTo>
                  <a:lnTo>
                    <a:pt x="77834" y="330785"/>
                  </a:lnTo>
                  <a:close/>
                </a:path>
                <a:path w="201295" h="480060">
                  <a:moveTo>
                    <a:pt x="77834" y="252947"/>
                  </a:moveTo>
                  <a:lnTo>
                    <a:pt x="77834" y="233489"/>
                  </a:lnTo>
                  <a:lnTo>
                    <a:pt x="58376" y="233489"/>
                  </a:lnTo>
                  <a:lnTo>
                    <a:pt x="58376" y="252947"/>
                  </a:lnTo>
                  <a:lnTo>
                    <a:pt x="77834" y="252947"/>
                  </a:lnTo>
                  <a:close/>
                </a:path>
                <a:path w="201295" h="480060">
                  <a:moveTo>
                    <a:pt x="77834" y="272403"/>
                  </a:moveTo>
                  <a:lnTo>
                    <a:pt x="77834" y="252945"/>
                  </a:lnTo>
                  <a:lnTo>
                    <a:pt x="58376" y="252945"/>
                  </a:lnTo>
                  <a:lnTo>
                    <a:pt x="58376" y="272403"/>
                  </a:lnTo>
                  <a:lnTo>
                    <a:pt x="77834" y="272403"/>
                  </a:lnTo>
                  <a:close/>
                </a:path>
                <a:path w="201295" h="480060">
                  <a:moveTo>
                    <a:pt x="77834" y="291859"/>
                  </a:moveTo>
                  <a:lnTo>
                    <a:pt x="77834" y="272402"/>
                  </a:lnTo>
                  <a:lnTo>
                    <a:pt x="58376" y="272402"/>
                  </a:lnTo>
                  <a:lnTo>
                    <a:pt x="58376" y="291859"/>
                  </a:lnTo>
                  <a:lnTo>
                    <a:pt x="77834" y="291859"/>
                  </a:lnTo>
                  <a:close/>
                </a:path>
                <a:path w="201295" h="480060">
                  <a:moveTo>
                    <a:pt x="77834" y="311329"/>
                  </a:moveTo>
                  <a:lnTo>
                    <a:pt x="77834" y="291871"/>
                  </a:lnTo>
                  <a:lnTo>
                    <a:pt x="58376" y="291871"/>
                  </a:lnTo>
                  <a:lnTo>
                    <a:pt x="58376" y="311329"/>
                  </a:lnTo>
                  <a:lnTo>
                    <a:pt x="77834" y="311329"/>
                  </a:lnTo>
                  <a:close/>
                </a:path>
                <a:path w="201295" h="480060">
                  <a:moveTo>
                    <a:pt x="77834" y="214034"/>
                  </a:moveTo>
                  <a:lnTo>
                    <a:pt x="77834" y="194576"/>
                  </a:lnTo>
                  <a:lnTo>
                    <a:pt x="58376" y="194576"/>
                  </a:lnTo>
                  <a:lnTo>
                    <a:pt x="58376" y="214034"/>
                  </a:lnTo>
                  <a:lnTo>
                    <a:pt x="77834" y="214034"/>
                  </a:lnTo>
                  <a:close/>
                </a:path>
                <a:path w="201295" h="480060">
                  <a:moveTo>
                    <a:pt x="77834" y="194577"/>
                  </a:moveTo>
                  <a:lnTo>
                    <a:pt x="77834" y="175120"/>
                  </a:lnTo>
                  <a:lnTo>
                    <a:pt x="58376" y="175120"/>
                  </a:lnTo>
                  <a:lnTo>
                    <a:pt x="58376" y="194577"/>
                  </a:lnTo>
                  <a:lnTo>
                    <a:pt x="77834" y="194577"/>
                  </a:lnTo>
                  <a:close/>
                </a:path>
                <a:path w="201295" h="480060">
                  <a:moveTo>
                    <a:pt x="77834" y="233490"/>
                  </a:moveTo>
                  <a:lnTo>
                    <a:pt x="77834" y="214033"/>
                  </a:lnTo>
                  <a:lnTo>
                    <a:pt x="58376" y="214033"/>
                  </a:lnTo>
                  <a:lnTo>
                    <a:pt x="58376" y="233490"/>
                  </a:lnTo>
                  <a:lnTo>
                    <a:pt x="77834" y="233490"/>
                  </a:lnTo>
                  <a:close/>
                </a:path>
                <a:path w="201295" h="480060">
                  <a:moveTo>
                    <a:pt x="103780" y="246457"/>
                  </a:moveTo>
                  <a:lnTo>
                    <a:pt x="103780" y="226999"/>
                  </a:lnTo>
                  <a:lnTo>
                    <a:pt x="84322" y="226999"/>
                  </a:lnTo>
                  <a:lnTo>
                    <a:pt x="84322" y="246457"/>
                  </a:lnTo>
                  <a:lnTo>
                    <a:pt x="103780" y="246457"/>
                  </a:lnTo>
                  <a:close/>
                </a:path>
                <a:path w="201295" h="480060">
                  <a:moveTo>
                    <a:pt x="103780" y="227001"/>
                  </a:moveTo>
                  <a:lnTo>
                    <a:pt x="103780" y="207543"/>
                  </a:lnTo>
                  <a:lnTo>
                    <a:pt x="84322" y="207543"/>
                  </a:lnTo>
                  <a:lnTo>
                    <a:pt x="84322" y="227001"/>
                  </a:lnTo>
                  <a:lnTo>
                    <a:pt x="103780" y="227001"/>
                  </a:lnTo>
                  <a:close/>
                </a:path>
                <a:path w="201295" h="480060">
                  <a:moveTo>
                    <a:pt x="103780" y="207544"/>
                  </a:moveTo>
                  <a:lnTo>
                    <a:pt x="103780" y="188087"/>
                  </a:lnTo>
                  <a:lnTo>
                    <a:pt x="84322" y="188087"/>
                  </a:lnTo>
                  <a:lnTo>
                    <a:pt x="84322" y="207544"/>
                  </a:lnTo>
                  <a:lnTo>
                    <a:pt x="103780" y="207544"/>
                  </a:lnTo>
                  <a:close/>
                </a:path>
                <a:path w="201295" h="480060">
                  <a:moveTo>
                    <a:pt x="103780" y="188088"/>
                  </a:moveTo>
                  <a:lnTo>
                    <a:pt x="103780" y="168630"/>
                  </a:lnTo>
                  <a:lnTo>
                    <a:pt x="84322" y="168630"/>
                  </a:lnTo>
                  <a:lnTo>
                    <a:pt x="84322" y="188088"/>
                  </a:lnTo>
                  <a:lnTo>
                    <a:pt x="103780" y="188088"/>
                  </a:lnTo>
                  <a:close/>
                </a:path>
                <a:path w="201295" h="480060">
                  <a:moveTo>
                    <a:pt x="103780" y="265926"/>
                  </a:moveTo>
                  <a:lnTo>
                    <a:pt x="103780" y="246468"/>
                  </a:lnTo>
                  <a:lnTo>
                    <a:pt x="84322" y="246468"/>
                  </a:lnTo>
                  <a:lnTo>
                    <a:pt x="84322" y="265926"/>
                  </a:lnTo>
                  <a:lnTo>
                    <a:pt x="103780" y="265926"/>
                  </a:lnTo>
                  <a:close/>
                </a:path>
                <a:path w="201295" h="480060">
                  <a:moveTo>
                    <a:pt x="103780" y="343752"/>
                  </a:moveTo>
                  <a:lnTo>
                    <a:pt x="103780" y="324294"/>
                  </a:lnTo>
                  <a:lnTo>
                    <a:pt x="84322" y="324294"/>
                  </a:lnTo>
                  <a:lnTo>
                    <a:pt x="84322" y="343752"/>
                  </a:lnTo>
                  <a:lnTo>
                    <a:pt x="103780" y="343752"/>
                  </a:lnTo>
                  <a:close/>
                </a:path>
                <a:path w="201295" h="480060">
                  <a:moveTo>
                    <a:pt x="103780" y="324295"/>
                  </a:moveTo>
                  <a:lnTo>
                    <a:pt x="103780" y="304838"/>
                  </a:lnTo>
                  <a:lnTo>
                    <a:pt x="84322" y="304838"/>
                  </a:lnTo>
                  <a:lnTo>
                    <a:pt x="84322" y="324295"/>
                  </a:lnTo>
                  <a:lnTo>
                    <a:pt x="103780" y="324295"/>
                  </a:lnTo>
                  <a:close/>
                </a:path>
                <a:path w="201295" h="480060">
                  <a:moveTo>
                    <a:pt x="103780" y="304839"/>
                  </a:moveTo>
                  <a:lnTo>
                    <a:pt x="103780" y="285381"/>
                  </a:lnTo>
                  <a:lnTo>
                    <a:pt x="84322" y="285381"/>
                  </a:lnTo>
                  <a:lnTo>
                    <a:pt x="84322" y="304839"/>
                  </a:lnTo>
                  <a:lnTo>
                    <a:pt x="103780" y="304839"/>
                  </a:lnTo>
                  <a:close/>
                </a:path>
                <a:path w="201295" h="480060">
                  <a:moveTo>
                    <a:pt x="103780" y="285382"/>
                  </a:moveTo>
                  <a:lnTo>
                    <a:pt x="103780" y="265925"/>
                  </a:lnTo>
                  <a:lnTo>
                    <a:pt x="84322" y="265925"/>
                  </a:lnTo>
                  <a:lnTo>
                    <a:pt x="84322" y="285382"/>
                  </a:lnTo>
                  <a:lnTo>
                    <a:pt x="103780" y="285382"/>
                  </a:lnTo>
                  <a:close/>
                </a:path>
                <a:path w="201295" h="480060">
                  <a:moveTo>
                    <a:pt x="103780" y="382664"/>
                  </a:moveTo>
                  <a:lnTo>
                    <a:pt x="103780" y="363207"/>
                  </a:lnTo>
                  <a:lnTo>
                    <a:pt x="84322" y="363207"/>
                  </a:lnTo>
                  <a:lnTo>
                    <a:pt x="84322" y="382664"/>
                  </a:lnTo>
                  <a:lnTo>
                    <a:pt x="103780" y="382664"/>
                  </a:lnTo>
                  <a:close/>
                </a:path>
                <a:path w="201295" h="480060">
                  <a:moveTo>
                    <a:pt x="103780" y="402121"/>
                  </a:moveTo>
                  <a:lnTo>
                    <a:pt x="103780" y="382663"/>
                  </a:lnTo>
                  <a:lnTo>
                    <a:pt x="84322" y="382663"/>
                  </a:lnTo>
                  <a:lnTo>
                    <a:pt x="84322" y="402121"/>
                  </a:lnTo>
                  <a:lnTo>
                    <a:pt x="103780" y="402121"/>
                  </a:lnTo>
                  <a:close/>
                </a:path>
                <a:path w="201295" h="480060">
                  <a:moveTo>
                    <a:pt x="103780" y="363208"/>
                  </a:moveTo>
                  <a:lnTo>
                    <a:pt x="103780" y="343750"/>
                  </a:lnTo>
                  <a:lnTo>
                    <a:pt x="84322" y="343750"/>
                  </a:lnTo>
                  <a:lnTo>
                    <a:pt x="84322" y="363208"/>
                  </a:lnTo>
                  <a:lnTo>
                    <a:pt x="103780" y="363208"/>
                  </a:lnTo>
                  <a:close/>
                </a:path>
                <a:path w="201295" h="480060">
                  <a:moveTo>
                    <a:pt x="103780" y="428067"/>
                  </a:moveTo>
                  <a:lnTo>
                    <a:pt x="103780" y="402123"/>
                  </a:lnTo>
                  <a:lnTo>
                    <a:pt x="84323" y="402123"/>
                  </a:lnTo>
                  <a:lnTo>
                    <a:pt x="84323" y="428067"/>
                  </a:lnTo>
                  <a:lnTo>
                    <a:pt x="103780" y="428067"/>
                  </a:lnTo>
                  <a:close/>
                </a:path>
                <a:path w="201295" h="480060">
                  <a:moveTo>
                    <a:pt x="129726" y="239980"/>
                  </a:moveTo>
                  <a:lnTo>
                    <a:pt x="129726" y="220522"/>
                  </a:lnTo>
                  <a:lnTo>
                    <a:pt x="110269" y="220522"/>
                  </a:lnTo>
                  <a:lnTo>
                    <a:pt x="110269" y="239980"/>
                  </a:lnTo>
                  <a:lnTo>
                    <a:pt x="129726" y="239980"/>
                  </a:lnTo>
                  <a:close/>
                </a:path>
                <a:path w="201295" h="480060">
                  <a:moveTo>
                    <a:pt x="129726" y="220524"/>
                  </a:moveTo>
                  <a:lnTo>
                    <a:pt x="129726" y="201066"/>
                  </a:lnTo>
                  <a:lnTo>
                    <a:pt x="110269" y="201066"/>
                  </a:lnTo>
                  <a:lnTo>
                    <a:pt x="110269" y="220524"/>
                  </a:lnTo>
                  <a:lnTo>
                    <a:pt x="129726" y="220524"/>
                  </a:lnTo>
                  <a:close/>
                </a:path>
                <a:path w="201295" h="480060">
                  <a:moveTo>
                    <a:pt x="129726" y="201067"/>
                  </a:moveTo>
                  <a:lnTo>
                    <a:pt x="129726" y="181610"/>
                  </a:lnTo>
                  <a:lnTo>
                    <a:pt x="110269" y="181610"/>
                  </a:lnTo>
                  <a:lnTo>
                    <a:pt x="110269" y="201067"/>
                  </a:lnTo>
                  <a:lnTo>
                    <a:pt x="129726" y="201067"/>
                  </a:lnTo>
                  <a:close/>
                </a:path>
                <a:path w="201295" h="480060">
                  <a:moveTo>
                    <a:pt x="129726" y="181611"/>
                  </a:moveTo>
                  <a:lnTo>
                    <a:pt x="129726" y="162153"/>
                  </a:lnTo>
                  <a:lnTo>
                    <a:pt x="110269" y="162153"/>
                  </a:lnTo>
                  <a:lnTo>
                    <a:pt x="110269" y="181611"/>
                  </a:lnTo>
                  <a:lnTo>
                    <a:pt x="129726" y="181611"/>
                  </a:lnTo>
                  <a:close/>
                </a:path>
                <a:path w="201295" h="480060">
                  <a:moveTo>
                    <a:pt x="129726" y="259436"/>
                  </a:moveTo>
                  <a:lnTo>
                    <a:pt x="129726" y="239979"/>
                  </a:lnTo>
                  <a:lnTo>
                    <a:pt x="110269" y="239979"/>
                  </a:lnTo>
                  <a:lnTo>
                    <a:pt x="110269" y="259436"/>
                  </a:lnTo>
                  <a:lnTo>
                    <a:pt x="129726" y="259436"/>
                  </a:lnTo>
                  <a:close/>
                </a:path>
                <a:path w="201295" h="480060">
                  <a:moveTo>
                    <a:pt x="129726" y="337262"/>
                  </a:moveTo>
                  <a:lnTo>
                    <a:pt x="129726" y="317804"/>
                  </a:lnTo>
                  <a:lnTo>
                    <a:pt x="110269" y="317804"/>
                  </a:lnTo>
                  <a:lnTo>
                    <a:pt x="110269" y="337262"/>
                  </a:lnTo>
                  <a:lnTo>
                    <a:pt x="129726" y="337262"/>
                  </a:lnTo>
                  <a:close/>
                </a:path>
                <a:path w="201295" h="480060">
                  <a:moveTo>
                    <a:pt x="129726" y="317806"/>
                  </a:moveTo>
                  <a:lnTo>
                    <a:pt x="129726" y="298348"/>
                  </a:lnTo>
                  <a:lnTo>
                    <a:pt x="110269" y="298348"/>
                  </a:lnTo>
                  <a:lnTo>
                    <a:pt x="110269" y="317806"/>
                  </a:lnTo>
                  <a:lnTo>
                    <a:pt x="129726" y="317806"/>
                  </a:lnTo>
                  <a:close/>
                </a:path>
                <a:path w="201295" h="480060">
                  <a:moveTo>
                    <a:pt x="129726" y="298349"/>
                  </a:moveTo>
                  <a:lnTo>
                    <a:pt x="129726" y="278892"/>
                  </a:lnTo>
                  <a:lnTo>
                    <a:pt x="110269" y="278892"/>
                  </a:lnTo>
                  <a:lnTo>
                    <a:pt x="110269" y="298349"/>
                  </a:lnTo>
                  <a:lnTo>
                    <a:pt x="129726" y="298349"/>
                  </a:lnTo>
                  <a:close/>
                </a:path>
                <a:path w="201295" h="480060">
                  <a:moveTo>
                    <a:pt x="129726" y="278893"/>
                  </a:moveTo>
                  <a:lnTo>
                    <a:pt x="129726" y="259435"/>
                  </a:lnTo>
                  <a:lnTo>
                    <a:pt x="110269" y="259435"/>
                  </a:lnTo>
                  <a:lnTo>
                    <a:pt x="110269" y="278893"/>
                  </a:lnTo>
                  <a:lnTo>
                    <a:pt x="129726" y="278893"/>
                  </a:lnTo>
                  <a:close/>
                </a:path>
                <a:path w="201295" h="480060">
                  <a:moveTo>
                    <a:pt x="129726" y="376187"/>
                  </a:moveTo>
                  <a:lnTo>
                    <a:pt x="129726" y="356730"/>
                  </a:lnTo>
                  <a:lnTo>
                    <a:pt x="110269" y="356730"/>
                  </a:lnTo>
                  <a:lnTo>
                    <a:pt x="110269" y="376187"/>
                  </a:lnTo>
                  <a:lnTo>
                    <a:pt x="129726" y="376187"/>
                  </a:lnTo>
                  <a:close/>
                </a:path>
                <a:path w="201295" h="480060">
                  <a:moveTo>
                    <a:pt x="129726" y="395644"/>
                  </a:moveTo>
                  <a:lnTo>
                    <a:pt x="129726" y="376186"/>
                  </a:lnTo>
                  <a:lnTo>
                    <a:pt x="110269" y="376186"/>
                  </a:lnTo>
                  <a:lnTo>
                    <a:pt x="110269" y="395644"/>
                  </a:lnTo>
                  <a:lnTo>
                    <a:pt x="129726" y="395644"/>
                  </a:lnTo>
                  <a:close/>
                </a:path>
                <a:path w="201295" h="480060">
                  <a:moveTo>
                    <a:pt x="129726" y="356718"/>
                  </a:moveTo>
                  <a:lnTo>
                    <a:pt x="129726" y="337261"/>
                  </a:lnTo>
                  <a:lnTo>
                    <a:pt x="110269" y="337261"/>
                  </a:lnTo>
                  <a:lnTo>
                    <a:pt x="110269" y="356718"/>
                  </a:lnTo>
                  <a:lnTo>
                    <a:pt x="129726" y="356718"/>
                  </a:lnTo>
                  <a:close/>
                </a:path>
                <a:path w="201295" h="480060">
                  <a:moveTo>
                    <a:pt x="129726" y="421577"/>
                  </a:moveTo>
                  <a:lnTo>
                    <a:pt x="129726" y="395634"/>
                  </a:lnTo>
                  <a:lnTo>
                    <a:pt x="110269" y="395634"/>
                  </a:lnTo>
                  <a:lnTo>
                    <a:pt x="110269" y="421577"/>
                  </a:lnTo>
                  <a:lnTo>
                    <a:pt x="129726" y="421577"/>
                  </a:lnTo>
                  <a:close/>
                </a:path>
                <a:path w="201295" h="480060">
                  <a:moveTo>
                    <a:pt x="77834" y="175121"/>
                  </a:moveTo>
                  <a:lnTo>
                    <a:pt x="77834" y="142692"/>
                  </a:lnTo>
                  <a:lnTo>
                    <a:pt x="58376" y="142692"/>
                  </a:lnTo>
                  <a:lnTo>
                    <a:pt x="58376" y="175121"/>
                  </a:lnTo>
                  <a:lnTo>
                    <a:pt x="77834" y="175121"/>
                  </a:lnTo>
                  <a:close/>
                </a:path>
                <a:path w="201295" h="480060">
                  <a:moveTo>
                    <a:pt x="103780" y="162142"/>
                  </a:moveTo>
                  <a:lnTo>
                    <a:pt x="103780" y="155665"/>
                  </a:lnTo>
                  <a:lnTo>
                    <a:pt x="129726" y="155665"/>
                  </a:lnTo>
                  <a:lnTo>
                    <a:pt x="129726" y="136208"/>
                  </a:lnTo>
                  <a:lnTo>
                    <a:pt x="84324" y="136208"/>
                  </a:lnTo>
                  <a:lnTo>
                    <a:pt x="84324" y="162142"/>
                  </a:lnTo>
                  <a:lnTo>
                    <a:pt x="103780" y="162142"/>
                  </a:lnTo>
                  <a:close/>
                </a:path>
                <a:path w="201295" h="480060">
                  <a:moveTo>
                    <a:pt x="129726" y="441046"/>
                  </a:moveTo>
                  <a:lnTo>
                    <a:pt x="129726" y="421589"/>
                  </a:lnTo>
                  <a:lnTo>
                    <a:pt x="110269" y="421589"/>
                  </a:lnTo>
                  <a:lnTo>
                    <a:pt x="110269" y="441046"/>
                  </a:lnTo>
                  <a:lnTo>
                    <a:pt x="129726" y="441046"/>
                  </a:lnTo>
                  <a:close/>
                </a:path>
                <a:path w="201295" h="480060">
                  <a:moveTo>
                    <a:pt x="155660" y="252947"/>
                  </a:moveTo>
                  <a:lnTo>
                    <a:pt x="155660" y="233489"/>
                  </a:lnTo>
                  <a:lnTo>
                    <a:pt x="136202" y="233489"/>
                  </a:lnTo>
                  <a:lnTo>
                    <a:pt x="136202" y="252947"/>
                  </a:lnTo>
                  <a:lnTo>
                    <a:pt x="155660" y="252947"/>
                  </a:lnTo>
                  <a:close/>
                </a:path>
                <a:path w="201295" h="480060">
                  <a:moveTo>
                    <a:pt x="155660" y="233490"/>
                  </a:moveTo>
                  <a:lnTo>
                    <a:pt x="155660" y="214033"/>
                  </a:lnTo>
                  <a:lnTo>
                    <a:pt x="136202" y="214033"/>
                  </a:lnTo>
                  <a:lnTo>
                    <a:pt x="136202" y="233490"/>
                  </a:lnTo>
                  <a:lnTo>
                    <a:pt x="155660" y="233490"/>
                  </a:lnTo>
                  <a:close/>
                </a:path>
                <a:path w="201295" h="480060">
                  <a:moveTo>
                    <a:pt x="155660" y="214034"/>
                  </a:moveTo>
                  <a:lnTo>
                    <a:pt x="155660" y="194576"/>
                  </a:lnTo>
                  <a:lnTo>
                    <a:pt x="136202" y="194576"/>
                  </a:lnTo>
                  <a:lnTo>
                    <a:pt x="136202" y="214034"/>
                  </a:lnTo>
                  <a:lnTo>
                    <a:pt x="155660" y="214034"/>
                  </a:lnTo>
                  <a:close/>
                </a:path>
                <a:path w="201295" h="480060">
                  <a:moveTo>
                    <a:pt x="155660" y="272403"/>
                  </a:moveTo>
                  <a:lnTo>
                    <a:pt x="155660" y="252945"/>
                  </a:lnTo>
                  <a:lnTo>
                    <a:pt x="136202" y="252945"/>
                  </a:lnTo>
                  <a:lnTo>
                    <a:pt x="136202" y="272403"/>
                  </a:lnTo>
                  <a:lnTo>
                    <a:pt x="155660" y="272403"/>
                  </a:lnTo>
                  <a:close/>
                </a:path>
                <a:path w="201295" h="480060">
                  <a:moveTo>
                    <a:pt x="155660" y="350241"/>
                  </a:moveTo>
                  <a:lnTo>
                    <a:pt x="155660" y="330784"/>
                  </a:lnTo>
                  <a:lnTo>
                    <a:pt x="136202" y="330784"/>
                  </a:lnTo>
                  <a:lnTo>
                    <a:pt x="136202" y="350241"/>
                  </a:lnTo>
                  <a:lnTo>
                    <a:pt x="155660" y="350241"/>
                  </a:lnTo>
                  <a:close/>
                </a:path>
                <a:path w="201295" h="480060">
                  <a:moveTo>
                    <a:pt x="155660" y="330785"/>
                  </a:moveTo>
                  <a:lnTo>
                    <a:pt x="155660" y="311327"/>
                  </a:lnTo>
                  <a:lnTo>
                    <a:pt x="136202" y="311327"/>
                  </a:lnTo>
                  <a:lnTo>
                    <a:pt x="136202" y="330785"/>
                  </a:lnTo>
                  <a:lnTo>
                    <a:pt x="155660" y="330785"/>
                  </a:lnTo>
                  <a:close/>
                </a:path>
                <a:path w="201295" h="480060">
                  <a:moveTo>
                    <a:pt x="155660" y="311316"/>
                  </a:moveTo>
                  <a:lnTo>
                    <a:pt x="155660" y="291858"/>
                  </a:lnTo>
                  <a:lnTo>
                    <a:pt x="136202" y="291858"/>
                  </a:lnTo>
                  <a:lnTo>
                    <a:pt x="136202" y="311316"/>
                  </a:lnTo>
                  <a:lnTo>
                    <a:pt x="155660" y="311316"/>
                  </a:lnTo>
                  <a:close/>
                </a:path>
                <a:path w="201295" h="480060">
                  <a:moveTo>
                    <a:pt x="155660" y="291859"/>
                  </a:moveTo>
                  <a:lnTo>
                    <a:pt x="155660" y="272402"/>
                  </a:lnTo>
                  <a:lnTo>
                    <a:pt x="136202" y="272402"/>
                  </a:lnTo>
                  <a:lnTo>
                    <a:pt x="136202" y="291859"/>
                  </a:lnTo>
                  <a:lnTo>
                    <a:pt x="155660" y="291859"/>
                  </a:lnTo>
                  <a:close/>
                </a:path>
                <a:path w="201295" h="480060">
                  <a:moveTo>
                    <a:pt x="155660" y="389154"/>
                  </a:moveTo>
                  <a:lnTo>
                    <a:pt x="155660" y="369697"/>
                  </a:lnTo>
                  <a:lnTo>
                    <a:pt x="136202" y="369697"/>
                  </a:lnTo>
                  <a:lnTo>
                    <a:pt x="136202" y="389154"/>
                  </a:lnTo>
                  <a:lnTo>
                    <a:pt x="155660" y="389154"/>
                  </a:lnTo>
                  <a:close/>
                </a:path>
                <a:path w="201295" h="480060">
                  <a:moveTo>
                    <a:pt x="155660" y="408611"/>
                  </a:moveTo>
                  <a:lnTo>
                    <a:pt x="155660" y="389153"/>
                  </a:lnTo>
                  <a:lnTo>
                    <a:pt x="136202" y="389153"/>
                  </a:lnTo>
                  <a:lnTo>
                    <a:pt x="136202" y="408611"/>
                  </a:lnTo>
                  <a:lnTo>
                    <a:pt x="155660" y="408611"/>
                  </a:lnTo>
                  <a:close/>
                </a:path>
                <a:path w="201295" h="480060">
                  <a:moveTo>
                    <a:pt x="155660" y="369698"/>
                  </a:moveTo>
                  <a:lnTo>
                    <a:pt x="155660" y="350240"/>
                  </a:lnTo>
                  <a:lnTo>
                    <a:pt x="136202" y="350240"/>
                  </a:lnTo>
                  <a:lnTo>
                    <a:pt x="136202" y="369698"/>
                  </a:lnTo>
                  <a:lnTo>
                    <a:pt x="155660" y="369698"/>
                  </a:lnTo>
                  <a:close/>
                </a:path>
                <a:path w="201295" h="480060">
                  <a:moveTo>
                    <a:pt x="155660" y="441046"/>
                  </a:moveTo>
                  <a:lnTo>
                    <a:pt x="155660" y="408617"/>
                  </a:lnTo>
                  <a:lnTo>
                    <a:pt x="136202" y="408617"/>
                  </a:lnTo>
                  <a:lnTo>
                    <a:pt x="136202" y="441046"/>
                  </a:lnTo>
                  <a:lnTo>
                    <a:pt x="155660" y="441046"/>
                  </a:lnTo>
                  <a:close/>
                </a:path>
                <a:path w="201295" h="480060">
                  <a:moveTo>
                    <a:pt x="155660" y="194577"/>
                  </a:moveTo>
                  <a:lnTo>
                    <a:pt x="155660" y="162148"/>
                  </a:lnTo>
                  <a:lnTo>
                    <a:pt x="136202" y="162148"/>
                  </a:lnTo>
                  <a:lnTo>
                    <a:pt x="136202" y="194577"/>
                  </a:lnTo>
                  <a:lnTo>
                    <a:pt x="155660" y="194577"/>
                  </a:lnTo>
                  <a:close/>
                </a:path>
                <a:path w="201295" h="480060">
                  <a:moveTo>
                    <a:pt x="181606" y="421577"/>
                  </a:moveTo>
                  <a:lnTo>
                    <a:pt x="181606" y="389148"/>
                  </a:lnTo>
                  <a:lnTo>
                    <a:pt x="162148" y="389148"/>
                  </a:lnTo>
                  <a:lnTo>
                    <a:pt x="162148" y="421577"/>
                  </a:lnTo>
                  <a:lnTo>
                    <a:pt x="181606" y="421577"/>
                  </a:lnTo>
                  <a:close/>
                </a:path>
                <a:path w="201295" h="480060">
                  <a:moveTo>
                    <a:pt x="181606" y="382664"/>
                  </a:moveTo>
                  <a:lnTo>
                    <a:pt x="181606" y="207545"/>
                  </a:lnTo>
                  <a:lnTo>
                    <a:pt x="162148" y="207545"/>
                  </a:lnTo>
                  <a:lnTo>
                    <a:pt x="162148" y="382664"/>
                  </a:lnTo>
                  <a:lnTo>
                    <a:pt x="181606" y="382664"/>
                  </a:lnTo>
                  <a:close/>
                </a:path>
                <a:path w="201295" h="480060">
                  <a:moveTo>
                    <a:pt x="77834" y="51880"/>
                  </a:moveTo>
                  <a:lnTo>
                    <a:pt x="77834" y="32423"/>
                  </a:lnTo>
                  <a:lnTo>
                    <a:pt x="58376" y="32423"/>
                  </a:lnTo>
                  <a:lnTo>
                    <a:pt x="58376" y="51880"/>
                  </a:lnTo>
                  <a:lnTo>
                    <a:pt x="77834" y="51880"/>
                  </a:lnTo>
                  <a:close/>
                </a:path>
                <a:path w="201295" h="480060">
                  <a:moveTo>
                    <a:pt x="77834" y="71349"/>
                  </a:moveTo>
                  <a:lnTo>
                    <a:pt x="77834" y="51892"/>
                  </a:lnTo>
                  <a:lnTo>
                    <a:pt x="58376" y="51892"/>
                  </a:lnTo>
                  <a:lnTo>
                    <a:pt x="58376" y="71349"/>
                  </a:lnTo>
                  <a:lnTo>
                    <a:pt x="77834" y="71349"/>
                  </a:lnTo>
                  <a:close/>
                </a:path>
                <a:path w="201295" h="480060">
                  <a:moveTo>
                    <a:pt x="77834" y="90806"/>
                  </a:moveTo>
                  <a:lnTo>
                    <a:pt x="77834" y="71348"/>
                  </a:lnTo>
                  <a:lnTo>
                    <a:pt x="58376" y="71348"/>
                  </a:lnTo>
                  <a:lnTo>
                    <a:pt x="58376" y="90806"/>
                  </a:lnTo>
                  <a:lnTo>
                    <a:pt x="77834" y="90806"/>
                  </a:lnTo>
                  <a:close/>
                </a:path>
                <a:path w="201295" h="480060">
                  <a:moveTo>
                    <a:pt x="103780" y="51880"/>
                  </a:moveTo>
                  <a:lnTo>
                    <a:pt x="103780" y="32423"/>
                  </a:lnTo>
                  <a:lnTo>
                    <a:pt x="84322" y="32423"/>
                  </a:lnTo>
                  <a:lnTo>
                    <a:pt x="84322" y="51880"/>
                  </a:lnTo>
                  <a:lnTo>
                    <a:pt x="103780" y="51880"/>
                  </a:lnTo>
                  <a:close/>
                </a:path>
                <a:path w="201295" h="480060">
                  <a:moveTo>
                    <a:pt x="103780" y="71349"/>
                  </a:moveTo>
                  <a:lnTo>
                    <a:pt x="103780" y="51892"/>
                  </a:lnTo>
                  <a:lnTo>
                    <a:pt x="84322" y="51892"/>
                  </a:lnTo>
                  <a:lnTo>
                    <a:pt x="84322" y="71349"/>
                  </a:lnTo>
                  <a:lnTo>
                    <a:pt x="103780" y="71349"/>
                  </a:lnTo>
                  <a:close/>
                </a:path>
                <a:path w="201295" h="480060">
                  <a:moveTo>
                    <a:pt x="103780" y="90806"/>
                  </a:moveTo>
                  <a:lnTo>
                    <a:pt x="103780" y="71348"/>
                  </a:lnTo>
                  <a:lnTo>
                    <a:pt x="84322" y="71348"/>
                  </a:lnTo>
                  <a:lnTo>
                    <a:pt x="84322" y="90806"/>
                  </a:lnTo>
                  <a:lnTo>
                    <a:pt x="103780" y="90806"/>
                  </a:lnTo>
                  <a:close/>
                </a:path>
                <a:path w="201295" h="480060">
                  <a:moveTo>
                    <a:pt x="129726" y="71349"/>
                  </a:moveTo>
                  <a:lnTo>
                    <a:pt x="129726" y="51892"/>
                  </a:lnTo>
                  <a:lnTo>
                    <a:pt x="110269" y="51892"/>
                  </a:lnTo>
                  <a:lnTo>
                    <a:pt x="110269" y="71349"/>
                  </a:lnTo>
                  <a:lnTo>
                    <a:pt x="129726" y="71349"/>
                  </a:lnTo>
                  <a:close/>
                </a:path>
                <a:path w="201295" h="480060">
                  <a:moveTo>
                    <a:pt x="155660" y="51880"/>
                  </a:moveTo>
                  <a:lnTo>
                    <a:pt x="155660" y="32423"/>
                  </a:lnTo>
                  <a:lnTo>
                    <a:pt x="136202" y="32423"/>
                  </a:lnTo>
                  <a:lnTo>
                    <a:pt x="136202" y="51880"/>
                  </a:lnTo>
                  <a:lnTo>
                    <a:pt x="155660" y="51880"/>
                  </a:lnTo>
                  <a:close/>
                </a:path>
                <a:path w="201295" h="480060">
                  <a:moveTo>
                    <a:pt x="155660" y="71349"/>
                  </a:moveTo>
                  <a:lnTo>
                    <a:pt x="155660" y="51892"/>
                  </a:lnTo>
                  <a:lnTo>
                    <a:pt x="136202" y="51892"/>
                  </a:lnTo>
                  <a:lnTo>
                    <a:pt x="136202" y="71349"/>
                  </a:lnTo>
                  <a:lnTo>
                    <a:pt x="155660" y="71349"/>
                  </a:lnTo>
                  <a:close/>
                </a:path>
                <a:path w="201295" h="480060">
                  <a:moveTo>
                    <a:pt x="155660" y="90806"/>
                  </a:moveTo>
                  <a:lnTo>
                    <a:pt x="155660" y="71348"/>
                  </a:lnTo>
                  <a:lnTo>
                    <a:pt x="136202" y="71348"/>
                  </a:lnTo>
                  <a:lnTo>
                    <a:pt x="136202" y="90806"/>
                  </a:lnTo>
                  <a:lnTo>
                    <a:pt x="155660" y="90806"/>
                  </a:lnTo>
                  <a:close/>
                </a:path>
                <a:path w="201295" h="480060">
                  <a:moveTo>
                    <a:pt x="201062" y="473469"/>
                  </a:moveTo>
                  <a:lnTo>
                    <a:pt x="201062" y="0"/>
                  </a:lnTo>
                  <a:lnTo>
                    <a:pt x="0" y="0"/>
                  </a:lnTo>
                  <a:lnTo>
                    <a:pt x="0" y="473469"/>
                  </a:lnTo>
                  <a:lnTo>
                    <a:pt x="201062" y="473469"/>
                  </a:lnTo>
                  <a:close/>
                </a:path>
                <a:path w="201295" h="480060">
                  <a:moveTo>
                    <a:pt x="25942" y="479959"/>
                  </a:moveTo>
                  <a:lnTo>
                    <a:pt x="25942" y="473473"/>
                  </a:lnTo>
                  <a:lnTo>
                    <a:pt x="12970" y="473473"/>
                  </a:lnTo>
                  <a:lnTo>
                    <a:pt x="12970" y="479959"/>
                  </a:lnTo>
                  <a:lnTo>
                    <a:pt x="25942" y="479959"/>
                  </a:lnTo>
                  <a:close/>
                </a:path>
              </a:pathLst>
            </a:custGeom>
            <a:ln w="73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01851" y="2806329"/>
              <a:ext cx="176511" cy="9861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589549" y="3372472"/>
              <a:ext cx="71120" cy="22225"/>
            </a:xfrm>
            <a:custGeom>
              <a:avLst/>
              <a:gdLst/>
              <a:ahLst/>
              <a:cxnLst/>
              <a:rect l="l" t="t" r="r" b="b"/>
              <a:pathLst>
                <a:path w="71120" h="22225">
                  <a:moveTo>
                    <a:pt x="70637" y="8382"/>
                  </a:moveTo>
                  <a:lnTo>
                    <a:pt x="69672" y="10642"/>
                  </a:lnTo>
                  <a:lnTo>
                    <a:pt x="68694" y="12890"/>
                  </a:lnTo>
                  <a:lnTo>
                    <a:pt x="66763" y="17411"/>
                  </a:lnTo>
                  <a:lnTo>
                    <a:pt x="63220" y="19672"/>
                  </a:lnTo>
                  <a:lnTo>
                    <a:pt x="59664" y="21932"/>
                  </a:lnTo>
                  <a:lnTo>
                    <a:pt x="54508" y="21932"/>
                  </a:lnTo>
                  <a:lnTo>
                    <a:pt x="50152" y="19672"/>
                  </a:lnTo>
                  <a:lnTo>
                    <a:pt x="45796" y="17411"/>
                  </a:lnTo>
                  <a:lnTo>
                    <a:pt x="42252" y="12890"/>
                  </a:lnTo>
                  <a:lnTo>
                    <a:pt x="38214" y="9029"/>
                  </a:lnTo>
                  <a:lnTo>
                    <a:pt x="34188" y="5156"/>
                  </a:lnTo>
                  <a:lnTo>
                    <a:pt x="29667" y="1930"/>
                  </a:lnTo>
                  <a:lnTo>
                    <a:pt x="25311" y="965"/>
                  </a:lnTo>
                  <a:lnTo>
                    <a:pt x="20955" y="0"/>
                  </a:lnTo>
                  <a:lnTo>
                    <a:pt x="16764" y="1282"/>
                  </a:lnTo>
                  <a:lnTo>
                    <a:pt x="12573" y="2895"/>
                  </a:lnTo>
                  <a:lnTo>
                    <a:pt x="8382" y="4508"/>
                  </a:lnTo>
                  <a:lnTo>
                    <a:pt x="4191" y="6438"/>
                  </a:lnTo>
                  <a:lnTo>
                    <a:pt x="2095" y="7416"/>
                  </a:lnTo>
                  <a:lnTo>
                    <a:pt x="0" y="8382"/>
                  </a:lnTo>
                </a:path>
              </a:pathLst>
            </a:custGeom>
            <a:ln w="147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27282" y="2838424"/>
              <a:ext cx="471805" cy="589915"/>
            </a:xfrm>
            <a:custGeom>
              <a:avLst/>
              <a:gdLst/>
              <a:ahLst/>
              <a:cxnLst/>
              <a:rect l="l" t="t" r="r" b="b"/>
              <a:pathLst>
                <a:path w="471804" h="589914">
                  <a:moveTo>
                    <a:pt x="0" y="58953"/>
                  </a:moveTo>
                  <a:lnTo>
                    <a:pt x="0" y="530656"/>
                  </a:lnTo>
                  <a:lnTo>
                    <a:pt x="471703" y="589622"/>
                  </a:lnTo>
                  <a:lnTo>
                    <a:pt x="471703" y="0"/>
                  </a:lnTo>
                  <a:lnTo>
                    <a:pt x="0" y="58953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27282" y="2838424"/>
              <a:ext cx="471805" cy="589915"/>
            </a:xfrm>
            <a:custGeom>
              <a:avLst/>
              <a:gdLst/>
              <a:ahLst/>
              <a:cxnLst/>
              <a:rect l="l" t="t" r="r" b="b"/>
              <a:pathLst>
                <a:path w="471804" h="589914">
                  <a:moveTo>
                    <a:pt x="0" y="530656"/>
                  </a:moveTo>
                  <a:lnTo>
                    <a:pt x="0" y="58953"/>
                  </a:lnTo>
                  <a:lnTo>
                    <a:pt x="471703" y="0"/>
                  </a:lnTo>
                  <a:lnTo>
                    <a:pt x="471703" y="589622"/>
                  </a:lnTo>
                  <a:lnTo>
                    <a:pt x="0" y="530656"/>
                  </a:lnTo>
                  <a:close/>
                </a:path>
              </a:pathLst>
            </a:custGeom>
            <a:ln w="73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81169" y="2958193"/>
              <a:ext cx="59055" cy="354330"/>
            </a:xfrm>
            <a:custGeom>
              <a:avLst/>
              <a:gdLst/>
              <a:ahLst/>
              <a:cxnLst/>
              <a:rect l="l" t="t" r="r" b="b"/>
              <a:pathLst>
                <a:path w="59054" h="354329">
                  <a:moveTo>
                    <a:pt x="0" y="0"/>
                  </a:moveTo>
                  <a:lnTo>
                    <a:pt x="0" y="353776"/>
                  </a:lnTo>
                  <a:lnTo>
                    <a:pt x="58962" y="353776"/>
                  </a:lnTo>
                  <a:lnTo>
                    <a:pt x="589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81169" y="2958193"/>
              <a:ext cx="59055" cy="354330"/>
            </a:xfrm>
            <a:custGeom>
              <a:avLst/>
              <a:gdLst/>
              <a:ahLst/>
              <a:cxnLst/>
              <a:rect l="l" t="t" r="r" b="b"/>
              <a:pathLst>
                <a:path w="59054" h="354329">
                  <a:moveTo>
                    <a:pt x="58962" y="353776"/>
                  </a:moveTo>
                  <a:lnTo>
                    <a:pt x="58962" y="0"/>
                  </a:lnTo>
                  <a:lnTo>
                    <a:pt x="0" y="0"/>
                  </a:lnTo>
                  <a:lnTo>
                    <a:pt x="0" y="353776"/>
                  </a:lnTo>
                  <a:lnTo>
                    <a:pt x="58962" y="353776"/>
                  </a:lnTo>
                  <a:close/>
                </a:path>
              </a:pathLst>
            </a:custGeom>
            <a:ln w="73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240129" y="2840262"/>
              <a:ext cx="177165" cy="589915"/>
            </a:xfrm>
            <a:custGeom>
              <a:avLst/>
              <a:gdLst/>
              <a:ahLst/>
              <a:cxnLst/>
              <a:rect l="l" t="t" r="r" b="b"/>
              <a:pathLst>
                <a:path w="177164" h="589914">
                  <a:moveTo>
                    <a:pt x="0" y="0"/>
                  </a:moveTo>
                  <a:lnTo>
                    <a:pt x="0" y="589626"/>
                  </a:lnTo>
                  <a:lnTo>
                    <a:pt x="176888" y="589626"/>
                  </a:lnTo>
                  <a:lnTo>
                    <a:pt x="1768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240129" y="2840262"/>
              <a:ext cx="177165" cy="589915"/>
            </a:xfrm>
            <a:custGeom>
              <a:avLst/>
              <a:gdLst/>
              <a:ahLst/>
              <a:cxnLst/>
              <a:rect l="l" t="t" r="r" b="b"/>
              <a:pathLst>
                <a:path w="177164" h="589914">
                  <a:moveTo>
                    <a:pt x="176888" y="589626"/>
                  </a:moveTo>
                  <a:lnTo>
                    <a:pt x="176888" y="0"/>
                  </a:lnTo>
                  <a:lnTo>
                    <a:pt x="0" y="0"/>
                  </a:lnTo>
                  <a:lnTo>
                    <a:pt x="0" y="589626"/>
                  </a:lnTo>
                  <a:lnTo>
                    <a:pt x="176888" y="589626"/>
                  </a:lnTo>
                  <a:close/>
                </a:path>
              </a:pathLst>
            </a:custGeom>
            <a:ln w="73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59548" y="3072432"/>
              <a:ext cx="184268" cy="12528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122200" y="2958185"/>
              <a:ext cx="354330" cy="354330"/>
            </a:xfrm>
            <a:custGeom>
              <a:avLst/>
              <a:gdLst/>
              <a:ahLst/>
              <a:cxnLst/>
              <a:rect l="l" t="t" r="r" b="b"/>
              <a:pathLst>
                <a:path w="354329" h="354329">
                  <a:moveTo>
                    <a:pt x="0" y="176885"/>
                  </a:moveTo>
                  <a:lnTo>
                    <a:pt x="6318" y="223913"/>
                  </a:lnTo>
                  <a:lnTo>
                    <a:pt x="24150" y="266170"/>
                  </a:lnTo>
                  <a:lnTo>
                    <a:pt x="51809" y="301972"/>
                  </a:lnTo>
                  <a:lnTo>
                    <a:pt x="87609" y="329632"/>
                  </a:lnTo>
                  <a:lnTo>
                    <a:pt x="129863" y="347465"/>
                  </a:lnTo>
                  <a:lnTo>
                    <a:pt x="176885" y="353783"/>
                  </a:lnTo>
                  <a:lnTo>
                    <a:pt x="223912" y="347465"/>
                  </a:lnTo>
                  <a:lnTo>
                    <a:pt x="266167" y="329632"/>
                  </a:lnTo>
                  <a:lnTo>
                    <a:pt x="301966" y="301972"/>
                  </a:lnTo>
                  <a:lnTo>
                    <a:pt x="329623" y="266170"/>
                  </a:lnTo>
                  <a:lnTo>
                    <a:pt x="347453" y="223913"/>
                  </a:lnTo>
                  <a:lnTo>
                    <a:pt x="353771" y="176885"/>
                  </a:lnTo>
                  <a:lnTo>
                    <a:pt x="347453" y="129863"/>
                  </a:lnTo>
                  <a:lnTo>
                    <a:pt x="329623" y="87609"/>
                  </a:lnTo>
                  <a:lnTo>
                    <a:pt x="301966" y="51809"/>
                  </a:lnTo>
                  <a:lnTo>
                    <a:pt x="266167" y="24150"/>
                  </a:lnTo>
                  <a:lnTo>
                    <a:pt x="223912" y="6318"/>
                  </a:lnTo>
                  <a:lnTo>
                    <a:pt x="176885" y="0"/>
                  </a:lnTo>
                  <a:lnTo>
                    <a:pt x="129863" y="6318"/>
                  </a:lnTo>
                  <a:lnTo>
                    <a:pt x="87609" y="24150"/>
                  </a:lnTo>
                  <a:lnTo>
                    <a:pt x="51809" y="51809"/>
                  </a:lnTo>
                  <a:lnTo>
                    <a:pt x="24150" y="87609"/>
                  </a:lnTo>
                  <a:lnTo>
                    <a:pt x="6318" y="129863"/>
                  </a:lnTo>
                  <a:lnTo>
                    <a:pt x="0" y="17688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122200" y="2958185"/>
              <a:ext cx="354330" cy="354330"/>
            </a:xfrm>
            <a:custGeom>
              <a:avLst/>
              <a:gdLst/>
              <a:ahLst/>
              <a:cxnLst/>
              <a:rect l="l" t="t" r="r" b="b"/>
              <a:pathLst>
                <a:path w="354329" h="354329">
                  <a:moveTo>
                    <a:pt x="0" y="176885"/>
                  </a:moveTo>
                  <a:lnTo>
                    <a:pt x="6318" y="223913"/>
                  </a:lnTo>
                  <a:lnTo>
                    <a:pt x="24150" y="266170"/>
                  </a:lnTo>
                  <a:lnTo>
                    <a:pt x="51809" y="301972"/>
                  </a:lnTo>
                  <a:lnTo>
                    <a:pt x="87609" y="329632"/>
                  </a:lnTo>
                  <a:lnTo>
                    <a:pt x="129863" y="347465"/>
                  </a:lnTo>
                  <a:lnTo>
                    <a:pt x="176885" y="353783"/>
                  </a:lnTo>
                  <a:lnTo>
                    <a:pt x="223912" y="347465"/>
                  </a:lnTo>
                  <a:lnTo>
                    <a:pt x="266167" y="329632"/>
                  </a:lnTo>
                  <a:lnTo>
                    <a:pt x="301966" y="301972"/>
                  </a:lnTo>
                  <a:lnTo>
                    <a:pt x="329623" y="266170"/>
                  </a:lnTo>
                  <a:lnTo>
                    <a:pt x="347453" y="223913"/>
                  </a:lnTo>
                  <a:lnTo>
                    <a:pt x="353771" y="176885"/>
                  </a:lnTo>
                  <a:lnTo>
                    <a:pt x="347453" y="129863"/>
                  </a:lnTo>
                  <a:lnTo>
                    <a:pt x="329623" y="87609"/>
                  </a:lnTo>
                  <a:lnTo>
                    <a:pt x="301966" y="51809"/>
                  </a:lnTo>
                  <a:lnTo>
                    <a:pt x="266167" y="24150"/>
                  </a:lnTo>
                  <a:lnTo>
                    <a:pt x="223912" y="6318"/>
                  </a:lnTo>
                  <a:lnTo>
                    <a:pt x="176885" y="0"/>
                  </a:lnTo>
                  <a:lnTo>
                    <a:pt x="129863" y="6318"/>
                  </a:lnTo>
                  <a:lnTo>
                    <a:pt x="87609" y="24150"/>
                  </a:lnTo>
                  <a:lnTo>
                    <a:pt x="51809" y="51809"/>
                  </a:lnTo>
                  <a:lnTo>
                    <a:pt x="24150" y="87609"/>
                  </a:lnTo>
                  <a:lnTo>
                    <a:pt x="6318" y="129863"/>
                  </a:lnTo>
                  <a:lnTo>
                    <a:pt x="0" y="176885"/>
                  </a:lnTo>
                </a:path>
              </a:pathLst>
            </a:custGeom>
            <a:ln w="73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886356" y="3311963"/>
              <a:ext cx="354330" cy="118110"/>
            </a:xfrm>
            <a:custGeom>
              <a:avLst/>
              <a:gdLst/>
              <a:ahLst/>
              <a:cxnLst/>
              <a:rect l="l" t="t" r="r" b="b"/>
              <a:pathLst>
                <a:path w="354329" h="118110">
                  <a:moveTo>
                    <a:pt x="0" y="0"/>
                  </a:moveTo>
                  <a:lnTo>
                    <a:pt x="0" y="117925"/>
                  </a:lnTo>
                  <a:lnTo>
                    <a:pt x="353776" y="117925"/>
                  </a:lnTo>
                  <a:lnTo>
                    <a:pt x="3537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886356" y="3311963"/>
              <a:ext cx="354330" cy="118110"/>
            </a:xfrm>
            <a:custGeom>
              <a:avLst/>
              <a:gdLst/>
              <a:ahLst/>
              <a:cxnLst/>
              <a:rect l="l" t="t" r="r" b="b"/>
              <a:pathLst>
                <a:path w="354329" h="118110">
                  <a:moveTo>
                    <a:pt x="353776" y="117925"/>
                  </a:moveTo>
                  <a:lnTo>
                    <a:pt x="353776" y="0"/>
                  </a:lnTo>
                  <a:lnTo>
                    <a:pt x="0" y="0"/>
                  </a:lnTo>
                  <a:lnTo>
                    <a:pt x="0" y="117925"/>
                  </a:lnTo>
                  <a:lnTo>
                    <a:pt x="353776" y="117925"/>
                  </a:lnTo>
                  <a:close/>
                </a:path>
              </a:pathLst>
            </a:custGeom>
            <a:ln w="73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886356" y="2840260"/>
              <a:ext cx="354330" cy="118110"/>
            </a:xfrm>
            <a:custGeom>
              <a:avLst/>
              <a:gdLst/>
              <a:ahLst/>
              <a:cxnLst/>
              <a:rect l="l" t="t" r="r" b="b"/>
              <a:pathLst>
                <a:path w="354329" h="118110">
                  <a:moveTo>
                    <a:pt x="0" y="0"/>
                  </a:moveTo>
                  <a:lnTo>
                    <a:pt x="0" y="117925"/>
                  </a:lnTo>
                  <a:lnTo>
                    <a:pt x="353776" y="117925"/>
                  </a:lnTo>
                  <a:lnTo>
                    <a:pt x="3537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886356" y="2840260"/>
              <a:ext cx="354330" cy="118110"/>
            </a:xfrm>
            <a:custGeom>
              <a:avLst/>
              <a:gdLst/>
              <a:ahLst/>
              <a:cxnLst/>
              <a:rect l="l" t="t" r="r" b="b"/>
              <a:pathLst>
                <a:path w="354329" h="118110">
                  <a:moveTo>
                    <a:pt x="353776" y="117925"/>
                  </a:moveTo>
                  <a:lnTo>
                    <a:pt x="353776" y="0"/>
                  </a:lnTo>
                  <a:lnTo>
                    <a:pt x="0" y="0"/>
                  </a:lnTo>
                  <a:lnTo>
                    <a:pt x="0" y="117925"/>
                  </a:lnTo>
                  <a:lnTo>
                    <a:pt x="353776" y="117925"/>
                  </a:lnTo>
                  <a:close/>
                </a:path>
              </a:pathLst>
            </a:custGeom>
            <a:ln w="73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119839" y="3724702"/>
            <a:ext cx="1297305" cy="589915"/>
          </a:xfrm>
          <a:prstGeom prst="rect">
            <a:avLst/>
          </a:prstGeom>
          <a:solidFill>
            <a:srgbClr val="7E7E7E"/>
          </a:solidFill>
          <a:ln w="7370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270510">
              <a:lnSpc>
                <a:spcPct val="100000"/>
              </a:lnSpc>
            </a:pPr>
            <a:r>
              <a:rPr sz="1200" b="1" spc="5" dirty="0">
                <a:latin typeface="Arial"/>
                <a:cs typeface="Arial"/>
              </a:rPr>
              <a:t>AI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81702" y="2934816"/>
            <a:ext cx="601980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b="1" spc="10" dirty="0">
                <a:latin typeface="Arial"/>
                <a:cs typeface="Arial"/>
              </a:rPr>
              <a:t>HUMAN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657547" y="3398218"/>
            <a:ext cx="16764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b="1" spc="15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825022" y="3135071"/>
            <a:ext cx="295275" cy="354330"/>
          </a:xfrm>
          <a:custGeom>
            <a:avLst/>
            <a:gdLst/>
            <a:ahLst/>
            <a:cxnLst/>
            <a:rect l="l" t="t" r="r" b="b"/>
            <a:pathLst>
              <a:path w="295275" h="354329">
                <a:moveTo>
                  <a:pt x="0" y="353783"/>
                </a:moveTo>
                <a:lnTo>
                  <a:pt x="19659" y="343954"/>
                </a:lnTo>
                <a:lnTo>
                  <a:pt x="37620" y="334587"/>
                </a:lnTo>
                <a:lnTo>
                  <a:pt x="84605" y="301118"/>
                </a:lnTo>
                <a:lnTo>
                  <a:pt x="128522" y="242460"/>
                </a:lnTo>
                <a:lnTo>
                  <a:pt x="146180" y="205147"/>
                </a:lnTo>
                <a:lnTo>
                  <a:pt x="161994" y="165994"/>
                </a:lnTo>
                <a:lnTo>
                  <a:pt x="176885" y="127762"/>
                </a:lnTo>
                <a:lnTo>
                  <a:pt x="191628" y="92906"/>
                </a:lnTo>
                <a:lnTo>
                  <a:pt x="221108" y="37934"/>
                </a:lnTo>
                <a:lnTo>
                  <a:pt x="250440" y="8293"/>
                </a:lnTo>
                <a:lnTo>
                  <a:pt x="284988" y="0"/>
                </a:lnTo>
                <a:lnTo>
                  <a:pt x="294817" y="0"/>
                </a:lnTo>
              </a:path>
            </a:pathLst>
          </a:custGeom>
          <a:ln w="22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825022" y="3665740"/>
            <a:ext cx="295275" cy="354330"/>
          </a:xfrm>
          <a:custGeom>
            <a:avLst/>
            <a:gdLst/>
            <a:ahLst/>
            <a:cxnLst/>
            <a:rect l="l" t="t" r="r" b="b"/>
            <a:pathLst>
              <a:path w="295275" h="354329">
                <a:moveTo>
                  <a:pt x="0" y="0"/>
                </a:moveTo>
                <a:lnTo>
                  <a:pt x="19659" y="9829"/>
                </a:lnTo>
                <a:lnTo>
                  <a:pt x="37620" y="19196"/>
                </a:lnTo>
                <a:lnTo>
                  <a:pt x="84605" y="52665"/>
                </a:lnTo>
                <a:lnTo>
                  <a:pt x="128522" y="111318"/>
                </a:lnTo>
                <a:lnTo>
                  <a:pt x="146180" y="148631"/>
                </a:lnTo>
                <a:lnTo>
                  <a:pt x="161994" y="187787"/>
                </a:lnTo>
                <a:lnTo>
                  <a:pt x="176885" y="226021"/>
                </a:lnTo>
                <a:lnTo>
                  <a:pt x="191628" y="260877"/>
                </a:lnTo>
                <a:lnTo>
                  <a:pt x="221108" y="315849"/>
                </a:lnTo>
                <a:lnTo>
                  <a:pt x="250440" y="345482"/>
                </a:lnTo>
                <a:lnTo>
                  <a:pt x="284988" y="353771"/>
                </a:lnTo>
                <a:lnTo>
                  <a:pt x="294817" y="353771"/>
                </a:lnTo>
              </a:path>
            </a:pathLst>
          </a:custGeom>
          <a:ln w="22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688490" y="3321771"/>
            <a:ext cx="1280795" cy="3663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indent="343535">
              <a:lnSpc>
                <a:spcPts val="1220"/>
              </a:lnSpc>
              <a:spcBef>
                <a:spcPts val="340"/>
              </a:spcBef>
            </a:pPr>
            <a:r>
              <a:rPr sz="1200" b="1" spc="10" dirty="0">
                <a:latin typeface="Arial"/>
                <a:cs typeface="Arial"/>
              </a:rPr>
              <a:t>HUMAN 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INTERROGATOR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1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xfrm>
            <a:off x="7467601" y="7385586"/>
            <a:ext cx="2465332" cy="354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smtClean="0"/>
              <a:pPr marL="38100">
                <a:lnSpc>
                  <a:spcPts val="885"/>
                </a:lnSpc>
              </a:pPr>
              <a:t>5</a:t>
            </a:fld>
            <a:r>
              <a:rPr lang="en-US" spc="20" dirty="0"/>
              <a:t> </a:t>
            </a:r>
          </a:p>
          <a:p>
            <a:pPr marL="38100">
              <a:lnSpc>
                <a:spcPts val="885"/>
              </a:lnSpc>
            </a:pPr>
            <a:r>
              <a:rPr lang="en-US" spc="20" dirty="0"/>
              <a:t> © 2022 Pearson Education Ltd.</a:t>
            </a:r>
          </a:p>
          <a:p>
            <a:pPr marL="38100">
              <a:lnSpc>
                <a:spcPts val="885"/>
              </a:lnSpc>
            </a:pPr>
            <a:endParaRPr spc="20" dirty="0"/>
          </a:p>
        </p:txBody>
      </p:sp>
      <p:sp>
        <p:nvSpPr>
          <p:cNvPr id="47" name="object 47"/>
          <p:cNvSpPr txBox="1"/>
          <p:nvPr/>
        </p:nvSpPr>
        <p:spPr>
          <a:xfrm>
            <a:off x="496561" y="4577555"/>
            <a:ext cx="7380605" cy="23310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78460" marR="403860" indent="-365760">
              <a:lnSpc>
                <a:spcPct val="101499"/>
              </a:lnSpc>
              <a:spcBef>
                <a:spcPts val="80"/>
              </a:spcBef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45" dirty="0">
                <a:latin typeface="Calibri"/>
                <a:cs typeface="Calibri"/>
              </a:rPr>
              <a:t>Predicted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2000,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machine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might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have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30%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chance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fooling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lay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person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5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minutes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20"/>
              </a:spcBef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30" dirty="0">
                <a:latin typeface="Calibri"/>
                <a:cs typeface="Calibri"/>
              </a:rPr>
              <a:t>Anticipated</a:t>
            </a:r>
            <a:r>
              <a:rPr sz="2050" spc="13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all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major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arguments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against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60" dirty="0">
                <a:latin typeface="Calibri"/>
                <a:cs typeface="Calibri"/>
              </a:rPr>
              <a:t>AI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following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50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years</a:t>
            </a:r>
            <a:endParaRPr sz="2050">
              <a:latin typeface="Calibri"/>
              <a:cs typeface="Calibri"/>
            </a:endParaRPr>
          </a:p>
          <a:p>
            <a:pPr marL="378460" marR="5080" indent="-366395">
              <a:lnSpc>
                <a:spcPct val="101000"/>
              </a:lnSpc>
              <a:spcBef>
                <a:spcPts val="15"/>
              </a:spcBef>
              <a:buFont typeface="Century"/>
              <a:buChar char="♦"/>
              <a:tabLst>
                <a:tab pos="381000" algn="l"/>
                <a:tab pos="381635" algn="l"/>
              </a:tabLst>
            </a:pPr>
            <a:r>
              <a:rPr sz="2050" spc="-40" dirty="0">
                <a:latin typeface="Calibri"/>
                <a:cs typeface="Calibri"/>
              </a:rPr>
              <a:t>Suggested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major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components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35" dirty="0">
                <a:latin typeface="Calibri"/>
                <a:cs typeface="Calibri"/>
              </a:rPr>
              <a:t>AI: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knowledge,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reasoning,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language </a:t>
            </a:r>
            <a:r>
              <a:rPr sz="2050" spc="-44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understanding,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learning</a:t>
            </a:r>
            <a:endParaRPr sz="2050">
              <a:latin typeface="Calibri"/>
              <a:cs typeface="Calibri"/>
            </a:endParaRPr>
          </a:p>
          <a:p>
            <a:pPr marL="12700" marR="770255">
              <a:lnSpc>
                <a:spcPct val="101499"/>
              </a:lnSpc>
              <a:spcBef>
                <a:spcPts val="715"/>
              </a:spcBef>
            </a:pPr>
            <a:r>
              <a:rPr sz="2050" spc="-50" dirty="0">
                <a:latin typeface="Calibri"/>
                <a:cs typeface="Calibri"/>
              </a:rPr>
              <a:t>Problem:</a:t>
            </a:r>
            <a:r>
              <a:rPr sz="2050" spc="20" dirty="0">
                <a:latin typeface="Calibri"/>
                <a:cs typeface="Calibri"/>
              </a:rPr>
              <a:t> </a:t>
            </a:r>
            <a:r>
              <a:rPr sz="2050" spc="-15" dirty="0">
                <a:latin typeface="Calibri"/>
                <a:cs typeface="Calibri"/>
              </a:rPr>
              <a:t>Turing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test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not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65" dirty="0">
                <a:solidFill>
                  <a:srgbClr val="7E0000"/>
                </a:solidFill>
                <a:latin typeface="Century"/>
                <a:cs typeface="Century"/>
              </a:rPr>
              <a:t>reproducible</a:t>
            </a:r>
            <a:r>
              <a:rPr sz="2050" spc="65" dirty="0">
                <a:latin typeface="Calibri"/>
                <a:cs typeface="Calibri"/>
              </a:rPr>
              <a:t>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55" dirty="0">
                <a:solidFill>
                  <a:srgbClr val="7E0000"/>
                </a:solidFill>
                <a:latin typeface="Century"/>
                <a:cs typeface="Century"/>
              </a:rPr>
              <a:t>constructive</a:t>
            </a:r>
            <a:r>
              <a:rPr sz="2050" spc="55" dirty="0">
                <a:latin typeface="Calibri"/>
                <a:cs typeface="Calibri"/>
              </a:rPr>
              <a:t>,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or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amenable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40" dirty="0">
                <a:solidFill>
                  <a:srgbClr val="7E0000"/>
                </a:solidFill>
                <a:latin typeface="Century"/>
                <a:cs typeface="Century"/>
              </a:rPr>
              <a:t>mathematical</a:t>
            </a:r>
            <a:r>
              <a:rPr sz="2050" spc="24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5" dirty="0">
                <a:solidFill>
                  <a:srgbClr val="7E0000"/>
                </a:solidFill>
                <a:latin typeface="Century"/>
                <a:cs typeface="Century"/>
              </a:rPr>
              <a:t>analysis</a:t>
            </a:r>
            <a:endParaRPr sz="2050">
              <a:latin typeface="Century"/>
              <a:cs typeface="Century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E1C8B338-747E-4EFD-BC29-CE5FC8228E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7286813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7467601" y="7385586"/>
            <a:ext cx="2465332" cy="354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smtClean="0">
                <a:latin typeface="+mj-lt"/>
              </a:rPr>
              <a:t>6</a:t>
            </a:fld>
            <a:endParaRPr lang="en-US" spc="20" dirty="0">
              <a:latin typeface="+mj-lt"/>
            </a:endParaRPr>
          </a:p>
          <a:p>
            <a:pPr marL="38100">
              <a:lnSpc>
                <a:spcPts val="885"/>
              </a:lnSpc>
            </a:pPr>
            <a:r>
              <a:rPr lang="en-US" kern="1200" spc="20" dirty="0">
                <a:solidFill>
                  <a:srgbClr val="000000"/>
                </a:solidFill>
                <a:effectLst/>
                <a:latin typeface="+mj-lt"/>
                <a:ea typeface="+mn-ea"/>
                <a:cs typeface="+mn-cs"/>
              </a:rPr>
              <a:t>© 2022 Pearson Education Ltd.</a:t>
            </a:r>
            <a:endParaRPr lang="en-US" dirty="0">
              <a:effectLst/>
              <a:latin typeface="+mj-lt"/>
            </a:endParaRPr>
          </a:p>
          <a:p>
            <a:pPr marL="38100">
              <a:lnSpc>
                <a:spcPts val="885"/>
              </a:lnSpc>
            </a:pPr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4235">
              <a:lnSpc>
                <a:spcPts val="2635"/>
              </a:lnSpc>
              <a:tabLst>
                <a:tab pos="4048125" algn="l"/>
              </a:tabLst>
            </a:pPr>
            <a:r>
              <a:rPr spc="75" dirty="0"/>
              <a:t>Thinking</a:t>
            </a:r>
            <a:r>
              <a:rPr spc="275" dirty="0"/>
              <a:t> </a:t>
            </a:r>
            <a:r>
              <a:rPr spc="65" dirty="0"/>
              <a:t>humanly:	</a:t>
            </a:r>
            <a:r>
              <a:rPr spc="95" dirty="0"/>
              <a:t>Cognitive</a:t>
            </a:r>
            <a:r>
              <a:rPr spc="240" dirty="0"/>
              <a:t> </a:t>
            </a:r>
            <a:r>
              <a:rPr spc="75" dirty="0"/>
              <a:t>Science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50" y="1608802"/>
            <a:ext cx="7616825" cy="49123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71755">
              <a:lnSpc>
                <a:spcPct val="101000"/>
              </a:lnSpc>
              <a:spcBef>
                <a:spcPts val="90"/>
              </a:spcBef>
            </a:pPr>
            <a:r>
              <a:rPr sz="2050" spc="-70" dirty="0">
                <a:latin typeface="Calibri"/>
                <a:cs typeface="Calibri"/>
              </a:rPr>
              <a:t>1960s</a:t>
            </a:r>
            <a:r>
              <a:rPr sz="2050" spc="-6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“</a:t>
            </a:r>
            <a:r>
              <a:rPr sz="2050" spc="-30" dirty="0">
                <a:solidFill>
                  <a:srgbClr val="00007E"/>
                </a:solidFill>
                <a:latin typeface="Calibri"/>
                <a:cs typeface="Calibri"/>
              </a:rPr>
              <a:t>cognitive </a:t>
            </a:r>
            <a:r>
              <a:rPr sz="2050" spc="-50" dirty="0">
                <a:solidFill>
                  <a:srgbClr val="00007E"/>
                </a:solidFill>
                <a:latin typeface="Calibri"/>
                <a:cs typeface="Calibri"/>
              </a:rPr>
              <a:t>revolution</a:t>
            </a:r>
            <a:r>
              <a:rPr sz="2050" spc="-50" dirty="0">
                <a:latin typeface="Calibri"/>
                <a:cs typeface="Calibri"/>
              </a:rPr>
              <a:t>”:</a:t>
            </a:r>
            <a:r>
              <a:rPr sz="2050" spc="-4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information-processing</a:t>
            </a:r>
            <a:r>
              <a:rPr sz="2050" spc="-60" dirty="0">
                <a:latin typeface="Calibri"/>
                <a:cs typeface="Calibri"/>
              </a:rPr>
              <a:t> psychology</a:t>
            </a:r>
            <a:r>
              <a:rPr sz="2050" spc="-5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replaced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prevailing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orthodoxy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007E"/>
                </a:solidFill>
                <a:latin typeface="Calibri"/>
                <a:cs typeface="Calibri"/>
              </a:rPr>
              <a:t>behaviorism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65" dirty="0">
                <a:latin typeface="Calibri"/>
                <a:cs typeface="Calibri"/>
              </a:rPr>
              <a:t>Requires</a:t>
            </a:r>
            <a:r>
              <a:rPr sz="2050" spc="22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scientific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theories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internal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activities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brain</a:t>
            </a:r>
            <a:endParaRPr sz="2050">
              <a:latin typeface="Calibri"/>
              <a:cs typeface="Calibri"/>
            </a:endParaRPr>
          </a:p>
          <a:p>
            <a:pPr marL="583565" indent="-205740">
              <a:lnSpc>
                <a:spcPct val="100000"/>
              </a:lnSpc>
              <a:spcBef>
                <a:spcPts val="35"/>
              </a:spcBef>
              <a:buChar char="–"/>
              <a:tabLst>
                <a:tab pos="584200" algn="l"/>
              </a:tabLst>
            </a:pPr>
            <a:r>
              <a:rPr sz="2050" spc="-30" dirty="0">
                <a:latin typeface="Calibri"/>
                <a:cs typeface="Calibri"/>
              </a:rPr>
              <a:t>What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level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abstraction?</a:t>
            </a:r>
            <a:r>
              <a:rPr sz="2050" spc="36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“</a:t>
            </a:r>
            <a:r>
              <a:rPr sz="2050" spc="-30" dirty="0">
                <a:solidFill>
                  <a:srgbClr val="004B00"/>
                </a:solidFill>
                <a:latin typeface="Calibri"/>
                <a:cs typeface="Calibri"/>
              </a:rPr>
              <a:t>Knowledge</a:t>
            </a:r>
            <a:r>
              <a:rPr sz="2050" spc="-30" dirty="0">
                <a:latin typeface="Calibri"/>
                <a:cs typeface="Calibri"/>
              </a:rPr>
              <a:t>”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or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“</a:t>
            </a:r>
            <a:r>
              <a:rPr sz="2050" spc="-5" dirty="0">
                <a:solidFill>
                  <a:srgbClr val="004B00"/>
                </a:solidFill>
                <a:latin typeface="Calibri"/>
                <a:cs typeface="Calibri"/>
              </a:rPr>
              <a:t>circuits</a:t>
            </a:r>
            <a:r>
              <a:rPr sz="2050" spc="-5" dirty="0">
                <a:latin typeface="Calibri"/>
                <a:cs typeface="Calibri"/>
              </a:rPr>
              <a:t>”?</a:t>
            </a:r>
            <a:endParaRPr sz="2050">
              <a:latin typeface="Calibri"/>
              <a:cs typeface="Calibri"/>
            </a:endParaRPr>
          </a:p>
          <a:p>
            <a:pPr marL="583565" indent="-206375">
              <a:lnSpc>
                <a:spcPct val="100000"/>
              </a:lnSpc>
              <a:spcBef>
                <a:spcPts val="35"/>
              </a:spcBef>
              <a:buChar char="–"/>
              <a:tabLst>
                <a:tab pos="584200" algn="l"/>
              </a:tabLst>
            </a:pPr>
            <a:r>
              <a:rPr sz="2050" spc="-75" dirty="0">
                <a:latin typeface="Calibri"/>
                <a:cs typeface="Calibri"/>
              </a:rPr>
              <a:t>How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validate?</a:t>
            </a:r>
            <a:r>
              <a:rPr sz="2050" spc="2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Requires</a:t>
            </a:r>
            <a:endParaRPr sz="2050">
              <a:latin typeface="Calibri"/>
              <a:cs typeface="Calibri"/>
            </a:endParaRPr>
          </a:p>
          <a:p>
            <a:pPr marL="743585" marR="163830" lvl="1">
              <a:lnSpc>
                <a:spcPts val="2500"/>
              </a:lnSpc>
              <a:spcBef>
                <a:spcPts val="75"/>
              </a:spcBef>
              <a:buAutoNum type="arabicParenR"/>
              <a:tabLst>
                <a:tab pos="1045844" algn="l"/>
              </a:tabLst>
            </a:pPr>
            <a:r>
              <a:rPr sz="2050" spc="-25" dirty="0">
                <a:latin typeface="Calibri"/>
                <a:cs typeface="Calibri"/>
              </a:rPr>
              <a:t>Predicting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testing</a:t>
            </a:r>
            <a:r>
              <a:rPr sz="2050" spc="23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behavior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human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subjects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(top-down) </a:t>
            </a:r>
            <a:r>
              <a:rPr sz="2050" spc="-445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or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30" dirty="0">
                <a:latin typeface="Calibri"/>
                <a:cs typeface="Calibri"/>
              </a:rPr>
              <a:t>2)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15" dirty="0">
                <a:latin typeface="Calibri"/>
                <a:cs typeface="Calibri"/>
              </a:rPr>
              <a:t>Direct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identification</a:t>
            </a:r>
            <a:r>
              <a:rPr sz="2050" spc="24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from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neurological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data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(bottom-up)</a:t>
            </a:r>
            <a:endParaRPr sz="2050">
              <a:latin typeface="Calibri"/>
              <a:cs typeface="Calibri"/>
            </a:endParaRPr>
          </a:p>
          <a:p>
            <a:pPr marL="12700" marR="5080">
              <a:lnSpc>
                <a:spcPct val="101000"/>
              </a:lnSpc>
              <a:spcBef>
                <a:spcPts val="1445"/>
              </a:spcBef>
            </a:pPr>
            <a:r>
              <a:rPr sz="2050" dirty="0">
                <a:latin typeface="Calibri"/>
                <a:cs typeface="Calibri"/>
              </a:rPr>
              <a:t>Both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approaches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(roughly,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35" dirty="0">
                <a:solidFill>
                  <a:srgbClr val="FF00FF"/>
                </a:solidFill>
                <a:latin typeface="Calibri"/>
                <a:cs typeface="Calibri"/>
              </a:rPr>
              <a:t>Cognitive</a:t>
            </a:r>
            <a:r>
              <a:rPr sz="2050" spc="22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FF00FF"/>
                </a:solidFill>
                <a:latin typeface="Calibri"/>
                <a:cs typeface="Calibri"/>
              </a:rPr>
              <a:t>Science</a:t>
            </a:r>
            <a:r>
              <a:rPr sz="2050" spc="19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35" dirty="0">
                <a:solidFill>
                  <a:srgbClr val="00007E"/>
                </a:solidFill>
                <a:latin typeface="Calibri"/>
                <a:cs typeface="Calibri"/>
              </a:rPr>
              <a:t>Cognitive</a:t>
            </a:r>
            <a:r>
              <a:rPr sz="2050" spc="22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00007E"/>
                </a:solidFill>
                <a:latin typeface="Calibri"/>
                <a:cs typeface="Calibri"/>
              </a:rPr>
              <a:t>Neuroscience</a:t>
            </a:r>
            <a:r>
              <a:rPr sz="2050" spc="-60" dirty="0">
                <a:latin typeface="Calibri"/>
                <a:cs typeface="Calibri"/>
              </a:rPr>
              <a:t>)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130" dirty="0">
                <a:latin typeface="Calibri"/>
                <a:cs typeface="Calibri"/>
              </a:rPr>
              <a:t>now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distinct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from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60" dirty="0">
                <a:latin typeface="Calibri"/>
                <a:cs typeface="Calibri"/>
              </a:rPr>
              <a:t>AI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dirty="0">
                <a:latin typeface="Calibri"/>
                <a:cs typeface="Calibri"/>
              </a:rPr>
              <a:t>Both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share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60" dirty="0">
                <a:latin typeface="Calibri"/>
                <a:cs typeface="Calibri"/>
              </a:rPr>
              <a:t>AI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following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characteristic:</a:t>
            </a:r>
            <a:endParaRPr sz="2050">
              <a:latin typeface="Calibri"/>
              <a:cs typeface="Calibri"/>
            </a:endParaRPr>
          </a:p>
          <a:p>
            <a:pPr marL="378460" marR="410209">
              <a:lnSpc>
                <a:spcPct val="101000"/>
              </a:lnSpc>
              <a:spcBef>
                <a:spcPts val="10"/>
              </a:spcBef>
            </a:pPr>
            <a:r>
              <a:rPr sz="2050" spc="50" dirty="0">
                <a:solidFill>
                  <a:srgbClr val="7E0000"/>
                </a:solidFill>
                <a:latin typeface="Century"/>
                <a:cs typeface="Century"/>
              </a:rPr>
              <a:t>the </a:t>
            </a:r>
            <a:r>
              <a:rPr sz="2050" spc="5" dirty="0">
                <a:solidFill>
                  <a:srgbClr val="7E0000"/>
                </a:solidFill>
                <a:latin typeface="Century"/>
                <a:cs typeface="Century"/>
              </a:rPr>
              <a:t>available</a:t>
            </a:r>
            <a:r>
              <a:rPr sz="2050" spc="1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35" dirty="0">
                <a:solidFill>
                  <a:srgbClr val="7E0000"/>
                </a:solidFill>
                <a:latin typeface="Century"/>
                <a:cs typeface="Century"/>
              </a:rPr>
              <a:t>theories</a:t>
            </a:r>
            <a:r>
              <a:rPr sz="2050" spc="4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125" dirty="0">
                <a:solidFill>
                  <a:srgbClr val="7E0000"/>
                </a:solidFill>
                <a:latin typeface="Century"/>
                <a:cs typeface="Century"/>
              </a:rPr>
              <a:t>do </a:t>
            </a:r>
            <a:r>
              <a:rPr sz="2050" spc="90" dirty="0">
                <a:solidFill>
                  <a:srgbClr val="7E0000"/>
                </a:solidFill>
                <a:latin typeface="Century"/>
                <a:cs typeface="Century"/>
              </a:rPr>
              <a:t>not </a:t>
            </a:r>
            <a:r>
              <a:rPr sz="2050" spc="35" dirty="0">
                <a:solidFill>
                  <a:srgbClr val="7E0000"/>
                </a:solidFill>
                <a:latin typeface="Century"/>
                <a:cs typeface="Century"/>
              </a:rPr>
              <a:t>explain</a:t>
            </a:r>
            <a:r>
              <a:rPr sz="2050" spc="4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125" dirty="0">
                <a:solidFill>
                  <a:srgbClr val="7E0000"/>
                </a:solidFill>
                <a:latin typeface="Century"/>
                <a:cs typeface="Century"/>
              </a:rPr>
              <a:t>(or </a:t>
            </a:r>
            <a:r>
              <a:rPr sz="2050" spc="60" dirty="0">
                <a:solidFill>
                  <a:srgbClr val="7E0000"/>
                </a:solidFill>
                <a:latin typeface="Century"/>
                <a:cs typeface="Century"/>
              </a:rPr>
              <a:t>engender) </a:t>
            </a:r>
            <a:r>
              <a:rPr sz="2050" spc="6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35" dirty="0">
                <a:solidFill>
                  <a:srgbClr val="7E0000"/>
                </a:solidFill>
                <a:latin typeface="Century"/>
                <a:cs typeface="Century"/>
              </a:rPr>
              <a:t>anything</a:t>
            </a:r>
            <a:r>
              <a:rPr sz="2050" spc="204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35" dirty="0">
                <a:solidFill>
                  <a:srgbClr val="7E0000"/>
                </a:solidFill>
                <a:latin typeface="Century"/>
                <a:cs typeface="Century"/>
              </a:rPr>
              <a:t>resembling</a:t>
            </a:r>
            <a:r>
              <a:rPr sz="2050" spc="20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30" dirty="0">
                <a:solidFill>
                  <a:srgbClr val="7E0000"/>
                </a:solidFill>
                <a:latin typeface="Century"/>
                <a:cs typeface="Century"/>
              </a:rPr>
              <a:t>human-level</a:t>
            </a:r>
            <a:r>
              <a:rPr sz="2050" spc="19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25" dirty="0">
                <a:solidFill>
                  <a:srgbClr val="7E0000"/>
                </a:solidFill>
                <a:latin typeface="Century"/>
                <a:cs typeface="Century"/>
              </a:rPr>
              <a:t>general</a:t>
            </a:r>
            <a:r>
              <a:rPr sz="2050" spc="18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25" dirty="0">
                <a:solidFill>
                  <a:srgbClr val="7E0000"/>
                </a:solidFill>
                <a:latin typeface="Century"/>
                <a:cs typeface="Century"/>
              </a:rPr>
              <a:t>intelligence</a:t>
            </a:r>
            <a:endParaRPr sz="205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50" dirty="0">
                <a:latin typeface="Calibri"/>
                <a:cs typeface="Calibri"/>
              </a:rPr>
              <a:t>Hence,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all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three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fields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share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114" dirty="0">
                <a:latin typeface="Calibri"/>
                <a:cs typeface="Calibri"/>
              </a:rPr>
              <a:t>one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principal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direction!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64337F-1CD1-4913-BBE5-87C1435EE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50" y="7269673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7467601" y="7385586"/>
            <a:ext cx="2465332" cy="354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smtClean="0"/>
              <a:t>7</a:t>
            </a:fld>
            <a:endParaRPr lang="en-US" spc="20" dirty="0"/>
          </a:p>
          <a:p>
            <a:pPr marL="38100">
              <a:lnSpc>
                <a:spcPts val="885"/>
              </a:lnSpc>
            </a:pPr>
            <a:r>
              <a:rPr lang="en-US" b="0" i="0" kern="1200" spc="2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Palatino Linotype" panose="02040502050505030304" pitchFamily="18" charset="0"/>
              </a:rPr>
              <a:t>© 2022 Pearson Education Ltd.</a:t>
            </a:r>
            <a:endParaRPr lang="en-US" dirty="0">
              <a:effectLst/>
            </a:endParaRPr>
          </a:p>
          <a:p>
            <a:pPr marL="38100">
              <a:lnSpc>
                <a:spcPts val="885"/>
              </a:lnSpc>
            </a:pPr>
            <a:r>
              <a:rPr lang="en-US" spc="20" dirty="0"/>
              <a:t>  </a:t>
            </a:r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7090">
              <a:lnSpc>
                <a:spcPts val="2635"/>
              </a:lnSpc>
              <a:tabLst>
                <a:tab pos="4186554" algn="l"/>
              </a:tabLst>
            </a:pPr>
            <a:r>
              <a:rPr spc="75" dirty="0"/>
              <a:t>Thinking</a:t>
            </a:r>
            <a:r>
              <a:rPr spc="295" dirty="0"/>
              <a:t> </a:t>
            </a:r>
            <a:r>
              <a:rPr spc="60" dirty="0"/>
              <a:t>rationally:	</a:t>
            </a:r>
            <a:r>
              <a:rPr spc="10" dirty="0"/>
              <a:t>Laws</a:t>
            </a:r>
            <a:r>
              <a:rPr spc="240" dirty="0"/>
              <a:t> </a:t>
            </a:r>
            <a:r>
              <a:rPr spc="105" dirty="0"/>
              <a:t>of</a:t>
            </a:r>
            <a:r>
              <a:rPr spc="245" dirty="0"/>
              <a:t> </a:t>
            </a:r>
            <a:r>
              <a:rPr spc="114" dirty="0"/>
              <a:t>Thought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22519"/>
            <a:ext cx="7059295" cy="39649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60" dirty="0">
                <a:solidFill>
                  <a:srgbClr val="00007E"/>
                </a:solidFill>
                <a:latin typeface="Calibri"/>
                <a:cs typeface="Calibri"/>
              </a:rPr>
              <a:t>Normative</a:t>
            </a:r>
            <a:r>
              <a:rPr sz="2050" spc="18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(or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007E"/>
                </a:solidFill>
                <a:latin typeface="Calibri"/>
                <a:cs typeface="Calibri"/>
              </a:rPr>
              <a:t>prescriptive</a:t>
            </a:r>
            <a:r>
              <a:rPr sz="2050" spc="-55" dirty="0">
                <a:latin typeface="Calibri"/>
                <a:cs typeface="Calibri"/>
              </a:rPr>
              <a:t>)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rather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than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descriptive</a:t>
            </a:r>
            <a:endParaRPr sz="2050">
              <a:latin typeface="Calibri"/>
              <a:cs typeface="Calibri"/>
            </a:endParaRPr>
          </a:p>
          <a:p>
            <a:pPr marL="12700" marR="1100455">
              <a:lnSpc>
                <a:spcPct val="163400"/>
              </a:lnSpc>
            </a:pPr>
            <a:r>
              <a:rPr sz="2050" spc="-30" dirty="0">
                <a:latin typeface="Calibri"/>
                <a:cs typeface="Calibri"/>
              </a:rPr>
              <a:t>Aristotle:</a:t>
            </a:r>
            <a:r>
              <a:rPr sz="2050" spc="35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what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correct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arguments/thought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processes?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Several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Greek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schools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developed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various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forms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30" dirty="0">
                <a:solidFill>
                  <a:srgbClr val="00007E"/>
                </a:solidFill>
                <a:latin typeface="Calibri"/>
                <a:cs typeface="Calibri"/>
              </a:rPr>
              <a:t>logic</a:t>
            </a:r>
            <a:r>
              <a:rPr sz="2050" spc="-30" dirty="0">
                <a:latin typeface="Calibri"/>
                <a:cs typeface="Calibri"/>
              </a:rPr>
              <a:t>:</a:t>
            </a:r>
            <a:endParaRPr sz="2050">
              <a:latin typeface="Calibri"/>
              <a:cs typeface="Calibri"/>
            </a:endParaRPr>
          </a:p>
          <a:p>
            <a:pPr marL="377825">
              <a:lnSpc>
                <a:spcPct val="100000"/>
              </a:lnSpc>
              <a:spcBef>
                <a:spcPts val="35"/>
              </a:spcBef>
            </a:pPr>
            <a:r>
              <a:rPr sz="2050" spc="70" dirty="0">
                <a:solidFill>
                  <a:srgbClr val="7E0000"/>
                </a:solidFill>
                <a:latin typeface="Century"/>
                <a:cs typeface="Century"/>
              </a:rPr>
              <a:t>notation</a:t>
            </a:r>
            <a:r>
              <a:rPr sz="2050" spc="3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10" dirty="0">
                <a:solidFill>
                  <a:srgbClr val="7E0000"/>
                </a:solidFill>
                <a:latin typeface="Century"/>
                <a:cs typeface="Century"/>
              </a:rPr>
              <a:t>rules</a:t>
            </a:r>
            <a:r>
              <a:rPr sz="2050" spc="21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80" dirty="0">
                <a:solidFill>
                  <a:srgbClr val="7E0000"/>
                </a:solidFill>
                <a:latin typeface="Century"/>
                <a:cs typeface="Century"/>
              </a:rPr>
              <a:t>of</a:t>
            </a:r>
            <a:r>
              <a:rPr sz="2050" spc="18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40" dirty="0">
                <a:solidFill>
                  <a:srgbClr val="7E0000"/>
                </a:solidFill>
                <a:latin typeface="Century"/>
                <a:cs typeface="Century"/>
              </a:rPr>
              <a:t>derivation</a:t>
            </a:r>
            <a:r>
              <a:rPr sz="2050" spc="8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thoughts;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50" spc="-80" dirty="0">
                <a:latin typeface="Calibri"/>
                <a:cs typeface="Calibri"/>
              </a:rPr>
              <a:t>may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or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may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not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have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proceeded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idea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mechanization</a:t>
            </a:r>
            <a:endParaRPr sz="2050">
              <a:latin typeface="Calibri"/>
              <a:cs typeface="Calibri"/>
            </a:endParaRPr>
          </a:p>
          <a:p>
            <a:pPr marL="12700" marR="625475">
              <a:lnSpc>
                <a:spcPct val="163400"/>
              </a:lnSpc>
            </a:pPr>
            <a:r>
              <a:rPr sz="2050" spc="-15" dirty="0">
                <a:latin typeface="Calibri"/>
                <a:cs typeface="Calibri"/>
              </a:rPr>
              <a:t>Direct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line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through</a:t>
            </a:r>
            <a:r>
              <a:rPr sz="2050" spc="229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mathematics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philosophy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modern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60" dirty="0">
                <a:latin typeface="Calibri"/>
                <a:cs typeface="Calibri"/>
              </a:rPr>
              <a:t>AI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Problems:</a:t>
            </a:r>
            <a:endParaRPr sz="2050">
              <a:latin typeface="Calibri"/>
              <a:cs typeface="Calibri"/>
            </a:endParaRPr>
          </a:p>
          <a:p>
            <a:pPr marL="313690" indent="-301625">
              <a:lnSpc>
                <a:spcPct val="100000"/>
              </a:lnSpc>
              <a:spcBef>
                <a:spcPts val="35"/>
              </a:spcBef>
              <a:buAutoNum type="arabicParenR"/>
              <a:tabLst>
                <a:tab pos="314325" algn="l"/>
              </a:tabLst>
            </a:pPr>
            <a:r>
              <a:rPr sz="2050" spc="-20" dirty="0">
                <a:latin typeface="Calibri"/>
                <a:cs typeface="Calibri"/>
              </a:rPr>
              <a:t>Not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all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intelligent</a:t>
            </a:r>
            <a:r>
              <a:rPr sz="2050" spc="23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behavior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mediated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logical</a:t>
            </a:r>
            <a:r>
              <a:rPr sz="2050" spc="22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deliberation</a:t>
            </a:r>
            <a:endParaRPr sz="2050">
              <a:latin typeface="Calibri"/>
              <a:cs typeface="Calibri"/>
            </a:endParaRPr>
          </a:p>
          <a:p>
            <a:pPr marL="314325" marR="5080" indent="-314325">
              <a:lnSpc>
                <a:spcPct val="101000"/>
              </a:lnSpc>
              <a:spcBef>
                <a:spcPts val="15"/>
              </a:spcBef>
              <a:buClr>
                <a:srgbClr val="000000"/>
              </a:buClr>
              <a:buAutoNum type="arabicParenR"/>
              <a:tabLst>
                <a:tab pos="314325" algn="l"/>
              </a:tabLst>
            </a:pPr>
            <a:r>
              <a:rPr sz="2050" spc="-30" dirty="0">
                <a:solidFill>
                  <a:srgbClr val="004B00"/>
                </a:solidFill>
                <a:latin typeface="Calibri"/>
                <a:cs typeface="Calibri"/>
              </a:rPr>
              <a:t>What </a:t>
            </a:r>
            <a:r>
              <a:rPr sz="2050" spc="-40" dirty="0">
                <a:solidFill>
                  <a:srgbClr val="004B00"/>
                </a:solidFill>
                <a:latin typeface="Calibri"/>
                <a:cs typeface="Calibri"/>
              </a:rPr>
              <a:t>is</a:t>
            </a:r>
            <a:r>
              <a:rPr sz="2050" spc="-3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the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004B00"/>
                </a:solidFill>
                <a:latin typeface="Calibri"/>
                <a:cs typeface="Calibri"/>
              </a:rPr>
              <a:t>purpose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of</a:t>
            </a:r>
            <a:r>
              <a:rPr sz="2050" spc="-7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35" dirty="0">
                <a:solidFill>
                  <a:srgbClr val="004B00"/>
                </a:solidFill>
                <a:latin typeface="Calibri"/>
                <a:cs typeface="Calibri"/>
              </a:rPr>
              <a:t>thinking</a:t>
            </a:r>
            <a:r>
              <a:rPr sz="2050" spc="-35" dirty="0">
                <a:latin typeface="Calibri"/>
                <a:cs typeface="Calibri"/>
              </a:rPr>
              <a:t>?</a:t>
            </a:r>
            <a:r>
              <a:rPr sz="2050" spc="-30" dirty="0">
                <a:latin typeface="Calibri"/>
                <a:cs typeface="Calibri"/>
              </a:rPr>
              <a:t> What </a:t>
            </a:r>
            <a:r>
              <a:rPr sz="2050" spc="-55" dirty="0">
                <a:latin typeface="Calibri"/>
                <a:cs typeface="Calibri"/>
              </a:rPr>
              <a:t>thoughts</a:t>
            </a:r>
            <a:r>
              <a:rPr sz="2050" spc="350" dirty="0">
                <a:latin typeface="Calibri"/>
                <a:cs typeface="Calibri"/>
              </a:rPr>
              <a:t> </a:t>
            </a:r>
            <a:r>
              <a:rPr sz="2050" spc="40" dirty="0">
                <a:solidFill>
                  <a:srgbClr val="7E0000"/>
                </a:solidFill>
                <a:latin typeface="Century"/>
                <a:cs typeface="Century"/>
              </a:rPr>
              <a:t>should </a:t>
            </a:r>
            <a:r>
              <a:rPr sz="2050" spc="15" dirty="0">
                <a:latin typeface="Calibri"/>
                <a:cs typeface="Calibri"/>
              </a:rPr>
              <a:t>I </a:t>
            </a:r>
            <a:r>
              <a:rPr sz="2050" spc="-85" dirty="0">
                <a:latin typeface="Calibri"/>
                <a:cs typeface="Calibri"/>
              </a:rPr>
              <a:t>have </a:t>
            </a:r>
            <a:r>
              <a:rPr sz="2050" spc="-8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out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all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thoughts</a:t>
            </a:r>
            <a:r>
              <a:rPr sz="2050" spc="240" dirty="0">
                <a:latin typeface="Calibri"/>
                <a:cs typeface="Calibri"/>
              </a:rPr>
              <a:t> </a:t>
            </a:r>
            <a:r>
              <a:rPr sz="2050" spc="-15" dirty="0">
                <a:latin typeface="Calibri"/>
                <a:cs typeface="Calibri"/>
              </a:rPr>
              <a:t>(logical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or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otherwise)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I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75" dirty="0">
                <a:solidFill>
                  <a:srgbClr val="7E0000"/>
                </a:solidFill>
                <a:latin typeface="Century"/>
                <a:cs typeface="Century"/>
              </a:rPr>
              <a:t>could</a:t>
            </a:r>
            <a:r>
              <a:rPr sz="2050" spc="8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75" dirty="0">
                <a:latin typeface="Calibri"/>
                <a:cs typeface="Calibri"/>
              </a:rPr>
              <a:t>have?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F2C065-2C10-4097-8362-56E7FCD09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69" y="7098735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7467601" y="7385586"/>
            <a:ext cx="2465332" cy="354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smtClean="0"/>
              <a:t>8</a:t>
            </a:fld>
            <a:endParaRPr lang="en-US" spc="20" dirty="0"/>
          </a:p>
          <a:p>
            <a:pPr marL="38100">
              <a:lnSpc>
                <a:spcPts val="885"/>
              </a:lnSpc>
            </a:pPr>
            <a:r>
              <a:rPr lang="en-US" b="0" i="0" kern="1200" spc="2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Palatino Linotype" panose="02040502050505030304" pitchFamily="18" charset="0"/>
              </a:rPr>
              <a:t>© 2022 Pearson Education Ltd.</a:t>
            </a:r>
            <a:endParaRPr lang="en-US" dirty="0">
              <a:effectLst/>
            </a:endParaRPr>
          </a:p>
          <a:p>
            <a:pPr marL="38100">
              <a:lnSpc>
                <a:spcPts val="885"/>
              </a:lnSpc>
            </a:pPr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130" dirty="0"/>
              <a:t>Acting</a:t>
            </a:r>
            <a:r>
              <a:rPr spc="240" dirty="0"/>
              <a:t> </a:t>
            </a:r>
            <a:r>
              <a:rPr spc="60" dirty="0"/>
              <a:t>rationally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7" y="1608802"/>
            <a:ext cx="7350125" cy="3136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0" dirty="0">
                <a:solidFill>
                  <a:srgbClr val="00007E"/>
                </a:solidFill>
                <a:latin typeface="Calibri"/>
                <a:cs typeface="Calibri"/>
              </a:rPr>
              <a:t>Rational</a:t>
            </a:r>
            <a:r>
              <a:rPr sz="2050" spc="204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behavior:</a:t>
            </a:r>
            <a:r>
              <a:rPr sz="2050" spc="1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doing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right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thing</a:t>
            </a:r>
            <a:endParaRPr sz="2050">
              <a:latin typeface="Calibri"/>
              <a:cs typeface="Calibri"/>
            </a:endParaRPr>
          </a:p>
          <a:p>
            <a:pPr marL="12700" marR="5080" indent="-635">
              <a:lnSpc>
                <a:spcPct val="101000"/>
              </a:lnSpc>
              <a:spcBef>
                <a:spcPts val="1535"/>
              </a:spcBef>
            </a:pPr>
            <a:r>
              <a:rPr sz="2050" spc="20" dirty="0">
                <a:latin typeface="Calibri"/>
                <a:cs typeface="Calibri"/>
              </a:rPr>
              <a:t>The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right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thing:</a:t>
            </a:r>
            <a:r>
              <a:rPr sz="2050" spc="1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which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expected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maximize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goal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achievement,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given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available</a:t>
            </a:r>
            <a:r>
              <a:rPr sz="2050" spc="14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information</a:t>
            </a:r>
            <a:endParaRPr sz="2050">
              <a:latin typeface="Calibri"/>
              <a:cs typeface="Calibri"/>
            </a:endParaRPr>
          </a:p>
          <a:p>
            <a:pPr marL="12700" marR="900430">
              <a:lnSpc>
                <a:spcPct val="101499"/>
              </a:lnSpc>
              <a:spcBef>
                <a:spcPts val="1525"/>
              </a:spcBef>
            </a:pPr>
            <a:r>
              <a:rPr sz="2050" spc="-25" dirty="0">
                <a:latin typeface="Calibri"/>
                <a:cs typeface="Calibri"/>
              </a:rPr>
              <a:t>Doesn’t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necessarily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involve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thinking—e.g.,</a:t>
            </a:r>
            <a:r>
              <a:rPr sz="2050" spc="27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blinking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reflex—but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thinking</a:t>
            </a:r>
            <a:r>
              <a:rPr sz="2050" spc="22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should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service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rational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action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30" dirty="0">
                <a:latin typeface="Calibri"/>
                <a:cs typeface="Calibri"/>
              </a:rPr>
              <a:t>Aristotle</a:t>
            </a:r>
            <a:r>
              <a:rPr sz="2050" spc="12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(Nicomachean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Ethics):</a:t>
            </a:r>
            <a:endParaRPr sz="2050">
              <a:latin typeface="Calibri"/>
              <a:cs typeface="Calibri"/>
            </a:endParaRPr>
          </a:p>
          <a:p>
            <a:pPr marL="377825" marR="353060">
              <a:lnSpc>
                <a:spcPct val="101000"/>
              </a:lnSpc>
              <a:spcBef>
                <a:spcPts val="10"/>
              </a:spcBef>
            </a:pPr>
            <a:r>
              <a:rPr sz="2050" spc="55" dirty="0">
                <a:solidFill>
                  <a:srgbClr val="7E0000"/>
                </a:solidFill>
                <a:latin typeface="Century"/>
                <a:cs typeface="Century"/>
              </a:rPr>
              <a:t>Every</a:t>
            </a:r>
            <a:r>
              <a:rPr sz="2050" spc="20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40" dirty="0">
                <a:solidFill>
                  <a:srgbClr val="7E0000"/>
                </a:solidFill>
                <a:latin typeface="Century"/>
                <a:cs typeface="Century"/>
              </a:rPr>
              <a:t>art</a:t>
            </a:r>
            <a:r>
              <a:rPr sz="2050" spc="204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40" dirty="0">
                <a:solidFill>
                  <a:srgbClr val="7E0000"/>
                </a:solidFill>
                <a:latin typeface="Century"/>
                <a:cs typeface="Century"/>
              </a:rPr>
              <a:t>and</a:t>
            </a:r>
            <a:r>
              <a:rPr sz="2050" spc="21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55" dirty="0">
                <a:solidFill>
                  <a:srgbClr val="7E0000"/>
                </a:solidFill>
                <a:latin typeface="Century"/>
                <a:cs typeface="Century"/>
              </a:rPr>
              <a:t>every</a:t>
            </a:r>
            <a:r>
              <a:rPr sz="2050" spc="22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25" dirty="0">
                <a:solidFill>
                  <a:srgbClr val="7E0000"/>
                </a:solidFill>
                <a:latin typeface="Century"/>
                <a:cs typeface="Century"/>
              </a:rPr>
              <a:t>inquiry,</a:t>
            </a:r>
            <a:r>
              <a:rPr sz="2050" spc="19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40" dirty="0">
                <a:solidFill>
                  <a:srgbClr val="7E0000"/>
                </a:solidFill>
                <a:latin typeface="Century"/>
                <a:cs typeface="Century"/>
              </a:rPr>
              <a:t>and</a:t>
            </a:r>
            <a:r>
              <a:rPr sz="2050" spc="21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15" dirty="0">
                <a:solidFill>
                  <a:srgbClr val="7E0000"/>
                </a:solidFill>
                <a:latin typeface="Century"/>
                <a:cs typeface="Century"/>
              </a:rPr>
              <a:t>similarly</a:t>
            </a:r>
            <a:r>
              <a:rPr sz="2050" spc="23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55" dirty="0">
                <a:solidFill>
                  <a:srgbClr val="7E0000"/>
                </a:solidFill>
                <a:latin typeface="Century"/>
                <a:cs typeface="Century"/>
              </a:rPr>
              <a:t>every </a:t>
            </a:r>
            <a:r>
              <a:rPr sz="2050" spc="60" dirty="0">
                <a:solidFill>
                  <a:srgbClr val="7E0000"/>
                </a:solidFill>
                <a:latin typeface="Century"/>
                <a:cs typeface="Century"/>
              </a:rPr>
              <a:t> action</a:t>
            </a:r>
            <a:r>
              <a:rPr sz="2050" spc="21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40" dirty="0">
                <a:solidFill>
                  <a:srgbClr val="7E0000"/>
                </a:solidFill>
                <a:latin typeface="Century"/>
                <a:cs typeface="Century"/>
              </a:rPr>
              <a:t>and</a:t>
            </a:r>
            <a:r>
              <a:rPr sz="2050" spc="21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45" dirty="0">
                <a:solidFill>
                  <a:srgbClr val="7E0000"/>
                </a:solidFill>
                <a:latin typeface="Century"/>
                <a:cs typeface="Century"/>
              </a:rPr>
              <a:t>pursuit,</a:t>
            </a:r>
            <a:r>
              <a:rPr sz="2050" spc="16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20" dirty="0">
                <a:solidFill>
                  <a:srgbClr val="7E0000"/>
                </a:solidFill>
                <a:latin typeface="Century"/>
                <a:cs typeface="Century"/>
              </a:rPr>
              <a:t>is</a:t>
            </a:r>
            <a:r>
              <a:rPr sz="2050" spc="20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65" dirty="0">
                <a:solidFill>
                  <a:srgbClr val="7E0000"/>
                </a:solidFill>
                <a:latin typeface="Century"/>
                <a:cs typeface="Century"/>
              </a:rPr>
              <a:t>thought</a:t>
            </a:r>
            <a:r>
              <a:rPr sz="2050" spc="19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114" dirty="0">
                <a:solidFill>
                  <a:srgbClr val="7E0000"/>
                </a:solidFill>
                <a:latin typeface="Century"/>
                <a:cs typeface="Century"/>
              </a:rPr>
              <a:t>to</a:t>
            </a:r>
            <a:r>
              <a:rPr sz="2050" spc="19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30" dirty="0">
                <a:solidFill>
                  <a:srgbClr val="7E0000"/>
                </a:solidFill>
                <a:latin typeface="Century"/>
                <a:cs typeface="Century"/>
              </a:rPr>
              <a:t>aim</a:t>
            </a:r>
            <a:r>
              <a:rPr sz="2050" spc="204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45" dirty="0">
                <a:solidFill>
                  <a:srgbClr val="7E0000"/>
                </a:solidFill>
                <a:latin typeface="Century"/>
                <a:cs typeface="Century"/>
              </a:rPr>
              <a:t>at</a:t>
            </a:r>
            <a:r>
              <a:rPr sz="2050" spc="20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55" dirty="0">
                <a:solidFill>
                  <a:srgbClr val="7E0000"/>
                </a:solidFill>
                <a:latin typeface="Century"/>
                <a:cs typeface="Century"/>
              </a:rPr>
              <a:t>some</a:t>
            </a:r>
            <a:r>
              <a:rPr sz="2050" spc="22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140" dirty="0">
                <a:solidFill>
                  <a:srgbClr val="7E0000"/>
                </a:solidFill>
                <a:latin typeface="Century"/>
                <a:cs typeface="Century"/>
              </a:rPr>
              <a:t>good</a:t>
            </a:r>
            <a:endParaRPr sz="2050">
              <a:latin typeface="Century"/>
              <a:cs typeface="Century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40029D-E4B9-40B9-8E9E-2120EAE0D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247960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7467601" y="7385586"/>
            <a:ext cx="2465332" cy="354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smtClean="0"/>
              <a:t>9</a:t>
            </a:fld>
            <a:endParaRPr lang="en-US" spc="20" dirty="0"/>
          </a:p>
          <a:p>
            <a:pPr marL="38100">
              <a:lnSpc>
                <a:spcPts val="885"/>
              </a:lnSpc>
            </a:pPr>
            <a:r>
              <a:rPr lang="en-US" b="0" i="0" kern="1200" spc="2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Palatino Linotype" panose="02040502050505030304" pitchFamily="18" charset="0"/>
              </a:rPr>
              <a:t>© 2022 Pearson Education Ltd.</a:t>
            </a:r>
            <a:endParaRPr lang="en-US" dirty="0">
              <a:effectLst/>
            </a:endParaRPr>
          </a:p>
          <a:p>
            <a:pPr marL="38100">
              <a:lnSpc>
                <a:spcPts val="885"/>
              </a:lnSpc>
            </a:pPr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5" dirty="0"/>
              <a:t>Rational</a:t>
            </a:r>
            <a:r>
              <a:rPr spc="235" dirty="0"/>
              <a:t> </a:t>
            </a:r>
            <a:r>
              <a:rPr spc="35" dirty="0"/>
              <a:t>agents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5769" y="1608802"/>
            <a:ext cx="7037705" cy="3843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14"/>
              </a:spcBef>
            </a:pPr>
            <a:r>
              <a:rPr sz="2050" spc="10" dirty="0">
                <a:latin typeface="Calibri"/>
                <a:cs typeface="Calibri"/>
              </a:rPr>
              <a:t>An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007E"/>
                </a:solidFill>
                <a:latin typeface="Calibri"/>
                <a:cs typeface="Calibri"/>
              </a:rPr>
              <a:t>agent</a:t>
            </a:r>
            <a:r>
              <a:rPr sz="2050" spc="16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an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entity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perceives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acts</a:t>
            </a:r>
            <a:endParaRPr sz="205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1560"/>
              </a:spcBef>
            </a:pPr>
            <a:r>
              <a:rPr sz="2050" spc="35" dirty="0">
                <a:latin typeface="Calibri"/>
                <a:cs typeface="Calibri"/>
              </a:rPr>
              <a:t>This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course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about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designing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007E"/>
                </a:solidFill>
                <a:latin typeface="Calibri"/>
                <a:cs typeface="Calibri"/>
              </a:rPr>
              <a:t>rational</a:t>
            </a:r>
            <a:r>
              <a:rPr sz="2050" spc="18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007E"/>
                </a:solidFill>
                <a:latin typeface="Calibri"/>
                <a:cs typeface="Calibri"/>
              </a:rPr>
              <a:t>agents</a:t>
            </a:r>
            <a:endParaRPr sz="205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1560"/>
              </a:spcBef>
            </a:pPr>
            <a:r>
              <a:rPr sz="2050" spc="-35" dirty="0">
                <a:latin typeface="Calibri"/>
                <a:cs typeface="Calibri"/>
              </a:rPr>
              <a:t>Abstractly,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an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agent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function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from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percept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histories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actions:</a:t>
            </a:r>
            <a:endParaRPr sz="2050">
              <a:latin typeface="Calibri"/>
              <a:cs typeface="Calibri"/>
            </a:endParaRPr>
          </a:p>
          <a:p>
            <a:pPr marL="380365">
              <a:lnSpc>
                <a:spcPct val="100000"/>
              </a:lnSpc>
              <a:spcBef>
                <a:spcPts val="1560"/>
              </a:spcBef>
            </a:pPr>
            <a:r>
              <a:rPr sz="2050" spc="315" dirty="0">
                <a:latin typeface="Times New Roman"/>
                <a:cs typeface="Times New Roman"/>
              </a:rPr>
              <a:t>f</a:t>
            </a:r>
            <a:r>
              <a:rPr sz="2050" spc="25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Palatino Linotype"/>
                <a:cs typeface="Palatino Linotype"/>
              </a:rPr>
              <a:t>:</a:t>
            </a:r>
            <a:r>
              <a:rPr sz="2050" spc="45" dirty="0">
                <a:latin typeface="Palatino Linotype"/>
                <a:cs typeface="Palatino Linotype"/>
              </a:rPr>
              <a:t> </a:t>
            </a:r>
            <a:r>
              <a:rPr sz="2050" spc="-80" dirty="0">
                <a:latin typeface="Century"/>
                <a:cs typeface="Century"/>
              </a:rPr>
              <a:t>P</a:t>
            </a:r>
            <a:r>
              <a:rPr sz="2100" spc="-120" baseline="33730" dirty="0">
                <a:latin typeface="Lucida Sans Unicode"/>
                <a:cs typeface="Lucida Sans Unicode"/>
              </a:rPr>
              <a:t>∗</a:t>
            </a:r>
            <a:r>
              <a:rPr sz="2100" spc="232" baseline="33730" dirty="0">
                <a:latin typeface="Lucida Sans Unicode"/>
                <a:cs typeface="Lucida Sans Unicode"/>
              </a:rPr>
              <a:t> </a:t>
            </a:r>
            <a:r>
              <a:rPr sz="2050" spc="15" dirty="0">
                <a:latin typeface="Century"/>
                <a:cs typeface="Century"/>
              </a:rPr>
              <a:t>→</a:t>
            </a:r>
            <a:r>
              <a:rPr sz="2050" spc="-15" dirty="0">
                <a:latin typeface="Century"/>
                <a:cs typeface="Century"/>
              </a:rPr>
              <a:t> </a:t>
            </a:r>
            <a:r>
              <a:rPr sz="2050" spc="165" dirty="0">
                <a:latin typeface="Century"/>
                <a:cs typeface="Century"/>
              </a:rPr>
              <a:t>A</a:t>
            </a:r>
            <a:endParaRPr sz="2050">
              <a:latin typeface="Century"/>
              <a:cs typeface="Century"/>
            </a:endParaRPr>
          </a:p>
          <a:p>
            <a:pPr marL="63500" marR="905510" indent="-635">
              <a:lnSpc>
                <a:spcPct val="101000"/>
              </a:lnSpc>
              <a:spcBef>
                <a:spcPts val="1535"/>
              </a:spcBef>
            </a:pPr>
            <a:r>
              <a:rPr sz="2050" spc="-35" dirty="0">
                <a:latin typeface="Calibri"/>
                <a:cs typeface="Calibri"/>
              </a:rPr>
              <a:t>For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any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given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class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environments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tasks,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180" dirty="0">
                <a:latin typeface="Calibri"/>
                <a:cs typeface="Calibri"/>
              </a:rPr>
              <a:t>we</a:t>
            </a:r>
            <a:r>
              <a:rPr sz="2050" spc="-9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seek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the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agent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(or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class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agents)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best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performance</a:t>
            </a:r>
            <a:endParaRPr sz="2050">
              <a:latin typeface="Calibri"/>
              <a:cs typeface="Calibri"/>
            </a:endParaRPr>
          </a:p>
          <a:p>
            <a:pPr marL="991235" marR="1965325" indent="-928369">
              <a:lnSpc>
                <a:spcPct val="101000"/>
              </a:lnSpc>
              <a:spcBef>
                <a:spcPts val="1550"/>
              </a:spcBef>
            </a:pPr>
            <a:r>
              <a:rPr sz="2050" spc="-30" dirty="0">
                <a:latin typeface="Calibri"/>
                <a:cs typeface="Calibri"/>
              </a:rPr>
              <a:t>Caveat:</a:t>
            </a:r>
            <a:r>
              <a:rPr sz="2050" spc="-25" dirty="0">
                <a:latin typeface="Calibri"/>
                <a:cs typeface="Calibri"/>
              </a:rPr>
              <a:t> </a:t>
            </a:r>
            <a:r>
              <a:rPr sz="2050" spc="65" dirty="0">
                <a:solidFill>
                  <a:srgbClr val="7E0000"/>
                </a:solidFill>
                <a:latin typeface="Century"/>
                <a:cs typeface="Century"/>
              </a:rPr>
              <a:t>computational</a:t>
            </a:r>
            <a:r>
              <a:rPr sz="2050" spc="20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40" dirty="0">
                <a:solidFill>
                  <a:srgbClr val="7E0000"/>
                </a:solidFill>
                <a:latin typeface="Century"/>
                <a:cs typeface="Century"/>
              </a:rPr>
              <a:t>limitations</a:t>
            </a:r>
            <a:r>
              <a:rPr sz="2050" spc="17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15" dirty="0">
                <a:solidFill>
                  <a:srgbClr val="7E0000"/>
                </a:solidFill>
                <a:latin typeface="Century"/>
                <a:cs typeface="Century"/>
              </a:rPr>
              <a:t>make </a:t>
            </a:r>
            <a:r>
              <a:rPr sz="2050" spc="-55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70" dirty="0">
                <a:solidFill>
                  <a:srgbClr val="7E0000"/>
                </a:solidFill>
                <a:latin typeface="Century"/>
                <a:cs typeface="Century"/>
              </a:rPr>
              <a:t>perfect</a:t>
            </a:r>
            <a:r>
              <a:rPr sz="2050" spc="22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35" dirty="0">
                <a:solidFill>
                  <a:srgbClr val="7E0000"/>
                </a:solidFill>
                <a:latin typeface="Century"/>
                <a:cs typeface="Century"/>
              </a:rPr>
              <a:t>rationality</a:t>
            </a:r>
            <a:r>
              <a:rPr sz="2050" spc="204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25" dirty="0">
                <a:solidFill>
                  <a:srgbClr val="7E0000"/>
                </a:solidFill>
                <a:latin typeface="Century"/>
                <a:cs typeface="Century"/>
              </a:rPr>
              <a:t>unachievable</a:t>
            </a:r>
            <a:endParaRPr sz="2050">
              <a:latin typeface="Century"/>
              <a:cs typeface="Century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sz="2050" spc="15" dirty="0">
                <a:latin typeface="Century"/>
                <a:cs typeface="Century"/>
              </a:rPr>
              <a:t>→</a:t>
            </a:r>
            <a:r>
              <a:rPr sz="2050" spc="70" dirty="0">
                <a:latin typeface="Century"/>
                <a:cs typeface="Century"/>
              </a:rPr>
              <a:t> </a:t>
            </a:r>
            <a:r>
              <a:rPr sz="2050" spc="-70" dirty="0">
                <a:latin typeface="Calibri"/>
                <a:cs typeface="Calibri"/>
              </a:rPr>
              <a:t>design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best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program</a:t>
            </a:r>
            <a:r>
              <a:rPr sz="2050" spc="19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given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machine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resources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D87674-6E49-4F81-B24E-3092450D9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195060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</TotalTime>
  <Words>2222</Words>
  <Application>Microsoft Office PowerPoint</Application>
  <PresentationFormat>Custom</PresentationFormat>
  <Paragraphs>350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Century</vt:lpstr>
      <vt:lpstr>Lucida Sans Unicode</vt:lpstr>
      <vt:lpstr>NimbusRomNo9L-Regu</vt:lpstr>
      <vt:lpstr>Palatino Linotype</vt:lpstr>
      <vt:lpstr>Times New Roman</vt:lpstr>
      <vt:lpstr>Office Theme</vt:lpstr>
      <vt:lpstr>Artificial Intelligence: A Modern Approach</vt:lpstr>
      <vt:lpstr>PowerPoint Presentation</vt:lpstr>
      <vt:lpstr>Outline</vt:lpstr>
      <vt:lpstr>What is AI?</vt:lpstr>
      <vt:lpstr>Acting humanly: The Turing test</vt:lpstr>
      <vt:lpstr>Thinking humanly: Cognitive Science</vt:lpstr>
      <vt:lpstr>Thinking rationally: Laws of Thought</vt:lpstr>
      <vt:lpstr>Acting rationally</vt:lpstr>
      <vt:lpstr>Rational agents</vt:lpstr>
      <vt:lpstr>AI prehistory</vt:lpstr>
      <vt:lpstr>Potted history of AI</vt:lpstr>
      <vt:lpstr>State of the art</vt:lpstr>
      <vt:lpstr>State of the art</vt:lpstr>
      <vt:lpstr>State of the art</vt:lpstr>
      <vt:lpstr>State of the art</vt:lpstr>
      <vt:lpstr>State of the art</vt:lpstr>
      <vt:lpstr>State of the art</vt:lpstr>
      <vt:lpstr>State of the art</vt:lpstr>
      <vt:lpstr>State of the art</vt:lpstr>
      <vt:lpstr>State of the art</vt:lpstr>
      <vt:lpstr>State of the art</vt:lpstr>
      <vt:lpstr>State of the art</vt:lpstr>
      <vt:lpstr>State of the art</vt:lpstr>
      <vt:lpstr>State of the art</vt:lpstr>
      <vt:lpstr>State of the art</vt:lpstr>
      <vt:lpstr>State of the art</vt:lpstr>
      <vt:lpstr>Risks and Benefits of AI</vt:lpstr>
      <vt:lpstr>Risks and Benefits of 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Kumar, Aman</cp:lastModifiedBy>
  <cp:revision>25</cp:revision>
  <dcterms:created xsi:type="dcterms:W3CDTF">2021-08-12T08:56:40Z</dcterms:created>
  <dcterms:modified xsi:type="dcterms:W3CDTF">2022-02-02T12:34:48Z</dcterms:modified>
</cp:coreProperties>
</file>