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0" r:id="rId26"/>
    <p:sldId id="281" r:id="rId27"/>
    <p:sldId id="282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323" autoAdjust="0"/>
    <p:restoredTop sz="94712" autoAdjust="0"/>
  </p:normalViewPr>
  <p:slideViewPr>
    <p:cSldViewPr>
      <p:cViewPr varScale="1">
        <p:scale>
          <a:sx n="102" d="100"/>
          <a:sy n="102" d="100"/>
        </p:scale>
        <p:origin x="1728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25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F7A631-A2EC-4BC9-B8D3-52FBAFF6D1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41C27-47B6-47EE-B813-FB2A6D64DC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E3A86-F878-49E1-B164-278C9B82362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D0063-648B-483F-838E-6D28658478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0BB8F-12A2-4F12-9D78-6D5247F0D8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pc="20" dirty="0"/>
              <a:t>© 2022 Pearson Education Ltd.</a:t>
            </a:r>
          </a:p>
          <a:p>
            <a:r>
              <a:rPr lang="en-US" spc="20" dirty="0"/>
              <a:t>Chapter 2</a:t>
            </a:r>
          </a:p>
          <a:p>
            <a:fld id="{9C3DB70D-C554-4A13-B5A1-3ADD165C27A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93F6E-FF4A-46D0-8EBC-8ADBA916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39799"/>
            <a:ext cx="91452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744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EDF8-EAD7-4D17-ADA6-796722219E5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3BAED-1F18-4D2B-B839-9B6D03EED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9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0" y="2258732"/>
            <a:ext cx="3149600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43800" y="7008652"/>
            <a:ext cx="1524000" cy="692497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lang="en-US" spc="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7239000"/>
            <a:ext cx="2313432" cy="38862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C7D9D-C545-431B-A79B-61EB359F7423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F5813-B5B1-430E-82C0-F2E5FDF5E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36" y="6934020"/>
            <a:ext cx="914528" cy="2762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2ECD7-514B-4AA0-B0B0-2BE1394568A6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FE0E4ECA-CC2C-47EB-B0CB-F419F4159B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543800" y="7008652"/>
            <a:ext cx="1524000" cy="692497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lang="en-US"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DCD9-14DA-4EDE-A574-E1117720540C}" type="datetime1">
              <a:rPr lang="en-US" smtClean="0"/>
              <a:t>2/2/2022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7617622A-3899-4650-B740-F7F9D9C1655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543800" y="7008652"/>
            <a:ext cx="1524000" cy="692497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lang="en-US"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0871-0EEA-4130-B31C-02195E30FD48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E7E6B3F-274A-49B9-8736-2CF5C9BFEE4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543800" y="7008652"/>
            <a:ext cx="1524000" cy="692497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lang="en-US"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95AB-BA86-4F06-B976-677D4C6085AB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93CC16E4-AC47-48F2-B4A0-B758FFAEDE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620000" y="7013189"/>
            <a:ext cx="1524000" cy="692497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lang="en-US"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09" y="798728"/>
            <a:ext cx="7723581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9799" y="1489100"/>
            <a:ext cx="7781925" cy="256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AEF86-C492-4613-B207-2546B2F8C9A6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8586" y="7008652"/>
            <a:ext cx="195579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2780395F-D633-438A-8342-3903AA407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67660" y="7008652"/>
            <a:ext cx="1524000" cy="692497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lang="en-US" spc="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AEEF6-3F79-494C-98C0-BE1D0DB3E72B}"/>
              </a:ext>
            </a:extLst>
          </p:cNvPr>
          <p:cNvSpPr/>
          <p:nvPr userDrawn="1"/>
        </p:nvSpPr>
        <p:spPr>
          <a:xfrm>
            <a:off x="522559" y="6937771"/>
            <a:ext cx="907518" cy="26876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BDB03-6E70-4581-B014-D2A444C6A529}"/>
              </a:ext>
            </a:extLst>
          </p:cNvPr>
          <p:cNvSpPr txBox="1"/>
          <p:nvPr userDrawn="1"/>
        </p:nvSpPr>
        <p:spPr>
          <a:xfrm>
            <a:off x="4117278" y="706056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20" baseline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+mn-ea"/>
                <a:cs typeface="Palatino Linotype" panose="02040502050505030304" pitchFamily="18" charset="0"/>
              </a:rPr>
              <a:t>© 2022 Pearson Education Ltd</a:t>
            </a:r>
            <a:r>
              <a:rPr lang="en-US" sz="1800" b="0" i="0" kern="1200" spc="20" baseline="0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+mn-ea"/>
                <a:cs typeface="Palatino Linotype" panose="02040502050505030304" pitchFamily="18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9491" y="3882980"/>
            <a:ext cx="31451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40" dirty="0">
                <a:latin typeface="Century"/>
                <a:cs typeface="Century"/>
              </a:rPr>
              <a:t>Intelligent</a:t>
            </a:r>
            <a:r>
              <a:rPr sz="2450" spc="160" dirty="0">
                <a:latin typeface="Century"/>
                <a:cs typeface="Century"/>
              </a:rPr>
              <a:t> </a:t>
            </a:r>
            <a:r>
              <a:rPr sz="2450" spc="185" dirty="0">
                <a:latin typeface="Century"/>
                <a:cs typeface="Century"/>
              </a:rPr>
              <a:t>Agents</a:t>
            </a:r>
            <a:endParaRPr sz="2450" dirty="0">
              <a:latin typeface="Century"/>
              <a:cs typeface="Century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5980" y="3200400"/>
            <a:ext cx="14027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114" dirty="0">
                <a:latin typeface="Bookman Old Style"/>
                <a:cs typeface="Bookman Old Style"/>
              </a:rPr>
              <a:t>Chapter</a:t>
            </a:r>
            <a:r>
              <a:rPr sz="2050" b="0" spc="65" dirty="0">
                <a:latin typeface="Bookman Old Style"/>
                <a:cs typeface="Bookman Old Style"/>
              </a:rPr>
              <a:t> </a:t>
            </a:r>
            <a:r>
              <a:rPr sz="2050" b="0" spc="-130" dirty="0">
                <a:latin typeface="Bookman Old Style"/>
                <a:cs typeface="Bookman Old Style"/>
              </a:rPr>
              <a:t>2</a:t>
            </a:r>
            <a:endParaRPr sz="2050" dirty="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</a:t>
            </a:fld>
            <a:endParaRPr spc="20" dirty="0"/>
          </a:p>
        </p:txBody>
      </p:sp>
      <p:pic>
        <p:nvPicPr>
          <p:cNvPr id="6" name="Picture 5" descr="A picture containing qr code&#10;&#10;Description automatically generated">
            <a:extLst>
              <a:ext uri="{FF2B5EF4-FFF2-40B4-BE49-F238E27FC236}">
                <a16:creationId xmlns:a16="http://schemas.microsoft.com/office/drawing/2014/main" id="{4BF7615B-1EB1-4E4E-B359-DEEE43A75D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49380"/>
            <a:ext cx="3373838" cy="426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3A28E3B-5AE2-4587-85AD-7EBB5A692584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98834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entury"/>
                <a:ea typeface="+mj-ea"/>
                <a:cs typeface="Century"/>
              </a:defRPr>
            </a:lvl1pPr>
          </a:lstStyle>
          <a:p>
            <a:r>
              <a:rPr lang="en-US" sz="3600" b="1" kern="0">
                <a:solidFill>
                  <a:srgbClr val="007FA3"/>
                </a:solidFill>
                <a:latin typeface="+mj-lt"/>
                <a:cs typeface="Times New Roman"/>
                <a:sym typeface="Times New Roman"/>
              </a:rPr>
              <a:t>Artificial Intelligence: A Modern Approach</a:t>
            </a:r>
            <a:endParaRPr lang="en-US" sz="3600" b="1" kern="0" dirty="0">
              <a:solidFill>
                <a:srgbClr val="007FA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5F3C9-84F0-4DCC-8794-B80DE87F6F53}"/>
              </a:ext>
            </a:extLst>
          </p:cNvPr>
          <p:cNvSpPr txBox="1"/>
          <p:nvPr/>
        </p:nvSpPr>
        <p:spPr>
          <a:xfrm>
            <a:off x="422787" y="1225359"/>
            <a:ext cx="5066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FA3"/>
                </a:solidFill>
                <a:latin typeface="+mj-lt"/>
                <a:ea typeface="+mj-ea"/>
                <a:cs typeface="Times New Roman"/>
              </a:rPr>
              <a:t>Fourth Edition, Global Edition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BBB8F-16D8-4489-BF99-BE798944B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135652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Internet</a:t>
            </a:r>
            <a:r>
              <a:rPr spc="210" dirty="0"/>
              <a:t> </a:t>
            </a:r>
            <a:r>
              <a:rPr spc="80" dirty="0"/>
              <a:t>shopping</a:t>
            </a:r>
            <a:r>
              <a:rPr spc="260" dirty="0"/>
              <a:t> </a:t>
            </a:r>
            <a:r>
              <a:rPr spc="50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96713"/>
            <a:ext cx="675259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Performance</a:t>
            </a:r>
            <a:r>
              <a:rPr sz="2050" u="sng" spc="1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measure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price,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quality,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appropriateness,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efficiency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63400"/>
              </a:lnSpc>
            </a:pPr>
            <a:r>
              <a:rPr sz="2050" u="sng" spc="-5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Environment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current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future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5" dirty="0">
                <a:latin typeface="Calibri"/>
                <a:cs typeface="Calibri"/>
              </a:rPr>
              <a:t>WWW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sites,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vendors,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shippers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u="sng" spc="-3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2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display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user,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follow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90" dirty="0">
                <a:latin typeface="Calibri"/>
                <a:cs typeface="Calibri"/>
              </a:rPr>
              <a:t>URL,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fill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form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130" dirty="0">
                <a:latin typeface="Calibri"/>
                <a:cs typeface="Calibri"/>
              </a:rPr>
              <a:t>HTML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pages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dirty="0">
                <a:latin typeface="Calibri"/>
                <a:cs typeface="Calibri"/>
              </a:rPr>
              <a:t>(text,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graphics,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15" dirty="0">
                <a:latin typeface="Calibri"/>
                <a:cs typeface="Calibri"/>
              </a:rPr>
              <a:t>scripts)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6C403-CD5B-4EC8-9890-C5EF8BFC0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11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2175"/>
                        </a:lnSpc>
                        <a:tabLst>
                          <a:tab pos="1159510" algn="l"/>
                          <a:tab pos="2877185" algn="l"/>
                          <a:tab pos="499300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210"/>
                        </a:lnSpc>
                        <a:tabLst>
                          <a:tab pos="1439545" algn="l"/>
                          <a:tab pos="3382645" algn="l"/>
                          <a:tab pos="48209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7700A5-D604-460A-80E5-B1208CE0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315200" y="7008651"/>
            <a:ext cx="12900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13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3523DE6-1423-4930-98DB-CA44ED06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086600" y="7008651"/>
            <a:ext cx="15186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14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5800" algn="l"/>
                          <a:tab pos="3874135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F611AF3-73A9-46CC-B25F-920212827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162800" y="7008651"/>
            <a:ext cx="14424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5800" algn="l"/>
                          <a:tab pos="3874135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1852930" algn="l"/>
                          <a:tab pos="3771265" algn="l"/>
                          <a:tab pos="531177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Semi	Semi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5CC661-1A98-41D1-B913-A7CF512A4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6934200" y="7008651"/>
            <a:ext cx="16710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2175"/>
                        </a:lnSpc>
                        <a:tabLst>
                          <a:tab pos="1406525" algn="l"/>
                          <a:tab pos="3124200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ts val="2210"/>
                        </a:lnSpc>
                        <a:tabLst>
                          <a:tab pos="1931035" algn="l"/>
                          <a:tab pos="387413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2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4530" algn="l"/>
                          <a:tab pos="3717925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51562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55800" algn="l"/>
                          <a:tab pos="3874135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1852930" algn="l"/>
                          <a:tab pos="3771265" algn="l"/>
                          <a:tab pos="531177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Semi	Semi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9085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931035" algn="l"/>
                          <a:tab pos="3848100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Yes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F776E11-6546-44C0-BDA2-5EAC7FC5E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467600" y="7008651"/>
            <a:ext cx="11376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Environment</a:t>
            </a:r>
            <a:r>
              <a:rPr spc="220" dirty="0"/>
              <a:t> </a:t>
            </a:r>
            <a:r>
              <a:rPr spc="95" dirty="0"/>
              <a:t>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1765" cy="2480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175"/>
                        </a:lnSpc>
                        <a:tabLst>
                          <a:tab pos="1197610" algn="l"/>
                          <a:tab pos="3020695" algn="l"/>
                          <a:tab pos="524002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Solitaire	Backgammon	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60" dirty="0">
                          <a:latin typeface="Calibri"/>
                          <a:cs typeface="Calibri"/>
                        </a:rPr>
                        <a:t>shopping	</a:t>
                      </a:r>
                      <a:r>
                        <a:rPr sz="2050" spc="25" dirty="0">
                          <a:latin typeface="Calibri"/>
                          <a:cs typeface="Calibri"/>
                        </a:rPr>
                        <a:t>Taxi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5955"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</a:pPr>
                      <a:r>
                        <a:rPr sz="2050" u="sng" spc="-6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Observable</a:t>
                      </a:r>
                      <a:r>
                        <a:rPr sz="2050" spc="-6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241935">
                        <a:lnSpc>
                          <a:spcPct val="101499"/>
                        </a:lnSpc>
                      </a:pP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Deterministi</a:t>
                      </a:r>
                      <a:r>
                        <a:rPr sz="2050" u="sng" spc="-4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c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 </a:t>
                      </a:r>
                      <a:r>
                        <a:rPr sz="2050" u="sng" spc="-3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Episodic</a:t>
                      </a:r>
                      <a:r>
                        <a:rPr sz="2050" spc="-3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50" u="sng" spc="-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2050" spc="-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126364" marR="339725">
                        <a:lnSpc>
                          <a:spcPct val="101000"/>
                        </a:lnSpc>
                        <a:spcBef>
                          <a:spcPts val="15"/>
                        </a:spcBef>
                      </a:pPr>
                      <a:r>
                        <a:rPr sz="2050" u="sng" spc="-40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Discrete</a:t>
                      </a:r>
                      <a:r>
                        <a:rPr sz="2050" spc="-4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 </a:t>
                      </a:r>
                      <a:r>
                        <a:rPr sz="2050" spc="-35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50" u="sng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Single-agen</a:t>
                      </a:r>
                      <a:r>
                        <a:rPr sz="2050" u="sng" spc="-15" dirty="0">
                          <a:solidFill>
                            <a:srgbClr val="FF00FF"/>
                          </a:solidFill>
                          <a:uFill>
                            <a:solidFill>
                              <a:srgbClr val="FE00FE"/>
                            </a:solidFill>
                          </a:uFill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-10" dirty="0">
                          <a:solidFill>
                            <a:srgbClr val="FF00FF"/>
                          </a:solidFill>
                          <a:latin typeface="Calibri"/>
                          <a:cs typeface="Calibri"/>
                        </a:rPr>
                        <a:t>??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ts val="2210"/>
                        </a:lnSpc>
                        <a:tabLst>
                          <a:tab pos="1722120" algn="l"/>
                          <a:tab pos="3768725" algn="l"/>
                          <a:tab pos="531241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38671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746250" algn="l"/>
                          <a:tab pos="3614420" algn="l"/>
                          <a:tab pos="5311140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No	</a:t>
                      </a:r>
                      <a:r>
                        <a:rPr sz="2050" spc="-15" dirty="0">
                          <a:latin typeface="Calibri"/>
                          <a:cs typeface="Calibri"/>
                        </a:rPr>
                        <a:t>Partly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1746885" algn="l"/>
                          <a:tab pos="3769360" algn="l"/>
                          <a:tab pos="5313045" algn="l"/>
                        </a:tabLst>
                      </a:pPr>
                      <a:r>
                        <a:rPr sz="2050" spc="-35" dirty="0">
                          <a:latin typeface="Calibri"/>
                          <a:cs typeface="Calibri"/>
                        </a:rPr>
                        <a:t>No	No	No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1645920" algn="l"/>
                          <a:tab pos="3667760" algn="l"/>
                          <a:tab pos="5311775" algn="l"/>
                        </a:tabLst>
                      </a:pPr>
                      <a:r>
                        <a:rPr sz="2050" spc="-30" dirty="0">
                          <a:latin typeface="Calibri"/>
                          <a:cs typeface="Calibri"/>
                        </a:rPr>
                        <a:t>Yes	</a:t>
                      </a:r>
                      <a:r>
                        <a:rPr sz="2050" spc="-35" dirty="0">
                          <a:latin typeface="Calibri"/>
                          <a:cs typeface="Calibri"/>
                        </a:rPr>
                        <a:t>Semi	Semi	</a:t>
                      </a:r>
                      <a:r>
                        <a:rPr sz="2050" spc="-40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  <a:p>
                      <a:pPr marL="386715" marR="187325" indent="635">
                        <a:lnSpc>
                          <a:spcPct val="101000"/>
                        </a:lnSpc>
                        <a:spcBef>
                          <a:spcPts val="10"/>
                        </a:spcBef>
                        <a:tabLst>
                          <a:tab pos="1722120" algn="l"/>
                          <a:tab pos="1746250" algn="l"/>
                          <a:tab pos="2812415" algn="l"/>
                          <a:tab pos="3744595" algn="l"/>
                          <a:tab pos="5309870" algn="l"/>
                        </a:tabLst>
                      </a:pP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	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 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No  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		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o	</a:t>
                      </a:r>
                      <a:r>
                        <a:rPr sz="2050" spc="-15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es</a:t>
                      </a:r>
                      <a:r>
                        <a:rPr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(excep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5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auctions)	</a:t>
                      </a:r>
                      <a:r>
                        <a:rPr sz="2050" spc="-5" dirty="0">
                          <a:latin typeface="Calibri"/>
                          <a:cs typeface="Calibri"/>
                        </a:rPr>
                        <a:t>No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299" y="4008849"/>
            <a:ext cx="7791450" cy="1166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175" dirty="0">
                <a:solidFill>
                  <a:srgbClr val="7E0000"/>
                </a:solidFill>
                <a:latin typeface="Book Antiqua"/>
                <a:cs typeface="Book Antiqua"/>
              </a:rPr>
              <a:t>The</a:t>
            </a:r>
            <a:r>
              <a:rPr sz="2050" spc="250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85" dirty="0">
                <a:solidFill>
                  <a:srgbClr val="7E0000"/>
                </a:solidFill>
                <a:latin typeface="Book Antiqua"/>
                <a:cs typeface="Book Antiqua"/>
              </a:rPr>
              <a:t>environment</a:t>
            </a:r>
            <a:r>
              <a:rPr sz="2050" spc="260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110" dirty="0">
                <a:solidFill>
                  <a:srgbClr val="7E0000"/>
                </a:solidFill>
                <a:latin typeface="Book Antiqua"/>
                <a:cs typeface="Book Antiqua"/>
              </a:rPr>
              <a:t>type</a:t>
            </a:r>
            <a:r>
              <a:rPr sz="2050" spc="26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75" dirty="0">
                <a:solidFill>
                  <a:srgbClr val="7E0000"/>
                </a:solidFill>
                <a:latin typeface="Book Antiqua"/>
                <a:cs typeface="Book Antiqua"/>
              </a:rPr>
              <a:t>largely</a:t>
            </a:r>
            <a:r>
              <a:rPr sz="2050" spc="254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95" dirty="0">
                <a:solidFill>
                  <a:srgbClr val="7E0000"/>
                </a:solidFill>
                <a:latin typeface="Book Antiqua"/>
                <a:cs typeface="Book Antiqua"/>
              </a:rPr>
              <a:t>determines</a:t>
            </a:r>
            <a:r>
              <a:rPr sz="2050" spc="21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130" dirty="0">
                <a:solidFill>
                  <a:srgbClr val="7E0000"/>
                </a:solidFill>
                <a:latin typeface="Book Antiqua"/>
                <a:cs typeface="Book Antiqua"/>
              </a:rPr>
              <a:t>the</a:t>
            </a:r>
            <a:r>
              <a:rPr sz="2050" spc="27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90" dirty="0">
                <a:solidFill>
                  <a:srgbClr val="7E0000"/>
                </a:solidFill>
                <a:latin typeface="Book Antiqua"/>
                <a:cs typeface="Book Antiqua"/>
              </a:rPr>
              <a:t>agent</a:t>
            </a:r>
            <a:r>
              <a:rPr sz="2050" spc="250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55" dirty="0">
                <a:solidFill>
                  <a:srgbClr val="7E0000"/>
                </a:solidFill>
                <a:latin typeface="Book Antiqua"/>
                <a:cs typeface="Book Antiqua"/>
              </a:rPr>
              <a:t>design</a:t>
            </a:r>
            <a:endParaRPr sz="2050">
              <a:latin typeface="Book Antiqua"/>
              <a:cs typeface="Book Antiqua"/>
            </a:endParaRPr>
          </a:p>
          <a:p>
            <a:pPr marL="12700" marR="5080">
              <a:lnSpc>
                <a:spcPct val="101000"/>
              </a:lnSpc>
              <a:spcBef>
                <a:spcPts val="1535"/>
              </a:spcBef>
              <a:tabLst>
                <a:tab pos="5469255" algn="l"/>
                <a:tab pos="6689725" algn="l"/>
              </a:tabLst>
            </a:pPr>
            <a:r>
              <a:rPr sz="2050" spc="20" dirty="0">
                <a:latin typeface="Calibri"/>
                <a:cs typeface="Calibri"/>
              </a:rPr>
              <a:t>Th</a:t>
            </a:r>
            <a:r>
              <a:rPr sz="2050" spc="30" dirty="0">
                <a:latin typeface="Calibri"/>
                <a:cs typeface="Calibri"/>
              </a:rPr>
              <a:t>e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rea</a:t>
            </a:r>
            <a:r>
              <a:rPr sz="2050" spc="-40" dirty="0">
                <a:latin typeface="Calibri"/>
                <a:cs typeface="Calibri"/>
              </a:rPr>
              <a:t>l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200" dirty="0">
                <a:latin typeface="Calibri"/>
                <a:cs typeface="Calibri"/>
              </a:rPr>
              <a:t>w</a:t>
            </a:r>
            <a:r>
              <a:rPr sz="2050" spc="-160" dirty="0">
                <a:latin typeface="Calibri"/>
                <a:cs typeface="Calibri"/>
              </a:rPr>
              <a:t>o</a:t>
            </a:r>
            <a:r>
              <a:rPr sz="2050" spc="-45" dirty="0">
                <a:latin typeface="Calibri"/>
                <a:cs typeface="Calibri"/>
              </a:rPr>
              <a:t>rl</a:t>
            </a:r>
            <a:r>
              <a:rPr sz="2050" spc="-70" dirty="0">
                <a:latin typeface="Calibri"/>
                <a:cs typeface="Calibri"/>
              </a:rPr>
              <a:t>d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i</a:t>
            </a:r>
            <a:r>
              <a:rPr sz="2050" spc="-45" dirty="0">
                <a:latin typeface="Calibri"/>
                <a:cs typeface="Calibri"/>
              </a:rPr>
              <a:t>s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10" dirty="0">
                <a:latin typeface="Calibri"/>
                <a:cs typeface="Calibri"/>
              </a:rPr>
              <a:t>(o</a:t>
            </a:r>
            <a:r>
              <a:rPr sz="2050" spc="-5" dirty="0">
                <a:latin typeface="Calibri"/>
                <a:cs typeface="Calibri"/>
              </a:rPr>
              <a:t>f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course)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p</a:t>
            </a:r>
            <a:r>
              <a:rPr sz="2050" spc="-114" dirty="0">
                <a:latin typeface="Calibri"/>
                <a:cs typeface="Calibri"/>
              </a:rPr>
              <a:t>a</a:t>
            </a:r>
            <a:r>
              <a:rPr sz="2050" spc="-30" dirty="0">
                <a:latin typeface="Calibri"/>
                <a:cs typeface="Calibri"/>
              </a:rPr>
              <a:t>rtially</a:t>
            </a:r>
            <a:r>
              <a:rPr sz="2050" dirty="0">
                <a:latin typeface="Calibri"/>
                <a:cs typeface="Calibri"/>
              </a:rPr>
              <a:t> </a:t>
            </a:r>
            <a:r>
              <a:rPr sz="2050" spc="3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observable,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45" dirty="0">
                <a:latin typeface="Calibri"/>
                <a:cs typeface="Calibri"/>
              </a:rPr>
              <a:t>st</a:t>
            </a:r>
            <a:r>
              <a:rPr sz="2050" spc="-30" dirty="0">
                <a:latin typeface="Calibri"/>
                <a:cs typeface="Calibri"/>
              </a:rPr>
              <a:t>o</a:t>
            </a:r>
            <a:r>
              <a:rPr sz="2050" spc="-20" dirty="0">
                <a:latin typeface="Calibri"/>
                <a:cs typeface="Calibri"/>
              </a:rPr>
              <a:t>chastic,</a:t>
            </a:r>
            <a:r>
              <a:rPr sz="2050" dirty="0">
                <a:latin typeface="Calibri"/>
                <a:cs typeface="Calibri"/>
              </a:rPr>
              <a:t>	</a:t>
            </a:r>
            <a:r>
              <a:rPr sz="2050" spc="-55" dirty="0">
                <a:latin typeface="Calibri"/>
                <a:cs typeface="Calibri"/>
              </a:rPr>
              <a:t>sequential,  </a:t>
            </a:r>
            <a:r>
              <a:rPr sz="2050" spc="-45" dirty="0">
                <a:latin typeface="Calibri"/>
                <a:cs typeface="Calibri"/>
              </a:rPr>
              <a:t>dynamic,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continuous,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multi-agent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12D06-6010-47BB-91DA-83096761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467600" y="7008651"/>
            <a:ext cx="11376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20" dirty="0"/>
              <a:t>Agent</a:t>
            </a:r>
            <a:r>
              <a:rPr spc="225" dirty="0"/>
              <a:t> </a:t>
            </a:r>
            <a:r>
              <a:rPr spc="9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3664"/>
            <a:ext cx="5074285" cy="2115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5" dirty="0">
                <a:latin typeface="Calibri"/>
                <a:cs typeface="Calibri"/>
              </a:rPr>
              <a:t>Four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types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order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increasing</a:t>
            </a:r>
            <a:r>
              <a:rPr sz="2050" spc="24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generality: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70" dirty="0">
                <a:latin typeface="Calibri"/>
                <a:cs typeface="Calibri"/>
              </a:rPr>
              <a:t>simple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reflex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agents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75" dirty="0">
                <a:latin typeface="Calibri"/>
                <a:cs typeface="Calibri"/>
              </a:rPr>
              <a:t>reflex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agents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state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60" dirty="0">
                <a:latin typeface="Calibri"/>
                <a:cs typeface="Calibri"/>
              </a:rPr>
              <a:t>goal-based</a:t>
            </a:r>
            <a:r>
              <a:rPr sz="2050" spc="14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agents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55" dirty="0">
                <a:latin typeface="Calibri"/>
                <a:cs typeface="Calibri"/>
              </a:rPr>
              <a:t>utility-based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25" dirty="0">
                <a:latin typeface="Calibri"/>
                <a:cs typeface="Calibri"/>
              </a:rPr>
              <a:t>All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these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can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turned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into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learning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2B2A5-AC7A-4DD0-87E0-9A57EA793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65" dirty="0"/>
              <a:t>Simple</a:t>
            </a:r>
            <a:r>
              <a:rPr spc="210" dirty="0"/>
              <a:t> </a:t>
            </a:r>
            <a:r>
              <a:rPr spc="50" dirty="0"/>
              <a:t>reflex</a:t>
            </a:r>
            <a:r>
              <a:rPr spc="265" dirty="0"/>
              <a:t> </a:t>
            </a:r>
            <a:r>
              <a:rPr spc="35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1459368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315200" y="7008651"/>
            <a:ext cx="12900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19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8491" y="2265457"/>
            <a:ext cx="144653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8933" y="4426502"/>
            <a:ext cx="139954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101" y="4533029"/>
            <a:ext cx="21399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Condition−action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rules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1559" y="5415934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D6BDBF-05AD-4F99-AFC4-C2E5C562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090778" y="7112484"/>
            <a:ext cx="16710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2" y="1379949"/>
            <a:ext cx="6979920" cy="2382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0" indent="-368935">
              <a:lnSpc>
                <a:spcPct val="100000"/>
              </a:lnSpc>
              <a:spcBef>
                <a:spcPts val="114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latin typeface="Calibri"/>
                <a:cs typeface="Calibri"/>
              </a:rPr>
              <a:t>Agents</a:t>
            </a:r>
            <a:r>
              <a:rPr sz="2050" spc="13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environments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30" dirty="0">
                <a:latin typeface="Calibri"/>
                <a:cs typeface="Calibri"/>
              </a:rPr>
              <a:t>Rationality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140" dirty="0">
                <a:latin typeface="Calibri"/>
                <a:cs typeface="Calibri"/>
              </a:rPr>
              <a:t>PEAS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(Performance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measure,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Environment,</a:t>
            </a:r>
            <a:r>
              <a:rPr sz="2050" spc="13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Actuators,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Sensors)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50" dirty="0">
                <a:latin typeface="Calibri"/>
                <a:cs typeface="Calibri"/>
              </a:rPr>
              <a:t>Environment</a:t>
            </a:r>
            <a:r>
              <a:rPr sz="2050" spc="1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types</a:t>
            </a:r>
            <a:endParaRPr sz="2050">
              <a:latin typeface="Calibri"/>
              <a:cs typeface="Calibri"/>
            </a:endParaRPr>
          </a:p>
          <a:p>
            <a:pPr marL="381000" indent="-368935">
              <a:lnSpc>
                <a:spcPct val="100000"/>
              </a:lnSpc>
              <a:spcBef>
                <a:spcPts val="1560"/>
              </a:spcBef>
              <a:buFont typeface="Cambria"/>
              <a:buChar char="♦"/>
              <a:tabLst>
                <a:tab pos="381000" algn="l"/>
                <a:tab pos="381635" algn="l"/>
              </a:tabLst>
            </a:pPr>
            <a:r>
              <a:rPr sz="2050" spc="-25" dirty="0">
                <a:latin typeface="Calibri"/>
                <a:cs typeface="Calibri"/>
              </a:rPr>
              <a:t>Agent</a:t>
            </a:r>
            <a:r>
              <a:rPr sz="2050" spc="12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types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50AC6-F08C-47B7-826F-494DB33F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6" y="7135652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7391400" y="7008651"/>
            <a:ext cx="12138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20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5425" y="1570634"/>
            <a:ext cx="7760334" cy="154686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50"/>
              </a:spcBef>
            </a:pPr>
            <a:r>
              <a:rPr sz="1700" spc="45" dirty="0">
                <a:latin typeface="Century"/>
                <a:cs typeface="Century"/>
              </a:rPr>
              <a:t>function</a:t>
            </a:r>
            <a:r>
              <a:rPr sz="1700" spc="95" dirty="0">
                <a:latin typeface="Century"/>
                <a:cs typeface="Century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Reflex-Vacuum-Agent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spc="-21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[</a:t>
            </a:r>
            <a:r>
              <a:rPr sz="1700" b="0" i="1" spc="-90" dirty="0">
                <a:latin typeface="Bookman Old Style"/>
                <a:cs typeface="Bookman Old Style"/>
              </a:rPr>
              <a:t>location</a:t>
            </a:r>
            <a:r>
              <a:rPr sz="1700" spc="-90" dirty="0">
                <a:latin typeface="Gill Sans MT"/>
                <a:cs typeface="Gill Sans MT"/>
              </a:rPr>
              <a:t>,</a:t>
            </a:r>
            <a:r>
              <a:rPr sz="1700" b="0" i="1" spc="-90" dirty="0">
                <a:latin typeface="Bookman Old Style"/>
                <a:cs typeface="Bookman Old Style"/>
              </a:rPr>
              <a:t>status</a:t>
            </a:r>
            <a:r>
              <a:rPr sz="1700" spc="-90" dirty="0">
                <a:latin typeface="Gill Sans MT"/>
                <a:cs typeface="Gill Sans MT"/>
              </a:rPr>
              <a:t>])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35" dirty="0">
                <a:latin typeface="Century"/>
                <a:cs typeface="Century"/>
              </a:rPr>
              <a:t>returns</a:t>
            </a:r>
            <a:r>
              <a:rPr sz="1700" spc="60" dirty="0"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action</a:t>
            </a:r>
            <a:endParaRPr sz="1700">
              <a:latin typeface="Gill Sans MT"/>
              <a:cs typeface="Gill Sans MT"/>
            </a:endParaRPr>
          </a:p>
          <a:p>
            <a:pPr marL="428625" marR="3595370">
              <a:lnSpc>
                <a:spcPct val="107600"/>
              </a:lnSpc>
              <a:spcBef>
                <a:spcPts val="710"/>
              </a:spcBef>
            </a:pPr>
            <a:r>
              <a:rPr sz="1700" spc="10" dirty="0">
                <a:latin typeface="Century"/>
                <a:cs typeface="Century"/>
              </a:rPr>
              <a:t>if </a:t>
            </a:r>
            <a:r>
              <a:rPr sz="1700" b="0" i="1" spc="-150" dirty="0">
                <a:latin typeface="Bookman Old Style"/>
                <a:cs typeface="Bookman Old Style"/>
              </a:rPr>
              <a:t>status</a:t>
            </a:r>
            <a:r>
              <a:rPr sz="1700" b="0" i="1" spc="204" dirty="0"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 </a:t>
            </a:r>
            <a:r>
              <a:rPr sz="1700" b="0" i="1" spc="-30" dirty="0">
                <a:latin typeface="Bookman Old Style"/>
                <a:cs typeface="Bookman Old Style"/>
              </a:rPr>
              <a:t>Dirty </a:t>
            </a:r>
            <a:r>
              <a:rPr sz="1700" spc="50" dirty="0">
                <a:latin typeface="Century"/>
                <a:cs typeface="Century"/>
              </a:rPr>
              <a:t>then </a:t>
            </a:r>
            <a:r>
              <a:rPr sz="1700" spc="45" dirty="0">
                <a:latin typeface="Century"/>
                <a:cs typeface="Century"/>
              </a:rPr>
              <a:t>return </a:t>
            </a:r>
            <a:r>
              <a:rPr sz="1700" b="0" i="1" spc="-145" dirty="0">
                <a:latin typeface="Bookman Old Style"/>
                <a:cs typeface="Bookman Old Style"/>
              </a:rPr>
              <a:t>Suck </a:t>
            </a:r>
            <a:r>
              <a:rPr sz="1700" b="0" i="1" spc="-140" dirty="0">
                <a:latin typeface="Bookman Old Style"/>
                <a:cs typeface="Bookman Old Style"/>
              </a:rPr>
              <a:t> </a:t>
            </a:r>
            <a:r>
              <a:rPr sz="1700" spc="10" dirty="0">
                <a:latin typeface="Century"/>
                <a:cs typeface="Century"/>
              </a:rPr>
              <a:t>else</a:t>
            </a:r>
            <a:r>
              <a:rPr sz="1700" spc="155" dirty="0">
                <a:latin typeface="Century"/>
                <a:cs typeface="Century"/>
              </a:rPr>
              <a:t> </a:t>
            </a:r>
            <a:r>
              <a:rPr sz="1700" spc="10" dirty="0">
                <a:latin typeface="Century"/>
                <a:cs typeface="Century"/>
              </a:rPr>
              <a:t>if</a:t>
            </a:r>
            <a:r>
              <a:rPr sz="1700" spc="55" dirty="0">
                <a:latin typeface="Century"/>
                <a:cs typeface="Century"/>
              </a:rPr>
              <a:t> </a:t>
            </a:r>
            <a:r>
              <a:rPr sz="1700" b="0" i="1" spc="-85" dirty="0">
                <a:latin typeface="Bookman Old Style"/>
                <a:cs typeface="Bookman Old Style"/>
              </a:rPr>
              <a:t>location</a:t>
            </a:r>
            <a:r>
              <a:rPr sz="1700" b="0" i="1" spc="-5" dirty="0"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latin typeface="Bookman Old Style"/>
                <a:cs typeface="Bookman Old Style"/>
              </a:rPr>
              <a:t>A</a:t>
            </a:r>
            <a:r>
              <a:rPr sz="1700" b="0" i="1" spc="20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Century"/>
                <a:cs typeface="Century"/>
              </a:rPr>
              <a:t>then</a:t>
            </a:r>
            <a:r>
              <a:rPr sz="1700" spc="170" dirty="0">
                <a:latin typeface="Century"/>
                <a:cs typeface="Century"/>
              </a:rPr>
              <a:t> </a:t>
            </a:r>
            <a:r>
              <a:rPr sz="1700" spc="45" dirty="0">
                <a:latin typeface="Century"/>
                <a:cs typeface="Century"/>
              </a:rPr>
              <a:t>return </a:t>
            </a:r>
            <a:r>
              <a:rPr sz="1700" b="0" i="1" spc="-80" dirty="0">
                <a:latin typeface="Bookman Old Style"/>
                <a:cs typeface="Bookman Old Style"/>
              </a:rPr>
              <a:t>Right </a:t>
            </a:r>
            <a:r>
              <a:rPr sz="1700" b="0" i="1" spc="-495" dirty="0">
                <a:latin typeface="Bookman Old Style"/>
                <a:cs typeface="Bookman Old Style"/>
              </a:rPr>
              <a:t> </a:t>
            </a:r>
            <a:r>
              <a:rPr sz="1700" spc="10" dirty="0">
                <a:latin typeface="Century"/>
                <a:cs typeface="Century"/>
              </a:rPr>
              <a:t>else</a:t>
            </a:r>
            <a:r>
              <a:rPr sz="1700" spc="155" dirty="0">
                <a:latin typeface="Century"/>
                <a:cs typeface="Century"/>
              </a:rPr>
              <a:t> </a:t>
            </a:r>
            <a:r>
              <a:rPr sz="1700" spc="10" dirty="0">
                <a:latin typeface="Century"/>
                <a:cs typeface="Century"/>
              </a:rPr>
              <a:t>if</a:t>
            </a:r>
            <a:r>
              <a:rPr sz="1700" spc="55" dirty="0">
                <a:latin typeface="Century"/>
                <a:cs typeface="Century"/>
              </a:rPr>
              <a:t> </a:t>
            </a:r>
            <a:r>
              <a:rPr sz="1700" b="0" i="1" spc="-85" dirty="0">
                <a:latin typeface="Bookman Old Style"/>
                <a:cs typeface="Bookman Old Style"/>
              </a:rPr>
              <a:t>location</a:t>
            </a:r>
            <a:r>
              <a:rPr sz="1700" b="0" i="1" dirty="0"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40" dirty="0">
                <a:latin typeface="Bookman Old Style"/>
                <a:cs typeface="Bookman Old Style"/>
              </a:rPr>
              <a:t>B</a:t>
            </a:r>
            <a:r>
              <a:rPr sz="1700" b="0" i="1" spc="25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Century"/>
                <a:cs typeface="Century"/>
              </a:rPr>
              <a:t>then</a:t>
            </a:r>
            <a:r>
              <a:rPr sz="1700" spc="155" dirty="0">
                <a:latin typeface="Century"/>
                <a:cs typeface="Century"/>
              </a:rPr>
              <a:t> </a:t>
            </a:r>
            <a:r>
              <a:rPr sz="1700" spc="45" dirty="0">
                <a:latin typeface="Century"/>
                <a:cs typeface="Century"/>
              </a:rPr>
              <a:t>return</a:t>
            </a:r>
            <a:r>
              <a:rPr sz="1700" spc="55" dirty="0">
                <a:latin typeface="Century"/>
                <a:cs typeface="Century"/>
              </a:rPr>
              <a:t> </a:t>
            </a:r>
            <a:r>
              <a:rPr sz="1700" b="0" i="1" spc="-60" dirty="0">
                <a:latin typeface="Bookman Old Style"/>
                <a:cs typeface="Bookman Old Style"/>
              </a:rPr>
              <a:t>Left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390105"/>
            <a:ext cx="8937625" cy="2872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21690" algn="l"/>
                <a:tab pos="1360805" algn="l"/>
                <a:tab pos="2978150" algn="l"/>
                <a:tab pos="3787775" algn="l"/>
                <a:tab pos="4462145" algn="l"/>
                <a:tab pos="5271770" algn="l"/>
              </a:tabLst>
            </a:pPr>
            <a:r>
              <a:rPr sz="2050" spc="165" dirty="0">
                <a:latin typeface="Cambria"/>
                <a:cs typeface="Cambria"/>
              </a:rPr>
              <a:t>(setq	</a:t>
            </a:r>
            <a:r>
              <a:rPr sz="2050" spc="185" dirty="0">
                <a:latin typeface="Cambria"/>
                <a:cs typeface="Cambria"/>
              </a:rPr>
              <a:t>joe	</a:t>
            </a:r>
            <a:r>
              <a:rPr sz="2050" spc="55" dirty="0">
                <a:latin typeface="Cambria"/>
                <a:cs typeface="Cambria"/>
              </a:rPr>
              <a:t>(make-agent	</a:t>
            </a:r>
            <a:r>
              <a:rPr sz="2050" spc="-15" dirty="0">
                <a:latin typeface="Cambria"/>
                <a:cs typeface="Cambria"/>
              </a:rPr>
              <a:t>:name	</a:t>
            </a:r>
            <a:r>
              <a:rPr sz="2050" spc="290" dirty="0">
                <a:latin typeface="Cambria"/>
                <a:cs typeface="Cambria"/>
              </a:rPr>
              <a:t>’joe	</a:t>
            </a:r>
            <a:r>
              <a:rPr sz="2050" spc="80" dirty="0">
                <a:latin typeface="Cambria"/>
                <a:cs typeface="Cambria"/>
              </a:rPr>
              <a:t>:body	</a:t>
            </a:r>
            <a:r>
              <a:rPr sz="2050" spc="65" dirty="0">
                <a:latin typeface="Cambria"/>
                <a:cs typeface="Cambria"/>
              </a:rPr>
              <a:t>(make-agent-body)</a:t>
            </a:r>
            <a:endParaRPr sz="2050" dirty="0">
              <a:latin typeface="Cambria"/>
              <a:cs typeface="Cambria"/>
            </a:endParaRPr>
          </a:p>
          <a:p>
            <a:pPr marL="2982595">
              <a:lnSpc>
                <a:spcPct val="100000"/>
              </a:lnSpc>
              <a:spcBef>
                <a:spcPts val="35"/>
              </a:spcBef>
              <a:tabLst>
                <a:tab pos="4196715" algn="l"/>
              </a:tabLst>
            </a:pPr>
            <a:r>
              <a:rPr sz="2050" spc="40" dirty="0">
                <a:latin typeface="Cambria"/>
                <a:cs typeface="Cambria"/>
              </a:rPr>
              <a:t>:program	</a:t>
            </a:r>
            <a:r>
              <a:rPr sz="2050" spc="80" dirty="0">
                <a:latin typeface="Cambria"/>
                <a:cs typeface="Cambria"/>
              </a:rPr>
              <a:t>(make-reflex-vacuum-agent-program))</a:t>
            </a:r>
            <a:endParaRPr sz="20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Cambria"/>
              <a:cs typeface="Cambria"/>
            </a:endParaRPr>
          </a:p>
          <a:p>
            <a:pPr marL="281940" marR="3253104" indent="-269875">
              <a:lnSpc>
                <a:spcPct val="101000"/>
              </a:lnSpc>
              <a:tabLst>
                <a:tab pos="955675" algn="l"/>
                <a:tab pos="1630045" algn="l"/>
              </a:tabLst>
            </a:pPr>
            <a:r>
              <a:rPr sz="2050" spc="90" dirty="0">
                <a:latin typeface="Cambria"/>
                <a:cs typeface="Cambria"/>
              </a:rPr>
              <a:t>(defun	</a:t>
            </a:r>
            <a:r>
              <a:rPr sz="2050" spc="60" dirty="0">
                <a:latin typeface="Cambria"/>
                <a:cs typeface="Cambria"/>
              </a:rPr>
              <a:t>make-reflex-vacuum-agent-program</a:t>
            </a:r>
            <a:r>
              <a:rPr sz="2050" spc="70" dirty="0">
                <a:latin typeface="Cambria"/>
                <a:cs typeface="Cambria"/>
              </a:rPr>
              <a:t> </a:t>
            </a:r>
            <a:r>
              <a:rPr sz="2050" spc="280" dirty="0">
                <a:latin typeface="Cambria"/>
                <a:cs typeface="Cambria"/>
              </a:rPr>
              <a:t>() </a:t>
            </a:r>
            <a:r>
              <a:rPr sz="2050" spc="-440" dirty="0">
                <a:latin typeface="Cambria"/>
                <a:cs typeface="Cambria"/>
              </a:rPr>
              <a:t> </a:t>
            </a:r>
            <a:r>
              <a:rPr sz="2050" spc="60" dirty="0">
                <a:latin typeface="Cambria"/>
                <a:cs typeface="Cambria"/>
              </a:rPr>
              <a:t>#’(lambda	</a:t>
            </a:r>
            <a:r>
              <a:rPr sz="2050" spc="140" dirty="0">
                <a:latin typeface="Cambria"/>
                <a:cs typeface="Cambria"/>
              </a:rPr>
              <a:t>(percept)</a:t>
            </a:r>
            <a:endParaRPr sz="2050" dirty="0">
              <a:latin typeface="Cambria"/>
              <a:cs typeface="Cambria"/>
            </a:endParaRPr>
          </a:p>
          <a:p>
            <a:pPr marL="1092835" marR="146050" indent="-269875">
              <a:lnSpc>
                <a:spcPct val="101000"/>
              </a:lnSpc>
              <a:spcBef>
                <a:spcPts val="10"/>
              </a:spcBef>
              <a:tabLst>
                <a:tab pos="1497330" algn="l"/>
                <a:tab pos="1901189" algn="l"/>
                <a:tab pos="2574925" algn="l"/>
                <a:tab pos="2979420" algn="l"/>
                <a:tab pos="3520440" algn="l"/>
                <a:tab pos="3924300" algn="l"/>
                <a:tab pos="4599305" algn="l"/>
                <a:tab pos="5272405" algn="l"/>
                <a:tab pos="6350000" algn="l"/>
                <a:tab pos="7428865" algn="l"/>
              </a:tabLst>
            </a:pPr>
            <a:r>
              <a:rPr sz="2050" spc="305" dirty="0">
                <a:latin typeface="Cambria"/>
                <a:cs typeface="Cambria"/>
              </a:rPr>
              <a:t>(let	</a:t>
            </a:r>
            <a:r>
              <a:rPr sz="2050" spc="200" dirty="0">
                <a:latin typeface="Cambria"/>
                <a:cs typeface="Cambria"/>
              </a:rPr>
              <a:t>((location	</a:t>
            </a:r>
            <a:r>
              <a:rPr sz="2050" spc="330" dirty="0">
                <a:latin typeface="Cambria"/>
                <a:cs typeface="Cambria"/>
              </a:rPr>
              <a:t>(first	</a:t>
            </a:r>
            <a:r>
              <a:rPr sz="2050" spc="140" dirty="0">
                <a:latin typeface="Cambria"/>
                <a:cs typeface="Cambria"/>
              </a:rPr>
              <a:t>percept))	</a:t>
            </a:r>
            <a:r>
              <a:rPr sz="2050" spc="195" dirty="0">
                <a:latin typeface="Cambria"/>
                <a:cs typeface="Cambria"/>
              </a:rPr>
              <a:t>(status	</a:t>
            </a:r>
            <a:r>
              <a:rPr sz="2050" spc="70" dirty="0">
                <a:latin typeface="Cambria"/>
                <a:cs typeface="Cambria"/>
              </a:rPr>
              <a:t>(second	</a:t>
            </a:r>
            <a:r>
              <a:rPr sz="2050" spc="140" dirty="0">
                <a:latin typeface="Cambria"/>
                <a:cs typeface="Cambria"/>
              </a:rPr>
              <a:t>percept)))  </a:t>
            </a:r>
            <a:r>
              <a:rPr sz="2050" spc="50" dirty="0">
                <a:latin typeface="Cambria"/>
                <a:cs typeface="Cambria"/>
              </a:rPr>
              <a:t>(cond	</a:t>
            </a:r>
            <a:r>
              <a:rPr sz="2050" spc="140" dirty="0">
                <a:latin typeface="Cambria"/>
                <a:cs typeface="Cambria"/>
              </a:rPr>
              <a:t>((eq	</a:t>
            </a:r>
            <a:r>
              <a:rPr sz="2050" spc="180" dirty="0">
                <a:latin typeface="Cambria"/>
                <a:cs typeface="Cambria"/>
              </a:rPr>
              <a:t>status	</a:t>
            </a:r>
            <a:r>
              <a:rPr sz="2050" spc="275" dirty="0">
                <a:latin typeface="Cambria"/>
                <a:cs typeface="Cambria"/>
              </a:rPr>
              <a:t>’dirty)	</a:t>
            </a:r>
            <a:r>
              <a:rPr sz="2050" spc="170" dirty="0">
                <a:latin typeface="Cambria"/>
                <a:cs typeface="Cambria"/>
              </a:rPr>
              <a:t>’Suck)</a:t>
            </a:r>
            <a:endParaRPr sz="2050" dirty="0">
              <a:latin typeface="Cambria"/>
              <a:cs typeface="Cambria"/>
            </a:endParaRPr>
          </a:p>
          <a:p>
            <a:pPr marL="1901825" marR="3245485">
              <a:lnSpc>
                <a:spcPct val="101499"/>
              </a:lnSpc>
              <a:tabLst>
                <a:tab pos="2576195" algn="l"/>
                <a:tab pos="3790315" algn="l"/>
                <a:tab pos="4329430" algn="l"/>
              </a:tabLst>
            </a:pPr>
            <a:r>
              <a:rPr sz="2050" spc="140" dirty="0">
                <a:latin typeface="Cambria"/>
                <a:cs typeface="Cambria"/>
              </a:rPr>
              <a:t>((eq	</a:t>
            </a:r>
            <a:r>
              <a:rPr sz="2050" spc="180" dirty="0">
                <a:latin typeface="Cambria"/>
                <a:cs typeface="Cambria"/>
              </a:rPr>
              <a:t>location	</a:t>
            </a:r>
            <a:r>
              <a:rPr sz="2050" spc="225" dirty="0">
                <a:latin typeface="Cambria"/>
                <a:cs typeface="Cambria"/>
              </a:rPr>
              <a:t>’A)	</a:t>
            </a:r>
            <a:r>
              <a:rPr sz="2050" spc="215" dirty="0">
                <a:latin typeface="Cambria"/>
                <a:cs typeface="Cambria"/>
              </a:rPr>
              <a:t>’Right) </a:t>
            </a:r>
            <a:r>
              <a:rPr sz="2050" spc="220" dirty="0">
                <a:latin typeface="Cambria"/>
                <a:cs typeface="Cambria"/>
              </a:rPr>
              <a:t> </a:t>
            </a:r>
            <a:r>
              <a:rPr sz="2050" spc="140" dirty="0">
                <a:latin typeface="Cambria"/>
                <a:cs typeface="Cambria"/>
              </a:rPr>
              <a:t>((eq</a:t>
            </a:r>
            <a:r>
              <a:rPr sz="2050" dirty="0">
                <a:latin typeface="Cambria"/>
                <a:cs typeface="Cambria"/>
              </a:rPr>
              <a:t>	</a:t>
            </a:r>
            <a:r>
              <a:rPr sz="2050" spc="180" dirty="0">
                <a:latin typeface="Cambria"/>
                <a:cs typeface="Cambria"/>
              </a:rPr>
              <a:t>location</a:t>
            </a:r>
            <a:r>
              <a:rPr sz="2050" dirty="0">
                <a:latin typeface="Cambria"/>
                <a:cs typeface="Cambria"/>
              </a:rPr>
              <a:t>	</a:t>
            </a:r>
            <a:r>
              <a:rPr sz="2050" spc="229" dirty="0">
                <a:latin typeface="Cambria"/>
                <a:cs typeface="Cambria"/>
              </a:rPr>
              <a:t>’B)</a:t>
            </a:r>
            <a:r>
              <a:rPr sz="2050" dirty="0">
                <a:latin typeface="Cambria"/>
                <a:cs typeface="Cambria"/>
              </a:rPr>
              <a:t>	</a:t>
            </a:r>
            <a:r>
              <a:rPr sz="2050" spc="285" dirty="0">
                <a:latin typeface="Cambria"/>
                <a:cs typeface="Cambria"/>
              </a:rPr>
              <a:t>’Left)))))</a:t>
            </a:r>
            <a:endParaRPr sz="2050" dirty="0">
              <a:latin typeface="Cambria"/>
              <a:cs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381F26-5960-4523-AB4E-1E035C55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Reflex</a:t>
            </a:r>
            <a:r>
              <a:rPr spc="250" dirty="0"/>
              <a:t> </a:t>
            </a:r>
            <a:r>
              <a:rPr spc="35" dirty="0"/>
              <a:t>agents</a:t>
            </a:r>
            <a:r>
              <a:rPr spc="250" dirty="0"/>
              <a:t> </a:t>
            </a:r>
            <a:r>
              <a:rPr spc="75" dirty="0"/>
              <a:t>with</a:t>
            </a:r>
            <a:r>
              <a:rPr spc="270" dirty="0"/>
              <a:t> </a:t>
            </a:r>
            <a:r>
              <a:rPr spc="55" dirty="0"/>
              <a:t>state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5264046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7315200" y="7008651"/>
            <a:ext cx="12900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21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8933" y="4426502"/>
            <a:ext cx="139954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3740" y="1900205"/>
            <a:ext cx="5232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6709" y="2371985"/>
            <a:ext cx="21570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evolves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0856" y="3102476"/>
            <a:ext cx="18967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my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101" y="4533029"/>
            <a:ext cx="21399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Condition−action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rules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1559" y="5430297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8491" y="2265457"/>
            <a:ext cx="1446530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386F79-A4C2-4F11-8D82-A384AF4B7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162800" y="7008651"/>
            <a:ext cx="14424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22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5425" y="1570634"/>
            <a:ext cx="7760334" cy="1268095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50"/>
              </a:spcBef>
            </a:pPr>
            <a:r>
              <a:rPr sz="1700" spc="45" dirty="0">
                <a:latin typeface="Century"/>
                <a:cs typeface="Century"/>
              </a:rPr>
              <a:t>function</a:t>
            </a:r>
            <a:r>
              <a:rPr sz="1700" spc="95" dirty="0">
                <a:latin typeface="Century"/>
                <a:cs typeface="Century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Reflex-Vacuum-Agent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spc="-21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[</a:t>
            </a:r>
            <a:r>
              <a:rPr sz="1700" b="0" i="1" spc="-90" dirty="0">
                <a:latin typeface="Bookman Old Style"/>
                <a:cs typeface="Bookman Old Style"/>
              </a:rPr>
              <a:t>location</a:t>
            </a:r>
            <a:r>
              <a:rPr sz="1700" spc="-90" dirty="0">
                <a:latin typeface="Gill Sans MT"/>
                <a:cs typeface="Gill Sans MT"/>
              </a:rPr>
              <a:t>,</a:t>
            </a:r>
            <a:r>
              <a:rPr sz="1700" b="0" i="1" spc="-90" dirty="0">
                <a:latin typeface="Bookman Old Style"/>
                <a:cs typeface="Bookman Old Style"/>
              </a:rPr>
              <a:t>status</a:t>
            </a:r>
            <a:r>
              <a:rPr sz="1700" spc="-90" dirty="0">
                <a:latin typeface="Gill Sans MT"/>
                <a:cs typeface="Gill Sans MT"/>
              </a:rPr>
              <a:t>])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35" dirty="0">
                <a:latin typeface="Century"/>
                <a:cs typeface="Century"/>
              </a:rPr>
              <a:t>returns</a:t>
            </a:r>
            <a:r>
              <a:rPr sz="1700" spc="60" dirty="0"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action</a:t>
            </a:r>
            <a:endParaRPr sz="1700">
              <a:latin typeface="Gill Sans MT"/>
              <a:cs typeface="Gill Sans MT"/>
            </a:endParaRPr>
          </a:p>
          <a:p>
            <a:pPr marL="156210">
              <a:lnSpc>
                <a:spcPct val="100000"/>
              </a:lnSpc>
              <a:spcBef>
                <a:spcPts val="145"/>
              </a:spcBef>
            </a:pPr>
            <a:r>
              <a:rPr sz="1700" spc="45" dirty="0">
                <a:latin typeface="Century"/>
                <a:cs typeface="Century"/>
              </a:rPr>
              <a:t>static</a:t>
            </a:r>
            <a:r>
              <a:rPr sz="1700" spc="45" dirty="0">
                <a:latin typeface="Gill Sans MT"/>
                <a:cs typeface="Gill Sans MT"/>
              </a:rPr>
              <a:t>:</a:t>
            </a:r>
            <a:r>
              <a:rPr sz="1700" spc="220" dirty="0">
                <a:latin typeface="Gill Sans MT"/>
                <a:cs typeface="Gill Sans MT"/>
              </a:rPr>
              <a:t> </a:t>
            </a:r>
            <a:r>
              <a:rPr sz="1700" b="0" i="1" spc="-95" dirty="0">
                <a:latin typeface="Bookman Old Style"/>
                <a:cs typeface="Bookman Old Style"/>
              </a:rPr>
              <a:t>last</a:t>
            </a:r>
            <a:r>
              <a:rPr sz="1700" b="0" i="1" u="sng" spc="-25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00" b="0" i="1" spc="25" dirty="0">
                <a:latin typeface="Bookman Old Style"/>
                <a:cs typeface="Bookman Old Style"/>
              </a:rPr>
              <a:t>A,</a:t>
            </a:r>
            <a:r>
              <a:rPr sz="1700" b="0" i="1" spc="100" dirty="0">
                <a:latin typeface="Bookman Old Style"/>
                <a:cs typeface="Bookman Old Style"/>
              </a:rPr>
              <a:t> </a:t>
            </a:r>
            <a:r>
              <a:rPr sz="1700" b="0" i="1" spc="-95" dirty="0">
                <a:latin typeface="Bookman Old Style"/>
                <a:cs typeface="Bookman Old Style"/>
              </a:rPr>
              <a:t>last</a:t>
            </a:r>
            <a:r>
              <a:rPr sz="1700" b="0" i="1" u="sng" spc="-30" dirty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r>
              <a:rPr sz="1700" b="0" i="1" spc="15" dirty="0">
                <a:latin typeface="Bookman Old Style"/>
                <a:cs typeface="Bookman Old Style"/>
              </a:rPr>
              <a:t>B</a:t>
            </a:r>
            <a:r>
              <a:rPr sz="1700" spc="15" dirty="0">
                <a:latin typeface="Gill Sans MT"/>
                <a:cs typeface="Gill Sans MT"/>
              </a:rPr>
              <a:t>,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spc="-30" dirty="0">
                <a:latin typeface="Gill Sans MT"/>
                <a:cs typeface="Gill Sans MT"/>
              </a:rPr>
              <a:t>numbers,</a:t>
            </a:r>
            <a:r>
              <a:rPr sz="1700" spc="70" dirty="0">
                <a:latin typeface="Gill Sans MT"/>
                <a:cs typeface="Gill Sans MT"/>
              </a:rPr>
              <a:t> </a:t>
            </a:r>
            <a:r>
              <a:rPr sz="1700" spc="10" dirty="0">
                <a:latin typeface="Gill Sans MT"/>
                <a:cs typeface="Gill Sans MT"/>
              </a:rPr>
              <a:t>initially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505" dirty="0">
                <a:latin typeface="Arial"/>
                <a:cs typeface="Arial"/>
              </a:rPr>
              <a:t>∞</a:t>
            </a:r>
            <a:endParaRPr sz="170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875"/>
              </a:spcBef>
            </a:pPr>
            <a:r>
              <a:rPr sz="1700" spc="10" dirty="0">
                <a:latin typeface="Century"/>
                <a:cs typeface="Century"/>
              </a:rPr>
              <a:t>if</a:t>
            </a:r>
            <a:r>
              <a:rPr sz="1700" spc="70" dirty="0">
                <a:latin typeface="Century"/>
                <a:cs typeface="Century"/>
              </a:rPr>
              <a:t> </a:t>
            </a:r>
            <a:r>
              <a:rPr sz="1700" b="0" i="1" spc="-150" dirty="0">
                <a:latin typeface="Bookman Old Style"/>
                <a:cs typeface="Bookman Old Style"/>
              </a:rPr>
              <a:t>statu</a:t>
            </a:r>
            <a:r>
              <a:rPr sz="1700" b="0" i="1" spc="-155" dirty="0">
                <a:latin typeface="Bookman Old Style"/>
                <a:cs typeface="Bookman Old Style"/>
              </a:rPr>
              <a:t>s</a:t>
            </a:r>
            <a:r>
              <a:rPr sz="1700" b="0" i="1" spc="45" dirty="0"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55" dirty="0">
                <a:latin typeface="Gill Sans MT"/>
                <a:cs typeface="Gill Sans MT"/>
              </a:rPr>
              <a:t> </a:t>
            </a:r>
            <a:r>
              <a:rPr sz="1700" b="0" i="1" spc="-30" dirty="0">
                <a:latin typeface="Bookman Old Style"/>
                <a:cs typeface="Bookman Old Style"/>
              </a:rPr>
              <a:t>Dirty</a:t>
            </a:r>
            <a:r>
              <a:rPr sz="1700" b="0" i="1" spc="25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Century"/>
                <a:cs typeface="Century"/>
              </a:rPr>
              <a:t>then</a:t>
            </a:r>
            <a:r>
              <a:rPr sz="1700" spc="60" dirty="0">
                <a:latin typeface="Century"/>
                <a:cs typeface="Century"/>
              </a:rPr>
              <a:t> </a:t>
            </a:r>
            <a:r>
              <a:rPr sz="1700" spc="-5" dirty="0">
                <a:latin typeface="Arial"/>
                <a:cs typeface="Arial"/>
              </a:rPr>
              <a:t>.</a:t>
            </a:r>
            <a:r>
              <a:rPr sz="1700" spc="-19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.</a:t>
            </a:r>
            <a:r>
              <a:rPr sz="1700" spc="-19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3111213"/>
            <a:ext cx="8796655" cy="28721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81940" marR="1628775" indent="-269875">
              <a:lnSpc>
                <a:spcPct val="101499"/>
              </a:lnSpc>
              <a:spcBef>
                <a:spcPts val="80"/>
              </a:spcBef>
              <a:tabLst>
                <a:tab pos="955675" algn="l"/>
                <a:tab pos="1630045" algn="l"/>
                <a:tab pos="2170430" algn="l"/>
                <a:tab pos="3518535" algn="l"/>
                <a:tab pos="4597400" algn="l"/>
              </a:tabLst>
            </a:pPr>
            <a:r>
              <a:rPr sz="2050" spc="90" dirty="0">
                <a:latin typeface="Cambria"/>
                <a:cs typeface="Cambria"/>
              </a:rPr>
              <a:t>(defun	</a:t>
            </a:r>
            <a:r>
              <a:rPr sz="2050" spc="95" dirty="0">
                <a:latin typeface="Cambria"/>
                <a:cs typeface="Cambria"/>
              </a:rPr>
              <a:t>make-reflex-vacuum-agent-with-state-program</a:t>
            </a:r>
            <a:r>
              <a:rPr sz="2050" spc="475" dirty="0">
                <a:latin typeface="Cambria"/>
                <a:cs typeface="Cambria"/>
              </a:rPr>
              <a:t> </a:t>
            </a:r>
            <a:r>
              <a:rPr sz="2050" spc="280" dirty="0">
                <a:latin typeface="Cambria"/>
                <a:cs typeface="Cambria"/>
              </a:rPr>
              <a:t>() </a:t>
            </a:r>
            <a:r>
              <a:rPr sz="2050" spc="-440" dirty="0">
                <a:latin typeface="Cambria"/>
                <a:cs typeface="Cambria"/>
              </a:rPr>
              <a:t> </a:t>
            </a:r>
            <a:r>
              <a:rPr sz="2050" spc="305" dirty="0">
                <a:latin typeface="Cambria"/>
                <a:cs typeface="Cambria"/>
              </a:rPr>
              <a:t>(let	</a:t>
            </a:r>
            <a:r>
              <a:rPr sz="2050" spc="229" dirty="0">
                <a:latin typeface="Cambria"/>
                <a:cs typeface="Cambria"/>
              </a:rPr>
              <a:t>((last-A	</a:t>
            </a:r>
            <a:r>
              <a:rPr sz="2050" spc="270" dirty="0">
                <a:latin typeface="Cambria"/>
                <a:cs typeface="Cambria"/>
              </a:rPr>
              <a:t>infinity)	</a:t>
            </a:r>
            <a:r>
              <a:rPr sz="2050" spc="225" dirty="0">
                <a:latin typeface="Cambria"/>
                <a:cs typeface="Cambria"/>
              </a:rPr>
              <a:t>(last-B	</a:t>
            </a:r>
            <a:r>
              <a:rPr sz="2050" spc="270" dirty="0">
                <a:latin typeface="Cambria"/>
                <a:cs typeface="Cambria"/>
              </a:rPr>
              <a:t>infinity)) </a:t>
            </a:r>
            <a:r>
              <a:rPr sz="2050" spc="275" dirty="0">
                <a:latin typeface="Cambria"/>
                <a:cs typeface="Cambria"/>
              </a:rPr>
              <a:t> </a:t>
            </a:r>
            <a:r>
              <a:rPr sz="2050" spc="60" dirty="0">
                <a:latin typeface="Cambria"/>
                <a:cs typeface="Cambria"/>
              </a:rPr>
              <a:t>#’(lambda	</a:t>
            </a:r>
            <a:r>
              <a:rPr sz="2050" spc="140" dirty="0">
                <a:latin typeface="Cambria"/>
                <a:cs typeface="Cambria"/>
              </a:rPr>
              <a:t>(percept)</a:t>
            </a:r>
            <a:endParaRPr sz="2050">
              <a:latin typeface="Cambria"/>
              <a:cs typeface="Cambria"/>
            </a:endParaRPr>
          </a:p>
          <a:p>
            <a:pPr marL="1092835" marR="5080" indent="-269875">
              <a:lnSpc>
                <a:spcPts val="2500"/>
              </a:lnSpc>
              <a:spcBef>
                <a:spcPts val="70"/>
              </a:spcBef>
              <a:tabLst>
                <a:tab pos="1497330" algn="l"/>
                <a:tab pos="1901189" algn="l"/>
                <a:tab pos="2979420" algn="l"/>
                <a:tab pos="3789679" algn="l"/>
                <a:tab pos="3924300" algn="l"/>
                <a:tab pos="5272405" algn="l"/>
                <a:tab pos="6350000" algn="l"/>
                <a:tab pos="7428865" algn="l"/>
              </a:tabLst>
            </a:pPr>
            <a:r>
              <a:rPr sz="2050" spc="305" dirty="0">
                <a:latin typeface="Cambria"/>
                <a:cs typeface="Cambria"/>
              </a:rPr>
              <a:t>(let	</a:t>
            </a:r>
            <a:r>
              <a:rPr sz="2050" spc="200" dirty="0">
                <a:latin typeface="Cambria"/>
                <a:cs typeface="Cambria"/>
              </a:rPr>
              <a:t>((location	</a:t>
            </a:r>
            <a:r>
              <a:rPr sz="2050" spc="330" dirty="0">
                <a:latin typeface="Cambria"/>
                <a:cs typeface="Cambria"/>
              </a:rPr>
              <a:t>(first	</a:t>
            </a:r>
            <a:r>
              <a:rPr sz="2050" spc="140" dirty="0">
                <a:latin typeface="Cambria"/>
                <a:cs typeface="Cambria"/>
              </a:rPr>
              <a:t>percept))	</a:t>
            </a:r>
            <a:r>
              <a:rPr sz="2050" spc="195" dirty="0">
                <a:latin typeface="Cambria"/>
                <a:cs typeface="Cambria"/>
              </a:rPr>
              <a:t>(status	</a:t>
            </a:r>
            <a:r>
              <a:rPr sz="2050" spc="70" dirty="0">
                <a:latin typeface="Cambria"/>
                <a:cs typeface="Cambria"/>
              </a:rPr>
              <a:t>(second	</a:t>
            </a:r>
            <a:r>
              <a:rPr sz="2050" spc="140" dirty="0">
                <a:latin typeface="Cambria"/>
                <a:cs typeface="Cambria"/>
              </a:rPr>
              <a:t>percept)))  </a:t>
            </a:r>
            <a:r>
              <a:rPr sz="2050" spc="254" dirty="0">
                <a:latin typeface="Cambria"/>
                <a:cs typeface="Cambria"/>
              </a:rPr>
              <a:t>(incf	</a:t>
            </a:r>
            <a:r>
              <a:rPr sz="2050" spc="225" dirty="0">
                <a:latin typeface="Cambria"/>
                <a:cs typeface="Cambria"/>
              </a:rPr>
              <a:t>last-A)	</a:t>
            </a:r>
            <a:r>
              <a:rPr sz="2050" spc="254" dirty="0">
                <a:latin typeface="Cambria"/>
                <a:cs typeface="Cambria"/>
              </a:rPr>
              <a:t>(incf	</a:t>
            </a:r>
            <a:r>
              <a:rPr sz="2050" spc="225" dirty="0">
                <a:latin typeface="Cambria"/>
                <a:cs typeface="Cambria"/>
              </a:rPr>
              <a:t>last-B)</a:t>
            </a:r>
            <a:endParaRPr sz="2050">
              <a:latin typeface="Cambria"/>
              <a:cs typeface="Cambria"/>
            </a:endParaRPr>
          </a:p>
          <a:p>
            <a:pPr marL="1092835">
              <a:lnSpc>
                <a:spcPts val="2390"/>
              </a:lnSpc>
            </a:pPr>
            <a:r>
              <a:rPr sz="2050" spc="50" dirty="0">
                <a:latin typeface="Cambria"/>
                <a:cs typeface="Cambria"/>
              </a:rPr>
              <a:t>(cond</a:t>
            </a:r>
            <a:endParaRPr sz="2050">
              <a:latin typeface="Cambria"/>
              <a:cs typeface="Cambria"/>
            </a:endParaRPr>
          </a:p>
          <a:p>
            <a:pPr marL="1226820">
              <a:lnSpc>
                <a:spcPct val="100000"/>
              </a:lnSpc>
              <a:spcBef>
                <a:spcPts val="40"/>
              </a:spcBef>
              <a:tabLst>
                <a:tab pos="1901189" algn="l"/>
                <a:tab pos="2846070" algn="l"/>
              </a:tabLst>
            </a:pPr>
            <a:r>
              <a:rPr sz="2050" spc="140" dirty="0">
                <a:latin typeface="Cambria"/>
                <a:cs typeface="Cambria"/>
              </a:rPr>
              <a:t>((eq	</a:t>
            </a:r>
            <a:r>
              <a:rPr sz="2050" spc="180" dirty="0">
                <a:latin typeface="Cambria"/>
                <a:cs typeface="Cambria"/>
              </a:rPr>
              <a:t>status	</a:t>
            </a:r>
            <a:r>
              <a:rPr sz="2050" spc="275" dirty="0">
                <a:latin typeface="Cambria"/>
                <a:cs typeface="Cambria"/>
              </a:rPr>
              <a:t>’dirty)</a:t>
            </a:r>
            <a:endParaRPr sz="2050">
              <a:latin typeface="Cambria"/>
              <a:cs typeface="Cambria"/>
            </a:endParaRPr>
          </a:p>
          <a:p>
            <a:pPr marL="1362710" marR="276860" indent="-635">
              <a:lnSpc>
                <a:spcPts val="2500"/>
              </a:lnSpc>
              <a:spcBef>
                <a:spcPts val="70"/>
              </a:spcBef>
              <a:tabLst>
                <a:tab pos="1901189" algn="l"/>
                <a:tab pos="2441575" algn="l"/>
                <a:tab pos="3654425" algn="l"/>
                <a:tab pos="4194810" algn="l"/>
                <a:tab pos="5003165" algn="l"/>
                <a:tab pos="5948045" algn="l"/>
                <a:tab pos="6351270" algn="l"/>
                <a:tab pos="7160895" algn="l"/>
                <a:tab pos="8104505" algn="l"/>
              </a:tabLst>
            </a:pPr>
            <a:r>
              <a:rPr sz="2050" spc="405" dirty="0">
                <a:latin typeface="Cambria"/>
                <a:cs typeface="Cambria"/>
              </a:rPr>
              <a:t>(if	</a:t>
            </a:r>
            <a:r>
              <a:rPr sz="2050" spc="95" dirty="0">
                <a:latin typeface="Cambria"/>
                <a:cs typeface="Cambria"/>
              </a:rPr>
              <a:t>(eq	</a:t>
            </a:r>
            <a:r>
              <a:rPr sz="2050" spc="180" dirty="0">
                <a:latin typeface="Cambria"/>
                <a:cs typeface="Cambria"/>
              </a:rPr>
              <a:t>location	</a:t>
            </a:r>
            <a:r>
              <a:rPr sz="2050" spc="225" dirty="0">
                <a:latin typeface="Cambria"/>
                <a:cs typeface="Cambria"/>
              </a:rPr>
              <a:t>’A)	</a:t>
            </a:r>
            <a:r>
              <a:rPr sz="2050" spc="165" dirty="0">
                <a:latin typeface="Cambria"/>
                <a:cs typeface="Cambria"/>
              </a:rPr>
              <a:t>(setq	</a:t>
            </a:r>
            <a:r>
              <a:rPr sz="2050" spc="215" dirty="0">
                <a:latin typeface="Cambria"/>
                <a:cs typeface="Cambria"/>
              </a:rPr>
              <a:t>last-A	</a:t>
            </a:r>
            <a:r>
              <a:rPr sz="2050" spc="105" dirty="0">
                <a:latin typeface="Cambria"/>
                <a:cs typeface="Cambria"/>
              </a:rPr>
              <a:t>0)	</a:t>
            </a:r>
            <a:r>
              <a:rPr sz="2050" spc="165" dirty="0">
                <a:latin typeface="Cambria"/>
                <a:cs typeface="Cambria"/>
              </a:rPr>
              <a:t>(setq	</a:t>
            </a:r>
            <a:r>
              <a:rPr sz="2050" spc="215" dirty="0">
                <a:latin typeface="Cambria"/>
                <a:cs typeface="Cambria"/>
              </a:rPr>
              <a:t>last-B	</a:t>
            </a:r>
            <a:r>
              <a:rPr sz="2050" spc="130" dirty="0">
                <a:latin typeface="Cambria"/>
                <a:cs typeface="Cambria"/>
              </a:rPr>
              <a:t>0))  </a:t>
            </a:r>
            <a:r>
              <a:rPr sz="2050" spc="170" dirty="0">
                <a:latin typeface="Cambria"/>
                <a:cs typeface="Cambria"/>
              </a:rPr>
              <a:t>’Suck)</a:t>
            </a:r>
            <a:endParaRPr sz="205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25862" y="6036846"/>
          <a:ext cx="721741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ts val="1955"/>
                        </a:lnSpc>
                        <a:tabLst>
                          <a:tab pos="705485" algn="l"/>
                          <a:tab pos="1919605" algn="l"/>
                        </a:tabLst>
                      </a:pPr>
                      <a:r>
                        <a:rPr sz="2050" spc="140" dirty="0">
                          <a:latin typeface="Cambria"/>
                          <a:cs typeface="Cambria"/>
                        </a:rPr>
                        <a:t>((eq	</a:t>
                      </a:r>
                      <a:r>
                        <a:rPr sz="2050" spc="180" dirty="0">
                          <a:latin typeface="Cambria"/>
                          <a:cs typeface="Cambria"/>
                        </a:rPr>
                        <a:t>location	</a:t>
                      </a:r>
                      <a:r>
                        <a:rPr sz="2050" spc="225" dirty="0">
                          <a:latin typeface="Cambria"/>
                          <a:cs typeface="Cambria"/>
                        </a:rPr>
                        <a:t>’A)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955"/>
                        </a:lnSpc>
                      </a:pPr>
                      <a:r>
                        <a:rPr sz="2050" spc="405" dirty="0">
                          <a:latin typeface="Cambria"/>
                          <a:cs typeface="Cambria"/>
                        </a:rPr>
                        <a:t>(if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tabLst>
                          <a:tab pos="404495" algn="l"/>
                          <a:tab pos="1348105" algn="l"/>
                        </a:tabLst>
                      </a:pPr>
                      <a:r>
                        <a:rPr sz="2050" spc="105" dirty="0">
                          <a:latin typeface="Cambria"/>
                          <a:cs typeface="Cambria"/>
                        </a:rPr>
                        <a:t>(&gt;	</a:t>
                      </a:r>
                      <a:r>
                        <a:rPr sz="2050" spc="215" dirty="0">
                          <a:latin typeface="Cambria"/>
                          <a:cs typeface="Cambria"/>
                        </a:rPr>
                        <a:t>last-B	</a:t>
                      </a:r>
                      <a:r>
                        <a:rPr sz="2050" spc="105" dirty="0">
                          <a:latin typeface="Cambria"/>
                          <a:cs typeface="Cambria"/>
                        </a:rPr>
                        <a:t>3)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55"/>
                        </a:lnSpc>
                        <a:tabLst>
                          <a:tab pos="1010285" algn="l"/>
                        </a:tabLst>
                      </a:pPr>
                      <a:r>
                        <a:rPr sz="2050" spc="204" dirty="0">
                          <a:latin typeface="Cambria"/>
                          <a:cs typeface="Cambria"/>
                        </a:rPr>
                        <a:t>’Right	</a:t>
                      </a:r>
                      <a:r>
                        <a:rPr sz="2050" spc="65" dirty="0">
                          <a:latin typeface="Cambria"/>
                          <a:cs typeface="Cambria"/>
                        </a:rPr>
                        <a:t>’NoOp))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31750">
                        <a:lnSpc>
                          <a:spcPts val="2170"/>
                        </a:lnSpc>
                        <a:tabLst>
                          <a:tab pos="705485" algn="l"/>
                          <a:tab pos="1919605" algn="l"/>
                        </a:tabLst>
                      </a:pPr>
                      <a:r>
                        <a:rPr sz="2050" spc="140" dirty="0">
                          <a:latin typeface="Cambria"/>
                          <a:cs typeface="Cambria"/>
                        </a:rPr>
                        <a:t>((eq	</a:t>
                      </a:r>
                      <a:r>
                        <a:rPr sz="2050" spc="180" dirty="0">
                          <a:latin typeface="Cambria"/>
                          <a:cs typeface="Cambria"/>
                        </a:rPr>
                        <a:t>location	</a:t>
                      </a:r>
                      <a:r>
                        <a:rPr sz="2050" spc="229" dirty="0">
                          <a:latin typeface="Cambria"/>
                          <a:cs typeface="Cambria"/>
                        </a:rPr>
                        <a:t>’B)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170"/>
                        </a:lnSpc>
                      </a:pPr>
                      <a:r>
                        <a:rPr sz="2050" spc="405" dirty="0">
                          <a:latin typeface="Cambria"/>
                          <a:cs typeface="Cambria"/>
                        </a:rPr>
                        <a:t>(if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tabLst>
                          <a:tab pos="404495" algn="l"/>
                          <a:tab pos="1348105" algn="l"/>
                        </a:tabLst>
                      </a:pPr>
                      <a:r>
                        <a:rPr sz="2050" spc="105" dirty="0">
                          <a:latin typeface="Cambria"/>
                          <a:cs typeface="Cambria"/>
                        </a:rPr>
                        <a:t>(&gt;	</a:t>
                      </a:r>
                      <a:r>
                        <a:rPr sz="2050" spc="215" dirty="0">
                          <a:latin typeface="Cambria"/>
                          <a:cs typeface="Cambria"/>
                        </a:rPr>
                        <a:t>last-A	</a:t>
                      </a:r>
                      <a:r>
                        <a:rPr sz="2050" spc="105" dirty="0">
                          <a:latin typeface="Cambria"/>
                          <a:cs typeface="Cambria"/>
                        </a:rPr>
                        <a:t>3)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70"/>
                        </a:lnSpc>
                        <a:tabLst>
                          <a:tab pos="875030" algn="l"/>
                        </a:tabLst>
                      </a:pPr>
                      <a:r>
                        <a:rPr sz="2050" spc="290" dirty="0">
                          <a:latin typeface="Cambria"/>
                          <a:cs typeface="Cambria"/>
                        </a:rPr>
                        <a:t>’Left	</a:t>
                      </a:r>
                      <a:r>
                        <a:rPr sz="2050" spc="155" dirty="0">
                          <a:latin typeface="Cambria"/>
                          <a:cs typeface="Cambria"/>
                        </a:rPr>
                        <a:t>’NoOp)))))))</a:t>
                      </a:r>
                      <a:endParaRPr sz="205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1F34DF6-44AB-4AEF-B826-27C035E73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object 3">
            <a:extLst>
              <a:ext uri="{FF2B5EF4-FFF2-40B4-BE49-F238E27FC236}">
                <a16:creationId xmlns:a16="http://schemas.microsoft.com/office/drawing/2014/main" id="{42A5DD5C-3003-479B-9610-A8A81ACFC9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33425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pc="100" dirty="0"/>
              <a:t>Model</a:t>
            </a:r>
            <a:r>
              <a:rPr spc="100" dirty="0"/>
              <a:t>-based</a:t>
            </a:r>
            <a:r>
              <a:rPr spc="175" dirty="0"/>
              <a:t> </a:t>
            </a:r>
            <a:r>
              <a:rPr spc="35" dirty="0"/>
              <a:t>agents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3072" y="5264046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8046" y="4440026"/>
            <a:ext cx="1672589" cy="490220"/>
          </a:xfrm>
          <a:custGeom>
            <a:avLst/>
            <a:gdLst/>
            <a:ahLst/>
            <a:cxnLst/>
            <a:rect l="l" t="t" r="r" b="b"/>
            <a:pathLst>
              <a:path w="1672590" h="490220">
                <a:moveTo>
                  <a:pt x="0" y="0"/>
                </a:moveTo>
                <a:lnTo>
                  <a:pt x="0" y="489948"/>
                </a:lnTo>
                <a:lnTo>
                  <a:pt x="1672082" y="489948"/>
                </a:lnTo>
                <a:lnTo>
                  <a:pt x="1672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48046" y="4440026"/>
            <a:ext cx="1672589" cy="490220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3510" marR="146685">
              <a:lnSpc>
                <a:spcPts val="1680"/>
              </a:lnSpc>
              <a:spcBef>
                <a:spcPts val="325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70397" y="1861908"/>
            <a:ext cx="2301875" cy="458470"/>
            <a:chOff x="2670397" y="1861908"/>
            <a:chExt cx="2301875" cy="458470"/>
          </a:xfrm>
        </p:grpSpPr>
        <p:sp>
          <p:nvSpPr>
            <p:cNvPr id="14" name="object 14"/>
            <p:cNvSpPr/>
            <p:nvPr/>
          </p:nvSpPr>
          <p:spPr>
            <a:xfrm>
              <a:off x="3570846" y="2052154"/>
              <a:ext cx="1339850" cy="243840"/>
            </a:xfrm>
            <a:custGeom>
              <a:avLst/>
              <a:gdLst/>
              <a:ahLst/>
              <a:cxnLst/>
              <a:rect l="l" t="t" r="r" b="b"/>
              <a:pathLst>
                <a:path w="1339850" h="243839">
                  <a:moveTo>
                    <a:pt x="0" y="0"/>
                  </a:moveTo>
                  <a:lnTo>
                    <a:pt x="1339240" y="243497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6398" y="2222030"/>
              <a:ext cx="205740" cy="98425"/>
            </a:xfrm>
            <a:custGeom>
              <a:avLst/>
              <a:gdLst/>
              <a:ahLst/>
              <a:cxnLst/>
              <a:rect l="l" t="t" r="r" b="b"/>
              <a:pathLst>
                <a:path w="205739" h="98425">
                  <a:moveTo>
                    <a:pt x="0" y="98247"/>
                  </a:moveTo>
                  <a:lnTo>
                    <a:pt x="205422" y="84848"/>
                  </a:lnTo>
                  <a:lnTo>
                    <a:pt x="17856" y="0"/>
                  </a:lnTo>
                  <a:lnTo>
                    <a:pt x="0" y="98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4851" y="2243924"/>
              <a:ext cx="125730" cy="60325"/>
            </a:xfrm>
            <a:custGeom>
              <a:avLst/>
              <a:gdLst/>
              <a:ahLst/>
              <a:cxnLst/>
              <a:rect l="l" t="t" r="r" b="b"/>
              <a:pathLst>
                <a:path w="125729" h="60325">
                  <a:moveTo>
                    <a:pt x="10896" y="0"/>
                  </a:moveTo>
                  <a:lnTo>
                    <a:pt x="125234" y="51727"/>
                  </a:lnTo>
                  <a:lnTo>
                    <a:pt x="0" y="59893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34" y="301837"/>
                  </a:lnTo>
                  <a:lnTo>
                    <a:pt x="116668" y="344957"/>
                  </a:lnTo>
                  <a:lnTo>
                    <a:pt x="185154" y="362715"/>
                  </a:lnTo>
                  <a:lnTo>
                    <a:pt x="233663" y="364934"/>
                  </a:lnTo>
                  <a:lnTo>
                    <a:pt x="299294" y="365252"/>
                  </a:lnTo>
                  <a:lnTo>
                    <a:pt x="664546" y="365252"/>
                  </a:lnTo>
                  <a:lnTo>
                    <a:pt x="730177" y="364934"/>
                  </a:lnTo>
                  <a:lnTo>
                    <a:pt x="778686" y="362715"/>
                  </a:lnTo>
                  <a:lnTo>
                    <a:pt x="847172" y="344957"/>
                  </a:lnTo>
                  <a:lnTo>
                    <a:pt x="905508" y="301837"/>
                  </a:lnTo>
                  <a:lnTo>
                    <a:pt x="948632" y="243497"/>
                  </a:lnTo>
                  <a:lnTo>
                    <a:pt x="963844" y="182626"/>
                  </a:lnTo>
                  <a:lnTo>
                    <a:pt x="960041" y="152189"/>
                  </a:lnTo>
                  <a:lnTo>
                    <a:pt x="929923" y="91632"/>
                  </a:lnTo>
                  <a:lnTo>
                    <a:pt x="877290" y="39001"/>
                  </a:lnTo>
                  <a:lnTo>
                    <a:pt x="815781" y="8561"/>
                  </a:lnTo>
                  <a:lnTo>
                    <a:pt x="730177" y="317"/>
                  </a:lnTo>
                  <a:lnTo>
                    <a:pt x="664546" y="0"/>
                  </a:lnTo>
                  <a:lnTo>
                    <a:pt x="299294" y="0"/>
                  </a:lnTo>
                  <a:lnTo>
                    <a:pt x="233663" y="317"/>
                  </a:lnTo>
                  <a:lnTo>
                    <a:pt x="185154" y="2536"/>
                  </a:lnTo>
                  <a:lnTo>
                    <a:pt x="116668" y="20294"/>
                  </a:lnTo>
                  <a:lnTo>
                    <a:pt x="58334" y="63414"/>
                  </a:lnTo>
                  <a:lnTo>
                    <a:pt x="15220" y="121754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20" y="243497"/>
                  </a:moveTo>
                  <a:lnTo>
                    <a:pt x="3805" y="213062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2" y="91632"/>
                  </a:lnTo>
                  <a:lnTo>
                    <a:pt x="86551" y="39001"/>
                  </a:lnTo>
                  <a:lnTo>
                    <a:pt x="148059" y="8561"/>
                  </a:lnTo>
                  <a:lnTo>
                    <a:pt x="233663" y="317"/>
                  </a:lnTo>
                  <a:lnTo>
                    <a:pt x="299294" y="0"/>
                  </a:lnTo>
                  <a:lnTo>
                    <a:pt x="346149" y="0"/>
                  </a:lnTo>
                  <a:lnTo>
                    <a:pt x="398328" y="0"/>
                  </a:lnTo>
                  <a:lnTo>
                    <a:pt x="664546" y="0"/>
                  </a:lnTo>
                  <a:lnTo>
                    <a:pt x="730177" y="317"/>
                  </a:lnTo>
                  <a:lnTo>
                    <a:pt x="778686" y="2536"/>
                  </a:lnTo>
                  <a:lnTo>
                    <a:pt x="847172" y="20294"/>
                  </a:lnTo>
                  <a:lnTo>
                    <a:pt x="905508" y="63414"/>
                  </a:lnTo>
                  <a:lnTo>
                    <a:pt x="948632" y="121754"/>
                  </a:lnTo>
                  <a:lnTo>
                    <a:pt x="963844" y="182626"/>
                  </a:lnTo>
                  <a:lnTo>
                    <a:pt x="960041" y="213062"/>
                  </a:lnTo>
                  <a:lnTo>
                    <a:pt x="929923" y="273619"/>
                  </a:lnTo>
                  <a:lnTo>
                    <a:pt x="877290" y="326250"/>
                  </a:lnTo>
                  <a:lnTo>
                    <a:pt x="815781" y="356690"/>
                  </a:lnTo>
                  <a:lnTo>
                    <a:pt x="730177" y="364934"/>
                  </a:lnTo>
                  <a:lnTo>
                    <a:pt x="664546" y="365252"/>
                  </a:lnTo>
                  <a:lnTo>
                    <a:pt x="617691" y="365252"/>
                  </a:lnTo>
                  <a:lnTo>
                    <a:pt x="565512" y="365252"/>
                  </a:lnTo>
                  <a:lnTo>
                    <a:pt x="299294" y="365252"/>
                  </a:lnTo>
                  <a:lnTo>
                    <a:pt x="233663" y="364934"/>
                  </a:lnTo>
                  <a:lnTo>
                    <a:pt x="185154" y="362715"/>
                  </a:lnTo>
                  <a:lnTo>
                    <a:pt x="116668" y="344957"/>
                  </a:lnTo>
                  <a:lnTo>
                    <a:pt x="58334" y="301837"/>
                  </a:lnTo>
                  <a:lnTo>
                    <a:pt x="33922" y="273619"/>
                  </a:lnTo>
                  <a:lnTo>
                    <a:pt x="15220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03740" y="1900205"/>
            <a:ext cx="5232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79595" y="2539148"/>
            <a:ext cx="730885" cy="0"/>
          </a:xfrm>
          <a:custGeom>
            <a:avLst/>
            <a:gdLst/>
            <a:ahLst/>
            <a:cxnLst/>
            <a:rect l="l" t="t" r="r" b="b"/>
            <a:pathLst>
              <a:path w="730885">
                <a:moveTo>
                  <a:pt x="0" y="0"/>
                </a:moveTo>
                <a:lnTo>
                  <a:pt x="730491" y="0"/>
                </a:lnTo>
              </a:path>
            </a:pathLst>
          </a:custGeom>
          <a:ln w="30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73117" y="2489225"/>
            <a:ext cx="200025" cy="100330"/>
          </a:xfrm>
          <a:custGeom>
            <a:avLst/>
            <a:gdLst/>
            <a:ahLst/>
            <a:cxnLst/>
            <a:rect l="l" t="t" r="r" b="b"/>
            <a:pathLst>
              <a:path w="200025" h="100330">
                <a:moveTo>
                  <a:pt x="0" y="0"/>
                </a:moveTo>
                <a:lnTo>
                  <a:pt x="0" y="99860"/>
                </a:lnTo>
                <a:lnTo>
                  <a:pt x="199720" y="499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47513" y="2341308"/>
            <a:ext cx="2425065" cy="365760"/>
          </a:xfrm>
          <a:custGeom>
            <a:avLst/>
            <a:gdLst/>
            <a:ahLst/>
            <a:cxnLst/>
            <a:rect l="l" t="t" r="r" b="b"/>
            <a:pathLst>
              <a:path w="2425065" h="365760">
                <a:moveTo>
                  <a:pt x="0" y="182626"/>
                </a:moveTo>
                <a:lnTo>
                  <a:pt x="15220" y="243497"/>
                </a:lnTo>
                <a:lnTo>
                  <a:pt x="58340" y="301837"/>
                </a:lnTo>
                <a:lnTo>
                  <a:pt x="116681" y="344957"/>
                </a:lnTo>
                <a:lnTo>
                  <a:pt x="178390" y="360297"/>
                </a:lnTo>
                <a:lnTo>
                  <a:pt x="267085" y="364181"/>
                </a:lnTo>
                <a:lnTo>
                  <a:pt x="336401" y="364934"/>
                </a:lnTo>
                <a:lnTo>
                  <a:pt x="427118" y="365212"/>
                </a:lnTo>
                <a:lnTo>
                  <a:pt x="542804" y="365252"/>
                </a:lnTo>
                <a:lnTo>
                  <a:pt x="1997730" y="365212"/>
                </a:lnTo>
                <a:lnTo>
                  <a:pt x="2088449" y="364934"/>
                </a:lnTo>
                <a:lnTo>
                  <a:pt x="2157766" y="364181"/>
                </a:lnTo>
                <a:lnTo>
                  <a:pt x="2209249" y="362715"/>
                </a:lnTo>
                <a:lnTo>
                  <a:pt x="2272977" y="356690"/>
                </a:lnTo>
                <a:lnTo>
                  <a:pt x="2338290" y="326250"/>
                </a:lnTo>
                <a:lnTo>
                  <a:pt x="2390921" y="273619"/>
                </a:lnTo>
                <a:lnTo>
                  <a:pt x="2421043" y="213062"/>
                </a:lnTo>
                <a:lnTo>
                  <a:pt x="2424849" y="182626"/>
                </a:lnTo>
                <a:lnTo>
                  <a:pt x="2421043" y="152189"/>
                </a:lnTo>
                <a:lnTo>
                  <a:pt x="2390921" y="91632"/>
                </a:lnTo>
                <a:lnTo>
                  <a:pt x="2338290" y="39001"/>
                </a:lnTo>
                <a:lnTo>
                  <a:pt x="2292356" y="13595"/>
                </a:lnTo>
                <a:lnTo>
                  <a:pt x="2246463" y="4954"/>
                </a:lnTo>
                <a:lnTo>
                  <a:pt x="2157766" y="1070"/>
                </a:lnTo>
                <a:lnTo>
                  <a:pt x="2088449" y="317"/>
                </a:lnTo>
                <a:lnTo>
                  <a:pt x="1997730" y="39"/>
                </a:lnTo>
                <a:lnTo>
                  <a:pt x="1882044" y="0"/>
                </a:lnTo>
                <a:lnTo>
                  <a:pt x="427118" y="39"/>
                </a:lnTo>
                <a:lnTo>
                  <a:pt x="336401" y="317"/>
                </a:lnTo>
                <a:lnTo>
                  <a:pt x="267085" y="1070"/>
                </a:lnTo>
                <a:lnTo>
                  <a:pt x="215604" y="2536"/>
                </a:lnTo>
                <a:lnTo>
                  <a:pt x="151876" y="8561"/>
                </a:lnTo>
                <a:lnTo>
                  <a:pt x="86558" y="39001"/>
                </a:lnTo>
                <a:lnTo>
                  <a:pt x="33928" y="91632"/>
                </a:lnTo>
                <a:lnTo>
                  <a:pt x="3805" y="152189"/>
                </a:lnTo>
                <a:lnTo>
                  <a:pt x="0" y="1826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47513" y="2341308"/>
            <a:ext cx="2425065" cy="365760"/>
          </a:xfrm>
          <a:custGeom>
            <a:avLst/>
            <a:gdLst/>
            <a:ahLst/>
            <a:cxnLst/>
            <a:rect l="l" t="t" r="r" b="b"/>
            <a:pathLst>
              <a:path w="2425065" h="365760">
                <a:moveTo>
                  <a:pt x="116681" y="344957"/>
                </a:moveTo>
                <a:lnTo>
                  <a:pt x="58340" y="301837"/>
                </a:lnTo>
                <a:lnTo>
                  <a:pt x="15220" y="243497"/>
                </a:lnTo>
                <a:lnTo>
                  <a:pt x="0" y="182626"/>
                </a:lnTo>
                <a:lnTo>
                  <a:pt x="3805" y="152189"/>
                </a:lnTo>
                <a:lnTo>
                  <a:pt x="33928" y="91632"/>
                </a:lnTo>
                <a:lnTo>
                  <a:pt x="86558" y="39001"/>
                </a:lnTo>
                <a:lnTo>
                  <a:pt x="132496" y="13595"/>
                </a:lnTo>
                <a:lnTo>
                  <a:pt x="178390" y="4954"/>
                </a:lnTo>
                <a:lnTo>
                  <a:pt x="267085" y="1070"/>
                </a:lnTo>
                <a:lnTo>
                  <a:pt x="336401" y="317"/>
                </a:lnTo>
                <a:lnTo>
                  <a:pt x="427118" y="39"/>
                </a:lnTo>
                <a:lnTo>
                  <a:pt x="542804" y="0"/>
                </a:lnTo>
                <a:lnTo>
                  <a:pt x="583923" y="0"/>
                </a:lnTo>
                <a:lnTo>
                  <a:pt x="627535" y="0"/>
                </a:lnTo>
                <a:lnTo>
                  <a:pt x="1882044" y="0"/>
                </a:lnTo>
                <a:lnTo>
                  <a:pt x="1997730" y="39"/>
                </a:lnTo>
                <a:lnTo>
                  <a:pt x="2088449" y="317"/>
                </a:lnTo>
                <a:lnTo>
                  <a:pt x="2157766" y="1070"/>
                </a:lnTo>
                <a:lnTo>
                  <a:pt x="2209249" y="2536"/>
                </a:lnTo>
                <a:lnTo>
                  <a:pt x="2272977" y="8561"/>
                </a:lnTo>
                <a:lnTo>
                  <a:pt x="2338290" y="39001"/>
                </a:lnTo>
                <a:lnTo>
                  <a:pt x="2390921" y="91632"/>
                </a:lnTo>
                <a:lnTo>
                  <a:pt x="2421043" y="152189"/>
                </a:lnTo>
                <a:lnTo>
                  <a:pt x="2424849" y="182626"/>
                </a:lnTo>
                <a:lnTo>
                  <a:pt x="2421043" y="213062"/>
                </a:lnTo>
                <a:lnTo>
                  <a:pt x="2390921" y="273619"/>
                </a:lnTo>
                <a:lnTo>
                  <a:pt x="2338290" y="326250"/>
                </a:lnTo>
                <a:lnTo>
                  <a:pt x="2292356" y="351656"/>
                </a:lnTo>
                <a:lnTo>
                  <a:pt x="2246463" y="360297"/>
                </a:lnTo>
                <a:lnTo>
                  <a:pt x="2157766" y="364181"/>
                </a:lnTo>
                <a:lnTo>
                  <a:pt x="2088449" y="364934"/>
                </a:lnTo>
                <a:lnTo>
                  <a:pt x="1997730" y="365212"/>
                </a:lnTo>
                <a:lnTo>
                  <a:pt x="1882044" y="365252"/>
                </a:lnTo>
                <a:lnTo>
                  <a:pt x="1840925" y="365252"/>
                </a:lnTo>
                <a:lnTo>
                  <a:pt x="1797313" y="365252"/>
                </a:lnTo>
                <a:lnTo>
                  <a:pt x="542804" y="365252"/>
                </a:lnTo>
                <a:lnTo>
                  <a:pt x="427118" y="365212"/>
                </a:lnTo>
                <a:lnTo>
                  <a:pt x="336401" y="364934"/>
                </a:lnTo>
                <a:lnTo>
                  <a:pt x="267085" y="364181"/>
                </a:lnTo>
                <a:lnTo>
                  <a:pt x="215604" y="362715"/>
                </a:lnTo>
                <a:lnTo>
                  <a:pt x="151876" y="356690"/>
                </a:lnTo>
                <a:lnTo>
                  <a:pt x="132496" y="351656"/>
                </a:lnTo>
                <a:lnTo>
                  <a:pt x="116681" y="344957"/>
                </a:lnTo>
              </a:path>
            </a:pathLst>
          </a:custGeom>
          <a:ln w="15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66709" y="2371985"/>
            <a:ext cx="21570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evolves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69611" y="2624429"/>
            <a:ext cx="191770" cy="156845"/>
          </a:xfrm>
          <a:custGeom>
            <a:avLst/>
            <a:gdLst/>
            <a:ahLst/>
            <a:cxnLst/>
            <a:rect l="l" t="t" r="r" b="b"/>
            <a:pathLst>
              <a:path w="191770" h="156844">
                <a:moveTo>
                  <a:pt x="0" y="75450"/>
                </a:moveTo>
                <a:lnTo>
                  <a:pt x="58039" y="156718"/>
                </a:lnTo>
                <a:lnTo>
                  <a:pt x="191541" y="0"/>
                </a:lnTo>
                <a:lnTo>
                  <a:pt x="0" y="75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93322" y="2660903"/>
            <a:ext cx="116839" cy="95885"/>
          </a:xfrm>
          <a:custGeom>
            <a:avLst/>
            <a:gdLst/>
            <a:ahLst/>
            <a:cxnLst/>
            <a:rect l="l" t="t" r="r" b="b"/>
            <a:pathLst>
              <a:path w="116839" h="95885">
                <a:moveTo>
                  <a:pt x="0" y="45999"/>
                </a:moveTo>
                <a:lnTo>
                  <a:pt x="116763" y="0"/>
                </a:lnTo>
                <a:lnTo>
                  <a:pt x="35382" y="95529"/>
                </a:lnTo>
              </a:path>
            </a:pathLst>
          </a:custGeom>
          <a:ln w="30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69267" y="3071812"/>
            <a:ext cx="2181860" cy="365760"/>
          </a:xfrm>
          <a:custGeom>
            <a:avLst/>
            <a:gdLst/>
            <a:ahLst/>
            <a:cxnLst/>
            <a:rect l="l" t="t" r="r" b="b"/>
            <a:pathLst>
              <a:path w="2181860" h="365760">
                <a:moveTo>
                  <a:pt x="0" y="182619"/>
                </a:moveTo>
                <a:lnTo>
                  <a:pt x="15220" y="243497"/>
                </a:lnTo>
                <a:lnTo>
                  <a:pt x="58340" y="301832"/>
                </a:lnTo>
                <a:lnTo>
                  <a:pt x="116681" y="344957"/>
                </a:lnTo>
                <a:lnTo>
                  <a:pt x="176244" y="360287"/>
                </a:lnTo>
                <a:lnTo>
                  <a:pt x="257173" y="364169"/>
                </a:lnTo>
                <a:lnTo>
                  <a:pt x="319276" y="364922"/>
                </a:lnTo>
                <a:lnTo>
                  <a:pt x="399926" y="365199"/>
                </a:lnTo>
                <a:lnTo>
                  <a:pt x="502215" y="365239"/>
                </a:lnTo>
                <a:lnTo>
                  <a:pt x="1781416" y="365199"/>
                </a:lnTo>
                <a:lnTo>
                  <a:pt x="1862068" y="364922"/>
                </a:lnTo>
                <a:lnTo>
                  <a:pt x="1924172" y="364169"/>
                </a:lnTo>
                <a:lnTo>
                  <a:pt x="1970819" y="362704"/>
                </a:lnTo>
                <a:lnTo>
                  <a:pt x="2030109" y="356682"/>
                </a:lnTo>
                <a:lnTo>
                  <a:pt x="2094788" y="326248"/>
                </a:lnTo>
                <a:lnTo>
                  <a:pt x="2147416" y="273614"/>
                </a:lnTo>
                <a:lnTo>
                  <a:pt x="2177534" y="213057"/>
                </a:lnTo>
                <a:lnTo>
                  <a:pt x="2181339" y="182619"/>
                </a:lnTo>
                <a:lnTo>
                  <a:pt x="2177534" y="152182"/>
                </a:lnTo>
                <a:lnTo>
                  <a:pt x="2147416" y="91624"/>
                </a:lnTo>
                <a:lnTo>
                  <a:pt x="2094788" y="38990"/>
                </a:lnTo>
                <a:lnTo>
                  <a:pt x="2048935" y="13587"/>
                </a:lnTo>
                <a:lnTo>
                  <a:pt x="2005101" y="4951"/>
                </a:lnTo>
                <a:lnTo>
                  <a:pt x="1924172" y="1069"/>
                </a:lnTo>
                <a:lnTo>
                  <a:pt x="1862068" y="316"/>
                </a:lnTo>
                <a:lnTo>
                  <a:pt x="1781416" y="39"/>
                </a:lnTo>
                <a:lnTo>
                  <a:pt x="1679124" y="0"/>
                </a:lnTo>
                <a:lnTo>
                  <a:pt x="399926" y="39"/>
                </a:lnTo>
                <a:lnTo>
                  <a:pt x="319276" y="316"/>
                </a:lnTo>
                <a:lnTo>
                  <a:pt x="257173" y="1069"/>
                </a:lnTo>
                <a:lnTo>
                  <a:pt x="210526" y="2535"/>
                </a:lnTo>
                <a:lnTo>
                  <a:pt x="151237" y="8556"/>
                </a:lnTo>
                <a:lnTo>
                  <a:pt x="86558" y="38990"/>
                </a:lnTo>
                <a:lnTo>
                  <a:pt x="33928" y="91624"/>
                </a:lnTo>
                <a:lnTo>
                  <a:pt x="3805" y="152182"/>
                </a:lnTo>
                <a:lnTo>
                  <a:pt x="0" y="182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69267" y="3071812"/>
            <a:ext cx="2181860" cy="365760"/>
          </a:xfrm>
          <a:custGeom>
            <a:avLst/>
            <a:gdLst/>
            <a:ahLst/>
            <a:cxnLst/>
            <a:rect l="l" t="t" r="r" b="b"/>
            <a:pathLst>
              <a:path w="2181860" h="365760">
                <a:moveTo>
                  <a:pt x="116681" y="344957"/>
                </a:moveTo>
                <a:lnTo>
                  <a:pt x="58340" y="301832"/>
                </a:lnTo>
                <a:lnTo>
                  <a:pt x="15220" y="243497"/>
                </a:lnTo>
                <a:lnTo>
                  <a:pt x="0" y="182619"/>
                </a:lnTo>
                <a:lnTo>
                  <a:pt x="3805" y="152182"/>
                </a:lnTo>
                <a:lnTo>
                  <a:pt x="33928" y="91624"/>
                </a:lnTo>
                <a:lnTo>
                  <a:pt x="86558" y="38990"/>
                </a:lnTo>
                <a:lnTo>
                  <a:pt x="132413" y="13587"/>
                </a:lnTo>
                <a:lnTo>
                  <a:pt x="176244" y="4951"/>
                </a:lnTo>
                <a:lnTo>
                  <a:pt x="257173" y="1069"/>
                </a:lnTo>
                <a:lnTo>
                  <a:pt x="319276" y="316"/>
                </a:lnTo>
                <a:lnTo>
                  <a:pt x="399926" y="39"/>
                </a:lnTo>
                <a:lnTo>
                  <a:pt x="502215" y="0"/>
                </a:lnTo>
                <a:lnTo>
                  <a:pt x="543368" y="0"/>
                </a:lnTo>
                <a:lnTo>
                  <a:pt x="587252" y="0"/>
                </a:lnTo>
                <a:lnTo>
                  <a:pt x="1679124" y="0"/>
                </a:lnTo>
                <a:lnTo>
                  <a:pt x="1781416" y="39"/>
                </a:lnTo>
                <a:lnTo>
                  <a:pt x="1862068" y="316"/>
                </a:lnTo>
                <a:lnTo>
                  <a:pt x="1924172" y="1069"/>
                </a:lnTo>
                <a:lnTo>
                  <a:pt x="1970819" y="2535"/>
                </a:lnTo>
                <a:lnTo>
                  <a:pt x="2030109" y="8556"/>
                </a:lnTo>
                <a:lnTo>
                  <a:pt x="2094788" y="38990"/>
                </a:lnTo>
                <a:lnTo>
                  <a:pt x="2147416" y="91624"/>
                </a:lnTo>
                <a:lnTo>
                  <a:pt x="2177534" y="152182"/>
                </a:lnTo>
                <a:lnTo>
                  <a:pt x="2181339" y="182619"/>
                </a:lnTo>
                <a:lnTo>
                  <a:pt x="2177534" y="213057"/>
                </a:lnTo>
                <a:lnTo>
                  <a:pt x="2147416" y="273614"/>
                </a:lnTo>
                <a:lnTo>
                  <a:pt x="2094788" y="326248"/>
                </a:lnTo>
                <a:lnTo>
                  <a:pt x="2048935" y="351652"/>
                </a:lnTo>
                <a:lnTo>
                  <a:pt x="2005101" y="360287"/>
                </a:lnTo>
                <a:lnTo>
                  <a:pt x="1924172" y="364169"/>
                </a:lnTo>
                <a:lnTo>
                  <a:pt x="1862068" y="364922"/>
                </a:lnTo>
                <a:lnTo>
                  <a:pt x="1781416" y="365199"/>
                </a:lnTo>
                <a:lnTo>
                  <a:pt x="1679124" y="365239"/>
                </a:lnTo>
                <a:lnTo>
                  <a:pt x="1637971" y="365239"/>
                </a:lnTo>
                <a:lnTo>
                  <a:pt x="1594086" y="365239"/>
                </a:lnTo>
                <a:lnTo>
                  <a:pt x="502215" y="365239"/>
                </a:lnTo>
                <a:lnTo>
                  <a:pt x="399926" y="365199"/>
                </a:lnTo>
                <a:lnTo>
                  <a:pt x="319276" y="364922"/>
                </a:lnTo>
                <a:lnTo>
                  <a:pt x="257173" y="364169"/>
                </a:lnTo>
                <a:lnTo>
                  <a:pt x="210526" y="362704"/>
                </a:lnTo>
                <a:lnTo>
                  <a:pt x="151237" y="356682"/>
                </a:lnTo>
                <a:lnTo>
                  <a:pt x="132413" y="351652"/>
                </a:lnTo>
                <a:lnTo>
                  <a:pt x="116681" y="344957"/>
                </a:lnTo>
              </a:path>
            </a:pathLst>
          </a:custGeom>
          <a:ln w="152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0856" y="3102476"/>
            <a:ext cx="18967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my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endParaRPr sz="1650" dirty="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08455" y="1919414"/>
            <a:ext cx="3208716" cy="3480270"/>
            <a:chOff x="2708455" y="1919414"/>
            <a:chExt cx="3208716" cy="3480270"/>
          </a:xfrm>
        </p:grpSpPr>
        <p:sp>
          <p:nvSpPr>
            <p:cNvPr id="39" name="object 39"/>
            <p:cNvSpPr/>
            <p:nvPr/>
          </p:nvSpPr>
          <p:spPr>
            <a:xfrm>
              <a:off x="5866764" y="1919414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16828" y="2135187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36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36323" y="2150402"/>
              <a:ext cx="60960" cy="3186430"/>
            </a:xfrm>
            <a:custGeom>
              <a:avLst/>
              <a:gdLst/>
              <a:ahLst/>
              <a:cxnLst/>
              <a:rect l="l" t="t" r="r" b="b"/>
              <a:pathLst>
                <a:path w="60960" h="3186429">
                  <a:moveTo>
                    <a:pt x="60871" y="0"/>
                  </a:moveTo>
                  <a:lnTo>
                    <a:pt x="30441" y="121754"/>
                  </a:lnTo>
                  <a:lnTo>
                    <a:pt x="0" y="0"/>
                  </a:lnTo>
                </a:path>
                <a:path w="60960" h="3186429">
                  <a:moveTo>
                    <a:pt x="30441" y="2789389"/>
                  </a:moveTo>
                  <a:lnTo>
                    <a:pt x="30441" y="3186226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16841" y="5199659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16841" y="4303102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07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6335" y="4318317"/>
              <a:ext cx="60960" cy="121920"/>
            </a:xfrm>
            <a:custGeom>
              <a:avLst/>
              <a:gdLst/>
              <a:ahLst/>
              <a:cxnLst/>
              <a:rect l="l" t="t" r="r" b="b"/>
              <a:pathLst>
                <a:path w="60960" h="121920">
                  <a:moveTo>
                    <a:pt x="60871" y="0"/>
                  </a:moveTo>
                  <a:lnTo>
                    <a:pt x="30429" y="121754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08455" y="4502365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19"/>
                  </a:moveTo>
                  <a:lnTo>
                    <a:pt x="15211" y="243497"/>
                  </a:lnTo>
                  <a:lnTo>
                    <a:pt x="58335" y="301832"/>
                  </a:lnTo>
                  <a:lnTo>
                    <a:pt x="116671" y="344957"/>
                  </a:lnTo>
                  <a:lnTo>
                    <a:pt x="185158" y="362704"/>
                  </a:lnTo>
                  <a:lnTo>
                    <a:pt x="233666" y="364922"/>
                  </a:lnTo>
                  <a:lnTo>
                    <a:pt x="299297" y="365239"/>
                  </a:lnTo>
                  <a:lnTo>
                    <a:pt x="664549" y="365239"/>
                  </a:lnTo>
                  <a:lnTo>
                    <a:pt x="730175" y="364922"/>
                  </a:lnTo>
                  <a:lnTo>
                    <a:pt x="778683" y="362704"/>
                  </a:lnTo>
                  <a:lnTo>
                    <a:pt x="847163" y="344957"/>
                  </a:lnTo>
                  <a:lnTo>
                    <a:pt x="905508" y="301832"/>
                  </a:lnTo>
                  <a:lnTo>
                    <a:pt x="948623" y="243497"/>
                  </a:lnTo>
                  <a:lnTo>
                    <a:pt x="963844" y="182619"/>
                  </a:lnTo>
                  <a:lnTo>
                    <a:pt x="960039" y="152182"/>
                  </a:lnTo>
                  <a:lnTo>
                    <a:pt x="929921" y="91624"/>
                  </a:lnTo>
                  <a:lnTo>
                    <a:pt x="877287" y="38996"/>
                  </a:lnTo>
                  <a:lnTo>
                    <a:pt x="815777" y="8561"/>
                  </a:lnTo>
                  <a:lnTo>
                    <a:pt x="730175" y="317"/>
                  </a:lnTo>
                  <a:lnTo>
                    <a:pt x="664549" y="0"/>
                  </a:lnTo>
                  <a:lnTo>
                    <a:pt x="299297" y="0"/>
                  </a:lnTo>
                  <a:lnTo>
                    <a:pt x="233666" y="317"/>
                  </a:lnTo>
                  <a:lnTo>
                    <a:pt x="185158" y="2536"/>
                  </a:lnTo>
                  <a:lnTo>
                    <a:pt x="116671" y="20294"/>
                  </a:lnTo>
                  <a:lnTo>
                    <a:pt x="58335" y="63407"/>
                  </a:lnTo>
                  <a:lnTo>
                    <a:pt x="15211" y="121742"/>
                  </a:lnTo>
                  <a:lnTo>
                    <a:pt x="0" y="182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08455" y="4502365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11" y="243497"/>
                  </a:moveTo>
                  <a:lnTo>
                    <a:pt x="3802" y="213057"/>
                  </a:lnTo>
                  <a:lnTo>
                    <a:pt x="0" y="182619"/>
                  </a:lnTo>
                  <a:lnTo>
                    <a:pt x="3802" y="152182"/>
                  </a:lnTo>
                  <a:lnTo>
                    <a:pt x="33920" y="91624"/>
                  </a:lnTo>
                  <a:lnTo>
                    <a:pt x="86554" y="38996"/>
                  </a:lnTo>
                  <a:lnTo>
                    <a:pt x="148062" y="8561"/>
                  </a:lnTo>
                  <a:lnTo>
                    <a:pt x="233666" y="317"/>
                  </a:lnTo>
                  <a:lnTo>
                    <a:pt x="299297" y="0"/>
                  </a:lnTo>
                  <a:lnTo>
                    <a:pt x="346152" y="0"/>
                  </a:lnTo>
                  <a:lnTo>
                    <a:pt x="398331" y="0"/>
                  </a:lnTo>
                  <a:lnTo>
                    <a:pt x="664549" y="0"/>
                  </a:lnTo>
                  <a:lnTo>
                    <a:pt x="730175" y="317"/>
                  </a:lnTo>
                  <a:lnTo>
                    <a:pt x="778683" y="2536"/>
                  </a:lnTo>
                  <a:lnTo>
                    <a:pt x="847163" y="20294"/>
                  </a:lnTo>
                  <a:lnTo>
                    <a:pt x="905508" y="63407"/>
                  </a:lnTo>
                  <a:lnTo>
                    <a:pt x="948623" y="121742"/>
                  </a:lnTo>
                  <a:lnTo>
                    <a:pt x="963844" y="182619"/>
                  </a:lnTo>
                  <a:lnTo>
                    <a:pt x="960039" y="213057"/>
                  </a:lnTo>
                  <a:lnTo>
                    <a:pt x="929921" y="273614"/>
                  </a:lnTo>
                  <a:lnTo>
                    <a:pt x="877287" y="326248"/>
                  </a:lnTo>
                  <a:lnTo>
                    <a:pt x="815777" y="356682"/>
                  </a:lnTo>
                  <a:lnTo>
                    <a:pt x="730175" y="364922"/>
                  </a:lnTo>
                  <a:lnTo>
                    <a:pt x="664549" y="365239"/>
                  </a:lnTo>
                  <a:lnTo>
                    <a:pt x="617694" y="365239"/>
                  </a:lnTo>
                  <a:lnTo>
                    <a:pt x="565516" y="365239"/>
                  </a:lnTo>
                  <a:lnTo>
                    <a:pt x="510142" y="365239"/>
                  </a:lnTo>
                  <a:lnTo>
                    <a:pt x="453704" y="365239"/>
                  </a:lnTo>
                  <a:lnTo>
                    <a:pt x="398331" y="365239"/>
                  </a:lnTo>
                  <a:lnTo>
                    <a:pt x="346152" y="365239"/>
                  </a:lnTo>
                  <a:lnTo>
                    <a:pt x="299297" y="365239"/>
                  </a:lnTo>
                  <a:lnTo>
                    <a:pt x="233666" y="364922"/>
                  </a:lnTo>
                  <a:lnTo>
                    <a:pt x="185158" y="362704"/>
                  </a:lnTo>
                  <a:lnTo>
                    <a:pt x="116671" y="344957"/>
                  </a:lnTo>
                  <a:lnTo>
                    <a:pt x="58335" y="301832"/>
                  </a:lnTo>
                  <a:lnTo>
                    <a:pt x="33920" y="273614"/>
                  </a:lnTo>
                  <a:lnTo>
                    <a:pt x="15211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896133" y="4533029"/>
            <a:ext cx="5822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Goals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136785" y="1445451"/>
            <a:ext cx="2229485" cy="3302000"/>
            <a:chOff x="3136785" y="1445451"/>
            <a:chExt cx="2229485" cy="3302000"/>
          </a:xfrm>
        </p:grpSpPr>
        <p:sp>
          <p:nvSpPr>
            <p:cNvPr id="51" name="object 51"/>
            <p:cNvSpPr/>
            <p:nvPr/>
          </p:nvSpPr>
          <p:spPr>
            <a:xfrm>
              <a:off x="3676802" y="4697272"/>
              <a:ext cx="1330325" cy="0"/>
            </a:xfrm>
            <a:custGeom>
              <a:avLst/>
              <a:gdLst/>
              <a:ahLst/>
              <a:cxnLst/>
              <a:rect l="l" t="t" r="r" b="b"/>
              <a:pathLst>
                <a:path w="1330325">
                  <a:moveTo>
                    <a:pt x="0" y="0"/>
                  </a:moveTo>
                  <a:lnTo>
                    <a:pt x="1330147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69980" y="4647349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85207" y="4666843"/>
              <a:ext cx="121920" cy="60960"/>
            </a:xfrm>
            <a:custGeom>
              <a:avLst/>
              <a:gdLst/>
              <a:ahLst/>
              <a:cxnLst/>
              <a:rect l="l" t="t" r="r" b="b"/>
              <a:pathLst>
                <a:path w="121920" h="60960">
                  <a:moveTo>
                    <a:pt x="0" y="0"/>
                  </a:moveTo>
                  <a:lnTo>
                    <a:pt x="121742" y="30429"/>
                  </a:lnTo>
                  <a:lnTo>
                    <a:pt x="0" y="60871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9950" y="1460669"/>
              <a:ext cx="2190750" cy="827405"/>
            </a:xfrm>
            <a:custGeom>
              <a:avLst/>
              <a:gdLst/>
              <a:ahLst/>
              <a:cxnLst/>
              <a:rect l="l" t="t" r="r" b="b"/>
              <a:pathLst>
                <a:path w="2190750" h="827405">
                  <a:moveTo>
                    <a:pt x="2190699" y="826790"/>
                  </a:moveTo>
                  <a:lnTo>
                    <a:pt x="2190438" y="825843"/>
                  </a:lnTo>
                  <a:lnTo>
                    <a:pt x="2188616" y="819215"/>
                  </a:lnTo>
                  <a:lnTo>
                    <a:pt x="2183669" y="801223"/>
                  </a:lnTo>
                  <a:lnTo>
                    <a:pt x="2174036" y="766186"/>
                  </a:lnTo>
                  <a:lnTo>
                    <a:pt x="2154543" y="700849"/>
                  </a:lnTo>
                  <a:lnTo>
                    <a:pt x="2139615" y="659767"/>
                  </a:lnTo>
                  <a:lnTo>
                    <a:pt x="2120102" y="614525"/>
                  </a:lnTo>
                  <a:lnTo>
                    <a:pt x="2095157" y="566209"/>
                  </a:lnTo>
                  <a:lnTo>
                    <a:pt x="2063930" y="515905"/>
                  </a:lnTo>
                  <a:lnTo>
                    <a:pt x="2025573" y="464700"/>
                  </a:lnTo>
                  <a:lnTo>
                    <a:pt x="1999602" y="434835"/>
                  </a:lnTo>
                  <a:lnTo>
                    <a:pt x="1970948" y="405180"/>
                  </a:lnTo>
                  <a:lnTo>
                    <a:pt x="1939643" y="375883"/>
                  </a:lnTo>
                  <a:lnTo>
                    <a:pt x="1905718" y="347091"/>
                  </a:lnTo>
                  <a:lnTo>
                    <a:pt x="1869204" y="318951"/>
                  </a:lnTo>
                  <a:lnTo>
                    <a:pt x="1830135" y="291611"/>
                  </a:lnTo>
                  <a:lnTo>
                    <a:pt x="1788540" y="265217"/>
                  </a:lnTo>
                  <a:lnTo>
                    <a:pt x="1744452" y="239918"/>
                  </a:lnTo>
                  <a:lnTo>
                    <a:pt x="1697902" y="215860"/>
                  </a:lnTo>
                  <a:lnTo>
                    <a:pt x="1648922" y="193192"/>
                  </a:lnTo>
                  <a:lnTo>
                    <a:pt x="1597544" y="172059"/>
                  </a:lnTo>
                  <a:lnTo>
                    <a:pt x="1543799" y="152611"/>
                  </a:lnTo>
                  <a:lnTo>
                    <a:pt x="1495905" y="137361"/>
                  </a:lnTo>
                  <a:lnTo>
                    <a:pt x="1446531" y="123381"/>
                  </a:lnTo>
                  <a:lnTo>
                    <a:pt x="1395911" y="110594"/>
                  </a:lnTo>
                  <a:lnTo>
                    <a:pt x="1344281" y="98923"/>
                  </a:lnTo>
                  <a:lnTo>
                    <a:pt x="1291876" y="88293"/>
                  </a:lnTo>
                  <a:lnTo>
                    <a:pt x="1238932" y="78628"/>
                  </a:lnTo>
                  <a:lnTo>
                    <a:pt x="1185683" y="69849"/>
                  </a:lnTo>
                  <a:lnTo>
                    <a:pt x="1132364" y="61883"/>
                  </a:lnTo>
                  <a:lnTo>
                    <a:pt x="1079211" y="54652"/>
                  </a:lnTo>
                  <a:lnTo>
                    <a:pt x="1026460" y="48080"/>
                  </a:lnTo>
                  <a:lnTo>
                    <a:pt x="974344" y="42090"/>
                  </a:lnTo>
                  <a:lnTo>
                    <a:pt x="923100" y="36607"/>
                  </a:lnTo>
                  <a:lnTo>
                    <a:pt x="872962" y="31554"/>
                  </a:lnTo>
                  <a:lnTo>
                    <a:pt x="824166" y="26855"/>
                  </a:lnTo>
                  <a:lnTo>
                    <a:pt x="758448" y="20778"/>
                  </a:lnTo>
                  <a:lnTo>
                    <a:pt x="695852" y="15324"/>
                  </a:lnTo>
                  <a:lnTo>
                    <a:pt x="636412" y="10570"/>
                  </a:lnTo>
                  <a:lnTo>
                    <a:pt x="580158" y="6593"/>
                  </a:lnTo>
                  <a:lnTo>
                    <a:pt x="527123" y="3470"/>
                  </a:lnTo>
                  <a:lnTo>
                    <a:pt x="477337" y="1279"/>
                  </a:lnTo>
                  <a:lnTo>
                    <a:pt x="430833" y="96"/>
                  </a:lnTo>
                  <a:lnTo>
                    <a:pt x="387642" y="0"/>
                  </a:lnTo>
                  <a:lnTo>
                    <a:pt x="347796" y="1066"/>
                  </a:lnTo>
                  <a:lnTo>
                    <a:pt x="248315" y="11776"/>
                  </a:lnTo>
                  <a:lnTo>
                    <a:pt x="197193" y="24576"/>
                  </a:lnTo>
                  <a:lnTo>
                    <a:pt x="156216" y="40902"/>
                  </a:lnTo>
                  <a:lnTo>
                    <a:pt x="97713" y="80640"/>
                  </a:lnTo>
                  <a:lnTo>
                    <a:pt x="53206" y="136415"/>
                  </a:lnTo>
                  <a:lnTo>
                    <a:pt x="28016" y="195029"/>
                  </a:lnTo>
                  <a:lnTo>
                    <a:pt x="12490" y="251653"/>
                  </a:lnTo>
                  <a:lnTo>
                    <a:pt x="3784" y="293504"/>
                  </a:lnTo>
                  <a:lnTo>
                    <a:pt x="0" y="313202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36785" y="1629930"/>
              <a:ext cx="98425" cy="205740"/>
            </a:xfrm>
            <a:custGeom>
              <a:avLst/>
              <a:gdLst/>
              <a:ahLst/>
              <a:cxnLst/>
              <a:rect l="l" t="t" r="r" b="b"/>
              <a:pathLst>
                <a:path w="98425" h="205739">
                  <a:moveTo>
                    <a:pt x="0" y="0"/>
                  </a:moveTo>
                  <a:lnTo>
                    <a:pt x="11303" y="205562"/>
                  </a:lnTo>
                  <a:lnTo>
                    <a:pt x="98056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041" y="1648561"/>
              <a:ext cx="60325" cy="125730"/>
            </a:xfrm>
            <a:custGeom>
              <a:avLst/>
              <a:gdLst/>
              <a:ahLst/>
              <a:cxnLst/>
              <a:rect l="l" t="t" r="r" b="b"/>
              <a:pathLst>
                <a:path w="60325" h="125730">
                  <a:moveTo>
                    <a:pt x="59778" y="11493"/>
                  </a:moveTo>
                  <a:lnTo>
                    <a:pt x="6908" y="125310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61559" y="5430297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23</a:t>
            </a:fld>
            <a:endParaRPr spc="20" dirty="0"/>
          </a:p>
        </p:txBody>
      </p:sp>
      <p:sp>
        <p:nvSpPr>
          <p:cNvPr id="58" name="object 58"/>
          <p:cNvSpPr txBox="1"/>
          <p:nvPr/>
        </p:nvSpPr>
        <p:spPr>
          <a:xfrm>
            <a:off x="4984356" y="2271537"/>
            <a:ext cx="1799589" cy="504825"/>
          </a:xfrm>
          <a:prstGeom prst="rect">
            <a:avLst/>
          </a:prstGeom>
          <a:solidFill>
            <a:srgbClr val="FFFFFF"/>
          </a:solidFill>
          <a:ln w="1521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76530" marR="193675">
              <a:lnSpc>
                <a:spcPts val="1680"/>
              </a:lnSpc>
              <a:spcBef>
                <a:spcPts val="38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4" name="object 51">
            <a:extLst>
              <a:ext uri="{FF2B5EF4-FFF2-40B4-BE49-F238E27FC236}">
                <a16:creationId xmlns:a16="http://schemas.microsoft.com/office/drawing/2014/main" id="{DD85B365-F386-4A2F-8243-097D6DB40BBE}"/>
              </a:ext>
            </a:extLst>
          </p:cNvPr>
          <p:cNvSpPr/>
          <p:nvPr/>
        </p:nvSpPr>
        <p:spPr>
          <a:xfrm rot="5400000">
            <a:off x="5090299" y="3541217"/>
            <a:ext cx="1508482" cy="45719"/>
          </a:xfrm>
          <a:custGeom>
            <a:avLst/>
            <a:gdLst/>
            <a:ahLst/>
            <a:cxnLst/>
            <a:rect l="l" t="t" r="r" b="b"/>
            <a:pathLst>
              <a:path w="1330325">
                <a:moveTo>
                  <a:pt x="0" y="0"/>
                </a:moveTo>
                <a:lnTo>
                  <a:pt x="1330147" y="0"/>
                </a:lnTo>
              </a:path>
            </a:pathLst>
          </a:custGeom>
          <a:ln w="30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1">
            <a:extLst>
              <a:ext uri="{FF2B5EF4-FFF2-40B4-BE49-F238E27FC236}">
                <a16:creationId xmlns:a16="http://schemas.microsoft.com/office/drawing/2014/main" id="{4EC9985C-4D6A-482A-ADFA-83AF91EE1032}"/>
              </a:ext>
            </a:extLst>
          </p:cNvPr>
          <p:cNvSpPr/>
          <p:nvPr/>
        </p:nvSpPr>
        <p:spPr>
          <a:xfrm rot="8643730">
            <a:off x="4054847" y="2716554"/>
            <a:ext cx="748299" cy="258919"/>
          </a:xfrm>
          <a:custGeom>
            <a:avLst/>
            <a:gdLst/>
            <a:ahLst/>
            <a:cxnLst/>
            <a:rect l="l" t="t" r="r" b="b"/>
            <a:pathLst>
              <a:path w="1330325">
                <a:moveTo>
                  <a:pt x="0" y="0"/>
                </a:moveTo>
                <a:lnTo>
                  <a:pt x="1330147" y="0"/>
                </a:lnTo>
              </a:path>
            </a:pathLst>
          </a:custGeom>
          <a:ln w="30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64F5114-41B3-443E-8AEC-FCE6EF46F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100" dirty="0"/>
              <a:t>Goal-based</a:t>
            </a:r>
            <a:r>
              <a:rPr spc="175" dirty="0"/>
              <a:t> </a:t>
            </a:r>
            <a:r>
              <a:rPr spc="35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5264046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49634" y="2994421"/>
            <a:ext cx="2069464" cy="520065"/>
            <a:chOff x="4849634" y="2994421"/>
            <a:chExt cx="2069464" cy="520065"/>
          </a:xfrm>
        </p:grpSpPr>
        <p:sp>
          <p:nvSpPr>
            <p:cNvPr id="8" name="object 8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0" y="0"/>
                  </a:moveTo>
                  <a:lnTo>
                    <a:pt x="0" y="504797"/>
                  </a:lnTo>
                  <a:lnTo>
                    <a:pt x="2053691" y="504797"/>
                  </a:lnTo>
                  <a:lnTo>
                    <a:pt x="2053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2053691" y="504797"/>
                  </a:moveTo>
                  <a:lnTo>
                    <a:pt x="2053691" y="0"/>
                  </a:lnTo>
                  <a:lnTo>
                    <a:pt x="0" y="0"/>
                  </a:lnTo>
                  <a:lnTo>
                    <a:pt x="0" y="504797"/>
                  </a:lnTo>
                  <a:lnTo>
                    <a:pt x="2053691" y="504797"/>
                  </a:lnTo>
                  <a:close/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57254" y="3002041"/>
            <a:ext cx="2054225" cy="504825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292735" marR="177800" indent="-118745">
              <a:lnSpc>
                <a:spcPts val="1680"/>
              </a:lnSpc>
              <a:spcBef>
                <a:spcPts val="38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will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be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if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8046" y="4440026"/>
            <a:ext cx="1672589" cy="490220"/>
          </a:xfrm>
          <a:custGeom>
            <a:avLst/>
            <a:gdLst/>
            <a:ahLst/>
            <a:cxnLst/>
            <a:rect l="l" t="t" r="r" b="b"/>
            <a:pathLst>
              <a:path w="1672590" h="490220">
                <a:moveTo>
                  <a:pt x="0" y="0"/>
                </a:moveTo>
                <a:lnTo>
                  <a:pt x="0" y="489948"/>
                </a:lnTo>
                <a:lnTo>
                  <a:pt x="1672082" y="489948"/>
                </a:lnTo>
                <a:lnTo>
                  <a:pt x="1672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48046" y="4440026"/>
            <a:ext cx="1672589" cy="490220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3510" marR="146685">
              <a:lnSpc>
                <a:spcPts val="1680"/>
              </a:lnSpc>
              <a:spcBef>
                <a:spcPts val="325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70397" y="1861908"/>
            <a:ext cx="2301875" cy="458470"/>
            <a:chOff x="2670397" y="1861908"/>
            <a:chExt cx="2301875" cy="458470"/>
          </a:xfrm>
        </p:grpSpPr>
        <p:sp>
          <p:nvSpPr>
            <p:cNvPr id="14" name="object 14"/>
            <p:cNvSpPr/>
            <p:nvPr/>
          </p:nvSpPr>
          <p:spPr>
            <a:xfrm>
              <a:off x="3570846" y="2052154"/>
              <a:ext cx="1339850" cy="243840"/>
            </a:xfrm>
            <a:custGeom>
              <a:avLst/>
              <a:gdLst/>
              <a:ahLst/>
              <a:cxnLst/>
              <a:rect l="l" t="t" r="r" b="b"/>
              <a:pathLst>
                <a:path w="1339850" h="243839">
                  <a:moveTo>
                    <a:pt x="0" y="0"/>
                  </a:moveTo>
                  <a:lnTo>
                    <a:pt x="1339240" y="243497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66398" y="2222030"/>
              <a:ext cx="205740" cy="98425"/>
            </a:xfrm>
            <a:custGeom>
              <a:avLst/>
              <a:gdLst/>
              <a:ahLst/>
              <a:cxnLst/>
              <a:rect l="l" t="t" r="r" b="b"/>
              <a:pathLst>
                <a:path w="205739" h="98425">
                  <a:moveTo>
                    <a:pt x="0" y="98247"/>
                  </a:moveTo>
                  <a:lnTo>
                    <a:pt x="205422" y="84848"/>
                  </a:lnTo>
                  <a:lnTo>
                    <a:pt x="17856" y="0"/>
                  </a:lnTo>
                  <a:lnTo>
                    <a:pt x="0" y="98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4851" y="2243924"/>
              <a:ext cx="125730" cy="60325"/>
            </a:xfrm>
            <a:custGeom>
              <a:avLst/>
              <a:gdLst/>
              <a:ahLst/>
              <a:cxnLst/>
              <a:rect l="l" t="t" r="r" b="b"/>
              <a:pathLst>
                <a:path w="125729" h="60325">
                  <a:moveTo>
                    <a:pt x="10896" y="0"/>
                  </a:moveTo>
                  <a:lnTo>
                    <a:pt x="125234" y="51727"/>
                  </a:lnTo>
                  <a:lnTo>
                    <a:pt x="0" y="59893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34" y="301837"/>
                  </a:lnTo>
                  <a:lnTo>
                    <a:pt x="116668" y="344957"/>
                  </a:lnTo>
                  <a:lnTo>
                    <a:pt x="185154" y="362715"/>
                  </a:lnTo>
                  <a:lnTo>
                    <a:pt x="233663" y="364934"/>
                  </a:lnTo>
                  <a:lnTo>
                    <a:pt x="299294" y="365252"/>
                  </a:lnTo>
                  <a:lnTo>
                    <a:pt x="664546" y="365252"/>
                  </a:lnTo>
                  <a:lnTo>
                    <a:pt x="730177" y="364934"/>
                  </a:lnTo>
                  <a:lnTo>
                    <a:pt x="778686" y="362715"/>
                  </a:lnTo>
                  <a:lnTo>
                    <a:pt x="847172" y="344957"/>
                  </a:lnTo>
                  <a:lnTo>
                    <a:pt x="905508" y="301837"/>
                  </a:lnTo>
                  <a:lnTo>
                    <a:pt x="948632" y="243497"/>
                  </a:lnTo>
                  <a:lnTo>
                    <a:pt x="963844" y="182626"/>
                  </a:lnTo>
                  <a:lnTo>
                    <a:pt x="960041" y="152189"/>
                  </a:lnTo>
                  <a:lnTo>
                    <a:pt x="929923" y="91632"/>
                  </a:lnTo>
                  <a:lnTo>
                    <a:pt x="877290" y="39001"/>
                  </a:lnTo>
                  <a:lnTo>
                    <a:pt x="815781" y="8561"/>
                  </a:lnTo>
                  <a:lnTo>
                    <a:pt x="730177" y="317"/>
                  </a:lnTo>
                  <a:lnTo>
                    <a:pt x="664546" y="0"/>
                  </a:lnTo>
                  <a:lnTo>
                    <a:pt x="299294" y="0"/>
                  </a:lnTo>
                  <a:lnTo>
                    <a:pt x="233663" y="317"/>
                  </a:lnTo>
                  <a:lnTo>
                    <a:pt x="185154" y="2536"/>
                  </a:lnTo>
                  <a:lnTo>
                    <a:pt x="116668" y="20294"/>
                  </a:lnTo>
                  <a:lnTo>
                    <a:pt x="58334" y="63414"/>
                  </a:lnTo>
                  <a:lnTo>
                    <a:pt x="15220" y="121754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20" y="243497"/>
                  </a:moveTo>
                  <a:lnTo>
                    <a:pt x="3805" y="213062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2" y="91632"/>
                  </a:lnTo>
                  <a:lnTo>
                    <a:pt x="86551" y="39001"/>
                  </a:lnTo>
                  <a:lnTo>
                    <a:pt x="148059" y="8561"/>
                  </a:lnTo>
                  <a:lnTo>
                    <a:pt x="233663" y="317"/>
                  </a:lnTo>
                  <a:lnTo>
                    <a:pt x="299294" y="0"/>
                  </a:lnTo>
                  <a:lnTo>
                    <a:pt x="346149" y="0"/>
                  </a:lnTo>
                  <a:lnTo>
                    <a:pt x="398328" y="0"/>
                  </a:lnTo>
                  <a:lnTo>
                    <a:pt x="664546" y="0"/>
                  </a:lnTo>
                  <a:lnTo>
                    <a:pt x="730177" y="317"/>
                  </a:lnTo>
                  <a:lnTo>
                    <a:pt x="778686" y="2536"/>
                  </a:lnTo>
                  <a:lnTo>
                    <a:pt x="847172" y="20294"/>
                  </a:lnTo>
                  <a:lnTo>
                    <a:pt x="905508" y="63414"/>
                  </a:lnTo>
                  <a:lnTo>
                    <a:pt x="948632" y="121754"/>
                  </a:lnTo>
                  <a:lnTo>
                    <a:pt x="963844" y="182626"/>
                  </a:lnTo>
                  <a:lnTo>
                    <a:pt x="960041" y="213062"/>
                  </a:lnTo>
                  <a:lnTo>
                    <a:pt x="929923" y="273619"/>
                  </a:lnTo>
                  <a:lnTo>
                    <a:pt x="877290" y="326250"/>
                  </a:lnTo>
                  <a:lnTo>
                    <a:pt x="815781" y="356690"/>
                  </a:lnTo>
                  <a:lnTo>
                    <a:pt x="730177" y="364934"/>
                  </a:lnTo>
                  <a:lnTo>
                    <a:pt x="664546" y="365252"/>
                  </a:lnTo>
                  <a:lnTo>
                    <a:pt x="617691" y="365252"/>
                  </a:lnTo>
                  <a:lnTo>
                    <a:pt x="565512" y="365252"/>
                  </a:lnTo>
                  <a:lnTo>
                    <a:pt x="299294" y="365252"/>
                  </a:lnTo>
                  <a:lnTo>
                    <a:pt x="233663" y="364934"/>
                  </a:lnTo>
                  <a:lnTo>
                    <a:pt x="185154" y="362715"/>
                  </a:lnTo>
                  <a:lnTo>
                    <a:pt x="116668" y="344957"/>
                  </a:lnTo>
                  <a:lnTo>
                    <a:pt x="58334" y="301837"/>
                  </a:lnTo>
                  <a:lnTo>
                    <a:pt x="33922" y="273619"/>
                  </a:lnTo>
                  <a:lnTo>
                    <a:pt x="15220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03740" y="1900205"/>
            <a:ext cx="5232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39893" y="2333688"/>
            <a:ext cx="3033395" cy="859155"/>
            <a:chOff x="1939893" y="2333688"/>
            <a:chExt cx="3033395" cy="859155"/>
          </a:xfrm>
        </p:grpSpPr>
        <p:sp>
          <p:nvSpPr>
            <p:cNvPr id="21" name="object 21"/>
            <p:cNvSpPr/>
            <p:nvPr/>
          </p:nvSpPr>
          <p:spPr>
            <a:xfrm>
              <a:off x="4179595" y="2539148"/>
              <a:ext cx="730885" cy="0"/>
            </a:xfrm>
            <a:custGeom>
              <a:avLst/>
              <a:gdLst/>
              <a:ahLst/>
              <a:cxnLst/>
              <a:rect l="l" t="t" r="r" b="b"/>
              <a:pathLst>
                <a:path w="730885">
                  <a:moveTo>
                    <a:pt x="0" y="0"/>
                  </a:moveTo>
                  <a:lnTo>
                    <a:pt x="730491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73117" y="2489225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30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79595" y="2508719"/>
              <a:ext cx="730885" cy="639445"/>
            </a:xfrm>
            <a:custGeom>
              <a:avLst/>
              <a:gdLst/>
              <a:ahLst/>
              <a:cxnLst/>
              <a:rect l="l" t="t" r="r" b="b"/>
              <a:pathLst>
                <a:path w="730885" h="639444">
                  <a:moveTo>
                    <a:pt x="608736" y="0"/>
                  </a:moveTo>
                  <a:lnTo>
                    <a:pt x="730491" y="30429"/>
                  </a:lnTo>
                  <a:lnTo>
                    <a:pt x="608736" y="60871"/>
                  </a:lnTo>
                </a:path>
                <a:path w="730885" h="639444">
                  <a:moveTo>
                    <a:pt x="0" y="30429"/>
                  </a:moveTo>
                  <a:lnTo>
                    <a:pt x="608736" y="639178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56175" y="301574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30">
                  <a:moveTo>
                    <a:pt x="0" y="70612"/>
                  </a:moveTo>
                  <a:lnTo>
                    <a:pt x="176530" y="176530"/>
                  </a:lnTo>
                  <a:lnTo>
                    <a:pt x="70612" y="0"/>
                  </a:lnTo>
                  <a:lnTo>
                    <a:pt x="0" y="7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80724" y="3040290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43040" y="0"/>
                  </a:moveTo>
                  <a:lnTo>
                    <a:pt x="107607" y="107607"/>
                  </a:lnTo>
                  <a:lnTo>
                    <a:pt x="0" y="4304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40" y="301837"/>
                  </a:lnTo>
                  <a:lnTo>
                    <a:pt x="116681" y="344957"/>
                  </a:lnTo>
                  <a:lnTo>
                    <a:pt x="178390" y="360297"/>
                  </a:lnTo>
                  <a:lnTo>
                    <a:pt x="267085" y="364181"/>
                  </a:lnTo>
                  <a:lnTo>
                    <a:pt x="336401" y="364934"/>
                  </a:lnTo>
                  <a:lnTo>
                    <a:pt x="427118" y="365212"/>
                  </a:lnTo>
                  <a:lnTo>
                    <a:pt x="542804" y="365252"/>
                  </a:lnTo>
                  <a:lnTo>
                    <a:pt x="1997730" y="365212"/>
                  </a:lnTo>
                  <a:lnTo>
                    <a:pt x="2088449" y="364934"/>
                  </a:lnTo>
                  <a:lnTo>
                    <a:pt x="2157766" y="364181"/>
                  </a:lnTo>
                  <a:lnTo>
                    <a:pt x="2209249" y="362715"/>
                  </a:lnTo>
                  <a:lnTo>
                    <a:pt x="2272977" y="356690"/>
                  </a:lnTo>
                  <a:lnTo>
                    <a:pt x="2338290" y="326250"/>
                  </a:lnTo>
                  <a:lnTo>
                    <a:pt x="2390921" y="273619"/>
                  </a:lnTo>
                  <a:lnTo>
                    <a:pt x="2421043" y="213062"/>
                  </a:lnTo>
                  <a:lnTo>
                    <a:pt x="2424849" y="182626"/>
                  </a:lnTo>
                  <a:lnTo>
                    <a:pt x="2421043" y="152189"/>
                  </a:lnTo>
                  <a:lnTo>
                    <a:pt x="2390921" y="91632"/>
                  </a:lnTo>
                  <a:lnTo>
                    <a:pt x="2338290" y="39001"/>
                  </a:lnTo>
                  <a:lnTo>
                    <a:pt x="2292356" y="13595"/>
                  </a:lnTo>
                  <a:lnTo>
                    <a:pt x="2246463" y="4954"/>
                  </a:lnTo>
                  <a:lnTo>
                    <a:pt x="2157766" y="1070"/>
                  </a:lnTo>
                  <a:lnTo>
                    <a:pt x="2088449" y="317"/>
                  </a:lnTo>
                  <a:lnTo>
                    <a:pt x="1997730" y="39"/>
                  </a:lnTo>
                  <a:lnTo>
                    <a:pt x="1882044" y="0"/>
                  </a:lnTo>
                  <a:lnTo>
                    <a:pt x="427118" y="39"/>
                  </a:lnTo>
                  <a:lnTo>
                    <a:pt x="336401" y="317"/>
                  </a:lnTo>
                  <a:lnTo>
                    <a:pt x="267085" y="1070"/>
                  </a:lnTo>
                  <a:lnTo>
                    <a:pt x="215604" y="2536"/>
                  </a:lnTo>
                  <a:lnTo>
                    <a:pt x="151876" y="8561"/>
                  </a:lnTo>
                  <a:lnTo>
                    <a:pt x="86558" y="39001"/>
                  </a:lnTo>
                  <a:lnTo>
                    <a:pt x="33928" y="91632"/>
                  </a:lnTo>
                  <a:lnTo>
                    <a:pt x="3805" y="152189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116681" y="344957"/>
                  </a:moveTo>
                  <a:lnTo>
                    <a:pt x="58340" y="301837"/>
                  </a:lnTo>
                  <a:lnTo>
                    <a:pt x="15220" y="243497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8" y="91632"/>
                  </a:lnTo>
                  <a:lnTo>
                    <a:pt x="86558" y="39001"/>
                  </a:lnTo>
                  <a:lnTo>
                    <a:pt x="132496" y="13595"/>
                  </a:lnTo>
                  <a:lnTo>
                    <a:pt x="178390" y="4954"/>
                  </a:lnTo>
                  <a:lnTo>
                    <a:pt x="267085" y="1070"/>
                  </a:lnTo>
                  <a:lnTo>
                    <a:pt x="336401" y="317"/>
                  </a:lnTo>
                  <a:lnTo>
                    <a:pt x="427118" y="39"/>
                  </a:lnTo>
                  <a:lnTo>
                    <a:pt x="542804" y="0"/>
                  </a:lnTo>
                  <a:lnTo>
                    <a:pt x="583923" y="0"/>
                  </a:lnTo>
                  <a:lnTo>
                    <a:pt x="627535" y="0"/>
                  </a:lnTo>
                  <a:lnTo>
                    <a:pt x="1882044" y="0"/>
                  </a:lnTo>
                  <a:lnTo>
                    <a:pt x="1997730" y="39"/>
                  </a:lnTo>
                  <a:lnTo>
                    <a:pt x="2088449" y="317"/>
                  </a:lnTo>
                  <a:lnTo>
                    <a:pt x="2157766" y="1070"/>
                  </a:lnTo>
                  <a:lnTo>
                    <a:pt x="2209249" y="2536"/>
                  </a:lnTo>
                  <a:lnTo>
                    <a:pt x="2272977" y="8561"/>
                  </a:lnTo>
                  <a:lnTo>
                    <a:pt x="2338290" y="39001"/>
                  </a:lnTo>
                  <a:lnTo>
                    <a:pt x="2390921" y="91632"/>
                  </a:lnTo>
                  <a:lnTo>
                    <a:pt x="2421043" y="152189"/>
                  </a:lnTo>
                  <a:lnTo>
                    <a:pt x="2424849" y="182626"/>
                  </a:lnTo>
                  <a:lnTo>
                    <a:pt x="2421043" y="213062"/>
                  </a:lnTo>
                  <a:lnTo>
                    <a:pt x="2390921" y="273619"/>
                  </a:lnTo>
                  <a:lnTo>
                    <a:pt x="2338290" y="326250"/>
                  </a:lnTo>
                  <a:lnTo>
                    <a:pt x="2292356" y="351656"/>
                  </a:lnTo>
                  <a:lnTo>
                    <a:pt x="2246463" y="360297"/>
                  </a:lnTo>
                  <a:lnTo>
                    <a:pt x="2157766" y="364181"/>
                  </a:lnTo>
                  <a:lnTo>
                    <a:pt x="2088449" y="364934"/>
                  </a:lnTo>
                  <a:lnTo>
                    <a:pt x="1997730" y="365212"/>
                  </a:lnTo>
                  <a:lnTo>
                    <a:pt x="1882044" y="365252"/>
                  </a:lnTo>
                  <a:lnTo>
                    <a:pt x="1840925" y="365252"/>
                  </a:lnTo>
                  <a:lnTo>
                    <a:pt x="1797313" y="365252"/>
                  </a:lnTo>
                  <a:lnTo>
                    <a:pt x="542804" y="365252"/>
                  </a:lnTo>
                  <a:lnTo>
                    <a:pt x="427118" y="365212"/>
                  </a:lnTo>
                  <a:lnTo>
                    <a:pt x="336401" y="364934"/>
                  </a:lnTo>
                  <a:lnTo>
                    <a:pt x="267085" y="364181"/>
                  </a:lnTo>
                  <a:lnTo>
                    <a:pt x="215604" y="362715"/>
                  </a:lnTo>
                  <a:lnTo>
                    <a:pt x="151876" y="356690"/>
                  </a:lnTo>
                  <a:lnTo>
                    <a:pt x="132496" y="351656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66709" y="2371985"/>
            <a:ext cx="21570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evolves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61647" y="2624429"/>
            <a:ext cx="2900045" cy="820419"/>
            <a:chOff x="2061647" y="2624429"/>
            <a:chExt cx="2900045" cy="820419"/>
          </a:xfrm>
        </p:grpSpPr>
        <p:sp>
          <p:nvSpPr>
            <p:cNvPr id="30" name="object 30"/>
            <p:cNvSpPr/>
            <p:nvPr/>
          </p:nvSpPr>
          <p:spPr>
            <a:xfrm>
              <a:off x="4179595" y="3269653"/>
              <a:ext cx="608965" cy="0"/>
            </a:xfrm>
            <a:custGeom>
              <a:avLst/>
              <a:gdLst/>
              <a:ahLst/>
              <a:cxnLst/>
              <a:rect l="l" t="t" r="r" b="b"/>
              <a:pathLst>
                <a:path w="608964">
                  <a:moveTo>
                    <a:pt x="0" y="0"/>
                  </a:moveTo>
                  <a:lnTo>
                    <a:pt x="60873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51374" y="3219716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07" y="49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57840" y="2660903"/>
              <a:ext cx="852805" cy="639445"/>
            </a:xfrm>
            <a:custGeom>
              <a:avLst/>
              <a:gdLst/>
              <a:ahLst/>
              <a:cxnLst/>
              <a:rect l="l" t="t" r="r" b="b"/>
              <a:pathLst>
                <a:path w="852804" h="639445">
                  <a:moveTo>
                    <a:pt x="608749" y="578307"/>
                  </a:moveTo>
                  <a:lnTo>
                    <a:pt x="730491" y="608749"/>
                  </a:lnTo>
                  <a:lnTo>
                    <a:pt x="608749" y="639178"/>
                  </a:lnTo>
                </a:path>
                <a:path w="852804" h="639445">
                  <a:moveTo>
                    <a:pt x="0" y="608749"/>
                  </a:moveTo>
                  <a:lnTo>
                    <a:pt x="85224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9611" y="2624429"/>
              <a:ext cx="191770" cy="156845"/>
            </a:xfrm>
            <a:custGeom>
              <a:avLst/>
              <a:gdLst/>
              <a:ahLst/>
              <a:cxnLst/>
              <a:rect l="l" t="t" r="r" b="b"/>
              <a:pathLst>
                <a:path w="191770" h="156844">
                  <a:moveTo>
                    <a:pt x="0" y="75450"/>
                  </a:moveTo>
                  <a:lnTo>
                    <a:pt x="58039" y="156718"/>
                  </a:lnTo>
                  <a:lnTo>
                    <a:pt x="191541" y="0"/>
                  </a:lnTo>
                  <a:lnTo>
                    <a:pt x="0" y="75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793322" y="2660903"/>
              <a:ext cx="116839" cy="95885"/>
            </a:xfrm>
            <a:custGeom>
              <a:avLst/>
              <a:gdLst/>
              <a:ahLst/>
              <a:cxnLst/>
              <a:rect l="l" t="t" r="r" b="b"/>
              <a:pathLst>
                <a:path w="116839" h="95885">
                  <a:moveTo>
                    <a:pt x="0" y="45999"/>
                  </a:moveTo>
                  <a:lnTo>
                    <a:pt x="116763" y="0"/>
                  </a:lnTo>
                  <a:lnTo>
                    <a:pt x="35382" y="95529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0" y="182619"/>
                  </a:moveTo>
                  <a:lnTo>
                    <a:pt x="15220" y="243497"/>
                  </a:lnTo>
                  <a:lnTo>
                    <a:pt x="58340" y="301832"/>
                  </a:lnTo>
                  <a:lnTo>
                    <a:pt x="116681" y="344957"/>
                  </a:lnTo>
                  <a:lnTo>
                    <a:pt x="176244" y="360287"/>
                  </a:lnTo>
                  <a:lnTo>
                    <a:pt x="257173" y="364169"/>
                  </a:lnTo>
                  <a:lnTo>
                    <a:pt x="319276" y="364922"/>
                  </a:lnTo>
                  <a:lnTo>
                    <a:pt x="399926" y="365199"/>
                  </a:lnTo>
                  <a:lnTo>
                    <a:pt x="502215" y="365239"/>
                  </a:lnTo>
                  <a:lnTo>
                    <a:pt x="1781416" y="365199"/>
                  </a:lnTo>
                  <a:lnTo>
                    <a:pt x="1862068" y="364922"/>
                  </a:lnTo>
                  <a:lnTo>
                    <a:pt x="1924172" y="364169"/>
                  </a:lnTo>
                  <a:lnTo>
                    <a:pt x="1970819" y="362704"/>
                  </a:lnTo>
                  <a:lnTo>
                    <a:pt x="2030109" y="356682"/>
                  </a:lnTo>
                  <a:lnTo>
                    <a:pt x="2094788" y="326248"/>
                  </a:lnTo>
                  <a:lnTo>
                    <a:pt x="2147416" y="273614"/>
                  </a:lnTo>
                  <a:lnTo>
                    <a:pt x="2177534" y="213057"/>
                  </a:lnTo>
                  <a:lnTo>
                    <a:pt x="2181339" y="182619"/>
                  </a:lnTo>
                  <a:lnTo>
                    <a:pt x="2177534" y="152182"/>
                  </a:lnTo>
                  <a:lnTo>
                    <a:pt x="2147416" y="91624"/>
                  </a:lnTo>
                  <a:lnTo>
                    <a:pt x="2094788" y="38990"/>
                  </a:lnTo>
                  <a:lnTo>
                    <a:pt x="2048935" y="13587"/>
                  </a:lnTo>
                  <a:lnTo>
                    <a:pt x="2005101" y="4951"/>
                  </a:lnTo>
                  <a:lnTo>
                    <a:pt x="1924172" y="1069"/>
                  </a:lnTo>
                  <a:lnTo>
                    <a:pt x="1862068" y="316"/>
                  </a:lnTo>
                  <a:lnTo>
                    <a:pt x="1781416" y="39"/>
                  </a:lnTo>
                  <a:lnTo>
                    <a:pt x="1679124" y="0"/>
                  </a:lnTo>
                  <a:lnTo>
                    <a:pt x="399926" y="39"/>
                  </a:lnTo>
                  <a:lnTo>
                    <a:pt x="319276" y="316"/>
                  </a:lnTo>
                  <a:lnTo>
                    <a:pt x="257173" y="1069"/>
                  </a:lnTo>
                  <a:lnTo>
                    <a:pt x="210526" y="2535"/>
                  </a:lnTo>
                  <a:lnTo>
                    <a:pt x="151237" y="8556"/>
                  </a:lnTo>
                  <a:lnTo>
                    <a:pt x="86558" y="38990"/>
                  </a:lnTo>
                  <a:lnTo>
                    <a:pt x="33928" y="91624"/>
                  </a:lnTo>
                  <a:lnTo>
                    <a:pt x="3805" y="152182"/>
                  </a:lnTo>
                  <a:lnTo>
                    <a:pt x="0" y="182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116681" y="344957"/>
                  </a:moveTo>
                  <a:lnTo>
                    <a:pt x="58340" y="301832"/>
                  </a:lnTo>
                  <a:lnTo>
                    <a:pt x="15220" y="243497"/>
                  </a:lnTo>
                  <a:lnTo>
                    <a:pt x="0" y="182619"/>
                  </a:lnTo>
                  <a:lnTo>
                    <a:pt x="3805" y="152182"/>
                  </a:lnTo>
                  <a:lnTo>
                    <a:pt x="33928" y="91624"/>
                  </a:lnTo>
                  <a:lnTo>
                    <a:pt x="86558" y="38990"/>
                  </a:lnTo>
                  <a:lnTo>
                    <a:pt x="132413" y="13587"/>
                  </a:lnTo>
                  <a:lnTo>
                    <a:pt x="176244" y="4951"/>
                  </a:lnTo>
                  <a:lnTo>
                    <a:pt x="257173" y="1069"/>
                  </a:lnTo>
                  <a:lnTo>
                    <a:pt x="319276" y="316"/>
                  </a:lnTo>
                  <a:lnTo>
                    <a:pt x="399926" y="39"/>
                  </a:lnTo>
                  <a:lnTo>
                    <a:pt x="502215" y="0"/>
                  </a:lnTo>
                  <a:lnTo>
                    <a:pt x="543368" y="0"/>
                  </a:lnTo>
                  <a:lnTo>
                    <a:pt x="587252" y="0"/>
                  </a:lnTo>
                  <a:lnTo>
                    <a:pt x="1679124" y="0"/>
                  </a:lnTo>
                  <a:lnTo>
                    <a:pt x="1781416" y="39"/>
                  </a:lnTo>
                  <a:lnTo>
                    <a:pt x="1862068" y="316"/>
                  </a:lnTo>
                  <a:lnTo>
                    <a:pt x="1924172" y="1069"/>
                  </a:lnTo>
                  <a:lnTo>
                    <a:pt x="1970819" y="2535"/>
                  </a:lnTo>
                  <a:lnTo>
                    <a:pt x="2030109" y="8556"/>
                  </a:lnTo>
                  <a:lnTo>
                    <a:pt x="2094788" y="38990"/>
                  </a:lnTo>
                  <a:lnTo>
                    <a:pt x="2147416" y="91624"/>
                  </a:lnTo>
                  <a:lnTo>
                    <a:pt x="2177534" y="152182"/>
                  </a:lnTo>
                  <a:lnTo>
                    <a:pt x="2181339" y="182619"/>
                  </a:lnTo>
                  <a:lnTo>
                    <a:pt x="2177534" y="213057"/>
                  </a:lnTo>
                  <a:lnTo>
                    <a:pt x="2147416" y="273614"/>
                  </a:lnTo>
                  <a:lnTo>
                    <a:pt x="2094788" y="326248"/>
                  </a:lnTo>
                  <a:lnTo>
                    <a:pt x="2048935" y="351652"/>
                  </a:lnTo>
                  <a:lnTo>
                    <a:pt x="2005101" y="360287"/>
                  </a:lnTo>
                  <a:lnTo>
                    <a:pt x="1924172" y="364169"/>
                  </a:lnTo>
                  <a:lnTo>
                    <a:pt x="1862068" y="364922"/>
                  </a:lnTo>
                  <a:lnTo>
                    <a:pt x="1781416" y="365199"/>
                  </a:lnTo>
                  <a:lnTo>
                    <a:pt x="1679124" y="365239"/>
                  </a:lnTo>
                  <a:lnTo>
                    <a:pt x="1637971" y="365239"/>
                  </a:lnTo>
                  <a:lnTo>
                    <a:pt x="1594086" y="365239"/>
                  </a:lnTo>
                  <a:lnTo>
                    <a:pt x="502215" y="365239"/>
                  </a:lnTo>
                  <a:lnTo>
                    <a:pt x="399926" y="365199"/>
                  </a:lnTo>
                  <a:lnTo>
                    <a:pt x="319276" y="364922"/>
                  </a:lnTo>
                  <a:lnTo>
                    <a:pt x="257173" y="364169"/>
                  </a:lnTo>
                  <a:lnTo>
                    <a:pt x="210526" y="362704"/>
                  </a:lnTo>
                  <a:lnTo>
                    <a:pt x="151237" y="356682"/>
                  </a:lnTo>
                  <a:lnTo>
                    <a:pt x="132413" y="351652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80856" y="3102476"/>
            <a:ext cx="18967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my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00835" y="1904174"/>
            <a:ext cx="3216275" cy="3495675"/>
            <a:chOff x="2700835" y="1904174"/>
            <a:chExt cx="3216275" cy="3495675"/>
          </a:xfrm>
        </p:grpSpPr>
        <p:sp>
          <p:nvSpPr>
            <p:cNvPr id="39" name="object 39"/>
            <p:cNvSpPr/>
            <p:nvPr/>
          </p:nvSpPr>
          <p:spPr>
            <a:xfrm>
              <a:off x="5866764" y="1919414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16828" y="2135187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36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36323" y="2150402"/>
              <a:ext cx="60960" cy="3186430"/>
            </a:xfrm>
            <a:custGeom>
              <a:avLst/>
              <a:gdLst/>
              <a:ahLst/>
              <a:cxnLst/>
              <a:rect l="l" t="t" r="r" b="b"/>
              <a:pathLst>
                <a:path w="60960" h="3186429">
                  <a:moveTo>
                    <a:pt x="60871" y="0"/>
                  </a:moveTo>
                  <a:lnTo>
                    <a:pt x="30441" y="121754"/>
                  </a:lnTo>
                  <a:lnTo>
                    <a:pt x="0" y="0"/>
                  </a:lnTo>
                </a:path>
                <a:path w="60960" h="3186429">
                  <a:moveTo>
                    <a:pt x="30441" y="2789389"/>
                  </a:moveTo>
                  <a:lnTo>
                    <a:pt x="30441" y="3186226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16841" y="5199659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36323" y="3514115"/>
              <a:ext cx="60960" cy="1823085"/>
            </a:xfrm>
            <a:custGeom>
              <a:avLst/>
              <a:gdLst/>
              <a:ahLst/>
              <a:cxnLst/>
              <a:rect l="l" t="t" r="r" b="b"/>
              <a:pathLst>
                <a:path w="60960" h="1823085">
                  <a:moveTo>
                    <a:pt x="60883" y="1700758"/>
                  </a:moveTo>
                  <a:lnTo>
                    <a:pt x="30441" y="1822513"/>
                  </a:lnTo>
                  <a:lnTo>
                    <a:pt x="0" y="1700758"/>
                  </a:lnTo>
                </a:path>
                <a:path w="60960" h="1823085">
                  <a:moveTo>
                    <a:pt x="30441" y="0"/>
                  </a:moveTo>
                  <a:lnTo>
                    <a:pt x="30441" y="925957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16841" y="4303102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07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36335" y="4318317"/>
              <a:ext cx="60960" cy="121920"/>
            </a:xfrm>
            <a:custGeom>
              <a:avLst/>
              <a:gdLst/>
              <a:ahLst/>
              <a:cxnLst/>
              <a:rect l="l" t="t" r="r" b="b"/>
              <a:pathLst>
                <a:path w="60960" h="121920">
                  <a:moveTo>
                    <a:pt x="60871" y="0"/>
                  </a:moveTo>
                  <a:lnTo>
                    <a:pt x="30429" y="121754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6841" y="2779217"/>
              <a:ext cx="99847" cy="29056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708455" y="4502365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19"/>
                  </a:moveTo>
                  <a:lnTo>
                    <a:pt x="15211" y="243497"/>
                  </a:lnTo>
                  <a:lnTo>
                    <a:pt x="58335" y="301832"/>
                  </a:lnTo>
                  <a:lnTo>
                    <a:pt x="116671" y="344957"/>
                  </a:lnTo>
                  <a:lnTo>
                    <a:pt x="185158" y="362704"/>
                  </a:lnTo>
                  <a:lnTo>
                    <a:pt x="233666" y="364922"/>
                  </a:lnTo>
                  <a:lnTo>
                    <a:pt x="299297" y="365239"/>
                  </a:lnTo>
                  <a:lnTo>
                    <a:pt x="664549" y="365239"/>
                  </a:lnTo>
                  <a:lnTo>
                    <a:pt x="730175" y="364922"/>
                  </a:lnTo>
                  <a:lnTo>
                    <a:pt x="778683" y="362704"/>
                  </a:lnTo>
                  <a:lnTo>
                    <a:pt x="847163" y="344957"/>
                  </a:lnTo>
                  <a:lnTo>
                    <a:pt x="905508" y="301832"/>
                  </a:lnTo>
                  <a:lnTo>
                    <a:pt x="948623" y="243497"/>
                  </a:lnTo>
                  <a:lnTo>
                    <a:pt x="963844" y="182619"/>
                  </a:lnTo>
                  <a:lnTo>
                    <a:pt x="960039" y="152182"/>
                  </a:lnTo>
                  <a:lnTo>
                    <a:pt x="929921" y="91624"/>
                  </a:lnTo>
                  <a:lnTo>
                    <a:pt x="877287" y="38996"/>
                  </a:lnTo>
                  <a:lnTo>
                    <a:pt x="815777" y="8561"/>
                  </a:lnTo>
                  <a:lnTo>
                    <a:pt x="730175" y="317"/>
                  </a:lnTo>
                  <a:lnTo>
                    <a:pt x="664549" y="0"/>
                  </a:lnTo>
                  <a:lnTo>
                    <a:pt x="299297" y="0"/>
                  </a:lnTo>
                  <a:lnTo>
                    <a:pt x="233666" y="317"/>
                  </a:lnTo>
                  <a:lnTo>
                    <a:pt x="185158" y="2536"/>
                  </a:lnTo>
                  <a:lnTo>
                    <a:pt x="116671" y="20294"/>
                  </a:lnTo>
                  <a:lnTo>
                    <a:pt x="58335" y="63407"/>
                  </a:lnTo>
                  <a:lnTo>
                    <a:pt x="15211" y="121742"/>
                  </a:lnTo>
                  <a:lnTo>
                    <a:pt x="0" y="182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708455" y="4502365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11" y="243497"/>
                  </a:moveTo>
                  <a:lnTo>
                    <a:pt x="3802" y="213057"/>
                  </a:lnTo>
                  <a:lnTo>
                    <a:pt x="0" y="182619"/>
                  </a:lnTo>
                  <a:lnTo>
                    <a:pt x="3802" y="152182"/>
                  </a:lnTo>
                  <a:lnTo>
                    <a:pt x="33920" y="91624"/>
                  </a:lnTo>
                  <a:lnTo>
                    <a:pt x="86554" y="38996"/>
                  </a:lnTo>
                  <a:lnTo>
                    <a:pt x="148062" y="8561"/>
                  </a:lnTo>
                  <a:lnTo>
                    <a:pt x="233666" y="317"/>
                  </a:lnTo>
                  <a:lnTo>
                    <a:pt x="299297" y="0"/>
                  </a:lnTo>
                  <a:lnTo>
                    <a:pt x="346152" y="0"/>
                  </a:lnTo>
                  <a:lnTo>
                    <a:pt x="398331" y="0"/>
                  </a:lnTo>
                  <a:lnTo>
                    <a:pt x="664549" y="0"/>
                  </a:lnTo>
                  <a:lnTo>
                    <a:pt x="730175" y="317"/>
                  </a:lnTo>
                  <a:lnTo>
                    <a:pt x="778683" y="2536"/>
                  </a:lnTo>
                  <a:lnTo>
                    <a:pt x="847163" y="20294"/>
                  </a:lnTo>
                  <a:lnTo>
                    <a:pt x="905508" y="63407"/>
                  </a:lnTo>
                  <a:lnTo>
                    <a:pt x="948623" y="121742"/>
                  </a:lnTo>
                  <a:lnTo>
                    <a:pt x="963844" y="182619"/>
                  </a:lnTo>
                  <a:lnTo>
                    <a:pt x="960039" y="213057"/>
                  </a:lnTo>
                  <a:lnTo>
                    <a:pt x="929921" y="273614"/>
                  </a:lnTo>
                  <a:lnTo>
                    <a:pt x="877287" y="326248"/>
                  </a:lnTo>
                  <a:lnTo>
                    <a:pt x="815777" y="356682"/>
                  </a:lnTo>
                  <a:lnTo>
                    <a:pt x="730175" y="364922"/>
                  </a:lnTo>
                  <a:lnTo>
                    <a:pt x="664549" y="365239"/>
                  </a:lnTo>
                  <a:lnTo>
                    <a:pt x="617694" y="365239"/>
                  </a:lnTo>
                  <a:lnTo>
                    <a:pt x="565516" y="365239"/>
                  </a:lnTo>
                  <a:lnTo>
                    <a:pt x="510142" y="365239"/>
                  </a:lnTo>
                  <a:lnTo>
                    <a:pt x="453704" y="365239"/>
                  </a:lnTo>
                  <a:lnTo>
                    <a:pt x="398331" y="365239"/>
                  </a:lnTo>
                  <a:lnTo>
                    <a:pt x="346152" y="365239"/>
                  </a:lnTo>
                  <a:lnTo>
                    <a:pt x="299297" y="365239"/>
                  </a:lnTo>
                  <a:lnTo>
                    <a:pt x="233666" y="364922"/>
                  </a:lnTo>
                  <a:lnTo>
                    <a:pt x="185158" y="362704"/>
                  </a:lnTo>
                  <a:lnTo>
                    <a:pt x="116671" y="344957"/>
                  </a:lnTo>
                  <a:lnTo>
                    <a:pt x="58335" y="301832"/>
                  </a:lnTo>
                  <a:lnTo>
                    <a:pt x="33920" y="273614"/>
                  </a:lnTo>
                  <a:lnTo>
                    <a:pt x="15211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896133" y="4533029"/>
            <a:ext cx="5822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Goals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136785" y="1445451"/>
            <a:ext cx="2229485" cy="3302000"/>
            <a:chOff x="3136785" y="1445451"/>
            <a:chExt cx="2229485" cy="3302000"/>
          </a:xfrm>
        </p:grpSpPr>
        <p:sp>
          <p:nvSpPr>
            <p:cNvPr id="51" name="object 51"/>
            <p:cNvSpPr/>
            <p:nvPr/>
          </p:nvSpPr>
          <p:spPr>
            <a:xfrm>
              <a:off x="3676802" y="4697272"/>
              <a:ext cx="1330325" cy="0"/>
            </a:xfrm>
            <a:custGeom>
              <a:avLst/>
              <a:gdLst/>
              <a:ahLst/>
              <a:cxnLst/>
              <a:rect l="l" t="t" r="r" b="b"/>
              <a:pathLst>
                <a:path w="1330325">
                  <a:moveTo>
                    <a:pt x="0" y="0"/>
                  </a:moveTo>
                  <a:lnTo>
                    <a:pt x="1330147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69980" y="4647349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85207" y="4666843"/>
              <a:ext cx="121920" cy="60960"/>
            </a:xfrm>
            <a:custGeom>
              <a:avLst/>
              <a:gdLst/>
              <a:ahLst/>
              <a:cxnLst/>
              <a:rect l="l" t="t" r="r" b="b"/>
              <a:pathLst>
                <a:path w="121920" h="60960">
                  <a:moveTo>
                    <a:pt x="0" y="0"/>
                  </a:moveTo>
                  <a:lnTo>
                    <a:pt x="121742" y="30429"/>
                  </a:lnTo>
                  <a:lnTo>
                    <a:pt x="0" y="60871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59950" y="1460669"/>
              <a:ext cx="2190750" cy="827405"/>
            </a:xfrm>
            <a:custGeom>
              <a:avLst/>
              <a:gdLst/>
              <a:ahLst/>
              <a:cxnLst/>
              <a:rect l="l" t="t" r="r" b="b"/>
              <a:pathLst>
                <a:path w="2190750" h="827405">
                  <a:moveTo>
                    <a:pt x="2190699" y="826790"/>
                  </a:moveTo>
                  <a:lnTo>
                    <a:pt x="2190438" y="825843"/>
                  </a:lnTo>
                  <a:lnTo>
                    <a:pt x="2188616" y="819215"/>
                  </a:lnTo>
                  <a:lnTo>
                    <a:pt x="2183669" y="801223"/>
                  </a:lnTo>
                  <a:lnTo>
                    <a:pt x="2174036" y="766186"/>
                  </a:lnTo>
                  <a:lnTo>
                    <a:pt x="2154543" y="700849"/>
                  </a:lnTo>
                  <a:lnTo>
                    <a:pt x="2139615" y="659767"/>
                  </a:lnTo>
                  <a:lnTo>
                    <a:pt x="2120102" y="614525"/>
                  </a:lnTo>
                  <a:lnTo>
                    <a:pt x="2095157" y="566209"/>
                  </a:lnTo>
                  <a:lnTo>
                    <a:pt x="2063930" y="515905"/>
                  </a:lnTo>
                  <a:lnTo>
                    <a:pt x="2025573" y="464700"/>
                  </a:lnTo>
                  <a:lnTo>
                    <a:pt x="1999602" y="434835"/>
                  </a:lnTo>
                  <a:lnTo>
                    <a:pt x="1970948" y="405180"/>
                  </a:lnTo>
                  <a:lnTo>
                    <a:pt x="1939643" y="375883"/>
                  </a:lnTo>
                  <a:lnTo>
                    <a:pt x="1905718" y="347091"/>
                  </a:lnTo>
                  <a:lnTo>
                    <a:pt x="1869204" y="318951"/>
                  </a:lnTo>
                  <a:lnTo>
                    <a:pt x="1830135" y="291611"/>
                  </a:lnTo>
                  <a:lnTo>
                    <a:pt x="1788540" y="265217"/>
                  </a:lnTo>
                  <a:lnTo>
                    <a:pt x="1744452" y="239918"/>
                  </a:lnTo>
                  <a:lnTo>
                    <a:pt x="1697902" y="215860"/>
                  </a:lnTo>
                  <a:lnTo>
                    <a:pt x="1648922" y="193192"/>
                  </a:lnTo>
                  <a:lnTo>
                    <a:pt x="1597544" y="172059"/>
                  </a:lnTo>
                  <a:lnTo>
                    <a:pt x="1543799" y="152611"/>
                  </a:lnTo>
                  <a:lnTo>
                    <a:pt x="1495905" y="137361"/>
                  </a:lnTo>
                  <a:lnTo>
                    <a:pt x="1446531" y="123381"/>
                  </a:lnTo>
                  <a:lnTo>
                    <a:pt x="1395911" y="110594"/>
                  </a:lnTo>
                  <a:lnTo>
                    <a:pt x="1344281" y="98923"/>
                  </a:lnTo>
                  <a:lnTo>
                    <a:pt x="1291876" y="88293"/>
                  </a:lnTo>
                  <a:lnTo>
                    <a:pt x="1238932" y="78628"/>
                  </a:lnTo>
                  <a:lnTo>
                    <a:pt x="1185683" y="69849"/>
                  </a:lnTo>
                  <a:lnTo>
                    <a:pt x="1132364" y="61883"/>
                  </a:lnTo>
                  <a:lnTo>
                    <a:pt x="1079211" y="54652"/>
                  </a:lnTo>
                  <a:lnTo>
                    <a:pt x="1026460" y="48080"/>
                  </a:lnTo>
                  <a:lnTo>
                    <a:pt x="974344" y="42090"/>
                  </a:lnTo>
                  <a:lnTo>
                    <a:pt x="923100" y="36607"/>
                  </a:lnTo>
                  <a:lnTo>
                    <a:pt x="872962" y="31554"/>
                  </a:lnTo>
                  <a:lnTo>
                    <a:pt x="824166" y="26855"/>
                  </a:lnTo>
                  <a:lnTo>
                    <a:pt x="758448" y="20778"/>
                  </a:lnTo>
                  <a:lnTo>
                    <a:pt x="695852" y="15324"/>
                  </a:lnTo>
                  <a:lnTo>
                    <a:pt x="636412" y="10570"/>
                  </a:lnTo>
                  <a:lnTo>
                    <a:pt x="580158" y="6593"/>
                  </a:lnTo>
                  <a:lnTo>
                    <a:pt x="527123" y="3470"/>
                  </a:lnTo>
                  <a:lnTo>
                    <a:pt x="477337" y="1279"/>
                  </a:lnTo>
                  <a:lnTo>
                    <a:pt x="430833" y="96"/>
                  </a:lnTo>
                  <a:lnTo>
                    <a:pt x="387642" y="0"/>
                  </a:lnTo>
                  <a:lnTo>
                    <a:pt x="347796" y="1066"/>
                  </a:lnTo>
                  <a:lnTo>
                    <a:pt x="248315" y="11776"/>
                  </a:lnTo>
                  <a:lnTo>
                    <a:pt x="197193" y="24576"/>
                  </a:lnTo>
                  <a:lnTo>
                    <a:pt x="156216" y="40902"/>
                  </a:lnTo>
                  <a:lnTo>
                    <a:pt x="97713" y="80640"/>
                  </a:lnTo>
                  <a:lnTo>
                    <a:pt x="53206" y="136415"/>
                  </a:lnTo>
                  <a:lnTo>
                    <a:pt x="28016" y="195029"/>
                  </a:lnTo>
                  <a:lnTo>
                    <a:pt x="12490" y="251653"/>
                  </a:lnTo>
                  <a:lnTo>
                    <a:pt x="3784" y="293504"/>
                  </a:lnTo>
                  <a:lnTo>
                    <a:pt x="0" y="313202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36785" y="1629930"/>
              <a:ext cx="98425" cy="205740"/>
            </a:xfrm>
            <a:custGeom>
              <a:avLst/>
              <a:gdLst/>
              <a:ahLst/>
              <a:cxnLst/>
              <a:rect l="l" t="t" r="r" b="b"/>
              <a:pathLst>
                <a:path w="98425" h="205739">
                  <a:moveTo>
                    <a:pt x="0" y="0"/>
                  </a:moveTo>
                  <a:lnTo>
                    <a:pt x="11303" y="205562"/>
                  </a:lnTo>
                  <a:lnTo>
                    <a:pt x="98056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53041" y="1648561"/>
              <a:ext cx="60325" cy="125730"/>
            </a:xfrm>
            <a:custGeom>
              <a:avLst/>
              <a:gdLst/>
              <a:ahLst/>
              <a:cxnLst/>
              <a:rect l="l" t="t" r="r" b="b"/>
              <a:pathLst>
                <a:path w="60325" h="125730">
                  <a:moveTo>
                    <a:pt x="59778" y="11493"/>
                  </a:moveTo>
                  <a:lnTo>
                    <a:pt x="6908" y="125310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61559" y="5430297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24</a:t>
            </a:fld>
            <a:endParaRPr spc="20" dirty="0"/>
          </a:p>
        </p:txBody>
      </p:sp>
      <p:sp>
        <p:nvSpPr>
          <p:cNvPr id="58" name="object 58"/>
          <p:cNvSpPr txBox="1"/>
          <p:nvPr/>
        </p:nvSpPr>
        <p:spPr>
          <a:xfrm>
            <a:off x="4984356" y="2271537"/>
            <a:ext cx="1799589" cy="504825"/>
          </a:xfrm>
          <a:prstGeom prst="rect">
            <a:avLst/>
          </a:prstGeom>
          <a:solidFill>
            <a:srgbClr val="FFFFFF"/>
          </a:solidFill>
          <a:ln w="1521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76530" marR="193675">
              <a:lnSpc>
                <a:spcPts val="1680"/>
              </a:lnSpc>
              <a:spcBef>
                <a:spcPts val="38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44BC621-0A4C-4A30-B46B-926EB8449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1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0" dirty="0"/>
              <a:t>Utility-based</a:t>
            </a:r>
            <a:r>
              <a:rPr spc="220" dirty="0"/>
              <a:t> </a:t>
            </a:r>
            <a:r>
              <a:rPr spc="35" dirty="0"/>
              <a:t>agents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750" y="1314054"/>
            <a:ext cx="7320182" cy="46416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23072" y="5264046"/>
            <a:ext cx="89471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5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6313" y="2679852"/>
            <a:ext cx="368300" cy="190055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b="1" spc="5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381" y="1656073"/>
            <a:ext cx="8667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49634" y="2994421"/>
            <a:ext cx="2069464" cy="520065"/>
            <a:chOff x="4849634" y="2994421"/>
            <a:chExt cx="2069464" cy="520065"/>
          </a:xfrm>
        </p:grpSpPr>
        <p:sp>
          <p:nvSpPr>
            <p:cNvPr id="8" name="object 8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0" y="0"/>
                  </a:moveTo>
                  <a:lnTo>
                    <a:pt x="0" y="504797"/>
                  </a:lnTo>
                  <a:lnTo>
                    <a:pt x="2053691" y="504797"/>
                  </a:lnTo>
                  <a:lnTo>
                    <a:pt x="2053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7254" y="3002041"/>
              <a:ext cx="2054225" cy="504825"/>
            </a:xfrm>
            <a:custGeom>
              <a:avLst/>
              <a:gdLst/>
              <a:ahLst/>
              <a:cxnLst/>
              <a:rect l="l" t="t" r="r" b="b"/>
              <a:pathLst>
                <a:path w="2054225" h="504825">
                  <a:moveTo>
                    <a:pt x="2053691" y="504797"/>
                  </a:moveTo>
                  <a:lnTo>
                    <a:pt x="2053691" y="0"/>
                  </a:lnTo>
                  <a:lnTo>
                    <a:pt x="0" y="0"/>
                  </a:lnTo>
                  <a:lnTo>
                    <a:pt x="0" y="504797"/>
                  </a:lnTo>
                  <a:lnTo>
                    <a:pt x="2053691" y="504797"/>
                  </a:lnTo>
                  <a:close/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9141" y="2995949"/>
            <a:ext cx="1718945" cy="494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30810" marR="5080" indent="-118745">
              <a:lnSpc>
                <a:spcPts val="1680"/>
              </a:lnSpc>
              <a:spcBef>
                <a:spcPts val="430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will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be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if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5494" y="3739977"/>
            <a:ext cx="2177415" cy="490220"/>
          </a:xfrm>
          <a:custGeom>
            <a:avLst/>
            <a:gdLst/>
            <a:ahLst/>
            <a:cxnLst/>
            <a:rect l="l" t="t" r="r" b="b"/>
            <a:pathLst>
              <a:path w="2177415" h="490220">
                <a:moveTo>
                  <a:pt x="0" y="0"/>
                </a:moveTo>
                <a:lnTo>
                  <a:pt x="0" y="489948"/>
                </a:lnTo>
                <a:lnTo>
                  <a:pt x="2177173" y="489948"/>
                </a:lnTo>
                <a:lnTo>
                  <a:pt x="2177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95494" y="3739977"/>
            <a:ext cx="2177415" cy="490220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52425" marR="158115" indent="-177800">
              <a:lnSpc>
                <a:spcPts val="1680"/>
              </a:lnSpc>
              <a:spcBef>
                <a:spcPts val="3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happy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I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will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be </a:t>
            </a:r>
            <a:r>
              <a:rPr sz="1650" spc="-44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such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48046" y="4440026"/>
            <a:ext cx="1672589" cy="490220"/>
          </a:xfrm>
          <a:custGeom>
            <a:avLst/>
            <a:gdLst/>
            <a:ahLst/>
            <a:cxnLst/>
            <a:rect l="l" t="t" r="r" b="b"/>
            <a:pathLst>
              <a:path w="1672590" h="490220">
                <a:moveTo>
                  <a:pt x="0" y="0"/>
                </a:moveTo>
                <a:lnTo>
                  <a:pt x="0" y="489948"/>
                </a:lnTo>
                <a:lnTo>
                  <a:pt x="1672082" y="489948"/>
                </a:lnTo>
                <a:lnTo>
                  <a:pt x="16720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48046" y="4440026"/>
            <a:ext cx="1672589" cy="490220"/>
          </a:xfrm>
          <a:prstGeom prst="rect">
            <a:avLst/>
          </a:prstGeom>
          <a:ln w="15218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43510" marR="146685">
              <a:lnSpc>
                <a:spcPts val="1680"/>
              </a:lnSpc>
              <a:spcBef>
                <a:spcPts val="325"/>
              </a:spcBef>
            </a:pPr>
            <a:r>
              <a:rPr sz="1650" spc="15" dirty="0">
                <a:latin typeface="Arial"/>
                <a:cs typeface="Arial"/>
              </a:rPr>
              <a:t>What </a:t>
            </a:r>
            <a:r>
              <a:rPr sz="1650" spc="10" dirty="0">
                <a:latin typeface="Arial"/>
                <a:cs typeface="Arial"/>
              </a:rPr>
              <a:t>action </a:t>
            </a:r>
            <a:r>
              <a:rPr sz="1650" spc="5" dirty="0">
                <a:latin typeface="Arial"/>
                <a:cs typeface="Arial"/>
              </a:rPr>
              <a:t>I </a:t>
            </a:r>
            <a:r>
              <a:rPr sz="1650" spc="10" dirty="0">
                <a:latin typeface="Arial"/>
                <a:cs typeface="Arial"/>
              </a:rPr>
              <a:t> should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70397" y="1861908"/>
            <a:ext cx="2301875" cy="458470"/>
            <a:chOff x="2670397" y="1861908"/>
            <a:chExt cx="2301875" cy="458470"/>
          </a:xfrm>
        </p:grpSpPr>
        <p:sp>
          <p:nvSpPr>
            <p:cNvPr id="16" name="object 16"/>
            <p:cNvSpPr/>
            <p:nvPr/>
          </p:nvSpPr>
          <p:spPr>
            <a:xfrm>
              <a:off x="3570846" y="2052154"/>
              <a:ext cx="1339850" cy="243840"/>
            </a:xfrm>
            <a:custGeom>
              <a:avLst/>
              <a:gdLst/>
              <a:ahLst/>
              <a:cxnLst/>
              <a:rect l="l" t="t" r="r" b="b"/>
              <a:pathLst>
                <a:path w="1339850" h="243839">
                  <a:moveTo>
                    <a:pt x="0" y="0"/>
                  </a:moveTo>
                  <a:lnTo>
                    <a:pt x="1339240" y="243497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6398" y="2222030"/>
              <a:ext cx="205740" cy="98425"/>
            </a:xfrm>
            <a:custGeom>
              <a:avLst/>
              <a:gdLst/>
              <a:ahLst/>
              <a:cxnLst/>
              <a:rect l="l" t="t" r="r" b="b"/>
              <a:pathLst>
                <a:path w="205739" h="98425">
                  <a:moveTo>
                    <a:pt x="0" y="98247"/>
                  </a:moveTo>
                  <a:lnTo>
                    <a:pt x="205422" y="84848"/>
                  </a:lnTo>
                  <a:lnTo>
                    <a:pt x="17856" y="0"/>
                  </a:lnTo>
                  <a:lnTo>
                    <a:pt x="0" y="982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4851" y="2243924"/>
              <a:ext cx="125730" cy="60325"/>
            </a:xfrm>
            <a:custGeom>
              <a:avLst/>
              <a:gdLst/>
              <a:ahLst/>
              <a:cxnLst/>
              <a:rect l="l" t="t" r="r" b="b"/>
              <a:pathLst>
                <a:path w="125729" h="60325">
                  <a:moveTo>
                    <a:pt x="10896" y="0"/>
                  </a:moveTo>
                  <a:lnTo>
                    <a:pt x="125234" y="51727"/>
                  </a:lnTo>
                  <a:lnTo>
                    <a:pt x="0" y="59893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34" y="301837"/>
                  </a:lnTo>
                  <a:lnTo>
                    <a:pt x="116668" y="344957"/>
                  </a:lnTo>
                  <a:lnTo>
                    <a:pt x="185154" y="362715"/>
                  </a:lnTo>
                  <a:lnTo>
                    <a:pt x="233663" y="364934"/>
                  </a:lnTo>
                  <a:lnTo>
                    <a:pt x="299294" y="365252"/>
                  </a:lnTo>
                  <a:lnTo>
                    <a:pt x="664546" y="365252"/>
                  </a:lnTo>
                  <a:lnTo>
                    <a:pt x="730177" y="364934"/>
                  </a:lnTo>
                  <a:lnTo>
                    <a:pt x="778686" y="362715"/>
                  </a:lnTo>
                  <a:lnTo>
                    <a:pt x="847172" y="344957"/>
                  </a:lnTo>
                  <a:lnTo>
                    <a:pt x="905508" y="301837"/>
                  </a:lnTo>
                  <a:lnTo>
                    <a:pt x="948632" y="243497"/>
                  </a:lnTo>
                  <a:lnTo>
                    <a:pt x="963844" y="182626"/>
                  </a:lnTo>
                  <a:lnTo>
                    <a:pt x="960041" y="152189"/>
                  </a:lnTo>
                  <a:lnTo>
                    <a:pt x="929923" y="91632"/>
                  </a:lnTo>
                  <a:lnTo>
                    <a:pt x="877290" y="39001"/>
                  </a:lnTo>
                  <a:lnTo>
                    <a:pt x="815781" y="8561"/>
                  </a:lnTo>
                  <a:lnTo>
                    <a:pt x="730177" y="317"/>
                  </a:lnTo>
                  <a:lnTo>
                    <a:pt x="664546" y="0"/>
                  </a:lnTo>
                  <a:lnTo>
                    <a:pt x="299294" y="0"/>
                  </a:lnTo>
                  <a:lnTo>
                    <a:pt x="233663" y="317"/>
                  </a:lnTo>
                  <a:lnTo>
                    <a:pt x="185154" y="2536"/>
                  </a:lnTo>
                  <a:lnTo>
                    <a:pt x="116668" y="20294"/>
                  </a:lnTo>
                  <a:lnTo>
                    <a:pt x="58334" y="63414"/>
                  </a:lnTo>
                  <a:lnTo>
                    <a:pt x="15220" y="121754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78017" y="1869528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20" y="243497"/>
                  </a:moveTo>
                  <a:lnTo>
                    <a:pt x="3805" y="213062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2" y="91632"/>
                  </a:lnTo>
                  <a:lnTo>
                    <a:pt x="86551" y="39001"/>
                  </a:lnTo>
                  <a:lnTo>
                    <a:pt x="148059" y="8561"/>
                  </a:lnTo>
                  <a:lnTo>
                    <a:pt x="233663" y="317"/>
                  </a:lnTo>
                  <a:lnTo>
                    <a:pt x="299294" y="0"/>
                  </a:lnTo>
                  <a:lnTo>
                    <a:pt x="346149" y="0"/>
                  </a:lnTo>
                  <a:lnTo>
                    <a:pt x="398328" y="0"/>
                  </a:lnTo>
                  <a:lnTo>
                    <a:pt x="664546" y="0"/>
                  </a:lnTo>
                  <a:lnTo>
                    <a:pt x="730177" y="317"/>
                  </a:lnTo>
                  <a:lnTo>
                    <a:pt x="778686" y="2536"/>
                  </a:lnTo>
                  <a:lnTo>
                    <a:pt x="847172" y="20294"/>
                  </a:lnTo>
                  <a:lnTo>
                    <a:pt x="905508" y="63414"/>
                  </a:lnTo>
                  <a:lnTo>
                    <a:pt x="948632" y="121754"/>
                  </a:lnTo>
                  <a:lnTo>
                    <a:pt x="963844" y="182626"/>
                  </a:lnTo>
                  <a:lnTo>
                    <a:pt x="960041" y="213062"/>
                  </a:lnTo>
                  <a:lnTo>
                    <a:pt x="929923" y="273619"/>
                  </a:lnTo>
                  <a:lnTo>
                    <a:pt x="877290" y="326250"/>
                  </a:lnTo>
                  <a:lnTo>
                    <a:pt x="815781" y="356690"/>
                  </a:lnTo>
                  <a:lnTo>
                    <a:pt x="730177" y="364934"/>
                  </a:lnTo>
                  <a:lnTo>
                    <a:pt x="664546" y="365252"/>
                  </a:lnTo>
                  <a:lnTo>
                    <a:pt x="617691" y="365252"/>
                  </a:lnTo>
                  <a:lnTo>
                    <a:pt x="565512" y="365252"/>
                  </a:lnTo>
                  <a:lnTo>
                    <a:pt x="299294" y="365252"/>
                  </a:lnTo>
                  <a:lnTo>
                    <a:pt x="233663" y="364934"/>
                  </a:lnTo>
                  <a:lnTo>
                    <a:pt x="185154" y="362715"/>
                  </a:lnTo>
                  <a:lnTo>
                    <a:pt x="116668" y="344957"/>
                  </a:lnTo>
                  <a:lnTo>
                    <a:pt x="58334" y="301837"/>
                  </a:lnTo>
                  <a:lnTo>
                    <a:pt x="33922" y="273619"/>
                  </a:lnTo>
                  <a:lnTo>
                    <a:pt x="15220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03740" y="1900205"/>
            <a:ext cx="52324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0" dirty="0">
                <a:latin typeface="Arial"/>
                <a:cs typeface="Arial"/>
              </a:rPr>
              <a:t>State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39893" y="2333688"/>
            <a:ext cx="3033395" cy="859155"/>
            <a:chOff x="1939893" y="2333688"/>
            <a:chExt cx="3033395" cy="859155"/>
          </a:xfrm>
        </p:grpSpPr>
        <p:sp>
          <p:nvSpPr>
            <p:cNvPr id="23" name="object 23"/>
            <p:cNvSpPr/>
            <p:nvPr/>
          </p:nvSpPr>
          <p:spPr>
            <a:xfrm>
              <a:off x="4179595" y="2539148"/>
              <a:ext cx="730885" cy="0"/>
            </a:xfrm>
            <a:custGeom>
              <a:avLst/>
              <a:gdLst/>
              <a:ahLst/>
              <a:cxnLst/>
              <a:rect l="l" t="t" r="r" b="b"/>
              <a:pathLst>
                <a:path w="730885">
                  <a:moveTo>
                    <a:pt x="0" y="0"/>
                  </a:moveTo>
                  <a:lnTo>
                    <a:pt x="730491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73117" y="2489225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30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79595" y="2508719"/>
              <a:ext cx="730885" cy="639445"/>
            </a:xfrm>
            <a:custGeom>
              <a:avLst/>
              <a:gdLst/>
              <a:ahLst/>
              <a:cxnLst/>
              <a:rect l="l" t="t" r="r" b="b"/>
              <a:pathLst>
                <a:path w="730885" h="639444">
                  <a:moveTo>
                    <a:pt x="608736" y="0"/>
                  </a:moveTo>
                  <a:lnTo>
                    <a:pt x="730491" y="30429"/>
                  </a:lnTo>
                  <a:lnTo>
                    <a:pt x="608736" y="60871"/>
                  </a:lnTo>
                </a:path>
                <a:path w="730885" h="639444">
                  <a:moveTo>
                    <a:pt x="0" y="30429"/>
                  </a:moveTo>
                  <a:lnTo>
                    <a:pt x="608736" y="639178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56175" y="301574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30">
                  <a:moveTo>
                    <a:pt x="0" y="70612"/>
                  </a:moveTo>
                  <a:lnTo>
                    <a:pt x="176530" y="176530"/>
                  </a:lnTo>
                  <a:lnTo>
                    <a:pt x="70612" y="0"/>
                  </a:lnTo>
                  <a:lnTo>
                    <a:pt x="0" y="70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0724" y="3040290"/>
              <a:ext cx="107950" cy="107950"/>
            </a:xfrm>
            <a:custGeom>
              <a:avLst/>
              <a:gdLst/>
              <a:ahLst/>
              <a:cxnLst/>
              <a:rect l="l" t="t" r="r" b="b"/>
              <a:pathLst>
                <a:path w="107950" h="107950">
                  <a:moveTo>
                    <a:pt x="43040" y="0"/>
                  </a:moveTo>
                  <a:lnTo>
                    <a:pt x="107607" y="107607"/>
                  </a:lnTo>
                  <a:lnTo>
                    <a:pt x="0" y="4304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40" y="301837"/>
                  </a:lnTo>
                  <a:lnTo>
                    <a:pt x="116681" y="344957"/>
                  </a:lnTo>
                  <a:lnTo>
                    <a:pt x="178390" y="360297"/>
                  </a:lnTo>
                  <a:lnTo>
                    <a:pt x="267085" y="364181"/>
                  </a:lnTo>
                  <a:lnTo>
                    <a:pt x="336401" y="364934"/>
                  </a:lnTo>
                  <a:lnTo>
                    <a:pt x="427118" y="365212"/>
                  </a:lnTo>
                  <a:lnTo>
                    <a:pt x="542804" y="365252"/>
                  </a:lnTo>
                  <a:lnTo>
                    <a:pt x="1997730" y="365212"/>
                  </a:lnTo>
                  <a:lnTo>
                    <a:pt x="2088449" y="364934"/>
                  </a:lnTo>
                  <a:lnTo>
                    <a:pt x="2157766" y="364181"/>
                  </a:lnTo>
                  <a:lnTo>
                    <a:pt x="2209249" y="362715"/>
                  </a:lnTo>
                  <a:lnTo>
                    <a:pt x="2272977" y="356690"/>
                  </a:lnTo>
                  <a:lnTo>
                    <a:pt x="2338290" y="326250"/>
                  </a:lnTo>
                  <a:lnTo>
                    <a:pt x="2390921" y="273619"/>
                  </a:lnTo>
                  <a:lnTo>
                    <a:pt x="2421043" y="213062"/>
                  </a:lnTo>
                  <a:lnTo>
                    <a:pt x="2424849" y="182626"/>
                  </a:lnTo>
                  <a:lnTo>
                    <a:pt x="2421043" y="152189"/>
                  </a:lnTo>
                  <a:lnTo>
                    <a:pt x="2390921" y="91632"/>
                  </a:lnTo>
                  <a:lnTo>
                    <a:pt x="2338290" y="39001"/>
                  </a:lnTo>
                  <a:lnTo>
                    <a:pt x="2292356" y="13595"/>
                  </a:lnTo>
                  <a:lnTo>
                    <a:pt x="2246463" y="4954"/>
                  </a:lnTo>
                  <a:lnTo>
                    <a:pt x="2157766" y="1070"/>
                  </a:lnTo>
                  <a:lnTo>
                    <a:pt x="2088449" y="317"/>
                  </a:lnTo>
                  <a:lnTo>
                    <a:pt x="1997730" y="39"/>
                  </a:lnTo>
                  <a:lnTo>
                    <a:pt x="1882044" y="0"/>
                  </a:lnTo>
                  <a:lnTo>
                    <a:pt x="427118" y="39"/>
                  </a:lnTo>
                  <a:lnTo>
                    <a:pt x="336401" y="317"/>
                  </a:lnTo>
                  <a:lnTo>
                    <a:pt x="267085" y="1070"/>
                  </a:lnTo>
                  <a:lnTo>
                    <a:pt x="215604" y="2536"/>
                  </a:lnTo>
                  <a:lnTo>
                    <a:pt x="151876" y="8561"/>
                  </a:lnTo>
                  <a:lnTo>
                    <a:pt x="86558" y="39001"/>
                  </a:lnTo>
                  <a:lnTo>
                    <a:pt x="33928" y="91632"/>
                  </a:lnTo>
                  <a:lnTo>
                    <a:pt x="3805" y="152189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47513" y="2341308"/>
              <a:ext cx="2425065" cy="365760"/>
            </a:xfrm>
            <a:custGeom>
              <a:avLst/>
              <a:gdLst/>
              <a:ahLst/>
              <a:cxnLst/>
              <a:rect l="l" t="t" r="r" b="b"/>
              <a:pathLst>
                <a:path w="2425065" h="365760">
                  <a:moveTo>
                    <a:pt x="116681" y="344957"/>
                  </a:moveTo>
                  <a:lnTo>
                    <a:pt x="58340" y="301837"/>
                  </a:lnTo>
                  <a:lnTo>
                    <a:pt x="15220" y="243497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8" y="91632"/>
                  </a:lnTo>
                  <a:lnTo>
                    <a:pt x="86558" y="39001"/>
                  </a:lnTo>
                  <a:lnTo>
                    <a:pt x="132496" y="13595"/>
                  </a:lnTo>
                  <a:lnTo>
                    <a:pt x="178390" y="4954"/>
                  </a:lnTo>
                  <a:lnTo>
                    <a:pt x="267085" y="1070"/>
                  </a:lnTo>
                  <a:lnTo>
                    <a:pt x="336401" y="317"/>
                  </a:lnTo>
                  <a:lnTo>
                    <a:pt x="427118" y="39"/>
                  </a:lnTo>
                  <a:lnTo>
                    <a:pt x="542804" y="0"/>
                  </a:lnTo>
                  <a:lnTo>
                    <a:pt x="583923" y="0"/>
                  </a:lnTo>
                  <a:lnTo>
                    <a:pt x="627535" y="0"/>
                  </a:lnTo>
                  <a:lnTo>
                    <a:pt x="1882044" y="0"/>
                  </a:lnTo>
                  <a:lnTo>
                    <a:pt x="1997730" y="39"/>
                  </a:lnTo>
                  <a:lnTo>
                    <a:pt x="2088449" y="317"/>
                  </a:lnTo>
                  <a:lnTo>
                    <a:pt x="2157766" y="1070"/>
                  </a:lnTo>
                  <a:lnTo>
                    <a:pt x="2209249" y="2536"/>
                  </a:lnTo>
                  <a:lnTo>
                    <a:pt x="2272977" y="8561"/>
                  </a:lnTo>
                  <a:lnTo>
                    <a:pt x="2338290" y="39001"/>
                  </a:lnTo>
                  <a:lnTo>
                    <a:pt x="2390921" y="91632"/>
                  </a:lnTo>
                  <a:lnTo>
                    <a:pt x="2421043" y="152189"/>
                  </a:lnTo>
                  <a:lnTo>
                    <a:pt x="2424849" y="182626"/>
                  </a:lnTo>
                  <a:lnTo>
                    <a:pt x="2421043" y="213062"/>
                  </a:lnTo>
                  <a:lnTo>
                    <a:pt x="2390921" y="273619"/>
                  </a:lnTo>
                  <a:lnTo>
                    <a:pt x="2338290" y="326250"/>
                  </a:lnTo>
                  <a:lnTo>
                    <a:pt x="2292356" y="351656"/>
                  </a:lnTo>
                  <a:lnTo>
                    <a:pt x="2246463" y="360297"/>
                  </a:lnTo>
                  <a:lnTo>
                    <a:pt x="2157766" y="364181"/>
                  </a:lnTo>
                  <a:lnTo>
                    <a:pt x="2088449" y="364934"/>
                  </a:lnTo>
                  <a:lnTo>
                    <a:pt x="1997730" y="365212"/>
                  </a:lnTo>
                  <a:lnTo>
                    <a:pt x="1882044" y="365252"/>
                  </a:lnTo>
                  <a:lnTo>
                    <a:pt x="1840925" y="365252"/>
                  </a:lnTo>
                  <a:lnTo>
                    <a:pt x="1797313" y="365252"/>
                  </a:lnTo>
                  <a:lnTo>
                    <a:pt x="542804" y="365252"/>
                  </a:lnTo>
                  <a:lnTo>
                    <a:pt x="427118" y="365212"/>
                  </a:lnTo>
                  <a:lnTo>
                    <a:pt x="336401" y="364934"/>
                  </a:lnTo>
                  <a:lnTo>
                    <a:pt x="267085" y="364181"/>
                  </a:lnTo>
                  <a:lnTo>
                    <a:pt x="215604" y="362715"/>
                  </a:lnTo>
                  <a:lnTo>
                    <a:pt x="151876" y="356690"/>
                  </a:lnTo>
                  <a:lnTo>
                    <a:pt x="132496" y="351656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66709" y="2371985"/>
            <a:ext cx="215709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How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evolves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61647" y="2624429"/>
            <a:ext cx="2900045" cy="820419"/>
            <a:chOff x="2061647" y="2624429"/>
            <a:chExt cx="2900045" cy="820419"/>
          </a:xfrm>
        </p:grpSpPr>
        <p:sp>
          <p:nvSpPr>
            <p:cNvPr id="32" name="object 32"/>
            <p:cNvSpPr/>
            <p:nvPr/>
          </p:nvSpPr>
          <p:spPr>
            <a:xfrm>
              <a:off x="4179595" y="3269653"/>
              <a:ext cx="608965" cy="0"/>
            </a:xfrm>
            <a:custGeom>
              <a:avLst/>
              <a:gdLst/>
              <a:ahLst/>
              <a:cxnLst/>
              <a:rect l="l" t="t" r="r" b="b"/>
              <a:pathLst>
                <a:path w="608964">
                  <a:moveTo>
                    <a:pt x="0" y="0"/>
                  </a:moveTo>
                  <a:lnTo>
                    <a:pt x="60873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51374" y="3219716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07" y="499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57840" y="2660903"/>
              <a:ext cx="852805" cy="639445"/>
            </a:xfrm>
            <a:custGeom>
              <a:avLst/>
              <a:gdLst/>
              <a:ahLst/>
              <a:cxnLst/>
              <a:rect l="l" t="t" r="r" b="b"/>
              <a:pathLst>
                <a:path w="852804" h="639445">
                  <a:moveTo>
                    <a:pt x="608749" y="578307"/>
                  </a:moveTo>
                  <a:lnTo>
                    <a:pt x="730491" y="608749"/>
                  </a:lnTo>
                  <a:lnTo>
                    <a:pt x="608749" y="639178"/>
                  </a:lnTo>
                </a:path>
                <a:path w="852804" h="639445">
                  <a:moveTo>
                    <a:pt x="0" y="608749"/>
                  </a:moveTo>
                  <a:lnTo>
                    <a:pt x="852246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69611" y="2624429"/>
              <a:ext cx="191770" cy="156845"/>
            </a:xfrm>
            <a:custGeom>
              <a:avLst/>
              <a:gdLst/>
              <a:ahLst/>
              <a:cxnLst/>
              <a:rect l="l" t="t" r="r" b="b"/>
              <a:pathLst>
                <a:path w="191770" h="156844">
                  <a:moveTo>
                    <a:pt x="0" y="75450"/>
                  </a:moveTo>
                  <a:lnTo>
                    <a:pt x="58039" y="156718"/>
                  </a:lnTo>
                  <a:lnTo>
                    <a:pt x="191541" y="0"/>
                  </a:lnTo>
                  <a:lnTo>
                    <a:pt x="0" y="75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93322" y="2660903"/>
              <a:ext cx="116839" cy="95885"/>
            </a:xfrm>
            <a:custGeom>
              <a:avLst/>
              <a:gdLst/>
              <a:ahLst/>
              <a:cxnLst/>
              <a:rect l="l" t="t" r="r" b="b"/>
              <a:pathLst>
                <a:path w="116839" h="95885">
                  <a:moveTo>
                    <a:pt x="0" y="45999"/>
                  </a:moveTo>
                  <a:lnTo>
                    <a:pt x="116763" y="0"/>
                  </a:lnTo>
                  <a:lnTo>
                    <a:pt x="35382" y="95529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0" y="182619"/>
                  </a:moveTo>
                  <a:lnTo>
                    <a:pt x="15220" y="243497"/>
                  </a:lnTo>
                  <a:lnTo>
                    <a:pt x="58340" y="301832"/>
                  </a:lnTo>
                  <a:lnTo>
                    <a:pt x="116681" y="344957"/>
                  </a:lnTo>
                  <a:lnTo>
                    <a:pt x="176244" y="360287"/>
                  </a:lnTo>
                  <a:lnTo>
                    <a:pt x="257173" y="364169"/>
                  </a:lnTo>
                  <a:lnTo>
                    <a:pt x="319276" y="364922"/>
                  </a:lnTo>
                  <a:lnTo>
                    <a:pt x="399926" y="365199"/>
                  </a:lnTo>
                  <a:lnTo>
                    <a:pt x="502215" y="365239"/>
                  </a:lnTo>
                  <a:lnTo>
                    <a:pt x="1781416" y="365199"/>
                  </a:lnTo>
                  <a:lnTo>
                    <a:pt x="1862068" y="364922"/>
                  </a:lnTo>
                  <a:lnTo>
                    <a:pt x="1924172" y="364169"/>
                  </a:lnTo>
                  <a:lnTo>
                    <a:pt x="1970819" y="362704"/>
                  </a:lnTo>
                  <a:lnTo>
                    <a:pt x="2030109" y="356682"/>
                  </a:lnTo>
                  <a:lnTo>
                    <a:pt x="2094788" y="326248"/>
                  </a:lnTo>
                  <a:lnTo>
                    <a:pt x="2147416" y="273614"/>
                  </a:lnTo>
                  <a:lnTo>
                    <a:pt x="2177534" y="213057"/>
                  </a:lnTo>
                  <a:lnTo>
                    <a:pt x="2181339" y="182619"/>
                  </a:lnTo>
                  <a:lnTo>
                    <a:pt x="2177534" y="152182"/>
                  </a:lnTo>
                  <a:lnTo>
                    <a:pt x="2147416" y="91624"/>
                  </a:lnTo>
                  <a:lnTo>
                    <a:pt x="2094788" y="38990"/>
                  </a:lnTo>
                  <a:lnTo>
                    <a:pt x="2048935" y="13587"/>
                  </a:lnTo>
                  <a:lnTo>
                    <a:pt x="2005101" y="4951"/>
                  </a:lnTo>
                  <a:lnTo>
                    <a:pt x="1924172" y="1069"/>
                  </a:lnTo>
                  <a:lnTo>
                    <a:pt x="1862068" y="316"/>
                  </a:lnTo>
                  <a:lnTo>
                    <a:pt x="1781416" y="39"/>
                  </a:lnTo>
                  <a:lnTo>
                    <a:pt x="1679124" y="0"/>
                  </a:lnTo>
                  <a:lnTo>
                    <a:pt x="399926" y="39"/>
                  </a:lnTo>
                  <a:lnTo>
                    <a:pt x="319276" y="316"/>
                  </a:lnTo>
                  <a:lnTo>
                    <a:pt x="257173" y="1069"/>
                  </a:lnTo>
                  <a:lnTo>
                    <a:pt x="210526" y="2535"/>
                  </a:lnTo>
                  <a:lnTo>
                    <a:pt x="151237" y="8556"/>
                  </a:lnTo>
                  <a:lnTo>
                    <a:pt x="86558" y="38990"/>
                  </a:lnTo>
                  <a:lnTo>
                    <a:pt x="33928" y="91624"/>
                  </a:lnTo>
                  <a:lnTo>
                    <a:pt x="3805" y="152182"/>
                  </a:lnTo>
                  <a:lnTo>
                    <a:pt x="0" y="1826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9267" y="3071812"/>
              <a:ext cx="2181860" cy="365760"/>
            </a:xfrm>
            <a:custGeom>
              <a:avLst/>
              <a:gdLst/>
              <a:ahLst/>
              <a:cxnLst/>
              <a:rect l="l" t="t" r="r" b="b"/>
              <a:pathLst>
                <a:path w="2181860" h="365760">
                  <a:moveTo>
                    <a:pt x="116681" y="344957"/>
                  </a:moveTo>
                  <a:lnTo>
                    <a:pt x="58340" y="301832"/>
                  </a:lnTo>
                  <a:lnTo>
                    <a:pt x="15220" y="243497"/>
                  </a:lnTo>
                  <a:lnTo>
                    <a:pt x="0" y="182619"/>
                  </a:lnTo>
                  <a:lnTo>
                    <a:pt x="3805" y="152182"/>
                  </a:lnTo>
                  <a:lnTo>
                    <a:pt x="33928" y="91624"/>
                  </a:lnTo>
                  <a:lnTo>
                    <a:pt x="86558" y="38990"/>
                  </a:lnTo>
                  <a:lnTo>
                    <a:pt x="132413" y="13587"/>
                  </a:lnTo>
                  <a:lnTo>
                    <a:pt x="176244" y="4951"/>
                  </a:lnTo>
                  <a:lnTo>
                    <a:pt x="257173" y="1069"/>
                  </a:lnTo>
                  <a:lnTo>
                    <a:pt x="319276" y="316"/>
                  </a:lnTo>
                  <a:lnTo>
                    <a:pt x="399926" y="39"/>
                  </a:lnTo>
                  <a:lnTo>
                    <a:pt x="502215" y="0"/>
                  </a:lnTo>
                  <a:lnTo>
                    <a:pt x="543368" y="0"/>
                  </a:lnTo>
                  <a:lnTo>
                    <a:pt x="587252" y="0"/>
                  </a:lnTo>
                  <a:lnTo>
                    <a:pt x="1679124" y="0"/>
                  </a:lnTo>
                  <a:lnTo>
                    <a:pt x="1781416" y="39"/>
                  </a:lnTo>
                  <a:lnTo>
                    <a:pt x="1862068" y="316"/>
                  </a:lnTo>
                  <a:lnTo>
                    <a:pt x="1924172" y="1069"/>
                  </a:lnTo>
                  <a:lnTo>
                    <a:pt x="1970819" y="2535"/>
                  </a:lnTo>
                  <a:lnTo>
                    <a:pt x="2030109" y="8556"/>
                  </a:lnTo>
                  <a:lnTo>
                    <a:pt x="2094788" y="38990"/>
                  </a:lnTo>
                  <a:lnTo>
                    <a:pt x="2147416" y="91624"/>
                  </a:lnTo>
                  <a:lnTo>
                    <a:pt x="2177534" y="152182"/>
                  </a:lnTo>
                  <a:lnTo>
                    <a:pt x="2181339" y="182619"/>
                  </a:lnTo>
                  <a:lnTo>
                    <a:pt x="2177534" y="213057"/>
                  </a:lnTo>
                  <a:lnTo>
                    <a:pt x="2147416" y="273614"/>
                  </a:lnTo>
                  <a:lnTo>
                    <a:pt x="2094788" y="326248"/>
                  </a:lnTo>
                  <a:lnTo>
                    <a:pt x="2048935" y="351652"/>
                  </a:lnTo>
                  <a:lnTo>
                    <a:pt x="2005101" y="360287"/>
                  </a:lnTo>
                  <a:lnTo>
                    <a:pt x="1924172" y="364169"/>
                  </a:lnTo>
                  <a:lnTo>
                    <a:pt x="1862068" y="364922"/>
                  </a:lnTo>
                  <a:lnTo>
                    <a:pt x="1781416" y="365199"/>
                  </a:lnTo>
                  <a:lnTo>
                    <a:pt x="1679124" y="365239"/>
                  </a:lnTo>
                  <a:lnTo>
                    <a:pt x="1637971" y="365239"/>
                  </a:lnTo>
                  <a:lnTo>
                    <a:pt x="1594086" y="365239"/>
                  </a:lnTo>
                  <a:lnTo>
                    <a:pt x="502215" y="365239"/>
                  </a:lnTo>
                  <a:lnTo>
                    <a:pt x="399926" y="365199"/>
                  </a:lnTo>
                  <a:lnTo>
                    <a:pt x="319276" y="364922"/>
                  </a:lnTo>
                  <a:lnTo>
                    <a:pt x="257173" y="364169"/>
                  </a:lnTo>
                  <a:lnTo>
                    <a:pt x="210526" y="362704"/>
                  </a:lnTo>
                  <a:lnTo>
                    <a:pt x="151237" y="356682"/>
                  </a:lnTo>
                  <a:lnTo>
                    <a:pt x="132413" y="351652"/>
                  </a:lnTo>
                  <a:lnTo>
                    <a:pt x="116681" y="34495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80856" y="3102476"/>
            <a:ext cx="18967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20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my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actions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do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70397" y="3794683"/>
            <a:ext cx="2059305" cy="381000"/>
            <a:chOff x="2670397" y="3794683"/>
            <a:chExt cx="2059305" cy="381000"/>
          </a:xfrm>
        </p:grpSpPr>
        <p:sp>
          <p:nvSpPr>
            <p:cNvPr id="41" name="object 41"/>
            <p:cNvSpPr/>
            <p:nvPr/>
          </p:nvSpPr>
          <p:spPr>
            <a:xfrm>
              <a:off x="3570846" y="4000144"/>
              <a:ext cx="1096010" cy="0"/>
            </a:xfrm>
            <a:custGeom>
              <a:avLst/>
              <a:gdLst/>
              <a:ahLst/>
              <a:cxnLst/>
              <a:rect l="l" t="t" r="r" b="b"/>
              <a:pathLst>
                <a:path w="1096010">
                  <a:moveTo>
                    <a:pt x="0" y="0"/>
                  </a:moveTo>
                  <a:lnTo>
                    <a:pt x="1095743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9620" y="3950220"/>
              <a:ext cx="200025" cy="100330"/>
            </a:xfrm>
            <a:custGeom>
              <a:avLst/>
              <a:gdLst/>
              <a:ahLst/>
              <a:cxnLst/>
              <a:rect l="l" t="t" r="r" b="b"/>
              <a:pathLst>
                <a:path w="200025" h="100329">
                  <a:moveTo>
                    <a:pt x="0" y="0"/>
                  </a:moveTo>
                  <a:lnTo>
                    <a:pt x="0" y="99860"/>
                  </a:lnTo>
                  <a:lnTo>
                    <a:pt x="199720" y="49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44834" y="3969715"/>
              <a:ext cx="121920" cy="60960"/>
            </a:xfrm>
            <a:custGeom>
              <a:avLst/>
              <a:gdLst/>
              <a:ahLst/>
              <a:cxnLst/>
              <a:rect l="l" t="t" r="r" b="b"/>
              <a:pathLst>
                <a:path w="121920" h="60960">
                  <a:moveTo>
                    <a:pt x="0" y="0"/>
                  </a:moveTo>
                  <a:lnTo>
                    <a:pt x="121754" y="30429"/>
                  </a:lnTo>
                  <a:lnTo>
                    <a:pt x="0" y="60871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78017" y="3802303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0" y="182626"/>
                  </a:moveTo>
                  <a:lnTo>
                    <a:pt x="15220" y="243497"/>
                  </a:lnTo>
                  <a:lnTo>
                    <a:pt x="58334" y="301837"/>
                  </a:lnTo>
                  <a:lnTo>
                    <a:pt x="116668" y="344957"/>
                  </a:lnTo>
                  <a:lnTo>
                    <a:pt x="185159" y="362715"/>
                  </a:lnTo>
                  <a:lnTo>
                    <a:pt x="233668" y="364934"/>
                  </a:lnTo>
                  <a:lnTo>
                    <a:pt x="299294" y="365252"/>
                  </a:lnTo>
                  <a:lnTo>
                    <a:pt x="664546" y="365252"/>
                  </a:lnTo>
                  <a:lnTo>
                    <a:pt x="730177" y="364934"/>
                  </a:lnTo>
                  <a:lnTo>
                    <a:pt x="778686" y="362715"/>
                  </a:lnTo>
                  <a:lnTo>
                    <a:pt x="847172" y="344957"/>
                  </a:lnTo>
                  <a:lnTo>
                    <a:pt x="905508" y="301837"/>
                  </a:lnTo>
                  <a:lnTo>
                    <a:pt x="948632" y="243497"/>
                  </a:lnTo>
                  <a:lnTo>
                    <a:pt x="963844" y="182626"/>
                  </a:lnTo>
                  <a:lnTo>
                    <a:pt x="960041" y="152189"/>
                  </a:lnTo>
                  <a:lnTo>
                    <a:pt x="929923" y="91632"/>
                  </a:lnTo>
                  <a:lnTo>
                    <a:pt x="877290" y="39001"/>
                  </a:lnTo>
                  <a:lnTo>
                    <a:pt x="815781" y="8561"/>
                  </a:lnTo>
                  <a:lnTo>
                    <a:pt x="730177" y="317"/>
                  </a:lnTo>
                  <a:lnTo>
                    <a:pt x="664546" y="0"/>
                  </a:lnTo>
                  <a:lnTo>
                    <a:pt x="299294" y="0"/>
                  </a:lnTo>
                  <a:lnTo>
                    <a:pt x="233668" y="317"/>
                  </a:lnTo>
                  <a:lnTo>
                    <a:pt x="185159" y="2536"/>
                  </a:lnTo>
                  <a:lnTo>
                    <a:pt x="116668" y="20294"/>
                  </a:lnTo>
                  <a:lnTo>
                    <a:pt x="58334" y="63414"/>
                  </a:lnTo>
                  <a:lnTo>
                    <a:pt x="15220" y="121754"/>
                  </a:lnTo>
                  <a:lnTo>
                    <a:pt x="0" y="18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78017" y="3802303"/>
              <a:ext cx="963930" cy="365760"/>
            </a:xfrm>
            <a:custGeom>
              <a:avLst/>
              <a:gdLst/>
              <a:ahLst/>
              <a:cxnLst/>
              <a:rect l="l" t="t" r="r" b="b"/>
              <a:pathLst>
                <a:path w="963929" h="365760">
                  <a:moveTo>
                    <a:pt x="15220" y="243497"/>
                  </a:moveTo>
                  <a:lnTo>
                    <a:pt x="3805" y="213062"/>
                  </a:lnTo>
                  <a:lnTo>
                    <a:pt x="0" y="182626"/>
                  </a:lnTo>
                  <a:lnTo>
                    <a:pt x="3805" y="152189"/>
                  </a:lnTo>
                  <a:lnTo>
                    <a:pt x="33922" y="91632"/>
                  </a:lnTo>
                  <a:lnTo>
                    <a:pt x="86551" y="39001"/>
                  </a:lnTo>
                  <a:lnTo>
                    <a:pt x="148061" y="8561"/>
                  </a:lnTo>
                  <a:lnTo>
                    <a:pt x="233668" y="317"/>
                  </a:lnTo>
                  <a:lnTo>
                    <a:pt x="299294" y="0"/>
                  </a:lnTo>
                  <a:lnTo>
                    <a:pt x="346149" y="0"/>
                  </a:lnTo>
                  <a:lnTo>
                    <a:pt x="398328" y="0"/>
                  </a:lnTo>
                  <a:lnTo>
                    <a:pt x="664546" y="0"/>
                  </a:lnTo>
                  <a:lnTo>
                    <a:pt x="730177" y="317"/>
                  </a:lnTo>
                  <a:lnTo>
                    <a:pt x="778686" y="2536"/>
                  </a:lnTo>
                  <a:lnTo>
                    <a:pt x="847172" y="20294"/>
                  </a:lnTo>
                  <a:lnTo>
                    <a:pt x="905508" y="63414"/>
                  </a:lnTo>
                  <a:lnTo>
                    <a:pt x="948632" y="121754"/>
                  </a:lnTo>
                  <a:lnTo>
                    <a:pt x="963844" y="182626"/>
                  </a:lnTo>
                  <a:lnTo>
                    <a:pt x="960041" y="213062"/>
                  </a:lnTo>
                  <a:lnTo>
                    <a:pt x="929923" y="273619"/>
                  </a:lnTo>
                  <a:lnTo>
                    <a:pt x="877290" y="326250"/>
                  </a:lnTo>
                  <a:lnTo>
                    <a:pt x="815781" y="356690"/>
                  </a:lnTo>
                  <a:lnTo>
                    <a:pt x="730177" y="364934"/>
                  </a:lnTo>
                  <a:lnTo>
                    <a:pt x="664546" y="365252"/>
                  </a:lnTo>
                  <a:lnTo>
                    <a:pt x="617691" y="365252"/>
                  </a:lnTo>
                  <a:lnTo>
                    <a:pt x="565512" y="365252"/>
                  </a:lnTo>
                  <a:lnTo>
                    <a:pt x="299294" y="365252"/>
                  </a:lnTo>
                  <a:lnTo>
                    <a:pt x="233668" y="364934"/>
                  </a:lnTo>
                  <a:lnTo>
                    <a:pt x="185159" y="362715"/>
                  </a:lnTo>
                  <a:lnTo>
                    <a:pt x="116668" y="344957"/>
                  </a:lnTo>
                  <a:lnTo>
                    <a:pt x="58334" y="301837"/>
                  </a:lnTo>
                  <a:lnTo>
                    <a:pt x="33922" y="273619"/>
                  </a:lnTo>
                  <a:lnTo>
                    <a:pt x="15220" y="243497"/>
                  </a:lnTo>
                </a:path>
              </a:pathLst>
            </a:custGeom>
            <a:ln w="152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96133" y="3832980"/>
            <a:ext cx="54673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5" dirty="0">
                <a:latin typeface="Arial"/>
                <a:cs typeface="Arial"/>
              </a:rPr>
              <a:t>Utility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16828" y="1904174"/>
            <a:ext cx="100330" cy="3495675"/>
            <a:chOff x="5816828" y="1904174"/>
            <a:chExt cx="100330" cy="3495675"/>
          </a:xfrm>
        </p:grpSpPr>
        <p:sp>
          <p:nvSpPr>
            <p:cNvPr id="48" name="object 48"/>
            <p:cNvSpPr/>
            <p:nvPr/>
          </p:nvSpPr>
          <p:spPr>
            <a:xfrm>
              <a:off x="5866765" y="1919414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h="353060">
                  <a:moveTo>
                    <a:pt x="0" y="0"/>
                  </a:moveTo>
                  <a:lnTo>
                    <a:pt x="0" y="352742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16828" y="2135187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36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36323" y="2150402"/>
              <a:ext cx="60960" cy="3186430"/>
            </a:xfrm>
            <a:custGeom>
              <a:avLst/>
              <a:gdLst/>
              <a:ahLst/>
              <a:cxnLst/>
              <a:rect l="l" t="t" r="r" b="b"/>
              <a:pathLst>
                <a:path w="60960" h="3186429">
                  <a:moveTo>
                    <a:pt x="60871" y="0"/>
                  </a:moveTo>
                  <a:lnTo>
                    <a:pt x="30441" y="121754"/>
                  </a:lnTo>
                  <a:lnTo>
                    <a:pt x="0" y="0"/>
                  </a:lnTo>
                </a:path>
                <a:path w="60960" h="3186429">
                  <a:moveTo>
                    <a:pt x="30441" y="2789389"/>
                  </a:moveTo>
                  <a:lnTo>
                    <a:pt x="30441" y="3186226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16841" y="5199659"/>
              <a:ext cx="100330" cy="200025"/>
            </a:xfrm>
            <a:custGeom>
              <a:avLst/>
              <a:gdLst/>
              <a:ahLst/>
              <a:cxnLst/>
              <a:rect l="l" t="t" r="r" b="b"/>
              <a:pathLst>
                <a:path w="100329" h="200025">
                  <a:moveTo>
                    <a:pt x="0" y="0"/>
                  </a:moveTo>
                  <a:lnTo>
                    <a:pt x="49923" y="199720"/>
                  </a:lnTo>
                  <a:lnTo>
                    <a:pt x="998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36323" y="5214873"/>
              <a:ext cx="60960" cy="121920"/>
            </a:xfrm>
            <a:custGeom>
              <a:avLst/>
              <a:gdLst/>
              <a:ahLst/>
              <a:cxnLst/>
              <a:rect l="l" t="t" r="r" b="b"/>
              <a:pathLst>
                <a:path w="60960" h="121920">
                  <a:moveTo>
                    <a:pt x="60883" y="0"/>
                  </a:moveTo>
                  <a:lnTo>
                    <a:pt x="30441" y="121754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6841" y="2779217"/>
              <a:ext cx="99847" cy="29056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6841" y="3514115"/>
              <a:ext cx="99860" cy="2979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6841" y="4234294"/>
              <a:ext cx="99860" cy="268516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5361559" y="5430297"/>
            <a:ext cx="1020444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136785" y="1445451"/>
            <a:ext cx="2229485" cy="857250"/>
            <a:chOff x="3136785" y="1445451"/>
            <a:chExt cx="2229485" cy="857250"/>
          </a:xfrm>
        </p:grpSpPr>
        <p:sp>
          <p:nvSpPr>
            <p:cNvPr id="58" name="object 58"/>
            <p:cNvSpPr/>
            <p:nvPr/>
          </p:nvSpPr>
          <p:spPr>
            <a:xfrm>
              <a:off x="3159950" y="1460669"/>
              <a:ext cx="2190750" cy="827405"/>
            </a:xfrm>
            <a:custGeom>
              <a:avLst/>
              <a:gdLst/>
              <a:ahLst/>
              <a:cxnLst/>
              <a:rect l="l" t="t" r="r" b="b"/>
              <a:pathLst>
                <a:path w="2190750" h="827405">
                  <a:moveTo>
                    <a:pt x="2190699" y="826790"/>
                  </a:moveTo>
                  <a:lnTo>
                    <a:pt x="2190438" y="825843"/>
                  </a:lnTo>
                  <a:lnTo>
                    <a:pt x="2188616" y="819215"/>
                  </a:lnTo>
                  <a:lnTo>
                    <a:pt x="2183669" y="801223"/>
                  </a:lnTo>
                  <a:lnTo>
                    <a:pt x="2174036" y="766186"/>
                  </a:lnTo>
                  <a:lnTo>
                    <a:pt x="2154543" y="700849"/>
                  </a:lnTo>
                  <a:lnTo>
                    <a:pt x="2139615" y="659767"/>
                  </a:lnTo>
                  <a:lnTo>
                    <a:pt x="2120102" y="614525"/>
                  </a:lnTo>
                  <a:lnTo>
                    <a:pt x="2095157" y="566209"/>
                  </a:lnTo>
                  <a:lnTo>
                    <a:pt x="2063930" y="515905"/>
                  </a:lnTo>
                  <a:lnTo>
                    <a:pt x="2025573" y="464700"/>
                  </a:lnTo>
                  <a:lnTo>
                    <a:pt x="1999602" y="434835"/>
                  </a:lnTo>
                  <a:lnTo>
                    <a:pt x="1970948" y="405180"/>
                  </a:lnTo>
                  <a:lnTo>
                    <a:pt x="1939643" y="375883"/>
                  </a:lnTo>
                  <a:lnTo>
                    <a:pt x="1905718" y="347091"/>
                  </a:lnTo>
                  <a:lnTo>
                    <a:pt x="1869204" y="318951"/>
                  </a:lnTo>
                  <a:lnTo>
                    <a:pt x="1830135" y="291611"/>
                  </a:lnTo>
                  <a:lnTo>
                    <a:pt x="1788540" y="265217"/>
                  </a:lnTo>
                  <a:lnTo>
                    <a:pt x="1744452" y="239918"/>
                  </a:lnTo>
                  <a:lnTo>
                    <a:pt x="1697902" y="215860"/>
                  </a:lnTo>
                  <a:lnTo>
                    <a:pt x="1648922" y="193192"/>
                  </a:lnTo>
                  <a:lnTo>
                    <a:pt x="1597544" y="172059"/>
                  </a:lnTo>
                  <a:lnTo>
                    <a:pt x="1543799" y="152611"/>
                  </a:lnTo>
                  <a:lnTo>
                    <a:pt x="1495905" y="137361"/>
                  </a:lnTo>
                  <a:lnTo>
                    <a:pt x="1446531" y="123381"/>
                  </a:lnTo>
                  <a:lnTo>
                    <a:pt x="1395911" y="110594"/>
                  </a:lnTo>
                  <a:lnTo>
                    <a:pt x="1344281" y="98923"/>
                  </a:lnTo>
                  <a:lnTo>
                    <a:pt x="1291876" y="88293"/>
                  </a:lnTo>
                  <a:lnTo>
                    <a:pt x="1238932" y="78628"/>
                  </a:lnTo>
                  <a:lnTo>
                    <a:pt x="1185683" y="69849"/>
                  </a:lnTo>
                  <a:lnTo>
                    <a:pt x="1132364" y="61883"/>
                  </a:lnTo>
                  <a:lnTo>
                    <a:pt x="1079211" y="54652"/>
                  </a:lnTo>
                  <a:lnTo>
                    <a:pt x="1026460" y="48080"/>
                  </a:lnTo>
                  <a:lnTo>
                    <a:pt x="974344" y="42090"/>
                  </a:lnTo>
                  <a:lnTo>
                    <a:pt x="923100" y="36607"/>
                  </a:lnTo>
                  <a:lnTo>
                    <a:pt x="872962" y="31554"/>
                  </a:lnTo>
                  <a:lnTo>
                    <a:pt x="824166" y="26855"/>
                  </a:lnTo>
                  <a:lnTo>
                    <a:pt x="758448" y="20778"/>
                  </a:lnTo>
                  <a:lnTo>
                    <a:pt x="695852" y="15324"/>
                  </a:lnTo>
                  <a:lnTo>
                    <a:pt x="636412" y="10570"/>
                  </a:lnTo>
                  <a:lnTo>
                    <a:pt x="580158" y="6593"/>
                  </a:lnTo>
                  <a:lnTo>
                    <a:pt x="527123" y="3470"/>
                  </a:lnTo>
                  <a:lnTo>
                    <a:pt x="477337" y="1279"/>
                  </a:lnTo>
                  <a:lnTo>
                    <a:pt x="430833" y="96"/>
                  </a:lnTo>
                  <a:lnTo>
                    <a:pt x="387642" y="0"/>
                  </a:lnTo>
                  <a:lnTo>
                    <a:pt x="347796" y="1066"/>
                  </a:lnTo>
                  <a:lnTo>
                    <a:pt x="248315" y="11776"/>
                  </a:lnTo>
                  <a:lnTo>
                    <a:pt x="197193" y="24576"/>
                  </a:lnTo>
                  <a:lnTo>
                    <a:pt x="156216" y="40902"/>
                  </a:lnTo>
                  <a:lnTo>
                    <a:pt x="97713" y="80640"/>
                  </a:lnTo>
                  <a:lnTo>
                    <a:pt x="53206" y="136415"/>
                  </a:lnTo>
                  <a:lnTo>
                    <a:pt x="28016" y="195029"/>
                  </a:lnTo>
                  <a:lnTo>
                    <a:pt x="12490" y="251653"/>
                  </a:lnTo>
                  <a:lnTo>
                    <a:pt x="3784" y="293504"/>
                  </a:lnTo>
                  <a:lnTo>
                    <a:pt x="0" y="313202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136785" y="1629930"/>
              <a:ext cx="98425" cy="205740"/>
            </a:xfrm>
            <a:custGeom>
              <a:avLst/>
              <a:gdLst/>
              <a:ahLst/>
              <a:cxnLst/>
              <a:rect l="l" t="t" r="r" b="b"/>
              <a:pathLst>
                <a:path w="98425" h="205739">
                  <a:moveTo>
                    <a:pt x="0" y="0"/>
                  </a:moveTo>
                  <a:lnTo>
                    <a:pt x="11303" y="205562"/>
                  </a:lnTo>
                  <a:lnTo>
                    <a:pt x="98056" y="18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53041" y="1648561"/>
              <a:ext cx="60325" cy="125730"/>
            </a:xfrm>
            <a:custGeom>
              <a:avLst/>
              <a:gdLst/>
              <a:ahLst/>
              <a:cxnLst/>
              <a:rect l="l" t="t" r="r" b="b"/>
              <a:pathLst>
                <a:path w="60325" h="125730">
                  <a:moveTo>
                    <a:pt x="59778" y="11493"/>
                  </a:moveTo>
                  <a:lnTo>
                    <a:pt x="6908" y="125310"/>
                  </a:lnTo>
                  <a:lnTo>
                    <a:pt x="0" y="0"/>
                  </a:lnTo>
                </a:path>
              </a:pathLst>
            </a:custGeom>
            <a:ln w="3043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984356" y="2271537"/>
            <a:ext cx="1799589" cy="504825"/>
          </a:xfrm>
          <a:prstGeom prst="rect">
            <a:avLst/>
          </a:prstGeom>
          <a:solidFill>
            <a:srgbClr val="FFFFFF"/>
          </a:solidFill>
          <a:ln w="15218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76530" marR="193675">
              <a:lnSpc>
                <a:spcPts val="1680"/>
              </a:lnSpc>
              <a:spcBef>
                <a:spcPts val="385"/>
              </a:spcBef>
            </a:pPr>
            <a:r>
              <a:rPr sz="1650" spc="15" dirty="0">
                <a:latin typeface="Arial"/>
                <a:cs typeface="Arial"/>
              </a:rPr>
              <a:t>What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the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world </a:t>
            </a:r>
            <a:r>
              <a:rPr sz="1650" spc="-44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" dirty="0">
                <a:latin typeface="Arial"/>
                <a:cs typeface="Arial"/>
              </a:rPr>
              <a:t>like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5" dirty="0">
                <a:latin typeface="Arial"/>
                <a:cs typeface="Arial"/>
              </a:rPr>
              <a:t>now</a:t>
            </a:r>
            <a:endParaRPr sz="165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25</a:t>
            </a:fld>
            <a:endParaRPr spc="20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F1A7190-C48F-4E12-A9BA-5C7D4093A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50" dirty="0"/>
              <a:t>Learning</a:t>
            </a:r>
            <a:r>
              <a:rPr spc="195" dirty="0"/>
              <a:t> </a:t>
            </a:r>
            <a:r>
              <a:rPr spc="35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1441" y="1287729"/>
            <a:ext cx="219710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10" dirty="0">
                <a:latin typeface="Arial"/>
                <a:cs typeface="Arial"/>
              </a:rPr>
              <a:t>Performance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standard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097" y="1795750"/>
            <a:ext cx="7334232" cy="46505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49590" y="5880918"/>
            <a:ext cx="896619" cy="394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10" dirty="0">
                <a:latin typeface="Arial"/>
                <a:cs typeface="Arial"/>
              </a:rPr>
              <a:t>Agent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1288" y="3164204"/>
            <a:ext cx="368935" cy="1904364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70"/>
              </a:lnSpc>
            </a:pPr>
            <a:r>
              <a:rPr sz="2400" b="1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4464" y="2138353"/>
            <a:ext cx="86804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15" dirty="0">
                <a:latin typeface="Arial"/>
                <a:cs typeface="Arial"/>
              </a:rPr>
              <a:t>Sensors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8021" y="3834561"/>
            <a:ext cx="1282065" cy="50863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95580" marR="5080" indent="-183515">
              <a:lnSpc>
                <a:spcPts val="1730"/>
              </a:lnSpc>
              <a:spcBef>
                <a:spcPts val="445"/>
              </a:spcBef>
            </a:pPr>
            <a:r>
              <a:rPr sz="1700" spc="10" dirty="0">
                <a:latin typeface="Arial"/>
                <a:cs typeface="Arial"/>
              </a:rPr>
              <a:t>Performance  element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3943" y="4209813"/>
            <a:ext cx="116014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latin typeface="Arial"/>
                <a:cs typeface="Arial"/>
              </a:rPr>
              <a:t>knowledge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8573" y="4473625"/>
            <a:ext cx="879475" cy="50863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34620" marR="5080" indent="-122555">
              <a:lnSpc>
                <a:spcPts val="1730"/>
              </a:lnSpc>
              <a:spcBef>
                <a:spcPts val="445"/>
              </a:spcBef>
            </a:pPr>
            <a:r>
              <a:rPr sz="1700" b="1" spc="10" dirty="0">
                <a:latin typeface="Arial"/>
                <a:cs typeface="Arial"/>
              </a:rPr>
              <a:t>learning  goals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07714" y="4384179"/>
            <a:ext cx="2092325" cy="1132840"/>
            <a:chOff x="3607714" y="4384179"/>
            <a:chExt cx="2092325" cy="1132840"/>
          </a:xfrm>
        </p:grpSpPr>
        <p:sp>
          <p:nvSpPr>
            <p:cNvPr id="12" name="object 12"/>
            <p:cNvSpPr/>
            <p:nvPr/>
          </p:nvSpPr>
          <p:spPr>
            <a:xfrm>
              <a:off x="3623271" y="4416780"/>
              <a:ext cx="2016125" cy="1084580"/>
            </a:xfrm>
            <a:custGeom>
              <a:avLst/>
              <a:gdLst/>
              <a:ahLst/>
              <a:cxnLst/>
              <a:rect l="l" t="t" r="r" b="b"/>
              <a:pathLst>
                <a:path w="2016125" h="1084579">
                  <a:moveTo>
                    <a:pt x="0" y="1084402"/>
                  </a:moveTo>
                  <a:lnTo>
                    <a:pt x="2015731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50751" y="4384179"/>
              <a:ext cx="248920" cy="170180"/>
            </a:xfrm>
            <a:custGeom>
              <a:avLst/>
              <a:gdLst/>
              <a:ahLst/>
              <a:cxnLst/>
              <a:rect l="l" t="t" r="r" b="b"/>
              <a:pathLst>
                <a:path w="248920" h="170179">
                  <a:moveTo>
                    <a:pt x="0" y="68897"/>
                  </a:moveTo>
                  <a:lnTo>
                    <a:pt x="54229" y="169672"/>
                  </a:lnTo>
                  <a:lnTo>
                    <a:pt x="248843" y="0"/>
                  </a:lnTo>
                  <a:lnTo>
                    <a:pt x="0" y="68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3230" y="4416780"/>
              <a:ext cx="166370" cy="113030"/>
            </a:xfrm>
            <a:custGeom>
              <a:avLst/>
              <a:gdLst/>
              <a:ahLst/>
              <a:cxnLst/>
              <a:rect l="l" t="t" r="r" b="b"/>
              <a:pathLst>
                <a:path w="166370" h="113029">
                  <a:moveTo>
                    <a:pt x="0" y="45885"/>
                  </a:moveTo>
                  <a:lnTo>
                    <a:pt x="165773" y="0"/>
                  </a:lnTo>
                  <a:lnTo>
                    <a:pt x="36118" y="11303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20323" y="5205124"/>
            <a:ext cx="1251585" cy="567055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28270" marR="175260" indent="60960">
              <a:lnSpc>
                <a:spcPts val="1730"/>
              </a:lnSpc>
              <a:spcBef>
                <a:spcPts val="600"/>
              </a:spcBef>
            </a:pPr>
            <a:r>
              <a:rPr sz="1700" spc="15" dirty="0">
                <a:latin typeface="Arial"/>
                <a:cs typeface="Arial"/>
              </a:rPr>
              <a:t>Problem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spc="10" dirty="0">
                <a:latin typeface="Arial"/>
                <a:cs typeface="Arial"/>
              </a:rPr>
              <a:t>generator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88830" y="2233980"/>
            <a:ext cx="2308860" cy="1588770"/>
            <a:chOff x="2988830" y="2233980"/>
            <a:chExt cx="2308860" cy="1588770"/>
          </a:xfrm>
        </p:grpSpPr>
        <p:sp>
          <p:nvSpPr>
            <p:cNvPr id="17" name="object 17"/>
            <p:cNvSpPr/>
            <p:nvPr/>
          </p:nvSpPr>
          <p:spPr>
            <a:xfrm>
              <a:off x="3750855" y="2291206"/>
              <a:ext cx="1530985" cy="0"/>
            </a:xfrm>
            <a:custGeom>
              <a:avLst/>
              <a:gdLst/>
              <a:ahLst/>
              <a:cxnLst/>
              <a:rect l="l" t="t" r="r" b="b"/>
              <a:pathLst>
                <a:path w="1530985">
                  <a:moveTo>
                    <a:pt x="1530921" y="0"/>
                  </a:moveTo>
                  <a:lnTo>
                    <a:pt x="0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2047" y="2233980"/>
              <a:ext cx="252095" cy="114935"/>
            </a:xfrm>
            <a:custGeom>
              <a:avLst/>
              <a:gdLst/>
              <a:ahLst/>
              <a:cxnLst/>
              <a:rect l="l" t="t" r="r" b="b"/>
              <a:pathLst>
                <a:path w="252095" h="114935">
                  <a:moveTo>
                    <a:pt x="0" y="57226"/>
                  </a:moveTo>
                  <a:lnTo>
                    <a:pt x="251777" y="114452"/>
                  </a:lnTo>
                  <a:lnTo>
                    <a:pt x="251777" y="0"/>
                  </a:lnTo>
                  <a:lnTo>
                    <a:pt x="0" y="57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0855" y="2253094"/>
              <a:ext cx="168275" cy="76835"/>
            </a:xfrm>
            <a:custGeom>
              <a:avLst/>
              <a:gdLst/>
              <a:ahLst/>
              <a:cxnLst/>
              <a:rect l="l" t="t" r="r" b="b"/>
              <a:pathLst>
                <a:path w="168275" h="76835">
                  <a:moveTo>
                    <a:pt x="167716" y="76238"/>
                  </a:moveTo>
                  <a:lnTo>
                    <a:pt x="0" y="38112"/>
                  </a:lnTo>
                  <a:lnTo>
                    <a:pt x="167716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46044" y="2574429"/>
              <a:ext cx="0" cy="1179195"/>
            </a:xfrm>
            <a:custGeom>
              <a:avLst/>
              <a:gdLst/>
              <a:ahLst/>
              <a:cxnLst/>
              <a:rect l="l" t="t" r="r" b="b"/>
              <a:pathLst>
                <a:path h="1179195">
                  <a:moveTo>
                    <a:pt x="0" y="0"/>
                  </a:moveTo>
                  <a:lnTo>
                    <a:pt x="0" y="1178941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88830" y="3570401"/>
              <a:ext cx="114935" cy="252095"/>
            </a:xfrm>
            <a:custGeom>
              <a:avLst/>
              <a:gdLst/>
              <a:ahLst/>
              <a:cxnLst/>
              <a:rect l="l" t="t" r="r" b="b"/>
              <a:pathLst>
                <a:path w="114935" h="252095">
                  <a:moveTo>
                    <a:pt x="0" y="0"/>
                  </a:moveTo>
                  <a:lnTo>
                    <a:pt x="57213" y="251777"/>
                  </a:lnTo>
                  <a:lnTo>
                    <a:pt x="114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07931" y="3585641"/>
              <a:ext cx="76835" cy="168275"/>
            </a:xfrm>
            <a:custGeom>
              <a:avLst/>
              <a:gdLst/>
              <a:ahLst/>
              <a:cxnLst/>
              <a:rect l="l" t="t" r="r" b="b"/>
              <a:pathLst>
                <a:path w="76835" h="168275">
                  <a:moveTo>
                    <a:pt x="76238" y="0"/>
                  </a:moveTo>
                  <a:lnTo>
                    <a:pt x="38112" y="167728"/>
                  </a:lnTo>
                  <a:lnTo>
                    <a:pt x="0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36229" y="2971558"/>
            <a:ext cx="2893695" cy="875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15" dirty="0">
                <a:latin typeface="Arial"/>
                <a:cs typeface="Arial"/>
              </a:rPr>
              <a:t>feedback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700" b="1" spc="15" dirty="0">
                <a:latin typeface="Arial"/>
                <a:cs typeface="Arial"/>
              </a:rPr>
              <a:t>changes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04718" y="1566697"/>
            <a:ext cx="114935" cy="436245"/>
            <a:chOff x="3004718" y="1566697"/>
            <a:chExt cx="114935" cy="436245"/>
          </a:xfrm>
        </p:grpSpPr>
        <p:sp>
          <p:nvSpPr>
            <p:cNvPr id="25" name="object 25"/>
            <p:cNvSpPr/>
            <p:nvPr/>
          </p:nvSpPr>
          <p:spPr>
            <a:xfrm>
              <a:off x="3061931" y="1566697"/>
              <a:ext cx="0" cy="367665"/>
            </a:xfrm>
            <a:custGeom>
              <a:avLst/>
              <a:gdLst/>
              <a:ahLst/>
              <a:cxnLst/>
              <a:rect l="l" t="t" r="r" b="b"/>
              <a:pathLst>
                <a:path h="367664">
                  <a:moveTo>
                    <a:pt x="0" y="0"/>
                  </a:moveTo>
                  <a:lnTo>
                    <a:pt x="0" y="367423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04718" y="1751139"/>
              <a:ext cx="114935" cy="252095"/>
            </a:xfrm>
            <a:custGeom>
              <a:avLst/>
              <a:gdLst/>
              <a:ahLst/>
              <a:cxnLst/>
              <a:rect l="l" t="t" r="r" b="b"/>
              <a:pathLst>
                <a:path w="114935" h="252094">
                  <a:moveTo>
                    <a:pt x="0" y="0"/>
                  </a:moveTo>
                  <a:lnTo>
                    <a:pt x="57213" y="251777"/>
                  </a:lnTo>
                  <a:lnTo>
                    <a:pt x="114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819" y="1766392"/>
              <a:ext cx="76835" cy="168275"/>
            </a:xfrm>
            <a:custGeom>
              <a:avLst/>
              <a:gdLst/>
              <a:ahLst/>
              <a:cxnLst/>
              <a:rect l="l" t="t" r="r" b="b"/>
              <a:pathLst>
                <a:path w="76835" h="168275">
                  <a:moveTo>
                    <a:pt x="76238" y="0"/>
                  </a:moveTo>
                  <a:lnTo>
                    <a:pt x="38112" y="167728"/>
                  </a:lnTo>
                  <a:lnTo>
                    <a:pt x="0" y="0"/>
                  </a:lnTo>
                </a:path>
              </a:pathLst>
            </a:custGeom>
            <a:ln w="30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20349" y="3814626"/>
            <a:ext cx="1251585" cy="567055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22885" marR="226695" indent="-61594">
              <a:lnSpc>
                <a:spcPts val="1730"/>
              </a:lnSpc>
              <a:spcBef>
                <a:spcPts val="600"/>
              </a:spcBef>
            </a:pPr>
            <a:r>
              <a:rPr sz="1700" spc="10" dirty="0">
                <a:latin typeface="Arial"/>
                <a:cs typeface="Arial"/>
              </a:rPr>
              <a:t>Learning  element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7315200" y="7008652"/>
            <a:ext cx="12900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26</a:t>
            </a:fld>
            <a:endParaRPr spc="20" dirty="0"/>
          </a:p>
        </p:txBody>
      </p:sp>
      <p:sp>
        <p:nvSpPr>
          <p:cNvPr id="29" name="object 29"/>
          <p:cNvSpPr txBox="1"/>
          <p:nvPr/>
        </p:nvSpPr>
        <p:spPr>
          <a:xfrm>
            <a:off x="2420323" y="2008000"/>
            <a:ext cx="1251585" cy="567055"/>
          </a:xfrm>
          <a:prstGeom prst="rect">
            <a:avLst/>
          </a:prstGeom>
          <a:solidFill>
            <a:srgbClr val="FFFFFF"/>
          </a:solidFill>
          <a:ln w="15247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150"/>
              </a:spcBef>
            </a:pPr>
            <a:r>
              <a:rPr sz="1700" spc="10" dirty="0">
                <a:latin typeface="Arial"/>
                <a:cs typeface="Arial"/>
              </a:rPr>
              <a:t>Critic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1591" y="5919918"/>
            <a:ext cx="10223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15" dirty="0">
                <a:latin typeface="Arial"/>
                <a:cs typeface="Arial"/>
              </a:rPr>
              <a:t>Actuators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89A35FE-904E-453F-B97D-E0863461F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010400" y="6997068"/>
            <a:ext cx="15948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27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7973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9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79" y="1393664"/>
            <a:ext cx="7749540" cy="4546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Agents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interact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with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environments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through</a:t>
            </a:r>
            <a:r>
              <a:rPr sz="2050" spc="24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actuators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95" dirty="0">
                <a:solidFill>
                  <a:srgbClr val="00007E"/>
                </a:solidFill>
                <a:latin typeface="Calibri"/>
                <a:cs typeface="Calibri"/>
              </a:rPr>
              <a:t>sensors</a:t>
            </a:r>
            <a:endParaRPr sz="2050">
              <a:latin typeface="Calibri"/>
              <a:cs typeface="Calibri"/>
            </a:endParaRPr>
          </a:p>
          <a:p>
            <a:pPr marL="12700" marR="475615" indent="-635">
              <a:lnSpc>
                <a:spcPct val="163400"/>
              </a:lnSpc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agent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function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describes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what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does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25" dirty="0">
                <a:latin typeface="Calibri"/>
                <a:cs typeface="Calibri"/>
              </a:rPr>
              <a:t>all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circumstances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performance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Calibri"/>
                <a:cs typeface="Calibri"/>
              </a:rPr>
              <a:t>measure</a:t>
            </a:r>
            <a:r>
              <a:rPr sz="2050" spc="204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evaluates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environment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sequence</a:t>
            </a:r>
            <a:endParaRPr sz="2050">
              <a:latin typeface="Calibri"/>
              <a:cs typeface="Calibri"/>
            </a:endParaRPr>
          </a:p>
          <a:p>
            <a:pPr marL="12700" marR="1636395" indent="-635">
              <a:lnSpc>
                <a:spcPct val="163400"/>
              </a:lnSpc>
            </a:pPr>
            <a:r>
              <a:rPr sz="2050" spc="105" dirty="0">
                <a:latin typeface="Calibri"/>
                <a:cs typeface="Calibri"/>
              </a:rPr>
              <a:t>A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perfectly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rational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maximizes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expected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performance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25" dirty="0">
                <a:solidFill>
                  <a:srgbClr val="00007E"/>
                </a:solidFill>
                <a:latin typeface="Calibri"/>
                <a:cs typeface="Calibri"/>
              </a:rPr>
              <a:t>Agent</a:t>
            </a:r>
            <a:r>
              <a:rPr sz="2050" spc="15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programs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implement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(some)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functions</a:t>
            </a:r>
            <a:endParaRPr sz="2050">
              <a:latin typeface="Calibri"/>
              <a:cs typeface="Calibri"/>
            </a:endParaRPr>
          </a:p>
          <a:p>
            <a:pPr marL="12700" marR="2051685">
              <a:lnSpc>
                <a:spcPct val="163400"/>
              </a:lnSpc>
            </a:pPr>
            <a:r>
              <a:rPr sz="2050" spc="140" dirty="0">
                <a:solidFill>
                  <a:srgbClr val="00007E"/>
                </a:solidFill>
                <a:latin typeface="Calibri"/>
                <a:cs typeface="Calibri"/>
              </a:rPr>
              <a:t>PEAS </a:t>
            </a:r>
            <a:r>
              <a:rPr sz="2050" spc="-65" dirty="0">
                <a:latin typeface="Calibri"/>
                <a:cs typeface="Calibri"/>
              </a:rPr>
              <a:t>descriptions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define</a:t>
            </a:r>
            <a:r>
              <a:rPr sz="2050" spc="-9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task</a:t>
            </a:r>
            <a:r>
              <a:rPr sz="2050" spc="-2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environments 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Environments</a:t>
            </a:r>
            <a:r>
              <a:rPr sz="2050" spc="120" dirty="0">
                <a:latin typeface="Calibri"/>
                <a:cs typeface="Calibri"/>
              </a:rPr>
              <a:t> </a:t>
            </a:r>
            <a:r>
              <a:rPr sz="2050" spc="-105" dirty="0">
                <a:latin typeface="Calibri"/>
                <a:cs typeface="Calibri"/>
              </a:rPr>
              <a:t>are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categorized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along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several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dimensions: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5"/>
              </a:spcBef>
            </a:pPr>
            <a:r>
              <a:rPr sz="2050" spc="-80" dirty="0">
                <a:solidFill>
                  <a:srgbClr val="00007E"/>
                </a:solidFill>
                <a:latin typeface="Calibri"/>
                <a:cs typeface="Calibri"/>
              </a:rPr>
              <a:t>observable</a:t>
            </a:r>
            <a:r>
              <a:rPr sz="2050" spc="-80" dirty="0">
                <a:latin typeface="Calibri"/>
                <a:cs typeface="Calibri"/>
              </a:rPr>
              <a:t>?</a:t>
            </a:r>
            <a:r>
              <a:rPr sz="2050" spc="415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deterministic</a:t>
            </a:r>
            <a:r>
              <a:rPr sz="2050" spc="-55" dirty="0">
                <a:latin typeface="Calibri"/>
                <a:cs typeface="Calibri"/>
              </a:rPr>
              <a:t>?</a:t>
            </a:r>
            <a:r>
              <a:rPr sz="2050" spc="45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episodic</a:t>
            </a:r>
            <a:r>
              <a:rPr sz="2050" spc="-60" dirty="0">
                <a:latin typeface="Calibri"/>
                <a:cs typeface="Calibri"/>
              </a:rPr>
              <a:t>?</a:t>
            </a:r>
            <a:r>
              <a:rPr sz="2050" spc="425" dirty="0">
                <a:latin typeface="Calibri"/>
                <a:cs typeface="Calibri"/>
              </a:rPr>
              <a:t> </a:t>
            </a:r>
            <a:r>
              <a:rPr sz="2050" spc="-25" dirty="0">
                <a:solidFill>
                  <a:srgbClr val="00007E"/>
                </a:solidFill>
                <a:latin typeface="Calibri"/>
                <a:cs typeface="Calibri"/>
              </a:rPr>
              <a:t>static</a:t>
            </a:r>
            <a:r>
              <a:rPr sz="2050" spc="-25" dirty="0">
                <a:latin typeface="Calibri"/>
                <a:cs typeface="Calibri"/>
              </a:rPr>
              <a:t>?</a:t>
            </a:r>
            <a:r>
              <a:rPr sz="2050" spc="415" dirty="0"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discrete</a:t>
            </a:r>
            <a:r>
              <a:rPr sz="2050" spc="-65" dirty="0">
                <a:latin typeface="Calibri"/>
                <a:cs typeface="Calibri"/>
              </a:rPr>
              <a:t>?</a:t>
            </a:r>
            <a:r>
              <a:rPr sz="2050" spc="425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single-agent</a:t>
            </a:r>
            <a:r>
              <a:rPr sz="2050" spc="-50" dirty="0">
                <a:latin typeface="Calibri"/>
                <a:cs typeface="Calibri"/>
              </a:rPr>
              <a:t>?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0" dirty="0">
                <a:latin typeface="Calibri"/>
                <a:cs typeface="Calibri"/>
              </a:rPr>
              <a:t>Several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basic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architectures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exist:</a:t>
            </a:r>
            <a:endParaRPr sz="205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reflex</a:t>
            </a:r>
            <a:r>
              <a:rPr sz="2050" spc="-60" dirty="0">
                <a:latin typeface="Calibri"/>
                <a:cs typeface="Calibri"/>
              </a:rPr>
              <a:t>,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reflex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00007E"/>
                </a:solidFill>
                <a:latin typeface="Calibri"/>
                <a:cs typeface="Calibri"/>
              </a:rPr>
              <a:t>with</a:t>
            </a:r>
            <a:r>
              <a:rPr sz="2050" spc="19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00007E"/>
                </a:solidFill>
                <a:latin typeface="Calibri"/>
                <a:cs typeface="Calibri"/>
              </a:rPr>
              <a:t>state</a:t>
            </a:r>
            <a:r>
              <a:rPr sz="2050" spc="-40" dirty="0">
                <a:latin typeface="Calibri"/>
                <a:cs typeface="Calibri"/>
              </a:rPr>
              <a:t>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00007E"/>
                </a:solidFill>
                <a:latin typeface="Calibri"/>
                <a:cs typeface="Calibri"/>
              </a:rPr>
              <a:t>goal-based</a:t>
            </a:r>
            <a:r>
              <a:rPr sz="2050" spc="-50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utility-based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FC12B-5B7D-42AC-AECE-61016EC9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95" dirty="0"/>
              <a:t>Agents</a:t>
            </a:r>
            <a:r>
              <a:rPr spc="260" dirty="0"/>
              <a:t> </a:t>
            </a:r>
            <a:r>
              <a:rPr spc="70" dirty="0"/>
              <a:t>and</a:t>
            </a:r>
            <a:r>
              <a:rPr spc="250" dirty="0"/>
              <a:t> </a:t>
            </a:r>
            <a:r>
              <a:rPr spc="65" dirty="0"/>
              <a:t>environments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1950" y="1509356"/>
            <a:ext cx="5047084" cy="1902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2158" y="1973071"/>
            <a:ext cx="581025" cy="69913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500" b="1" spc="10" dirty="0"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850"/>
              </a:spcBef>
            </a:pPr>
            <a:r>
              <a:rPr sz="1500" b="1" spc="5" dirty="0">
                <a:latin typeface="Arial"/>
                <a:cs typeface="Arial"/>
              </a:rPr>
              <a:t>agent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91400" y="7008652"/>
            <a:ext cx="12138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5" name="object 5"/>
          <p:cNvSpPr txBox="1"/>
          <p:nvPr/>
        </p:nvSpPr>
        <p:spPr>
          <a:xfrm>
            <a:off x="4136440" y="1274096"/>
            <a:ext cx="2030095" cy="7759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Arial"/>
                <a:cs typeface="Arial"/>
              </a:rPr>
              <a:t>sensors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percepts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3206" y="2570478"/>
            <a:ext cx="69977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Arial"/>
                <a:cs typeface="Arial"/>
              </a:rPr>
              <a:t>actions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7449" y="2251067"/>
            <a:ext cx="118173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5" dirty="0">
                <a:latin typeface="Arial"/>
                <a:cs typeface="Arial"/>
              </a:rPr>
              <a:t>environment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195" y="3309916"/>
            <a:ext cx="8204205" cy="351198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lang="en-US" sz="1500" b="1" spc="5" dirty="0">
                <a:latin typeface="Arial"/>
                <a:cs typeface="Arial"/>
              </a:rPr>
              <a:t>			            </a:t>
            </a:r>
            <a:r>
              <a:rPr sz="1500" b="1" spc="5" dirty="0">
                <a:latin typeface="Arial"/>
                <a:cs typeface="Arial"/>
              </a:rPr>
              <a:t>actuators</a:t>
            </a:r>
            <a:endParaRPr sz="1500" dirty="0">
              <a:latin typeface="Arial"/>
              <a:cs typeface="Arial"/>
            </a:endParaRPr>
          </a:p>
          <a:p>
            <a:pPr marL="50800" marR="776605">
              <a:lnSpc>
                <a:spcPct val="163400"/>
              </a:lnSpc>
              <a:spcBef>
                <a:spcPts val="585"/>
              </a:spcBef>
            </a:pPr>
            <a:r>
              <a:rPr sz="2050" spc="-30" dirty="0">
                <a:solidFill>
                  <a:srgbClr val="00007E"/>
                </a:solidFill>
                <a:latin typeface="Calibri"/>
                <a:cs typeface="Calibri"/>
              </a:rPr>
              <a:t>Agents</a:t>
            </a:r>
            <a:r>
              <a:rPr sz="2050" spc="16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include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humans,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robots,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softbots,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thermostats,</a:t>
            </a:r>
            <a:r>
              <a:rPr sz="2050" spc="275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etc. </a:t>
            </a:r>
            <a:endParaRPr lang="en-US" sz="2050" spc="-35" dirty="0">
              <a:latin typeface="Calibri"/>
              <a:cs typeface="Calibri"/>
            </a:endParaRPr>
          </a:p>
          <a:p>
            <a:pPr marL="50800" marR="776605">
              <a:lnSpc>
                <a:spcPct val="163400"/>
              </a:lnSpc>
              <a:spcBef>
                <a:spcPts val="585"/>
              </a:spcBef>
            </a:pPr>
            <a:r>
              <a:rPr lang="en-US" sz="1800" b="0" i="0" u="none" strike="noStrike" baseline="0" dirty="0">
                <a:latin typeface="NimbusRomNo9L-Regu"/>
              </a:rPr>
              <a:t>An agent can be anything that can be viewed as perceiving its </a:t>
            </a:r>
            <a:r>
              <a:rPr lang="en-US" sz="1800" b="0" i="0" u="none" strike="noStrike" baseline="0" dirty="0">
                <a:latin typeface="NimbusRomNo9L-Medi"/>
              </a:rPr>
              <a:t>environment </a:t>
            </a:r>
            <a:r>
              <a:rPr lang="en-US" sz="1800" b="0" i="0" u="none" strike="noStrike" baseline="0" dirty="0">
                <a:latin typeface="NimbusRomNo9L-Regu"/>
              </a:rPr>
              <a:t>through </a:t>
            </a:r>
            <a:r>
              <a:rPr lang="en-US" sz="2050" spc="-30" dirty="0">
                <a:solidFill>
                  <a:srgbClr val="00007E"/>
                </a:solidFill>
                <a:latin typeface="Calibri"/>
                <a:cs typeface="Calibri"/>
              </a:rPr>
              <a:t>sensors</a:t>
            </a:r>
            <a:r>
              <a:rPr lang="en-US" sz="1800" b="0" i="0" u="none" strike="noStrike" baseline="0" dirty="0">
                <a:latin typeface="NimbusRomNo9L-Medi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and acting upon that environment through </a:t>
            </a:r>
            <a:r>
              <a:rPr lang="en-US" sz="2050" spc="-30" dirty="0">
                <a:solidFill>
                  <a:srgbClr val="00007E"/>
                </a:solidFill>
                <a:latin typeface="Calibri"/>
                <a:cs typeface="Calibri"/>
              </a:rPr>
              <a:t>actuators</a:t>
            </a:r>
            <a:endParaRPr lang="en-MY" sz="2050" spc="-30" dirty="0">
              <a:solidFill>
                <a:srgbClr val="00007E"/>
              </a:solidFill>
              <a:latin typeface="Calibri"/>
              <a:cs typeface="Calibri"/>
            </a:endParaRPr>
          </a:p>
          <a:p>
            <a:pPr marL="50800" marR="776605">
              <a:lnSpc>
                <a:spcPct val="163400"/>
              </a:lnSpc>
              <a:spcBef>
                <a:spcPts val="585"/>
              </a:spcBef>
            </a:pP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agent</a:t>
            </a:r>
            <a:r>
              <a:rPr sz="2050" spc="17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function</a:t>
            </a:r>
            <a:r>
              <a:rPr sz="2050" spc="22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maps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from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percept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histories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actions:</a:t>
            </a:r>
            <a:endParaRPr sz="2050" dirty="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1560"/>
              </a:spcBef>
            </a:pPr>
            <a:r>
              <a:rPr sz="2050" b="0" i="1" spc="300" dirty="0">
                <a:latin typeface="Bookman Old Style"/>
                <a:cs typeface="Bookman Old Style"/>
              </a:rPr>
              <a:t>f</a:t>
            </a:r>
            <a:r>
              <a:rPr sz="2050" b="0" i="1" spc="150" dirty="0">
                <a:latin typeface="Bookman Old Style"/>
                <a:cs typeface="Bookman Old Style"/>
              </a:rPr>
              <a:t> </a:t>
            </a:r>
            <a:r>
              <a:rPr sz="2050" spc="-55" dirty="0">
                <a:latin typeface="Arial"/>
                <a:cs typeface="Arial"/>
              </a:rPr>
              <a:t>: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20" dirty="0">
                <a:latin typeface="Cambria"/>
                <a:cs typeface="Cambria"/>
              </a:rPr>
              <a:t>P</a:t>
            </a:r>
            <a:r>
              <a:rPr sz="2100" spc="30" baseline="33730" dirty="0">
                <a:latin typeface="Lucida Sans Unicode"/>
                <a:cs typeface="Lucida Sans Unicode"/>
              </a:rPr>
              <a:t>∗</a:t>
            </a:r>
            <a:r>
              <a:rPr sz="2100" spc="225" baseline="33730" dirty="0">
                <a:latin typeface="Lucida Sans Unicode"/>
                <a:cs typeface="Lucida Sans Unicode"/>
              </a:rPr>
              <a:t> </a:t>
            </a:r>
            <a:r>
              <a:rPr sz="2050" spc="345" dirty="0">
                <a:latin typeface="Cambria"/>
                <a:cs typeface="Cambria"/>
              </a:rPr>
              <a:t>→</a:t>
            </a:r>
            <a:r>
              <a:rPr sz="2050" spc="105" dirty="0">
                <a:latin typeface="Cambria"/>
                <a:cs typeface="Cambria"/>
              </a:rPr>
              <a:t> </a:t>
            </a:r>
            <a:r>
              <a:rPr sz="2050" spc="370" dirty="0">
                <a:latin typeface="Cambria"/>
                <a:cs typeface="Cambria"/>
              </a:rPr>
              <a:t>A</a:t>
            </a:r>
            <a:endParaRPr sz="20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1560"/>
              </a:spcBef>
            </a:pPr>
            <a:r>
              <a:rPr sz="2050" spc="20" dirty="0">
                <a:latin typeface="Calibri"/>
                <a:cs typeface="Calibri"/>
              </a:rPr>
              <a:t>The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00007E"/>
                </a:solidFill>
                <a:latin typeface="Calibri"/>
                <a:cs typeface="Calibri"/>
              </a:rPr>
              <a:t>agent</a:t>
            </a:r>
            <a:r>
              <a:rPr sz="2050" spc="16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00007E"/>
                </a:solidFill>
                <a:latin typeface="Calibri"/>
                <a:cs typeface="Calibri"/>
              </a:rPr>
              <a:t>program</a:t>
            </a:r>
            <a:r>
              <a:rPr sz="2050" spc="185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runs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on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physical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00007E"/>
                </a:solidFill>
                <a:latin typeface="Calibri"/>
                <a:cs typeface="Calibri"/>
              </a:rPr>
              <a:t>architecture</a:t>
            </a:r>
            <a:r>
              <a:rPr sz="2050" spc="18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produce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300" dirty="0">
                <a:latin typeface="Bookman Old Style"/>
                <a:cs typeface="Bookman Old Style"/>
              </a:rPr>
              <a:t>f</a:t>
            </a:r>
            <a:endParaRPr sz="2050" dirty="0">
              <a:latin typeface="Bookman Old Style"/>
              <a:cs typeface="Bookman Old Styl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BAABE2-2F5C-485C-9379-E98D97719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814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5" dirty="0"/>
              <a:t>Vacuum-cleaner</a:t>
            </a:r>
            <a:r>
              <a:rPr spc="229" dirty="0"/>
              <a:t> </a:t>
            </a:r>
            <a:r>
              <a:rPr spc="85" dirty="0"/>
              <a:t>world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5705" y="1565082"/>
            <a:ext cx="5008880" cy="2526665"/>
            <a:chOff x="2535705" y="1565082"/>
            <a:chExt cx="5008880" cy="2526665"/>
          </a:xfrm>
        </p:grpSpPr>
        <p:sp>
          <p:nvSpPr>
            <p:cNvPr id="4" name="object 4"/>
            <p:cNvSpPr/>
            <p:nvPr/>
          </p:nvSpPr>
          <p:spPr>
            <a:xfrm>
              <a:off x="2557868" y="1587245"/>
              <a:ext cx="4965065" cy="2482850"/>
            </a:xfrm>
            <a:custGeom>
              <a:avLst/>
              <a:gdLst/>
              <a:ahLst/>
              <a:cxnLst/>
              <a:rect l="l" t="t" r="r" b="b"/>
              <a:pathLst>
                <a:path w="4965065" h="2482850">
                  <a:moveTo>
                    <a:pt x="4964518" y="2482253"/>
                  </a:moveTo>
                  <a:lnTo>
                    <a:pt x="4964518" y="0"/>
                  </a:lnTo>
                  <a:lnTo>
                    <a:pt x="0" y="0"/>
                  </a:lnTo>
                  <a:lnTo>
                    <a:pt x="0" y="2482253"/>
                  </a:lnTo>
                  <a:lnTo>
                    <a:pt x="4964518" y="2482253"/>
                  </a:lnTo>
                  <a:close/>
                </a:path>
              </a:pathLst>
            </a:custGeom>
            <a:ln w="443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0121" y="1587245"/>
              <a:ext cx="0" cy="2482850"/>
            </a:xfrm>
            <a:custGeom>
              <a:avLst/>
              <a:gdLst/>
              <a:ahLst/>
              <a:cxnLst/>
              <a:rect l="l" t="t" r="r" b="b"/>
              <a:pathLst>
                <a:path h="2482850">
                  <a:moveTo>
                    <a:pt x="0" y="0"/>
                  </a:moveTo>
                  <a:lnTo>
                    <a:pt x="0" y="248225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43059" y="3182447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6337" y="254608"/>
                  </a:lnTo>
                  <a:lnTo>
                    <a:pt x="24247" y="275138"/>
                  </a:lnTo>
                  <a:lnTo>
                    <a:pt x="52077" y="277483"/>
                  </a:lnTo>
                  <a:lnTo>
                    <a:pt x="88176" y="260814"/>
                  </a:lnTo>
                  <a:lnTo>
                    <a:pt x="121331" y="233935"/>
                  </a:lnTo>
                  <a:lnTo>
                    <a:pt x="154484" y="198171"/>
                  </a:lnTo>
                  <a:lnTo>
                    <a:pt x="183405" y="157330"/>
                  </a:lnTo>
                  <a:lnTo>
                    <a:pt x="203861" y="115220"/>
                  </a:lnTo>
                  <a:lnTo>
                    <a:pt x="211620" y="75648"/>
                  </a:lnTo>
                  <a:lnTo>
                    <a:pt x="199772" y="34998"/>
                  </a:lnTo>
                  <a:lnTo>
                    <a:pt x="169738" y="8405"/>
                  </a:lnTo>
                  <a:lnTo>
                    <a:pt x="129784" y="0"/>
                  </a:lnTo>
                  <a:lnTo>
                    <a:pt x="88176" y="13914"/>
                  </a:lnTo>
                  <a:lnTo>
                    <a:pt x="58689" y="42628"/>
                  </a:lnTo>
                  <a:lnTo>
                    <a:pt x="34281" y="82767"/>
                  </a:lnTo>
                  <a:lnTo>
                    <a:pt x="15800" y="128829"/>
                  </a:lnTo>
                  <a:lnTo>
                    <a:pt x="4091" y="175314"/>
                  </a:lnTo>
                  <a:lnTo>
                    <a:pt x="0" y="2167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3059" y="3182447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4"/>
                  </a:lnTo>
                  <a:lnTo>
                    <a:pt x="15800" y="128829"/>
                  </a:lnTo>
                  <a:lnTo>
                    <a:pt x="34281" y="82767"/>
                  </a:lnTo>
                  <a:lnTo>
                    <a:pt x="58689" y="42628"/>
                  </a:lnTo>
                  <a:lnTo>
                    <a:pt x="88176" y="13914"/>
                  </a:lnTo>
                  <a:lnTo>
                    <a:pt x="129784" y="0"/>
                  </a:lnTo>
                  <a:lnTo>
                    <a:pt x="169738" y="8405"/>
                  </a:lnTo>
                  <a:lnTo>
                    <a:pt x="199772" y="34998"/>
                  </a:lnTo>
                  <a:lnTo>
                    <a:pt x="211620" y="75648"/>
                  </a:lnTo>
                  <a:lnTo>
                    <a:pt x="203861" y="115220"/>
                  </a:lnTo>
                  <a:lnTo>
                    <a:pt x="183405" y="157330"/>
                  </a:lnTo>
                  <a:lnTo>
                    <a:pt x="154484" y="198171"/>
                  </a:lnTo>
                  <a:lnTo>
                    <a:pt x="121331" y="233935"/>
                  </a:lnTo>
                  <a:lnTo>
                    <a:pt x="88176" y="260814"/>
                  </a:lnTo>
                  <a:lnTo>
                    <a:pt x="52077" y="277483"/>
                  </a:lnTo>
                  <a:lnTo>
                    <a:pt x="24247" y="275138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9016" y="3306597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71"/>
                  </a:moveTo>
                  <a:lnTo>
                    <a:pt x="18534" y="186398"/>
                  </a:lnTo>
                  <a:lnTo>
                    <a:pt x="55664" y="222634"/>
                  </a:lnTo>
                  <a:lnTo>
                    <a:pt x="103537" y="248949"/>
                  </a:lnTo>
                  <a:lnTo>
                    <a:pt x="154305" y="264515"/>
                  </a:lnTo>
                  <a:lnTo>
                    <a:pt x="200670" y="268376"/>
                  </a:lnTo>
                  <a:lnTo>
                    <a:pt x="237524" y="259008"/>
                  </a:lnTo>
                  <a:lnTo>
                    <a:pt x="260325" y="234760"/>
                  </a:lnTo>
                  <a:lnTo>
                    <a:pt x="264528" y="193979"/>
                  </a:lnTo>
                  <a:lnTo>
                    <a:pt x="252361" y="149681"/>
                  </a:lnTo>
                  <a:lnTo>
                    <a:pt x="228552" y="100938"/>
                  </a:lnTo>
                  <a:lnTo>
                    <a:pt x="196279" y="54947"/>
                  </a:lnTo>
                  <a:lnTo>
                    <a:pt x="158715" y="18902"/>
                  </a:lnTo>
                  <a:lnTo>
                    <a:pt x="119037" y="0"/>
                  </a:lnTo>
                  <a:lnTo>
                    <a:pt x="80417" y="3241"/>
                  </a:lnTo>
                  <a:lnTo>
                    <a:pt x="46029" y="24895"/>
                  </a:lnTo>
                  <a:lnTo>
                    <a:pt x="19048" y="59035"/>
                  </a:lnTo>
                  <a:lnTo>
                    <a:pt x="2646" y="99736"/>
                  </a:lnTo>
                  <a:lnTo>
                    <a:pt x="0" y="14107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9016" y="3306597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71"/>
                  </a:moveTo>
                  <a:lnTo>
                    <a:pt x="2646" y="99736"/>
                  </a:lnTo>
                  <a:lnTo>
                    <a:pt x="19048" y="59035"/>
                  </a:lnTo>
                  <a:lnTo>
                    <a:pt x="46029" y="24895"/>
                  </a:lnTo>
                  <a:lnTo>
                    <a:pt x="80417" y="3241"/>
                  </a:lnTo>
                  <a:lnTo>
                    <a:pt x="119037" y="0"/>
                  </a:lnTo>
                  <a:lnTo>
                    <a:pt x="158715" y="18902"/>
                  </a:lnTo>
                  <a:lnTo>
                    <a:pt x="196279" y="54947"/>
                  </a:lnTo>
                  <a:lnTo>
                    <a:pt x="228552" y="100938"/>
                  </a:lnTo>
                  <a:lnTo>
                    <a:pt x="252361" y="149681"/>
                  </a:lnTo>
                  <a:lnTo>
                    <a:pt x="264528" y="193979"/>
                  </a:lnTo>
                  <a:lnTo>
                    <a:pt x="260325" y="234760"/>
                  </a:lnTo>
                  <a:lnTo>
                    <a:pt x="237524" y="259008"/>
                  </a:lnTo>
                  <a:lnTo>
                    <a:pt x="200670" y="268376"/>
                  </a:lnTo>
                  <a:lnTo>
                    <a:pt x="154305" y="264515"/>
                  </a:lnTo>
                  <a:lnTo>
                    <a:pt x="103537" y="248949"/>
                  </a:lnTo>
                  <a:lnTo>
                    <a:pt x="55664" y="222634"/>
                  </a:lnTo>
                  <a:lnTo>
                    <a:pt x="18534" y="186398"/>
                  </a:lnTo>
                  <a:lnTo>
                    <a:pt x="0" y="141071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9522" y="3058167"/>
              <a:ext cx="241170" cy="18826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72320" y="3205200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0" y="105816"/>
                  </a:move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2320" y="3205200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28" y="105816"/>
                  </a:moveTo>
                  <a:lnTo>
                    <a:pt x="254133" y="64631"/>
                  </a:lnTo>
                  <a:lnTo>
                    <a:pt x="225786" y="30995"/>
                  </a:lnTo>
                  <a:lnTo>
                    <a:pt x="183743" y="8316"/>
                  </a:lnTo>
                  <a:lnTo>
                    <a:pt x="132257" y="0"/>
                  </a:lnTo>
                  <a:lnTo>
                    <a:pt x="80779" y="8316"/>
                  </a:lnTo>
                  <a:lnTo>
                    <a:pt x="38739" y="30995"/>
                  </a:lnTo>
                  <a:lnTo>
                    <a:pt x="10394" y="64631"/>
                  </a:lnTo>
                  <a:lnTo>
                    <a:pt x="0" y="105816"/>
                  </a:lnTo>
                  <a:lnTo>
                    <a:pt x="10394" y="146999"/>
                  </a:lnTo>
                  <a:lnTo>
                    <a:pt x="38739" y="180630"/>
                  </a:lnTo>
                  <a:lnTo>
                    <a:pt x="80779" y="203305"/>
                  </a:lnTo>
                  <a:lnTo>
                    <a:pt x="132257" y="211620"/>
                  </a:lnTo>
                  <a:lnTo>
                    <a:pt x="183743" y="203305"/>
                  </a:lnTo>
                  <a:lnTo>
                    <a:pt x="225786" y="180630"/>
                  </a:lnTo>
                  <a:lnTo>
                    <a:pt x="254133" y="146999"/>
                  </a:lnTo>
                  <a:lnTo>
                    <a:pt x="264528" y="105816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544" y="3481394"/>
              <a:ext cx="241170" cy="1353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4968" y="3428486"/>
              <a:ext cx="241170" cy="241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3335" y="3005221"/>
              <a:ext cx="466930" cy="3204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64725" y="1848595"/>
              <a:ext cx="1548130" cy="764540"/>
            </a:xfrm>
            <a:custGeom>
              <a:avLst/>
              <a:gdLst/>
              <a:ahLst/>
              <a:cxnLst/>
              <a:rect l="l" t="t" r="r" b="b"/>
              <a:pathLst>
                <a:path w="1548129" h="764539">
                  <a:moveTo>
                    <a:pt x="0" y="764403"/>
                  </a:moveTo>
                  <a:lnTo>
                    <a:pt x="828890" y="764403"/>
                  </a:lnTo>
                  <a:lnTo>
                    <a:pt x="705434" y="601221"/>
                  </a:lnTo>
                  <a:lnTo>
                    <a:pt x="141084" y="601221"/>
                  </a:lnTo>
                  <a:lnTo>
                    <a:pt x="0" y="764403"/>
                  </a:lnTo>
                  <a:close/>
                </a:path>
                <a:path w="1548129" h="764539">
                  <a:moveTo>
                    <a:pt x="705332" y="600167"/>
                  </a:moveTo>
                  <a:lnTo>
                    <a:pt x="1155026" y="229822"/>
                  </a:lnTo>
                  <a:lnTo>
                    <a:pt x="1155026" y="335639"/>
                  </a:lnTo>
                  <a:lnTo>
                    <a:pt x="784694" y="679517"/>
                  </a:lnTo>
                  <a:lnTo>
                    <a:pt x="705332" y="600167"/>
                  </a:lnTo>
                  <a:close/>
                </a:path>
                <a:path w="1548129" h="764539">
                  <a:moveTo>
                    <a:pt x="1141806" y="639842"/>
                  </a:moveTo>
                  <a:lnTo>
                    <a:pt x="1140841" y="601915"/>
                  </a:lnTo>
                  <a:lnTo>
                    <a:pt x="1140967" y="556876"/>
                  </a:lnTo>
                  <a:lnTo>
                    <a:pt x="1142290" y="506432"/>
                  </a:lnTo>
                  <a:lnTo>
                    <a:pt x="1144921" y="452287"/>
                  </a:lnTo>
                  <a:lnTo>
                    <a:pt x="1148967" y="396146"/>
                  </a:lnTo>
                  <a:lnTo>
                    <a:pt x="1154538" y="339716"/>
                  </a:lnTo>
                  <a:lnTo>
                    <a:pt x="1161741" y="284702"/>
                  </a:lnTo>
                  <a:lnTo>
                    <a:pt x="1170686" y="232808"/>
                  </a:lnTo>
                  <a:lnTo>
                    <a:pt x="1181481" y="185741"/>
                  </a:lnTo>
                  <a:lnTo>
                    <a:pt x="1201217" y="126709"/>
                  </a:lnTo>
                  <a:lnTo>
                    <a:pt x="1224750" y="80906"/>
                  </a:lnTo>
                  <a:lnTo>
                    <a:pt x="1251467" y="46860"/>
                  </a:lnTo>
                  <a:lnTo>
                    <a:pt x="1312004" y="8158"/>
                  </a:lnTo>
                  <a:lnTo>
                    <a:pt x="1384494" y="0"/>
                  </a:lnTo>
                  <a:lnTo>
                    <a:pt x="1423540" y="10864"/>
                  </a:lnTo>
                  <a:lnTo>
                    <a:pt x="1459833" y="36118"/>
                  </a:lnTo>
                  <a:lnTo>
                    <a:pt x="1491469" y="78725"/>
                  </a:lnTo>
                  <a:lnTo>
                    <a:pt x="1516545" y="141646"/>
                  </a:lnTo>
                  <a:lnTo>
                    <a:pt x="1527031" y="186103"/>
                  </a:lnTo>
                  <a:lnTo>
                    <a:pt x="1535122" y="236039"/>
                  </a:lnTo>
                  <a:lnTo>
                    <a:pt x="1541036" y="289749"/>
                  </a:lnTo>
                  <a:lnTo>
                    <a:pt x="1544991" y="345527"/>
                  </a:lnTo>
                  <a:lnTo>
                    <a:pt x="1547205" y="401669"/>
                  </a:lnTo>
                  <a:lnTo>
                    <a:pt x="1547895" y="456467"/>
                  </a:lnTo>
                  <a:lnTo>
                    <a:pt x="1547279" y="508217"/>
                  </a:lnTo>
                  <a:lnTo>
                    <a:pt x="1545574" y="555212"/>
                  </a:lnTo>
                  <a:lnTo>
                    <a:pt x="1542999" y="595747"/>
                  </a:lnTo>
                  <a:lnTo>
                    <a:pt x="1534183" y="659470"/>
                  </a:lnTo>
                  <a:lnTo>
                    <a:pt x="1493400" y="704248"/>
                  </a:lnTo>
                  <a:lnTo>
                    <a:pt x="1454823" y="705971"/>
                  </a:lnTo>
                  <a:lnTo>
                    <a:pt x="1413204" y="706041"/>
                  </a:lnTo>
                  <a:lnTo>
                    <a:pt x="1365235" y="706535"/>
                  </a:lnTo>
                  <a:lnTo>
                    <a:pt x="1315150" y="707874"/>
                  </a:lnTo>
                  <a:lnTo>
                    <a:pt x="1267181" y="710483"/>
                  </a:lnTo>
                  <a:lnTo>
                    <a:pt x="1225562" y="714784"/>
                  </a:lnTo>
                  <a:lnTo>
                    <a:pt x="1187056" y="721057"/>
                  </a:lnTo>
                  <a:lnTo>
                    <a:pt x="1162191" y="718647"/>
                  </a:lnTo>
                  <a:lnTo>
                    <a:pt x="1148072" y="695570"/>
                  </a:lnTo>
                  <a:lnTo>
                    <a:pt x="1141806" y="639842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2069" y="2566270"/>
              <a:ext cx="489836" cy="2411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98216" y="2609672"/>
              <a:ext cx="1161415" cy="99695"/>
            </a:xfrm>
            <a:custGeom>
              <a:avLst/>
              <a:gdLst/>
              <a:ahLst/>
              <a:cxnLst/>
              <a:rect l="l" t="t" r="r" b="b"/>
              <a:pathLst>
                <a:path w="1161414" h="99694">
                  <a:moveTo>
                    <a:pt x="1026134" y="0"/>
                  </a:moveTo>
                  <a:lnTo>
                    <a:pt x="1161161" y="99199"/>
                  </a:lnTo>
                  <a:lnTo>
                    <a:pt x="0" y="99199"/>
                  </a:lnTo>
                  <a:lnTo>
                    <a:pt x="189026" y="0"/>
                  </a:lnTo>
                  <a:lnTo>
                    <a:pt x="1026134" y="0"/>
                  </a:lnTo>
                  <a:close/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31306" y="3182408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6337" y="254608"/>
                  </a:lnTo>
                  <a:lnTo>
                    <a:pt x="24247" y="275137"/>
                  </a:lnTo>
                  <a:lnTo>
                    <a:pt x="52077" y="277478"/>
                  </a:lnTo>
                  <a:lnTo>
                    <a:pt x="88176" y="260802"/>
                  </a:lnTo>
                  <a:lnTo>
                    <a:pt x="121326" y="233927"/>
                  </a:lnTo>
                  <a:lnTo>
                    <a:pt x="154479" y="198164"/>
                  </a:lnTo>
                  <a:lnTo>
                    <a:pt x="183401" y="157321"/>
                  </a:lnTo>
                  <a:lnTo>
                    <a:pt x="203859" y="115209"/>
                  </a:lnTo>
                  <a:lnTo>
                    <a:pt x="211620" y="75636"/>
                  </a:lnTo>
                  <a:lnTo>
                    <a:pt x="199770" y="34993"/>
                  </a:lnTo>
                  <a:lnTo>
                    <a:pt x="169733" y="8404"/>
                  </a:lnTo>
                  <a:lnTo>
                    <a:pt x="129779" y="0"/>
                  </a:lnTo>
                  <a:lnTo>
                    <a:pt x="88176" y="13914"/>
                  </a:lnTo>
                  <a:lnTo>
                    <a:pt x="58689" y="42623"/>
                  </a:lnTo>
                  <a:lnTo>
                    <a:pt x="34281" y="82761"/>
                  </a:lnTo>
                  <a:lnTo>
                    <a:pt x="15800" y="128825"/>
                  </a:lnTo>
                  <a:lnTo>
                    <a:pt x="4091" y="175313"/>
                  </a:lnTo>
                  <a:lnTo>
                    <a:pt x="0" y="21672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1306" y="3182408"/>
              <a:ext cx="212090" cy="277495"/>
            </a:xfrm>
            <a:custGeom>
              <a:avLst/>
              <a:gdLst/>
              <a:ahLst/>
              <a:cxnLst/>
              <a:rect l="l" t="t" r="r" b="b"/>
              <a:pathLst>
                <a:path w="212089" h="277495">
                  <a:moveTo>
                    <a:pt x="0" y="216720"/>
                  </a:moveTo>
                  <a:lnTo>
                    <a:pt x="4091" y="175313"/>
                  </a:lnTo>
                  <a:lnTo>
                    <a:pt x="15800" y="128825"/>
                  </a:lnTo>
                  <a:lnTo>
                    <a:pt x="34281" y="82761"/>
                  </a:lnTo>
                  <a:lnTo>
                    <a:pt x="58689" y="42623"/>
                  </a:lnTo>
                  <a:lnTo>
                    <a:pt x="88176" y="13914"/>
                  </a:lnTo>
                  <a:lnTo>
                    <a:pt x="129779" y="0"/>
                  </a:lnTo>
                  <a:lnTo>
                    <a:pt x="169733" y="8404"/>
                  </a:lnTo>
                  <a:lnTo>
                    <a:pt x="199770" y="34993"/>
                  </a:lnTo>
                  <a:lnTo>
                    <a:pt x="211620" y="75636"/>
                  </a:lnTo>
                  <a:lnTo>
                    <a:pt x="203859" y="115209"/>
                  </a:lnTo>
                  <a:lnTo>
                    <a:pt x="183401" y="157321"/>
                  </a:lnTo>
                  <a:lnTo>
                    <a:pt x="154479" y="198164"/>
                  </a:lnTo>
                  <a:lnTo>
                    <a:pt x="121326" y="233927"/>
                  </a:lnTo>
                  <a:lnTo>
                    <a:pt x="88176" y="260802"/>
                  </a:lnTo>
                  <a:lnTo>
                    <a:pt x="52077" y="277478"/>
                  </a:lnTo>
                  <a:lnTo>
                    <a:pt x="24247" y="275137"/>
                  </a:lnTo>
                  <a:lnTo>
                    <a:pt x="6337" y="254608"/>
                  </a:lnTo>
                  <a:lnTo>
                    <a:pt x="0" y="216720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7264" y="3306546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84"/>
                  </a:moveTo>
                  <a:lnTo>
                    <a:pt x="18529" y="186409"/>
                  </a:lnTo>
                  <a:lnTo>
                    <a:pt x="55659" y="222642"/>
                  </a:lnTo>
                  <a:lnTo>
                    <a:pt x="103536" y="248956"/>
                  </a:lnTo>
                  <a:lnTo>
                    <a:pt x="154305" y="264528"/>
                  </a:lnTo>
                  <a:lnTo>
                    <a:pt x="200664" y="268383"/>
                  </a:lnTo>
                  <a:lnTo>
                    <a:pt x="237520" y="259016"/>
                  </a:lnTo>
                  <a:lnTo>
                    <a:pt x="260323" y="234771"/>
                  </a:lnTo>
                  <a:lnTo>
                    <a:pt x="264528" y="193992"/>
                  </a:lnTo>
                  <a:lnTo>
                    <a:pt x="252356" y="149689"/>
                  </a:lnTo>
                  <a:lnTo>
                    <a:pt x="228547" y="100945"/>
                  </a:lnTo>
                  <a:lnTo>
                    <a:pt x="196275" y="54953"/>
                  </a:lnTo>
                  <a:lnTo>
                    <a:pt x="158714" y="18907"/>
                  </a:lnTo>
                  <a:lnTo>
                    <a:pt x="119037" y="0"/>
                  </a:lnTo>
                  <a:lnTo>
                    <a:pt x="80417" y="3247"/>
                  </a:lnTo>
                  <a:lnTo>
                    <a:pt x="46029" y="24905"/>
                  </a:lnTo>
                  <a:lnTo>
                    <a:pt x="19048" y="59047"/>
                  </a:lnTo>
                  <a:lnTo>
                    <a:pt x="2646" y="99748"/>
                  </a:lnTo>
                  <a:lnTo>
                    <a:pt x="0" y="14108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7264" y="3306546"/>
              <a:ext cx="264795" cy="268605"/>
            </a:xfrm>
            <a:custGeom>
              <a:avLst/>
              <a:gdLst/>
              <a:ahLst/>
              <a:cxnLst/>
              <a:rect l="l" t="t" r="r" b="b"/>
              <a:pathLst>
                <a:path w="264795" h="268604">
                  <a:moveTo>
                    <a:pt x="0" y="141084"/>
                  </a:moveTo>
                  <a:lnTo>
                    <a:pt x="2646" y="99748"/>
                  </a:lnTo>
                  <a:lnTo>
                    <a:pt x="19048" y="59047"/>
                  </a:lnTo>
                  <a:lnTo>
                    <a:pt x="46029" y="24905"/>
                  </a:lnTo>
                  <a:lnTo>
                    <a:pt x="80417" y="3247"/>
                  </a:lnTo>
                  <a:lnTo>
                    <a:pt x="119037" y="0"/>
                  </a:lnTo>
                  <a:lnTo>
                    <a:pt x="158714" y="18907"/>
                  </a:lnTo>
                  <a:lnTo>
                    <a:pt x="196275" y="54953"/>
                  </a:lnTo>
                  <a:lnTo>
                    <a:pt x="228547" y="100945"/>
                  </a:lnTo>
                  <a:lnTo>
                    <a:pt x="252356" y="149689"/>
                  </a:lnTo>
                  <a:lnTo>
                    <a:pt x="264528" y="193992"/>
                  </a:lnTo>
                  <a:lnTo>
                    <a:pt x="260323" y="234771"/>
                  </a:lnTo>
                  <a:lnTo>
                    <a:pt x="237520" y="259016"/>
                  </a:lnTo>
                  <a:lnTo>
                    <a:pt x="200664" y="268383"/>
                  </a:lnTo>
                  <a:lnTo>
                    <a:pt x="154305" y="264528"/>
                  </a:lnTo>
                  <a:lnTo>
                    <a:pt x="103536" y="248956"/>
                  </a:lnTo>
                  <a:lnTo>
                    <a:pt x="55659" y="222642"/>
                  </a:lnTo>
                  <a:lnTo>
                    <a:pt x="18529" y="186409"/>
                  </a:lnTo>
                  <a:lnTo>
                    <a:pt x="0" y="141084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7756" y="3058129"/>
              <a:ext cx="241170" cy="18826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960567" y="3205162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0" y="105803"/>
                  </a:move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60567" y="3205162"/>
              <a:ext cx="264795" cy="212090"/>
            </a:xfrm>
            <a:custGeom>
              <a:avLst/>
              <a:gdLst/>
              <a:ahLst/>
              <a:cxnLst/>
              <a:rect l="l" t="t" r="r" b="b"/>
              <a:pathLst>
                <a:path w="264795" h="212089">
                  <a:moveTo>
                    <a:pt x="264515" y="105803"/>
                  </a:moveTo>
                  <a:lnTo>
                    <a:pt x="254123" y="64620"/>
                  </a:lnTo>
                  <a:lnTo>
                    <a:pt x="225780" y="30989"/>
                  </a:lnTo>
                  <a:lnTo>
                    <a:pt x="183741" y="8314"/>
                  </a:lnTo>
                  <a:lnTo>
                    <a:pt x="132257" y="0"/>
                  </a:lnTo>
                  <a:lnTo>
                    <a:pt x="80774" y="8314"/>
                  </a:lnTo>
                  <a:lnTo>
                    <a:pt x="38735" y="30989"/>
                  </a:lnTo>
                  <a:lnTo>
                    <a:pt x="10392" y="64620"/>
                  </a:lnTo>
                  <a:lnTo>
                    <a:pt x="0" y="105803"/>
                  </a:lnTo>
                  <a:lnTo>
                    <a:pt x="10392" y="146994"/>
                  </a:lnTo>
                  <a:lnTo>
                    <a:pt x="38735" y="180628"/>
                  </a:lnTo>
                  <a:lnTo>
                    <a:pt x="80774" y="203305"/>
                  </a:lnTo>
                  <a:lnTo>
                    <a:pt x="132257" y="211620"/>
                  </a:lnTo>
                  <a:lnTo>
                    <a:pt x="183741" y="203305"/>
                  </a:lnTo>
                  <a:lnTo>
                    <a:pt x="225780" y="180628"/>
                  </a:lnTo>
                  <a:lnTo>
                    <a:pt x="254123" y="146994"/>
                  </a:lnTo>
                  <a:lnTo>
                    <a:pt x="264515" y="105803"/>
                  </a:lnTo>
                </a:path>
              </a:pathLst>
            </a:custGeom>
            <a:ln w="295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5791" y="3481343"/>
              <a:ext cx="241170" cy="1353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3202" y="3428448"/>
              <a:ext cx="241170" cy="24117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1582" y="3005182"/>
              <a:ext cx="466924" cy="32042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647950" y="1563883"/>
            <a:ext cx="2755265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489200" algn="l"/>
              </a:tabLst>
            </a:pPr>
            <a:r>
              <a:rPr sz="3250" i="1" dirty="0">
                <a:latin typeface="Times New Roman"/>
                <a:cs typeface="Times New Roman"/>
              </a:rPr>
              <a:t>A	B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7239000" y="7008652"/>
            <a:ext cx="13662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30" name="object 30"/>
          <p:cNvSpPr txBox="1"/>
          <p:nvPr/>
        </p:nvSpPr>
        <p:spPr>
          <a:xfrm>
            <a:off x="1130300" y="4365464"/>
            <a:ext cx="5066030" cy="850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45" dirty="0">
                <a:latin typeface="Calibri"/>
                <a:cs typeface="Calibri"/>
              </a:rPr>
              <a:t>Percepts:</a:t>
            </a:r>
            <a:r>
              <a:rPr sz="2050" spc="39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location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and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contents,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5" dirty="0">
                <a:latin typeface="Arial"/>
                <a:cs typeface="Arial"/>
              </a:rPr>
              <a:t>[</a:t>
            </a:r>
            <a:r>
              <a:rPr sz="2050" b="0" i="1" spc="-15" dirty="0">
                <a:latin typeface="Bookman Old Style"/>
                <a:cs typeface="Bookman Old Style"/>
              </a:rPr>
              <a:t>A,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45" dirty="0">
                <a:latin typeface="Bookman Old Style"/>
                <a:cs typeface="Bookman Old Style"/>
              </a:rPr>
              <a:t>Dirty</a:t>
            </a:r>
            <a:r>
              <a:rPr sz="2050" spc="45" dirty="0">
                <a:latin typeface="Arial"/>
                <a:cs typeface="Arial"/>
              </a:rPr>
              <a:t>]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20" dirty="0">
                <a:latin typeface="Calibri"/>
                <a:cs typeface="Calibri"/>
              </a:rPr>
              <a:t>Actions: 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b="0" i="1" spc="120" dirty="0">
                <a:latin typeface="Bookman Old Style"/>
                <a:cs typeface="Bookman Old Style"/>
              </a:rPr>
              <a:t>Le</a:t>
            </a:r>
            <a:r>
              <a:rPr sz="2050" b="0" i="1" spc="275" dirty="0">
                <a:latin typeface="Bookman Old Style"/>
                <a:cs typeface="Bookman Old Style"/>
              </a:rPr>
              <a:t>f</a:t>
            </a:r>
            <a:r>
              <a:rPr sz="2050" b="0" i="1" spc="30" dirty="0">
                <a:latin typeface="Bookman Old Style"/>
                <a:cs typeface="Bookman Old Style"/>
              </a:rPr>
              <a:t>t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105" dirty="0">
                <a:latin typeface="Bookman Old Style"/>
                <a:cs typeface="Bookman Old Style"/>
              </a:rPr>
              <a:t>R</a:t>
            </a:r>
            <a:r>
              <a:rPr sz="2050" b="0" i="1" spc="-25" dirty="0">
                <a:latin typeface="Bookman Old Style"/>
                <a:cs typeface="Bookman Old Style"/>
              </a:rPr>
              <a:t>i</a:t>
            </a:r>
            <a:r>
              <a:rPr sz="2050" b="0" i="1" spc="25" dirty="0">
                <a:latin typeface="Bookman Old Style"/>
                <a:cs typeface="Bookman Old Style"/>
              </a:rPr>
              <a:t>g</a:t>
            </a:r>
            <a:r>
              <a:rPr sz="2050" b="0" i="1" spc="-55" dirty="0">
                <a:latin typeface="Bookman Old Style"/>
                <a:cs typeface="Bookman Old Style"/>
              </a:rPr>
              <a:t>h</a:t>
            </a:r>
            <a:r>
              <a:rPr sz="2050" b="0" i="1" spc="-30" dirty="0">
                <a:latin typeface="Bookman Old Style"/>
                <a:cs typeface="Bookman Old Style"/>
              </a:rPr>
              <a:t>t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b="0" i="1" spc="50" dirty="0">
                <a:latin typeface="Bookman Old Style"/>
                <a:cs typeface="Bookman Old Style"/>
              </a:rPr>
              <a:t>S</a:t>
            </a:r>
            <a:r>
              <a:rPr sz="2050" b="0" i="1" spc="-135" dirty="0">
                <a:latin typeface="Bookman Old Style"/>
                <a:cs typeface="Bookman Old Style"/>
              </a:rPr>
              <a:t>uc</a:t>
            </a:r>
            <a:r>
              <a:rPr sz="2050" b="0" i="1" spc="-70" dirty="0">
                <a:latin typeface="Bookman Old Style"/>
                <a:cs typeface="Bookman Old Style"/>
              </a:rPr>
              <a:t>k</a:t>
            </a:r>
            <a:r>
              <a:rPr sz="2050" spc="25" dirty="0">
                <a:latin typeface="Calibri"/>
                <a:cs typeface="Calibri"/>
              </a:rPr>
              <a:t>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b="0" i="1" spc="140" dirty="0">
                <a:latin typeface="Bookman Old Style"/>
                <a:cs typeface="Bookman Old Style"/>
              </a:rPr>
              <a:t>N</a:t>
            </a:r>
            <a:r>
              <a:rPr sz="2050" b="0" i="1" spc="-400" dirty="0">
                <a:latin typeface="Bookman Old Style"/>
                <a:cs typeface="Bookman Old Style"/>
              </a:rPr>
              <a:t> </a:t>
            </a:r>
            <a:r>
              <a:rPr sz="2050" b="0" i="1" spc="-70" dirty="0">
                <a:latin typeface="Bookman Old Style"/>
                <a:cs typeface="Bookman Old Style"/>
              </a:rPr>
              <a:t>o</a:t>
            </a:r>
            <a:r>
              <a:rPr sz="2050" b="0" i="1" spc="-30" dirty="0">
                <a:latin typeface="Bookman Old Style"/>
                <a:cs typeface="Bookman Old Style"/>
              </a:rPr>
              <a:t>O</a:t>
            </a:r>
            <a:r>
              <a:rPr sz="2050" b="0" i="1" spc="-220" dirty="0">
                <a:latin typeface="Bookman Old Style"/>
                <a:cs typeface="Bookman Old Style"/>
              </a:rPr>
              <a:t>p</a:t>
            </a:r>
            <a:endParaRPr sz="2050">
              <a:latin typeface="Bookman Old Style"/>
              <a:cs typeface="Bookman Old Style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6EC370-F3E1-43FD-A4A7-5ECF0881DF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315200" y="7008652"/>
            <a:ext cx="129006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 dirty="0"/>
              <a:t>Chapter 2 © 2022 Pearson Education Ltd.</a:t>
            </a:r>
            <a:endParaRPr spc="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5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355" dirty="0"/>
              <a:t>A</a:t>
            </a:r>
            <a:r>
              <a:rPr spc="245" dirty="0"/>
              <a:t> </a:t>
            </a:r>
            <a:r>
              <a:rPr spc="65" dirty="0"/>
              <a:t>vacuum-cleaner</a:t>
            </a:r>
            <a:r>
              <a:rPr spc="250" dirty="0"/>
              <a:t> </a:t>
            </a:r>
            <a:r>
              <a:rPr spc="50" dirty="0"/>
              <a:t>agent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9799" y="1489100"/>
          <a:ext cx="7772399" cy="256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-45" dirty="0">
                          <a:latin typeface="Calibri"/>
                          <a:cs typeface="Calibri"/>
                        </a:rPr>
                        <a:t>Percept</a:t>
                      </a:r>
                      <a:r>
                        <a:rPr sz="205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100" dirty="0">
                          <a:latin typeface="Calibri"/>
                          <a:cs typeface="Calibri"/>
                        </a:rPr>
                        <a:t>sequence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0630">
                        <a:lnSpc>
                          <a:spcPts val="2175"/>
                        </a:lnSpc>
                      </a:pPr>
                      <a:r>
                        <a:rPr sz="2050" spc="-15" dirty="0">
                          <a:latin typeface="Calibri"/>
                          <a:cs typeface="Calibri"/>
                        </a:rPr>
                        <a:t>Action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988694">
                        <a:lnSpc>
                          <a:spcPts val="2210"/>
                        </a:lnSpc>
                      </a:pP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4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2050" b="0" i="1" spc="4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b="0" i="1" spc="-5" dirty="0">
                          <a:latin typeface="Bookman Old Style"/>
                          <a:cs typeface="Bookman Old Style"/>
                        </a:rPr>
                        <a:t>ea</a:t>
                      </a:r>
                      <a:r>
                        <a:rPr sz="2050" b="0" i="1" spc="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210"/>
                        </a:lnSpc>
                      </a:pPr>
                      <a:r>
                        <a:rPr sz="2050" b="0" i="1" spc="5" dirty="0">
                          <a:latin typeface="Bookman Old Style"/>
                          <a:cs typeface="Bookman Old Style"/>
                        </a:rPr>
                        <a:t>Right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2050" b="0" i="1" spc="6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175"/>
                        </a:lnSpc>
                      </a:pPr>
                      <a:r>
                        <a:rPr sz="2050" b="0" i="1" spc="-95" dirty="0">
                          <a:latin typeface="Bookman Old Style"/>
                          <a:cs typeface="Bookman Old Style"/>
                        </a:rPr>
                        <a:t>Suck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10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4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2050" b="0" i="1" spc="4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b="0" i="1" spc="-5" dirty="0">
                          <a:latin typeface="Bookman Old Style"/>
                          <a:cs typeface="Bookman Old Style"/>
                        </a:rPr>
                        <a:t>ea</a:t>
                      </a:r>
                      <a:r>
                        <a:rPr sz="2050" b="0" i="1" spc="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360">
                        <a:lnSpc>
                          <a:spcPts val="2175"/>
                        </a:lnSpc>
                      </a:pPr>
                      <a:r>
                        <a:rPr sz="2050" b="0" i="1" spc="135" dirty="0">
                          <a:latin typeface="Bookman Old Style"/>
                          <a:cs typeface="Bookman Old Style"/>
                        </a:rPr>
                        <a:t>Left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88694">
                        <a:lnSpc>
                          <a:spcPts val="2170"/>
                        </a:lnSpc>
                      </a:pP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105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2050" b="0" i="1" spc="6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9995">
                        <a:lnSpc>
                          <a:spcPts val="2170"/>
                        </a:lnSpc>
                      </a:pPr>
                      <a:r>
                        <a:rPr sz="2050" b="0" i="1" spc="-95" dirty="0">
                          <a:latin typeface="Bookman Old Style"/>
                          <a:cs typeface="Bookman Old Style"/>
                        </a:rPr>
                        <a:t>Suck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L="988694">
                        <a:lnSpc>
                          <a:spcPts val="2185"/>
                        </a:lnSpc>
                      </a:pP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4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2050" b="0" i="1" spc="4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b="0" i="1" spc="-5" dirty="0">
                          <a:latin typeface="Bookman Old Style"/>
                          <a:cs typeface="Bookman Old Style"/>
                        </a:rPr>
                        <a:t>ea</a:t>
                      </a:r>
                      <a:r>
                        <a:rPr sz="2050" b="0" i="1" spc="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050" spc="-5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4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2050" b="0" i="1" spc="4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b="0" i="1" spc="-5" dirty="0">
                          <a:latin typeface="Bookman Old Style"/>
                          <a:cs typeface="Bookman Old Style"/>
                        </a:rPr>
                        <a:t>ea</a:t>
                      </a:r>
                      <a:r>
                        <a:rPr sz="2050" b="0" i="1" spc="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7455">
                        <a:lnSpc>
                          <a:spcPts val="2185"/>
                        </a:lnSpc>
                      </a:pPr>
                      <a:r>
                        <a:rPr sz="2050" b="0" i="1" spc="5" dirty="0">
                          <a:latin typeface="Bookman Old Style"/>
                          <a:cs typeface="Bookman Old Style"/>
                        </a:rPr>
                        <a:t>Right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988694">
                        <a:lnSpc>
                          <a:spcPts val="2175"/>
                        </a:lnSpc>
                      </a:pP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14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2050" b="0" i="1" spc="4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2050" b="0" i="1" spc="-5" dirty="0">
                          <a:latin typeface="Bookman Old Style"/>
                          <a:cs typeface="Bookman Old Style"/>
                        </a:rPr>
                        <a:t>ea</a:t>
                      </a:r>
                      <a:r>
                        <a:rPr sz="2050" b="0" i="1" spc="1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050" spc="-5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205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05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50" spc="-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2050" b="0" i="1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,</a:t>
                      </a:r>
                      <a:r>
                        <a:rPr sz="2050" b="0" i="1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50" b="0" i="1" spc="6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2050" b="0" i="1" spc="6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2050" b="0" i="1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2050" b="0" i="1" spc="65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050" dirty="0">
                          <a:latin typeface="Arial"/>
                          <a:cs typeface="Arial"/>
                        </a:rPr>
                        <a:t>]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28090">
                        <a:lnSpc>
                          <a:spcPts val="2175"/>
                        </a:lnSpc>
                      </a:pPr>
                      <a:r>
                        <a:rPr sz="2050" b="0" i="1" spc="-95" dirty="0">
                          <a:latin typeface="Bookman Old Style"/>
                          <a:cs typeface="Bookman Old Style"/>
                        </a:rPr>
                        <a:t>Suck</a:t>
                      </a:r>
                      <a:endParaRPr sz="20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90">
                <a:tc>
                  <a:txBody>
                    <a:bodyPr/>
                    <a:lstStyle/>
                    <a:p>
                      <a:pPr marL="988694">
                        <a:lnSpc>
                          <a:spcPts val="2185"/>
                        </a:lnSpc>
                      </a:pPr>
                      <a:r>
                        <a:rPr sz="2050" b="1" dirty="0">
                          <a:latin typeface="Century Gothic"/>
                          <a:cs typeface="Century Gothic"/>
                        </a:rPr>
                        <a:t>.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265">
                        <a:lnSpc>
                          <a:spcPts val="2185"/>
                        </a:lnSpc>
                      </a:pPr>
                      <a:r>
                        <a:rPr sz="2050" b="1" dirty="0">
                          <a:latin typeface="Century Gothic"/>
                          <a:cs typeface="Century Gothic"/>
                        </a:rPr>
                        <a:t>.</a:t>
                      </a:r>
                      <a:endParaRPr sz="205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5425" y="4347362"/>
            <a:ext cx="7760334" cy="1546860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740"/>
              </a:spcBef>
            </a:pPr>
            <a:r>
              <a:rPr sz="1700" spc="45" dirty="0">
                <a:latin typeface="Century"/>
                <a:cs typeface="Century"/>
              </a:rPr>
              <a:t>function</a:t>
            </a:r>
            <a:r>
              <a:rPr sz="1700" spc="95" dirty="0">
                <a:latin typeface="Century"/>
                <a:cs typeface="Century"/>
              </a:rPr>
              <a:t> </a:t>
            </a:r>
            <a:r>
              <a:rPr sz="1700" b="0" spc="75" dirty="0">
                <a:latin typeface="Bookman Old Style"/>
                <a:cs typeface="Bookman Old Style"/>
              </a:rPr>
              <a:t>Reflex-Vacuum-Agent</a:t>
            </a:r>
            <a:r>
              <a:rPr sz="1700" spc="75" dirty="0">
                <a:latin typeface="Gill Sans MT"/>
                <a:cs typeface="Gill Sans MT"/>
              </a:rPr>
              <a:t>(</a:t>
            </a:r>
            <a:r>
              <a:rPr sz="1700" spc="-215" dirty="0">
                <a:latin typeface="Gill Sans MT"/>
                <a:cs typeface="Gill Sans MT"/>
              </a:rPr>
              <a:t> </a:t>
            </a:r>
            <a:r>
              <a:rPr sz="1700" spc="-90" dirty="0">
                <a:latin typeface="Gill Sans MT"/>
                <a:cs typeface="Gill Sans MT"/>
              </a:rPr>
              <a:t>[</a:t>
            </a:r>
            <a:r>
              <a:rPr sz="1700" b="0" i="1" spc="-90" dirty="0">
                <a:latin typeface="Bookman Old Style"/>
                <a:cs typeface="Bookman Old Style"/>
              </a:rPr>
              <a:t>location</a:t>
            </a:r>
            <a:r>
              <a:rPr sz="1700" spc="-90" dirty="0">
                <a:latin typeface="Gill Sans MT"/>
                <a:cs typeface="Gill Sans MT"/>
              </a:rPr>
              <a:t>,</a:t>
            </a:r>
            <a:r>
              <a:rPr sz="1700" b="0" i="1" spc="-90" dirty="0">
                <a:latin typeface="Bookman Old Style"/>
                <a:cs typeface="Bookman Old Style"/>
              </a:rPr>
              <a:t>status</a:t>
            </a:r>
            <a:r>
              <a:rPr sz="1700" spc="-90" dirty="0">
                <a:latin typeface="Gill Sans MT"/>
                <a:cs typeface="Gill Sans MT"/>
              </a:rPr>
              <a:t>])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35" dirty="0">
                <a:latin typeface="Century"/>
                <a:cs typeface="Century"/>
              </a:rPr>
              <a:t>returns</a:t>
            </a:r>
            <a:r>
              <a:rPr sz="1700" spc="60" dirty="0">
                <a:latin typeface="Century"/>
                <a:cs typeface="Century"/>
              </a:rPr>
              <a:t> </a:t>
            </a:r>
            <a:r>
              <a:rPr sz="1700" spc="15" dirty="0">
                <a:latin typeface="Gill Sans MT"/>
                <a:cs typeface="Gill Sans MT"/>
              </a:rPr>
              <a:t>an</a:t>
            </a:r>
            <a:r>
              <a:rPr sz="1700" spc="65" dirty="0">
                <a:latin typeface="Gill Sans MT"/>
                <a:cs typeface="Gill Sans MT"/>
              </a:rPr>
              <a:t> </a:t>
            </a:r>
            <a:r>
              <a:rPr sz="1700" spc="-15" dirty="0">
                <a:latin typeface="Gill Sans MT"/>
                <a:cs typeface="Gill Sans MT"/>
              </a:rPr>
              <a:t>action</a:t>
            </a:r>
            <a:endParaRPr sz="1700">
              <a:latin typeface="Gill Sans MT"/>
              <a:cs typeface="Gill Sans MT"/>
            </a:endParaRPr>
          </a:p>
          <a:p>
            <a:pPr marL="428625" marR="3595370">
              <a:lnSpc>
                <a:spcPct val="107400"/>
              </a:lnSpc>
              <a:spcBef>
                <a:spcPts val="725"/>
              </a:spcBef>
            </a:pPr>
            <a:r>
              <a:rPr sz="1700" spc="10" dirty="0">
                <a:latin typeface="Century"/>
                <a:cs typeface="Century"/>
              </a:rPr>
              <a:t>if </a:t>
            </a:r>
            <a:r>
              <a:rPr sz="1700" b="0" i="1" spc="-150" dirty="0">
                <a:latin typeface="Bookman Old Style"/>
                <a:cs typeface="Bookman Old Style"/>
              </a:rPr>
              <a:t>status</a:t>
            </a:r>
            <a:r>
              <a:rPr sz="1700" b="0" i="1" spc="204" dirty="0"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 </a:t>
            </a:r>
            <a:r>
              <a:rPr sz="1700" b="0" i="1" spc="-30" dirty="0">
                <a:latin typeface="Bookman Old Style"/>
                <a:cs typeface="Bookman Old Style"/>
              </a:rPr>
              <a:t>Dirty </a:t>
            </a:r>
            <a:r>
              <a:rPr sz="1700" spc="50" dirty="0">
                <a:latin typeface="Century"/>
                <a:cs typeface="Century"/>
              </a:rPr>
              <a:t>then </a:t>
            </a:r>
            <a:r>
              <a:rPr sz="1700" spc="45" dirty="0">
                <a:latin typeface="Century"/>
                <a:cs typeface="Century"/>
              </a:rPr>
              <a:t>return </a:t>
            </a:r>
            <a:r>
              <a:rPr sz="1700" b="0" i="1" spc="-145" dirty="0">
                <a:latin typeface="Bookman Old Style"/>
                <a:cs typeface="Bookman Old Style"/>
              </a:rPr>
              <a:t>Suck </a:t>
            </a:r>
            <a:r>
              <a:rPr sz="1700" b="0" i="1" spc="-140" dirty="0">
                <a:latin typeface="Bookman Old Style"/>
                <a:cs typeface="Bookman Old Style"/>
              </a:rPr>
              <a:t> </a:t>
            </a:r>
            <a:r>
              <a:rPr sz="1700" spc="10" dirty="0">
                <a:latin typeface="Century"/>
                <a:cs typeface="Century"/>
              </a:rPr>
              <a:t>else</a:t>
            </a:r>
            <a:r>
              <a:rPr sz="1700" spc="155" dirty="0">
                <a:latin typeface="Century"/>
                <a:cs typeface="Century"/>
              </a:rPr>
              <a:t> </a:t>
            </a:r>
            <a:r>
              <a:rPr sz="1700" spc="10" dirty="0">
                <a:latin typeface="Century"/>
                <a:cs typeface="Century"/>
              </a:rPr>
              <a:t>if</a:t>
            </a:r>
            <a:r>
              <a:rPr sz="1700" spc="55" dirty="0">
                <a:latin typeface="Century"/>
                <a:cs typeface="Century"/>
              </a:rPr>
              <a:t> </a:t>
            </a:r>
            <a:r>
              <a:rPr sz="1700" b="0" i="1" spc="-85" dirty="0">
                <a:latin typeface="Bookman Old Style"/>
                <a:cs typeface="Bookman Old Style"/>
              </a:rPr>
              <a:t>location</a:t>
            </a:r>
            <a:r>
              <a:rPr sz="1700" b="0" i="1" spc="-5" dirty="0"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60" dirty="0">
                <a:latin typeface="Bookman Old Style"/>
                <a:cs typeface="Bookman Old Style"/>
              </a:rPr>
              <a:t>A</a:t>
            </a:r>
            <a:r>
              <a:rPr sz="1700" b="0" i="1" spc="20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Century"/>
                <a:cs typeface="Century"/>
              </a:rPr>
              <a:t>then</a:t>
            </a:r>
            <a:r>
              <a:rPr sz="1700" spc="170" dirty="0">
                <a:latin typeface="Century"/>
                <a:cs typeface="Century"/>
              </a:rPr>
              <a:t> </a:t>
            </a:r>
            <a:r>
              <a:rPr sz="1700" spc="45" dirty="0">
                <a:latin typeface="Century"/>
                <a:cs typeface="Century"/>
              </a:rPr>
              <a:t>return </a:t>
            </a:r>
            <a:r>
              <a:rPr sz="1700" b="0" i="1" spc="-80" dirty="0">
                <a:latin typeface="Bookman Old Style"/>
                <a:cs typeface="Bookman Old Style"/>
              </a:rPr>
              <a:t>Right </a:t>
            </a:r>
            <a:r>
              <a:rPr sz="1700" b="0" i="1" spc="-495" dirty="0">
                <a:latin typeface="Bookman Old Style"/>
                <a:cs typeface="Bookman Old Style"/>
              </a:rPr>
              <a:t> </a:t>
            </a:r>
            <a:r>
              <a:rPr sz="1700" spc="10" dirty="0">
                <a:latin typeface="Century"/>
                <a:cs typeface="Century"/>
              </a:rPr>
              <a:t>else</a:t>
            </a:r>
            <a:r>
              <a:rPr sz="1700" spc="155" dirty="0">
                <a:latin typeface="Century"/>
                <a:cs typeface="Century"/>
              </a:rPr>
              <a:t> </a:t>
            </a:r>
            <a:r>
              <a:rPr sz="1700" spc="10" dirty="0">
                <a:latin typeface="Century"/>
                <a:cs typeface="Century"/>
              </a:rPr>
              <a:t>if</a:t>
            </a:r>
            <a:r>
              <a:rPr sz="1700" spc="55" dirty="0">
                <a:latin typeface="Century"/>
                <a:cs typeface="Century"/>
              </a:rPr>
              <a:t> </a:t>
            </a:r>
            <a:r>
              <a:rPr sz="1700" b="0" i="1" spc="-85" dirty="0">
                <a:latin typeface="Bookman Old Style"/>
                <a:cs typeface="Bookman Old Style"/>
              </a:rPr>
              <a:t>location</a:t>
            </a:r>
            <a:r>
              <a:rPr sz="1700" b="0" i="1" dirty="0">
                <a:latin typeface="Bookman Old Style"/>
                <a:cs typeface="Bookman Old Style"/>
              </a:rPr>
              <a:t> </a:t>
            </a:r>
            <a:r>
              <a:rPr sz="1700" spc="265" dirty="0">
                <a:latin typeface="Gill Sans MT"/>
                <a:cs typeface="Gill Sans MT"/>
              </a:rPr>
              <a:t>=</a:t>
            </a:r>
            <a:r>
              <a:rPr sz="1700" spc="60" dirty="0">
                <a:latin typeface="Gill Sans MT"/>
                <a:cs typeface="Gill Sans MT"/>
              </a:rPr>
              <a:t> </a:t>
            </a:r>
            <a:r>
              <a:rPr sz="1700" b="0" i="1" spc="-40" dirty="0">
                <a:latin typeface="Bookman Old Style"/>
                <a:cs typeface="Bookman Old Style"/>
              </a:rPr>
              <a:t>B</a:t>
            </a:r>
            <a:r>
              <a:rPr sz="1700" b="0" i="1" spc="25" dirty="0">
                <a:latin typeface="Bookman Old Style"/>
                <a:cs typeface="Bookman Old Style"/>
              </a:rPr>
              <a:t> </a:t>
            </a:r>
            <a:r>
              <a:rPr sz="1700" spc="50" dirty="0">
                <a:latin typeface="Century"/>
                <a:cs typeface="Century"/>
              </a:rPr>
              <a:t>then</a:t>
            </a:r>
            <a:r>
              <a:rPr sz="1700" spc="155" dirty="0">
                <a:latin typeface="Century"/>
                <a:cs typeface="Century"/>
              </a:rPr>
              <a:t> </a:t>
            </a:r>
            <a:r>
              <a:rPr sz="1700" spc="45" dirty="0">
                <a:latin typeface="Century"/>
                <a:cs typeface="Century"/>
              </a:rPr>
              <a:t>return</a:t>
            </a:r>
            <a:r>
              <a:rPr sz="1700" spc="55" dirty="0">
                <a:latin typeface="Century"/>
                <a:cs typeface="Century"/>
              </a:rPr>
              <a:t> </a:t>
            </a:r>
            <a:r>
              <a:rPr sz="1700" b="0" i="1" spc="-60" dirty="0">
                <a:latin typeface="Bookman Old Style"/>
                <a:cs typeface="Bookman Old Style"/>
              </a:rPr>
              <a:t>Left</a:t>
            </a:r>
            <a:endParaRPr sz="17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290" y="6014432"/>
            <a:ext cx="5141595" cy="657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30" dirty="0">
                <a:latin typeface="Calibri"/>
                <a:cs typeface="Calibri"/>
              </a:rPr>
              <a:t>What</a:t>
            </a:r>
            <a:r>
              <a:rPr sz="2050" spc="15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95" dirty="0">
                <a:solidFill>
                  <a:srgbClr val="7E0000"/>
                </a:solidFill>
                <a:latin typeface="Book Antiqua"/>
                <a:cs typeface="Book Antiqua"/>
              </a:rPr>
              <a:t>right</a:t>
            </a:r>
            <a:r>
              <a:rPr sz="2050" spc="105" dirty="0">
                <a:solidFill>
                  <a:srgbClr val="7E0000"/>
                </a:solidFill>
                <a:latin typeface="Book Antiqua"/>
                <a:cs typeface="Book Antiqua"/>
              </a:rPr>
              <a:t> </a:t>
            </a:r>
            <a:r>
              <a:rPr sz="2050" spc="-55" dirty="0">
                <a:latin typeface="Calibri"/>
                <a:cs typeface="Calibri"/>
              </a:rPr>
              <a:t>function?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050" dirty="0">
                <a:latin typeface="Calibri"/>
                <a:cs typeface="Calibri"/>
              </a:rPr>
              <a:t>Can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" dirty="0">
                <a:latin typeface="Calibri"/>
                <a:cs typeface="Calibri"/>
              </a:rPr>
              <a:t>it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implemented</a:t>
            </a:r>
            <a:r>
              <a:rPr sz="2050" spc="22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in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small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agent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program?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7DCA9-0F62-46DD-B2C9-1391A0EFC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85" dirty="0"/>
              <a:t>Rationality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86" y="1396713"/>
            <a:ext cx="7792084" cy="4401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20" dirty="0">
                <a:latin typeface="Calibri"/>
                <a:cs typeface="Calibri"/>
              </a:rPr>
              <a:t>Fixed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5" dirty="0">
                <a:solidFill>
                  <a:srgbClr val="00007E"/>
                </a:solidFill>
                <a:latin typeface="Calibri"/>
                <a:cs typeface="Calibri"/>
              </a:rPr>
              <a:t>performance</a:t>
            </a:r>
            <a:r>
              <a:rPr sz="2050" spc="20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007E"/>
                </a:solidFill>
                <a:latin typeface="Calibri"/>
                <a:cs typeface="Calibri"/>
              </a:rPr>
              <a:t>measure</a:t>
            </a:r>
            <a:r>
              <a:rPr sz="2050" spc="220" dirty="0">
                <a:solidFill>
                  <a:srgbClr val="00007E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evaluates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004B00"/>
                </a:solidFill>
                <a:latin typeface="Calibri"/>
                <a:cs typeface="Calibri"/>
              </a:rPr>
              <a:t>environment</a:t>
            </a:r>
            <a:r>
              <a:rPr sz="2050" spc="175" dirty="0">
                <a:solidFill>
                  <a:srgbClr val="004B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004B00"/>
                </a:solidFill>
                <a:latin typeface="Calibri"/>
                <a:cs typeface="Calibri"/>
              </a:rPr>
              <a:t>sequence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</a:tabLst>
            </a:pP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p</a:t>
            </a:r>
            <a:r>
              <a:rPr sz="2050" spc="-50" dirty="0">
                <a:latin typeface="Calibri"/>
                <a:cs typeface="Calibri"/>
              </a:rPr>
              <a:t>oint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p</a:t>
            </a:r>
            <a:r>
              <a:rPr sz="2050" spc="-105" dirty="0">
                <a:latin typeface="Calibri"/>
                <a:cs typeface="Calibri"/>
              </a:rPr>
              <a:t>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squ</a:t>
            </a:r>
            <a:r>
              <a:rPr sz="2050" spc="-125" dirty="0">
                <a:latin typeface="Calibri"/>
                <a:cs typeface="Calibri"/>
              </a:rPr>
              <a:t>a</a:t>
            </a:r>
            <a:r>
              <a:rPr sz="2050" spc="-95" dirty="0">
                <a:latin typeface="Calibri"/>
                <a:cs typeface="Calibri"/>
              </a:rPr>
              <a:t>r</a:t>
            </a:r>
            <a:r>
              <a:rPr sz="2050" spc="-125" dirty="0">
                <a:latin typeface="Calibri"/>
                <a:cs typeface="Calibri"/>
              </a:rPr>
              <a:t>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cleaned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u</a:t>
            </a:r>
            <a:r>
              <a:rPr sz="2050" spc="-80" dirty="0">
                <a:latin typeface="Calibri"/>
                <a:cs typeface="Calibri"/>
              </a:rPr>
              <a:t>p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i</a:t>
            </a:r>
            <a:r>
              <a:rPr sz="2050" spc="-65" dirty="0">
                <a:latin typeface="Calibri"/>
                <a:cs typeface="Calibri"/>
              </a:rPr>
              <a:t>n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tim</a:t>
            </a:r>
            <a:r>
              <a:rPr sz="2050" spc="-70" dirty="0">
                <a:latin typeface="Calibri"/>
                <a:cs typeface="Calibri"/>
              </a:rPr>
              <a:t>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b="0" i="1" spc="-45" dirty="0">
                <a:latin typeface="Bookman Old Style"/>
                <a:cs typeface="Bookman Old Style"/>
              </a:rPr>
              <a:t>T</a:t>
            </a:r>
            <a:r>
              <a:rPr sz="2050" b="0" i="1" spc="-340" dirty="0">
                <a:latin typeface="Bookman Old Style"/>
                <a:cs typeface="Bookman Old Style"/>
              </a:rPr>
              <a:t> </a:t>
            </a:r>
            <a:r>
              <a:rPr sz="2050" spc="-35" dirty="0">
                <a:latin typeface="Calibri"/>
                <a:cs typeface="Calibri"/>
              </a:rPr>
              <a:t>?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35"/>
              </a:spcBef>
              <a:buChar char="–"/>
              <a:tabLst>
                <a:tab pos="584200" algn="l"/>
              </a:tabLst>
            </a:pP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point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clean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square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time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step,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minus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114" dirty="0">
                <a:latin typeface="Calibri"/>
                <a:cs typeface="Calibri"/>
              </a:rPr>
              <a:t>one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95" dirty="0">
                <a:latin typeface="Calibri"/>
                <a:cs typeface="Calibri"/>
              </a:rPr>
              <a:t>move?</a:t>
            </a:r>
            <a:endParaRPr sz="2050">
              <a:latin typeface="Calibri"/>
              <a:cs typeface="Calibri"/>
            </a:endParaRPr>
          </a:p>
          <a:p>
            <a:pPr marL="583565" indent="-205740">
              <a:lnSpc>
                <a:spcPct val="100000"/>
              </a:lnSpc>
              <a:spcBef>
                <a:spcPts val="25"/>
              </a:spcBef>
              <a:buChar char="–"/>
              <a:tabLst>
                <a:tab pos="584200" algn="l"/>
                <a:tab pos="1917700" algn="l"/>
              </a:tabLst>
            </a:pPr>
            <a:r>
              <a:rPr sz="2050" spc="-60" dirty="0">
                <a:latin typeface="Calibri"/>
                <a:cs typeface="Calibri"/>
              </a:rPr>
              <a:t>penalize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for	</a:t>
            </a:r>
            <a:r>
              <a:rPr sz="2050" b="0" i="1" spc="340" dirty="0">
                <a:latin typeface="Bookman Old Style"/>
                <a:cs typeface="Bookman Old Style"/>
              </a:rPr>
              <a:t>&gt;</a:t>
            </a:r>
            <a:r>
              <a:rPr sz="2050" b="0" i="1" spc="-60" dirty="0">
                <a:latin typeface="Bookman Old Style"/>
                <a:cs typeface="Bookman Old Style"/>
              </a:rPr>
              <a:t> </a:t>
            </a:r>
            <a:r>
              <a:rPr sz="2050" b="0" i="1" spc="-180" dirty="0">
                <a:latin typeface="Bookman Old Style"/>
                <a:cs typeface="Bookman Old Style"/>
              </a:rPr>
              <a:t>k</a:t>
            </a:r>
            <a:r>
              <a:rPr sz="2050" b="0" i="1" spc="80" dirty="0">
                <a:latin typeface="Bookman Old Style"/>
                <a:cs typeface="Bookman Old Style"/>
              </a:rPr>
              <a:t> </a:t>
            </a:r>
            <a:r>
              <a:rPr sz="2050" spc="-50" dirty="0">
                <a:latin typeface="Calibri"/>
                <a:cs typeface="Calibri"/>
              </a:rPr>
              <a:t>dirty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squares?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1545"/>
              </a:spcBef>
            </a:pPr>
            <a:r>
              <a:rPr sz="2050" spc="105" dirty="0">
                <a:latin typeface="Calibri"/>
                <a:cs typeface="Calibri"/>
              </a:rPr>
              <a:t>A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0" dirty="0">
                <a:solidFill>
                  <a:srgbClr val="B30000"/>
                </a:solidFill>
                <a:latin typeface="Calibri"/>
                <a:cs typeface="Calibri"/>
              </a:rPr>
              <a:t>rational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agent</a:t>
            </a:r>
            <a:r>
              <a:rPr sz="2050" spc="19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chooses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90" dirty="0">
                <a:latin typeface="Calibri"/>
                <a:cs typeface="Calibri"/>
              </a:rPr>
              <a:t>whichever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action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maximizes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expected</a:t>
            </a:r>
            <a:r>
              <a:rPr sz="2050" spc="21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value</a:t>
            </a:r>
            <a:r>
              <a:rPr sz="2050" spc="22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performance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measure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given</a:t>
            </a:r>
            <a:r>
              <a:rPr sz="2050" spc="185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B30000"/>
                </a:solidFill>
                <a:latin typeface="Calibri"/>
                <a:cs typeface="Calibri"/>
              </a:rPr>
              <a:t>the</a:t>
            </a:r>
            <a:r>
              <a:rPr sz="2050" spc="20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solidFill>
                  <a:srgbClr val="B30000"/>
                </a:solidFill>
                <a:latin typeface="Calibri"/>
                <a:cs typeface="Calibri"/>
              </a:rPr>
              <a:t>percept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100" dirty="0">
                <a:solidFill>
                  <a:srgbClr val="B30000"/>
                </a:solidFill>
                <a:latin typeface="Calibri"/>
                <a:cs typeface="Calibri"/>
              </a:rPr>
              <a:t>sequence</a:t>
            </a:r>
            <a:r>
              <a:rPr sz="2050" spc="18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B30000"/>
                </a:solidFill>
                <a:latin typeface="Calibri"/>
                <a:cs typeface="Calibri"/>
              </a:rPr>
              <a:t>to</a:t>
            </a:r>
            <a:r>
              <a:rPr sz="2050" spc="200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B30000"/>
                </a:solidFill>
                <a:latin typeface="Calibri"/>
                <a:cs typeface="Calibri"/>
              </a:rPr>
              <a:t>date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30" dirty="0">
                <a:latin typeface="Calibri"/>
                <a:cs typeface="Calibri"/>
              </a:rPr>
              <a:t>Rational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145" dirty="0">
                <a:latin typeface="Cambria"/>
                <a:cs typeface="Cambria"/>
              </a:rPr>
              <a:t>/</a:t>
            </a:r>
            <a:r>
              <a:rPr sz="2050" spc="145" dirty="0">
                <a:latin typeface="Arial"/>
                <a:cs typeface="Arial"/>
              </a:rPr>
              <a:t>=</a:t>
            </a:r>
            <a:r>
              <a:rPr sz="2050" spc="55" dirty="0">
                <a:latin typeface="Arial"/>
                <a:cs typeface="Arial"/>
              </a:rPr>
              <a:t> </a:t>
            </a:r>
            <a:r>
              <a:rPr sz="2050" spc="-60" dirty="0">
                <a:latin typeface="Calibri"/>
                <a:cs typeface="Calibri"/>
              </a:rPr>
              <a:t>omniscient</a:t>
            </a:r>
            <a:endParaRPr sz="2050">
              <a:latin typeface="Calibri"/>
              <a:cs typeface="Calibri"/>
            </a:endParaRPr>
          </a:p>
          <a:p>
            <a:pPr marL="12700" marR="1864995" lvl="1" indent="730885">
              <a:lnSpc>
                <a:spcPct val="101000"/>
              </a:lnSpc>
              <a:spcBef>
                <a:spcPts val="15"/>
              </a:spcBef>
              <a:buChar char="–"/>
              <a:tabLst>
                <a:tab pos="949960" algn="l"/>
              </a:tabLst>
            </a:pPr>
            <a:r>
              <a:rPr sz="2050" spc="-70" dirty="0">
                <a:latin typeface="Calibri"/>
                <a:cs typeface="Calibri"/>
              </a:rPr>
              <a:t>percepts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may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-60" dirty="0">
                <a:latin typeface="Calibri"/>
                <a:cs typeface="Calibri"/>
              </a:rPr>
              <a:t> supply </a:t>
            </a:r>
            <a:r>
              <a:rPr sz="2050" spc="-25" dirty="0">
                <a:latin typeface="Calibri"/>
                <a:cs typeface="Calibri"/>
              </a:rPr>
              <a:t>all </a:t>
            </a:r>
            <a:r>
              <a:rPr sz="2050" spc="-70" dirty="0">
                <a:latin typeface="Calibri"/>
                <a:cs typeface="Calibri"/>
              </a:rPr>
              <a:t>relevant</a:t>
            </a:r>
            <a:r>
              <a:rPr sz="2050" spc="-6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information </a:t>
            </a:r>
            <a:r>
              <a:rPr sz="2050" spc="-45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Rational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145" dirty="0">
                <a:latin typeface="Cambria"/>
                <a:cs typeface="Cambria"/>
              </a:rPr>
              <a:t>/</a:t>
            </a:r>
            <a:r>
              <a:rPr sz="2050" spc="145" dirty="0">
                <a:latin typeface="Arial"/>
                <a:cs typeface="Arial"/>
              </a:rPr>
              <a:t>=</a:t>
            </a:r>
            <a:r>
              <a:rPr sz="2050" spc="75" dirty="0">
                <a:latin typeface="Arial"/>
                <a:cs typeface="Arial"/>
              </a:rPr>
              <a:t> </a:t>
            </a:r>
            <a:r>
              <a:rPr sz="2050" spc="-50" dirty="0">
                <a:latin typeface="Calibri"/>
                <a:cs typeface="Calibri"/>
              </a:rPr>
              <a:t>clairvoyant</a:t>
            </a:r>
            <a:endParaRPr sz="2050">
              <a:latin typeface="Calibri"/>
              <a:cs typeface="Calibri"/>
            </a:endParaRPr>
          </a:p>
          <a:p>
            <a:pPr marL="12700" marR="2628900" lvl="1" indent="731520">
              <a:lnSpc>
                <a:spcPct val="101000"/>
              </a:lnSpc>
              <a:spcBef>
                <a:spcPts val="10"/>
              </a:spcBef>
              <a:buChar char="–"/>
              <a:tabLst>
                <a:tab pos="949960" algn="l"/>
              </a:tabLst>
            </a:pPr>
            <a:r>
              <a:rPr sz="2050" spc="-40" dirty="0">
                <a:latin typeface="Calibri"/>
                <a:cs typeface="Calibri"/>
              </a:rPr>
              <a:t>action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outcomes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may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not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100" dirty="0">
                <a:latin typeface="Calibri"/>
                <a:cs typeface="Calibri"/>
              </a:rPr>
              <a:t>be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as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expected </a:t>
            </a:r>
            <a:r>
              <a:rPr sz="2050" spc="-44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Hence,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rational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145" dirty="0">
                <a:latin typeface="Cambria"/>
                <a:cs typeface="Cambria"/>
              </a:rPr>
              <a:t>/</a:t>
            </a:r>
            <a:r>
              <a:rPr sz="2050" spc="145" dirty="0">
                <a:latin typeface="Arial"/>
                <a:cs typeface="Arial"/>
              </a:rPr>
              <a:t>=</a:t>
            </a:r>
            <a:r>
              <a:rPr sz="2050" spc="70" dirty="0">
                <a:latin typeface="Arial"/>
                <a:cs typeface="Arial"/>
              </a:rPr>
              <a:t> </a:t>
            </a:r>
            <a:r>
              <a:rPr sz="2050" spc="-55" dirty="0">
                <a:latin typeface="Calibri"/>
                <a:cs typeface="Calibri"/>
              </a:rPr>
              <a:t>successful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1076325" algn="l"/>
                <a:tab pos="1551305" algn="l"/>
              </a:tabLst>
            </a:pPr>
            <a:r>
              <a:rPr sz="2050" spc="-30" dirty="0">
                <a:latin typeface="Calibri"/>
                <a:cs typeface="Calibri"/>
              </a:rPr>
              <a:t>Rational	</a:t>
            </a:r>
            <a:r>
              <a:rPr sz="2050" spc="290" dirty="0">
                <a:latin typeface="Cambria"/>
                <a:cs typeface="Cambria"/>
              </a:rPr>
              <a:t>⇒	</a:t>
            </a:r>
            <a:r>
              <a:rPr sz="2050" spc="-60" dirty="0">
                <a:latin typeface="Calibri"/>
                <a:cs typeface="Calibri"/>
              </a:rPr>
              <a:t>exploration,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learning,</a:t>
            </a:r>
            <a:r>
              <a:rPr sz="2050" spc="1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autonomy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24121-2E49-4606-ADBB-0F61979A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56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80" dirty="0"/>
              <a:t>PEAS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78425"/>
            <a:ext cx="6769734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5" dirty="0">
                <a:latin typeface="Calibri"/>
                <a:cs typeface="Calibri"/>
              </a:rPr>
              <a:t>To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design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rational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agent,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must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specify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B30000"/>
                </a:solidFill>
                <a:latin typeface="Calibri"/>
                <a:cs typeface="Calibri"/>
              </a:rPr>
              <a:t>task</a:t>
            </a:r>
            <a:r>
              <a:rPr sz="2050" spc="204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B30000"/>
                </a:solidFill>
                <a:latin typeface="Calibri"/>
                <a:cs typeface="Calibri"/>
              </a:rPr>
              <a:t>environment</a:t>
            </a:r>
            <a:endParaRPr sz="2050">
              <a:latin typeface="Calibri"/>
              <a:cs typeface="Calibri"/>
            </a:endParaRPr>
          </a:p>
          <a:p>
            <a:pPr marL="12700" marR="1025525">
              <a:lnSpc>
                <a:spcPct val="163400"/>
              </a:lnSpc>
            </a:pPr>
            <a:r>
              <a:rPr sz="2050" spc="-50" dirty="0">
                <a:latin typeface="Calibri"/>
                <a:cs typeface="Calibri"/>
              </a:rPr>
              <a:t>Consider,</a:t>
            </a:r>
            <a:r>
              <a:rPr sz="2050" spc="-4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-75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task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-70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designing</a:t>
            </a:r>
            <a:r>
              <a:rPr sz="2050" spc="-5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-6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automated </a:t>
            </a:r>
            <a:r>
              <a:rPr sz="2050" spc="-20" dirty="0">
                <a:latin typeface="Calibri"/>
                <a:cs typeface="Calibri"/>
              </a:rPr>
              <a:t>taxi: </a:t>
            </a:r>
            <a:r>
              <a:rPr sz="2050" spc="-450" dirty="0">
                <a:latin typeface="Calibri"/>
                <a:cs typeface="Calibri"/>
              </a:rPr>
              <a:t> </a:t>
            </a: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Performance</a:t>
            </a:r>
            <a:r>
              <a:rPr sz="2050" u="sng" spc="18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measure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  <a:p>
            <a:pPr marL="12700" marR="5217160" indent="-635">
              <a:lnSpc>
                <a:spcPct val="163400"/>
              </a:lnSpc>
            </a:pPr>
            <a:r>
              <a:rPr sz="2050" u="sng" spc="-5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Environment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?? </a:t>
            </a:r>
            <a:r>
              <a:rPr sz="2050" spc="-45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728EC-4EE2-4EFC-9F53-4FFD8F665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556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10"/>
              </a:lnSpc>
            </a:pPr>
            <a:r>
              <a:rPr spc="180" dirty="0"/>
              <a:t>PEAS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1378425"/>
            <a:ext cx="7792084" cy="2893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25" dirty="0">
                <a:latin typeface="Calibri"/>
                <a:cs typeface="Calibri"/>
              </a:rPr>
              <a:t>To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design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a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rational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40" dirty="0">
                <a:latin typeface="Calibri"/>
                <a:cs typeface="Calibri"/>
              </a:rPr>
              <a:t>agent,</a:t>
            </a:r>
            <a:r>
              <a:rPr sz="2050" spc="165" dirty="0">
                <a:latin typeface="Calibri"/>
                <a:cs typeface="Calibri"/>
              </a:rPr>
              <a:t> </a:t>
            </a:r>
            <a:r>
              <a:rPr sz="2050" spc="-180" dirty="0">
                <a:latin typeface="Calibri"/>
                <a:cs typeface="Calibri"/>
              </a:rPr>
              <a:t>we</a:t>
            </a:r>
            <a:r>
              <a:rPr sz="2050" spc="-95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must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specify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30" dirty="0">
                <a:solidFill>
                  <a:srgbClr val="B30000"/>
                </a:solidFill>
                <a:latin typeface="Calibri"/>
                <a:cs typeface="Calibri"/>
              </a:rPr>
              <a:t>task</a:t>
            </a:r>
            <a:r>
              <a:rPr sz="2050" spc="204" dirty="0">
                <a:solidFill>
                  <a:srgbClr val="B30000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B30000"/>
                </a:solidFill>
                <a:latin typeface="Calibri"/>
                <a:cs typeface="Calibri"/>
              </a:rPr>
              <a:t>environment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spc="-50" dirty="0">
                <a:latin typeface="Calibri"/>
                <a:cs typeface="Calibri"/>
              </a:rPr>
              <a:t>Consider,</a:t>
            </a:r>
            <a:r>
              <a:rPr sz="2050" spc="229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e.g.,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the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0" dirty="0">
                <a:latin typeface="Calibri"/>
                <a:cs typeface="Calibri"/>
              </a:rPr>
              <a:t>task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of</a:t>
            </a:r>
            <a:r>
              <a:rPr sz="2050" spc="17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designing</a:t>
            </a:r>
            <a:r>
              <a:rPr sz="2050" spc="215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an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automated</a:t>
            </a:r>
            <a:r>
              <a:rPr sz="2050" spc="155" dirty="0">
                <a:latin typeface="Calibri"/>
                <a:cs typeface="Calibri"/>
              </a:rPr>
              <a:t> </a:t>
            </a:r>
            <a:r>
              <a:rPr sz="2050" spc="-20" dirty="0">
                <a:latin typeface="Calibri"/>
                <a:cs typeface="Calibri"/>
              </a:rPr>
              <a:t>taxi: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Performance</a:t>
            </a:r>
            <a:r>
              <a:rPr sz="2050" u="sng" spc="1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measure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2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safety,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destination,</a:t>
            </a:r>
            <a:r>
              <a:rPr sz="2050" spc="210" dirty="0">
                <a:latin typeface="Calibri"/>
                <a:cs typeface="Calibri"/>
              </a:rPr>
              <a:t> </a:t>
            </a:r>
            <a:r>
              <a:rPr sz="2050" spc="-50" dirty="0">
                <a:latin typeface="Calibri"/>
                <a:cs typeface="Calibri"/>
              </a:rPr>
              <a:t>profits,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legality,</a:t>
            </a:r>
            <a:r>
              <a:rPr sz="2050" spc="185" dirty="0"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comfort,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5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Environment</a:t>
            </a:r>
            <a:r>
              <a:rPr sz="2050" spc="-5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75" dirty="0">
                <a:latin typeface="Calibri"/>
                <a:cs typeface="Calibri"/>
              </a:rPr>
              <a:t>US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5" dirty="0">
                <a:latin typeface="Calibri"/>
                <a:cs typeface="Calibri"/>
              </a:rPr>
              <a:t>streets/freeways,</a:t>
            </a:r>
            <a:r>
              <a:rPr sz="2050" spc="200" dirty="0">
                <a:latin typeface="Calibri"/>
                <a:cs typeface="Calibri"/>
              </a:rPr>
              <a:t> </a:t>
            </a:r>
            <a:r>
              <a:rPr sz="2050" spc="-35" dirty="0">
                <a:latin typeface="Calibri"/>
                <a:cs typeface="Calibri"/>
              </a:rPr>
              <a:t>traffic,</a:t>
            </a:r>
            <a:r>
              <a:rPr sz="2050" spc="204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pedestrians,</a:t>
            </a:r>
            <a:r>
              <a:rPr sz="2050" spc="195" dirty="0">
                <a:latin typeface="Calibri"/>
                <a:cs typeface="Calibri"/>
              </a:rPr>
              <a:t> </a:t>
            </a:r>
            <a:r>
              <a:rPr sz="2050" spc="-85" dirty="0">
                <a:latin typeface="Calibri"/>
                <a:cs typeface="Calibri"/>
              </a:rPr>
              <a:t>weather,</a:t>
            </a:r>
            <a:r>
              <a:rPr sz="2050" spc="17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8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0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3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r>
              <a:rPr sz="2050" spc="-3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-1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latin typeface="Calibri"/>
                <a:cs typeface="Calibri"/>
              </a:rPr>
              <a:t>steering,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accelerator,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brake,</a:t>
            </a:r>
            <a:r>
              <a:rPr sz="2050" spc="180" dirty="0">
                <a:latin typeface="Calibri"/>
                <a:cs typeface="Calibri"/>
              </a:rPr>
              <a:t> </a:t>
            </a:r>
            <a:r>
              <a:rPr sz="2050" spc="-75" dirty="0">
                <a:latin typeface="Calibri"/>
                <a:cs typeface="Calibri"/>
              </a:rPr>
              <a:t>horn,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spc="-60" dirty="0">
                <a:latin typeface="Calibri"/>
                <a:cs typeface="Calibri"/>
              </a:rPr>
              <a:t>speaker/display,</a:t>
            </a:r>
            <a:r>
              <a:rPr sz="2050" spc="19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r>
              <a:rPr sz="2050" spc="36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video,</a:t>
            </a:r>
            <a:r>
              <a:rPr sz="2050" spc="105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accelerometers,</a:t>
            </a:r>
            <a:r>
              <a:rPr sz="2050" spc="45" dirty="0">
                <a:latin typeface="Calibri"/>
                <a:cs typeface="Calibri"/>
              </a:rPr>
              <a:t> </a:t>
            </a:r>
            <a:r>
              <a:rPr sz="2050" spc="-45" dirty="0">
                <a:latin typeface="Calibri"/>
                <a:cs typeface="Calibri"/>
              </a:rPr>
              <a:t>gauges,</a:t>
            </a:r>
            <a:r>
              <a:rPr sz="2050" spc="75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engine</a:t>
            </a:r>
            <a:r>
              <a:rPr sz="2050" spc="60" dirty="0">
                <a:latin typeface="Calibri"/>
                <a:cs typeface="Calibri"/>
              </a:rPr>
              <a:t> </a:t>
            </a:r>
            <a:r>
              <a:rPr sz="2050" spc="-80" dirty="0">
                <a:latin typeface="Calibri"/>
                <a:cs typeface="Calibri"/>
              </a:rPr>
              <a:t>sensors,</a:t>
            </a:r>
            <a:r>
              <a:rPr sz="2050" spc="80" dirty="0">
                <a:latin typeface="Calibri"/>
                <a:cs typeface="Calibri"/>
              </a:rPr>
              <a:t> </a:t>
            </a:r>
            <a:r>
              <a:rPr sz="2050" spc="-70" dirty="0">
                <a:latin typeface="Calibri"/>
                <a:cs typeface="Calibri"/>
              </a:rPr>
              <a:t>keyboard,</a:t>
            </a:r>
            <a:r>
              <a:rPr sz="2050" spc="80" dirty="0">
                <a:latin typeface="Calibri"/>
                <a:cs typeface="Calibri"/>
              </a:rPr>
              <a:t> </a:t>
            </a:r>
            <a:r>
              <a:rPr sz="2050" spc="85" dirty="0">
                <a:latin typeface="Calibri"/>
                <a:cs typeface="Calibri"/>
              </a:rPr>
              <a:t>GPS,</a:t>
            </a:r>
            <a:r>
              <a:rPr sz="2050" spc="50" dirty="0">
                <a:latin typeface="Calibri"/>
                <a:cs typeface="Calibri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6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r>
              <a:rPr sz="2050" b="0" i="1" spc="-275" dirty="0">
                <a:latin typeface="Bookman Old Style"/>
                <a:cs typeface="Bookman Old Style"/>
              </a:rPr>
              <a:t> </a:t>
            </a:r>
            <a:r>
              <a:rPr sz="2050" b="0" i="1" spc="-55" dirty="0">
                <a:latin typeface="Bookman Old Style"/>
                <a:cs typeface="Bookman Old Style"/>
              </a:rPr>
              <a:t>.</a:t>
            </a:r>
            <a:endParaRPr sz="20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108695" y="7008652"/>
            <a:ext cx="49657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lang="en-US" spc="15"/>
              <a:t>Chapter 2 © 2022 Pearson Education Ltd.</a:t>
            </a:r>
            <a:endParaRPr spc="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81000"/>
          </a:xfrm>
          <a:prstGeom prst="rect">
            <a:avLst/>
          </a:prstGeom>
          <a:ln w="518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635"/>
              </a:lnSpc>
            </a:pPr>
            <a:r>
              <a:rPr spc="70" dirty="0"/>
              <a:t>Internet</a:t>
            </a:r>
            <a:r>
              <a:rPr spc="210" dirty="0"/>
              <a:t> </a:t>
            </a:r>
            <a:r>
              <a:rPr spc="80" dirty="0"/>
              <a:t>shopping</a:t>
            </a:r>
            <a:r>
              <a:rPr spc="260" dirty="0"/>
              <a:t> </a:t>
            </a:r>
            <a:r>
              <a:rPr spc="50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3" y="1396713"/>
            <a:ext cx="2457450" cy="1871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u="sng" spc="-7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Performance</a:t>
            </a:r>
            <a:r>
              <a:rPr sz="2050" u="sng" spc="1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 </a:t>
            </a:r>
            <a:r>
              <a:rPr sz="2050" u="sng" spc="-8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measure</a:t>
            </a:r>
            <a:r>
              <a:rPr sz="2050" spc="-85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  <a:p>
            <a:pPr marL="12700" marR="904875" indent="-635">
              <a:lnSpc>
                <a:spcPct val="163400"/>
              </a:lnSpc>
            </a:pPr>
            <a:r>
              <a:rPr sz="2050" u="sng" spc="-55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Environment</a:t>
            </a:r>
            <a:r>
              <a:rPr sz="2050" spc="-55" dirty="0">
                <a:solidFill>
                  <a:srgbClr val="FF00FF"/>
                </a:solidFill>
                <a:latin typeface="Calibri"/>
                <a:cs typeface="Calibri"/>
              </a:rPr>
              <a:t>?? </a:t>
            </a:r>
            <a:r>
              <a:rPr sz="2050" spc="-45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050" u="sng" spc="-4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Actuators</a:t>
            </a:r>
            <a:r>
              <a:rPr sz="2050" spc="-4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50" u="sng" spc="-60" dirty="0">
                <a:solidFill>
                  <a:srgbClr val="FF00FF"/>
                </a:solidFill>
                <a:uFill>
                  <a:solidFill>
                    <a:srgbClr val="FE00FE"/>
                  </a:solidFill>
                </a:uFill>
                <a:latin typeface="Calibri"/>
                <a:cs typeface="Calibri"/>
              </a:rPr>
              <a:t>Sensors</a:t>
            </a:r>
            <a:r>
              <a:rPr sz="2050" spc="-60" dirty="0">
                <a:solidFill>
                  <a:srgbClr val="FF00FF"/>
                </a:solidFill>
                <a:latin typeface="Calibri"/>
                <a:cs typeface="Calibri"/>
              </a:rPr>
              <a:t>??</a:t>
            </a:r>
            <a:endParaRPr sz="205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C9E29-0047-4F64-A591-BA1B23EA4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6" y="7280537"/>
            <a:ext cx="914528" cy="276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1697</Words>
  <Application>Microsoft Office PowerPoint</Application>
  <PresentationFormat>Custom</PresentationFormat>
  <Paragraphs>308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Book Antiqua</vt:lpstr>
      <vt:lpstr>Bookman Old Style</vt:lpstr>
      <vt:lpstr>Calibri</vt:lpstr>
      <vt:lpstr>Cambria</vt:lpstr>
      <vt:lpstr>Century</vt:lpstr>
      <vt:lpstr>Century Gothic</vt:lpstr>
      <vt:lpstr>Gill Sans MT</vt:lpstr>
      <vt:lpstr>Lucida Sans Unicode</vt:lpstr>
      <vt:lpstr>NimbusRomNo9L-Medi</vt:lpstr>
      <vt:lpstr>NimbusRomNo9L-Regu</vt:lpstr>
      <vt:lpstr>Palatino Linotype</vt:lpstr>
      <vt:lpstr>Times New Roman</vt:lpstr>
      <vt:lpstr>Office Theme</vt:lpstr>
      <vt:lpstr>PowerPoint Presentation</vt:lpstr>
      <vt:lpstr>Outline</vt:lpstr>
      <vt:lpstr>Agents and environments</vt:lpstr>
      <vt:lpstr>Vacuum-cleaner world</vt:lpstr>
      <vt:lpstr>A vacuum-cleaner agent</vt:lpstr>
      <vt:lpstr>Rationality</vt:lpstr>
      <vt:lpstr>PEAS</vt:lpstr>
      <vt:lpstr>PEAS</vt:lpstr>
      <vt:lpstr>Internet shopping agent</vt:lpstr>
      <vt:lpstr>Internet shopping agent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Environment types</vt:lpstr>
      <vt:lpstr>Agent types</vt:lpstr>
      <vt:lpstr>Simple reflex agents</vt:lpstr>
      <vt:lpstr>Example</vt:lpstr>
      <vt:lpstr>Reflex agents with state</vt:lpstr>
      <vt:lpstr>Example</vt:lpstr>
      <vt:lpstr>Model-based agents</vt:lpstr>
      <vt:lpstr>Goal-based agents</vt:lpstr>
      <vt:lpstr>Utility-based agents</vt:lpstr>
      <vt:lpstr>Learning agents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chapter02.dvi</dc:title>
  <dc:creator>User</dc:creator>
  <cp:lastModifiedBy>Kumar, Aman</cp:lastModifiedBy>
  <cp:revision>15</cp:revision>
  <dcterms:created xsi:type="dcterms:W3CDTF">2021-09-01T06:06:23Z</dcterms:created>
  <dcterms:modified xsi:type="dcterms:W3CDTF">2022-02-02T10:56:40Z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2021-09-01T00:00:00Z</vt:filetime>
  </property>
</Properties>
</file>