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1324" y="2258732"/>
            <a:ext cx="409575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2519" y="7008652"/>
            <a:ext cx="1139825" cy="115416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2519" y="7008652"/>
            <a:ext cx="1139825" cy="115416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187" y="1396713"/>
            <a:ext cx="6594475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2519" y="7008652"/>
            <a:ext cx="1139825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 algn="r">
              <a:lnSpc>
                <a:spcPts val="860"/>
              </a:lnSpc>
            </a:pPr>
            <a:r>
              <a:rPr lang="en-MY" spc="15" dirty="0"/>
              <a:t>Chapter</a:t>
            </a:r>
            <a:r>
              <a:rPr lang="en-MY" spc="55" dirty="0"/>
              <a:t> </a:t>
            </a:r>
            <a:r>
              <a:rPr lang="en-MY" spc="25" dirty="0"/>
              <a:t>4</a:t>
            </a:r>
            <a:endParaRPr lang="en-MY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7867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2B01C-995D-4B41-828E-E28E9B9D4A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2920" y="7284529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98824-A0D4-4F6B-8F18-7BE6E22BC279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1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414644" y="3498331"/>
            <a:ext cx="409575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25"/>
              </a:spcBef>
            </a:pPr>
            <a:r>
              <a:rPr lang="en-MY" spc="245" dirty="0"/>
              <a:t>Search in Complex Environments</a:t>
            </a:r>
            <a:endParaRPr lang="en-MY" spc="135" dirty="0"/>
          </a:p>
        </p:txBody>
      </p:sp>
      <p:sp>
        <p:nvSpPr>
          <p:cNvPr id="3" name="object 3"/>
          <p:cNvSpPr txBox="1"/>
          <p:nvPr/>
        </p:nvSpPr>
        <p:spPr>
          <a:xfrm>
            <a:off x="5773843" y="2743200"/>
            <a:ext cx="32613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 </a:t>
            </a:r>
            <a:r>
              <a:rPr sz="2050" b="0" spc="-65" dirty="0">
                <a:latin typeface="Bookman Old Style"/>
                <a:cs typeface="Bookman Old Style"/>
              </a:rPr>
              <a:t>4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4746DEA5-1E12-4B4F-A759-CAA40E284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58A95B-6401-4F05-BF54-06AB0464B77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ookman Old Style"/>
                <a:ea typeface="+mj-ea"/>
                <a:cs typeface="Bookman Old Style"/>
              </a:defRPr>
            </a:lvl1pPr>
          </a:lstStyle>
          <a:p>
            <a:r>
              <a:rPr lang="en-US" sz="3600" b="1" kern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  <a:endParaRPr lang="en-US" sz="3600" b="1" kern="0" dirty="0">
              <a:solidFill>
                <a:srgbClr val="007FA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9472F-B069-4B79-801F-F081D27FFCBD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39AFD-97B1-4847-AA28-3B750CCC5BE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6C7BE-3813-47E6-B6F7-398B60C0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Local</a:t>
            </a:r>
            <a:r>
              <a:rPr spc="215" dirty="0"/>
              <a:t> </a:t>
            </a:r>
            <a:r>
              <a:rPr spc="125" dirty="0"/>
              <a:t>beam</a:t>
            </a:r>
            <a:r>
              <a:rPr spc="229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7033895" cy="2700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3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keep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95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instead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1;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top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95" dirty="0"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their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95" dirty="0"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searches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parallel!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65" dirty="0">
                <a:latin typeface="Calibri"/>
                <a:cs typeface="Calibri"/>
              </a:rPr>
              <a:t>Searches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good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recruit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other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searches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join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them</a:t>
            </a:r>
            <a:endParaRPr sz="2050">
              <a:latin typeface="Calibri"/>
              <a:cs typeface="Calibri"/>
            </a:endParaRPr>
          </a:p>
          <a:p>
            <a:pPr marL="12700" marR="588010">
              <a:lnSpc>
                <a:spcPct val="163400"/>
              </a:lnSpc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quite</a:t>
            </a:r>
            <a:r>
              <a:rPr sz="2050" spc="-60" dirty="0">
                <a:latin typeface="Calibri"/>
                <a:cs typeface="Calibri"/>
              </a:rPr>
              <a:t> often,</a:t>
            </a:r>
            <a:r>
              <a:rPr sz="2050" spc="34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254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 </a:t>
            </a:r>
            <a:r>
              <a:rPr sz="2050" spc="-105" dirty="0">
                <a:latin typeface="Calibri"/>
                <a:cs typeface="Calibri"/>
              </a:rPr>
              <a:t>end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30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 </a:t>
            </a:r>
            <a:r>
              <a:rPr sz="2050" spc="-35" dirty="0">
                <a:latin typeface="Calibri"/>
                <a:cs typeface="Calibri"/>
              </a:rPr>
              <a:t>hill 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-175" dirty="0"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 </a:t>
            </a:r>
            <a:r>
              <a:rPr sz="2050" spc="-80" dirty="0">
                <a:latin typeface="Calibri"/>
                <a:cs typeface="Calibri"/>
              </a:rPr>
              <a:t>randomly,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biased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towards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good </a:t>
            </a:r>
            <a:r>
              <a:rPr sz="2050" spc="-105" dirty="0">
                <a:latin typeface="Calibri"/>
                <a:cs typeface="Calibri"/>
              </a:rPr>
              <a:t>ones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Observe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close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analogy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natural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selection!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FC91D-AE42-4B32-8EEC-B1F7318E730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CE0E6-6133-455A-91FE-9E26620F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Genetic</a:t>
            </a:r>
            <a:r>
              <a:rPr spc="185" dirty="0"/>
              <a:t> </a:t>
            </a:r>
            <a:r>
              <a:rPr spc="6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77914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stochastic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beam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generate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successors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Palatino Linotype"/>
                <a:cs typeface="Palatino Linotype"/>
              </a:rPr>
              <a:t>pairs</a:t>
            </a:r>
            <a:r>
              <a:rPr sz="2050" spc="114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4957" y="2903429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32252124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1989" y="1929129"/>
            <a:ext cx="8111490" cy="1868170"/>
            <a:chOff x="981989" y="1929129"/>
            <a:chExt cx="8111490" cy="1868170"/>
          </a:xfrm>
        </p:grpSpPr>
        <p:sp>
          <p:nvSpPr>
            <p:cNvPr id="6" name="object 6"/>
            <p:cNvSpPr/>
            <p:nvPr/>
          </p:nvSpPr>
          <p:spPr>
            <a:xfrm>
              <a:off x="7125665" y="2607246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32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4722" y="2565844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804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7345" y="2582011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34"/>
                  </a:lnTo>
                  <a:lnTo>
                    <a:pt x="0" y="50469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04957" y="2436513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8339" y="3134321"/>
              <a:ext cx="2593975" cy="593725"/>
            </a:xfrm>
            <a:custGeom>
              <a:avLst/>
              <a:gdLst/>
              <a:ahLst/>
              <a:cxnLst/>
              <a:rect l="l" t="t" r="r" b="b"/>
              <a:pathLst>
                <a:path w="2593975" h="593725">
                  <a:moveTo>
                    <a:pt x="1388122" y="593102"/>
                  </a:moveTo>
                  <a:lnTo>
                    <a:pt x="1388122" y="252380"/>
                  </a:lnTo>
                  <a:lnTo>
                    <a:pt x="0" y="252380"/>
                  </a:lnTo>
                  <a:lnTo>
                    <a:pt x="0" y="593102"/>
                  </a:lnTo>
                  <a:lnTo>
                    <a:pt x="1388122" y="593102"/>
                  </a:lnTo>
                  <a:close/>
                </a:path>
                <a:path w="2593975" h="593725">
                  <a:moveTo>
                    <a:pt x="1293850" y="0"/>
                  </a:moveTo>
                  <a:lnTo>
                    <a:pt x="2593644" y="353339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9728" y="3427374"/>
              <a:ext cx="137795" cy="67310"/>
            </a:xfrm>
            <a:custGeom>
              <a:avLst/>
              <a:gdLst/>
              <a:ahLst/>
              <a:cxnLst/>
              <a:rect l="l" t="t" r="r" b="b"/>
              <a:pathLst>
                <a:path w="137795" h="67310">
                  <a:moveTo>
                    <a:pt x="0" y="64300"/>
                  </a:moveTo>
                  <a:lnTo>
                    <a:pt x="137363" y="67106"/>
                  </a:lnTo>
                  <a:lnTo>
                    <a:pt x="17487" y="0"/>
                  </a:lnTo>
                  <a:lnTo>
                    <a:pt x="0" y="6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189" y="2213114"/>
              <a:ext cx="1299845" cy="1275080"/>
            </a:xfrm>
            <a:custGeom>
              <a:avLst/>
              <a:gdLst/>
              <a:ahLst/>
              <a:cxnLst/>
              <a:rect l="l" t="t" r="r" b="b"/>
              <a:pathLst>
                <a:path w="1299845" h="1275079">
                  <a:moveTo>
                    <a:pt x="1208989" y="1223708"/>
                  </a:moveTo>
                  <a:lnTo>
                    <a:pt x="1299794" y="1274546"/>
                  </a:lnTo>
                  <a:lnTo>
                    <a:pt x="1195755" y="1272413"/>
                  </a:lnTo>
                </a:path>
                <a:path w="1299845" h="1275079">
                  <a:moveTo>
                    <a:pt x="0" y="340715"/>
                  </a:moveTo>
                  <a:lnTo>
                    <a:pt x="1299794" y="0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9779" y="2206510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1562"/>
                  </a:moveTo>
                  <a:lnTo>
                    <a:pt x="16891" y="66027"/>
                  </a:lnTo>
                  <a:lnTo>
                    <a:pt x="137363" y="0"/>
                  </a:lnTo>
                  <a:lnTo>
                    <a:pt x="0" y="1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2189" y="2213114"/>
              <a:ext cx="1299845" cy="340995"/>
            </a:xfrm>
            <a:custGeom>
              <a:avLst/>
              <a:gdLst/>
              <a:ahLst/>
              <a:cxnLst/>
              <a:rect l="l" t="t" r="r" b="b"/>
              <a:pathLst>
                <a:path w="1299845" h="340994">
                  <a:moveTo>
                    <a:pt x="1195743" y="1181"/>
                  </a:moveTo>
                  <a:lnTo>
                    <a:pt x="1299794" y="0"/>
                  </a:lnTo>
                  <a:lnTo>
                    <a:pt x="1208532" y="50012"/>
                  </a:lnTo>
                </a:path>
                <a:path w="1299845" h="340994">
                  <a:moveTo>
                    <a:pt x="0" y="0"/>
                  </a:moveTo>
                  <a:lnTo>
                    <a:pt x="1299794" y="340715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9779" y="2494406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64452"/>
                  </a:moveTo>
                  <a:lnTo>
                    <a:pt x="137363" y="66014"/>
                  </a:lnTo>
                  <a:lnTo>
                    <a:pt x="16891" y="0"/>
                  </a:lnTo>
                  <a:lnTo>
                    <a:pt x="0" y="64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7933" y="2503817"/>
              <a:ext cx="104139" cy="50165"/>
            </a:xfrm>
            <a:custGeom>
              <a:avLst/>
              <a:gdLst/>
              <a:ahLst/>
              <a:cxnLst/>
              <a:rect l="l" t="t" r="r" b="b"/>
              <a:pathLst>
                <a:path w="104139" h="50164">
                  <a:moveTo>
                    <a:pt x="12788" y="0"/>
                  </a:moveTo>
                  <a:lnTo>
                    <a:pt x="104051" y="50012"/>
                  </a:lnTo>
                  <a:lnTo>
                    <a:pt x="0" y="48831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8351" y="1985956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189" y="2680017"/>
              <a:ext cx="1299845" cy="340995"/>
            </a:xfrm>
            <a:custGeom>
              <a:avLst/>
              <a:gdLst/>
              <a:ahLst/>
              <a:cxnLst/>
              <a:rect l="l" t="t" r="r" b="b"/>
              <a:pathLst>
                <a:path w="1299845" h="340994">
                  <a:moveTo>
                    <a:pt x="0" y="0"/>
                  </a:moveTo>
                  <a:lnTo>
                    <a:pt x="1299794" y="340728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9779" y="2961309"/>
              <a:ext cx="137795" cy="66040"/>
            </a:xfrm>
            <a:custGeom>
              <a:avLst/>
              <a:gdLst/>
              <a:ahLst/>
              <a:cxnLst/>
              <a:rect l="l" t="t" r="r" b="b"/>
              <a:pathLst>
                <a:path w="137795" h="66039">
                  <a:moveTo>
                    <a:pt x="0" y="64465"/>
                  </a:moveTo>
                  <a:lnTo>
                    <a:pt x="137363" y="66027"/>
                  </a:lnTo>
                  <a:lnTo>
                    <a:pt x="16891" y="0"/>
                  </a:lnTo>
                  <a:lnTo>
                    <a:pt x="0" y="64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933" y="2970733"/>
              <a:ext cx="104139" cy="50165"/>
            </a:xfrm>
            <a:custGeom>
              <a:avLst/>
              <a:gdLst/>
              <a:ahLst/>
              <a:cxnLst/>
              <a:rect l="l" t="t" r="r" b="b"/>
              <a:pathLst>
                <a:path w="104139" h="50164">
                  <a:moveTo>
                    <a:pt x="12788" y="0"/>
                  </a:moveTo>
                  <a:lnTo>
                    <a:pt x="104051" y="50012"/>
                  </a:lnTo>
                  <a:lnTo>
                    <a:pt x="0" y="48831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8326" y="2452522"/>
              <a:ext cx="1389380" cy="808355"/>
            </a:xfrm>
            <a:custGeom>
              <a:avLst/>
              <a:gdLst/>
              <a:ahLst/>
              <a:cxnLst/>
              <a:rect l="l" t="t" r="r" b="b"/>
              <a:pathLst>
                <a:path w="1389380" h="808354">
                  <a:moveTo>
                    <a:pt x="1388135" y="467271"/>
                  </a:moveTo>
                  <a:lnTo>
                    <a:pt x="0" y="467271"/>
                  </a:lnTo>
                  <a:lnTo>
                    <a:pt x="0" y="807986"/>
                  </a:lnTo>
                  <a:lnTo>
                    <a:pt x="1388135" y="807986"/>
                  </a:lnTo>
                  <a:lnTo>
                    <a:pt x="1388135" y="467271"/>
                  </a:lnTo>
                  <a:close/>
                </a:path>
                <a:path w="1389380" h="808354">
                  <a:moveTo>
                    <a:pt x="1389265" y="0"/>
                  </a:moveTo>
                  <a:lnTo>
                    <a:pt x="1143" y="0"/>
                  </a:lnTo>
                  <a:lnTo>
                    <a:pt x="1143" y="340715"/>
                  </a:lnTo>
                  <a:lnTo>
                    <a:pt x="1389265" y="340715"/>
                  </a:lnTo>
                  <a:lnTo>
                    <a:pt x="1389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09565" y="2141118"/>
              <a:ext cx="674370" cy="523240"/>
            </a:xfrm>
            <a:custGeom>
              <a:avLst/>
              <a:gdLst/>
              <a:ahLst/>
              <a:cxnLst/>
              <a:rect l="l" t="t" r="r" b="b"/>
              <a:pathLst>
                <a:path w="674370" h="523239">
                  <a:moveTo>
                    <a:pt x="502869" y="248081"/>
                  </a:moveTo>
                  <a:lnTo>
                    <a:pt x="673849" y="16764"/>
                  </a:lnTo>
                </a:path>
                <a:path w="674370" h="523239">
                  <a:moveTo>
                    <a:pt x="502869" y="248081"/>
                  </a:moveTo>
                  <a:lnTo>
                    <a:pt x="663790" y="465988"/>
                  </a:lnTo>
                </a:path>
                <a:path w="674370" h="523239">
                  <a:moveTo>
                    <a:pt x="6705" y="0"/>
                  </a:moveTo>
                  <a:lnTo>
                    <a:pt x="261493" y="248081"/>
                  </a:lnTo>
                </a:path>
                <a:path w="674370" h="523239">
                  <a:moveTo>
                    <a:pt x="0" y="522986"/>
                  </a:moveTo>
                  <a:lnTo>
                    <a:pt x="261493" y="248081"/>
                  </a:lnTo>
                </a:path>
                <a:path w="674370" h="523239">
                  <a:moveTo>
                    <a:pt x="261480" y="248081"/>
                  </a:moveTo>
                  <a:lnTo>
                    <a:pt x="502869" y="248081"/>
                  </a:lnTo>
                </a:path>
              </a:pathLst>
            </a:custGeom>
            <a:ln w="25238">
              <a:solidFill>
                <a:srgbClr val="A42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56533" y="199857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6533" y="199857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6533" y="2452871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56533" y="2452871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9565" y="3045904"/>
              <a:ext cx="674370" cy="523240"/>
            </a:xfrm>
            <a:custGeom>
              <a:avLst/>
              <a:gdLst/>
              <a:ahLst/>
              <a:cxnLst/>
              <a:rect l="l" t="t" r="r" b="b"/>
              <a:pathLst>
                <a:path w="674370" h="523239">
                  <a:moveTo>
                    <a:pt x="502869" y="248081"/>
                  </a:moveTo>
                  <a:lnTo>
                    <a:pt x="673836" y="16764"/>
                  </a:lnTo>
                </a:path>
                <a:path w="674370" h="523239">
                  <a:moveTo>
                    <a:pt x="502869" y="248081"/>
                  </a:moveTo>
                  <a:lnTo>
                    <a:pt x="663790" y="465988"/>
                  </a:lnTo>
                </a:path>
                <a:path w="674370" h="523239">
                  <a:moveTo>
                    <a:pt x="6705" y="0"/>
                  </a:moveTo>
                  <a:lnTo>
                    <a:pt x="261493" y="248081"/>
                  </a:lnTo>
                </a:path>
                <a:path w="674370" h="523239">
                  <a:moveTo>
                    <a:pt x="0" y="522986"/>
                  </a:moveTo>
                  <a:lnTo>
                    <a:pt x="261493" y="248081"/>
                  </a:lnTo>
                </a:path>
                <a:path w="674370" h="523239">
                  <a:moveTo>
                    <a:pt x="261480" y="248081"/>
                  </a:moveTo>
                  <a:lnTo>
                    <a:pt x="502856" y="248081"/>
                  </a:lnTo>
                </a:path>
              </a:pathLst>
            </a:custGeom>
            <a:ln w="25238">
              <a:solidFill>
                <a:srgbClr val="A42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56533" y="2919787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6533" y="2919787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6533" y="3386702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0" y="0"/>
                  </a:moveTo>
                  <a:lnTo>
                    <a:pt x="0" y="340721"/>
                  </a:lnTo>
                  <a:lnTo>
                    <a:pt x="1388122" y="340721"/>
                  </a:lnTo>
                  <a:lnTo>
                    <a:pt x="1388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6533" y="3386702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11396" y="1935479"/>
              <a:ext cx="286385" cy="1855470"/>
            </a:xfrm>
            <a:custGeom>
              <a:avLst/>
              <a:gdLst/>
              <a:ahLst/>
              <a:cxnLst/>
              <a:rect l="l" t="t" r="r" b="b"/>
              <a:pathLst>
                <a:path w="286385" h="1855470">
                  <a:moveTo>
                    <a:pt x="0" y="0"/>
                  </a:moveTo>
                  <a:lnTo>
                    <a:pt x="0" y="921219"/>
                  </a:lnTo>
                </a:path>
                <a:path w="286385" h="1855470">
                  <a:moveTo>
                    <a:pt x="285800" y="921219"/>
                  </a:moveTo>
                  <a:lnTo>
                    <a:pt x="285800" y="1855038"/>
                  </a:lnTo>
                </a:path>
              </a:pathLst>
            </a:custGeom>
            <a:ln w="1261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8710" y="2436513"/>
              <a:ext cx="1388745" cy="807720"/>
            </a:xfrm>
            <a:custGeom>
              <a:avLst/>
              <a:gdLst/>
              <a:ahLst/>
              <a:cxnLst/>
              <a:rect l="l" t="t" r="r" b="b"/>
              <a:pathLst>
                <a:path w="1388745" h="807719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  <a:path w="1388745" h="807719">
                  <a:moveTo>
                    <a:pt x="1388122" y="807637"/>
                  </a:moveTo>
                  <a:lnTo>
                    <a:pt x="1388122" y="466915"/>
                  </a:lnTo>
                  <a:lnTo>
                    <a:pt x="0" y="466915"/>
                  </a:lnTo>
                  <a:lnTo>
                    <a:pt x="0" y="807637"/>
                  </a:lnTo>
                  <a:lnTo>
                    <a:pt x="1388122" y="807637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7049" y="3542398"/>
              <a:ext cx="541655" cy="0"/>
            </a:xfrm>
            <a:custGeom>
              <a:avLst/>
              <a:gdLst/>
              <a:ahLst/>
              <a:cxnLst/>
              <a:rect l="l" t="t" r="r" b="b"/>
              <a:pathLst>
                <a:path w="541654">
                  <a:moveTo>
                    <a:pt x="0" y="0"/>
                  </a:moveTo>
                  <a:lnTo>
                    <a:pt x="541248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54722" y="3500996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804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67345" y="3517163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34"/>
                  </a:lnTo>
                  <a:lnTo>
                    <a:pt x="0" y="50469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38710" y="3370344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5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28421" y="3074136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4">
                  <a:moveTo>
                    <a:pt x="0" y="0"/>
                  </a:moveTo>
                  <a:lnTo>
                    <a:pt x="539877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54722" y="3032734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791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28421" y="2152573"/>
              <a:ext cx="540385" cy="947419"/>
            </a:xfrm>
            <a:custGeom>
              <a:avLst/>
              <a:gdLst/>
              <a:ahLst/>
              <a:cxnLst/>
              <a:rect l="l" t="t" r="r" b="b"/>
              <a:pathLst>
                <a:path w="540384" h="947419">
                  <a:moveTo>
                    <a:pt x="438924" y="896315"/>
                  </a:moveTo>
                  <a:lnTo>
                    <a:pt x="539877" y="921562"/>
                  </a:lnTo>
                  <a:lnTo>
                    <a:pt x="438924" y="946797"/>
                  </a:lnTo>
                </a:path>
                <a:path w="540384" h="947419">
                  <a:moveTo>
                    <a:pt x="0" y="0"/>
                  </a:moveTo>
                  <a:lnTo>
                    <a:pt x="539877" y="0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4722" y="2111171"/>
              <a:ext cx="165735" cy="83185"/>
            </a:xfrm>
            <a:custGeom>
              <a:avLst/>
              <a:gdLst/>
              <a:ahLst/>
              <a:cxnLst/>
              <a:rect l="l" t="t" r="r" b="b"/>
              <a:pathLst>
                <a:path w="165734" h="83185">
                  <a:moveTo>
                    <a:pt x="0" y="0"/>
                  </a:moveTo>
                  <a:lnTo>
                    <a:pt x="0" y="82791"/>
                  </a:lnTo>
                  <a:lnTo>
                    <a:pt x="165608" y="4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7345" y="2127326"/>
              <a:ext cx="100965" cy="50800"/>
            </a:xfrm>
            <a:custGeom>
              <a:avLst/>
              <a:gdLst/>
              <a:ahLst/>
              <a:cxnLst/>
              <a:rect l="l" t="t" r="r" b="b"/>
              <a:pathLst>
                <a:path w="100965" h="50800">
                  <a:moveTo>
                    <a:pt x="0" y="0"/>
                  </a:moveTo>
                  <a:lnTo>
                    <a:pt x="100952" y="25247"/>
                  </a:lnTo>
                  <a:lnTo>
                    <a:pt x="0" y="50482"/>
                  </a:lnTo>
                </a:path>
              </a:pathLst>
            </a:custGeom>
            <a:ln w="25238">
              <a:solidFill>
                <a:srgbClr val="ED8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38710" y="1982209"/>
              <a:ext cx="1388745" cy="340995"/>
            </a:xfrm>
            <a:custGeom>
              <a:avLst/>
              <a:gdLst/>
              <a:ahLst/>
              <a:cxnLst/>
              <a:rect l="l" t="t" r="r" b="b"/>
              <a:pathLst>
                <a:path w="1388745" h="340994">
                  <a:moveTo>
                    <a:pt x="1388122" y="340721"/>
                  </a:moveTo>
                  <a:lnTo>
                    <a:pt x="1388122" y="0"/>
                  </a:lnTo>
                  <a:lnTo>
                    <a:pt x="0" y="0"/>
                  </a:lnTo>
                  <a:lnTo>
                    <a:pt x="0" y="340721"/>
                  </a:lnTo>
                  <a:lnTo>
                    <a:pt x="1388122" y="340721"/>
                  </a:lnTo>
                  <a:close/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02864" y="4122406"/>
            <a:ext cx="8108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0754" y="4122406"/>
            <a:ext cx="103251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A42A2A"/>
                </a:solidFill>
                <a:latin typeface="Arial"/>
                <a:cs typeface="Arial"/>
              </a:rPr>
              <a:t>Cross−Over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7605" y="4122406"/>
            <a:ext cx="76136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ED82ED"/>
                </a:solidFill>
                <a:latin typeface="Arial"/>
                <a:cs typeface="Arial"/>
              </a:rPr>
              <a:t>Mutation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51" y="1985956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24748552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9469" y="2452515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32752411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" y="2919787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24415124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72016" y="2010736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72016" y="2465033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23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2016" y="2931948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0315" y="3377907"/>
            <a:ext cx="118872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32543213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72016" y="3398859"/>
            <a:ext cx="261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49765" y="2488233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29%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9765" y="2033936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31%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49765" y="2955150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26%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9765" y="3422066"/>
            <a:ext cx="37909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14%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17705" y="2004889"/>
            <a:ext cx="82105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62842" y="2004889"/>
            <a:ext cx="707390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62842" y="2444079"/>
            <a:ext cx="13760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24748552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03506" y="2926096"/>
            <a:ext cx="53530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2842" y="2926096"/>
            <a:ext cx="993140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62842" y="3377906"/>
            <a:ext cx="13760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24415124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94170" y="1973415"/>
            <a:ext cx="826769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8552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45020" y="1988519"/>
            <a:ext cx="71437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7292" y="2442823"/>
            <a:ext cx="823594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45020" y="2427710"/>
            <a:ext cx="7004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2475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90182" y="2894624"/>
            <a:ext cx="53086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45020" y="2909739"/>
            <a:ext cx="99758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327521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89290" y="3376654"/>
            <a:ext cx="531495" cy="32829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2270"/>
              </a:lnSpc>
            </a:pPr>
            <a:r>
              <a:rPr sz="1900" dirty="0">
                <a:latin typeface="Courier New"/>
                <a:cs typeface="Courier New"/>
              </a:rPr>
              <a:t>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45020" y="3361537"/>
            <a:ext cx="9912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ourier New"/>
                <a:cs typeface="Courier New"/>
              </a:rPr>
              <a:t>244154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04957" y="2436513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24752411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04957" y="1982209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32748152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04957" y="3372211"/>
            <a:ext cx="1388745" cy="340995"/>
          </a:xfrm>
          <a:prstGeom prst="rect">
            <a:avLst/>
          </a:prstGeom>
          <a:ln w="1261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Courier New"/>
                <a:cs typeface="Courier New"/>
              </a:rPr>
              <a:t>24415417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110243" y="2033310"/>
            <a:ext cx="889000" cy="1621155"/>
          </a:xfrm>
          <a:custGeom>
            <a:avLst/>
            <a:gdLst/>
            <a:ahLst/>
            <a:cxnLst/>
            <a:rect l="l" t="t" r="r" b="b"/>
            <a:pathLst>
              <a:path w="889000" h="1621154">
                <a:moveTo>
                  <a:pt x="888724" y="1621127"/>
                </a:moveTo>
                <a:lnTo>
                  <a:pt x="888724" y="1389735"/>
                </a:lnTo>
                <a:lnTo>
                  <a:pt x="726125" y="1389735"/>
                </a:lnTo>
                <a:lnTo>
                  <a:pt x="726125" y="1621127"/>
                </a:lnTo>
                <a:lnTo>
                  <a:pt x="888724" y="1621127"/>
                </a:lnTo>
                <a:close/>
              </a:path>
              <a:path w="889000" h="1621154">
                <a:moveTo>
                  <a:pt x="162599" y="1152090"/>
                </a:moveTo>
                <a:lnTo>
                  <a:pt x="162599" y="920699"/>
                </a:lnTo>
                <a:lnTo>
                  <a:pt x="0" y="920699"/>
                </a:lnTo>
                <a:lnTo>
                  <a:pt x="0" y="1152090"/>
                </a:lnTo>
                <a:lnTo>
                  <a:pt x="162599" y="1152090"/>
                </a:lnTo>
                <a:close/>
              </a:path>
              <a:path w="889000" h="1621154">
                <a:moveTo>
                  <a:pt x="600355" y="231391"/>
                </a:moveTo>
                <a:lnTo>
                  <a:pt x="600355" y="0"/>
                </a:lnTo>
                <a:lnTo>
                  <a:pt x="437756" y="0"/>
                </a:lnTo>
                <a:lnTo>
                  <a:pt x="437756" y="231391"/>
                </a:lnTo>
                <a:lnTo>
                  <a:pt x="600355" y="231391"/>
                </a:lnTo>
                <a:close/>
              </a:path>
            </a:pathLst>
          </a:custGeom>
          <a:ln w="25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196655" y="4122406"/>
            <a:ext cx="64452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Fitness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78" name="object 78"/>
          <p:cNvSpPr txBox="1"/>
          <p:nvPr/>
        </p:nvSpPr>
        <p:spPr>
          <a:xfrm>
            <a:off x="4131322" y="4122406"/>
            <a:ext cx="457834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AAF725-0C24-44F5-803B-422D4F81EE3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99E1132-8C83-444D-8400-A21ADC63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Genetic</a:t>
            </a:r>
            <a:r>
              <a:rPr spc="215" dirty="0"/>
              <a:t> </a:t>
            </a:r>
            <a:r>
              <a:rPr spc="65" dirty="0"/>
              <a:t>algorithms</a:t>
            </a:r>
            <a:r>
              <a:rPr spc="235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410429"/>
            <a:ext cx="698754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latin typeface="Calibri"/>
                <a:cs typeface="Calibri"/>
              </a:rPr>
              <a:t>GAs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require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encoded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strings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(</a:t>
            </a:r>
            <a:r>
              <a:rPr sz="2050" spc="60" dirty="0">
                <a:solidFill>
                  <a:srgbClr val="00007E"/>
                </a:solidFill>
                <a:latin typeface="Calibri"/>
                <a:cs typeface="Calibri"/>
              </a:rPr>
              <a:t>GPs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programs</a:t>
            </a:r>
            <a:r>
              <a:rPr sz="2050" spc="-50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Calibri"/>
                <a:cs typeface="Calibri"/>
              </a:rPr>
              <a:t>Crossover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helps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10" dirty="0">
                <a:solidFill>
                  <a:srgbClr val="7E0000"/>
                </a:solidFill>
                <a:latin typeface="Palatino Linotype"/>
                <a:cs typeface="Palatino Linotype"/>
              </a:rPr>
              <a:t>iff</a:t>
            </a:r>
            <a:r>
              <a:rPr sz="2050" spc="254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Palatino Linotype"/>
                <a:cs typeface="Palatino Linotype"/>
              </a:rPr>
              <a:t>substrings</a:t>
            </a:r>
            <a:r>
              <a:rPr sz="2050" spc="31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100" dirty="0">
                <a:solidFill>
                  <a:srgbClr val="7E0000"/>
                </a:solidFill>
                <a:latin typeface="Palatino Linotype"/>
                <a:cs typeface="Palatino Linotype"/>
              </a:rPr>
              <a:t>are</a:t>
            </a:r>
            <a:r>
              <a:rPr sz="2050" spc="26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60" dirty="0">
                <a:solidFill>
                  <a:srgbClr val="7E0000"/>
                </a:solidFill>
                <a:latin typeface="Palatino Linotype"/>
                <a:cs typeface="Palatino Linotype"/>
              </a:rPr>
              <a:t>meaningful</a:t>
            </a:r>
            <a:r>
              <a:rPr sz="2050" spc="30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Palatino Linotype"/>
                <a:cs typeface="Palatino Linotype"/>
              </a:rPr>
              <a:t>components</a:t>
            </a:r>
            <a:endParaRPr sz="205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070" y="2472265"/>
          <a:ext cx="1969767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1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803645" y="3459689"/>
            <a:ext cx="242570" cy="242570"/>
            <a:chOff x="2803645" y="3459689"/>
            <a:chExt cx="242570" cy="242570"/>
          </a:xfrm>
        </p:grpSpPr>
        <p:sp>
          <p:nvSpPr>
            <p:cNvPr id="6" name="object 6"/>
            <p:cNvSpPr/>
            <p:nvPr/>
          </p:nvSpPr>
          <p:spPr>
            <a:xfrm>
              <a:off x="2803645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69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0131" y="3474808"/>
              <a:ext cx="189166" cy="21187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77256" y="2733287"/>
            <a:ext cx="242570" cy="242570"/>
            <a:chOff x="2077256" y="2733287"/>
            <a:chExt cx="242570" cy="242570"/>
          </a:xfrm>
        </p:grpSpPr>
        <p:sp>
          <p:nvSpPr>
            <p:cNvPr id="9" name="object 9"/>
            <p:cNvSpPr/>
            <p:nvPr/>
          </p:nvSpPr>
          <p:spPr>
            <a:xfrm>
              <a:off x="2077256" y="2733287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69" h="242569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729" y="2748419"/>
              <a:ext cx="189166" cy="21186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4394" y="4201210"/>
            <a:ext cx="189166" cy="2118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2256" y="4201210"/>
            <a:ext cx="189166" cy="21186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7993" y="3959072"/>
            <a:ext cx="189166" cy="211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715" y="3231692"/>
            <a:ext cx="189166" cy="211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1604" y="3959072"/>
            <a:ext cx="189166" cy="211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9465" y="3716947"/>
            <a:ext cx="189166" cy="21186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501461" y="2457133"/>
            <a:ext cx="2005330" cy="2005330"/>
            <a:chOff x="6501461" y="2457133"/>
            <a:chExt cx="2005330" cy="2005330"/>
          </a:xfrm>
        </p:grpSpPr>
        <p:sp>
          <p:nvSpPr>
            <p:cNvPr id="18" name="object 18"/>
            <p:cNvSpPr/>
            <p:nvPr/>
          </p:nvSpPr>
          <p:spPr>
            <a:xfrm>
              <a:off x="6535496" y="2491155"/>
              <a:ext cx="1937385" cy="1937385"/>
            </a:xfrm>
            <a:custGeom>
              <a:avLst/>
              <a:gdLst/>
              <a:ahLst/>
              <a:cxnLst/>
              <a:rect l="l" t="t" r="r" b="b"/>
              <a:pathLst>
                <a:path w="1937384" h="1937385">
                  <a:moveTo>
                    <a:pt x="242138" y="1694929"/>
                  </a:moveTo>
                  <a:lnTo>
                    <a:pt x="0" y="1694929"/>
                  </a:lnTo>
                  <a:lnTo>
                    <a:pt x="0" y="1937054"/>
                  </a:lnTo>
                  <a:lnTo>
                    <a:pt x="242138" y="1937054"/>
                  </a:lnTo>
                  <a:lnTo>
                    <a:pt x="242138" y="1694929"/>
                  </a:lnTo>
                  <a:close/>
                </a:path>
                <a:path w="1937384" h="1937385">
                  <a:moveTo>
                    <a:pt x="242138" y="1210665"/>
                  </a:moveTo>
                  <a:lnTo>
                    <a:pt x="0" y="1210665"/>
                  </a:lnTo>
                  <a:lnTo>
                    <a:pt x="0" y="1452791"/>
                  </a:lnTo>
                  <a:lnTo>
                    <a:pt x="242138" y="1452791"/>
                  </a:lnTo>
                  <a:lnTo>
                    <a:pt x="242138" y="1210665"/>
                  </a:lnTo>
                  <a:close/>
                </a:path>
                <a:path w="1937384" h="1937385">
                  <a:moveTo>
                    <a:pt x="242138" y="726401"/>
                  </a:moveTo>
                  <a:lnTo>
                    <a:pt x="0" y="726401"/>
                  </a:lnTo>
                  <a:lnTo>
                    <a:pt x="0" y="968527"/>
                  </a:lnTo>
                  <a:lnTo>
                    <a:pt x="242138" y="968527"/>
                  </a:lnTo>
                  <a:lnTo>
                    <a:pt x="242138" y="726401"/>
                  </a:lnTo>
                  <a:close/>
                </a:path>
                <a:path w="1937384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1937384" h="1937385">
                  <a:moveTo>
                    <a:pt x="484276" y="0"/>
                  </a:moveTo>
                  <a:lnTo>
                    <a:pt x="242138" y="0"/>
                  </a:lnTo>
                  <a:lnTo>
                    <a:pt x="242138" y="242125"/>
                  </a:lnTo>
                  <a:lnTo>
                    <a:pt x="484276" y="242125"/>
                  </a:lnTo>
                  <a:lnTo>
                    <a:pt x="484276" y="0"/>
                  </a:lnTo>
                  <a:close/>
                </a:path>
                <a:path w="1937384" h="1937385">
                  <a:moveTo>
                    <a:pt x="726401" y="1694929"/>
                  </a:moveTo>
                  <a:lnTo>
                    <a:pt x="484276" y="1694929"/>
                  </a:lnTo>
                  <a:lnTo>
                    <a:pt x="484276" y="1452803"/>
                  </a:lnTo>
                  <a:lnTo>
                    <a:pt x="242138" y="1452803"/>
                  </a:lnTo>
                  <a:lnTo>
                    <a:pt x="242138" y="1694929"/>
                  </a:ln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close/>
                </a:path>
                <a:path w="1937384" h="1937385">
                  <a:moveTo>
                    <a:pt x="726401" y="1210665"/>
                  </a:moveTo>
                  <a:lnTo>
                    <a:pt x="484276" y="1210665"/>
                  </a:lnTo>
                  <a:lnTo>
                    <a:pt x="484276" y="968540"/>
                  </a:lnTo>
                  <a:lnTo>
                    <a:pt x="242138" y="968540"/>
                  </a:lnTo>
                  <a:lnTo>
                    <a:pt x="242138" y="1210665"/>
                  </a:lnTo>
                  <a:lnTo>
                    <a:pt x="484263" y="1210665"/>
                  </a:lnTo>
                  <a:lnTo>
                    <a:pt x="484263" y="1452791"/>
                  </a:lnTo>
                  <a:lnTo>
                    <a:pt x="726401" y="1452791"/>
                  </a:lnTo>
                  <a:lnTo>
                    <a:pt x="726401" y="1210665"/>
                  </a:lnTo>
                  <a:close/>
                </a:path>
                <a:path w="1937384" h="1937385">
                  <a:moveTo>
                    <a:pt x="726401" y="726401"/>
                  </a:moveTo>
                  <a:lnTo>
                    <a:pt x="484276" y="726401"/>
                  </a:lnTo>
                  <a:lnTo>
                    <a:pt x="484276" y="484276"/>
                  </a:lnTo>
                  <a:lnTo>
                    <a:pt x="242138" y="484276"/>
                  </a:lnTo>
                  <a:lnTo>
                    <a:pt x="242138" y="726401"/>
                  </a:lnTo>
                  <a:lnTo>
                    <a:pt x="484263" y="726401"/>
                  </a:lnTo>
                  <a:lnTo>
                    <a:pt x="484263" y="968527"/>
                  </a:lnTo>
                  <a:lnTo>
                    <a:pt x="726401" y="968527"/>
                  </a:lnTo>
                  <a:lnTo>
                    <a:pt x="726401" y="726401"/>
                  </a:lnTo>
                  <a:close/>
                </a:path>
                <a:path w="1937384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  <a:path w="1937384" h="1937385">
                  <a:moveTo>
                    <a:pt x="968540" y="0"/>
                  </a:moveTo>
                  <a:lnTo>
                    <a:pt x="726401" y="0"/>
                  </a:lnTo>
                  <a:lnTo>
                    <a:pt x="726401" y="242125"/>
                  </a:lnTo>
                  <a:lnTo>
                    <a:pt x="968540" y="242125"/>
                  </a:lnTo>
                  <a:lnTo>
                    <a:pt x="968540" y="0"/>
                  </a:lnTo>
                  <a:close/>
                </a:path>
                <a:path w="1937384" h="1937385">
                  <a:moveTo>
                    <a:pt x="1210665" y="1694929"/>
                  </a:moveTo>
                  <a:lnTo>
                    <a:pt x="968540" y="1694929"/>
                  </a:lnTo>
                  <a:lnTo>
                    <a:pt x="968540" y="1452803"/>
                  </a:lnTo>
                  <a:lnTo>
                    <a:pt x="726401" y="1452803"/>
                  </a:lnTo>
                  <a:lnTo>
                    <a:pt x="726401" y="1694929"/>
                  </a:lnTo>
                  <a:lnTo>
                    <a:pt x="968527" y="1694929"/>
                  </a:lnTo>
                  <a:lnTo>
                    <a:pt x="968527" y="1937054"/>
                  </a:lnTo>
                  <a:lnTo>
                    <a:pt x="1210665" y="1937054"/>
                  </a:lnTo>
                  <a:lnTo>
                    <a:pt x="1210665" y="1694929"/>
                  </a:lnTo>
                  <a:close/>
                </a:path>
                <a:path w="1937384" h="1937385">
                  <a:moveTo>
                    <a:pt x="1210665" y="1210665"/>
                  </a:moveTo>
                  <a:lnTo>
                    <a:pt x="968527" y="1210665"/>
                  </a:lnTo>
                  <a:lnTo>
                    <a:pt x="968527" y="1452791"/>
                  </a:lnTo>
                  <a:lnTo>
                    <a:pt x="1210665" y="1452791"/>
                  </a:lnTo>
                  <a:lnTo>
                    <a:pt x="1210665" y="1210665"/>
                  </a:lnTo>
                  <a:close/>
                </a:path>
                <a:path w="1937384" h="1937385">
                  <a:moveTo>
                    <a:pt x="1210665" y="726401"/>
                  </a:moveTo>
                  <a:lnTo>
                    <a:pt x="968540" y="726401"/>
                  </a:lnTo>
                  <a:lnTo>
                    <a:pt x="968540" y="484276"/>
                  </a:lnTo>
                  <a:lnTo>
                    <a:pt x="726401" y="484276"/>
                  </a:lnTo>
                  <a:lnTo>
                    <a:pt x="726401" y="726401"/>
                  </a:lnTo>
                  <a:lnTo>
                    <a:pt x="968527" y="726401"/>
                  </a:lnTo>
                  <a:lnTo>
                    <a:pt x="968527" y="968527"/>
                  </a:lnTo>
                  <a:lnTo>
                    <a:pt x="1210665" y="968527"/>
                  </a:lnTo>
                  <a:lnTo>
                    <a:pt x="1210665" y="726401"/>
                  </a:lnTo>
                  <a:close/>
                </a:path>
                <a:path w="1937384" h="1937385">
                  <a:moveTo>
                    <a:pt x="1210665" y="242138"/>
                  </a:moveTo>
                  <a:lnTo>
                    <a:pt x="968527" y="242138"/>
                  </a:lnTo>
                  <a:lnTo>
                    <a:pt x="968527" y="484263"/>
                  </a:lnTo>
                  <a:lnTo>
                    <a:pt x="1210665" y="484263"/>
                  </a:lnTo>
                  <a:lnTo>
                    <a:pt x="1210665" y="242138"/>
                  </a:lnTo>
                  <a:close/>
                </a:path>
                <a:path w="1937384" h="1937385">
                  <a:moveTo>
                    <a:pt x="1452803" y="0"/>
                  </a:moveTo>
                  <a:lnTo>
                    <a:pt x="1210665" y="0"/>
                  </a:lnTo>
                  <a:lnTo>
                    <a:pt x="1210665" y="242125"/>
                  </a:lnTo>
                  <a:lnTo>
                    <a:pt x="1452803" y="242125"/>
                  </a:lnTo>
                  <a:lnTo>
                    <a:pt x="1452803" y="0"/>
                  </a:lnTo>
                  <a:close/>
                </a:path>
                <a:path w="1937384" h="1937385">
                  <a:moveTo>
                    <a:pt x="1694929" y="1694929"/>
                  </a:moveTo>
                  <a:lnTo>
                    <a:pt x="1452803" y="1694929"/>
                  </a:lnTo>
                  <a:lnTo>
                    <a:pt x="1452803" y="1452803"/>
                  </a:lnTo>
                  <a:lnTo>
                    <a:pt x="1210665" y="1452803"/>
                  </a:lnTo>
                  <a:lnTo>
                    <a:pt x="1210665" y="1694929"/>
                  </a:lnTo>
                  <a:lnTo>
                    <a:pt x="1452791" y="1694929"/>
                  </a:lnTo>
                  <a:lnTo>
                    <a:pt x="1452791" y="1937054"/>
                  </a:lnTo>
                  <a:lnTo>
                    <a:pt x="1694929" y="1937054"/>
                  </a:lnTo>
                  <a:lnTo>
                    <a:pt x="1694929" y="1694929"/>
                  </a:lnTo>
                  <a:close/>
                </a:path>
                <a:path w="1937384" h="1937385">
                  <a:moveTo>
                    <a:pt x="1694929" y="1210665"/>
                  </a:moveTo>
                  <a:lnTo>
                    <a:pt x="1452803" y="1210665"/>
                  </a:lnTo>
                  <a:lnTo>
                    <a:pt x="1452803" y="968540"/>
                  </a:lnTo>
                  <a:lnTo>
                    <a:pt x="1210665" y="968540"/>
                  </a:lnTo>
                  <a:lnTo>
                    <a:pt x="1210665" y="1210665"/>
                  </a:lnTo>
                  <a:lnTo>
                    <a:pt x="1452791" y="1210665"/>
                  </a:lnTo>
                  <a:lnTo>
                    <a:pt x="1452791" y="1452791"/>
                  </a:lnTo>
                  <a:lnTo>
                    <a:pt x="1694929" y="1452791"/>
                  </a:lnTo>
                  <a:lnTo>
                    <a:pt x="1694929" y="1210665"/>
                  </a:lnTo>
                  <a:close/>
                </a:path>
                <a:path w="1937384" h="1937385">
                  <a:moveTo>
                    <a:pt x="1694929" y="726401"/>
                  </a:moveTo>
                  <a:lnTo>
                    <a:pt x="1452803" y="726401"/>
                  </a:lnTo>
                  <a:lnTo>
                    <a:pt x="1452803" y="484276"/>
                  </a:lnTo>
                  <a:lnTo>
                    <a:pt x="1210665" y="484276"/>
                  </a:lnTo>
                  <a:lnTo>
                    <a:pt x="1210665" y="726401"/>
                  </a:lnTo>
                  <a:lnTo>
                    <a:pt x="1452791" y="726401"/>
                  </a:lnTo>
                  <a:lnTo>
                    <a:pt x="1452791" y="968527"/>
                  </a:lnTo>
                  <a:lnTo>
                    <a:pt x="1694929" y="968527"/>
                  </a:lnTo>
                  <a:lnTo>
                    <a:pt x="1694929" y="726401"/>
                  </a:lnTo>
                  <a:close/>
                </a:path>
                <a:path w="1937384" h="1937385">
                  <a:moveTo>
                    <a:pt x="1694929" y="242138"/>
                  </a:moveTo>
                  <a:lnTo>
                    <a:pt x="1452791" y="242138"/>
                  </a:lnTo>
                  <a:lnTo>
                    <a:pt x="1452791" y="484263"/>
                  </a:lnTo>
                  <a:lnTo>
                    <a:pt x="1694929" y="484263"/>
                  </a:lnTo>
                  <a:lnTo>
                    <a:pt x="1694929" y="242138"/>
                  </a:lnTo>
                  <a:close/>
                </a:path>
                <a:path w="1937384" h="1937385">
                  <a:moveTo>
                    <a:pt x="1937067" y="1452803"/>
                  </a:moveTo>
                  <a:lnTo>
                    <a:pt x="1694929" y="1452803"/>
                  </a:lnTo>
                  <a:lnTo>
                    <a:pt x="1694929" y="1694929"/>
                  </a:lnTo>
                  <a:lnTo>
                    <a:pt x="1937067" y="1694929"/>
                  </a:lnTo>
                  <a:lnTo>
                    <a:pt x="1937067" y="1452803"/>
                  </a:lnTo>
                  <a:close/>
                </a:path>
                <a:path w="1937384" h="1937385">
                  <a:moveTo>
                    <a:pt x="1937067" y="968540"/>
                  </a:moveTo>
                  <a:lnTo>
                    <a:pt x="1694929" y="968540"/>
                  </a:lnTo>
                  <a:lnTo>
                    <a:pt x="1694929" y="1210665"/>
                  </a:lnTo>
                  <a:lnTo>
                    <a:pt x="1937067" y="1210665"/>
                  </a:lnTo>
                  <a:lnTo>
                    <a:pt x="1937067" y="968540"/>
                  </a:lnTo>
                  <a:close/>
                </a:path>
                <a:path w="1937384" h="1937385">
                  <a:moveTo>
                    <a:pt x="1937067" y="484276"/>
                  </a:moveTo>
                  <a:lnTo>
                    <a:pt x="1694929" y="484276"/>
                  </a:lnTo>
                  <a:lnTo>
                    <a:pt x="1694929" y="726401"/>
                  </a:lnTo>
                  <a:lnTo>
                    <a:pt x="1937067" y="726401"/>
                  </a:lnTo>
                  <a:lnTo>
                    <a:pt x="1937067" y="484276"/>
                  </a:lnTo>
                  <a:close/>
                </a:path>
                <a:path w="1937384" h="1937385">
                  <a:moveTo>
                    <a:pt x="1937067" y="0"/>
                  </a:moveTo>
                  <a:lnTo>
                    <a:pt x="1694929" y="0"/>
                  </a:lnTo>
                  <a:lnTo>
                    <a:pt x="1694929" y="242125"/>
                  </a:lnTo>
                  <a:lnTo>
                    <a:pt x="1937067" y="242125"/>
                  </a:lnTo>
                  <a:lnTo>
                    <a:pt x="1937067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5496" y="2491155"/>
              <a:ext cx="1937385" cy="1937385"/>
            </a:xfrm>
            <a:custGeom>
              <a:avLst/>
              <a:gdLst/>
              <a:ahLst/>
              <a:cxnLst/>
              <a:rect l="l" t="t" r="r" b="b"/>
              <a:pathLst>
                <a:path w="1937384" h="1937385">
                  <a:moveTo>
                    <a:pt x="242138" y="968540"/>
                  </a:moveTo>
                  <a:lnTo>
                    <a:pt x="0" y="968540"/>
                  </a:lnTo>
                  <a:lnTo>
                    <a:pt x="0" y="1210665"/>
                  </a:lnTo>
                  <a:lnTo>
                    <a:pt x="242138" y="1210665"/>
                  </a:lnTo>
                  <a:lnTo>
                    <a:pt x="242138" y="968540"/>
                  </a:lnTo>
                  <a:close/>
                </a:path>
                <a:path w="1937384" h="1937385">
                  <a:moveTo>
                    <a:pt x="242138" y="484276"/>
                  </a:moveTo>
                  <a:lnTo>
                    <a:pt x="0" y="484276"/>
                  </a:lnTo>
                  <a:lnTo>
                    <a:pt x="0" y="726401"/>
                  </a:lnTo>
                  <a:lnTo>
                    <a:pt x="242138" y="726401"/>
                  </a:lnTo>
                  <a:lnTo>
                    <a:pt x="242138" y="484276"/>
                  </a:lnTo>
                  <a:close/>
                </a:path>
                <a:path w="1937384" h="1937385">
                  <a:moveTo>
                    <a:pt x="242138" y="0"/>
                  </a:moveTo>
                  <a:lnTo>
                    <a:pt x="0" y="0"/>
                  </a:lnTo>
                  <a:lnTo>
                    <a:pt x="0" y="242125"/>
                  </a:lnTo>
                  <a:lnTo>
                    <a:pt x="242138" y="242125"/>
                  </a:lnTo>
                  <a:lnTo>
                    <a:pt x="242138" y="0"/>
                  </a:lnTo>
                  <a:close/>
                </a:path>
                <a:path w="1937384" h="1937385">
                  <a:moveTo>
                    <a:pt x="484276" y="1210665"/>
                  </a:moveTo>
                  <a:lnTo>
                    <a:pt x="242138" y="1210665"/>
                  </a:lnTo>
                  <a:lnTo>
                    <a:pt x="242138" y="1452791"/>
                  </a:lnTo>
                  <a:lnTo>
                    <a:pt x="484276" y="1452791"/>
                  </a:lnTo>
                  <a:lnTo>
                    <a:pt x="484276" y="1210665"/>
                  </a:lnTo>
                  <a:close/>
                </a:path>
                <a:path w="1937384" h="1937385">
                  <a:moveTo>
                    <a:pt x="484276" y="242138"/>
                  </a:moveTo>
                  <a:lnTo>
                    <a:pt x="242138" y="242138"/>
                  </a:lnTo>
                  <a:lnTo>
                    <a:pt x="242138" y="484263"/>
                  </a:lnTo>
                  <a:lnTo>
                    <a:pt x="484276" y="484263"/>
                  </a:lnTo>
                  <a:lnTo>
                    <a:pt x="484276" y="242138"/>
                  </a:lnTo>
                  <a:close/>
                </a:path>
                <a:path w="1937384" h="1937385">
                  <a:moveTo>
                    <a:pt x="726401" y="484276"/>
                  </a:moveTo>
                  <a:lnTo>
                    <a:pt x="484263" y="484276"/>
                  </a:lnTo>
                  <a:lnTo>
                    <a:pt x="484263" y="726401"/>
                  </a:lnTo>
                  <a:lnTo>
                    <a:pt x="242138" y="726401"/>
                  </a:lnTo>
                  <a:lnTo>
                    <a:pt x="242138" y="968527"/>
                  </a:lnTo>
                  <a:lnTo>
                    <a:pt x="484276" y="968527"/>
                  </a:lnTo>
                  <a:lnTo>
                    <a:pt x="484276" y="726401"/>
                  </a:lnTo>
                  <a:lnTo>
                    <a:pt x="726401" y="726401"/>
                  </a:lnTo>
                  <a:lnTo>
                    <a:pt x="726401" y="484276"/>
                  </a:lnTo>
                  <a:close/>
                </a:path>
                <a:path w="1937384" h="1937385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1937384" h="1937385">
                  <a:moveTo>
                    <a:pt x="968540" y="242138"/>
                  </a:moveTo>
                  <a:lnTo>
                    <a:pt x="726401" y="242138"/>
                  </a:lnTo>
                  <a:lnTo>
                    <a:pt x="726401" y="484263"/>
                  </a:lnTo>
                  <a:lnTo>
                    <a:pt x="968540" y="484263"/>
                  </a:lnTo>
                  <a:lnTo>
                    <a:pt x="968540" y="242138"/>
                  </a:lnTo>
                  <a:close/>
                </a:path>
                <a:path w="1937384" h="1937385">
                  <a:moveTo>
                    <a:pt x="1210665" y="1452803"/>
                  </a:moveTo>
                  <a:lnTo>
                    <a:pt x="968527" y="1452803"/>
                  </a:lnTo>
                  <a:lnTo>
                    <a:pt x="968527" y="1694929"/>
                  </a:lnTo>
                  <a:lnTo>
                    <a:pt x="1210665" y="1694929"/>
                  </a:lnTo>
                  <a:lnTo>
                    <a:pt x="1210665" y="1452803"/>
                  </a:lnTo>
                  <a:close/>
                </a:path>
                <a:path w="1937384" h="1937385">
                  <a:moveTo>
                    <a:pt x="1210665" y="968540"/>
                  </a:moveTo>
                  <a:lnTo>
                    <a:pt x="968527" y="968540"/>
                  </a:lnTo>
                  <a:lnTo>
                    <a:pt x="968527" y="1210665"/>
                  </a:lnTo>
                  <a:lnTo>
                    <a:pt x="1210665" y="1210665"/>
                  </a:lnTo>
                  <a:lnTo>
                    <a:pt x="1210665" y="968540"/>
                  </a:lnTo>
                  <a:close/>
                </a:path>
                <a:path w="1937384" h="1937385">
                  <a:moveTo>
                    <a:pt x="1210665" y="484276"/>
                  </a:moveTo>
                  <a:lnTo>
                    <a:pt x="968527" y="484276"/>
                  </a:lnTo>
                  <a:lnTo>
                    <a:pt x="968527" y="726401"/>
                  </a:lnTo>
                  <a:lnTo>
                    <a:pt x="726401" y="726401"/>
                  </a:lnTo>
                  <a:lnTo>
                    <a:pt x="726401" y="968527"/>
                  </a:lnTo>
                  <a:lnTo>
                    <a:pt x="968540" y="968527"/>
                  </a:lnTo>
                  <a:lnTo>
                    <a:pt x="968540" y="726401"/>
                  </a:lnTo>
                  <a:lnTo>
                    <a:pt x="1210665" y="726401"/>
                  </a:lnTo>
                  <a:lnTo>
                    <a:pt x="1210665" y="484276"/>
                  </a:lnTo>
                  <a:close/>
                </a:path>
                <a:path w="1937384" h="1937385">
                  <a:moveTo>
                    <a:pt x="1210665" y="0"/>
                  </a:moveTo>
                  <a:lnTo>
                    <a:pt x="968527" y="0"/>
                  </a:lnTo>
                  <a:lnTo>
                    <a:pt x="968527" y="242125"/>
                  </a:lnTo>
                  <a:lnTo>
                    <a:pt x="1210665" y="242125"/>
                  </a:lnTo>
                  <a:lnTo>
                    <a:pt x="1210665" y="0"/>
                  </a:lnTo>
                  <a:close/>
                </a:path>
                <a:path w="1937384" h="1937385">
                  <a:moveTo>
                    <a:pt x="1452803" y="242138"/>
                  </a:moveTo>
                  <a:lnTo>
                    <a:pt x="1210665" y="242138"/>
                  </a:lnTo>
                  <a:lnTo>
                    <a:pt x="1210665" y="484263"/>
                  </a:lnTo>
                  <a:lnTo>
                    <a:pt x="1452803" y="484263"/>
                  </a:lnTo>
                  <a:lnTo>
                    <a:pt x="1452803" y="242138"/>
                  </a:lnTo>
                  <a:close/>
                </a:path>
                <a:path w="1937384" h="1937385">
                  <a:moveTo>
                    <a:pt x="1694929" y="0"/>
                  </a:moveTo>
                  <a:lnTo>
                    <a:pt x="1452791" y="0"/>
                  </a:lnTo>
                  <a:lnTo>
                    <a:pt x="1452791" y="242125"/>
                  </a:lnTo>
                  <a:lnTo>
                    <a:pt x="1694929" y="242125"/>
                  </a:lnTo>
                  <a:lnTo>
                    <a:pt x="1694929" y="0"/>
                  </a:lnTo>
                  <a:close/>
                </a:path>
                <a:path w="1937384" h="1937385">
                  <a:moveTo>
                    <a:pt x="1937054" y="1694929"/>
                  </a:moveTo>
                  <a:lnTo>
                    <a:pt x="1694929" y="1694929"/>
                  </a:lnTo>
                  <a:lnTo>
                    <a:pt x="1694929" y="1452803"/>
                  </a:lnTo>
                  <a:lnTo>
                    <a:pt x="1452791" y="1452803"/>
                  </a:lnTo>
                  <a:lnTo>
                    <a:pt x="1452791" y="1694929"/>
                  </a:lnTo>
                  <a:lnTo>
                    <a:pt x="1210665" y="1694929"/>
                  </a:lnTo>
                  <a:lnTo>
                    <a:pt x="1210665" y="1937054"/>
                  </a:lnTo>
                  <a:lnTo>
                    <a:pt x="1452803" y="1937054"/>
                  </a:lnTo>
                  <a:lnTo>
                    <a:pt x="1452803" y="1694929"/>
                  </a:lnTo>
                  <a:lnTo>
                    <a:pt x="1694916" y="1694929"/>
                  </a:lnTo>
                  <a:lnTo>
                    <a:pt x="1694916" y="1937054"/>
                  </a:lnTo>
                  <a:lnTo>
                    <a:pt x="1937054" y="1937054"/>
                  </a:lnTo>
                  <a:lnTo>
                    <a:pt x="1937054" y="1694929"/>
                  </a:lnTo>
                  <a:close/>
                </a:path>
                <a:path w="1937384" h="1937385">
                  <a:moveTo>
                    <a:pt x="1937054" y="1210665"/>
                  </a:moveTo>
                  <a:lnTo>
                    <a:pt x="1694929" y="1210665"/>
                  </a:lnTo>
                  <a:lnTo>
                    <a:pt x="1694929" y="968540"/>
                  </a:lnTo>
                  <a:lnTo>
                    <a:pt x="1452791" y="968540"/>
                  </a:lnTo>
                  <a:lnTo>
                    <a:pt x="1452791" y="1210665"/>
                  </a:lnTo>
                  <a:lnTo>
                    <a:pt x="1210665" y="1210665"/>
                  </a:lnTo>
                  <a:lnTo>
                    <a:pt x="1210665" y="1452791"/>
                  </a:lnTo>
                  <a:lnTo>
                    <a:pt x="1452803" y="1452791"/>
                  </a:lnTo>
                  <a:lnTo>
                    <a:pt x="1452803" y="1210665"/>
                  </a:lnTo>
                  <a:lnTo>
                    <a:pt x="1694916" y="1210665"/>
                  </a:lnTo>
                  <a:lnTo>
                    <a:pt x="1694916" y="1452791"/>
                  </a:lnTo>
                  <a:lnTo>
                    <a:pt x="1937054" y="1452791"/>
                  </a:lnTo>
                  <a:lnTo>
                    <a:pt x="1937054" y="1210665"/>
                  </a:lnTo>
                  <a:close/>
                </a:path>
                <a:path w="1937384" h="1937385">
                  <a:moveTo>
                    <a:pt x="1937054" y="726401"/>
                  </a:moveTo>
                  <a:lnTo>
                    <a:pt x="1694929" y="726401"/>
                  </a:lnTo>
                  <a:lnTo>
                    <a:pt x="1694929" y="484276"/>
                  </a:lnTo>
                  <a:lnTo>
                    <a:pt x="1452791" y="484276"/>
                  </a:lnTo>
                  <a:lnTo>
                    <a:pt x="1452791" y="726401"/>
                  </a:lnTo>
                  <a:lnTo>
                    <a:pt x="1210665" y="726401"/>
                  </a:lnTo>
                  <a:lnTo>
                    <a:pt x="1210665" y="968527"/>
                  </a:lnTo>
                  <a:lnTo>
                    <a:pt x="1452803" y="968527"/>
                  </a:lnTo>
                  <a:lnTo>
                    <a:pt x="1452803" y="726401"/>
                  </a:lnTo>
                  <a:lnTo>
                    <a:pt x="1694916" y="726401"/>
                  </a:lnTo>
                  <a:lnTo>
                    <a:pt x="1694916" y="968527"/>
                  </a:lnTo>
                  <a:lnTo>
                    <a:pt x="1937054" y="968527"/>
                  </a:lnTo>
                  <a:lnTo>
                    <a:pt x="1937054" y="726401"/>
                  </a:lnTo>
                  <a:close/>
                </a:path>
                <a:path w="1937384" h="1937385">
                  <a:moveTo>
                    <a:pt x="1937054" y="242138"/>
                  </a:moveTo>
                  <a:lnTo>
                    <a:pt x="1694916" y="242138"/>
                  </a:lnTo>
                  <a:lnTo>
                    <a:pt x="1694916" y="484263"/>
                  </a:lnTo>
                  <a:lnTo>
                    <a:pt x="1937054" y="484263"/>
                  </a:lnTo>
                  <a:lnTo>
                    <a:pt x="1937054" y="24213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1904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35496" y="3459695"/>
              <a:ext cx="969010" cy="969010"/>
            </a:xfrm>
            <a:custGeom>
              <a:avLst/>
              <a:gdLst/>
              <a:ahLst/>
              <a:cxnLst/>
              <a:rect l="l" t="t" r="r" b="b"/>
              <a:pathLst>
                <a:path w="969009" h="969010">
                  <a:moveTo>
                    <a:pt x="242138" y="484263"/>
                  </a:moveTo>
                  <a:lnTo>
                    <a:pt x="0" y="484263"/>
                  </a:lnTo>
                  <a:lnTo>
                    <a:pt x="0" y="726389"/>
                  </a:lnTo>
                  <a:lnTo>
                    <a:pt x="242138" y="726389"/>
                  </a:lnTo>
                  <a:lnTo>
                    <a:pt x="242138" y="484263"/>
                  </a:lnTo>
                  <a:close/>
                </a:path>
                <a:path w="969009" h="969010">
                  <a:moveTo>
                    <a:pt x="726401" y="484263"/>
                  </a:moveTo>
                  <a:lnTo>
                    <a:pt x="484263" y="484263"/>
                  </a:lnTo>
                  <a:lnTo>
                    <a:pt x="484263" y="726389"/>
                  </a:lnTo>
                  <a:lnTo>
                    <a:pt x="242138" y="726389"/>
                  </a:lnTo>
                  <a:lnTo>
                    <a:pt x="242138" y="968514"/>
                  </a:lnTo>
                  <a:lnTo>
                    <a:pt x="484276" y="968514"/>
                  </a:lnTo>
                  <a:lnTo>
                    <a:pt x="484276" y="726389"/>
                  </a:lnTo>
                  <a:lnTo>
                    <a:pt x="726401" y="726389"/>
                  </a:lnTo>
                  <a:lnTo>
                    <a:pt x="726401" y="484263"/>
                  </a:lnTo>
                  <a:close/>
                </a:path>
                <a:path w="969009" h="969010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969009" h="969010">
                  <a:moveTo>
                    <a:pt x="968540" y="726389"/>
                  </a:moveTo>
                  <a:lnTo>
                    <a:pt x="726401" y="726389"/>
                  </a:lnTo>
                  <a:lnTo>
                    <a:pt x="726401" y="968514"/>
                  </a:lnTo>
                  <a:lnTo>
                    <a:pt x="968540" y="968514"/>
                  </a:lnTo>
                  <a:lnTo>
                    <a:pt x="968540" y="726389"/>
                  </a:lnTo>
                  <a:close/>
                </a:path>
                <a:path w="969009" h="969010">
                  <a:moveTo>
                    <a:pt x="968540" y="242125"/>
                  </a:moveTo>
                  <a:lnTo>
                    <a:pt x="726401" y="242125"/>
                  </a:lnTo>
                  <a:lnTo>
                    <a:pt x="726401" y="484251"/>
                  </a:lnTo>
                  <a:lnTo>
                    <a:pt x="968540" y="484251"/>
                  </a:lnTo>
                  <a:lnTo>
                    <a:pt x="968540" y="24212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244" y="2460917"/>
              <a:ext cx="1997710" cy="1997710"/>
            </a:xfrm>
            <a:custGeom>
              <a:avLst/>
              <a:gdLst/>
              <a:ahLst/>
              <a:cxnLst/>
              <a:rect l="l" t="t" r="r" b="b"/>
              <a:pathLst>
                <a:path w="1997709" h="1997710">
                  <a:moveTo>
                    <a:pt x="1997583" y="1997583"/>
                  </a:moveTo>
                  <a:lnTo>
                    <a:pt x="1997583" y="0"/>
                  </a:lnTo>
                  <a:lnTo>
                    <a:pt x="0" y="0"/>
                  </a:lnTo>
                  <a:lnTo>
                    <a:pt x="0" y="1997583"/>
                  </a:lnTo>
                  <a:lnTo>
                    <a:pt x="1997583" y="1997583"/>
                  </a:lnTo>
                  <a:close/>
                </a:path>
                <a:path w="1997709" h="1997710">
                  <a:moveTo>
                    <a:pt x="1967318" y="1967318"/>
                  </a:moveTo>
                  <a:lnTo>
                    <a:pt x="1967318" y="30264"/>
                  </a:lnTo>
                  <a:lnTo>
                    <a:pt x="30264" y="30264"/>
                  </a:lnTo>
                  <a:lnTo>
                    <a:pt x="30264" y="1967318"/>
                  </a:lnTo>
                  <a:lnTo>
                    <a:pt x="1967318" y="1967318"/>
                  </a:lnTo>
                  <a:close/>
                </a:path>
              </a:pathLst>
            </a:custGeom>
            <a:ln w="7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6917" y="3959072"/>
              <a:ext cx="189166" cy="2118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4779" y="3232683"/>
              <a:ext cx="189166" cy="2118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653" y="3232683"/>
              <a:ext cx="189166" cy="2118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0515" y="2506281"/>
              <a:ext cx="189166" cy="211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8390" y="3474808"/>
              <a:ext cx="189166" cy="211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6251" y="2748419"/>
              <a:ext cx="189166" cy="21186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04126" y="3959072"/>
              <a:ext cx="189153" cy="211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1988" y="3716947"/>
              <a:ext cx="189166" cy="2118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61897" y="2490406"/>
              <a:ext cx="0" cy="1938655"/>
            </a:xfrm>
            <a:custGeom>
              <a:avLst/>
              <a:gdLst/>
              <a:ahLst/>
              <a:cxnLst/>
              <a:rect l="l" t="t" r="r" b="b"/>
              <a:pathLst>
                <a:path h="1938654">
                  <a:moveTo>
                    <a:pt x="0" y="0"/>
                  </a:moveTo>
                  <a:lnTo>
                    <a:pt x="0" y="1938591"/>
                  </a:lnTo>
                </a:path>
              </a:pathLst>
            </a:custGeom>
            <a:ln w="2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026726" y="2457133"/>
            <a:ext cx="2005330" cy="2005330"/>
            <a:chOff x="4026726" y="2457133"/>
            <a:chExt cx="2005330" cy="2005330"/>
          </a:xfrm>
        </p:grpSpPr>
        <p:sp>
          <p:nvSpPr>
            <p:cNvPr id="33" name="object 33"/>
            <p:cNvSpPr/>
            <p:nvPr/>
          </p:nvSpPr>
          <p:spPr>
            <a:xfrm>
              <a:off x="4545031" y="3217551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87163" y="2491155"/>
              <a:ext cx="1210945" cy="1937385"/>
            </a:xfrm>
            <a:custGeom>
              <a:avLst/>
              <a:gdLst/>
              <a:ahLst/>
              <a:cxnLst/>
              <a:rect l="l" t="t" r="r" b="b"/>
              <a:pathLst>
                <a:path w="1210945" h="1937385">
                  <a:moveTo>
                    <a:pt x="484263" y="1694929"/>
                  </a:moveTo>
                  <a:lnTo>
                    <a:pt x="242125" y="1694929"/>
                  </a:lnTo>
                  <a:lnTo>
                    <a:pt x="242125" y="1937054"/>
                  </a:lnTo>
                  <a:lnTo>
                    <a:pt x="484263" y="1937054"/>
                  </a:lnTo>
                  <a:lnTo>
                    <a:pt x="484263" y="1694929"/>
                  </a:lnTo>
                  <a:close/>
                </a:path>
                <a:path w="1210945" h="1937385">
                  <a:moveTo>
                    <a:pt x="484263" y="1210665"/>
                  </a:moveTo>
                  <a:lnTo>
                    <a:pt x="242125" y="1210665"/>
                  </a:lnTo>
                  <a:lnTo>
                    <a:pt x="242125" y="1452791"/>
                  </a:lnTo>
                  <a:lnTo>
                    <a:pt x="484263" y="1452791"/>
                  </a:lnTo>
                  <a:lnTo>
                    <a:pt x="484263" y="1210665"/>
                  </a:lnTo>
                  <a:close/>
                </a:path>
                <a:path w="1210945" h="1937385">
                  <a:moveTo>
                    <a:pt x="484263" y="726401"/>
                  </a:moveTo>
                  <a:lnTo>
                    <a:pt x="242138" y="726401"/>
                  </a:lnTo>
                  <a:lnTo>
                    <a:pt x="242138" y="484276"/>
                  </a:lnTo>
                  <a:lnTo>
                    <a:pt x="0" y="484276"/>
                  </a:lnTo>
                  <a:lnTo>
                    <a:pt x="0" y="726401"/>
                  </a:lnTo>
                  <a:lnTo>
                    <a:pt x="242125" y="726401"/>
                  </a:lnTo>
                  <a:lnTo>
                    <a:pt x="242125" y="968527"/>
                  </a:lnTo>
                  <a:lnTo>
                    <a:pt x="484263" y="968527"/>
                  </a:lnTo>
                  <a:lnTo>
                    <a:pt x="484263" y="726401"/>
                  </a:lnTo>
                  <a:close/>
                </a:path>
                <a:path w="1210945" h="1937385">
                  <a:moveTo>
                    <a:pt x="484263" y="242138"/>
                  </a:moveTo>
                  <a:lnTo>
                    <a:pt x="242125" y="242138"/>
                  </a:lnTo>
                  <a:lnTo>
                    <a:pt x="242125" y="484263"/>
                  </a:lnTo>
                  <a:lnTo>
                    <a:pt x="484263" y="484263"/>
                  </a:lnTo>
                  <a:lnTo>
                    <a:pt x="484263" y="242138"/>
                  </a:lnTo>
                  <a:close/>
                </a:path>
                <a:path w="1210945" h="1937385">
                  <a:moveTo>
                    <a:pt x="726401" y="0"/>
                  </a:moveTo>
                  <a:lnTo>
                    <a:pt x="484263" y="0"/>
                  </a:lnTo>
                  <a:lnTo>
                    <a:pt x="484263" y="242125"/>
                  </a:lnTo>
                  <a:lnTo>
                    <a:pt x="726401" y="242125"/>
                  </a:lnTo>
                  <a:lnTo>
                    <a:pt x="726401" y="0"/>
                  </a:lnTo>
                  <a:close/>
                </a:path>
                <a:path w="1210945" h="1937385">
                  <a:moveTo>
                    <a:pt x="968527" y="1694929"/>
                  </a:moveTo>
                  <a:lnTo>
                    <a:pt x="726401" y="1694929"/>
                  </a:lnTo>
                  <a:lnTo>
                    <a:pt x="726401" y="1452803"/>
                  </a:lnTo>
                  <a:lnTo>
                    <a:pt x="484263" y="1452803"/>
                  </a:lnTo>
                  <a:lnTo>
                    <a:pt x="484263" y="1694929"/>
                  </a:lnTo>
                  <a:lnTo>
                    <a:pt x="726389" y="1694929"/>
                  </a:lnTo>
                  <a:lnTo>
                    <a:pt x="726389" y="1937054"/>
                  </a:lnTo>
                  <a:lnTo>
                    <a:pt x="968527" y="1937054"/>
                  </a:lnTo>
                  <a:lnTo>
                    <a:pt x="968527" y="1694929"/>
                  </a:lnTo>
                  <a:close/>
                </a:path>
                <a:path w="1210945" h="1937385">
                  <a:moveTo>
                    <a:pt x="968527" y="1210665"/>
                  </a:moveTo>
                  <a:lnTo>
                    <a:pt x="726401" y="1210665"/>
                  </a:lnTo>
                  <a:lnTo>
                    <a:pt x="726401" y="968540"/>
                  </a:lnTo>
                  <a:lnTo>
                    <a:pt x="484263" y="968540"/>
                  </a:lnTo>
                  <a:lnTo>
                    <a:pt x="484263" y="1210665"/>
                  </a:lnTo>
                  <a:lnTo>
                    <a:pt x="726389" y="1210665"/>
                  </a:lnTo>
                  <a:lnTo>
                    <a:pt x="726389" y="1452791"/>
                  </a:lnTo>
                  <a:lnTo>
                    <a:pt x="968527" y="1452791"/>
                  </a:lnTo>
                  <a:lnTo>
                    <a:pt x="968527" y="1210665"/>
                  </a:lnTo>
                  <a:close/>
                </a:path>
                <a:path w="1210945" h="1937385">
                  <a:moveTo>
                    <a:pt x="968527" y="726401"/>
                  </a:moveTo>
                  <a:lnTo>
                    <a:pt x="726401" y="726401"/>
                  </a:lnTo>
                  <a:lnTo>
                    <a:pt x="726401" y="484276"/>
                  </a:lnTo>
                  <a:lnTo>
                    <a:pt x="484263" y="484276"/>
                  </a:lnTo>
                  <a:lnTo>
                    <a:pt x="484263" y="726401"/>
                  </a:lnTo>
                  <a:lnTo>
                    <a:pt x="726389" y="726401"/>
                  </a:lnTo>
                  <a:lnTo>
                    <a:pt x="726389" y="968527"/>
                  </a:lnTo>
                  <a:lnTo>
                    <a:pt x="968527" y="968527"/>
                  </a:lnTo>
                  <a:lnTo>
                    <a:pt x="968527" y="726401"/>
                  </a:lnTo>
                  <a:close/>
                </a:path>
                <a:path w="1210945" h="1937385">
                  <a:moveTo>
                    <a:pt x="968527" y="242138"/>
                  </a:moveTo>
                  <a:lnTo>
                    <a:pt x="726389" y="242138"/>
                  </a:lnTo>
                  <a:lnTo>
                    <a:pt x="726389" y="484263"/>
                  </a:lnTo>
                  <a:lnTo>
                    <a:pt x="968527" y="484263"/>
                  </a:lnTo>
                  <a:lnTo>
                    <a:pt x="968527" y="242138"/>
                  </a:lnTo>
                  <a:close/>
                </a:path>
                <a:path w="1210945" h="1937385">
                  <a:moveTo>
                    <a:pt x="1210665" y="1452803"/>
                  </a:moveTo>
                  <a:lnTo>
                    <a:pt x="968527" y="1452803"/>
                  </a:lnTo>
                  <a:lnTo>
                    <a:pt x="968527" y="1694929"/>
                  </a:lnTo>
                  <a:lnTo>
                    <a:pt x="1210665" y="1694929"/>
                  </a:lnTo>
                  <a:lnTo>
                    <a:pt x="1210665" y="1452803"/>
                  </a:lnTo>
                  <a:close/>
                </a:path>
                <a:path w="1210945" h="1937385">
                  <a:moveTo>
                    <a:pt x="1210665" y="968540"/>
                  </a:moveTo>
                  <a:lnTo>
                    <a:pt x="968527" y="968540"/>
                  </a:lnTo>
                  <a:lnTo>
                    <a:pt x="968527" y="1210665"/>
                  </a:lnTo>
                  <a:lnTo>
                    <a:pt x="1210665" y="1210665"/>
                  </a:lnTo>
                  <a:lnTo>
                    <a:pt x="1210665" y="968540"/>
                  </a:lnTo>
                  <a:close/>
                </a:path>
                <a:path w="1210945" h="1937385">
                  <a:moveTo>
                    <a:pt x="1210665" y="484276"/>
                  </a:moveTo>
                  <a:lnTo>
                    <a:pt x="968527" y="484276"/>
                  </a:lnTo>
                  <a:lnTo>
                    <a:pt x="968527" y="726401"/>
                  </a:lnTo>
                  <a:lnTo>
                    <a:pt x="1210665" y="726401"/>
                  </a:lnTo>
                  <a:lnTo>
                    <a:pt x="1210665" y="484276"/>
                  </a:lnTo>
                  <a:close/>
                </a:path>
                <a:path w="1210945" h="1937385">
                  <a:moveTo>
                    <a:pt x="1210665" y="0"/>
                  </a:moveTo>
                  <a:lnTo>
                    <a:pt x="968527" y="0"/>
                  </a:lnTo>
                  <a:lnTo>
                    <a:pt x="968527" y="242125"/>
                  </a:lnTo>
                  <a:lnTo>
                    <a:pt x="1210665" y="242125"/>
                  </a:lnTo>
                  <a:lnTo>
                    <a:pt x="1210665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0761" y="3459695"/>
              <a:ext cx="726440" cy="969010"/>
            </a:xfrm>
            <a:custGeom>
              <a:avLst/>
              <a:gdLst/>
              <a:ahLst/>
              <a:cxnLst/>
              <a:rect l="l" t="t" r="r" b="b"/>
              <a:pathLst>
                <a:path w="726439" h="969010">
                  <a:moveTo>
                    <a:pt x="484263" y="484263"/>
                  </a:moveTo>
                  <a:lnTo>
                    <a:pt x="242125" y="484263"/>
                  </a:lnTo>
                  <a:lnTo>
                    <a:pt x="242125" y="726389"/>
                  </a:lnTo>
                  <a:lnTo>
                    <a:pt x="0" y="726389"/>
                  </a:lnTo>
                  <a:lnTo>
                    <a:pt x="0" y="968514"/>
                  </a:lnTo>
                  <a:lnTo>
                    <a:pt x="242138" y="968514"/>
                  </a:lnTo>
                  <a:lnTo>
                    <a:pt x="242138" y="726389"/>
                  </a:lnTo>
                  <a:lnTo>
                    <a:pt x="484263" y="726389"/>
                  </a:lnTo>
                  <a:lnTo>
                    <a:pt x="484263" y="484263"/>
                  </a:lnTo>
                  <a:close/>
                </a:path>
                <a:path w="726439" h="969010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0" y="242125"/>
                  </a:lnTo>
                  <a:lnTo>
                    <a:pt x="0" y="484251"/>
                  </a:lnTo>
                  <a:lnTo>
                    <a:pt x="242138" y="484251"/>
                  </a:lnTo>
                  <a:lnTo>
                    <a:pt x="242138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726439" h="969010">
                  <a:moveTo>
                    <a:pt x="726401" y="242125"/>
                  </a:moveTo>
                  <a:lnTo>
                    <a:pt x="484263" y="242125"/>
                  </a:lnTo>
                  <a:lnTo>
                    <a:pt x="484263" y="484251"/>
                  </a:lnTo>
                  <a:lnTo>
                    <a:pt x="726401" y="484251"/>
                  </a:lnTo>
                  <a:lnTo>
                    <a:pt x="726401" y="2421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87169" y="3943953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0761" y="2491155"/>
              <a:ext cx="726440" cy="1937385"/>
            </a:xfrm>
            <a:custGeom>
              <a:avLst/>
              <a:gdLst/>
              <a:ahLst/>
              <a:cxnLst/>
              <a:rect l="l" t="t" r="r" b="b"/>
              <a:pathLst>
                <a:path w="726439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726439" h="1937385">
                  <a:moveTo>
                    <a:pt x="484263" y="484276"/>
                  </a:moveTo>
                  <a:lnTo>
                    <a:pt x="242125" y="484276"/>
                  </a:lnTo>
                  <a:lnTo>
                    <a:pt x="242125" y="726401"/>
                  </a:lnTo>
                  <a:lnTo>
                    <a:pt x="484263" y="726401"/>
                  </a:lnTo>
                  <a:lnTo>
                    <a:pt x="484263" y="484276"/>
                  </a:lnTo>
                  <a:close/>
                </a:path>
                <a:path w="726439" h="1937385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726439" h="1937385">
                  <a:moveTo>
                    <a:pt x="726401" y="1694929"/>
                  </a:move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close/>
                </a:path>
                <a:path w="726439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87169" y="249114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69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0767" y="3217551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87163" y="2491155"/>
              <a:ext cx="1210945" cy="1937385"/>
            </a:xfrm>
            <a:custGeom>
              <a:avLst/>
              <a:gdLst/>
              <a:ahLst/>
              <a:cxnLst/>
              <a:rect l="l" t="t" r="r" b="b"/>
              <a:pathLst>
                <a:path w="1210945" h="1937385">
                  <a:moveTo>
                    <a:pt x="242138" y="242138"/>
                  </a:moveTo>
                  <a:lnTo>
                    <a:pt x="0" y="242138"/>
                  </a:lnTo>
                  <a:lnTo>
                    <a:pt x="0" y="484263"/>
                  </a:lnTo>
                  <a:lnTo>
                    <a:pt x="242138" y="484263"/>
                  </a:lnTo>
                  <a:lnTo>
                    <a:pt x="242138" y="242138"/>
                  </a:lnTo>
                  <a:close/>
                </a:path>
                <a:path w="1210945" h="1937385">
                  <a:moveTo>
                    <a:pt x="484263" y="1452803"/>
                  </a:moveTo>
                  <a:lnTo>
                    <a:pt x="242125" y="1452803"/>
                  </a:lnTo>
                  <a:lnTo>
                    <a:pt x="242125" y="1694929"/>
                  </a:lnTo>
                  <a:lnTo>
                    <a:pt x="484263" y="1694929"/>
                  </a:lnTo>
                  <a:lnTo>
                    <a:pt x="484263" y="1452803"/>
                  </a:lnTo>
                  <a:close/>
                </a:path>
                <a:path w="1210945" h="1937385">
                  <a:moveTo>
                    <a:pt x="484263" y="968540"/>
                  </a:moveTo>
                  <a:lnTo>
                    <a:pt x="242125" y="968540"/>
                  </a:lnTo>
                  <a:lnTo>
                    <a:pt x="242125" y="1210665"/>
                  </a:lnTo>
                  <a:lnTo>
                    <a:pt x="484263" y="1210665"/>
                  </a:lnTo>
                  <a:lnTo>
                    <a:pt x="484263" y="968540"/>
                  </a:lnTo>
                  <a:close/>
                </a:path>
                <a:path w="1210945" h="1937385">
                  <a:moveTo>
                    <a:pt x="484263" y="484276"/>
                  </a:moveTo>
                  <a:lnTo>
                    <a:pt x="242125" y="484276"/>
                  </a:lnTo>
                  <a:lnTo>
                    <a:pt x="242125" y="726401"/>
                  </a:lnTo>
                  <a:lnTo>
                    <a:pt x="0" y="726401"/>
                  </a:lnTo>
                  <a:lnTo>
                    <a:pt x="0" y="968527"/>
                  </a:lnTo>
                  <a:lnTo>
                    <a:pt x="242138" y="968527"/>
                  </a:lnTo>
                  <a:lnTo>
                    <a:pt x="242138" y="726401"/>
                  </a:lnTo>
                  <a:lnTo>
                    <a:pt x="484263" y="726401"/>
                  </a:lnTo>
                  <a:lnTo>
                    <a:pt x="484263" y="484276"/>
                  </a:lnTo>
                  <a:close/>
                </a:path>
                <a:path w="1210945" h="1937385">
                  <a:moveTo>
                    <a:pt x="484263" y="0"/>
                  </a:moveTo>
                  <a:lnTo>
                    <a:pt x="242125" y="0"/>
                  </a:lnTo>
                  <a:lnTo>
                    <a:pt x="242125" y="242125"/>
                  </a:lnTo>
                  <a:lnTo>
                    <a:pt x="484263" y="242125"/>
                  </a:lnTo>
                  <a:lnTo>
                    <a:pt x="484263" y="0"/>
                  </a:lnTo>
                  <a:close/>
                </a:path>
                <a:path w="1210945" h="1937385">
                  <a:moveTo>
                    <a:pt x="726401" y="242138"/>
                  </a:moveTo>
                  <a:lnTo>
                    <a:pt x="484263" y="242138"/>
                  </a:lnTo>
                  <a:lnTo>
                    <a:pt x="484263" y="484263"/>
                  </a:lnTo>
                  <a:lnTo>
                    <a:pt x="726401" y="484263"/>
                  </a:lnTo>
                  <a:lnTo>
                    <a:pt x="726401" y="242138"/>
                  </a:lnTo>
                  <a:close/>
                </a:path>
                <a:path w="1210945" h="1937385">
                  <a:moveTo>
                    <a:pt x="968527" y="1452803"/>
                  </a:moveTo>
                  <a:lnTo>
                    <a:pt x="726389" y="1452803"/>
                  </a:lnTo>
                  <a:lnTo>
                    <a:pt x="726389" y="1694929"/>
                  </a:lnTo>
                  <a:lnTo>
                    <a:pt x="484263" y="1694929"/>
                  </a:lnTo>
                  <a:lnTo>
                    <a:pt x="484263" y="1937054"/>
                  </a:lnTo>
                  <a:lnTo>
                    <a:pt x="726401" y="1937054"/>
                  </a:lnTo>
                  <a:lnTo>
                    <a:pt x="726401" y="1694929"/>
                  </a:lnTo>
                  <a:lnTo>
                    <a:pt x="968527" y="1694929"/>
                  </a:lnTo>
                  <a:lnTo>
                    <a:pt x="968527" y="1452803"/>
                  </a:lnTo>
                  <a:close/>
                </a:path>
                <a:path w="1210945" h="1937385">
                  <a:moveTo>
                    <a:pt x="968527" y="968540"/>
                  </a:moveTo>
                  <a:lnTo>
                    <a:pt x="726389" y="968540"/>
                  </a:lnTo>
                  <a:lnTo>
                    <a:pt x="726389" y="1210665"/>
                  </a:lnTo>
                  <a:lnTo>
                    <a:pt x="484263" y="1210665"/>
                  </a:lnTo>
                  <a:lnTo>
                    <a:pt x="484263" y="1452791"/>
                  </a:lnTo>
                  <a:lnTo>
                    <a:pt x="726401" y="1452791"/>
                  </a:lnTo>
                  <a:lnTo>
                    <a:pt x="726401" y="1210665"/>
                  </a:lnTo>
                  <a:lnTo>
                    <a:pt x="968527" y="1210665"/>
                  </a:lnTo>
                  <a:lnTo>
                    <a:pt x="968527" y="968540"/>
                  </a:lnTo>
                  <a:close/>
                </a:path>
                <a:path w="1210945" h="1937385">
                  <a:moveTo>
                    <a:pt x="968527" y="484276"/>
                  </a:moveTo>
                  <a:lnTo>
                    <a:pt x="726389" y="484276"/>
                  </a:lnTo>
                  <a:lnTo>
                    <a:pt x="726389" y="726401"/>
                  </a:lnTo>
                  <a:lnTo>
                    <a:pt x="484263" y="726401"/>
                  </a:lnTo>
                  <a:lnTo>
                    <a:pt x="484263" y="968527"/>
                  </a:lnTo>
                  <a:lnTo>
                    <a:pt x="726401" y="968527"/>
                  </a:lnTo>
                  <a:lnTo>
                    <a:pt x="726401" y="726401"/>
                  </a:lnTo>
                  <a:lnTo>
                    <a:pt x="968527" y="726401"/>
                  </a:lnTo>
                  <a:lnTo>
                    <a:pt x="968527" y="484276"/>
                  </a:lnTo>
                  <a:close/>
                </a:path>
                <a:path w="1210945" h="1937385">
                  <a:moveTo>
                    <a:pt x="968527" y="0"/>
                  </a:moveTo>
                  <a:lnTo>
                    <a:pt x="726389" y="0"/>
                  </a:lnTo>
                  <a:lnTo>
                    <a:pt x="726389" y="242125"/>
                  </a:lnTo>
                  <a:lnTo>
                    <a:pt x="968527" y="242125"/>
                  </a:lnTo>
                  <a:lnTo>
                    <a:pt x="968527" y="0"/>
                  </a:lnTo>
                  <a:close/>
                </a:path>
                <a:path w="1210945" h="1937385">
                  <a:moveTo>
                    <a:pt x="1210665" y="1694929"/>
                  </a:moveTo>
                  <a:lnTo>
                    <a:pt x="968527" y="1694929"/>
                  </a:lnTo>
                  <a:lnTo>
                    <a:pt x="968527" y="1937054"/>
                  </a:lnTo>
                  <a:lnTo>
                    <a:pt x="1210665" y="1937054"/>
                  </a:lnTo>
                  <a:lnTo>
                    <a:pt x="1210665" y="1694929"/>
                  </a:lnTo>
                  <a:close/>
                </a:path>
                <a:path w="1210945" h="1937385">
                  <a:moveTo>
                    <a:pt x="1210665" y="1210665"/>
                  </a:moveTo>
                  <a:lnTo>
                    <a:pt x="968527" y="1210665"/>
                  </a:lnTo>
                  <a:lnTo>
                    <a:pt x="968527" y="1452791"/>
                  </a:lnTo>
                  <a:lnTo>
                    <a:pt x="1210665" y="1452791"/>
                  </a:lnTo>
                  <a:lnTo>
                    <a:pt x="1210665" y="1210665"/>
                  </a:lnTo>
                  <a:close/>
                </a:path>
                <a:path w="1210945" h="1937385">
                  <a:moveTo>
                    <a:pt x="1210665" y="726401"/>
                  </a:moveTo>
                  <a:lnTo>
                    <a:pt x="968527" y="726401"/>
                  </a:lnTo>
                  <a:lnTo>
                    <a:pt x="968527" y="968527"/>
                  </a:lnTo>
                  <a:lnTo>
                    <a:pt x="1210665" y="968527"/>
                  </a:lnTo>
                  <a:lnTo>
                    <a:pt x="1210665" y="726401"/>
                  </a:lnTo>
                  <a:close/>
                </a:path>
                <a:path w="1210945" h="1937385">
                  <a:moveTo>
                    <a:pt x="1210665" y="242138"/>
                  </a:moveTo>
                  <a:lnTo>
                    <a:pt x="968527" y="242138"/>
                  </a:lnTo>
                  <a:lnTo>
                    <a:pt x="968527" y="484263"/>
                  </a:lnTo>
                  <a:lnTo>
                    <a:pt x="1210665" y="484263"/>
                  </a:lnTo>
                  <a:lnTo>
                    <a:pt x="1210665" y="24213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87169" y="345968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0"/>
                  </a:moveTo>
                  <a:lnTo>
                    <a:pt x="0" y="242131"/>
                  </a:lnTo>
                  <a:lnTo>
                    <a:pt x="242131" y="242131"/>
                  </a:lnTo>
                  <a:lnTo>
                    <a:pt x="242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87163" y="3701821"/>
              <a:ext cx="242570" cy="726440"/>
            </a:xfrm>
            <a:custGeom>
              <a:avLst/>
              <a:gdLst/>
              <a:ahLst/>
              <a:cxnLst/>
              <a:rect l="l" t="t" r="r" b="b"/>
              <a:pathLst>
                <a:path w="242570" h="726439">
                  <a:moveTo>
                    <a:pt x="242138" y="484263"/>
                  </a:moveTo>
                  <a:lnTo>
                    <a:pt x="0" y="484263"/>
                  </a:lnTo>
                  <a:lnTo>
                    <a:pt x="0" y="726389"/>
                  </a:lnTo>
                  <a:lnTo>
                    <a:pt x="242138" y="726389"/>
                  </a:lnTo>
                  <a:lnTo>
                    <a:pt x="242138" y="484263"/>
                  </a:lnTo>
                  <a:close/>
                </a:path>
                <a:path w="242570" h="726439">
                  <a:moveTo>
                    <a:pt x="242138" y="0"/>
                  </a:moveTo>
                  <a:lnTo>
                    <a:pt x="0" y="0"/>
                  </a:lnTo>
                  <a:lnTo>
                    <a:pt x="0" y="242125"/>
                  </a:lnTo>
                  <a:lnTo>
                    <a:pt x="242138" y="242125"/>
                  </a:lnTo>
                  <a:lnTo>
                    <a:pt x="2421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0510" y="2460917"/>
              <a:ext cx="1997710" cy="1997710"/>
            </a:xfrm>
            <a:custGeom>
              <a:avLst/>
              <a:gdLst/>
              <a:ahLst/>
              <a:cxnLst/>
              <a:rect l="l" t="t" r="r" b="b"/>
              <a:pathLst>
                <a:path w="1997710" h="1997710">
                  <a:moveTo>
                    <a:pt x="1997583" y="1997583"/>
                  </a:moveTo>
                  <a:lnTo>
                    <a:pt x="1997583" y="0"/>
                  </a:lnTo>
                  <a:lnTo>
                    <a:pt x="0" y="0"/>
                  </a:lnTo>
                  <a:lnTo>
                    <a:pt x="0" y="1997583"/>
                  </a:lnTo>
                  <a:lnTo>
                    <a:pt x="1997583" y="1997583"/>
                  </a:lnTo>
                  <a:close/>
                </a:path>
                <a:path w="1997710" h="1997710">
                  <a:moveTo>
                    <a:pt x="1967306" y="1967318"/>
                  </a:moveTo>
                  <a:lnTo>
                    <a:pt x="1967306" y="30264"/>
                  </a:lnTo>
                  <a:lnTo>
                    <a:pt x="30251" y="30264"/>
                  </a:lnTo>
                  <a:lnTo>
                    <a:pt x="30251" y="1967318"/>
                  </a:lnTo>
                  <a:lnTo>
                    <a:pt x="1967306" y="1967318"/>
                  </a:lnTo>
                  <a:close/>
                </a:path>
              </a:pathLst>
            </a:custGeom>
            <a:ln w="7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2182" y="3959072"/>
              <a:ext cx="189166" cy="2118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0044" y="3232683"/>
              <a:ext cx="189166" cy="2118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7906" y="3232683"/>
              <a:ext cx="189166" cy="2118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55781" y="2506281"/>
              <a:ext cx="189166" cy="2118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3642" y="3474808"/>
              <a:ext cx="189166" cy="2118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71517" y="2748419"/>
              <a:ext cx="189166" cy="21186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29379" y="3474808"/>
              <a:ext cx="189166" cy="2118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87253" y="3959072"/>
              <a:ext cx="189166" cy="21187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75809" y="2490406"/>
              <a:ext cx="22860" cy="1938655"/>
            </a:xfrm>
            <a:custGeom>
              <a:avLst/>
              <a:gdLst/>
              <a:ahLst/>
              <a:cxnLst/>
              <a:rect l="l" t="t" r="r" b="b"/>
              <a:pathLst>
                <a:path w="22860" h="1938654">
                  <a:moveTo>
                    <a:pt x="22694" y="0"/>
                  </a:moveTo>
                  <a:lnTo>
                    <a:pt x="0" y="0"/>
                  </a:lnTo>
                  <a:lnTo>
                    <a:pt x="0" y="1938591"/>
                  </a:lnTo>
                  <a:lnTo>
                    <a:pt x="22694" y="1938591"/>
                  </a:lnTo>
                  <a:lnTo>
                    <a:pt x="22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22166" y="3300332"/>
            <a:ext cx="1492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10" dirty="0">
                <a:latin typeface="Arial"/>
                <a:cs typeface="Arial"/>
              </a:rPr>
              <a:t>+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54" name="object 54"/>
          <p:cNvSpPr txBox="1"/>
          <p:nvPr/>
        </p:nvSpPr>
        <p:spPr>
          <a:xfrm>
            <a:off x="6193426" y="3300332"/>
            <a:ext cx="1492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10" dirty="0">
                <a:latin typeface="Arial"/>
                <a:cs typeface="Arial"/>
              </a:rPr>
              <a:t>=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0300" y="4726652"/>
            <a:ext cx="65836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latin typeface="Calibri"/>
                <a:cs typeface="Calibri"/>
              </a:rPr>
              <a:t>GAs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/</a:t>
            </a:r>
            <a:r>
              <a:rPr sz="2050" dirty="0">
                <a:latin typeface="Tahoma"/>
                <a:cs typeface="Tahoma"/>
              </a:rPr>
              <a:t>=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Calibri"/>
                <a:cs typeface="Calibri"/>
              </a:rPr>
              <a:t>evolution:</a:t>
            </a:r>
            <a:r>
              <a:rPr sz="2050" spc="409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genes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encode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replication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70" dirty="0">
                <a:latin typeface="Calibri"/>
                <a:cs typeface="Calibri"/>
              </a:rPr>
              <a:t>machinery!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1E3ECF-1022-4A63-912E-20B7A120BD4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5FBEBDA-0E66-4140-B234-07F195B2E01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Continuous</a:t>
            </a:r>
            <a:r>
              <a:rPr spc="229" dirty="0"/>
              <a:t> </a:t>
            </a:r>
            <a:r>
              <a:rPr spc="55" dirty="0"/>
              <a:t>state</a:t>
            </a:r>
            <a:r>
              <a:rPr spc="250" dirty="0"/>
              <a:t> </a:t>
            </a:r>
            <a:r>
              <a:rPr spc="50" dirty="0"/>
              <a:t>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6825615" cy="2626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want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three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airports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Romania:</a:t>
            </a:r>
            <a:endParaRPr sz="2050">
              <a:latin typeface="Calibri"/>
              <a:cs typeface="Calibri"/>
            </a:endParaRPr>
          </a:p>
          <a:p>
            <a:pPr marL="621665" indent="-206375">
              <a:lnSpc>
                <a:spcPct val="100000"/>
              </a:lnSpc>
              <a:spcBef>
                <a:spcPts val="25"/>
              </a:spcBef>
              <a:buChar char="–"/>
              <a:tabLst>
                <a:tab pos="622300" algn="l"/>
              </a:tabLst>
            </a:pPr>
            <a:r>
              <a:rPr sz="2050" spc="30" dirty="0">
                <a:latin typeface="Calibri"/>
                <a:cs typeface="Calibri"/>
              </a:rPr>
              <a:t>6-D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</a:t>
            </a:r>
            <a:r>
              <a:rPr sz="2050" spc="-105" dirty="0">
                <a:latin typeface="Calibri"/>
                <a:cs typeface="Calibri"/>
              </a:rPr>
              <a:t>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621665" indent="-206375">
              <a:lnSpc>
                <a:spcPct val="100000"/>
              </a:lnSpc>
              <a:spcBef>
                <a:spcPts val="35"/>
              </a:spcBef>
              <a:buChar char="–"/>
              <a:tabLst>
                <a:tab pos="622300" algn="l"/>
              </a:tabLst>
            </a:pPr>
            <a:r>
              <a:rPr sz="2050" spc="-60" dirty="0">
                <a:latin typeface="Calibri"/>
                <a:cs typeface="Calibri"/>
              </a:rPr>
              <a:t>objective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-127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2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-127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-127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  <a:p>
            <a:pPr marL="781685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Calibri"/>
                <a:cs typeface="Calibri"/>
              </a:rPr>
              <a:t>sum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distances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city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nearest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airport</a:t>
            </a:r>
            <a:endParaRPr sz="2050">
              <a:latin typeface="Calibri"/>
              <a:cs typeface="Calibri"/>
            </a:endParaRPr>
          </a:p>
          <a:p>
            <a:pPr marL="50165" marR="17780">
              <a:lnSpc>
                <a:spcPct val="101000"/>
              </a:lnSpc>
              <a:spcBef>
                <a:spcPts val="1545"/>
              </a:spcBef>
            </a:pP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Discretization</a:t>
            </a:r>
            <a:r>
              <a:rPr sz="2050" spc="14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turn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continuous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discrete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space,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empirical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gradient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considers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Lucida Sans Unicode"/>
                <a:cs typeface="Lucida Sans Unicode"/>
              </a:rPr>
              <a:t>±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δ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0" dirty="0">
                <a:latin typeface="Calibri"/>
                <a:cs typeface="Calibri"/>
              </a:rPr>
              <a:t>change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coordinate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Gradient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compute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291" y="4310600"/>
            <a:ext cx="659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0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7" y="4082254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solidFill>
                  <a:srgbClr val="990099"/>
                </a:solidFill>
                <a:latin typeface="Arial"/>
                <a:cs typeface="Arial"/>
              </a:rPr>
              <a:t>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427" y="4304758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solidFill>
                  <a:srgbClr val="990099"/>
                </a:solidFill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427" y="4380958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solidFill>
                  <a:srgbClr val="990099"/>
                </a:solidFill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7" y="4461730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solidFill>
                  <a:srgbClr val="990099"/>
                </a:solidFill>
                <a:latin typeface="Arial"/>
                <a:cs typeface="Arial"/>
              </a:rPr>
              <a:t>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467" y="451881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9915" y="451881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6551" y="451881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2999" y="451881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9635" y="451881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7827" y="4310600"/>
            <a:ext cx="22034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7685" algn="l"/>
                <a:tab pos="1065530" algn="l"/>
                <a:tab pos="1580515" algn="l"/>
                <a:tab pos="2118360" algn="l"/>
              </a:tabLst>
            </a:pP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	,	,	,	,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3592" y="4132293"/>
            <a:ext cx="29349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39750" algn="l"/>
                <a:tab pos="1065530" algn="l"/>
                <a:tab pos="1592580" algn="l"/>
                <a:tab pos="2118360" algn="l"/>
                <a:tab pos="2646045" algn="l"/>
              </a:tabLst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6083" y="451881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55520" y="4490432"/>
            <a:ext cx="29933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74040" algn="l"/>
                <a:tab pos="1090930" algn="l"/>
                <a:tab pos="1627505" algn="l"/>
                <a:tab pos="2143760" algn="l"/>
                <a:tab pos="2680335" algn="l"/>
              </a:tabLst>
            </a:pP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∂x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∂y</a:t>
            </a:r>
            <a:r>
              <a:rPr sz="2100" spc="-4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∂x</a:t>
            </a:r>
            <a:r>
              <a:rPr sz="2100" spc="10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∂y</a:t>
            </a:r>
            <a:r>
              <a:rPr sz="2100" spc="-4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∂x</a:t>
            </a:r>
            <a:r>
              <a:rPr sz="2100" spc="10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	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∂y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18" name="object 18"/>
          <p:cNvSpPr txBox="1"/>
          <p:nvPr/>
        </p:nvSpPr>
        <p:spPr>
          <a:xfrm>
            <a:off x="2576576" y="4610275"/>
            <a:ext cx="2736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33345" algn="l"/>
              </a:tabLst>
            </a:pPr>
            <a:r>
              <a:rPr sz="1400" dirty="0">
                <a:solidFill>
                  <a:srgbClr val="990099"/>
                </a:solidFill>
                <a:latin typeface="Times New Roman"/>
                <a:cs typeface="Times New Roman"/>
              </a:rPr>
              <a:t>1	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108" y="4082254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solidFill>
                  <a:srgbClr val="990099"/>
                </a:solidFill>
                <a:latin typeface="Arial"/>
                <a:cs typeface="Arial"/>
              </a:rPr>
              <a:t>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9108" y="4304758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solidFill>
                  <a:srgbClr val="990099"/>
                </a:solidFill>
                <a:latin typeface="Arial"/>
                <a:cs typeface="Arial"/>
              </a:rPr>
              <a:t>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9108" y="4380958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solidFill>
                  <a:srgbClr val="990099"/>
                </a:solidFill>
                <a:latin typeface="Arial"/>
                <a:cs typeface="Arial"/>
              </a:rPr>
              <a:t>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9108" y="4461730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solidFill>
                  <a:srgbClr val="990099"/>
                </a:solidFill>
                <a:latin typeface="Arial"/>
                <a:cs typeface="Arial"/>
              </a:rPr>
              <a:t>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9500" y="4952205"/>
            <a:ext cx="6824345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increase/reduce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204" dirty="0">
                <a:latin typeface="Calibri"/>
                <a:cs typeface="Calibri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55" dirty="0">
                <a:solidFill>
                  <a:srgbClr val="990099"/>
                </a:solidFill>
                <a:latin typeface="Palatino Linotype"/>
                <a:cs typeface="Palatino Linotyp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←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-65" dirty="0">
                <a:solidFill>
                  <a:srgbClr val="990099"/>
                </a:solidFill>
                <a:latin typeface="Palatino Linotype"/>
                <a:cs typeface="Palatino Linotyp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-120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70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63500" marR="30480" algn="just">
              <a:lnSpc>
                <a:spcPct val="101200"/>
              </a:lnSpc>
              <a:spcBef>
                <a:spcPts val="1530"/>
              </a:spcBef>
            </a:pPr>
            <a:r>
              <a:rPr sz="2050" spc="-60" dirty="0">
                <a:latin typeface="Calibri"/>
                <a:cs typeface="Calibri"/>
              </a:rPr>
              <a:t>Sometimes </a:t>
            </a:r>
            <a:r>
              <a:rPr sz="2050" spc="-45" dirty="0">
                <a:latin typeface="Calibri"/>
                <a:cs typeface="Calibri"/>
              </a:rPr>
              <a:t>can </a:t>
            </a:r>
            <a:r>
              <a:rPr sz="2050" spc="-75" dirty="0">
                <a:latin typeface="Calibri"/>
                <a:cs typeface="Calibri"/>
              </a:rPr>
              <a:t>solve </a:t>
            </a:r>
            <a:r>
              <a:rPr sz="2050" spc="-90" dirty="0">
                <a:latin typeface="Calibri"/>
                <a:cs typeface="Calibri"/>
              </a:rPr>
              <a:t>for </a:t>
            </a:r>
            <a:r>
              <a:rPr sz="2050" spc="90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sz="2050" spc="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20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2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0 </a:t>
            </a:r>
            <a:r>
              <a:rPr sz="2050" spc="-35" dirty="0">
                <a:latin typeface="Calibri"/>
                <a:cs typeface="Calibri"/>
              </a:rPr>
              <a:t>exactly </a:t>
            </a:r>
            <a:r>
              <a:rPr sz="2050" spc="5" dirty="0">
                <a:latin typeface="Calibri"/>
                <a:cs typeface="Calibri"/>
              </a:rPr>
              <a:t>(e.g.,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114" dirty="0">
                <a:latin typeface="Calibri"/>
                <a:cs typeface="Calibri"/>
              </a:rPr>
              <a:t>one </a:t>
            </a:r>
            <a:r>
              <a:rPr sz="2050" dirty="0">
                <a:latin typeface="Calibri"/>
                <a:cs typeface="Calibri"/>
              </a:rPr>
              <a:t>city). 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Newton–Raphson </a:t>
            </a:r>
            <a:r>
              <a:rPr sz="2050" spc="-25" dirty="0">
                <a:latin typeface="Calibri"/>
                <a:cs typeface="Calibri"/>
              </a:rPr>
              <a:t>(1664, </a:t>
            </a:r>
            <a:r>
              <a:rPr sz="2050" spc="-30" dirty="0">
                <a:latin typeface="Calibri"/>
                <a:cs typeface="Calibri"/>
              </a:rPr>
              <a:t>1690) </a:t>
            </a:r>
            <a:r>
              <a:rPr sz="2050" spc="-70" dirty="0">
                <a:latin typeface="Calibri"/>
                <a:cs typeface="Calibri"/>
              </a:rPr>
              <a:t>iterates </a:t>
            </a:r>
            <a:r>
              <a:rPr sz="2050" spc="165" dirty="0">
                <a:solidFill>
                  <a:srgbClr val="990099"/>
                </a:solidFill>
                <a:latin typeface="Palatino Linotype"/>
                <a:cs typeface="Palatino Linotype"/>
              </a:rPr>
              <a:t>x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← </a:t>
            </a:r>
            <a:r>
              <a:rPr sz="2050" spc="165" dirty="0">
                <a:solidFill>
                  <a:srgbClr val="990099"/>
                </a:solidFill>
                <a:latin typeface="Palatino Linotype"/>
                <a:cs typeface="Palatino Linotype"/>
              </a:rPr>
              <a:t>x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 </a:t>
            </a:r>
            <a:r>
              <a:rPr sz="2050" spc="-245" dirty="0">
                <a:solidFill>
                  <a:srgbClr val="990099"/>
                </a:solidFill>
                <a:latin typeface="Palatino Linotype"/>
                <a:cs typeface="Palatino Linotype"/>
              </a:rPr>
              <a:t>H</a:t>
            </a:r>
            <a:r>
              <a:rPr sz="2100" spc="-367" baseline="3373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100" b="0" spc="-367" baseline="-1984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spc="-359" baseline="-1984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spc="67" baseline="33730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45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45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sz="2050" spc="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20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2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63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70" dirty="0">
                <a:solidFill>
                  <a:srgbClr val="990099"/>
                </a:solidFill>
                <a:latin typeface="Palatino Linotype"/>
                <a:cs typeface="Palatino Linotyp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8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Palatino Linotype"/>
                <a:cs typeface="Palatino Linotype"/>
              </a:rPr>
              <a:t>H</a:t>
            </a:r>
            <a:r>
              <a:rPr sz="2100" b="0" spc="1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ij</a:t>
            </a:r>
            <a:r>
              <a:rPr sz="2100" b="0" spc="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0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100" spc="7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50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spc="18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spc="24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D29248-BEF2-4FC8-ADEB-586621758D0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BB8755-2BDE-40BF-9444-4AFAD0F1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80" dirty="0"/>
              <a:t>Search with Nondeterministic Actions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6825615" cy="42056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Agent</a:t>
            </a:r>
            <a:r>
              <a:rPr lang="en-US" sz="2050" spc="-55" dirty="0">
                <a:latin typeface="Calibri"/>
                <a:cs typeface="Calibri"/>
              </a:rPr>
              <a:t> doesn’t know the state its transitioned to </a:t>
            </a:r>
            <a:r>
              <a:rPr lang="en-US" sz="2050" b="1" spc="-55" dirty="0">
                <a:latin typeface="Calibri"/>
                <a:cs typeface="Calibri"/>
              </a:rPr>
              <a:t>after action</a:t>
            </a:r>
            <a:r>
              <a:rPr lang="en-US" sz="2050" spc="-55" dirty="0">
                <a:latin typeface="Calibri"/>
                <a:cs typeface="Calibri"/>
              </a:rPr>
              <a:t>, the environment is </a:t>
            </a:r>
            <a:r>
              <a:rPr lang="en-US" sz="2050" b="1" spc="-55" dirty="0">
                <a:latin typeface="Calibri"/>
                <a:cs typeface="Calibri"/>
              </a:rPr>
              <a:t>nondeterministic</a:t>
            </a:r>
            <a:r>
              <a:rPr lang="en-US" sz="2050" spc="-55" dirty="0">
                <a:latin typeface="Calibri"/>
                <a:cs typeface="Calibri"/>
              </a:rPr>
              <a:t>. </a:t>
            </a: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lang="en-US" sz="2050" spc="-55" dirty="0">
                <a:latin typeface="Calibri"/>
                <a:cs typeface="Calibri"/>
              </a:rPr>
              <a:t>Rather, it will know the possible states it will be in, which is called “</a:t>
            </a:r>
            <a:r>
              <a:rPr lang="en-US" sz="2050" b="1" spc="-55" dirty="0">
                <a:latin typeface="Calibri"/>
                <a:cs typeface="Calibri"/>
              </a:rPr>
              <a:t>belief state</a:t>
            </a:r>
            <a:r>
              <a:rPr lang="en-US" sz="2050" spc="-55" dirty="0">
                <a:latin typeface="Calibri"/>
                <a:cs typeface="Calibri"/>
              </a:rPr>
              <a:t>”</a:t>
            </a: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lang="en-US" sz="2050" spc="-55" dirty="0">
                <a:latin typeface="Calibri"/>
                <a:cs typeface="Calibri"/>
              </a:rPr>
              <a:t>Examples: </a:t>
            </a:r>
          </a:p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55" dirty="0">
                <a:latin typeface="Calibri"/>
                <a:cs typeface="Calibri"/>
              </a:rPr>
              <a:t>The </a:t>
            </a:r>
            <a:r>
              <a:rPr lang="en-US" sz="2050" b="1" spc="-55" dirty="0">
                <a:latin typeface="Calibri"/>
                <a:cs typeface="Calibri"/>
              </a:rPr>
              <a:t>erratic vacuum world </a:t>
            </a:r>
            <a:r>
              <a:rPr lang="en-US" sz="2050" spc="-55" dirty="0">
                <a:latin typeface="Calibri"/>
                <a:cs typeface="Calibri"/>
              </a:rPr>
              <a:t>(if-then-else) steps. If statement tests to know the current state.</a:t>
            </a:r>
          </a:p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b="1" spc="-55" dirty="0">
                <a:latin typeface="Calibri"/>
                <a:cs typeface="Calibri"/>
              </a:rPr>
              <a:t>AND-OR </a:t>
            </a:r>
            <a:r>
              <a:rPr lang="en-US" sz="2050" spc="-55" dirty="0">
                <a:latin typeface="Calibri"/>
                <a:cs typeface="Calibri"/>
              </a:rPr>
              <a:t>search trees. Two possible actions (</a:t>
            </a:r>
            <a:r>
              <a:rPr lang="en-US" sz="2050" b="1" spc="-55" dirty="0">
                <a:latin typeface="Calibri"/>
                <a:cs typeface="Calibri"/>
              </a:rPr>
              <a:t>OR nodes</a:t>
            </a:r>
            <a:r>
              <a:rPr lang="en-US" sz="2050" spc="-55" dirty="0">
                <a:latin typeface="Calibri"/>
                <a:cs typeface="Calibri"/>
              </a:rPr>
              <a:t>). Branching that happens from a choice (</a:t>
            </a:r>
            <a:r>
              <a:rPr lang="en-US" sz="2050" b="1" spc="-55" dirty="0">
                <a:latin typeface="Calibri"/>
                <a:cs typeface="Calibri"/>
              </a:rPr>
              <a:t>AND nodes)</a:t>
            </a:r>
            <a:r>
              <a:rPr lang="en-US" sz="2050" spc="-55" dirty="0">
                <a:latin typeface="Calibri"/>
                <a:cs typeface="Calibri"/>
              </a:rPr>
              <a:t>.</a:t>
            </a:r>
          </a:p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b="1" spc="-55" dirty="0">
                <a:latin typeface="Calibri"/>
                <a:cs typeface="Calibri"/>
              </a:rPr>
              <a:t>Try, try again</a:t>
            </a:r>
            <a:r>
              <a:rPr lang="en-US" sz="2050" spc="-55" dirty="0">
                <a:latin typeface="Calibri"/>
                <a:cs typeface="Calibri"/>
              </a:rPr>
              <a:t>. A cyclic plan where minimum condition (every leaf = goal state &amp; reachable from other points in the plan)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A96F5-8F4C-491E-A7DF-85B5EF344E5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B866D-E7E8-457B-82B1-C9871671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80" dirty="0"/>
              <a:t>Search in Partially Observable Environments</a:t>
            </a:r>
            <a:endParaRPr lang="en-MY"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6825615" cy="32335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Problem of partial observability, </a:t>
            </a:r>
            <a:r>
              <a:rPr lang="en-US" sz="2050" spc="-55" dirty="0">
                <a:latin typeface="Calibri"/>
                <a:cs typeface="Calibri"/>
              </a:rPr>
              <a:t>where the agent’s percepts are not enough  to pin down the exact state</a:t>
            </a:r>
            <a:r>
              <a:rPr lang="en-US" sz="2050" b="1" spc="-55" dirty="0">
                <a:latin typeface="Calibri"/>
                <a:cs typeface="Calibri"/>
              </a:rPr>
              <a:t>.</a:t>
            </a:r>
          </a:p>
          <a:p>
            <a:pPr marL="50800"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Searching with no observation</a:t>
            </a:r>
            <a:r>
              <a:rPr lang="en-US" sz="2050" spc="-55" dirty="0">
                <a:latin typeface="Calibri"/>
                <a:cs typeface="Calibri"/>
              </a:rPr>
              <a:t>: Agent’s percepts provide </a:t>
            </a:r>
            <a:r>
              <a:rPr lang="en-US" sz="2050" b="1" spc="-55" dirty="0">
                <a:latin typeface="Calibri"/>
                <a:cs typeface="Calibri"/>
              </a:rPr>
              <a:t>no information at all</a:t>
            </a:r>
            <a:r>
              <a:rPr lang="en-US" sz="2050" spc="-55" dirty="0">
                <a:latin typeface="Calibri"/>
                <a:cs typeface="Calibri"/>
              </a:rPr>
              <a:t>,  </a:t>
            </a:r>
            <a:r>
              <a:rPr lang="en-US" sz="2050" spc="-55" dirty="0" err="1">
                <a:latin typeface="Calibri"/>
                <a:cs typeface="Calibri"/>
              </a:rPr>
              <a:t>sensorless</a:t>
            </a:r>
            <a:r>
              <a:rPr lang="en-US" sz="2050" spc="-55" dirty="0">
                <a:latin typeface="Calibri"/>
                <a:cs typeface="Calibri"/>
              </a:rPr>
              <a:t> problem (or a conformant problem).</a:t>
            </a:r>
          </a:p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55" dirty="0">
                <a:latin typeface="Calibri"/>
                <a:cs typeface="Calibri"/>
              </a:rPr>
              <a:t>Solution: sequence of actions, not a conditional plan</a:t>
            </a:r>
          </a:p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Searching in partially observable environments </a:t>
            </a:r>
            <a:r>
              <a:rPr lang="en-US" sz="2050" spc="-55" dirty="0">
                <a:latin typeface="Calibri"/>
                <a:cs typeface="Calibri"/>
              </a:rPr>
              <a:t>requires a function that </a:t>
            </a:r>
            <a:r>
              <a:rPr lang="en-US" sz="2050" b="1" spc="-55" dirty="0">
                <a:latin typeface="Calibri"/>
                <a:cs typeface="Calibri"/>
              </a:rPr>
              <a:t>monitors</a:t>
            </a:r>
            <a:r>
              <a:rPr lang="en-US" sz="2050" spc="-55" dirty="0">
                <a:latin typeface="Calibri"/>
                <a:cs typeface="Calibri"/>
              </a:rPr>
              <a:t> or </a:t>
            </a:r>
            <a:r>
              <a:rPr lang="en-US" sz="2050" b="1" spc="-55" dirty="0">
                <a:latin typeface="Calibri"/>
                <a:cs typeface="Calibri"/>
              </a:rPr>
              <a:t>estimates</a:t>
            </a:r>
            <a:r>
              <a:rPr lang="en-US" sz="2050" spc="-55" dirty="0">
                <a:latin typeface="Calibri"/>
                <a:cs typeface="Calibri"/>
              </a:rPr>
              <a:t> the environment to maintain the belief state.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602F7-7EB8-498D-BA4C-69F1989FC66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F72CE-06EC-4BED-9977-BADD6369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80" dirty="0"/>
              <a:t>Summary</a:t>
            </a:r>
            <a:endParaRPr lang="en-MY"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6825615" cy="45339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Local search methods </a:t>
            </a:r>
            <a:r>
              <a:rPr lang="en-US" sz="2050" spc="-55" dirty="0">
                <a:latin typeface="Calibri"/>
                <a:cs typeface="Calibri"/>
              </a:rPr>
              <a:t>keep only a </a:t>
            </a:r>
            <a:r>
              <a:rPr lang="en-US" sz="2050" b="1" spc="-55" dirty="0">
                <a:latin typeface="Calibri"/>
                <a:cs typeface="Calibri"/>
              </a:rPr>
              <a:t>small number of states </a:t>
            </a:r>
            <a:r>
              <a:rPr lang="en-US" sz="2050" spc="-55" dirty="0">
                <a:latin typeface="Calibri"/>
                <a:cs typeface="Calibri"/>
              </a:rPr>
              <a:t>in memory that are useful for optimization.</a:t>
            </a:r>
          </a:p>
          <a:p>
            <a:pPr marL="50800"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spcBef>
                <a:spcPts val="114"/>
              </a:spcBef>
            </a:pPr>
            <a:r>
              <a:rPr lang="en-US" sz="2050" spc="-55" dirty="0">
                <a:latin typeface="Calibri"/>
                <a:cs typeface="Calibri"/>
              </a:rPr>
              <a:t>In </a:t>
            </a:r>
            <a:r>
              <a:rPr lang="en-US" sz="2050" b="1" spc="-55" dirty="0">
                <a:latin typeface="Calibri"/>
                <a:cs typeface="Calibri"/>
              </a:rPr>
              <a:t>nondeterministic environments</a:t>
            </a:r>
            <a:r>
              <a:rPr lang="en-US" sz="2050" spc="-55" dirty="0">
                <a:latin typeface="Calibri"/>
                <a:cs typeface="Calibri"/>
              </a:rPr>
              <a:t>, agents can apply </a:t>
            </a:r>
            <a:r>
              <a:rPr lang="en-US" sz="2050" b="1" spc="-55" dirty="0">
                <a:latin typeface="Calibri"/>
                <a:cs typeface="Calibri"/>
              </a:rPr>
              <a:t>AND–OR search</a:t>
            </a:r>
            <a:r>
              <a:rPr lang="en-US" sz="2050" spc="-55" dirty="0">
                <a:latin typeface="Calibri"/>
                <a:cs typeface="Calibri"/>
              </a:rPr>
              <a:t> to generate contingency plans that reach the goal regardless of which outcomes occur during execution.</a:t>
            </a:r>
          </a:p>
          <a:p>
            <a:pPr marL="50800"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Belief-state</a:t>
            </a:r>
            <a:r>
              <a:rPr lang="en-US" sz="2050" spc="-55" dirty="0">
                <a:latin typeface="Calibri"/>
                <a:cs typeface="Calibri"/>
              </a:rPr>
              <a:t> is the set of </a:t>
            </a:r>
            <a:r>
              <a:rPr lang="en-US" sz="2050" b="1" spc="-55" dirty="0">
                <a:latin typeface="Calibri"/>
                <a:cs typeface="Calibri"/>
              </a:rPr>
              <a:t>possible states </a:t>
            </a:r>
            <a:r>
              <a:rPr lang="en-US" sz="2050" spc="-55" dirty="0">
                <a:latin typeface="Calibri"/>
                <a:cs typeface="Calibri"/>
              </a:rPr>
              <a:t>that the agent is in for </a:t>
            </a:r>
            <a:r>
              <a:rPr lang="en-US" sz="2050" b="1" spc="-55" dirty="0">
                <a:latin typeface="Calibri"/>
                <a:cs typeface="Calibri"/>
              </a:rPr>
              <a:t>partially observable environments</a:t>
            </a:r>
            <a:r>
              <a:rPr lang="en-US" sz="2050" spc="-55" dirty="0">
                <a:latin typeface="Calibri"/>
                <a:cs typeface="Calibri"/>
              </a:rPr>
              <a:t>.</a:t>
            </a:r>
          </a:p>
          <a:p>
            <a:pPr marL="50800"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spcBef>
                <a:spcPts val="114"/>
              </a:spcBef>
            </a:pPr>
            <a:r>
              <a:rPr lang="en-US" sz="2050" b="1" spc="-55" dirty="0">
                <a:latin typeface="Calibri"/>
                <a:cs typeface="Calibri"/>
              </a:rPr>
              <a:t>Standard search algorithms </a:t>
            </a:r>
            <a:r>
              <a:rPr lang="en-US" sz="2050" spc="-55" dirty="0">
                <a:latin typeface="Calibri"/>
                <a:cs typeface="Calibri"/>
              </a:rPr>
              <a:t>can be </a:t>
            </a:r>
            <a:r>
              <a:rPr lang="en-US" sz="2050" b="1" spc="-55" dirty="0">
                <a:latin typeface="Calibri"/>
                <a:cs typeface="Calibri"/>
              </a:rPr>
              <a:t>applied directly to belief-state </a:t>
            </a:r>
            <a:r>
              <a:rPr lang="en-US" sz="2050" spc="-55" dirty="0">
                <a:latin typeface="Calibri"/>
                <a:cs typeface="Calibri"/>
              </a:rPr>
              <a:t>space to solve </a:t>
            </a:r>
            <a:r>
              <a:rPr lang="en-US" sz="2050" b="1" spc="-55" dirty="0" err="1">
                <a:latin typeface="Calibri"/>
                <a:cs typeface="Calibri"/>
              </a:rPr>
              <a:t>sensorless</a:t>
            </a:r>
            <a:r>
              <a:rPr lang="en-US" sz="2050" spc="-55" dirty="0">
                <a:latin typeface="Calibri"/>
                <a:cs typeface="Calibri"/>
              </a:rPr>
              <a:t> problems.</a:t>
            </a:r>
          </a:p>
          <a:p>
            <a:pPr marL="50800"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endParaRPr lang="en-US" sz="2050" spc="-55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2BE88-5303-49FF-B00E-4360EC4A8CE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8E7FA-EAC8-4A48-8821-7382D545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245735" cy="229998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20" dirty="0">
                <a:latin typeface="Calibri"/>
                <a:cs typeface="Calibri"/>
              </a:rPr>
              <a:t>Local Search and Optimization Problems</a:t>
            </a:r>
          </a:p>
          <a:p>
            <a:pPr marL="838200" lvl="1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20" dirty="0">
                <a:latin typeface="Calibri"/>
                <a:cs typeface="Calibri"/>
              </a:rPr>
              <a:t>Hill-climbing</a:t>
            </a:r>
            <a:endParaRPr lang="en-US" sz="2050" dirty="0">
              <a:latin typeface="Calibri"/>
              <a:cs typeface="Calibri"/>
            </a:endParaRPr>
          </a:p>
          <a:p>
            <a:pPr marL="838200" lvl="1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latin typeface="Calibri"/>
                <a:cs typeface="Calibri"/>
              </a:rPr>
              <a:t>Simulated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annealing</a:t>
            </a:r>
            <a:endParaRPr lang="en-US" sz="2050" dirty="0">
              <a:latin typeface="Calibri"/>
              <a:cs typeface="Calibri"/>
            </a:endParaRPr>
          </a:p>
          <a:p>
            <a:pPr marL="838200" lvl="1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latin typeface="Calibri"/>
                <a:cs typeface="Calibri"/>
              </a:rPr>
              <a:t>Genetic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60" dirty="0">
                <a:latin typeface="Calibri"/>
                <a:cs typeface="Calibri"/>
              </a:rPr>
              <a:t> </a:t>
            </a:r>
            <a:endParaRPr lang="en-US" sz="2050" spc="160" dirty="0">
              <a:latin typeface="Calibri"/>
              <a:cs typeface="Calibri"/>
            </a:endParaRPr>
          </a:p>
          <a:p>
            <a:pPr marL="381000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10" dirty="0">
                <a:latin typeface="Calibri"/>
                <a:cs typeface="Calibri"/>
              </a:rPr>
              <a:t>Local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continuous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spaces</a:t>
            </a:r>
            <a:r>
              <a:rPr sz="2050" spc="180" dirty="0">
                <a:latin typeface="Calibri"/>
                <a:cs typeface="Calibri"/>
              </a:rPr>
              <a:t> </a:t>
            </a:r>
            <a:endParaRPr lang="en-US" sz="2050" spc="180" dirty="0">
              <a:latin typeface="Calibri"/>
              <a:cs typeface="Calibri"/>
            </a:endParaRPr>
          </a:p>
          <a:p>
            <a:pPr marL="381000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MY" sz="2050" spc="-45" dirty="0">
                <a:latin typeface="Calibri"/>
                <a:cs typeface="Calibri"/>
              </a:rPr>
              <a:t>Search with Nondeterministic Actions</a:t>
            </a:r>
          </a:p>
          <a:p>
            <a:pPr marL="381000" indent="-368935"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Search in Partially Observable Environments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07954-1D73-46EA-A952-01F7D0E0A6D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A0BB1-1C19-4328-86CF-68B48A31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65" dirty="0"/>
              <a:t>Local Search and Optimization Problems</a:t>
            </a:r>
            <a:endParaRPr spc="6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ABF6D-E58F-4074-914B-EE1EEAB7C536}"/>
              </a:ext>
            </a:extLst>
          </p:cNvPr>
          <p:cNvSpPr txBox="1"/>
          <p:nvPr/>
        </p:nvSpPr>
        <p:spPr>
          <a:xfrm>
            <a:off x="990600" y="1676400"/>
            <a:ext cx="8610600" cy="491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497330">
              <a:lnSpc>
                <a:spcPct val="101000"/>
              </a:lnSpc>
              <a:spcBef>
                <a:spcPts val="90"/>
              </a:spcBef>
            </a:pPr>
            <a:r>
              <a:rPr lang="en-US" sz="2050" spc="-30" dirty="0">
                <a:latin typeface="Calibri"/>
                <a:cs typeface="Calibri"/>
              </a:rPr>
              <a:t>In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many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45" dirty="0">
                <a:latin typeface="Calibri"/>
                <a:cs typeface="Calibri"/>
              </a:rPr>
              <a:t>optimization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80" dirty="0">
                <a:latin typeface="Calibri"/>
                <a:cs typeface="Calibri"/>
              </a:rPr>
              <a:t>problems,</a:t>
            </a:r>
            <a:r>
              <a:rPr lang="en-US" sz="2050" spc="190" dirty="0">
                <a:latin typeface="Calibri"/>
                <a:cs typeface="Calibri"/>
              </a:rPr>
              <a:t> </a:t>
            </a:r>
            <a:r>
              <a:rPr lang="en-US" sz="205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path </a:t>
            </a:r>
            <a:r>
              <a:rPr lang="en-US" sz="2050" spc="-40" dirty="0">
                <a:latin typeface="Calibri"/>
                <a:cs typeface="Calibri"/>
              </a:rPr>
              <a:t>is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65" dirty="0">
                <a:latin typeface="Calibri"/>
                <a:cs typeface="Calibri"/>
              </a:rPr>
              <a:t>irrelevant; </a:t>
            </a:r>
            <a:r>
              <a:rPr lang="en-US" sz="2050" spc="-450" dirty="0">
                <a:latin typeface="Calibri"/>
                <a:cs typeface="Calibri"/>
              </a:rPr>
              <a:t> </a:t>
            </a:r>
            <a:r>
              <a:rPr lang="en-US" sz="2050" spc="-80" dirty="0">
                <a:latin typeface="Calibri"/>
                <a:cs typeface="Calibri"/>
              </a:rPr>
              <a:t>the</a:t>
            </a:r>
            <a:r>
              <a:rPr lang="en-US" sz="2050" spc="195" dirty="0">
                <a:latin typeface="Calibri"/>
                <a:cs typeface="Calibri"/>
              </a:rPr>
              <a:t> </a:t>
            </a:r>
            <a:r>
              <a:rPr lang="en-US" sz="2050" spc="-45" dirty="0">
                <a:latin typeface="Calibri"/>
                <a:cs typeface="Calibri"/>
              </a:rPr>
              <a:t>goal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state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itself</a:t>
            </a:r>
            <a:r>
              <a:rPr lang="en-US" sz="2050" spc="210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is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80" dirty="0">
                <a:latin typeface="Calibri"/>
                <a:cs typeface="Calibri"/>
              </a:rPr>
              <a:t>the</a:t>
            </a:r>
            <a:r>
              <a:rPr lang="en-US" sz="2050" spc="195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solution</a:t>
            </a:r>
            <a:endParaRPr lang="en-US" sz="2050" dirty="0">
              <a:latin typeface="Calibri"/>
              <a:cs typeface="Calibri"/>
            </a:endParaRPr>
          </a:p>
          <a:p>
            <a:pPr marL="744220" marR="1220470" indent="-732155">
              <a:lnSpc>
                <a:spcPct val="101499"/>
              </a:lnSpc>
              <a:spcBef>
                <a:spcPts val="1525"/>
              </a:spcBef>
            </a:pPr>
            <a:r>
              <a:rPr lang="en-US" sz="2050" spc="-5" dirty="0">
                <a:latin typeface="Calibri"/>
                <a:cs typeface="Calibri"/>
              </a:rPr>
              <a:t>Then</a:t>
            </a:r>
            <a:r>
              <a:rPr lang="en-US" sz="2050" spc="195" dirty="0"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state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space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484" dirty="0">
                <a:latin typeface="Calibri"/>
                <a:cs typeface="Calibri"/>
              </a:rPr>
              <a:t>=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set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75" dirty="0">
                <a:latin typeface="Calibri"/>
                <a:cs typeface="Calibri"/>
              </a:rPr>
              <a:t>of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“complete”</a:t>
            </a:r>
            <a:r>
              <a:rPr lang="en-US" sz="2050" spc="165" dirty="0">
                <a:latin typeface="Calibri"/>
                <a:cs typeface="Calibri"/>
              </a:rPr>
              <a:t> </a:t>
            </a:r>
            <a:r>
              <a:rPr lang="en-US" sz="2050" spc="-45" dirty="0">
                <a:latin typeface="Calibri"/>
                <a:cs typeface="Calibri"/>
              </a:rPr>
              <a:t>configurations; </a:t>
            </a:r>
            <a:r>
              <a:rPr lang="en-US" sz="2050" spc="-445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find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95" dirty="0">
                <a:solidFill>
                  <a:srgbClr val="7E0000"/>
                </a:solidFill>
                <a:latin typeface="Palatino Linotype"/>
                <a:cs typeface="Palatino Linotype"/>
              </a:rPr>
              <a:t>optimal</a:t>
            </a:r>
            <a:r>
              <a:rPr lang="en-US" sz="205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lang="en-US" sz="2050" spc="-45" dirty="0">
                <a:latin typeface="Calibri"/>
                <a:cs typeface="Calibri"/>
              </a:rPr>
              <a:t>configuration,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20" dirty="0">
                <a:latin typeface="Calibri"/>
                <a:cs typeface="Calibri"/>
              </a:rPr>
              <a:t>e.g.,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200" dirty="0">
                <a:latin typeface="Calibri"/>
                <a:cs typeface="Calibri"/>
              </a:rPr>
              <a:t>TSP</a:t>
            </a:r>
            <a:endParaRPr lang="en-US" sz="2050" dirty="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050" spc="-65" dirty="0">
                <a:latin typeface="Calibri"/>
                <a:cs typeface="Calibri"/>
              </a:rPr>
              <a:t>or,</a:t>
            </a:r>
            <a:r>
              <a:rPr lang="en-US" sz="2050" spc="190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find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configuration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35" dirty="0">
                <a:latin typeface="Calibri"/>
                <a:cs typeface="Calibri"/>
              </a:rPr>
              <a:t>satisfying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constraints,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20" dirty="0">
                <a:latin typeface="Calibri"/>
                <a:cs typeface="Calibri"/>
              </a:rPr>
              <a:t>e.g.,</a:t>
            </a:r>
            <a:r>
              <a:rPr lang="en-US" sz="2050" spc="190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timetable</a:t>
            </a:r>
            <a:endParaRPr lang="en-US" sz="2050" dirty="0">
              <a:latin typeface="Calibri"/>
              <a:cs typeface="Calibri"/>
            </a:endParaRPr>
          </a:p>
          <a:p>
            <a:pPr marL="12700" marR="948690">
              <a:lnSpc>
                <a:spcPct val="101000"/>
              </a:lnSpc>
              <a:spcBef>
                <a:spcPts val="1535"/>
              </a:spcBef>
            </a:pPr>
            <a:r>
              <a:rPr lang="en-US" sz="2050" spc="-30" dirty="0">
                <a:latin typeface="Calibri"/>
                <a:cs typeface="Calibri"/>
              </a:rPr>
              <a:t>In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such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cases, one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45" dirty="0">
                <a:latin typeface="Calibri"/>
                <a:cs typeface="Calibri"/>
              </a:rPr>
              <a:t>can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105" dirty="0">
                <a:latin typeface="Calibri"/>
                <a:cs typeface="Calibri"/>
              </a:rPr>
              <a:t>use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60" dirty="0">
                <a:solidFill>
                  <a:srgbClr val="00007E"/>
                </a:solidFill>
                <a:latin typeface="Calibri"/>
                <a:cs typeface="Calibri"/>
              </a:rPr>
              <a:t>iterative</a:t>
            </a:r>
            <a:r>
              <a:rPr lang="en-US"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lang="en-US" sz="2050" spc="-90" dirty="0">
                <a:solidFill>
                  <a:srgbClr val="00007E"/>
                </a:solidFill>
                <a:latin typeface="Calibri"/>
                <a:cs typeface="Calibri"/>
              </a:rPr>
              <a:t>improvement</a:t>
            </a:r>
            <a:r>
              <a:rPr lang="en-US"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algorithms; </a:t>
            </a:r>
            <a:r>
              <a:rPr lang="en-US" sz="2050" spc="-445" dirty="0">
                <a:latin typeface="Calibri"/>
                <a:cs typeface="Calibri"/>
              </a:rPr>
              <a:t> </a:t>
            </a:r>
            <a:r>
              <a:rPr lang="en-US" sz="2050" spc="-110" dirty="0">
                <a:latin typeface="Calibri"/>
                <a:cs typeface="Calibri"/>
              </a:rPr>
              <a:t>keep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a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single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20" dirty="0">
                <a:latin typeface="Calibri"/>
                <a:cs typeface="Calibri"/>
              </a:rPr>
              <a:t>“current”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35" dirty="0">
                <a:latin typeface="Calibri"/>
                <a:cs typeface="Calibri"/>
              </a:rPr>
              <a:t>state,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35" dirty="0">
                <a:latin typeface="Calibri"/>
                <a:cs typeface="Calibri"/>
              </a:rPr>
              <a:t>try</a:t>
            </a:r>
            <a:r>
              <a:rPr lang="en-US" sz="2050" spc="195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to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90" dirty="0">
                <a:latin typeface="Calibri"/>
                <a:cs typeface="Calibri"/>
              </a:rPr>
              <a:t>improve</a:t>
            </a:r>
            <a:r>
              <a:rPr lang="en-US" sz="2050" spc="190" dirty="0">
                <a:latin typeface="Calibri"/>
                <a:cs typeface="Calibri"/>
              </a:rPr>
              <a:t> </a:t>
            </a:r>
            <a:r>
              <a:rPr lang="en-US" sz="2050" spc="-10" dirty="0">
                <a:latin typeface="Calibri"/>
                <a:cs typeface="Calibri"/>
              </a:rPr>
              <a:t>it</a:t>
            </a:r>
            <a:endParaRPr lang="en-US" sz="2050" dirty="0">
              <a:latin typeface="Calibri"/>
              <a:cs typeface="Calibri"/>
            </a:endParaRPr>
          </a:p>
          <a:p>
            <a:endParaRPr lang="en-US" sz="2050" b="1" spc="-50" dirty="0">
              <a:latin typeface="Calibri"/>
              <a:cs typeface="Calibri"/>
            </a:endParaRPr>
          </a:p>
          <a:p>
            <a:r>
              <a:rPr lang="en-US" sz="2050" spc="-50" dirty="0">
                <a:latin typeface="Calibri"/>
                <a:cs typeface="Calibri"/>
              </a:rPr>
              <a:t>Local search algorithms operate by searching from a start state to neighboring states, without keeping track of the paths, nor the set of states that have been reached. </a:t>
            </a:r>
          </a:p>
          <a:p>
            <a:endParaRPr lang="en-US" sz="2050" spc="-50" dirty="0">
              <a:latin typeface="Calibri"/>
              <a:cs typeface="Calibri"/>
            </a:endParaRPr>
          </a:p>
          <a:p>
            <a:r>
              <a:rPr lang="en-US" sz="2050" spc="-50" dirty="0">
                <a:latin typeface="Calibri"/>
                <a:cs typeface="Calibri"/>
              </a:rPr>
              <a:t>They are not systematic—they might never explore a portion of the search space where a solution actually resides.</a:t>
            </a:r>
          </a:p>
          <a:p>
            <a:endParaRPr lang="en-US" sz="2050" spc="-5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B122-E0C4-43E5-BC91-7C7460FD4AF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68649-707D-4A34-B196-4F92BB92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225">
              <a:lnSpc>
                <a:spcPts val="2635"/>
              </a:lnSpc>
              <a:tabLst>
                <a:tab pos="2171700" algn="l"/>
              </a:tabLst>
            </a:pPr>
            <a:r>
              <a:rPr spc="90" dirty="0"/>
              <a:t>Example:	</a:t>
            </a:r>
            <a:r>
              <a:rPr spc="35" dirty="0"/>
              <a:t>Travelling</a:t>
            </a:r>
            <a:r>
              <a:rPr spc="265" dirty="0"/>
              <a:t> </a:t>
            </a:r>
            <a:r>
              <a:rPr spc="55" dirty="0"/>
              <a:t>Salesperson</a:t>
            </a:r>
            <a:r>
              <a:rPr spc="245" dirty="0"/>
              <a:t> </a:t>
            </a:r>
            <a:r>
              <a:rPr spc="13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9728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Start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tour,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perform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pairwise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exchanges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827" y="2023661"/>
            <a:ext cx="2009775" cy="2009775"/>
            <a:chOff x="5714827" y="2023661"/>
            <a:chExt cx="2009775" cy="2009775"/>
          </a:xfrm>
        </p:grpSpPr>
        <p:sp>
          <p:nvSpPr>
            <p:cNvPr id="5" name="object 5"/>
            <p:cNvSpPr/>
            <p:nvPr/>
          </p:nvSpPr>
          <p:spPr>
            <a:xfrm>
              <a:off x="5826442" y="2135289"/>
              <a:ext cx="0" cy="1786255"/>
            </a:xfrm>
            <a:custGeom>
              <a:avLst/>
              <a:gdLst/>
              <a:ahLst/>
              <a:cxnLst/>
              <a:rect l="l" t="t" r="r" b="b"/>
              <a:pathLst>
                <a:path h="1786254">
                  <a:moveTo>
                    <a:pt x="0" y="1785975"/>
                  </a:moveTo>
                  <a:lnTo>
                    <a:pt x="0" y="0"/>
                  </a:lnTo>
                </a:path>
              </a:pathLst>
            </a:custGeom>
            <a:ln w="372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827" y="3809649"/>
              <a:ext cx="223242" cy="2232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27" y="2023661"/>
              <a:ext cx="223242" cy="223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17105" y="2135289"/>
              <a:ext cx="595630" cy="893444"/>
            </a:xfrm>
            <a:custGeom>
              <a:avLst/>
              <a:gdLst/>
              <a:ahLst/>
              <a:cxnLst/>
              <a:rect l="l" t="t" r="r" b="b"/>
              <a:pathLst>
                <a:path w="595629" h="893444">
                  <a:moveTo>
                    <a:pt x="595325" y="0"/>
                  </a:moveTo>
                  <a:lnTo>
                    <a:pt x="0" y="892987"/>
                  </a:lnTo>
                </a:path>
              </a:pathLst>
            </a:custGeom>
            <a:ln w="372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0803" y="2023661"/>
              <a:ext cx="223242" cy="2232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5477" y="2916649"/>
              <a:ext cx="223242" cy="2232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26442" y="2135289"/>
              <a:ext cx="1786255" cy="0"/>
            </a:xfrm>
            <a:custGeom>
              <a:avLst/>
              <a:gdLst/>
              <a:ahLst/>
              <a:cxnLst/>
              <a:rect l="l" t="t" r="r" b="b"/>
              <a:pathLst>
                <a:path w="1786254">
                  <a:moveTo>
                    <a:pt x="0" y="0"/>
                  </a:moveTo>
                  <a:lnTo>
                    <a:pt x="1785988" y="0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0803" y="3809649"/>
              <a:ext cx="223242" cy="2232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6442" y="3028276"/>
              <a:ext cx="1786255" cy="893444"/>
            </a:xfrm>
            <a:custGeom>
              <a:avLst/>
              <a:gdLst/>
              <a:ahLst/>
              <a:cxnLst/>
              <a:rect l="l" t="t" r="r" b="b"/>
              <a:pathLst>
                <a:path w="1786254" h="893445">
                  <a:moveTo>
                    <a:pt x="0" y="892987"/>
                  </a:moveTo>
                  <a:lnTo>
                    <a:pt x="1785988" y="892987"/>
                  </a:lnTo>
                </a:path>
                <a:path w="1786254" h="893445">
                  <a:moveTo>
                    <a:pt x="1785988" y="892987"/>
                  </a:moveTo>
                  <a:lnTo>
                    <a:pt x="1190663" y="0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41300" y="2023661"/>
            <a:ext cx="2009775" cy="2009775"/>
            <a:chOff x="2341300" y="2023661"/>
            <a:chExt cx="2009775" cy="2009775"/>
          </a:xfrm>
        </p:grpSpPr>
        <p:sp>
          <p:nvSpPr>
            <p:cNvPr id="15" name="object 15"/>
            <p:cNvSpPr/>
            <p:nvPr/>
          </p:nvSpPr>
          <p:spPr>
            <a:xfrm>
              <a:off x="2452928" y="2135289"/>
              <a:ext cx="1786255" cy="1786255"/>
            </a:xfrm>
            <a:custGeom>
              <a:avLst/>
              <a:gdLst/>
              <a:ahLst/>
              <a:cxnLst/>
              <a:rect l="l" t="t" r="r" b="b"/>
              <a:pathLst>
                <a:path w="1786254" h="1786254">
                  <a:moveTo>
                    <a:pt x="1785975" y="0"/>
                  </a:moveTo>
                  <a:lnTo>
                    <a:pt x="0" y="1785975"/>
                  </a:lnTo>
                </a:path>
                <a:path w="1786254" h="1786254">
                  <a:moveTo>
                    <a:pt x="1190650" y="892987"/>
                  </a:moveTo>
                  <a:lnTo>
                    <a:pt x="0" y="0"/>
                  </a:lnTo>
                </a:path>
              </a:pathLst>
            </a:custGeom>
            <a:ln w="37207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7289" y="2023661"/>
              <a:ext cx="223242" cy="2232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1300" y="3809649"/>
              <a:ext cx="223255" cy="2232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7289" y="3809649"/>
              <a:ext cx="223242" cy="223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951" y="2916649"/>
              <a:ext cx="223255" cy="223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1300" y="2023661"/>
              <a:ext cx="223255" cy="22324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52928" y="2135289"/>
              <a:ext cx="1786255" cy="1786255"/>
            </a:xfrm>
            <a:custGeom>
              <a:avLst/>
              <a:gdLst/>
              <a:ahLst/>
              <a:cxnLst/>
              <a:rect l="l" t="t" r="r" b="b"/>
              <a:pathLst>
                <a:path w="1786254" h="1786254">
                  <a:moveTo>
                    <a:pt x="0" y="0"/>
                  </a:moveTo>
                  <a:lnTo>
                    <a:pt x="1785975" y="0"/>
                  </a:lnTo>
                </a:path>
                <a:path w="1786254" h="1786254">
                  <a:moveTo>
                    <a:pt x="0" y="1785975"/>
                  </a:moveTo>
                  <a:lnTo>
                    <a:pt x="1785975" y="1785975"/>
                  </a:lnTo>
                </a:path>
                <a:path w="1786254" h="1786254">
                  <a:moveTo>
                    <a:pt x="1785975" y="1785975"/>
                  </a:moveTo>
                  <a:lnTo>
                    <a:pt x="1190650" y="892987"/>
                  </a:lnTo>
                </a:path>
              </a:pathLst>
            </a:custGeom>
            <a:ln w="37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23389" y="2817436"/>
            <a:ext cx="521334" cy="422275"/>
            <a:chOff x="4623389" y="2817436"/>
            <a:chExt cx="521334" cy="422275"/>
          </a:xfrm>
        </p:grpSpPr>
        <p:sp>
          <p:nvSpPr>
            <p:cNvPr id="23" name="object 23"/>
            <p:cNvSpPr/>
            <p:nvPr/>
          </p:nvSpPr>
          <p:spPr>
            <a:xfrm>
              <a:off x="4635792" y="2829839"/>
              <a:ext cx="496570" cy="396875"/>
            </a:xfrm>
            <a:custGeom>
              <a:avLst/>
              <a:gdLst/>
              <a:ahLst/>
              <a:cxnLst/>
              <a:rect l="l" t="t" r="r" b="b"/>
              <a:pathLst>
                <a:path w="496570" h="396875">
                  <a:moveTo>
                    <a:pt x="0" y="99212"/>
                  </a:moveTo>
                  <a:lnTo>
                    <a:pt x="0" y="297662"/>
                  </a:lnTo>
                  <a:lnTo>
                    <a:pt x="297662" y="297662"/>
                  </a:lnTo>
                  <a:lnTo>
                    <a:pt x="297662" y="396875"/>
                  </a:lnTo>
                  <a:lnTo>
                    <a:pt x="496100" y="198437"/>
                  </a:lnTo>
                  <a:lnTo>
                    <a:pt x="297662" y="0"/>
                  </a:lnTo>
                  <a:lnTo>
                    <a:pt x="297662" y="99212"/>
                  </a:lnTo>
                  <a:lnTo>
                    <a:pt x="0" y="992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35792" y="2829839"/>
              <a:ext cx="496570" cy="396875"/>
            </a:xfrm>
            <a:custGeom>
              <a:avLst/>
              <a:gdLst/>
              <a:ahLst/>
              <a:cxnLst/>
              <a:rect l="l" t="t" r="r" b="b"/>
              <a:pathLst>
                <a:path w="496570" h="396875">
                  <a:moveTo>
                    <a:pt x="0" y="99212"/>
                  </a:moveTo>
                  <a:lnTo>
                    <a:pt x="297662" y="99212"/>
                  </a:lnTo>
                  <a:lnTo>
                    <a:pt x="297662" y="0"/>
                  </a:lnTo>
                  <a:lnTo>
                    <a:pt x="496100" y="198437"/>
                  </a:lnTo>
                  <a:lnTo>
                    <a:pt x="297662" y="396875"/>
                  </a:lnTo>
                  <a:lnTo>
                    <a:pt x="297662" y="297662"/>
                  </a:lnTo>
                  <a:lnTo>
                    <a:pt x="0" y="297662"/>
                  </a:lnTo>
                  <a:lnTo>
                    <a:pt x="0" y="99212"/>
                  </a:lnTo>
                  <a:close/>
                </a:path>
              </a:pathLst>
            </a:custGeom>
            <a:ln w="24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30291" y="4299932"/>
            <a:ext cx="778573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latin typeface="Calibri"/>
                <a:cs typeface="Calibri"/>
              </a:rPr>
              <a:t>Variants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approach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within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40" dirty="0">
                <a:latin typeface="Calibri"/>
                <a:cs typeface="Calibri"/>
              </a:rPr>
              <a:t>1%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optimal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quickly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thou-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sands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cities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952EE-178A-4729-8FAA-7A4F0A66B99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664804-4E03-4775-A043-5DFD79AF41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635"/>
              </a:lnSpc>
              <a:tabLst>
                <a:tab pos="1643380" algn="l"/>
              </a:tabLst>
            </a:pPr>
            <a:r>
              <a:rPr spc="90" dirty="0"/>
              <a:t>Example:	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pc="55" dirty="0"/>
              <a:t>-queens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87" y="1396713"/>
            <a:ext cx="6864984" cy="1166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40" dirty="0">
                <a:latin typeface="Calibri"/>
                <a:cs typeface="Calibri"/>
              </a:rPr>
              <a:t>Pu</a:t>
            </a:r>
            <a:r>
              <a:rPr sz="2050" spc="25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0" dirty="0">
                <a:latin typeface="Calibri"/>
                <a:cs typeface="Calibri"/>
              </a:rPr>
              <a:t>queen</a:t>
            </a:r>
            <a:r>
              <a:rPr sz="2050" spc="-80" dirty="0">
                <a:latin typeface="Calibri"/>
                <a:cs typeface="Calibri"/>
              </a:rPr>
              <a:t>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85" dirty="0">
                <a:latin typeface="Calibri"/>
                <a:cs typeface="Calibri"/>
              </a:rPr>
              <a:t>o</a:t>
            </a:r>
            <a:r>
              <a:rPr sz="2050" spc="-130" dirty="0">
                <a:latin typeface="Calibri"/>
                <a:cs typeface="Calibri"/>
              </a:rPr>
              <a:t>a</a:t>
            </a:r>
            <a:r>
              <a:rPr sz="2050" spc="-60" dirty="0">
                <a:latin typeface="Calibri"/>
                <a:cs typeface="Calibri"/>
              </a:rPr>
              <a:t>r</a:t>
            </a:r>
            <a:r>
              <a:rPr sz="2050" spc="-80" dirty="0">
                <a:latin typeface="Calibri"/>
                <a:cs typeface="Calibri"/>
              </a:rPr>
              <a:t>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wit</a:t>
            </a:r>
            <a:r>
              <a:rPr sz="2050" spc="-65" dirty="0">
                <a:latin typeface="Calibri"/>
                <a:cs typeface="Calibri"/>
              </a:rPr>
              <a:t>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</a:t>
            </a:r>
            <a:r>
              <a:rPr sz="2050" spc="-95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1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queen</a:t>
            </a:r>
            <a:r>
              <a:rPr sz="2050" spc="-80" dirty="0">
                <a:latin typeface="Calibri"/>
                <a:cs typeface="Calibri"/>
              </a:rPr>
              <a:t>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same  </a:t>
            </a:r>
            <a:r>
              <a:rPr sz="2050" spc="-90" dirty="0">
                <a:latin typeface="Calibri"/>
                <a:cs typeface="Calibri"/>
              </a:rPr>
              <a:t>row,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column,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diagonal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95" dirty="0">
                <a:latin typeface="Calibri"/>
                <a:cs typeface="Calibri"/>
              </a:rPr>
              <a:t>Move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queen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reduce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conflicts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9223" y="3493449"/>
            <a:ext cx="712470" cy="576580"/>
            <a:chOff x="3209223" y="3493449"/>
            <a:chExt cx="712470" cy="576580"/>
          </a:xfrm>
        </p:grpSpPr>
        <p:sp>
          <p:nvSpPr>
            <p:cNvPr id="5" name="object 5"/>
            <p:cNvSpPr/>
            <p:nvPr/>
          </p:nvSpPr>
          <p:spPr>
            <a:xfrm>
              <a:off x="3226180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4" h="542925">
                  <a:moveTo>
                    <a:pt x="0" y="135661"/>
                  </a:moveTo>
                  <a:lnTo>
                    <a:pt x="0" y="406971"/>
                  </a:lnTo>
                  <a:lnTo>
                    <a:pt x="406971" y="406971"/>
                  </a:lnTo>
                  <a:lnTo>
                    <a:pt x="406971" y="542632"/>
                  </a:lnTo>
                  <a:lnTo>
                    <a:pt x="678294" y="271310"/>
                  </a:lnTo>
                  <a:lnTo>
                    <a:pt x="406971" y="0"/>
                  </a:lnTo>
                  <a:lnTo>
                    <a:pt x="406971" y="135661"/>
                  </a:lnTo>
                  <a:lnTo>
                    <a:pt x="0" y="1356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6180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4" h="542925">
                  <a:moveTo>
                    <a:pt x="0" y="135661"/>
                  </a:moveTo>
                  <a:lnTo>
                    <a:pt x="406971" y="135661"/>
                  </a:lnTo>
                  <a:lnTo>
                    <a:pt x="406971" y="0"/>
                  </a:lnTo>
                  <a:lnTo>
                    <a:pt x="678294" y="271310"/>
                  </a:lnTo>
                  <a:lnTo>
                    <a:pt x="406971" y="542632"/>
                  </a:lnTo>
                  <a:lnTo>
                    <a:pt x="406971" y="406971"/>
                  </a:lnTo>
                  <a:lnTo>
                    <a:pt x="0" y="406971"/>
                  </a:lnTo>
                  <a:lnTo>
                    <a:pt x="0" y="135661"/>
                  </a:lnTo>
                  <a:close/>
                </a:path>
              </a:pathLst>
            </a:custGeom>
            <a:ln w="3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05933" y="2868541"/>
            <a:ext cx="1844039" cy="1844039"/>
            <a:chOff x="1205933" y="2868541"/>
            <a:chExt cx="1844039" cy="1844039"/>
          </a:xfrm>
        </p:grpSpPr>
        <p:sp>
          <p:nvSpPr>
            <p:cNvPr id="8" name="object 8"/>
            <p:cNvSpPr/>
            <p:nvPr/>
          </p:nvSpPr>
          <p:spPr>
            <a:xfrm>
              <a:off x="1259459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197" y="1132306"/>
                  </a:moveTo>
                  <a:lnTo>
                    <a:pt x="434098" y="1132306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197" y="1302308"/>
                  </a:lnTo>
                  <a:lnTo>
                    <a:pt x="868197" y="1132306"/>
                  </a:lnTo>
                  <a:close/>
                </a:path>
                <a:path w="1736725" h="1736725">
                  <a:moveTo>
                    <a:pt x="868197" y="868210"/>
                  </a:moveTo>
                  <a:lnTo>
                    <a:pt x="434098" y="868210"/>
                  </a:lnTo>
                  <a:lnTo>
                    <a:pt x="434098" y="1081443"/>
                  </a:lnTo>
                  <a:lnTo>
                    <a:pt x="868197" y="1081443"/>
                  </a:lnTo>
                  <a:lnTo>
                    <a:pt x="868197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302308" y="693280"/>
                  </a:moveTo>
                  <a:lnTo>
                    <a:pt x="868210" y="693280"/>
                  </a:lnTo>
                  <a:lnTo>
                    <a:pt x="868210" y="868197"/>
                  </a:lnTo>
                  <a:lnTo>
                    <a:pt x="1302308" y="868197"/>
                  </a:lnTo>
                  <a:lnTo>
                    <a:pt x="1302308" y="693280"/>
                  </a:lnTo>
                  <a:close/>
                </a:path>
                <a:path w="1736725" h="1736725">
                  <a:moveTo>
                    <a:pt x="1302308" y="434098"/>
                  </a:moveTo>
                  <a:lnTo>
                    <a:pt x="868210" y="434098"/>
                  </a:lnTo>
                  <a:lnTo>
                    <a:pt x="868210" y="642416"/>
                  </a:lnTo>
                  <a:lnTo>
                    <a:pt x="1302308" y="642416"/>
                  </a:lnTo>
                  <a:lnTo>
                    <a:pt x="1302308" y="434098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4411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7" y="1781454"/>
                  </a:moveTo>
                  <a:lnTo>
                    <a:pt x="1781467" y="45034"/>
                  </a:lnTo>
                  <a:lnTo>
                    <a:pt x="45046" y="45034"/>
                  </a:lnTo>
                  <a:lnTo>
                    <a:pt x="45046" y="1781454"/>
                  </a:lnTo>
                  <a:lnTo>
                    <a:pt x="1781467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5889" y="3455847"/>
              <a:ext cx="203479" cy="2279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3411" y="3903167"/>
              <a:ext cx="203492" cy="2279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9511" y="3894873"/>
              <a:ext cx="203479" cy="2279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270" y="3459987"/>
              <a:ext cx="203492" cy="2279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9178" y="3589908"/>
              <a:ext cx="1060450" cy="439420"/>
            </a:xfrm>
            <a:custGeom>
              <a:avLst/>
              <a:gdLst/>
              <a:ahLst/>
              <a:cxnLst/>
              <a:rect l="l" t="t" r="r" b="b"/>
              <a:pathLst>
                <a:path w="1060450" h="439420">
                  <a:moveTo>
                    <a:pt x="207086" y="115963"/>
                  </a:moveTo>
                  <a:lnTo>
                    <a:pt x="0" y="331343"/>
                  </a:lnTo>
                </a:path>
                <a:path w="1060450" h="439420">
                  <a:moveTo>
                    <a:pt x="439026" y="0"/>
                  </a:moveTo>
                  <a:lnTo>
                    <a:pt x="1043711" y="0"/>
                  </a:lnTo>
                </a:path>
                <a:path w="1060450" h="439420">
                  <a:moveTo>
                    <a:pt x="1060284" y="115963"/>
                  </a:moveTo>
                  <a:lnTo>
                    <a:pt x="853198" y="331343"/>
                  </a:lnTo>
                </a:path>
                <a:path w="1060450" h="439420">
                  <a:moveTo>
                    <a:pt x="405879" y="115963"/>
                  </a:moveTo>
                  <a:lnTo>
                    <a:pt x="612965" y="331343"/>
                  </a:lnTo>
                </a:path>
                <a:path w="1060450" h="439420">
                  <a:moveTo>
                    <a:pt x="8267" y="439026"/>
                  </a:moveTo>
                  <a:lnTo>
                    <a:pt x="612965" y="439026"/>
                  </a:lnTo>
                </a:path>
              </a:pathLst>
            </a:custGeom>
            <a:ln w="5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25004" y="3493449"/>
            <a:ext cx="712470" cy="576580"/>
            <a:chOff x="6125004" y="3493449"/>
            <a:chExt cx="712470" cy="576580"/>
          </a:xfrm>
        </p:grpSpPr>
        <p:sp>
          <p:nvSpPr>
            <p:cNvPr id="16" name="object 16"/>
            <p:cNvSpPr/>
            <p:nvPr/>
          </p:nvSpPr>
          <p:spPr>
            <a:xfrm>
              <a:off x="6141961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5" h="542925">
                  <a:moveTo>
                    <a:pt x="0" y="135661"/>
                  </a:moveTo>
                  <a:lnTo>
                    <a:pt x="0" y="406971"/>
                  </a:lnTo>
                  <a:lnTo>
                    <a:pt x="406971" y="406971"/>
                  </a:lnTo>
                  <a:lnTo>
                    <a:pt x="406971" y="542632"/>
                  </a:lnTo>
                  <a:lnTo>
                    <a:pt x="678281" y="271310"/>
                  </a:lnTo>
                  <a:lnTo>
                    <a:pt x="406971" y="0"/>
                  </a:lnTo>
                  <a:lnTo>
                    <a:pt x="406971" y="135661"/>
                  </a:lnTo>
                  <a:lnTo>
                    <a:pt x="0" y="1356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1961" y="3510406"/>
              <a:ext cx="678815" cy="542925"/>
            </a:xfrm>
            <a:custGeom>
              <a:avLst/>
              <a:gdLst/>
              <a:ahLst/>
              <a:cxnLst/>
              <a:rect l="l" t="t" r="r" b="b"/>
              <a:pathLst>
                <a:path w="678815" h="542925">
                  <a:moveTo>
                    <a:pt x="0" y="135661"/>
                  </a:moveTo>
                  <a:lnTo>
                    <a:pt x="406971" y="135661"/>
                  </a:lnTo>
                  <a:lnTo>
                    <a:pt x="406971" y="0"/>
                  </a:lnTo>
                  <a:lnTo>
                    <a:pt x="678281" y="271310"/>
                  </a:lnTo>
                  <a:lnTo>
                    <a:pt x="406971" y="542632"/>
                  </a:lnTo>
                  <a:lnTo>
                    <a:pt x="406971" y="406971"/>
                  </a:lnTo>
                  <a:lnTo>
                    <a:pt x="0" y="406971"/>
                  </a:lnTo>
                  <a:lnTo>
                    <a:pt x="0" y="135661"/>
                  </a:lnTo>
                  <a:close/>
                </a:path>
              </a:pathLst>
            </a:custGeom>
            <a:ln w="3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121701" y="2868541"/>
            <a:ext cx="1844039" cy="1844039"/>
            <a:chOff x="4121701" y="2868541"/>
            <a:chExt cx="1844039" cy="1844039"/>
          </a:xfrm>
        </p:grpSpPr>
        <p:sp>
          <p:nvSpPr>
            <p:cNvPr id="19" name="object 19"/>
            <p:cNvSpPr/>
            <p:nvPr/>
          </p:nvSpPr>
          <p:spPr>
            <a:xfrm>
              <a:off x="4175239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197" y="1132306"/>
                  </a:moveTo>
                  <a:lnTo>
                    <a:pt x="434098" y="1132306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197" y="1302308"/>
                  </a:lnTo>
                  <a:lnTo>
                    <a:pt x="868197" y="1132306"/>
                  </a:lnTo>
                  <a:close/>
                </a:path>
                <a:path w="1736725" h="1736725">
                  <a:moveTo>
                    <a:pt x="868197" y="868210"/>
                  </a:moveTo>
                  <a:lnTo>
                    <a:pt x="434098" y="868210"/>
                  </a:lnTo>
                  <a:lnTo>
                    <a:pt x="434098" y="1081443"/>
                  </a:lnTo>
                  <a:lnTo>
                    <a:pt x="868197" y="1081443"/>
                  </a:lnTo>
                  <a:lnTo>
                    <a:pt x="868197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868210" y="434098"/>
                  </a:lnTo>
                  <a:lnTo>
                    <a:pt x="868210" y="868197"/>
                  </a:lnTo>
                  <a:lnTo>
                    <a:pt x="1302321" y="868197"/>
                  </a:lnTo>
                  <a:lnTo>
                    <a:pt x="1302321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0179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7" y="1781454"/>
                  </a:moveTo>
                  <a:lnTo>
                    <a:pt x="1781467" y="45034"/>
                  </a:lnTo>
                  <a:lnTo>
                    <a:pt x="45046" y="45034"/>
                  </a:lnTo>
                  <a:lnTo>
                    <a:pt x="45046" y="1781454"/>
                  </a:lnTo>
                  <a:lnTo>
                    <a:pt x="1781467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1657" y="3455847"/>
              <a:ext cx="203492" cy="2279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9192" y="3903167"/>
              <a:ext cx="203479" cy="2279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5279" y="3894873"/>
              <a:ext cx="203492" cy="2279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4331" y="3020961"/>
              <a:ext cx="203479" cy="22791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33226" y="3705872"/>
              <a:ext cx="1052195" cy="323215"/>
            </a:xfrm>
            <a:custGeom>
              <a:avLst/>
              <a:gdLst/>
              <a:ahLst/>
              <a:cxnLst/>
              <a:rect l="l" t="t" r="r" b="b"/>
              <a:pathLst>
                <a:path w="1052195" h="323214">
                  <a:moveTo>
                    <a:pt x="1052017" y="0"/>
                  </a:moveTo>
                  <a:lnTo>
                    <a:pt x="844931" y="215379"/>
                  </a:lnTo>
                </a:path>
                <a:path w="1052195" h="323214">
                  <a:moveTo>
                    <a:pt x="0" y="323062"/>
                  </a:moveTo>
                  <a:lnTo>
                    <a:pt x="604697" y="323062"/>
                  </a:lnTo>
                </a:path>
              </a:pathLst>
            </a:custGeom>
            <a:ln w="5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037465" y="2868541"/>
            <a:ext cx="1844039" cy="1844039"/>
            <a:chOff x="7037465" y="2868541"/>
            <a:chExt cx="1844039" cy="1844039"/>
          </a:xfrm>
        </p:grpSpPr>
        <p:sp>
          <p:nvSpPr>
            <p:cNvPr id="27" name="object 27"/>
            <p:cNvSpPr/>
            <p:nvPr/>
          </p:nvSpPr>
          <p:spPr>
            <a:xfrm>
              <a:off x="7090994" y="2922066"/>
              <a:ext cx="1736725" cy="1736725"/>
            </a:xfrm>
            <a:custGeom>
              <a:avLst/>
              <a:gdLst/>
              <a:ahLst/>
              <a:cxnLst/>
              <a:rect l="l" t="t" r="r" b="b"/>
              <a:pathLst>
                <a:path w="1736725" h="1736725">
                  <a:moveTo>
                    <a:pt x="868210" y="868210"/>
                  </a:moveTo>
                  <a:lnTo>
                    <a:pt x="434098" y="868210"/>
                  </a:lnTo>
                  <a:lnTo>
                    <a:pt x="434098" y="1302308"/>
                  </a:lnTo>
                  <a:lnTo>
                    <a:pt x="0" y="1302308"/>
                  </a:lnTo>
                  <a:lnTo>
                    <a:pt x="0" y="1736407"/>
                  </a:lnTo>
                  <a:lnTo>
                    <a:pt x="434111" y="1736407"/>
                  </a:lnTo>
                  <a:lnTo>
                    <a:pt x="434111" y="1302308"/>
                  </a:lnTo>
                  <a:lnTo>
                    <a:pt x="868210" y="1302308"/>
                  </a:lnTo>
                  <a:lnTo>
                    <a:pt x="868210" y="868210"/>
                  </a:lnTo>
                  <a:close/>
                </a:path>
                <a:path w="1736725" h="1736725">
                  <a:moveTo>
                    <a:pt x="868210" y="0"/>
                  </a:moveTo>
                  <a:lnTo>
                    <a:pt x="434098" y="0"/>
                  </a:lnTo>
                  <a:lnTo>
                    <a:pt x="434098" y="434098"/>
                  </a:lnTo>
                  <a:lnTo>
                    <a:pt x="0" y="434098"/>
                  </a:lnTo>
                  <a:lnTo>
                    <a:pt x="0" y="868197"/>
                  </a:lnTo>
                  <a:lnTo>
                    <a:pt x="434111" y="868197"/>
                  </a:lnTo>
                  <a:lnTo>
                    <a:pt x="434111" y="434098"/>
                  </a:lnTo>
                  <a:lnTo>
                    <a:pt x="868210" y="434098"/>
                  </a:lnTo>
                  <a:lnTo>
                    <a:pt x="868210" y="0"/>
                  </a:lnTo>
                  <a:close/>
                </a:path>
                <a:path w="1736725" h="1736725">
                  <a:moveTo>
                    <a:pt x="1736420" y="868210"/>
                  </a:moveTo>
                  <a:lnTo>
                    <a:pt x="1302308" y="868210"/>
                  </a:lnTo>
                  <a:lnTo>
                    <a:pt x="1302308" y="1302308"/>
                  </a:lnTo>
                  <a:lnTo>
                    <a:pt x="868210" y="1302308"/>
                  </a:lnTo>
                  <a:lnTo>
                    <a:pt x="868210" y="1736407"/>
                  </a:lnTo>
                  <a:lnTo>
                    <a:pt x="1302321" y="1736407"/>
                  </a:lnTo>
                  <a:lnTo>
                    <a:pt x="1302321" y="1302308"/>
                  </a:lnTo>
                  <a:lnTo>
                    <a:pt x="1736420" y="1302308"/>
                  </a:lnTo>
                  <a:lnTo>
                    <a:pt x="1736420" y="868210"/>
                  </a:lnTo>
                  <a:close/>
                </a:path>
                <a:path w="1736725" h="1736725">
                  <a:moveTo>
                    <a:pt x="1736420" y="0"/>
                  </a:moveTo>
                  <a:lnTo>
                    <a:pt x="1302308" y="0"/>
                  </a:lnTo>
                  <a:lnTo>
                    <a:pt x="1302308" y="434098"/>
                  </a:lnTo>
                  <a:lnTo>
                    <a:pt x="868210" y="434098"/>
                  </a:lnTo>
                  <a:lnTo>
                    <a:pt x="868210" y="868197"/>
                  </a:lnTo>
                  <a:lnTo>
                    <a:pt x="1302321" y="868197"/>
                  </a:lnTo>
                  <a:lnTo>
                    <a:pt x="1302321" y="434098"/>
                  </a:lnTo>
                  <a:lnTo>
                    <a:pt x="1736420" y="434098"/>
                  </a:lnTo>
                  <a:lnTo>
                    <a:pt x="17364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5943" y="2877019"/>
              <a:ext cx="1826895" cy="1826895"/>
            </a:xfrm>
            <a:custGeom>
              <a:avLst/>
              <a:gdLst/>
              <a:ahLst/>
              <a:cxnLst/>
              <a:rect l="l" t="t" r="r" b="b"/>
              <a:pathLst>
                <a:path w="1826895" h="1826895">
                  <a:moveTo>
                    <a:pt x="1826501" y="1826501"/>
                  </a:moveTo>
                  <a:lnTo>
                    <a:pt x="1826501" y="0"/>
                  </a:lnTo>
                  <a:lnTo>
                    <a:pt x="0" y="0"/>
                  </a:lnTo>
                  <a:lnTo>
                    <a:pt x="0" y="1826501"/>
                  </a:lnTo>
                  <a:lnTo>
                    <a:pt x="1826501" y="1826501"/>
                  </a:lnTo>
                  <a:close/>
                </a:path>
                <a:path w="1826895" h="1826895">
                  <a:moveTo>
                    <a:pt x="1781463" y="1781454"/>
                  </a:moveTo>
                  <a:lnTo>
                    <a:pt x="1781463" y="45034"/>
                  </a:lnTo>
                  <a:lnTo>
                    <a:pt x="45043" y="45034"/>
                  </a:lnTo>
                  <a:lnTo>
                    <a:pt x="45043" y="1781454"/>
                  </a:lnTo>
                  <a:lnTo>
                    <a:pt x="1781463" y="1781454"/>
                  </a:lnTo>
                  <a:close/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7425" y="3455847"/>
              <a:ext cx="203479" cy="2279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4947" y="4333900"/>
              <a:ext cx="203492" cy="2279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1047" y="3894873"/>
              <a:ext cx="203479" cy="2279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086" y="3020961"/>
              <a:ext cx="203479" cy="22791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30296" y="4841671"/>
            <a:ext cx="6577965" cy="1258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20"/>
              </a:spcBef>
              <a:tabLst>
                <a:tab pos="3705860" algn="l"/>
              </a:tabLst>
            </a:pPr>
            <a:r>
              <a:rPr sz="1850" b="1" spc="10" dirty="0">
                <a:latin typeface="Arial"/>
                <a:cs typeface="Arial"/>
              </a:rPr>
              <a:t>h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5	h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sz="2050" spc="-30" dirty="0">
                <a:latin typeface="Calibri"/>
                <a:cs typeface="Calibri"/>
              </a:rPr>
              <a:t>Almost </a:t>
            </a:r>
            <a:r>
              <a:rPr sz="2050" spc="-80" dirty="0">
                <a:latin typeface="Calibri"/>
                <a:cs typeface="Calibri"/>
              </a:rPr>
              <a:t>always</a:t>
            </a:r>
            <a:r>
              <a:rPr sz="2050" spc="-75" dirty="0">
                <a:latin typeface="Calibri"/>
                <a:cs typeface="Calibri"/>
              </a:rPr>
              <a:t> solves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85" dirty="0">
                <a:latin typeface="Calibri"/>
                <a:cs typeface="Calibri"/>
              </a:rPr>
              <a:t>-queens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almost </a:t>
            </a:r>
            <a:r>
              <a:rPr sz="2050" spc="-65" dirty="0">
                <a:latin typeface="Calibri"/>
                <a:cs typeface="Calibri"/>
              </a:rPr>
              <a:t>instantaneously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large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2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million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34" name="object 34"/>
          <p:cNvSpPr txBox="1"/>
          <p:nvPr/>
        </p:nvSpPr>
        <p:spPr>
          <a:xfrm>
            <a:off x="7841943" y="4841671"/>
            <a:ext cx="57340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latin typeface="Arial"/>
                <a:cs typeface="Arial"/>
              </a:rPr>
              <a:t>h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=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BA99B-60D7-46C9-BD8D-AEE1572E1C2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E845311-C9D1-42F7-A855-429CF8D426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9430">
              <a:lnSpc>
                <a:spcPts val="2765"/>
              </a:lnSpc>
            </a:pPr>
            <a:r>
              <a:rPr spc="65" dirty="0"/>
              <a:t>Hill-climbing</a:t>
            </a:r>
            <a:r>
              <a:rPr spc="260" dirty="0"/>
              <a:t> </a:t>
            </a:r>
            <a:r>
              <a:rPr spc="175" dirty="0"/>
              <a:t>(or</a:t>
            </a:r>
            <a:r>
              <a:rPr spc="245" dirty="0"/>
              <a:t> </a:t>
            </a:r>
            <a:r>
              <a:rPr spc="60" dirty="0"/>
              <a:t>gradient</a:t>
            </a:r>
            <a:r>
              <a:rPr spc="260" dirty="0"/>
              <a:t> </a:t>
            </a:r>
            <a:r>
              <a:rPr spc="120" dirty="0"/>
              <a:t>ascent/descent)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1962937"/>
            <a:ext cx="7786370" cy="3225800"/>
            <a:chOff x="1181582" y="1962937"/>
            <a:chExt cx="7786370" cy="3225800"/>
          </a:xfrm>
        </p:grpSpPr>
        <p:sp>
          <p:nvSpPr>
            <p:cNvPr id="4" name="object 4"/>
            <p:cNvSpPr/>
            <p:nvPr/>
          </p:nvSpPr>
          <p:spPr>
            <a:xfrm>
              <a:off x="1188567" y="196992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976780"/>
              <a:ext cx="0" cy="3205480"/>
            </a:xfrm>
            <a:custGeom>
              <a:avLst/>
              <a:gdLst/>
              <a:ahLst/>
              <a:cxnLst/>
              <a:rect l="l" t="t" r="r" b="b"/>
              <a:pathLst>
                <a:path h="3205479">
                  <a:moveTo>
                    <a:pt x="0" y="3204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0300" y="1431764"/>
            <a:ext cx="7283450" cy="3503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latin typeface="Calibri"/>
                <a:cs typeface="Calibri"/>
              </a:rPr>
              <a:t>“Like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climbing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Everest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thick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fog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amnesia”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75" dirty="0">
                <a:solidFill>
                  <a:srgbClr val="B30000"/>
                </a:solidFill>
                <a:latin typeface="Bookman Old Style"/>
                <a:cs typeface="Bookman Old Style"/>
              </a:rPr>
              <a:t>Hill-Climbing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problem</a:t>
            </a:r>
            <a:r>
              <a:rPr sz="1700" spc="-95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3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that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local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maximum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40"/>
              </a:spcBef>
            </a:pP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85" dirty="0">
                <a:latin typeface="Gill Sans MT"/>
                <a:cs typeface="Gill Sans MT"/>
              </a:rPr>
              <a:t>:</a:t>
            </a:r>
            <a:r>
              <a:rPr sz="1700" spc="200" dirty="0"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problem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60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5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current</a:t>
            </a:r>
            <a:r>
              <a:rPr sz="1700" spc="-55" dirty="0">
                <a:latin typeface="Gill Sans MT"/>
                <a:cs typeface="Gill Sans MT"/>
              </a:rPr>
              <a:t>,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2158365">
              <a:lnSpc>
                <a:spcPct val="100000"/>
              </a:lnSpc>
              <a:spcBef>
                <a:spcPts val="155"/>
              </a:spcBef>
            </a:pP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neighbor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865"/>
              </a:spcBef>
            </a:pP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Make-Nod</a:t>
            </a:r>
            <a:r>
              <a:rPr sz="1700" b="0" spc="5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spc="110" dirty="0">
                <a:latin typeface="Bookman Old Style"/>
                <a:cs typeface="Bookman Old Style"/>
              </a:rPr>
              <a:t>Initial-S</a:t>
            </a:r>
            <a:r>
              <a:rPr sz="1700" b="0" dirty="0">
                <a:latin typeface="Bookman Old Style"/>
                <a:cs typeface="Bookman Old Style"/>
              </a:rPr>
              <a:t>t</a:t>
            </a:r>
            <a:r>
              <a:rPr sz="1700" b="0" spc="-55" dirty="0">
                <a:latin typeface="Bookman Old Style"/>
                <a:cs typeface="Bookman Old Style"/>
              </a:rPr>
              <a:t>a</a:t>
            </a:r>
            <a:r>
              <a:rPr sz="1700" b="0" spc="185" dirty="0">
                <a:latin typeface="Bookman Old Style"/>
                <a:cs typeface="Bookman Old Style"/>
              </a:rPr>
              <a:t>t</a:t>
            </a:r>
            <a:r>
              <a:rPr sz="1700" b="0" spc="265" dirty="0">
                <a:latin typeface="Bookman Old Style"/>
                <a:cs typeface="Bookman Old Style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oble</a:t>
            </a:r>
            <a:r>
              <a:rPr sz="1700" b="0" i="1" spc="-185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1700" spc="-15" dirty="0">
                <a:latin typeface="Gill Sans MT"/>
                <a:cs typeface="Gill Sans MT"/>
              </a:rPr>
              <a:t>])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loop</a:t>
            </a:r>
            <a:r>
              <a:rPr sz="1700" spc="1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neigh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or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highest-value</a:t>
            </a:r>
            <a:r>
              <a:rPr sz="1700" spc="-15" dirty="0">
                <a:latin typeface="Gill Sans MT"/>
                <a:cs typeface="Gill Sans MT"/>
              </a:rPr>
              <a:t>d</a:t>
            </a:r>
            <a:r>
              <a:rPr sz="1700" spc="14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success</a:t>
            </a:r>
            <a:r>
              <a:rPr sz="1700" spc="-140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85" dirty="0">
                <a:solidFill>
                  <a:srgbClr val="004B00"/>
                </a:solidFill>
                <a:latin typeface="Bookman Old Style"/>
                <a:cs typeface="Bookman Old Style"/>
              </a:rPr>
              <a:t>ent</a:t>
            </a:r>
            <a:endParaRPr sz="1700">
              <a:latin typeface="Bookman Old Style"/>
              <a:cs typeface="Bookman Old Style"/>
            </a:endParaRPr>
          </a:p>
          <a:p>
            <a:pPr marL="905510">
              <a:lnSpc>
                <a:spcPct val="100000"/>
              </a:lnSpc>
              <a:spcBef>
                <a:spcPts val="14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-10" dirty="0">
                <a:latin typeface="Bookman Old Style"/>
                <a:cs typeface="Bookman Old Style"/>
              </a:rPr>
              <a:t>Value</a:t>
            </a:r>
            <a:r>
              <a:rPr sz="1700" spc="-10" dirty="0">
                <a:latin typeface="Gill Sans MT"/>
                <a:cs typeface="Gill Sans MT"/>
              </a:rPr>
              <a:t>[neighbor]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405" dirty="0">
                <a:latin typeface="Arial"/>
                <a:cs typeface="Arial"/>
              </a:rPr>
              <a:t>≤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0" spc="-15" dirty="0">
                <a:latin typeface="Bookman Old Style"/>
                <a:cs typeface="Bookman Old Style"/>
              </a:rPr>
              <a:t>Value</a:t>
            </a:r>
            <a:r>
              <a:rPr sz="1700" spc="-15" dirty="0">
                <a:latin typeface="Gill Sans MT"/>
                <a:cs typeface="Gill Sans MT"/>
              </a:rPr>
              <a:t>[current]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-10" dirty="0">
                <a:latin typeface="Bookman Old Style"/>
                <a:cs typeface="Bookman Old Style"/>
              </a:rPr>
              <a:t>State</a:t>
            </a:r>
            <a:r>
              <a:rPr sz="1700" spc="-10" dirty="0">
                <a:latin typeface="Gill Sans MT"/>
                <a:cs typeface="Gill Sans MT"/>
              </a:rPr>
              <a:t>[</a:t>
            </a:r>
            <a:r>
              <a:rPr sz="1700" b="0" i="1" spc="-10" dirty="0">
                <a:solidFill>
                  <a:srgbClr val="004B00"/>
                </a:solidFill>
                <a:latin typeface="Bookman Old Style"/>
                <a:cs typeface="Bookman Old Style"/>
              </a:rPr>
              <a:t>current</a:t>
            </a:r>
            <a:r>
              <a:rPr sz="1700" spc="-10" dirty="0">
                <a:latin typeface="Gill Sans MT"/>
                <a:cs typeface="Gill Sans MT"/>
              </a:rPr>
              <a:t>]</a:t>
            </a:r>
            <a:endParaRPr sz="1700">
              <a:latin typeface="Gill Sans MT"/>
              <a:cs typeface="Gill Sans MT"/>
            </a:endParaRP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neigh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or</a:t>
            </a:r>
            <a:endParaRPr sz="1700">
              <a:latin typeface="Bookman Old Style"/>
              <a:cs typeface="Bookman Old Style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end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567" y="1976780"/>
            <a:ext cx="7774305" cy="3217545"/>
            <a:chOff x="1188567" y="1976780"/>
            <a:chExt cx="7774305" cy="3217545"/>
          </a:xfrm>
        </p:grpSpPr>
        <p:sp>
          <p:nvSpPr>
            <p:cNvPr id="8" name="object 8"/>
            <p:cNvSpPr/>
            <p:nvPr/>
          </p:nvSpPr>
          <p:spPr>
            <a:xfrm>
              <a:off x="8955633" y="1976780"/>
              <a:ext cx="0" cy="3205480"/>
            </a:xfrm>
            <a:custGeom>
              <a:avLst/>
              <a:gdLst/>
              <a:ahLst/>
              <a:cxnLst/>
              <a:rect l="l" t="t" r="r" b="b"/>
              <a:pathLst>
                <a:path h="3205479">
                  <a:moveTo>
                    <a:pt x="0" y="3204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567" y="518708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11D89-5E9E-4FF7-BA11-B41D0CF509E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1E0FB-8423-49E4-8E9B-CF72A505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Hill-climbing</a:t>
            </a:r>
            <a:r>
              <a:rPr spc="245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4169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Useful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consider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state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space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landscape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1303" y="3893070"/>
            <a:ext cx="107950" cy="913765"/>
            <a:chOff x="4991303" y="3893070"/>
            <a:chExt cx="107950" cy="913765"/>
          </a:xfrm>
        </p:grpSpPr>
        <p:sp>
          <p:nvSpPr>
            <p:cNvPr id="5" name="object 5"/>
            <p:cNvSpPr/>
            <p:nvPr/>
          </p:nvSpPr>
          <p:spPr>
            <a:xfrm>
              <a:off x="5008765" y="3962933"/>
              <a:ext cx="72390" cy="277495"/>
            </a:xfrm>
            <a:custGeom>
              <a:avLst/>
              <a:gdLst/>
              <a:ahLst/>
              <a:cxnLst/>
              <a:rect l="l" t="t" r="r" b="b"/>
              <a:pathLst>
                <a:path w="72389" h="277495">
                  <a:moveTo>
                    <a:pt x="0" y="276872"/>
                  </a:moveTo>
                  <a:lnTo>
                    <a:pt x="5981" y="255308"/>
                  </a:lnTo>
                  <a:lnTo>
                    <a:pt x="11507" y="235369"/>
                  </a:lnTo>
                  <a:lnTo>
                    <a:pt x="27055" y="178191"/>
                  </a:lnTo>
                  <a:lnTo>
                    <a:pt x="44849" y="109694"/>
                  </a:lnTo>
                  <a:lnTo>
                    <a:pt x="60388" y="47180"/>
                  </a:lnTo>
                  <a:lnTo>
                    <a:pt x="71907" y="0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0200" y="3893070"/>
              <a:ext cx="88900" cy="188595"/>
            </a:xfrm>
            <a:custGeom>
              <a:avLst/>
              <a:gdLst/>
              <a:ahLst/>
              <a:cxnLst/>
              <a:rect l="l" t="t" r="r" b="b"/>
              <a:pathLst>
                <a:path w="88900" h="188595">
                  <a:moveTo>
                    <a:pt x="0" y="166382"/>
                  </a:moveTo>
                  <a:lnTo>
                    <a:pt x="88595" y="187985"/>
                  </a:lnTo>
                  <a:lnTo>
                    <a:pt x="87515" y="0"/>
                  </a:lnTo>
                  <a:lnTo>
                    <a:pt x="0" y="166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6045" y="3962933"/>
              <a:ext cx="45720" cy="95885"/>
            </a:xfrm>
            <a:custGeom>
              <a:avLst/>
              <a:gdLst/>
              <a:ahLst/>
              <a:cxnLst/>
              <a:rect l="l" t="t" r="r" b="b"/>
              <a:pathLst>
                <a:path w="45720" h="95885">
                  <a:moveTo>
                    <a:pt x="0" y="84874"/>
                  </a:moveTo>
                  <a:lnTo>
                    <a:pt x="44627" y="0"/>
                  </a:lnTo>
                  <a:lnTo>
                    <a:pt x="45173" y="95885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9535" y="4246994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h="554354">
                  <a:moveTo>
                    <a:pt x="0" y="0"/>
                  </a:moveTo>
                  <a:lnTo>
                    <a:pt x="0" y="553732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17008" y="4766402"/>
            <a:ext cx="698500" cy="4552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0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current  state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0350" y="1998484"/>
            <a:ext cx="76835" cy="2821305"/>
            <a:chOff x="2500350" y="1998484"/>
            <a:chExt cx="76835" cy="2821305"/>
          </a:xfrm>
        </p:grpSpPr>
        <p:sp>
          <p:nvSpPr>
            <p:cNvPr id="11" name="object 11"/>
            <p:cNvSpPr/>
            <p:nvPr/>
          </p:nvSpPr>
          <p:spPr>
            <a:xfrm>
              <a:off x="2538488" y="2046427"/>
              <a:ext cx="0" cy="2761615"/>
            </a:xfrm>
            <a:custGeom>
              <a:avLst/>
              <a:gdLst/>
              <a:ahLst/>
              <a:cxnLst/>
              <a:rect l="l" t="t" r="r" b="b"/>
              <a:pathLst>
                <a:path h="2761615">
                  <a:moveTo>
                    <a:pt x="0" y="2761513"/>
                  </a:moveTo>
                  <a:lnTo>
                    <a:pt x="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0350" y="1998484"/>
              <a:ext cx="76835" cy="153035"/>
            </a:xfrm>
            <a:custGeom>
              <a:avLst/>
              <a:gdLst/>
              <a:ahLst/>
              <a:cxnLst/>
              <a:rect l="l" t="t" r="r" b="b"/>
              <a:pathLst>
                <a:path w="76835" h="153035">
                  <a:moveTo>
                    <a:pt x="0" y="152590"/>
                  </a:moveTo>
                  <a:lnTo>
                    <a:pt x="76288" y="152590"/>
                  </a:lnTo>
                  <a:lnTo>
                    <a:pt x="38138" y="0"/>
                  </a:lnTo>
                  <a:lnTo>
                    <a:pt x="0" y="152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234" y="2046427"/>
              <a:ext cx="46990" cy="93345"/>
            </a:xfrm>
            <a:custGeom>
              <a:avLst/>
              <a:gdLst/>
              <a:ahLst/>
              <a:cxnLst/>
              <a:rect l="l" t="t" r="r" b="b"/>
              <a:pathLst>
                <a:path w="46989" h="93344">
                  <a:moveTo>
                    <a:pt x="0" y="93014"/>
                  </a:moveTo>
                  <a:lnTo>
                    <a:pt x="23253" y="0"/>
                  </a:lnTo>
                  <a:lnTo>
                    <a:pt x="46520" y="93014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7887" y="1835872"/>
            <a:ext cx="1418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15" dirty="0">
                <a:latin typeface="Arial"/>
                <a:cs typeface="Arial"/>
              </a:rPr>
              <a:t>objective</a:t>
            </a:r>
            <a:r>
              <a:rPr sz="1250" b="1" spc="-70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function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6741" y="4769777"/>
            <a:ext cx="4662805" cy="76835"/>
            <a:chOff x="2526741" y="4769777"/>
            <a:chExt cx="4662805" cy="76835"/>
          </a:xfrm>
        </p:grpSpPr>
        <p:sp>
          <p:nvSpPr>
            <p:cNvPr id="16" name="object 16"/>
            <p:cNvSpPr/>
            <p:nvPr/>
          </p:nvSpPr>
          <p:spPr>
            <a:xfrm>
              <a:off x="2538488" y="4807927"/>
              <a:ext cx="4603115" cy="0"/>
            </a:xfrm>
            <a:custGeom>
              <a:avLst/>
              <a:gdLst/>
              <a:ahLst/>
              <a:cxnLst/>
              <a:rect l="l" t="t" r="r" b="b"/>
              <a:pathLst>
                <a:path w="4603115">
                  <a:moveTo>
                    <a:pt x="0" y="0"/>
                  </a:moveTo>
                  <a:lnTo>
                    <a:pt x="460253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6358" y="4769777"/>
              <a:ext cx="153035" cy="76835"/>
            </a:xfrm>
            <a:custGeom>
              <a:avLst/>
              <a:gdLst/>
              <a:ahLst/>
              <a:cxnLst/>
              <a:rect l="l" t="t" r="r" b="b"/>
              <a:pathLst>
                <a:path w="153034" h="76835">
                  <a:moveTo>
                    <a:pt x="0" y="0"/>
                  </a:moveTo>
                  <a:lnTo>
                    <a:pt x="0" y="76301"/>
                  </a:lnTo>
                  <a:lnTo>
                    <a:pt x="152603" y="38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7991" y="4784674"/>
              <a:ext cx="93345" cy="46990"/>
            </a:xfrm>
            <a:custGeom>
              <a:avLst/>
              <a:gdLst/>
              <a:ahLst/>
              <a:cxnLst/>
              <a:rect l="l" t="t" r="r" b="b"/>
              <a:pathLst>
                <a:path w="93345" h="46989">
                  <a:moveTo>
                    <a:pt x="0" y="0"/>
                  </a:moveTo>
                  <a:lnTo>
                    <a:pt x="93027" y="23253"/>
                  </a:lnTo>
                  <a:lnTo>
                    <a:pt x="0" y="46507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7099" y="4682526"/>
            <a:ext cx="91249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10" dirty="0">
                <a:latin typeface="Arial"/>
                <a:cs typeface="Arial"/>
              </a:rPr>
              <a:t>state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space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7220" y="1856489"/>
            <a:ext cx="156718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5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10916" y="2040381"/>
            <a:ext cx="4202430" cy="2562225"/>
            <a:chOff x="2610916" y="2040381"/>
            <a:chExt cx="4202430" cy="2562225"/>
          </a:xfrm>
        </p:grpSpPr>
        <p:sp>
          <p:nvSpPr>
            <p:cNvPr id="22" name="object 22"/>
            <p:cNvSpPr/>
            <p:nvPr/>
          </p:nvSpPr>
          <p:spPr>
            <a:xfrm>
              <a:off x="3955211" y="2046414"/>
              <a:ext cx="2628900" cy="1873885"/>
            </a:xfrm>
            <a:custGeom>
              <a:avLst/>
              <a:gdLst/>
              <a:ahLst/>
              <a:cxnLst/>
              <a:rect l="l" t="t" r="r" b="b"/>
              <a:pathLst>
                <a:path w="2628900" h="1873885">
                  <a:moveTo>
                    <a:pt x="1920113" y="1265694"/>
                  </a:moveTo>
                  <a:lnTo>
                    <a:pt x="1373568" y="1420317"/>
                  </a:lnTo>
                </a:path>
                <a:path w="2628900" h="1873885">
                  <a:moveTo>
                    <a:pt x="489013" y="0"/>
                  </a:moveTo>
                  <a:lnTo>
                    <a:pt x="0" y="136639"/>
                  </a:lnTo>
                </a:path>
                <a:path w="2628900" h="1873885">
                  <a:moveTo>
                    <a:pt x="2628468" y="1585722"/>
                  </a:moveTo>
                  <a:lnTo>
                    <a:pt x="2002802" y="1873377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8379" y="2207018"/>
              <a:ext cx="4167504" cy="2378075"/>
            </a:xfrm>
            <a:custGeom>
              <a:avLst/>
              <a:gdLst/>
              <a:ahLst/>
              <a:cxnLst/>
              <a:rect l="l" t="t" r="r" b="b"/>
              <a:pathLst>
                <a:path w="4167504" h="2378075">
                  <a:moveTo>
                    <a:pt x="0" y="2187397"/>
                  </a:moveTo>
                  <a:lnTo>
                    <a:pt x="430" y="2187294"/>
                  </a:lnTo>
                  <a:lnTo>
                    <a:pt x="3446" y="2186573"/>
                  </a:lnTo>
                  <a:lnTo>
                    <a:pt x="11631" y="2184616"/>
                  </a:lnTo>
                  <a:lnTo>
                    <a:pt x="53043" y="2174486"/>
                  </a:lnTo>
                  <a:lnTo>
                    <a:pt x="126009" y="2151059"/>
                  </a:lnTo>
                  <a:lnTo>
                    <a:pt x="169011" y="2132266"/>
                  </a:lnTo>
                  <a:lnTo>
                    <a:pt x="204754" y="2113161"/>
                  </a:lnTo>
                  <a:lnTo>
                    <a:pt x="241821" y="2090459"/>
                  </a:lnTo>
                  <a:lnTo>
                    <a:pt x="280671" y="2064306"/>
                  </a:lnTo>
                  <a:lnTo>
                    <a:pt x="321767" y="2034844"/>
                  </a:lnTo>
                  <a:lnTo>
                    <a:pt x="365569" y="2002218"/>
                  </a:lnTo>
                  <a:lnTo>
                    <a:pt x="398655" y="1976871"/>
                  </a:lnTo>
                  <a:lnTo>
                    <a:pt x="432853" y="1948924"/>
                  </a:lnTo>
                  <a:lnTo>
                    <a:pt x="467658" y="1917318"/>
                  </a:lnTo>
                  <a:lnTo>
                    <a:pt x="502568" y="1880996"/>
                  </a:lnTo>
                  <a:lnTo>
                    <a:pt x="537080" y="1838899"/>
                  </a:lnTo>
                  <a:lnTo>
                    <a:pt x="570689" y="1789967"/>
                  </a:lnTo>
                  <a:lnTo>
                    <a:pt x="602894" y="1733143"/>
                  </a:lnTo>
                  <a:lnTo>
                    <a:pt x="624347" y="1688341"/>
                  </a:lnTo>
                  <a:lnTo>
                    <a:pt x="644787" y="1640237"/>
                  </a:lnTo>
                  <a:lnTo>
                    <a:pt x="664133" y="1589919"/>
                  </a:lnTo>
                  <a:lnTo>
                    <a:pt x="682307" y="1538471"/>
                  </a:lnTo>
                  <a:lnTo>
                    <a:pt x="699230" y="1486981"/>
                  </a:lnTo>
                  <a:lnTo>
                    <a:pt x="714822" y="1436533"/>
                  </a:lnTo>
                  <a:lnTo>
                    <a:pt x="729005" y="1388214"/>
                  </a:lnTo>
                  <a:lnTo>
                    <a:pt x="741699" y="1343109"/>
                  </a:lnTo>
                  <a:lnTo>
                    <a:pt x="752825" y="1302305"/>
                  </a:lnTo>
                  <a:lnTo>
                    <a:pt x="778981" y="1204531"/>
                  </a:lnTo>
                  <a:lnTo>
                    <a:pt x="787849" y="1172510"/>
                  </a:lnTo>
                  <a:lnTo>
                    <a:pt x="791885" y="1160712"/>
                  </a:lnTo>
                  <a:lnTo>
                    <a:pt x="794067" y="1159027"/>
                  </a:lnTo>
                  <a:lnTo>
                    <a:pt x="797409" y="1159027"/>
                  </a:lnTo>
                  <a:lnTo>
                    <a:pt x="805075" y="1159027"/>
                  </a:lnTo>
                  <a:lnTo>
                    <a:pt x="1009802" y="1159027"/>
                  </a:lnTo>
                  <a:lnTo>
                    <a:pt x="1033055" y="1158615"/>
                  </a:lnTo>
                  <a:lnTo>
                    <a:pt x="1045240" y="1155730"/>
                  </a:lnTo>
                  <a:lnTo>
                    <a:pt x="1050344" y="1147899"/>
                  </a:lnTo>
                  <a:lnTo>
                    <a:pt x="1052360" y="1132649"/>
                  </a:lnTo>
                  <a:lnTo>
                    <a:pt x="1054192" y="1112854"/>
                  </a:lnTo>
                  <a:lnTo>
                    <a:pt x="1057263" y="1081869"/>
                  </a:lnTo>
                  <a:lnTo>
                    <a:pt x="1062234" y="1034832"/>
                  </a:lnTo>
                  <a:lnTo>
                    <a:pt x="1069765" y="966883"/>
                  </a:lnTo>
                  <a:lnTo>
                    <a:pt x="1080516" y="873163"/>
                  </a:lnTo>
                  <a:lnTo>
                    <a:pt x="1085637" y="829388"/>
                  </a:lnTo>
                  <a:lnTo>
                    <a:pt x="1091291" y="781798"/>
                  </a:lnTo>
                  <a:lnTo>
                    <a:pt x="1097434" y="731111"/>
                  </a:lnTo>
                  <a:lnTo>
                    <a:pt x="1104024" y="678042"/>
                  </a:lnTo>
                  <a:lnTo>
                    <a:pt x="1111017" y="623309"/>
                  </a:lnTo>
                  <a:lnTo>
                    <a:pt x="1118373" y="567629"/>
                  </a:lnTo>
                  <a:lnTo>
                    <a:pt x="1126048" y="511718"/>
                  </a:lnTo>
                  <a:lnTo>
                    <a:pt x="1133999" y="456293"/>
                  </a:lnTo>
                  <a:lnTo>
                    <a:pt x="1142184" y="402070"/>
                  </a:lnTo>
                  <a:lnTo>
                    <a:pt x="1150561" y="349767"/>
                  </a:lnTo>
                  <a:lnTo>
                    <a:pt x="1159086" y="300101"/>
                  </a:lnTo>
                  <a:lnTo>
                    <a:pt x="1167718" y="253787"/>
                  </a:lnTo>
                  <a:lnTo>
                    <a:pt x="1176413" y="211543"/>
                  </a:lnTo>
                  <a:lnTo>
                    <a:pt x="1199128" y="123038"/>
                  </a:lnTo>
                  <a:lnTo>
                    <a:pt x="1221960" y="62262"/>
                  </a:lnTo>
                  <a:lnTo>
                    <a:pt x="1244880" y="24584"/>
                  </a:lnTo>
                  <a:lnTo>
                    <a:pt x="1290866" y="0"/>
                  </a:lnTo>
                  <a:lnTo>
                    <a:pt x="1313879" y="5216"/>
                  </a:lnTo>
                  <a:lnTo>
                    <a:pt x="1359911" y="57991"/>
                  </a:lnTo>
                  <a:lnTo>
                    <a:pt x="1382927" y="112914"/>
                  </a:lnTo>
                  <a:lnTo>
                    <a:pt x="1405940" y="191770"/>
                  </a:lnTo>
                  <a:lnTo>
                    <a:pt x="1421282" y="259091"/>
                  </a:lnTo>
                  <a:lnTo>
                    <a:pt x="1428953" y="297013"/>
                  </a:lnTo>
                  <a:lnTo>
                    <a:pt x="1436624" y="337594"/>
                  </a:lnTo>
                  <a:lnTo>
                    <a:pt x="1444294" y="380699"/>
                  </a:lnTo>
                  <a:lnTo>
                    <a:pt x="1451965" y="426190"/>
                  </a:lnTo>
                  <a:lnTo>
                    <a:pt x="1459636" y="473931"/>
                  </a:lnTo>
                  <a:lnTo>
                    <a:pt x="1467307" y="523786"/>
                  </a:lnTo>
                  <a:lnTo>
                    <a:pt x="1474978" y="575619"/>
                  </a:lnTo>
                  <a:lnTo>
                    <a:pt x="1482648" y="629293"/>
                  </a:lnTo>
                  <a:lnTo>
                    <a:pt x="1490319" y="684672"/>
                  </a:lnTo>
                  <a:lnTo>
                    <a:pt x="1497990" y="741619"/>
                  </a:lnTo>
                  <a:lnTo>
                    <a:pt x="1505661" y="799998"/>
                  </a:lnTo>
                  <a:lnTo>
                    <a:pt x="1513332" y="859674"/>
                  </a:lnTo>
                  <a:lnTo>
                    <a:pt x="1521002" y="920508"/>
                  </a:lnTo>
                  <a:lnTo>
                    <a:pt x="1527398" y="971976"/>
                  </a:lnTo>
                  <a:lnTo>
                    <a:pt x="1533813" y="1023996"/>
                  </a:lnTo>
                  <a:lnTo>
                    <a:pt x="1540268" y="1076410"/>
                  </a:lnTo>
                  <a:lnTo>
                    <a:pt x="1546782" y="1129061"/>
                  </a:lnTo>
                  <a:lnTo>
                    <a:pt x="1553375" y="1181792"/>
                  </a:lnTo>
                  <a:lnTo>
                    <a:pt x="1560067" y="1234443"/>
                  </a:lnTo>
                  <a:lnTo>
                    <a:pt x="1566877" y="1286857"/>
                  </a:lnTo>
                  <a:lnTo>
                    <a:pt x="1573825" y="1338877"/>
                  </a:lnTo>
                  <a:lnTo>
                    <a:pt x="1580930" y="1390345"/>
                  </a:lnTo>
                  <a:lnTo>
                    <a:pt x="1588214" y="1441102"/>
                  </a:lnTo>
                  <a:lnTo>
                    <a:pt x="1595695" y="1490991"/>
                  </a:lnTo>
                  <a:lnTo>
                    <a:pt x="1603392" y="1539854"/>
                  </a:lnTo>
                  <a:lnTo>
                    <a:pt x="1611327" y="1587534"/>
                  </a:lnTo>
                  <a:lnTo>
                    <a:pt x="1619518" y="1633872"/>
                  </a:lnTo>
                  <a:lnTo>
                    <a:pt x="1627985" y="1678710"/>
                  </a:lnTo>
                  <a:lnTo>
                    <a:pt x="1636748" y="1721891"/>
                  </a:lnTo>
                  <a:lnTo>
                    <a:pt x="1645827" y="1763257"/>
                  </a:lnTo>
                  <a:lnTo>
                    <a:pt x="1655241" y="1802650"/>
                  </a:lnTo>
                  <a:lnTo>
                    <a:pt x="1673057" y="1868316"/>
                  </a:lnTo>
                  <a:lnTo>
                    <a:pt x="1691908" y="1927537"/>
                  </a:lnTo>
                  <a:lnTo>
                    <a:pt x="1711679" y="1980775"/>
                  </a:lnTo>
                  <a:lnTo>
                    <a:pt x="1732256" y="2028489"/>
                  </a:lnTo>
                  <a:lnTo>
                    <a:pt x="1753523" y="2071139"/>
                  </a:lnTo>
                  <a:lnTo>
                    <a:pt x="1775366" y="2109187"/>
                  </a:lnTo>
                  <a:lnTo>
                    <a:pt x="1797669" y="2143093"/>
                  </a:lnTo>
                  <a:lnTo>
                    <a:pt x="1843195" y="2200317"/>
                  </a:lnTo>
                  <a:lnTo>
                    <a:pt x="1912060" y="2266133"/>
                  </a:lnTo>
                  <a:lnTo>
                    <a:pt x="1957011" y="2299424"/>
                  </a:lnTo>
                  <a:lnTo>
                    <a:pt x="2000120" y="2325351"/>
                  </a:lnTo>
                  <a:lnTo>
                    <a:pt x="2040469" y="2344835"/>
                  </a:lnTo>
                  <a:lnTo>
                    <a:pt x="2077135" y="2358796"/>
                  </a:lnTo>
                  <a:lnTo>
                    <a:pt x="2116988" y="2369583"/>
                  </a:lnTo>
                  <a:lnTo>
                    <a:pt x="2151446" y="2373179"/>
                  </a:lnTo>
                  <a:lnTo>
                    <a:pt x="2182309" y="2369583"/>
                  </a:lnTo>
                  <a:lnTo>
                    <a:pt x="2240140" y="2340218"/>
                  </a:lnTo>
                  <a:lnTo>
                    <a:pt x="2268905" y="2310853"/>
                  </a:lnTo>
                  <a:lnTo>
                    <a:pt x="2297671" y="2267106"/>
                  </a:lnTo>
                  <a:lnTo>
                    <a:pt x="2326436" y="2205380"/>
                  </a:lnTo>
                  <a:lnTo>
                    <a:pt x="2340819" y="2166839"/>
                  </a:lnTo>
                  <a:lnTo>
                    <a:pt x="2355202" y="2123578"/>
                  </a:lnTo>
                  <a:lnTo>
                    <a:pt x="2369585" y="2076272"/>
                  </a:lnTo>
                  <a:lnTo>
                    <a:pt x="2383967" y="2025594"/>
                  </a:lnTo>
                  <a:lnTo>
                    <a:pt x="2398350" y="1972219"/>
                  </a:lnTo>
                  <a:lnTo>
                    <a:pt x="2412733" y="1916821"/>
                  </a:lnTo>
                  <a:lnTo>
                    <a:pt x="2427116" y="1860073"/>
                  </a:lnTo>
                  <a:lnTo>
                    <a:pt x="2441498" y="1802650"/>
                  </a:lnTo>
                  <a:lnTo>
                    <a:pt x="2455881" y="1745232"/>
                  </a:lnTo>
                  <a:lnTo>
                    <a:pt x="2470264" y="1688487"/>
                  </a:lnTo>
                  <a:lnTo>
                    <a:pt x="2484647" y="1633091"/>
                  </a:lnTo>
                  <a:lnTo>
                    <a:pt x="2499031" y="1579718"/>
                  </a:lnTo>
                  <a:lnTo>
                    <a:pt x="2513415" y="1529041"/>
                  </a:lnTo>
                  <a:lnTo>
                    <a:pt x="2527800" y="1481735"/>
                  </a:lnTo>
                  <a:lnTo>
                    <a:pt x="2542186" y="1438474"/>
                  </a:lnTo>
                  <a:lnTo>
                    <a:pt x="2556573" y="1399933"/>
                  </a:lnTo>
                  <a:lnTo>
                    <a:pt x="2585339" y="1338807"/>
                  </a:lnTo>
                  <a:lnTo>
                    <a:pt x="2614104" y="1299254"/>
                  </a:lnTo>
                  <a:lnTo>
                    <a:pt x="2642870" y="1281276"/>
                  </a:lnTo>
                  <a:lnTo>
                    <a:pt x="2671635" y="1284871"/>
                  </a:lnTo>
                  <a:lnTo>
                    <a:pt x="2717660" y="1334271"/>
                  </a:lnTo>
                  <a:lnTo>
                    <a:pt x="2740672" y="1377381"/>
                  </a:lnTo>
                  <a:lnTo>
                    <a:pt x="2763685" y="1431537"/>
                  </a:lnTo>
                  <a:lnTo>
                    <a:pt x="2786697" y="1495818"/>
                  </a:lnTo>
                  <a:lnTo>
                    <a:pt x="2799482" y="1535540"/>
                  </a:lnTo>
                  <a:lnTo>
                    <a:pt x="2812266" y="1577788"/>
                  </a:lnTo>
                  <a:lnTo>
                    <a:pt x="2825051" y="1622245"/>
                  </a:lnTo>
                  <a:lnTo>
                    <a:pt x="2837836" y="1668596"/>
                  </a:lnTo>
                  <a:lnTo>
                    <a:pt x="2850620" y="1716527"/>
                  </a:lnTo>
                  <a:lnTo>
                    <a:pt x="2863405" y="1765721"/>
                  </a:lnTo>
                  <a:lnTo>
                    <a:pt x="2876190" y="1815862"/>
                  </a:lnTo>
                  <a:lnTo>
                    <a:pt x="2888974" y="1866635"/>
                  </a:lnTo>
                  <a:lnTo>
                    <a:pt x="2901759" y="1917725"/>
                  </a:lnTo>
                  <a:lnTo>
                    <a:pt x="2918196" y="1982971"/>
                  </a:lnTo>
                  <a:lnTo>
                    <a:pt x="2934634" y="2045199"/>
                  </a:lnTo>
                  <a:lnTo>
                    <a:pt x="2951071" y="2101388"/>
                  </a:lnTo>
                  <a:lnTo>
                    <a:pt x="2967509" y="2148520"/>
                  </a:lnTo>
                  <a:lnTo>
                    <a:pt x="2983946" y="2183575"/>
                  </a:lnTo>
                  <a:lnTo>
                    <a:pt x="3016821" y="2205380"/>
                  </a:lnTo>
                  <a:lnTo>
                    <a:pt x="3033251" y="2187339"/>
                  </a:lnTo>
                  <a:lnTo>
                    <a:pt x="3049640" y="2152629"/>
                  </a:lnTo>
                  <a:lnTo>
                    <a:pt x="3065944" y="2105717"/>
                  </a:lnTo>
                  <a:lnTo>
                    <a:pt x="3082123" y="2051067"/>
                  </a:lnTo>
                  <a:lnTo>
                    <a:pt x="3098133" y="1993146"/>
                  </a:lnTo>
                  <a:lnTo>
                    <a:pt x="3113934" y="1936420"/>
                  </a:lnTo>
                  <a:lnTo>
                    <a:pt x="3129483" y="1885353"/>
                  </a:lnTo>
                  <a:lnTo>
                    <a:pt x="3155781" y="1818000"/>
                  </a:lnTo>
                  <a:lnTo>
                    <a:pt x="3179827" y="1775312"/>
                  </a:lnTo>
                  <a:lnTo>
                    <a:pt x="3215779" y="1738528"/>
                  </a:lnTo>
                  <a:lnTo>
                    <a:pt x="3235413" y="1730517"/>
                  </a:lnTo>
                  <a:lnTo>
                    <a:pt x="3248991" y="1730863"/>
                  </a:lnTo>
                  <a:lnTo>
                    <a:pt x="3272116" y="1731937"/>
                  </a:lnTo>
                  <a:lnTo>
                    <a:pt x="3307959" y="1732436"/>
                  </a:lnTo>
                  <a:lnTo>
                    <a:pt x="3351220" y="1732314"/>
                  </a:lnTo>
                  <a:lnTo>
                    <a:pt x="3394484" y="1731854"/>
                  </a:lnTo>
                  <a:lnTo>
                    <a:pt x="3430333" y="1731340"/>
                  </a:lnTo>
                  <a:lnTo>
                    <a:pt x="3453309" y="1731482"/>
                  </a:lnTo>
                  <a:lnTo>
                    <a:pt x="3465836" y="1734713"/>
                  </a:lnTo>
                  <a:lnTo>
                    <a:pt x="3472295" y="1743900"/>
                  </a:lnTo>
                  <a:lnTo>
                    <a:pt x="3477069" y="1761909"/>
                  </a:lnTo>
                  <a:lnTo>
                    <a:pt x="3483759" y="1790426"/>
                  </a:lnTo>
                  <a:lnTo>
                    <a:pt x="3492806" y="1826475"/>
                  </a:lnTo>
                  <a:lnTo>
                    <a:pt x="3503874" y="1865897"/>
                  </a:lnTo>
                  <a:lnTo>
                    <a:pt x="3516630" y="1904530"/>
                  </a:lnTo>
                  <a:lnTo>
                    <a:pt x="3545540" y="1970455"/>
                  </a:lnTo>
                  <a:lnTo>
                    <a:pt x="3560615" y="1999931"/>
                  </a:lnTo>
                  <a:lnTo>
                    <a:pt x="3575354" y="2029180"/>
                  </a:lnTo>
                  <a:lnTo>
                    <a:pt x="3589512" y="2059466"/>
                  </a:lnTo>
                  <a:lnTo>
                    <a:pt x="3604118" y="2090761"/>
                  </a:lnTo>
                  <a:lnTo>
                    <a:pt x="3620522" y="2122729"/>
                  </a:lnTo>
                  <a:lnTo>
                    <a:pt x="3663877" y="2187307"/>
                  </a:lnTo>
                  <a:lnTo>
                    <a:pt x="3692063" y="2219013"/>
                  </a:lnTo>
                  <a:lnTo>
                    <a:pt x="3724518" y="2249595"/>
                  </a:lnTo>
                  <a:lnTo>
                    <a:pt x="3761130" y="2278494"/>
                  </a:lnTo>
                  <a:lnTo>
                    <a:pt x="3801755" y="2305083"/>
                  </a:lnTo>
                  <a:lnTo>
                    <a:pt x="3846085" y="2328529"/>
                  </a:lnTo>
                  <a:lnTo>
                    <a:pt x="3893784" y="2347931"/>
                  </a:lnTo>
                  <a:lnTo>
                    <a:pt x="3944518" y="2362390"/>
                  </a:lnTo>
                  <a:lnTo>
                    <a:pt x="3997294" y="2371399"/>
                  </a:lnTo>
                  <a:lnTo>
                    <a:pt x="4048496" y="2376025"/>
                  </a:lnTo>
                  <a:lnTo>
                    <a:pt x="4093854" y="2377729"/>
                  </a:lnTo>
                  <a:lnTo>
                    <a:pt x="4129100" y="2377973"/>
                  </a:lnTo>
                  <a:lnTo>
                    <a:pt x="4151273" y="2377973"/>
                  </a:lnTo>
                  <a:lnTo>
                    <a:pt x="4162660" y="2377973"/>
                  </a:lnTo>
                  <a:lnTo>
                    <a:pt x="4166854" y="2377973"/>
                  </a:lnTo>
                  <a:lnTo>
                    <a:pt x="4167454" y="2377973"/>
                  </a:lnTo>
                </a:path>
              </a:pathLst>
            </a:custGeom>
            <a:ln w="348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91530" y="2982650"/>
            <a:ext cx="2327275" cy="6731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5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745"/>
              </a:spcBef>
            </a:pP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"flat"</a:t>
            </a:r>
            <a:r>
              <a:rPr sz="15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5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000FF"/>
                </a:solidFill>
                <a:latin typeface="Arial"/>
                <a:cs typeface="Arial"/>
              </a:rPr>
              <a:t>maximum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6240" y="2715861"/>
            <a:ext cx="8509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solidFill>
                  <a:srgbClr val="0000FF"/>
                </a:solidFill>
                <a:latin typeface="Arial"/>
                <a:cs typeface="Arial"/>
              </a:rPr>
              <a:t>shoulder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3511" y="2133221"/>
            <a:ext cx="2164715" cy="2165985"/>
            <a:chOff x="3183511" y="2133221"/>
            <a:chExt cx="2164715" cy="2165985"/>
          </a:xfrm>
        </p:grpSpPr>
        <p:sp>
          <p:nvSpPr>
            <p:cNvPr id="27" name="object 27"/>
            <p:cNvSpPr/>
            <p:nvPr/>
          </p:nvSpPr>
          <p:spPr>
            <a:xfrm>
              <a:off x="3189325" y="2952533"/>
              <a:ext cx="352425" cy="377825"/>
            </a:xfrm>
            <a:custGeom>
              <a:avLst/>
              <a:gdLst/>
              <a:ahLst/>
              <a:cxnLst/>
              <a:rect l="l" t="t" r="r" b="b"/>
              <a:pathLst>
                <a:path w="352425" h="377825">
                  <a:moveTo>
                    <a:pt x="0" y="0"/>
                  </a:moveTo>
                  <a:lnTo>
                    <a:pt x="352374" y="377545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1465" y="4175584"/>
              <a:ext cx="123248" cy="1232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4744" y="3427669"/>
              <a:ext cx="123248" cy="123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5552" y="2133221"/>
              <a:ext cx="123260" cy="12324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3749149" y="5947417"/>
            <a:ext cx="302260" cy="302260"/>
            <a:chOff x="3749149" y="5947417"/>
            <a:chExt cx="302260" cy="302260"/>
          </a:xfrm>
        </p:grpSpPr>
        <p:sp>
          <p:nvSpPr>
            <p:cNvPr id="32" name="object 32"/>
            <p:cNvSpPr/>
            <p:nvPr/>
          </p:nvSpPr>
          <p:spPr>
            <a:xfrm>
              <a:off x="3751706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706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8"/>
                  </a:move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726" y="5972995"/>
              <a:ext cx="250657" cy="250657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405481" y="5947417"/>
            <a:ext cx="302260" cy="302260"/>
            <a:chOff x="6405481" y="5947417"/>
            <a:chExt cx="302260" cy="302260"/>
          </a:xfrm>
        </p:grpSpPr>
        <p:sp>
          <p:nvSpPr>
            <p:cNvPr id="36" name="object 36"/>
            <p:cNvSpPr/>
            <p:nvPr/>
          </p:nvSpPr>
          <p:spPr>
            <a:xfrm>
              <a:off x="6408038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8038" y="594997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8"/>
                  </a:move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</a:path>
              </a:pathLst>
            </a:custGeom>
            <a:ln w="51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058" y="5972995"/>
              <a:ext cx="250670" cy="25065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30300" y="5403308"/>
            <a:ext cx="766381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Random-restart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hill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climbing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overcomes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maxima—trivially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924810" algn="l"/>
                <a:tab pos="5579745" algn="l"/>
              </a:tabLst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Random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Calibri"/>
                <a:cs typeface="Calibri"/>
              </a:rPr>
              <a:t>sideways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Calibri"/>
                <a:cs typeface="Calibri"/>
              </a:rPr>
              <a:t>moves	</a:t>
            </a:r>
            <a:r>
              <a:rPr sz="2050" spc="-80" dirty="0">
                <a:latin typeface="Calibri"/>
                <a:cs typeface="Calibri"/>
              </a:rPr>
              <a:t>escape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shoulders	</a:t>
            </a:r>
            <a:r>
              <a:rPr sz="2050" spc="-70" dirty="0">
                <a:latin typeface="Calibri"/>
                <a:cs typeface="Calibri"/>
              </a:rPr>
              <a:t>loop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flat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maxima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5FEECC-06DE-4D12-8CC1-08363CB918D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3B6B000-646B-40DB-A502-C6944E814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5" dirty="0"/>
              <a:t>Simulated</a:t>
            </a:r>
            <a:r>
              <a:rPr spc="204" dirty="0"/>
              <a:t> </a:t>
            </a:r>
            <a:r>
              <a:rPr spc="35" dirty="0"/>
              <a:t>annealing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2244877"/>
            <a:ext cx="7786370" cy="4338320"/>
            <a:chOff x="1181582" y="2244877"/>
            <a:chExt cx="7786370" cy="4338320"/>
          </a:xfrm>
        </p:grpSpPr>
        <p:sp>
          <p:nvSpPr>
            <p:cNvPr id="4" name="object 4"/>
            <p:cNvSpPr/>
            <p:nvPr/>
          </p:nvSpPr>
          <p:spPr>
            <a:xfrm>
              <a:off x="1188567" y="225186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2258720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7600" y="1396713"/>
            <a:ext cx="7571105" cy="4932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escape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“bad”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moves</a:t>
            </a:r>
            <a:endParaRPr sz="20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but</a:t>
            </a:r>
            <a:r>
              <a:rPr sz="2050" spc="24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gradually</a:t>
            </a:r>
            <a:r>
              <a:rPr sz="2050" spc="24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Palatino Linotype"/>
                <a:cs typeface="Palatino Linotype"/>
              </a:rPr>
              <a:t>decrease</a:t>
            </a:r>
            <a:r>
              <a:rPr sz="2050" spc="22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110" dirty="0">
                <a:solidFill>
                  <a:srgbClr val="7E0000"/>
                </a:solidFill>
                <a:latin typeface="Palatino Linotype"/>
                <a:cs typeface="Palatino Linotype"/>
              </a:rPr>
              <a:t>their</a:t>
            </a:r>
            <a:r>
              <a:rPr sz="2050" spc="28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Palatino Linotype"/>
                <a:cs typeface="Palatino Linotype"/>
              </a:rPr>
              <a:t>size</a:t>
            </a:r>
            <a:r>
              <a:rPr sz="2050" spc="27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Palatino Linotype"/>
                <a:cs typeface="Palatino Linotype"/>
              </a:rPr>
              <a:t>and</a:t>
            </a:r>
            <a:r>
              <a:rPr sz="2050" spc="26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Palatino Linotype"/>
                <a:cs typeface="Palatino Linotype"/>
              </a:rPr>
              <a:t>frequency</a:t>
            </a:r>
            <a:endParaRPr sz="2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Palatino Linotype"/>
              <a:cs typeface="Palatino Linotype"/>
            </a:endParaRPr>
          </a:p>
          <a:p>
            <a:pPr marL="233679">
              <a:lnSpc>
                <a:spcPct val="100000"/>
              </a:lnSpc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6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50" dirty="0">
                <a:solidFill>
                  <a:srgbClr val="B30000"/>
                </a:solidFill>
                <a:latin typeface="Bookman Old Style"/>
                <a:cs typeface="Bookman Old Style"/>
              </a:rPr>
              <a:t>Simulated-Annealing</a:t>
            </a:r>
            <a:r>
              <a:rPr sz="1700" spc="50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problem,</a:t>
            </a:r>
            <a:r>
              <a:rPr sz="1700" b="0" i="1" spc="-2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schedule</a:t>
            </a:r>
            <a:r>
              <a:rPr sz="1700" spc="-135" dirty="0">
                <a:latin typeface="Gill Sans MT"/>
                <a:cs typeface="Gill Sans MT"/>
              </a:rPr>
              <a:t>)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solution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endParaRPr sz="1700">
              <a:latin typeface="Gill Sans MT"/>
              <a:cs typeface="Gill Sans MT"/>
            </a:endParaRPr>
          </a:p>
          <a:p>
            <a:pPr marL="506730">
              <a:lnSpc>
                <a:spcPct val="100000"/>
              </a:lnSpc>
              <a:spcBef>
                <a:spcPts val="160"/>
              </a:spcBef>
            </a:pP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85" dirty="0">
                <a:latin typeface="Gill Sans MT"/>
                <a:cs typeface="Gill Sans MT"/>
              </a:rPr>
              <a:t>:</a:t>
            </a:r>
            <a:r>
              <a:rPr sz="1700" spc="200" dirty="0"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problem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endParaRPr sz="1700">
              <a:latin typeface="Gill Sans MT"/>
              <a:cs typeface="Gill Sans MT"/>
            </a:endParaRPr>
          </a:p>
          <a:p>
            <a:pPr marL="1326515">
              <a:lnSpc>
                <a:spcPct val="100000"/>
              </a:lnSpc>
              <a:spcBef>
                <a:spcPts val="140"/>
              </a:spcBef>
            </a:pP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schedule</a:t>
            </a:r>
            <a:r>
              <a:rPr sz="1700" spc="-135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mapping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from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time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“temperature”</a:t>
            </a:r>
            <a:endParaRPr sz="1700">
              <a:latin typeface="Gill Sans MT"/>
              <a:cs typeface="Gill Sans MT"/>
            </a:endParaRPr>
          </a:p>
          <a:p>
            <a:pPr marL="506730">
              <a:lnSpc>
                <a:spcPct val="100000"/>
              </a:lnSpc>
              <a:spcBef>
                <a:spcPts val="160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5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current</a:t>
            </a:r>
            <a:r>
              <a:rPr sz="1700" spc="-55" dirty="0">
                <a:latin typeface="Gill Sans MT"/>
                <a:cs typeface="Gill Sans MT"/>
              </a:rPr>
              <a:t>,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2171065">
              <a:lnSpc>
                <a:spcPct val="100000"/>
              </a:lnSpc>
              <a:spcBef>
                <a:spcPts val="155"/>
              </a:spcBef>
            </a:pPr>
            <a:r>
              <a:rPr sz="1700" b="0" i="1" spc="-70" dirty="0">
                <a:solidFill>
                  <a:srgbClr val="004B00"/>
                </a:solidFill>
                <a:latin typeface="Bookman Old Style"/>
                <a:cs typeface="Bookman Old Style"/>
              </a:rPr>
              <a:t>next</a:t>
            </a:r>
            <a:r>
              <a:rPr sz="1700" spc="-70" dirty="0">
                <a:latin typeface="Gill Sans MT"/>
                <a:cs typeface="Gill Sans MT"/>
              </a:rPr>
              <a:t>,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 </a:t>
            </a:r>
            <a:r>
              <a:rPr sz="1700" spc="-70" dirty="0">
                <a:latin typeface="Gill Sans MT"/>
                <a:cs typeface="Gill Sans MT"/>
              </a:rPr>
              <a:t>node</a:t>
            </a:r>
            <a:endParaRPr sz="1700">
              <a:latin typeface="Gill Sans MT"/>
              <a:cs typeface="Gill Sans MT"/>
            </a:endParaRPr>
          </a:p>
          <a:p>
            <a:pPr marL="2171065">
              <a:lnSpc>
                <a:spcPct val="100000"/>
              </a:lnSpc>
              <a:spcBef>
                <a:spcPts val="145"/>
              </a:spcBef>
            </a:pP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125" dirty="0">
                <a:latin typeface="Gill Sans MT"/>
                <a:cs typeface="Gill Sans MT"/>
              </a:rPr>
              <a:t>,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“temperature”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controlling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prob.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downward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steps</a:t>
            </a:r>
            <a:endParaRPr sz="1700">
              <a:latin typeface="Gill Sans MT"/>
              <a:cs typeface="Gill Sans MT"/>
            </a:endParaRPr>
          </a:p>
          <a:p>
            <a:pPr marL="506730">
              <a:lnSpc>
                <a:spcPct val="100000"/>
              </a:lnSpc>
              <a:spcBef>
                <a:spcPts val="875"/>
              </a:spcBef>
            </a:pP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Make-Nod</a:t>
            </a:r>
            <a:r>
              <a:rPr sz="1700" b="0" spc="5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spc="110" dirty="0">
                <a:latin typeface="Bookman Old Style"/>
                <a:cs typeface="Bookman Old Style"/>
              </a:rPr>
              <a:t>Initial-S</a:t>
            </a:r>
            <a:r>
              <a:rPr sz="1700" b="0" dirty="0">
                <a:latin typeface="Bookman Old Style"/>
                <a:cs typeface="Bookman Old Style"/>
              </a:rPr>
              <a:t>t</a:t>
            </a:r>
            <a:r>
              <a:rPr sz="1700" b="0" spc="-55" dirty="0">
                <a:latin typeface="Bookman Old Style"/>
                <a:cs typeface="Bookman Old Style"/>
              </a:rPr>
              <a:t>a</a:t>
            </a:r>
            <a:r>
              <a:rPr sz="1700" b="0" spc="185" dirty="0">
                <a:latin typeface="Bookman Old Style"/>
                <a:cs typeface="Bookman Old Style"/>
              </a:rPr>
              <a:t>t</a:t>
            </a:r>
            <a:r>
              <a:rPr sz="1700" b="0" spc="265" dirty="0">
                <a:latin typeface="Bookman Old Style"/>
                <a:cs typeface="Bookman Old Style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oble</a:t>
            </a:r>
            <a:r>
              <a:rPr sz="1700" b="0" i="1" spc="-185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1700" spc="-15" dirty="0">
                <a:latin typeface="Gill Sans MT"/>
                <a:cs typeface="Gill Sans MT"/>
              </a:rPr>
              <a:t>])</a:t>
            </a:r>
            <a:endParaRPr sz="1700">
              <a:latin typeface="Gill Sans MT"/>
              <a:cs typeface="Gill Sans MT"/>
            </a:endParaRPr>
          </a:p>
          <a:p>
            <a:pPr marL="506730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fo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r</a:t>
            </a:r>
            <a:r>
              <a:rPr sz="1700" spc="1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to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5" dirty="0">
                <a:latin typeface="Arial"/>
                <a:cs typeface="Arial"/>
              </a:rPr>
              <a:t>∞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918210">
              <a:lnSpc>
                <a:spcPct val="100000"/>
              </a:lnSpc>
              <a:spcBef>
                <a:spcPts val="145"/>
              </a:spcBef>
            </a:pPr>
            <a:r>
              <a:rPr sz="1700" b="0" i="1" spc="18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b="0" i="1" spc="-165" dirty="0">
                <a:solidFill>
                  <a:srgbClr val="004B00"/>
                </a:solidFill>
                <a:latin typeface="Bookman Old Style"/>
                <a:cs typeface="Bookman Old Style"/>
              </a:rPr>
              <a:t>sch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dul</a:t>
            </a:r>
            <a:r>
              <a:rPr sz="170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endParaRPr sz="1700">
              <a:latin typeface="Gill Sans MT"/>
              <a:cs typeface="Gill Sans MT"/>
            </a:endParaRPr>
          </a:p>
          <a:p>
            <a:pPr marL="91821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18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0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0" dirty="0">
                <a:solidFill>
                  <a:srgbClr val="004B00"/>
                </a:solidFill>
                <a:latin typeface="Bookman Old Style"/>
                <a:cs typeface="Bookman Old Style"/>
              </a:rPr>
              <a:t>current</a:t>
            </a:r>
            <a:endParaRPr sz="1700">
              <a:latin typeface="Bookman Old Style"/>
              <a:cs typeface="Bookman Old Style"/>
            </a:endParaRPr>
          </a:p>
          <a:p>
            <a:pPr marL="918210">
              <a:lnSpc>
                <a:spcPct val="100000"/>
              </a:lnSpc>
              <a:spcBef>
                <a:spcPts val="155"/>
              </a:spcBef>
            </a:pP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next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randomly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selected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success</a:t>
            </a:r>
            <a:r>
              <a:rPr sz="1700" spc="-140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85" dirty="0">
                <a:solidFill>
                  <a:srgbClr val="004B00"/>
                </a:solidFill>
                <a:latin typeface="Bookman Old Style"/>
                <a:cs typeface="Bookman Old Style"/>
              </a:rPr>
              <a:t>ent</a:t>
            </a:r>
            <a:endParaRPr sz="1700">
              <a:latin typeface="Bookman Old Style"/>
              <a:cs typeface="Bookman Old Style"/>
            </a:endParaRPr>
          </a:p>
          <a:p>
            <a:pPr marL="918210">
              <a:lnSpc>
                <a:spcPct val="100000"/>
              </a:lnSpc>
              <a:spcBef>
                <a:spcPts val="145"/>
              </a:spcBef>
            </a:pPr>
            <a:r>
              <a:rPr sz="1700" spc="285" dirty="0">
                <a:solidFill>
                  <a:srgbClr val="004B00"/>
                </a:solidFill>
                <a:latin typeface="Arial"/>
                <a:cs typeface="Arial"/>
              </a:rPr>
              <a:t>∆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5" dirty="0">
                <a:latin typeface="Bookman Old Style"/>
                <a:cs typeface="Bookman Old Style"/>
              </a:rPr>
              <a:t>V</a:t>
            </a:r>
            <a:r>
              <a:rPr sz="1700" b="0" spc="100" dirty="0">
                <a:latin typeface="Bookman Old Style"/>
                <a:cs typeface="Bookman Old Style"/>
              </a:rPr>
              <a:t>alue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114" dirty="0">
                <a:solidFill>
                  <a:srgbClr val="004B00"/>
                </a:solidFill>
                <a:latin typeface="Bookman Old Style"/>
                <a:cs typeface="Bookman Old Style"/>
              </a:rPr>
              <a:t>nex</a:t>
            </a:r>
            <a:r>
              <a:rPr sz="170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–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spc="5" dirty="0">
                <a:latin typeface="Bookman Old Style"/>
                <a:cs typeface="Bookman Old Style"/>
              </a:rPr>
              <a:t>V</a:t>
            </a:r>
            <a:r>
              <a:rPr sz="1700" b="0" spc="100" dirty="0">
                <a:latin typeface="Bookman Old Style"/>
                <a:cs typeface="Bookman Old Style"/>
              </a:rPr>
              <a:t>alue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7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endParaRPr sz="1700">
              <a:latin typeface="Gill Sans MT"/>
              <a:cs typeface="Gill Sans MT"/>
            </a:endParaRPr>
          </a:p>
          <a:p>
            <a:pPr marL="91821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285" dirty="0">
                <a:solidFill>
                  <a:srgbClr val="004B00"/>
                </a:solidFill>
                <a:latin typeface="Arial"/>
                <a:cs typeface="Arial"/>
              </a:rPr>
              <a:t>∆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75" dirty="0">
                <a:latin typeface="Tahoma"/>
                <a:cs typeface="Tahoma"/>
              </a:rPr>
              <a:t>&gt;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0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next</a:t>
            </a:r>
            <a:endParaRPr sz="1700">
              <a:latin typeface="Bookman Old Style"/>
              <a:cs typeface="Bookman Old Style"/>
            </a:endParaRPr>
          </a:p>
          <a:p>
            <a:pPr marL="918210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else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cur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en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next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onl</a:t>
            </a:r>
            <a:r>
              <a:rPr sz="1700" spc="-35" dirty="0">
                <a:latin typeface="Gill Sans MT"/>
                <a:cs typeface="Gill Sans MT"/>
              </a:rPr>
              <a:t>y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p</a:t>
            </a:r>
            <a:r>
              <a:rPr sz="1700" spc="-25" dirty="0">
                <a:latin typeface="Gill Sans MT"/>
                <a:cs typeface="Gill Sans MT"/>
              </a:rPr>
              <a:t>robabili</a:t>
            </a:r>
            <a:r>
              <a:rPr sz="1700" spc="-8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Tahoma"/>
                <a:cs typeface="Tahoma"/>
              </a:rPr>
              <a:t>e</a:t>
            </a:r>
            <a:r>
              <a:rPr sz="1800" spc="345" baseline="27777" dirty="0">
                <a:latin typeface="Tahoma"/>
                <a:cs typeface="Tahoma"/>
              </a:rPr>
              <a:t>∆</a:t>
            </a:r>
            <a:r>
              <a:rPr sz="1800" spc="240" baseline="27777" dirty="0">
                <a:latin typeface="Tahoma"/>
                <a:cs typeface="Tahoma"/>
              </a:rPr>
              <a:t> </a:t>
            </a:r>
            <a:r>
              <a:rPr sz="1800" b="0" i="1" spc="172" baseline="27777" dirty="0">
                <a:latin typeface="Bookman Old Style"/>
                <a:cs typeface="Bookman Old Style"/>
              </a:rPr>
              <a:t>E</a:t>
            </a:r>
            <a:r>
              <a:rPr sz="1800" b="0" i="1" spc="-127" baseline="27777" dirty="0">
                <a:latin typeface="Bookman Old Style"/>
                <a:cs typeface="Bookman Old Style"/>
              </a:rPr>
              <a:t>/T</a:t>
            </a:r>
            <a:endParaRPr sz="1800" baseline="27777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8567" y="2258720"/>
            <a:ext cx="7772400" cy="4323080"/>
          </a:xfrm>
          <a:custGeom>
            <a:avLst/>
            <a:gdLst/>
            <a:ahLst/>
            <a:cxnLst/>
            <a:rect l="l" t="t" r="r" b="b"/>
            <a:pathLst>
              <a:path w="7772400" h="4323080">
                <a:moveTo>
                  <a:pt x="7767066" y="4317491"/>
                </a:moveTo>
                <a:lnTo>
                  <a:pt x="7767066" y="0"/>
                </a:lnTo>
              </a:path>
              <a:path w="7772400" h="4323080">
                <a:moveTo>
                  <a:pt x="0" y="4322826"/>
                </a:moveTo>
                <a:lnTo>
                  <a:pt x="7772400" y="432282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35E4D-4C73-420A-9A99-6A3AB1FE677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855FB4-F6BF-49C5-B321-A748FF1D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50" dirty="0"/>
              <a:t>simulated</a:t>
            </a:r>
            <a:r>
              <a:rPr spc="235" dirty="0"/>
              <a:t> </a:t>
            </a:r>
            <a:r>
              <a:rPr spc="35" dirty="0"/>
              <a:t>annealing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90"/>
              </a:spcBef>
            </a:pPr>
            <a:r>
              <a:rPr spc="35" dirty="0"/>
              <a:t>At</a:t>
            </a:r>
            <a:r>
              <a:rPr spc="165" dirty="0"/>
              <a:t> </a:t>
            </a:r>
            <a:r>
              <a:rPr spc="-60" dirty="0"/>
              <a:t>fixed</a:t>
            </a:r>
            <a:r>
              <a:rPr spc="180" dirty="0"/>
              <a:t> </a:t>
            </a:r>
            <a:r>
              <a:rPr spc="-50" dirty="0"/>
              <a:t>“temperature”</a:t>
            </a:r>
            <a:r>
              <a:rPr spc="200" dirty="0"/>
              <a:t> </a:t>
            </a:r>
            <a:r>
              <a:rPr b="0" i="1" spc="-45" dirty="0">
                <a:latin typeface="Bookman Old Style"/>
                <a:cs typeface="Bookman Old Style"/>
              </a:rPr>
              <a:t>T</a:t>
            </a:r>
            <a:r>
              <a:rPr b="0" i="1" spc="-340" dirty="0">
                <a:latin typeface="Bookman Old Style"/>
                <a:cs typeface="Bookman Old Style"/>
              </a:rPr>
              <a:t> </a:t>
            </a:r>
            <a:r>
              <a:rPr spc="25" dirty="0"/>
              <a:t>,</a:t>
            </a:r>
            <a:r>
              <a:rPr spc="190" dirty="0"/>
              <a:t> </a:t>
            </a:r>
            <a:r>
              <a:rPr spc="-50" dirty="0"/>
              <a:t>state</a:t>
            </a:r>
            <a:r>
              <a:rPr spc="185" dirty="0"/>
              <a:t> </a:t>
            </a:r>
            <a:r>
              <a:rPr spc="-50" dirty="0"/>
              <a:t>occupation</a:t>
            </a:r>
            <a:r>
              <a:rPr spc="180" dirty="0"/>
              <a:t> </a:t>
            </a:r>
            <a:r>
              <a:rPr spc="-60" dirty="0"/>
              <a:t>probability</a:t>
            </a:r>
            <a:r>
              <a:rPr spc="204" dirty="0"/>
              <a:t> </a:t>
            </a:r>
            <a:r>
              <a:rPr spc="-85" dirty="0"/>
              <a:t>reaches </a:t>
            </a:r>
            <a:r>
              <a:rPr spc="-450" dirty="0"/>
              <a:t> </a:t>
            </a:r>
            <a:r>
              <a:rPr spc="-15" dirty="0"/>
              <a:t>Boltzman</a:t>
            </a:r>
            <a:r>
              <a:rPr spc="150" dirty="0"/>
              <a:t> </a:t>
            </a:r>
            <a:r>
              <a:rPr spc="-50" dirty="0"/>
              <a:t>distribution</a:t>
            </a:r>
          </a:p>
          <a:p>
            <a:pPr marL="1461770">
              <a:lnSpc>
                <a:spcPts val="1075"/>
              </a:lnSpc>
              <a:spcBef>
                <a:spcPts val="850"/>
              </a:spcBef>
            </a:pPr>
            <a:r>
              <a:rPr sz="1200" b="0" i="1" u="sng" spc="2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Bookman Old Style"/>
                <a:cs typeface="Bookman Old Style"/>
              </a:rPr>
              <a:t>E</a:t>
            </a:r>
            <a:r>
              <a:rPr sz="1200" u="sng" spc="2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(</a:t>
            </a:r>
            <a:r>
              <a:rPr sz="1200" b="0" i="1" u="sng" spc="2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Bookman Old Style"/>
                <a:cs typeface="Bookman Old Style"/>
              </a:rPr>
              <a:t>x</a:t>
            </a:r>
            <a:r>
              <a:rPr sz="1200" u="sng" spc="2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367665">
              <a:lnSpc>
                <a:spcPts val="2095"/>
              </a:lnSpc>
            </a:pPr>
            <a:r>
              <a:rPr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0" b="0" i="1" spc="-120" baseline="13888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0" b="0" i="1" spc="-52" baseline="13888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endParaRPr sz="1800" baseline="13888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b="0" i="1" spc="-45" dirty="0">
                <a:latin typeface="Bookman Old Style"/>
                <a:cs typeface="Bookman Old Style"/>
              </a:rPr>
              <a:t>T</a:t>
            </a:r>
            <a:r>
              <a:rPr b="0" i="1" spc="305" dirty="0">
                <a:latin typeface="Bookman Old Style"/>
                <a:cs typeface="Bookman Old Style"/>
              </a:rPr>
              <a:t> </a:t>
            </a:r>
            <a:r>
              <a:rPr spc="-95" dirty="0"/>
              <a:t>decreased</a:t>
            </a:r>
            <a:r>
              <a:rPr spc="220" dirty="0"/>
              <a:t> </a:t>
            </a:r>
            <a:r>
              <a:rPr spc="-75" dirty="0"/>
              <a:t>slowly</a:t>
            </a:r>
            <a:r>
              <a:rPr spc="180" dirty="0"/>
              <a:t> </a:t>
            </a:r>
            <a:r>
              <a:rPr spc="-85" dirty="0"/>
              <a:t>enough</a:t>
            </a:r>
            <a:r>
              <a:rPr spc="180" dirty="0"/>
              <a:t> </a:t>
            </a:r>
            <a:r>
              <a:rPr spc="-110" dirty="0">
                <a:latin typeface="Tahoma"/>
                <a:cs typeface="Tahoma"/>
              </a:rPr>
              <a:t>=</a:t>
            </a:r>
            <a:r>
              <a:rPr spc="-110" dirty="0">
                <a:latin typeface="Lucida Sans Unicode"/>
                <a:cs typeface="Lucida Sans Unicode"/>
              </a:rPr>
              <a:t>⇒</a:t>
            </a:r>
            <a:r>
              <a:rPr spc="5" dirty="0">
                <a:latin typeface="Lucida Sans Unicode"/>
                <a:cs typeface="Lucida Sans Unicode"/>
              </a:rPr>
              <a:t> </a:t>
            </a:r>
            <a:r>
              <a:rPr spc="-80" dirty="0"/>
              <a:t>always</a:t>
            </a:r>
            <a:r>
              <a:rPr spc="175" dirty="0"/>
              <a:t> </a:t>
            </a:r>
            <a:r>
              <a:rPr spc="-75" dirty="0"/>
              <a:t>reach</a:t>
            </a:r>
            <a:r>
              <a:rPr spc="185" dirty="0"/>
              <a:t> </a:t>
            </a:r>
            <a:r>
              <a:rPr spc="-60" dirty="0"/>
              <a:t>best</a:t>
            </a:r>
            <a:r>
              <a:rPr spc="190" dirty="0"/>
              <a:t> </a:t>
            </a:r>
            <a:r>
              <a:rPr spc="-50" dirty="0"/>
              <a:t>state</a:t>
            </a:r>
            <a:r>
              <a:rPr spc="180" dirty="0"/>
              <a:t> </a:t>
            </a:r>
            <a:r>
              <a:rPr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24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2403" y="324322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9855" y="3034345"/>
            <a:ext cx="1028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6595" algn="l"/>
              </a:tabLst>
            </a:pPr>
            <a:r>
              <a:rPr sz="12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20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2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2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200" spc="-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2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200" b="0" i="1" u="sng" spc="114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Bookman Old Style"/>
                <a:cs typeface="Bookman Old Style"/>
              </a:rPr>
              <a:t>E</a:t>
            </a:r>
            <a:r>
              <a:rPr sz="1200" u="sng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(</a:t>
            </a:r>
            <a:r>
              <a:rPr sz="1200" b="0" i="1" u="sng" spc="10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Bookman Old Style"/>
                <a:cs typeface="Bookman Old Style"/>
              </a:rPr>
              <a:t>x</a:t>
            </a:r>
            <a:r>
              <a:rPr sz="1200" u="sng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0461" y="2979480"/>
            <a:ext cx="159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z="120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*	</a:t>
            </a:r>
            <a:r>
              <a:rPr sz="120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4900" y="3034345"/>
            <a:ext cx="86169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200" spc="4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200" b="0" i="1" spc="2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20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20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2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20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20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447" y="3243224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724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5011" y="319284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7225" algn="l"/>
                <a:tab pos="1726564" algn="l"/>
              </a:tabLst>
            </a:pPr>
            <a:r>
              <a:rPr sz="120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2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2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20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2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2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20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2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3–4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10" name="object 10"/>
          <p:cNvSpPr txBox="1"/>
          <p:nvPr/>
        </p:nvSpPr>
        <p:spPr>
          <a:xfrm>
            <a:off x="1130300" y="3109688"/>
            <a:ext cx="51263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54150" algn="l"/>
                <a:tab pos="2130425" algn="l"/>
                <a:tab pos="3459479" algn="l"/>
              </a:tabLst>
            </a:pP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85" dirty="0">
                <a:latin typeface="Calibri"/>
                <a:cs typeface="Calibri"/>
              </a:rPr>
              <a:t>ecause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705" dirty="0">
                <a:solidFill>
                  <a:srgbClr val="990099"/>
                </a:solidFill>
                <a:latin typeface="Lucida Sans Unicode"/>
                <a:cs typeface="Lucida Sans Unicode"/>
              </a:rPr>
              <a:t>�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small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7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3620229"/>
            <a:ext cx="675894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Is</a:t>
            </a:r>
            <a:r>
              <a:rPr sz="2050" u="sng" spc="16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this</a:t>
            </a:r>
            <a:r>
              <a:rPr sz="2050" u="sng" spc="1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necessarily</a:t>
            </a:r>
            <a:r>
              <a:rPr sz="2050" u="sng" spc="1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6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an</a:t>
            </a:r>
            <a:r>
              <a:rPr sz="2050" u="sng" spc="1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interesting</a:t>
            </a:r>
            <a:r>
              <a:rPr sz="2050" u="sng" spc="229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guarantee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  <a:p>
            <a:pPr marL="12700" marR="5080" indent="-635">
              <a:lnSpc>
                <a:spcPct val="163400"/>
              </a:lnSpc>
            </a:pPr>
            <a:r>
              <a:rPr sz="2050" spc="-55" dirty="0">
                <a:latin typeface="Calibri"/>
                <a:cs typeface="Calibri"/>
              </a:rPr>
              <a:t>Devised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Metropolis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al.,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1953,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physical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process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modelling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Widely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114" dirty="0">
                <a:latin typeface="Calibri"/>
                <a:cs typeface="Calibri"/>
              </a:rPr>
              <a:t>VLSI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layout,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airline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scheduling,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8341F-F39E-4102-8B72-BC13AA270E4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BE96F-E11C-43FD-AC36-8209EAF6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1488</Words>
  <Application>Microsoft Office PowerPoint</Application>
  <PresentationFormat>Custom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Century</vt:lpstr>
      <vt:lpstr>Courier New</vt:lpstr>
      <vt:lpstr>Georgia</vt:lpstr>
      <vt:lpstr>Gill Sans MT</vt:lpstr>
      <vt:lpstr>Lucida Sans Unicode</vt:lpstr>
      <vt:lpstr>Palatino Linotype</vt:lpstr>
      <vt:lpstr>Tahoma</vt:lpstr>
      <vt:lpstr>Times New Roman</vt:lpstr>
      <vt:lpstr>Office Theme</vt:lpstr>
      <vt:lpstr>Search in Complex Environments</vt:lpstr>
      <vt:lpstr>Outline</vt:lpstr>
      <vt:lpstr>Local Search and Optimization Problems</vt:lpstr>
      <vt:lpstr>Example: Travelling Salesperson Problem</vt:lpstr>
      <vt:lpstr>Example: n-queens</vt:lpstr>
      <vt:lpstr>Hill-climbing (or gradient ascent/descent)</vt:lpstr>
      <vt:lpstr>Hill-climbing contd.</vt:lpstr>
      <vt:lpstr>Simulated annealing</vt:lpstr>
      <vt:lpstr>Properties of simulated annealing</vt:lpstr>
      <vt:lpstr>Local beam search</vt:lpstr>
      <vt:lpstr>Genetic algorithms</vt:lpstr>
      <vt:lpstr>Genetic algorithms contd.</vt:lpstr>
      <vt:lpstr>Continuous state spaces</vt:lpstr>
      <vt:lpstr>Search with Nondeterministic Actions</vt:lpstr>
      <vt:lpstr>Search in Partially Observable Environments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chapter04b.dvi</dc:title>
  <dc:creator>User</dc:creator>
  <cp:lastModifiedBy>Kumar, Aman</cp:lastModifiedBy>
  <cp:revision>6</cp:revision>
  <dcterms:created xsi:type="dcterms:W3CDTF">2021-09-01T06:13:06Z</dcterms:created>
  <dcterms:modified xsi:type="dcterms:W3CDTF">2022-02-02T11:47:02Z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