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4" r:id="rId4"/>
    <p:sldId id="29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97" r:id="rId24"/>
    <p:sldId id="300" r:id="rId25"/>
    <p:sldId id="298" r:id="rId26"/>
    <p:sldId id="299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6" r:id="rId45"/>
    <p:sldId id="293" r:id="rId4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4" y="6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25189" y="2258732"/>
            <a:ext cx="2208021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AA27A-A138-456D-A7CE-CE927ADD4BE5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9053" y="1570687"/>
            <a:ext cx="5993130" cy="159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8CEE4-DD38-4261-946D-B6A0F2A08564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A1881-8910-419B-B46B-9A8AD35687B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4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1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1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114800" y="4267200"/>
            <a:ext cx="579119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MY" spc="-25" dirty="0"/>
              <a:t>Adversarial Search And Games</a:t>
            </a:r>
            <a:endParaRPr lang="en-MY" spc="100" dirty="0"/>
          </a:p>
        </p:txBody>
      </p:sp>
      <p:sp>
        <p:nvSpPr>
          <p:cNvPr id="3" name="object 3"/>
          <p:cNvSpPr txBox="1"/>
          <p:nvPr/>
        </p:nvSpPr>
        <p:spPr>
          <a:xfrm>
            <a:off x="6309041" y="3582283"/>
            <a:ext cx="14027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114" dirty="0">
                <a:latin typeface="Bookman Old Style"/>
                <a:cs typeface="Bookman Old Style"/>
              </a:rPr>
              <a:t>Chapter</a:t>
            </a:r>
            <a:r>
              <a:rPr sz="2050" b="0" spc="65" dirty="0">
                <a:latin typeface="Bookman Old Style"/>
                <a:cs typeface="Bookman Old Style"/>
              </a:rPr>
              <a:t> </a:t>
            </a:r>
            <a:r>
              <a:rPr sz="2050" b="0" spc="-130" dirty="0">
                <a:latin typeface="Bookman Old Style"/>
                <a:cs typeface="Bookman Old Style"/>
              </a:rPr>
              <a:t>6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806651E8-29A6-4339-B56E-A6FC6334F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2" y="1981200"/>
            <a:ext cx="3373838" cy="4267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1BB786-8E04-4C18-A0A0-327C3722C01F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9883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3600" b="1" kern="0" dirty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4351E-DA05-44FE-93DE-6F0DCB5796F4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4DD31-7187-4117-BFEE-A9DF35447E1C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439C2-AED3-4FCF-AB87-9E772D06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50" dirty="0"/>
              <a:t> </a:t>
            </a:r>
            <a:r>
              <a:rPr spc="105" dirty="0"/>
              <a:t>of</a:t>
            </a:r>
            <a:r>
              <a:rPr spc="225" dirty="0"/>
              <a:t> </a:t>
            </a:r>
            <a:r>
              <a:rPr spc="80" dirty="0"/>
              <a:t>minimax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12274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02E45-AEDB-4205-ACB8-DC599F66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7ACEAB-88AF-4CC0-B6A3-CA5ABCD9F000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50" dirty="0"/>
              <a:t> </a:t>
            </a:r>
            <a:r>
              <a:rPr spc="105" dirty="0"/>
              <a:t>of</a:t>
            </a:r>
            <a:r>
              <a:rPr spc="225" dirty="0"/>
              <a:t> </a:t>
            </a:r>
            <a:r>
              <a:rPr spc="80" dirty="0"/>
              <a:t>minimax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10429"/>
            <a:ext cx="6828790" cy="1168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Only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tree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finite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(chess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has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specific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rules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this).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40" dirty="0">
                <a:latin typeface="Tahoma"/>
                <a:cs typeface="Tahoma"/>
              </a:rPr>
              <a:t>NB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finite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strategy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can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exist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even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infinite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tree!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A82738-6108-4496-BE87-41A10CDBC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6F4F7-1634-4D39-A3BE-C0242494620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50" dirty="0"/>
              <a:t> </a:t>
            </a:r>
            <a:r>
              <a:rPr spc="105" dirty="0"/>
              <a:t>of</a:t>
            </a:r>
            <a:r>
              <a:rPr spc="225" dirty="0"/>
              <a:t> </a:t>
            </a:r>
            <a:r>
              <a:rPr spc="80" dirty="0"/>
              <a:t>minimax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10429"/>
            <a:ext cx="6697980" cy="1361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Yes,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tree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finite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(chess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has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specific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rules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this)</a:t>
            </a:r>
            <a:endParaRPr sz="2050">
              <a:latin typeface="Tahoma"/>
              <a:cs typeface="Tahoma"/>
            </a:endParaRPr>
          </a:p>
          <a:p>
            <a:pPr marL="12700" marR="632460">
              <a:lnSpc>
                <a:spcPct val="163400"/>
              </a:lnSpc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Yes,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against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optimal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opponent.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Otherwise??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u="sng" spc="1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complexity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C745A-4020-4E39-9AA1-FC3E1169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558B2-A5DE-4598-8CAD-5EBD287A55D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50" dirty="0"/>
              <a:t> </a:t>
            </a:r>
            <a:r>
              <a:rPr spc="105" dirty="0"/>
              <a:t>of</a:t>
            </a:r>
            <a:r>
              <a:rPr spc="225" dirty="0"/>
              <a:t> </a:t>
            </a:r>
            <a:r>
              <a:rPr spc="80" dirty="0"/>
              <a:t>minimax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1410429"/>
            <a:ext cx="6774180" cy="1871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Yes,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tree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finite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(chess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has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specific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rules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this)</a:t>
            </a:r>
            <a:endParaRPr sz="2050">
              <a:latin typeface="Tahoma"/>
              <a:cs typeface="Tahoma"/>
            </a:endParaRPr>
          </a:p>
          <a:p>
            <a:pPr marL="63500" marR="657860">
              <a:lnSpc>
                <a:spcPct val="163400"/>
              </a:lnSpc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Yes,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against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optimal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opponent.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Otherwise??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u="sng" spc="1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complexity</a:t>
            </a:r>
            <a:r>
              <a:rPr sz="2050" spc="-10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i="1" spc="15" baseline="29761" dirty="0">
                <a:solidFill>
                  <a:srgbClr val="990099"/>
                </a:solidFill>
                <a:latin typeface="Trebuchet MS"/>
                <a:cs typeface="Trebuchet MS"/>
              </a:rPr>
              <a:t>m</a:t>
            </a:r>
            <a:r>
              <a:rPr sz="2050" spc="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u="sng" spc="-13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u="sng" spc="-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complexity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DBBB2-EB28-4DEB-ADF3-59AB6165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B7B91B-E1FA-4E25-B1C1-87F3D7A286E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50" dirty="0"/>
              <a:t> </a:t>
            </a:r>
            <a:r>
              <a:rPr spc="105" dirty="0"/>
              <a:t>of</a:t>
            </a:r>
            <a:r>
              <a:rPr spc="225" dirty="0"/>
              <a:t> </a:t>
            </a:r>
            <a:r>
              <a:rPr spc="80" dirty="0"/>
              <a:t>minimax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4100" y="1410429"/>
            <a:ext cx="6824980" cy="3210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Yes,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tree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finite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(chess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has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specific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rules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this)</a:t>
            </a:r>
            <a:endParaRPr sz="2050">
              <a:latin typeface="Tahoma"/>
              <a:cs typeface="Tahoma"/>
            </a:endParaRPr>
          </a:p>
          <a:p>
            <a:pPr marL="88900" marR="683260">
              <a:lnSpc>
                <a:spcPct val="163400"/>
              </a:lnSpc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Yes,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against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optimal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opponent.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Otherwise??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u="sng" spc="1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complexity</a:t>
            </a:r>
            <a:r>
              <a:rPr sz="2050" spc="-10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i="1" spc="15" baseline="29761" dirty="0">
                <a:solidFill>
                  <a:srgbClr val="990099"/>
                </a:solidFill>
                <a:latin typeface="Trebuchet MS"/>
                <a:cs typeface="Trebuchet MS"/>
              </a:rPr>
              <a:t>m</a:t>
            </a:r>
            <a:r>
              <a:rPr sz="2050" spc="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88265" marR="1349375">
              <a:lnSpc>
                <a:spcPct val="163400"/>
              </a:lnSpc>
            </a:pPr>
            <a:r>
              <a:rPr sz="2050" u="sng" spc="-13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u="sng" spc="-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complexity</a:t>
            </a:r>
            <a:r>
              <a:rPr sz="2050" spc="-10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1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bm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95" dirty="0">
                <a:latin typeface="Tahoma"/>
                <a:cs typeface="Tahoma"/>
              </a:rPr>
              <a:t>(depth-first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exploration)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F</a:t>
            </a:r>
            <a:r>
              <a:rPr sz="2050" spc="-195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chess,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≈</a:t>
            </a:r>
            <a:r>
              <a:rPr sz="2050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35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≈</a:t>
            </a:r>
            <a:r>
              <a:rPr sz="2050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10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85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“reasonable”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games</a:t>
            </a:r>
            <a:endParaRPr sz="2050">
              <a:latin typeface="Tahoma"/>
              <a:cs typeface="Tahoma"/>
            </a:endParaRPr>
          </a:p>
          <a:p>
            <a:pPr marL="819785">
              <a:lnSpc>
                <a:spcPct val="100000"/>
              </a:lnSpc>
              <a:spcBef>
                <a:spcPts val="35"/>
              </a:spcBef>
            </a:pPr>
            <a:r>
              <a:rPr sz="2050" spc="140" dirty="0">
                <a:latin typeface="Lucida Sans Unicode"/>
                <a:cs typeface="Lucida Sans Unicode"/>
              </a:rPr>
              <a:t>⇒</a:t>
            </a:r>
            <a:r>
              <a:rPr sz="2050" spc="-15" dirty="0">
                <a:latin typeface="Lucida Sans Unicode"/>
                <a:cs typeface="Lucida Sans Unicode"/>
              </a:rPr>
              <a:t> </a:t>
            </a:r>
            <a:r>
              <a:rPr sz="2050" spc="-110" dirty="0">
                <a:latin typeface="Tahoma"/>
                <a:cs typeface="Tahoma"/>
              </a:rPr>
              <a:t>exact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solution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completely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infeasible</a:t>
            </a:r>
            <a:endParaRPr sz="205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1560"/>
              </a:spcBef>
            </a:pPr>
            <a:r>
              <a:rPr sz="2050" spc="-15" dirty="0">
                <a:latin typeface="Tahoma"/>
                <a:cs typeface="Tahoma"/>
              </a:rPr>
              <a:t>But </a:t>
            </a:r>
            <a:r>
              <a:rPr sz="2050" spc="-145" dirty="0">
                <a:latin typeface="Tahoma"/>
                <a:cs typeface="Tahoma"/>
              </a:rPr>
              <a:t>d</a:t>
            </a:r>
            <a:r>
              <a:rPr sz="2050" spc="-140" dirty="0">
                <a:latin typeface="Tahoma"/>
                <a:cs typeface="Tahoma"/>
              </a:rPr>
              <a:t>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85" dirty="0">
                <a:latin typeface="Tahoma"/>
                <a:cs typeface="Tahoma"/>
              </a:rPr>
              <a:t>need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</a:t>
            </a:r>
            <a:r>
              <a:rPr sz="2050" spc="-80" dirty="0">
                <a:latin typeface="Tahoma"/>
                <a:cs typeface="Tahoma"/>
              </a:rPr>
              <a:t>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expl</a:t>
            </a:r>
            <a:r>
              <a:rPr sz="2050" spc="-210" dirty="0">
                <a:latin typeface="Tahoma"/>
                <a:cs typeface="Tahoma"/>
              </a:rPr>
              <a:t>o</a:t>
            </a:r>
            <a:r>
              <a:rPr sz="2050" spc="-125" dirty="0">
                <a:latin typeface="Tahoma"/>
                <a:cs typeface="Tahoma"/>
              </a:rPr>
              <a:t>r</a:t>
            </a:r>
            <a:r>
              <a:rPr sz="2050" spc="-175" dirty="0">
                <a:latin typeface="Tahoma"/>
                <a:cs typeface="Tahoma"/>
              </a:rPr>
              <a:t>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every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path?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3B705-C27A-4B7D-8876-A766143B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58578F-6738-44BD-BEAA-1A1D2A02D14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627380" algn="l"/>
              </a:tabLst>
            </a:pPr>
            <a:r>
              <a:rPr sz="2050" b="0" i="1" spc="-30" dirty="0">
                <a:latin typeface="Bookman Old Style"/>
                <a:cs typeface="Bookman Old Style"/>
              </a:rPr>
              <a:t>α</a:t>
            </a:r>
            <a:r>
              <a:rPr spc="-30" dirty="0"/>
              <a:t>–</a:t>
            </a:r>
            <a:r>
              <a:rPr sz="2050" b="0" i="1" spc="-30" dirty="0">
                <a:latin typeface="Bookman Old Style"/>
                <a:cs typeface="Bookman Old Style"/>
              </a:rPr>
              <a:t>β	</a:t>
            </a:r>
            <a:r>
              <a:rPr spc="70" dirty="0"/>
              <a:t>pruning</a:t>
            </a:r>
            <a:r>
              <a:rPr spc="200" dirty="0"/>
              <a:t> </a:t>
            </a:r>
            <a:r>
              <a:rPr spc="80" dirty="0"/>
              <a:t>example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0189" y="1851448"/>
            <a:ext cx="469900" cy="271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00" spc="10" dirty="0">
                <a:latin typeface="Arial"/>
                <a:cs typeface="Arial"/>
              </a:rPr>
              <a:t>MAX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7701" y="4065282"/>
            <a:ext cx="16383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8938" y="4065282"/>
            <a:ext cx="93916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7400" algn="l"/>
              </a:tabLst>
            </a:pPr>
            <a:r>
              <a:rPr sz="1950" b="1" dirty="0">
                <a:latin typeface="Arial"/>
                <a:cs typeface="Arial"/>
              </a:rPr>
              <a:t>12	8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0189" y="2833678"/>
            <a:ext cx="401320" cy="271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00" spc="5" dirty="0">
                <a:latin typeface="Arial"/>
                <a:cs typeface="Arial"/>
              </a:rPr>
              <a:t>MIN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35262" y="2107615"/>
            <a:ext cx="2580640" cy="1708150"/>
          </a:xfrm>
          <a:custGeom>
            <a:avLst/>
            <a:gdLst/>
            <a:ahLst/>
            <a:cxnLst/>
            <a:rect l="l" t="t" r="r" b="b"/>
            <a:pathLst>
              <a:path w="2580640" h="1708150">
                <a:moveTo>
                  <a:pt x="820953" y="1006970"/>
                </a:moveTo>
                <a:lnTo>
                  <a:pt x="752627" y="1704225"/>
                </a:lnTo>
              </a:path>
              <a:path w="2580640" h="1708150">
                <a:moveTo>
                  <a:pt x="820953" y="1006462"/>
                </a:moveTo>
                <a:lnTo>
                  <a:pt x="0" y="1703743"/>
                </a:lnTo>
              </a:path>
              <a:path w="2580640" h="1708150">
                <a:moveTo>
                  <a:pt x="820966" y="1002207"/>
                </a:moveTo>
                <a:lnTo>
                  <a:pt x="1460677" y="1708010"/>
                </a:lnTo>
              </a:path>
              <a:path w="2580640" h="1708150">
                <a:moveTo>
                  <a:pt x="2580157" y="0"/>
                </a:moveTo>
                <a:lnTo>
                  <a:pt x="810310" y="725004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01110" y="2730512"/>
            <a:ext cx="16383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73991" y="1807787"/>
            <a:ext cx="3081655" cy="2306320"/>
            <a:chOff x="2473991" y="1807787"/>
            <a:chExt cx="3081655" cy="2306320"/>
          </a:xfrm>
        </p:grpSpPr>
        <p:sp>
          <p:nvSpPr>
            <p:cNvPr id="10" name="object 10"/>
            <p:cNvSpPr/>
            <p:nvPr/>
          </p:nvSpPr>
          <p:spPr>
            <a:xfrm>
              <a:off x="3943057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33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43057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153733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33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4143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46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34143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153746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46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82532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33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2532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153733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33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44858" y="1816328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0" y="290385"/>
                  </a:moveTo>
                  <a:lnTo>
                    <a:pt x="307479" y="290385"/>
                  </a:lnTo>
                  <a:lnTo>
                    <a:pt x="153733" y="0"/>
                  </a:lnTo>
                  <a:lnTo>
                    <a:pt x="0" y="29038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44858" y="1816328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153733" y="0"/>
                  </a:moveTo>
                  <a:lnTo>
                    <a:pt x="307479" y="290385"/>
                  </a:lnTo>
                  <a:lnTo>
                    <a:pt x="0" y="290385"/>
                  </a:lnTo>
                  <a:lnTo>
                    <a:pt x="153733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02469" y="2824175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0" y="0"/>
                  </a:moveTo>
                  <a:lnTo>
                    <a:pt x="153746" y="290398"/>
                  </a:lnTo>
                  <a:lnTo>
                    <a:pt x="307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02469" y="2824175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153746" y="290398"/>
                  </a:moveTo>
                  <a:lnTo>
                    <a:pt x="307479" y="0"/>
                  </a:lnTo>
                  <a:lnTo>
                    <a:pt x="0" y="0"/>
                  </a:lnTo>
                  <a:lnTo>
                    <a:pt x="153746" y="290398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02732" y="1857159"/>
              <a:ext cx="135890" cy="194310"/>
            </a:xfrm>
            <a:custGeom>
              <a:avLst/>
              <a:gdLst/>
              <a:ahLst/>
              <a:cxnLst/>
              <a:rect l="l" t="t" r="r" b="b"/>
              <a:pathLst>
                <a:path w="135889" h="194310">
                  <a:moveTo>
                    <a:pt x="128689" y="71501"/>
                  </a:moveTo>
                  <a:lnTo>
                    <a:pt x="0" y="0"/>
                  </a:lnTo>
                </a:path>
                <a:path w="135889" h="194310">
                  <a:moveTo>
                    <a:pt x="128689" y="71501"/>
                  </a:moveTo>
                  <a:lnTo>
                    <a:pt x="0" y="142989"/>
                  </a:lnTo>
                </a:path>
                <a:path w="135889" h="194310">
                  <a:moveTo>
                    <a:pt x="135318" y="122720"/>
                  </a:moveTo>
                  <a:lnTo>
                    <a:pt x="6629" y="194208"/>
                  </a:lnTo>
                </a:path>
              </a:pathLst>
            </a:custGeom>
            <a:ln w="3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76328" y="1756562"/>
            <a:ext cx="16383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8D37ACB-FDB8-4A17-8F15-E277AF96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D7F921-6F8B-4709-A41D-C4DAACC142A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627380" algn="l"/>
              </a:tabLst>
            </a:pPr>
            <a:r>
              <a:rPr sz="2050" b="0" i="1" spc="-30" dirty="0">
                <a:latin typeface="Bookman Old Style"/>
                <a:cs typeface="Bookman Old Style"/>
              </a:rPr>
              <a:t>α</a:t>
            </a:r>
            <a:r>
              <a:rPr spc="-30" dirty="0"/>
              <a:t>–</a:t>
            </a:r>
            <a:r>
              <a:rPr sz="2050" b="0" i="1" spc="-30" dirty="0">
                <a:latin typeface="Bookman Old Style"/>
                <a:cs typeface="Bookman Old Style"/>
              </a:rPr>
              <a:t>β	</a:t>
            </a:r>
            <a:r>
              <a:rPr spc="70" dirty="0"/>
              <a:t>pruning</a:t>
            </a:r>
            <a:r>
              <a:rPr spc="200" dirty="0"/>
              <a:t> </a:t>
            </a:r>
            <a:r>
              <a:rPr spc="80" dirty="0"/>
              <a:t>example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0189" y="1851448"/>
            <a:ext cx="469900" cy="271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00" spc="10" dirty="0">
                <a:latin typeface="Arial"/>
                <a:cs typeface="Arial"/>
              </a:rPr>
              <a:t>MAX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7701" y="4065282"/>
            <a:ext cx="16383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0189" y="2833678"/>
            <a:ext cx="401320" cy="271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00" spc="5" dirty="0">
                <a:latin typeface="Arial"/>
                <a:cs typeface="Arial"/>
              </a:rPr>
              <a:t>MIN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5262" y="2107615"/>
            <a:ext cx="2580640" cy="1708150"/>
          </a:xfrm>
          <a:custGeom>
            <a:avLst/>
            <a:gdLst/>
            <a:ahLst/>
            <a:cxnLst/>
            <a:rect l="l" t="t" r="r" b="b"/>
            <a:pathLst>
              <a:path w="2580640" h="1708150">
                <a:moveTo>
                  <a:pt x="820953" y="1006970"/>
                </a:moveTo>
                <a:lnTo>
                  <a:pt x="752627" y="1704225"/>
                </a:lnTo>
              </a:path>
              <a:path w="2580640" h="1708150">
                <a:moveTo>
                  <a:pt x="820953" y="1006462"/>
                </a:moveTo>
                <a:lnTo>
                  <a:pt x="0" y="1703743"/>
                </a:lnTo>
              </a:path>
              <a:path w="2580640" h="1708150">
                <a:moveTo>
                  <a:pt x="820966" y="1002207"/>
                </a:moveTo>
                <a:lnTo>
                  <a:pt x="1460677" y="1708010"/>
                </a:lnTo>
              </a:path>
              <a:path w="2580640" h="1708150">
                <a:moveTo>
                  <a:pt x="2580157" y="0"/>
                </a:moveTo>
                <a:lnTo>
                  <a:pt x="810310" y="725004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56977" y="2730512"/>
            <a:ext cx="16383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73959" y="1807755"/>
            <a:ext cx="2887345" cy="2306320"/>
            <a:chOff x="2473959" y="1807755"/>
            <a:chExt cx="2887345" cy="2306320"/>
          </a:xfrm>
        </p:grpSpPr>
        <p:sp>
          <p:nvSpPr>
            <p:cNvPr id="9" name="object 9"/>
            <p:cNvSpPr/>
            <p:nvPr/>
          </p:nvSpPr>
          <p:spPr>
            <a:xfrm>
              <a:off x="3943057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33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43057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153733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33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4143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46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4143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153746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46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2532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33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82532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153733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33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44858" y="1816328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0" y="290385"/>
                  </a:moveTo>
                  <a:lnTo>
                    <a:pt x="307479" y="290385"/>
                  </a:lnTo>
                  <a:lnTo>
                    <a:pt x="153733" y="0"/>
                  </a:lnTo>
                  <a:lnTo>
                    <a:pt x="0" y="29038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44858" y="1816328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153733" y="0"/>
                  </a:moveTo>
                  <a:lnTo>
                    <a:pt x="307479" y="290385"/>
                  </a:lnTo>
                  <a:lnTo>
                    <a:pt x="0" y="290385"/>
                  </a:lnTo>
                  <a:lnTo>
                    <a:pt x="153733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2469" y="2824175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0" y="0"/>
                  </a:moveTo>
                  <a:lnTo>
                    <a:pt x="153746" y="290398"/>
                  </a:lnTo>
                  <a:lnTo>
                    <a:pt x="307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02469" y="2824175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153746" y="290398"/>
                  </a:moveTo>
                  <a:lnTo>
                    <a:pt x="307479" y="0"/>
                  </a:lnTo>
                  <a:lnTo>
                    <a:pt x="0" y="0"/>
                  </a:lnTo>
                  <a:lnTo>
                    <a:pt x="153746" y="290398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68938" y="4065282"/>
            <a:ext cx="148145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7400" algn="l"/>
                <a:tab pos="1329690" algn="l"/>
              </a:tabLst>
            </a:pPr>
            <a:r>
              <a:rPr sz="1950" b="1" dirty="0">
                <a:latin typeface="Arial"/>
                <a:cs typeface="Arial"/>
              </a:rPr>
              <a:t>12	8	2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89653" y="2099043"/>
            <a:ext cx="1353185" cy="2015489"/>
            <a:chOff x="4489653" y="2099043"/>
            <a:chExt cx="1353185" cy="2015489"/>
          </a:xfrm>
        </p:grpSpPr>
        <p:sp>
          <p:nvSpPr>
            <p:cNvPr id="21" name="object 21"/>
            <p:cNvSpPr/>
            <p:nvPr/>
          </p:nvSpPr>
          <p:spPr>
            <a:xfrm>
              <a:off x="4652467" y="2107615"/>
              <a:ext cx="1181735" cy="1744345"/>
            </a:xfrm>
            <a:custGeom>
              <a:avLst/>
              <a:gdLst/>
              <a:ahLst/>
              <a:cxnLst/>
              <a:rect l="l" t="t" r="r" b="b"/>
              <a:pathLst>
                <a:path w="1181735" h="1744345">
                  <a:moveTo>
                    <a:pt x="562940" y="0"/>
                  </a:moveTo>
                  <a:lnTo>
                    <a:pt x="562940" y="718604"/>
                  </a:lnTo>
                </a:path>
                <a:path w="1181735" h="1744345">
                  <a:moveTo>
                    <a:pt x="562940" y="1000086"/>
                  </a:moveTo>
                  <a:lnTo>
                    <a:pt x="1181328" y="1714423"/>
                  </a:lnTo>
                </a:path>
                <a:path w="1181735" h="1744345">
                  <a:moveTo>
                    <a:pt x="562940" y="1000086"/>
                  </a:moveTo>
                  <a:lnTo>
                    <a:pt x="597052" y="1744268"/>
                  </a:lnTo>
                </a:path>
                <a:path w="1181735" h="1744345">
                  <a:moveTo>
                    <a:pt x="562940" y="997953"/>
                  </a:moveTo>
                  <a:lnTo>
                    <a:pt x="0" y="1703755"/>
                  </a:lnTo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98225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46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98225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153746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46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61940" y="2815627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0" y="0"/>
                  </a:moveTo>
                  <a:lnTo>
                    <a:pt x="153746" y="290398"/>
                  </a:lnTo>
                  <a:lnTo>
                    <a:pt x="307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61940" y="2815627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153746" y="290398"/>
                  </a:moveTo>
                  <a:lnTo>
                    <a:pt x="307479" y="0"/>
                  </a:lnTo>
                  <a:lnTo>
                    <a:pt x="0" y="0"/>
                  </a:lnTo>
                  <a:lnTo>
                    <a:pt x="153746" y="290398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53125" y="2727045"/>
            <a:ext cx="16383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00535" y="1857158"/>
            <a:ext cx="205740" cy="1162685"/>
          </a:xfrm>
          <a:custGeom>
            <a:avLst/>
            <a:gdLst/>
            <a:ahLst/>
            <a:cxnLst/>
            <a:rect l="l" t="t" r="r" b="b"/>
            <a:pathLst>
              <a:path w="205739" h="1162685">
                <a:moveTo>
                  <a:pt x="76796" y="1041946"/>
                </a:moveTo>
                <a:lnTo>
                  <a:pt x="205486" y="970457"/>
                </a:lnTo>
              </a:path>
              <a:path w="205739" h="1162685">
                <a:moveTo>
                  <a:pt x="76796" y="1041946"/>
                </a:moveTo>
                <a:lnTo>
                  <a:pt x="205486" y="1113447"/>
                </a:lnTo>
              </a:path>
              <a:path w="205739" h="1162685">
                <a:moveTo>
                  <a:pt x="67970" y="1090968"/>
                </a:moveTo>
                <a:lnTo>
                  <a:pt x="196659" y="1162469"/>
                </a:lnTo>
              </a:path>
              <a:path w="205739" h="1162685">
                <a:moveTo>
                  <a:pt x="128689" y="71501"/>
                </a:moveTo>
                <a:lnTo>
                  <a:pt x="0" y="0"/>
                </a:lnTo>
              </a:path>
              <a:path w="205739" h="1162685">
                <a:moveTo>
                  <a:pt x="128689" y="71501"/>
                </a:moveTo>
                <a:lnTo>
                  <a:pt x="0" y="142989"/>
                </a:lnTo>
              </a:path>
              <a:path w="205739" h="1162685">
                <a:moveTo>
                  <a:pt x="135318" y="120510"/>
                </a:moveTo>
                <a:lnTo>
                  <a:pt x="6629" y="192011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72773" y="3841864"/>
            <a:ext cx="77152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1820" algn="l"/>
              </a:tabLst>
            </a:pPr>
            <a:r>
              <a:rPr sz="1950" b="1" spc="5" dirty="0">
                <a:latin typeface="Arial"/>
                <a:cs typeface="Arial"/>
              </a:rPr>
              <a:t>X	X</a:t>
            </a:r>
            <a:endParaRPr sz="195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sp>
        <p:nvSpPr>
          <p:cNvPr id="29" name="object 29"/>
          <p:cNvSpPr txBox="1"/>
          <p:nvPr/>
        </p:nvSpPr>
        <p:spPr>
          <a:xfrm>
            <a:off x="5576328" y="1756562"/>
            <a:ext cx="16383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DBB66A3-25F4-46C6-A470-64C8F3726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FD4BAE0-7419-4177-830B-3D2A74827CE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627380" algn="l"/>
              </a:tabLst>
            </a:pPr>
            <a:r>
              <a:rPr sz="2050" b="0" i="1" spc="-30" dirty="0">
                <a:latin typeface="Bookman Old Style"/>
                <a:cs typeface="Bookman Old Style"/>
              </a:rPr>
              <a:t>α</a:t>
            </a:r>
            <a:r>
              <a:rPr spc="-30" dirty="0"/>
              <a:t>–</a:t>
            </a:r>
            <a:r>
              <a:rPr sz="2050" b="0" i="1" spc="-30" dirty="0">
                <a:latin typeface="Bookman Old Style"/>
                <a:cs typeface="Bookman Old Style"/>
              </a:rPr>
              <a:t>β	</a:t>
            </a:r>
            <a:r>
              <a:rPr spc="70" dirty="0"/>
              <a:t>pruning</a:t>
            </a:r>
            <a:r>
              <a:rPr spc="200" dirty="0"/>
              <a:t> </a:t>
            </a:r>
            <a:r>
              <a:rPr spc="80" dirty="0"/>
              <a:t>example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0189" y="1851448"/>
            <a:ext cx="469900" cy="271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00" spc="10" dirty="0">
                <a:latin typeface="Arial"/>
                <a:cs typeface="Arial"/>
              </a:rPr>
              <a:t>MAX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7701" y="4065282"/>
            <a:ext cx="16383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0189" y="2833678"/>
            <a:ext cx="401320" cy="271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00" spc="5" dirty="0">
                <a:latin typeface="Arial"/>
                <a:cs typeface="Arial"/>
              </a:rPr>
              <a:t>MIN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5262" y="2107615"/>
            <a:ext cx="2580640" cy="1708150"/>
          </a:xfrm>
          <a:custGeom>
            <a:avLst/>
            <a:gdLst/>
            <a:ahLst/>
            <a:cxnLst/>
            <a:rect l="l" t="t" r="r" b="b"/>
            <a:pathLst>
              <a:path w="2580640" h="1708150">
                <a:moveTo>
                  <a:pt x="820953" y="1006970"/>
                </a:moveTo>
                <a:lnTo>
                  <a:pt x="752627" y="1704225"/>
                </a:lnTo>
              </a:path>
              <a:path w="2580640" h="1708150">
                <a:moveTo>
                  <a:pt x="820953" y="1006462"/>
                </a:moveTo>
                <a:lnTo>
                  <a:pt x="0" y="1703743"/>
                </a:lnTo>
              </a:path>
              <a:path w="2580640" h="1708150">
                <a:moveTo>
                  <a:pt x="820966" y="1002207"/>
                </a:moveTo>
                <a:lnTo>
                  <a:pt x="1460677" y="1708010"/>
                </a:lnTo>
              </a:path>
              <a:path w="2580640" h="1708150">
                <a:moveTo>
                  <a:pt x="2580157" y="0"/>
                </a:moveTo>
                <a:lnTo>
                  <a:pt x="810310" y="725004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56977" y="2730512"/>
            <a:ext cx="16383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73959" y="1807755"/>
            <a:ext cx="2887345" cy="2306320"/>
            <a:chOff x="2473959" y="1807755"/>
            <a:chExt cx="2887345" cy="2306320"/>
          </a:xfrm>
        </p:grpSpPr>
        <p:sp>
          <p:nvSpPr>
            <p:cNvPr id="9" name="object 9"/>
            <p:cNvSpPr/>
            <p:nvPr/>
          </p:nvSpPr>
          <p:spPr>
            <a:xfrm>
              <a:off x="3943057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33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43057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153733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33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4143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46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4143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153746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46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2532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33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82532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153733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33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44858" y="1816328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0" y="290385"/>
                  </a:moveTo>
                  <a:lnTo>
                    <a:pt x="307479" y="290385"/>
                  </a:lnTo>
                  <a:lnTo>
                    <a:pt x="153733" y="0"/>
                  </a:lnTo>
                  <a:lnTo>
                    <a:pt x="0" y="29038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44858" y="1816328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153733" y="0"/>
                  </a:moveTo>
                  <a:lnTo>
                    <a:pt x="307479" y="290385"/>
                  </a:lnTo>
                  <a:lnTo>
                    <a:pt x="0" y="290385"/>
                  </a:lnTo>
                  <a:lnTo>
                    <a:pt x="153733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2469" y="2824175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0" y="0"/>
                  </a:moveTo>
                  <a:lnTo>
                    <a:pt x="153746" y="290398"/>
                  </a:lnTo>
                  <a:lnTo>
                    <a:pt x="307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02469" y="2824175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153746" y="290398"/>
                  </a:moveTo>
                  <a:lnTo>
                    <a:pt x="307479" y="0"/>
                  </a:lnTo>
                  <a:lnTo>
                    <a:pt x="0" y="0"/>
                  </a:lnTo>
                  <a:lnTo>
                    <a:pt x="153746" y="290398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68938" y="4065282"/>
            <a:ext cx="148145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7400" algn="l"/>
                <a:tab pos="1329690" algn="l"/>
              </a:tabLst>
            </a:pPr>
            <a:r>
              <a:rPr sz="1950" b="1" dirty="0">
                <a:latin typeface="Arial"/>
                <a:cs typeface="Arial"/>
              </a:rPr>
              <a:t>12	8	2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89653" y="2099043"/>
            <a:ext cx="1353185" cy="2015489"/>
            <a:chOff x="4489653" y="2099043"/>
            <a:chExt cx="1353185" cy="2015489"/>
          </a:xfrm>
        </p:grpSpPr>
        <p:sp>
          <p:nvSpPr>
            <p:cNvPr id="21" name="object 21"/>
            <p:cNvSpPr/>
            <p:nvPr/>
          </p:nvSpPr>
          <p:spPr>
            <a:xfrm>
              <a:off x="4652467" y="2107615"/>
              <a:ext cx="1181735" cy="1744345"/>
            </a:xfrm>
            <a:custGeom>
              <a:avLst/>
              <a:gdLst/>
              <a:ahLst/>
              <a:cxnLst/>
              <a:rect l="l" t="t" r="r" b="b"/>
              <a:pathLst>
                <a:path w="1181735" h="1744345">
                  <a:moveTo>
                    <a:pt x="562940" y="0"/>
                  </a:moveTo>
                  <a:lnTo>
                    <a:pt x="562940" y="718604"/>
                  </a:lnTo>
                </a:path>
                <a:path w="1181735" h="1744345">
                  <a:moveTo>
                    <a:pt x="562940" y="1000086"/>
                  </a:moveTo>
                  <a:lnTo>
                    <a:pt x="1181328" y="1714423"/>
                  </a:lnTo>
                </a:path>
                <a:path w="1181735" h="1744345">
                  <a:moveTo>
                    <a:pt x="562940" y="1000086"/>
                  </a:moveTo>
                  <a:lnTo>
                    <a:pt x="597052" y="1744268"/>
                  </a:lnTo>
                </a:path>
                <a:path w="1181735" h="1744345">
                  <a:moveTo>
                    <a:pt x="562940" y="997953"/>
                  </a:moveTo>
                  <a:lnTo>
                    <a:pt x="0" y="1703755"/>
                  </a:lnTo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98225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46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98225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153746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46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61940" y="2815627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0" y="0"/>
                  </a:moveTo>
                  <a:lnTo>
                    <a:pt x="153746" y="290398"/>
                  </a:lnTo>
                  <a:lnTo>
                    <a:pt x="307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61940" y="2815627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153746" y="290398"/>
                  </a:moveTo>
                  <a:lnTo>
                    <a:pt x="307479" y="0"/>
                  </a:lnTo>
                  <a:lnTo>
                    <a:pt x="0" y="0"/>
                  </a:lnTo>
                  <a:lnTo>
                    <a:pt x="153746" y="290398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53125" y="2727045"/>
            <a:ext cx="16383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61876" y="2827616"/>
            <a:ext cx="144145" cy="194310"/>
          </a:xfrm>
          <a:custGeom>
            <a:avLst/>
            <a:gdLst/>
            <a:ahLst/>
            <a:cxnLst/>
            <a:rect l="l" t="t" r="r" b="b"/>
            <a:pathLst>
              <a:path w="144145" h="194310">
                <a:moveTo>
                  <a:pt x="15455" y="71488"/>
                </a:moveTo>
                <a:lnTo>
                  <a:pt x="144145" y="0"/>
                </a:lnTo>
              </a:path>
              <a:path w="144145" h="194310">
                <a:moveTo>
                  <a:pt x="15455" y="71488"/>
                </a:moveTo>
                <a:lnTo>
                  <a:pt x="144145" y="142989"/>
                </a:lnTo>
              </a:path>
              <a:path w="144145" h="194310">
                <a:moveTo>
                  <a:pt x="0" y="122720"/>
                </a:moveTo>
                <a:lnTo>
                  <a:pt x="128689" y="194208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72773" y="3841864"/>
            <a:ext cx="77152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1820" algn="l"/>
              </a:tabLst>
            </a:pPr>
            <a:r>
              <a:rPr sz="1950" b="1" spc="5" dirty="0">
                <a:latin typeface="Arial"/>
                <a:cs typeface="Arial"/>
              </a:rPr>
              <a:t>X	X</a:t>
            </a:r>
            <a:endParaRPr sz="1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43722" y="4065282"/>
            <a:ext cx="30226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latin typeface="Arial"/>
                <a:cs typeface="Arial"/>
              </a:rPr>
              <a:t>14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206879" y="1840076"/>
            <a:ext cx="1980564" cy="2273935"/>
            <a:chOff x="5206879" y="1840076"/>
            <a:chExt cx="1980564" cy="2273935"/>
          </a:xfrm>
        </p:grpSpPr>
        <p:sp>
          <p:nvSpPr>
            <p:cNvPr id="31" name="object 31"/>
            <p:cNvSpPr/>
            <p:nvPr/>
          </p:nvSpPr>
          <p:spPr>
            <a:xfrm>
              <a:off x="5215420" y="2107615"/>
              <a:ext cx="1642110" cy="1704339"/>
            </a:xfrm>
            <a:custGeom>
              <a:avLst/>
              <a:gdLst/>
              <a:ahLst/>
              <a:cxnLst/>
              <a:rect l="l" t="t" r="r" b="b"/>
              <a:pathLst>
                <a:path w="1642109" h="1704339">
                  <a:moveTo>
                    <a:pt x="0" y="0"/>
                  </a:moveTo>
                  <a:lnTo>
                    <a:pt x="1641906" y="722871"/>
                  </a:lnTo>
                </a:path>
                <a:path w="1642109" h="1704339">
                  <a:moveTo>
                    <a:pt x="1623072" y="1006957"/>
                  </a:moveTo>
                  <a:lnTo>
                    <a:pt x="1230172" y="1704213"/>
                  </a:lnTo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91859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33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91859" y="3814940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153733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33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84746" y="2824175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0" y="0"/>
                  </a:moveTo>
                  <a:lnTo>
                    <a:pt x="153746" y="290398"/>
                  </a:lnTo>
                  <a:lnTo>
                    <a:pt x="307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84746" y="2824175"/>
              <a:ext cx="307975" cy="290830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153746" y="290398"/>
                  </a:moveTo>
                  <a:lnTo>
                    <a:pt x="307479" y="0"/>
                  </a:lnTo>
                  <a:lnTo>
                    <a:pt x="0" y="0"/>
                  </a:lnTo>
                  <a:lnTo>
                    <a:pt x="153746" y="290398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00535" y="1857159"/>
              <a:ext cx="1769745" cy="1167130"/>
            </a:xfrm>
            <a:custGeom>
              <a:avLst/>
              <a:gdLst/>
              <a:ahLst/>
              <a:cxnLst/>
              <a:rect l="l" t="t" r="r" b="b"/>
              <a:pathLst>
                <a:path w="1769745" h="1167130">
                  <a:moveTo>
                    <a:pt x="1640700" y="1041971"/>
                  </a:moveTo>
                  <a:lnTo>
                    <a:pt x="1769389" y="970470"/>
                  </a:lnTo>
                </a:path>
                <a:path w="1769745" h="1167130">
                  <a:moveTo>
                    <a:pt x="1640700" y="1041971"/>
                  </a:moveTo>
                  <a:lnTo>
                    <a:pt x="1769389" y="1113459"/>
                  </a:lnTo>
                </a:path>
                <a:path w="1769745" h="1167130">
                  <a:moveTo>
                    <a:pt x="1631873" y="1095400"/>
                  </a:moveTo>
                  <a:lnTo>
                    <a:pt x="1760562" y="1166888"/>
                  </a:lnTo>
                </a:path>
                <a:path w="1769745" h="1167130">
                  <a:moveTo>
                    <a:pt x="128689" y="71501"/>
                  </a:moveTo>
                  <a:lnTo>
                    <a:pt x="0" y="0"/>
                  </a:lnTo>
                </a:path>
                <a:path w="1769745" h="1167130">
                  <a:moveTo>
                    <a:pt x="128689" y="71501"/>
                  </a:moveTo>
                  <a:lnTo>
                    <a:pt x="0" y="142989"/>
                  </a:lnTo>
                </a:path>
                <a:path w="1769745" h="1167130">
                  <a:moveTo>
                    <a:pt x="137515" y="122720"/>
                  </a:moveTo>
                  <a:lnTo>
                    <a:pt x="8826" y="194208"/>
                  </a:lnTo>
                </a:path>
              </a:pathLst>
            </a:custGeom>
            <a:ln w="3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217041" y="2727045"/>
            <a:ext cx="30226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latin typeface="Arial"/>
                <a:cs typeface="Arial"/>
              </a:rPr>
              <a:t>14</a:t>
            </a:r>
            <a:endParaRPr sz="19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38" name="object 38"/>
          <p:cNvSpPr txBox="1"/>
          <p:nvPr/>
        </p:nvSpPr>
        <p:spPr>
          <a:xfrm>
            <a:off x="5576328" y="1756562"/>
            <a:ext cx="16383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09C77B-EE9E-423B-8C2B-037B5E9D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33F02A-9897-46CE-AC99-1C432ABE2FBC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627380" algn="l"/>
              </a:tabLst>
            </a:pPr>
            <a:r>
              <a:rPr sz="2050" b="0" i="1" spc="-30" dirty="0">
                <a:latin typeface="Bookman Old Style"/>
                <a:cs typeface="Bookman Old Style"/>
              </a:rPr>
              <a:t>α</a:t>
            </a:r>
            <a:r>
              <a:rPr spc="-30" dirty="0"/>
              <a:t>–</a:t>
            </a:r>
            <a:r>
              <a:rPr sz="2050" b="0" i="1" spc="-30" dirty="0">
                <a:latin typeface="Bookman Old Style"/>
                <a:cs typeface="Bookman Old Style"/>
              </a:rPr>
              <a:t>β	</a:t>
            </a:r>
            <a:r>
              <a:rPr spc="70" dirty="0"/>
              <a:t>pruning</a:t>
            </a:r>
            <a:r>
              <a:rPr spc="200" dirty="0"/>
              <a:t> </a:t>
            </a:r>
            <a:r>
              <a:rPr spc="80" dirty="0"/>
              <a:t>example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270" y="1851384"/>
            <a:ext cx="46735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MAX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0477" y="4053561"/>
            <a:ext cx="16319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spc="-5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7270" y="2828446"/>
            <a:ext cx="3994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MIN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7861" y="2106269"/>
            <a:ext cx="2566670" cy="1699260"/>
          </a:xfrm>
          <a:custGeom>
            <a:avLst/>
            <a:gdLst/>
            <a:ahLst/>
            <a:cxnLst/>
            <a:rect l="l" t="t" r="r" b="b"/>
            <a:pathLst>
              <a:path w="2566670" h="1699260">
                <a:moveTo>
                  <a:pt x="816635" y="1001661"/>
                </a:moveTo>
                <a:lnTo>
                  <a:pt x="748665" y="1695259"/>
                </a:lnTo>
              </a:path>
              <a:path w="2566670" h="1699260">
                <a:moveTo>
                  <a:pt x="816635" y="1001166"/>
                </a:moveTo>
                <a:lnTo>
                  <a:pt x="0" y="1694776"/>
                </a:lnTo>
              </a:path>
              <a:path w="2566670" h="1699260">
                <a:moveTo>
                  <a:pt x="816648" y="996924"/>
                </a:moveTo>
                <a:lnTo>
                  <a:pt x="1452981" y="1699018"/>
                </a:lnTo>
              </a:path>
              <a:path w="2566670" h="1699260">
                <a:moveTo>
                  <a:pt x="2566581" y="0"/>
                </a:moveTo>
                <a:lnTo>
                  <a:pt x="806043" y="721182"/>
                </a:lnTo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64127" y="2725815"/>
            <a:ext cx="16319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spc="-5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87358" y="1807933"/>
            <a:ext cx="2872105" cy="2294255"/>
            <a:chOff x="2487358" y="1807933"/>
            <a:chExt cx="2872105" cy="2294255"/>
          </a:xfrm>
        </p:grpSpPr>
        <p:sp>
          <p:nvSpPr>
            <p:cNvPr id="9" name="object 9"/>
            <p:cNvSpPr/>
            <p:nvPr/>
          </p:nvSpPr>
          <p:spPr>
            <a:xfrm>
              <a:off x="3948772" y="3804602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0" y="288874"/>
                  </a:moveTo>
                  <a:lnTo>
                    <a:pt x="305866" y="288874"/>
                  </a:lnTo>
                  <a:lnTo>
                    <a:pt x="152933" y="0"/>
                  </a:lnTo>
                  <a:lnTo>
                    <a:pt x="0" y="28887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48772" y="3804602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152933" y="0"/>
                  </a:moveTo>
                  <a:lnTo>
                    <a:pt x="305866" y="288874"/>
                  </a:lnTo>
                  <a:lnTo>
                    <a:pt x="0" y="288874"/>
                  </a:lnTo>
                  <a:lnTo>
                    <a:pt x="152933" y="0"/>
                  </a:lnTo>
                  <a:close/>
                </a:path>
              </a:pathLst>
            </a:custGeom>
            <a:ln w="169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3592" y="3804602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0" y="288874"/>
                  </a:moveTo>
                  <a:lnTo>
                    <a:pt x="305866" y="288874"/>
                  </a:lnTo>
                  <a:lnTo>
                    <a:pt x="152933" y="0"/>
                  </a:lnTo>
                  <a:lnTo>
                    <a:pt x="0" y="28887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3592" y="3804602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152933" y="0"/>
                  </a:moveTo>
                  <a:lnTo>
                    <a:pt x="305866" y="288874"/>
                  </a:lnTo>
                  <a:lnTo>
                    <a:pt x="0" y="288874"/>
                  </a:lnTo>
                  <a:lnTo>
                    <a:pt x="152933" y="0"/>
                  </a:lnTo>
                  <a:close/>
                </a:path>
              </a:pathLst>
            </a:custGeom>
            <a:ln w="169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5930" y="3804602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69" h="288925">
                  <a:moveTo>
                    <a:pt x="0" y="288874"/>
                  </a:moveTo>
                  <a:lnTo>
                    <a:pt x="305866" y="288874"/>
                  </a:lnTo>
                  <a:lnTo>
                    <a:pt x="152933" y="0"/>
                  </a:lnTo>
                  <a:lnTo>
                    <a:pt x="0" y="28887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5930" y="3804602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69" h="288925">
                  <a:moveTo>
                    <a:pt x="152933" y="0"/>
                  </a:moveTo>
                  <a:lnTo>
                    <a:pt x="305866" y="288874"/>
                  </a:lnTo>
                  <a:lnTo>
                    <a:pt x="0" y="288874"/>
                  </a:lnTo>
                  <a:lnTo>
                    <a:pt x="152933" y="0"/>
                  </a:lnTo>
                  <a:close/>
                </a:path>
              </a:pathLst>
            </a:custGeom>
            <a:ln w="169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44770" y="1816506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0" y="288874"/>
                  </a:moveTo>
                  <a:lnTo>
                    <a:pt x="305866" y="288874"/>
                  </a:lnTo>
                  <a:lnTo>
                    <a:pt x="152933" y="0"/>
                  </a:lnTo>
                  <a:lnTo>
                    <a:pt x="0" y="28887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44770" y="1816506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152933" y="0"/>
                  </a:moveTo>
                  <a:lnTo>
                    <a:pt x="305866" y="288874"/>
                  </a:lnTo>
                  <a:lnTo>
                    <a:pt x="0" y="288874"/>
                  </a:lnTo>
                  <a:lnTo>
                    <a:pt x="152933" y="0"/>
                  </a:lnTo>
                  <a:close/>
                </a:path>
              </a:pathLst>
            </a:custGeom>
            <a:ln w="169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1563" y="2819057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0" y="0"/>
                  </a:moveTo>
                  <a:lnTo>
                    <a:pt x="152933" y="288861"/>
                  </a:lnTo>
                  <a:lnTo>
                    <a:pt x="305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11563" y="2819057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152933" y="288861"/>
                  </a:moveTo>
                  <a:lnTo>
                    <a:pt x="305866" y="0"/>
                  </a:lnTo>
                  <a:lnTo>
                    <a:pt x="0" y="0"/>
                  </a:lnTo>
                  <a:lnTo>
                    <a:pt x="152933" y="288861"/>
                  </a:lnTo>
                  <a:close/>
                </a:path>
              </a:pathLst>
            </a:custGeom>
            <a:ln w="169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78128" y="4053561"/>
            <a:ext cx="147383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2955" algn="l"/>
                <a:tab pos="1322705" algn="l"/>
              </a:tabLst>
            </a:pPr>
            <a:r>
              <a:rPr sz="1950" b="1" spc="-5" dirty="0">
                <a:latin typeface="Arial"/>
                <a:cs typeface="Arial"/>
              </a:rPr>
              <a:t>12	8	2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92447" y="2097696"/>
            <a:ext cx="1346200" cy="2004695"/>
            <a:chOff x="4492447" y="2097696"/>
            <a:chExt cx="1346200" cy="2004695"/>
          </a:xfrm>
        </p:grpSpPr>
        <p:sp>
          <p:nvSpPr>
            <p:cNvPr id="21" name="object 21"/>
            <p:cNvSpPr/>
            <p:nvPr/>
          </p:nvSpPr>
          <p:spPr>
            <a:xfrm>
              <a:off x="4654448" y="2106269"/>
              <a:ext cx="1175385" cy="1735455"/>
            </a:xfrm>
            <a:custGeom>
              <a:avLst/>
              <a:gdLst/>
              <a:ahLst/>
              <a:cxnLst/>
              <a:rect l="l" t="t" r="r" b="b"/>
              <a:pathLst>
                <a:path w="1175385" h="1735454">
                  <a:moveTo>
                    <a:pt x="559981" y="0"/>
                  </a:moveTo>
                  <a:lnTo>
                    <a:pt x="559981" y="714819"/>
                  </a:lnTo>
                </a:path>
                <a:path w="1175385" h="1735454">
                  <a:moveTo>
                    <a:pt x="559981" y="994816"/>
                  </a:moveTo>
                  <a:lnTo>
                    <a:pt x="1175105" y="1705394"/>
                  </a:lnTo>
                </a:path>
                <a:path w="1175385" h="1735454">
                  <a:moveTo>
                    <a:pt x="559981" y="994816"/>
                  </a:moveTo>
                  <a:lnTo>
                    <a:pt x="593915" y="1735086"/>
                  </a:lnTo>
                </a:path>
                <a:path w="1175385" h="1735454">
                  <a:moveTo>
                    <a:pt x="559981" y="992695"/>
                  </a:moveTo>
                  <a:lnTo>
                    <a:pt x="0" y="1694789"/>
                  </a:lnTo>
                </a:path>
              </a:pathLst>
            </a:custGeom>
            <a:ln w="169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01019" y="3804602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0" y="288874"/>
                  </a:moveTo>
                  <a:lnTo>
                    <a:pt x="305866" y="288874"/>
                  </a:lnTo>
                  <a:lnTo>
                    <a:pt x="152933" y="0"/>
                  </a:lnTo>
                  <a:lnTo>
                    <a:pt x="0" y="28887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01019" y="3804602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152933" y="0"/>
                  </a:moveTo>
                  <a:lnTo>
                    <a:pt x="305866" y="288874"/>
                  </a:lnTo>
                  <a:lnTo>
                    <a:pt x="0" y="288874"/>
                  </a:lnTo>
                  <a:lnTo>
                    <a:pt x="152933" y="0"/>
                  </a:lnTo>
                  <a:close/>
                </a:path>
              </a:pathLst>
            </a:custGeom>
            <a:ln w="169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61762" y="2810560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0" y="0"/>
                  </a:moveTo>
                  <a:lnTo>
                    <a:pt x="152933" y="288861"/>
                  </a:lnTo>
                  <a:lnTo>
                    <a:pt x="305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61762" y="2810560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152933" y="288861"/>
                  </a:moveTo>
                  <a:lnTo>
                    <a:pt x="305866" y="0"/>
                  </a:lnTo>
                  <a:lnTo>
                    <a:pt x="0" y="0"/>
                  </a:lnTo>
                  <a:lnTo>
                    <a:pt x="152933" y="288861"/>
                  </a:lnTo>
                  <a:close/>
                </a:path>
              </a:pathLst>
            </a:custGeom>
            <a:ln w="169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49785" y="2722360"/>
            <a:ext cx="16319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spc="-5" dirty="0"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05869" y="2097696"/>
            <a:ext cx="1970405" cy="2004695"/>
            <a:chOff x="5205869" y="2097696"/>
            <a:chExt cx="1970405" cy="2004695"/>
          </a:xfrm>
        </p:grpSpPr>
        <p:sp>
          <p:nvSpPr>
            <p:cNvPr id="28" name="object 28"/>
            <p:cNvSpPr/>
            <p:nvPr/>
          </p:nvSpPr>
          <p:spPr>
            <a:xfrm>
              <a:off x="5457392" y="2822485"/>
              <a:ext cx="146050" cy="191135"/>
            </a:xfrm>
            <a:custGeom>
              <a:avLst/>
              <a:gdLst/>
              <a:ahLst/>
              <a:cxnLst/>
              <a:rect l="l" t="t" r="r" b="b"/>
              <a:pathLst>
                <a:path w="146050" h="191135">
                  <a:moveTo>
                    <a:pt x="17576" y="71107"/>
                  </a:moveTo>
                  <a:lnTo>
                    <a:pt x="145592" y="0"/>
                  </a:lnTo>
                </a:path>
                <a:path w="146050" h="191135">
                  <a:moveTo>
                    <a:pt x="17576" y="71107"/>
                  </a:moveTo>
                  <a:lnTo>
                    <a:pt x="145592" y="142227"/>
                  </a:lnTo>
                </a:path>
                <a:path w="146050" h="191135">
                  <a:moveTo>
                    <a:pt x="0" y="119875"/>
                  </a:moveTo>
                  <a:lnTo>
                    <a:pt x="128003" y="190995"/>
                  </a:lnTo>
                </a:path>
              </a:pathLst>
            </a:custGeom>
            <a:ln w="339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14441" y="2106269"/>
              <a:ext cx="1633855" cy="1695450"/>
            </a:xfrm>
            <a:custGeom>
              <a:avLst/>
              <a:gdLst/>
              <a:ahLst/>
              <a:cxnLst/>
              <a:rect l="l" t="t" r="r" b="b"/>
              <a:pathLst>
                <a:path w="1633854" h="1695450">
                  <a:moveTo>
                    <a:pt x="0" y="0"/>
                  </a:moveTo>
                  <a:lnTo>
                    <a:pt x="1633270" y="719061"/>
                  </a:lnTo>
                </a:path>
                <a:path w="1633854" h="1695450">
                  <a:moveTo>
                    <a:pt x="1614525" y="1001661"/>
                  </a:moveTo>
                  <a:lnTo>
                    <a:pt x="1223695" y="1695246"/>
                  </a:lnTo>
                </a:path>
              </a:pathLst>
            </a:custGeom>
            <a:ln w="169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85217" y="3804602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0" y="288874"/>
                  </a:moveTo>
                  <a:lnTo>
                    <a:pt x="305854" y="288874"/>
                  </a:lnTo>
                  <a:lnTo>
                    <a:pt x="152920" y="0"/>
                  </a:lnTo>
                  <a:lnTo>
                    <a:pt x="0" y="28887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85217" y="3804602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152920" y="0"/>
                  </a:moveTo>
                  <a:lnTo>
                    <a:pt x="305854" y="288874"/>
                  </a:lnTo>
                  <a:lnTo>
                    <a:pt x="0" y="288874"/>
                  </a:lnTo>
                  <a:lnTo>
                    <a:pt x="152920" y="0"/>
                  </a:lnTo>
                  <a:close/>
                </a:path>
              </a:pathLst>
            </a:custGeom>
            <a:ln w="169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76034" y="2819056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0" y="0"/>
                  </a:moveTo>
                  <a:lnTo>
                    <a:pt x="152933" y="288861"/>
                  </a:lnTo>
                  <a:lnTo>
                    <a:pt x="305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76034" y="2819056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152933" y="288861"/>
                  </a:moveTo>
                  <a:lnTo>
                    <a:pt x="305866" y="0"/>
                  </a:lnTo>
                  <a:lnTo>
                    <a:pt x="0" y="0"/>
                  </a:lnTo>
                  <a:lnTo>
                    <a:pt x="152933" y="288861"/>
                  </a:lnTo>
                  <a:close/>
                </a:path>
              </a:pathLst>
            </a:custGeom>
            <a:ln w="169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30656" y="2822485"/>
              <a:ext cx="128270" cy="177800"/>
            </a:xfrm>
            <a:custGeom>
              <a:avLst/>
              <a:gdLst/>
              <a:ahLst/>
              <a:cxnLst/>
              <a:rect l="l" t="t" r="r" b="b"/>
              <a:pathLst>
                <a:path w="128270" h="177800">
                  <a:moveTo>
                    <a:pt x="0" y="71120"/>
                  </a:moveTo>
                  <a:lnTo>
                    <a:pt x="128016" y="0"/>
                  </a:lnTo>
                </a:path>
                <a:path w="128270" h="177800">
                  <a:moveTo>
                    <a:pt x="0" y="71120"/>
                  </a:moveTo>
                  <a:lnTo>
                    <a:pt x="128016" y="142240"/>
                  </a:lnTo>
                </a:path>
                <a:path w="128270" h="177800">
                  <a:moveTo>
                    <a:pt x="0" y="106680"/>
                  </a:moveTo>
                  <a:lnTo>
                    <a:pt x="128016" y="177800"/>
                  </a:lnTo>
                </a:path>
              </a:pathLst>
            </a:custGeom>
            <a:ln w="339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171960" y="3831311"/>
            <a:ext cx="76708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8645" algn="l"/>
              </a:tabLst>
            </a:pPr>
            <a:r>
              <a:rPr sz="1950" b="1" spc="-5" dirty="0">
                <a:latin typeface="Arial"/>
                <a:cs typeface="Arial"/>
              </a:rPr>
              <a:t>X	X</a:t>
            </a:r>
            <a:endParaRPr sz="1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36747" y="4053553"/>
            <a:ext cx="93027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9145" algn="l"/>
              </a:tabLst>
            </a:pPr>
            <a:r>
              <a:rPr sz="1950" b="1" spc="-5" dirty="0">
                <a:latin typeface="Arial"/>
                <a:cs typeface="Arial"/>
              </a:rPr>
              <a:t>14	5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820039" y="3098876"/>
            <a:ext cx="510540" cy="1003300"/>
            <a:chOff x="6820039" y="3098876"/>
            <a:chExt cx="510540" cy="1003300"/>
          </a:xfrm>
        </p:grpSpPr>
        <p:sp>
          <p:nvSpPr>
            <p:cNvPr id="38" name="object 38"/>
            <p:cNvSpPr/>
            <p:nvPr/>
          </p:nvSpPr>
          <p:spPr>
            <a:xfrm>
              <a:off x="6828612" y="3107448"/>
              <a:ext cx="340995" cy="701040"/>
            </a:xfrm>
            <a:custGeom>
              <a:avLst/>
              <a:gdLst/>
              <a:ahLst/>
              <a:cxnLst/>
              <a:rect l="l" t="t" r="r" b="b"/>
              <a:pathLst>
                <a:path w="340995" h="701039">
                  <a:moveTo>
                    <a:pt x="0" y="0"/>
                  </a:moveTo>
                  <a:lnTo>
                    <a:pt x="340448" y="701040"/>
                  </a:lnTo>
                </a:path>
              </a:pathLst>
            </a:custGeom>
            <a:ln w="169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15886" y="3804602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0" y="288874"/>
                  </a:moveTo>
                  <a:lnTo>
                    <a:pt x="305854" y="288874"/>
                  </a:lnTo>
                  <a:lnTo>
                    <a:pt x="152920" y="0"/>
                  </a:lnTo>
                  <a:lnTo>
                    <a:pt x="0" y="28887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15886" y="3804602"/>
              <a:ext cx="306070" cy="288925"/>
            </a:xfrm>
            <a:custGeom>
              <a:avLst/>
              <a:gdLst/>
              <a:ahLst/>
              <a:cxnLst/>
              <a:rect l="l" t="t" r="r" b="b"/>
              <a:pathLst>
                <a:path w="306070" h="288925">
                  <a:moveTo>
                    <a:pt x="152920" y="0"/>
                  </a:moveTo>
                  <a:lnTo>
                    <a:pt x="305854" y="288874"/>
                  </a:lnTo>
                  <a:lnTo>
                    <a:pt x="0" y="288874"/>
                  </a:lnTo>
                  <a:lnTo>
                    <a:pt x="152920" y="0"/>
                  </a:lnTo>
                  <a:close/>
                </a:path>
              </a:pathLst>
            </a:custGeom>
            <a:ln w="169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7581862" y="2822498"/>
            <a:ext cx="132715" cy="200025"/>
          </a:xfrm>
          <a:custGeom>
            <a:avLst/>
            <a:gdLst/>
            <a:ahLst/>
            <a:cxnLst/>
            <a:rect l="l" t="t" r="r" b="b"/>
            <a:pathLst>
              <a:path w="132715" h="200025">
                <a:moveTo>
                  <a:pt x="4381" y="71120"/>
                </a:moveTo>
                <a:lnTo>
                  <a:pt x="132397" y="0"/>
                </a:lnTo>
              </a:path>
              <a:path w="132715" h="200025">
                <a:moveTo>
                  <a:pt x="4381" y="71120"/>
                </a:moveTo>
                <a:lnTo>
                  <a:pt x="132397" y="142227"/>
                </a:lnTo>
              </a:path>
              <a:path w="132715" h="200025">
                <a:moveTo>
                  <a:pt x="0" y="128663"/>
                </a:moveTo>
                <a:lnTo>
                  <a:pt x="128016" y="199783"/>
                </a:lnTo>
              </a:path>
            </a:pathLst>
          </a:custGeom>
          <a:ln w="33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205459" y="2722360"/>
            <a:ext cx="71882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7690" algn="l"/>
              </a:tabLst>
            </a:pPr>
            <a:r>
              <a:rPr sz="1950" b="1" spc="-5" dirty="0">
                <a:latin typeface="Arial"/>
                <a:cs typeface="Arial"/>
              </a:rPr>
              <a:t>14	5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381587" y="1840141"/>
            <a:ext cx="2127885" cy="1228725"/>
            <a:chOff x="5381587" y="1840141"/>
            <a:chExt cx="2127885" cy="1228725"/>
          </a:xfrm>
        </p:grpSpPr>
        <p:sp>
          <p:nvSpPr>
            <p:cNvPr id="44" name="object 44"/>
            <p:cNvSpPr/>
            <p:nvPr/>
          </p:nvSpPr>
          <p:spPr>
            <a:xfrm>
              <a:off x="7039114" y="2821089"/>
              <a:ext cx="444500" cy="222250"/>
            </a:xfrm>
            <a:custGeom>
              <a:avLst/>
              <a:gdLst/>
              <a:ahLst/>
              <a:cxn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ln w="5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98579" y="1857133"/>
              <a:ext cx="139065" cy="193675"/>
            </a:xfrm>
            <a:custGeom>
              <a:avLst/>
              <a:gdLst/>
              <a:ahLst/>
              <a:cxnLst/>
              <a:rect l="l" t="t" r="r" b="b"/>
              <a:pathLst>
                <a:path w="139064" h="193675">
                  <a:moveTo>
                    <a:pt x="128016" y="71120"/>
                  </a:moveTo>
                  <a:lnTo>
                    <a:pt x="0" y="0"/>
                  </a:lnTo>
                </a:path>
                <a:path w="139064" h="193675">
                  <a:moveTo>
                    <a:pt x="128016" y="71120"/>
                  </a:moveTo>
                  <a:lnTo>
                    <a:pt x="0" y="142227"/>
                  </a:lnTo>
                </a:path>
                <a:path w="139064" h="193675">
                  <a:moveTo>
                    <a:pt x="139001" y="122072"/>
                  </a:moveTo>
                  <a:lnTo>
                    <a:pt x="10998" y="193192"/>
                  </a:lnTo>
                </a:path>
              </a:pathLst>
            </a:custGeom>
            <a:ln w="339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573382" y="1756995"/>
            <a:ext cx="16319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spc="-5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3FF31F7-98AB-4DA0-B87F-A7B727985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C64373-0991-4740-9DBE-681E8293570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627380" algn="l"/>
              </a:tabLst>
            </a:pPr>
            <a:r>
              <a:rPr sz="2050" b="0" i="1" spc="-30" dirty="0">
                <a:latin typeface="Bookman Old Style"/>
                <a:cs typeface="Bookman Old Style"/>
              </a:rPr>
              <a:t>α</a:t>
            </a:r>
            <a:r>
              <a:rPr spc="-30" dirty="0"/>
              <a:t>–</a:t>
            </a:r>
            <a:r>
              <a:rPr sz="2050" b="0" i="1" spc="-30" dirty="0">
                <a:latin typeface="Bookman Old Style"/>
                <a:cs typeface="Bookman Old Style"/>
              </a:rPr>
              <a:t>β	</a:t>
            </a:r>
            <a:r>
              <a:rPr spc="70" dirty="0"/>
              <a:t>pruning</a:t>
            </a:r>
            <a:r>
              <a:rPr spc="200" dirty="0"/>
              <a:t> </a:t>
            </a:r>
            <a:r>
              <a:rPr spc="80" dirty="0"/>
              <a:t>example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982" y="1869781"/>
            <a:ext cx="46863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latin typeface="Arial"/>
                <a:cs typeface="Arial"/>
              </a:rPr>
              <a:t>MAX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3334" y="4077775"/>
            <a:ext cx="16383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7982" y="2849421"/>
            <a:ext cx="40068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latin typeface="Arial"/>
                <a:cs typeface="Arial"/>
              </a:rPr>
              <a:t>MIN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50807" y="2125306"/>
            <a:ext cx="2573655" cy="1703705"/>
          </a:xfrm>
          <a:custGeom>
            <a:avLst/>
            <a:gdLst/>
            <a:ahLst/>
            <a:cxnLst/>
            <a:rect l="l" t="t" r="r" b="b"/>
            <a:pathLst>
              <a:path w="2573654" h="1703704">
                <a:moveTo>
                  <a:pt x="818781" y="1004316"/>
                </a:moveTo>
                <a:lnTo>
                  <a:pt x="750633" y="1699729"/>
                </a:lnTo>
              </a:path>
              <a:path w="2573654" h="1703704">
                <a:moveTo>
                  <a:pt x="818794" y="1003808"/>
                </a:moveTo>
                <a:lnTo>
                  <a:pt x="0" y="1699247"/>
                </a:lnTo>
              </a:path>
              <a:path w="2573654" h="1703704">
                <a:moveTo>
                  <a:pt x="818807" y="999553"/>
                </a:moveTo>
                <a:lnTo>
                  <a:pt x="1456817" y="1703501"/>
                </a:lnTo>
              </a:path>
              <a:path w="2573654" h="1703704">
                <a:moveTo>
                  <a:pt x="2573350" y="0"/>
                </a:moveTo>
                <a:lnTo>
                  <a:pt x="808164" y="723087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69791" y="2746523"/>
            <a:ext cx="16383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89898" y="1826209"/>
            <a:ext cx="2879725" cy="2300605"/>
            <a:chOff x="2489898" y="1826209"/>
            <a:chExt cx="2879725" cy="2300605"/>
          </a:xfrm>
        </p:grpSpPr>
        <p:sp>
          <p:nvSpPr>
            <p:cNvPr id="9" name="object 9"/>
            <p:cNvSpPr/>
            <p:nvPr/>
          </p:nvSpPr>
          <p:spPr>
            <a:xfrm>
              <a:off x="3955148" y="3828122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5">
                  <a:moveTo>
                    <a:pt x="0" y="289636"/>
                  </a:moveTo>
                  <a:lnTo>
                    <a:pt x="306666" y="289636"/>
                  </a:lnTo>
                  <a:lnTo>
                    <a:pt x="153339" y="0"/>
                  </a:lnTo>
                  <a:lnTo>
                    <a:pt x="0" y="2896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55148" y="3828122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5">
                  <a:moveTo>
                    <a:pt x="153339" y="0"/>
                  </a:moveTo>
                  <a:lnTo>
                    <a:pt x="306666" y="289636"/>
                  </a:lnTo>
                  <a:lnTo>
                    <a:pt x="0" y="289636"/>
                  </a:lnTo>
                  <a:lnTo>
                    <a:pt x="153339" y="0"/>
                  </a:lnTo>
                  <a:close/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8113" y="3828122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5">
                  <a:moveTo>
                    <a:pt x="0" y="289636"/>
                  </a:moveTo>
                  <a:lnTo>
                    <a:pt x="306666" y="289636"/>
                  </a:lnTo>
                  <a:lnTo>
                    <a:pt x="153327" y="0"/>
                  </a:lnTo>
                  <a:lnTo>
                    <a:pt x="0" y="2896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8113" y="3828122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5">
                  <a:moveTo>
                    <a:pt x="153327" y="0"/>
                  </a:moveTo>
                  <a:lnTo>
                    <a:pt x="306666" y="289636"/>
                  </a:lnTo>
                  <a:lnTo>
                    <a:pt x="0" y="289636"/>
                  </a:lnTo>
                  <a:lnTo>
                    <a:pt x="153327" y="0"/>
                  </a:lnTo>
                  <a:close/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8470" y="3828122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5" h="290195">
                  <a:moveTo>
                    <a:pt x="0" y="289636"/>
                  </a:moveTo>
                  <a:lnTo>
                    <a:pt x="306679" y="289636"/>
                  </a:lnTo>
                  <a:lnTo>
                    <a:pt x="153339" y="0"/>
                  </a:lnTo>
                  <a:lnTo>
                    <a:pt x="0" y="2896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8470" y="3828122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5" h="290195">
                  <a:moveTo>
                    <a:pt x="153339" y="0"/>
                  </a:moveTo>
                  <a:lnTo>
                    <a:pt x="306679" y="289636"/>
                  </a:lnTo>
                  <a:lnTo>
                    <a:pt x="0" y="289636"/>
                  </a:lnTo>
                  <a:lnTo>
                    <a:pt x="153339" y="0"/>
                  </a:lnTo>
                  <a:close/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4041" y="1834781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4">
                  <a:moveTo>
                    <a:pt x="0" y="289636"/>
                  </a:moveTo>
                  <a:lnTo>
                    <a:pt x="306666" y="289636"/>
                  </a:lnTo>
                  <a:lnTo>
                    <a:pt x="153339" y="0"/>
                  </a:lnTo>
                  <a:lnTo>
                    <a:pt x="0" y="2896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4041" y="1834781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4">
                  <a:moveTo>
                    <a:pt x="153339" y="0"/>
                  </a:moveTo>
                  <a:lnTo>
                    <a:pt x="306666" y="289636"/>
                  </a:lnTo>
                  <a:lnTo>
                    <a:pt x="0" y="289636"/>
                  </a:lnTo>
                  <a:lnTo>
                    <a:pt x="153339" y="0"/>
                  </a:lnTo>
                  <a:close/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6262" y="2839973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4">
                  <a:moveTo>
                    <a:pt x="0" y="0"/>
                  </a:moveTo>
                  <a:lnTo>
                    <a:pt x="153327" y="289636"/>
                  </a:lnTo>
                  <a:lnTo>
                    <a:pt x="3066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16262" y="2839973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4">
                  <a:moveTo>
                    <a:pt x="153327" y="289636"/>
                  </a:moveTo>
                  <a:lnTo>
                    <a:pt x="306666" y="0"/>
                  </a:lnTo>
                  <a:lnTo>
                    <a:pt x="0" y="0"/>
                  </a:lnTo>
                  <a:lnTo>
                    <a:pt x="153327" y="289636"/>
                  </a:lnTo>
                  <a:close/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82774" y="4077775"/>
            <a:ext cx="147764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5495" algn="l"/>
                <a:tab pos="1326515" algn="l"/>
              </a:tabLst>
            </a:pPr>
            <a:r>
              <a:rPr sz="1950" b="1" dirty="0">
                <a:latin typeface="Arial"/>
                <a:cs typeface="Arial"/>
              </a:rPr>
              <a:t>12	8	2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00283" y="2116734"/>
            <a:ext cx="1349375" cy="2009775"/>
            <a:chOff x="4500283" y="2116734"/>
            <a:chExt cx="1349375" cy="2009775"/>
          </a:xfrm>
        </p:grpSpPr>
        <p:sp>
          <p:nvSpPr>
            <p:cNvPr id="21" name="object 21"/>
            <p:cNvSpPr/>
            <p:nvPr/>
          </p:nvSpPr>
          <p:spPr>
            <a:xfrm>
              <a:off x="4662690" y="2125306"/>
              <a:ext cx="1178560" cy="1739900"/>
            </a:xfrm>
            <a:custGeom>
              <a:avLst/>
              <a:gdLst/>
              <a:ahLst/>
              <a:cxnLst/>
              <a:rect l="l" t="t" r="r" b="b"/>
              <a:pathLst>
                <a:path w="1178560" h="1739900">
                  <a:moveTo>
                    <a:pt x="561454" y="0"/>
                  </a:moveTo>
                  <a:lnTo>
                    <a:pt x="561454" y="716711"/>
                  </a:lnTo>
                </a:path>
                <a:path w="1178560" h="1739900">
                  <a:moveTo>
                    <a:pt x="561454" y="997445"/>
                  </a:moveTo>
                  <a:lnTo>
                    <a:pt x="1178204" y="1709902"/>
                  </a:lnTo>
                </a:path>
                <a:path w="1178560" h="1739900">
                  <a:moveTo>
                    <a:pt x="561454" y="997445"/>
                  </a:moveTo>
                  <a:lnTo>
                    <a:pt x="595477" y="1739671"/>
                  </a:lnTo>
                </a:path>
                <a:path w="1178560" h="1739900">
                  <a:moveTo>
                    <a:pt x="561454" y="995311"/>
                  </a:moveTo>
                  <a:lnTo>
                    <a:pt x="0" y="1699260"/>
                  </a:lnTo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08855" y="3828122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5">
                  <a:moveTo>
                    <a:pt x="0" y="289636"/>
                  </a:moveTo>
                  <a:lnTo>
                    <a:pt x="306666" y="289636"/>
                  </a:lnTo>
                  <a:lnTo>
                    <a:pt x="153339" y="0"/>
                  </a:lnTo>
                  <a:lnTo>
                    <a:pt x="0" y="2896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08855" y="3828122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5">
                  <a:moveTo>
                    <a:pt x="153339" y="0"/>
                  </a:moveTo>
                  <a:lnTo>
                    <a:pt x="306666" y="289636"/>
                  </a:lnTo>
                  <a:lnTo>
                    <a:pt x="0" y="289636"/>
                  </a:lnTo>
                  <a:lnTo>
                    <a:pt x="153339" y="0"/>
                  </a:lnTo>
                  <a:close/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71084" y="2831452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4">
                  <a:moveTo>
                    <a:pt x="0" y="0"/>
                  </a:moveTo>
                  <a:lnTo>
                    <a:pt x="153327" y="289636"/>
                  </a:lnTo>
                  <a:lnTo>
                    <a:pt x="3066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71084" y="2831452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4">
                  <a:moveTo>
                    <a:pt x="153327" y="289636"/>
                  </a:moveTo>
                  <a:lnTo>
                    <a:pt x="306666" y="0"/>
                  </a:lnTo>
                  <a:lnTo>
                    <a:pt x="0" y="0"/>
                  </a:lnTo>
                  <a:lnTo>
                    <a:pt x="153327" y="289636"/>
                  </a:lnTo>
                  <a:close/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60681" y="2743069"/>
            <a:ext cx="16383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15585" y="2116734"/>
            <a:ext cx="1975485" cy="2009775"/>
            <a:chOff x="5215585" y="2116734"/>
            <a:chExt cx="1975485" cy="2009775"/>
          </a:xfrm>
        </p:grpSpPr>
        <p:sp>
          <p:nvSpPr>
            <p:cNvPr id="28" name="object 28"/>
            <p:cNvSpPr/>
            <p:nvPr/>
          </p:nvSpPr>
          <p:spPr>
            <a:xfrm>
              <a:off x="5474360" y="2843415"/>
              <a:ext cx="139700" cy="198120"/>
            </a:xfrm>
            <a:custGeom>
              <a:avLst/>
              <a:gdLst/>
              <a:ahLst/>
              <a:cxnLst/>
              <a:rect l="l" t="t" r="r" b="b"/>
              <a:pathLst>
                <a:path w="139700" h="198119">
                  <a:moveTo>
                    <a:pt x="11023" y="71297"/>
                  </a:moveTo>
                  <a:lnTo>
                    <a:pt x="139369" y="0"/>
                  </a:lnTo>
                </a:path>
                <a:path w="139700" h="198119">
                  <a:moveTo>
                    <a:pt x="11023" y="71297"/>
                  </a:moveTo>
                  <a:lnTo>
                    <a:pt x="139369" y="142608"/>
                  </a:lnTo>
                </a:path>
                <a:path w="139700" h="198119">
                  <a:moveTo>
                    <a:pt x="0" y="126796"/>
                  </a:moveTo>
                  <a:lnTo>
                    <a:pt x="128346" y="198107"/>
                  </a:lnTo>
                </a:path>
              </a:pathLst>
            </a:custGeom>
            <a:ln w="34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24157" y="2125306"/>
              <a:ext cx="1637664" cy="1699895"/>
            </a:xfrm>
            <a:custGeom>
              <a:avLst/>
              <a:gdLst/>
              <a:ahLst/>
              <a:cxnLst/>
              <a:rect l="l" t="t" r="r" b="b"/>
              <a:pathLst>
                <a:path w="1637665" h="1699895">
                  <a:moveTo>
                    <a:pt x="0" y="0"/>
                  </a:moveTo>
                  <a:lnTo>
                    <a:pt x="1637576" y="720966"/>
                  </a:lnTo>
                </a:path>
                <a:path w="1637665" h="1699895">
                  <a:moveTo>
                    <a:pt x="1618780" y="1004303"/>
                  </a:moveTo>
                  <a:lnTo>
                    <a:pt x="1226934" y="1699717"/>
                  </a:lnTo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97752" y="3828122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5">
                  <a:moveTo>
                    <a:pt x="0" y="289636"/>
                  </a:moveTo>
                  <a:lnTo>
                    <a:pt x="306666" y="289636"/>
                  </a:lnTo>
                  <a:lnTo>
                    <a:pt x="153339" y="0"/>
                  </a:lnTo>
                  <a:lnTo>
                    <a:pt x="0" y="2896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97752" y="3828122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5">
                  <a:moveTo>
                    <a:pt x="153339" y="0"/>
                  </a:moveTo>
                  <a:lnTo>
                    <a:pt x="306666" y="289636"/>
                  </a:lnTo>
                  <a:lnTo>
                    <a:pt x="0" y="289636"/>
                  </a:lnTo>
                  <a:lnTo>
                    <a:pt x="153339" y="0"/>
                  </a:lnTo>
                  <a:close/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89610" y="2839973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4">
                  <a:moveTo>
                    <a:pt x="0" y="0"/>
                  </a:moveTo>
                  <a:lnTo>
                    <a:pt x="153327" y="289636"/>
                  </a:lnTo>
                  <a:lnTo>
                    <a:pt x="3066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89610" y="2839973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4">
                  <a:moveTo>
                    <a:pt x="153327" y="289636"/>
                  </a:moveTo>
                  <a:lnTo>
                    <a:pt x="306666" y="0"/>
                  </a:lnTo>
                  <a:lnTo>
                    <a:pt x="0" y="0"/>
                  </a:lnTo>
                  <a:lnTo>
                    <a:pt x="153327" y="289636"/>
                  </a:lnTo>
                  <a:close/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5172" y="2843415"/>
              <a:ext cx="128905" cy="178435"/>
            </a:xfrm>
            <a:custGeom>
              <a:avLst/>
              <a:gdLst/>
              <a:ahLst/>
              <a:cxnLst/>
              <a:rect l="l" t="t" r="r" b="b"/>
              <a:pathLst>
                <a:path w="128904" h="178435">
                  <a:moveTo>
                    <a:pt x="0" y="71310"/>
                  </a:moveTo>
                  <a:lnTo>
                    <a:pt x="128346" y="0"/>
                  </a:lnTo>
                </a:path>
                <a:path w="128904" h="178435">
                  <a:moveTo>
                    <a:pt x="0" y="71310"/>
                  </a:moveTo>
                  <a:lnTo>
                    <a:pt x="128346" y="142621"/>
                  </a:lnTo>
                </a:path>
                <a:path w="128904" h="178435">
                  <a:moveTo>
                    <a:pt x="0" y="106959"/>
                  </a:moveTo>
                  <a:lnTo>
                    <a:pt x="128346" y="178269"/>
                  </a:lnTo>
                </a:path>
              </a:pathLst>
            </a:custGeom>
            <a:ln w="34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181600" y="3854941"/>
            <a:ext cx="76898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0550" algn="l"/>
              </a:tabLst>
            </a:pPr>
            <a:r>
              <a:rPr sz="1950" b="1" dirty="0">
                <a:latin typeface="Arial"/>
                <a:cs typeface="Arial"/>
              </a:rPr>
              <a:t>X	X</a:t>
            </a:r>
            <a:endParaRPr sz="1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49460" y="4077769"/>
            <a:ext cx="93218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1050" algn="l"/>
              </a:tabLst>
            </a:pPr>
            <a:r>
              <a:rPr sz="1950" b="1" dirty="0">
                <a:latin typeface="Arial"/>
                <a:cs typeface="Arial"/>
              </a:rPr>
              <a:t>14	5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834022" y="2816301"/>
            <a:ext cx="913765" cy="1310640"/>
            <a:chOff x="6834022" y="2816301"/>
            <a:chExt cx="913765" cy="1310640"/>
          </a:xfrm>
        </p:grpSpPr>
        <p:sp>
          <p:nvSpPr>
            <p:cNvPr id="38" name="object 38"/>
            <p:cNvSpPr/>
            <p:nvPr/>
          </p:nvSpPr>
          <p:spPr>
            <a:xfrm>
              <a:off x="6842594" y="3129140"/>
              <a:ext cx="341630" cy="702945"/>
            </a:xfrm>
            <a:custGeom>
              <a:avLst/>
              <a:gdLst/>
              <a:ahLst/>
              <a:cxnLst/>
              <a:rect l="l" t="t" r="r" b="b"/>
              <a:pathLst>
                <a:path w="341629" h="702945">
                  <a:moveTo>
                    <a:pt x="0" y="0"/>
                  </a:moveTo>
                  <a:lnTo>
                    <a:pt x="341337" y="702881"/>
                  </a:lnTo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30351" y="3828122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5">
                  <a:moveTo>
                    <a:pt x="0" y="289636"/>
                  </a:moveTo>
                  <a:lnTo>
                    <a:pt x="306666" y="289636"/>
                  </a:lnTo>
                  <a:lnTo>
                    <a:pt x="153339" y="0"/>
                  </a:lnTo>
                  <a:lnTo>
                    <a:pt x="0" y="2896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30351" y="3828122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5">
                  <a:moveTo>
                    <a:pt x="153339" y="0"/>
                  </a:moveTo>
                  <a:lnTo>
                    <a:pt x="306666" y="289636"/>
                  </a:lnTo>
                  <a:lnTo>
                    <a:pt x="0" y="289636"/>
                  </a:lnTo>
                  <a:lnTo>
                    <a:pt x="153339" y="0"/>
                  </a:lnTo>
                  <a:close/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53643" y="2842018"/>
              <a:ext cx="445770" cy="222885"/>
            </a:xfrm>
            <a:custGeom>
              <a:avLst/>
              <a:gdLst/>
              <a:ahLst/>
              <a:cxnLst/>
              <a:rect l="l" t="t" r="r" b="b"/>
              <a:pathLst>
                <a:path w="445770" h="222885">
                  <a:moveTo>
                    <a:pt x="0" y="222834"/>
                  </a:moveTo>
                  <a:lnTo>
                    <a:pt x="445655" y="0"/>
                  </a:lnTo>
                </a:path>
                <a:path w="445770" h="222885">
                  <a:moveTo>
                    <a:pt x="0" y="0"/>
                  </a:moveTo>
                  <a:lnTo>
                    <a:pt x="445655" y="222834"/>
                  </a:lnTo>
                </a:path>
              </a:pathLst>
            </a:custGeom>
            <a:ln w="51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602232" y="2843415"/>
              <a:ext cx="128905" cy="178435"/>
            </a:xfrm>
            <a:custGeom>
              <a:avLst/>
              <a:gdLst/>
              <a:ahLst/>
              <a:cxnLst/>
              <a:rect l="l" t="t" r="r" b="b"/>
              <a:pathLst>
                <a:path w="128904" h="178435">
                  <a:moveTo>
                    <a:pt x="0" y="71310"/>
                  </a:moveTo>
                  <a:lnTo>
                    <a:pt x="128346" y="0"/>
                  </a:lnTo>
                </a:path>
                <a:path w="128904" h="178435">
                  <a:moveTo>
                    <a:pt x="0" y="71310"/>
                  </a:moveTo>
                  <a:lnTo>
                    <a:pt x="128346" y="142621"/>
                  </a:lnTo>
                </a:path>
                <a:path w="128904" h="178435">
                  <a:moveTo>
                    <a:pt x="0" y="106959"/>
                  </a:moveTo>
                  <a:lnTo>
                    <a:pt x="128346" y="178269"/>
                  </a:lnTo>
                </a:path>
              </a:pathLst>
            </a:custGeom>
            <a:ln w="34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867802" y="4077775"/>
            <a:ext cx="16383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834022" y="3120542"/>
            <a:ext cx="1227455" cy="1005840"/>
            <a:chOff x="6834022" y="3120542"/>
            <a:chExt cx="1227455" cy="1005840"/>
          </a:xfrm>
        </p:grpSpPr>
        <p:sp>
          <p:nvSpPr>
            <p:cNvPr id="45" name="object 45"/>
            <p:cNvSpPr/>
            <p:nvPr/>
          </p:nvSpPr>
          <p:spPr>
            <a:xfrm>
              <a:off x="6842594" y="3129114"/>
              <a:ext cx="1059180" cy="702310"/>
            </a:xfrm>
            <a:custGeom>
              <a:avLst/>
              <a:gdLst/>
              <a:ahLst/>
              <a:cxnLst/>
              <a:rect l="l" t="t" r="r" b="b"/>
              <a:pathLst>
                <a:path w="1059179" h="702310">
                  <a:moveTo>
                    <a:pt x="0" y="0"/>
                  </a:moveTo>
                  <a:lnTo>
                    <a:pt x="1059103" y="701827"/>
                  </a:lnTo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45907" y="3828122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5">
                  <a:moveTo>
                    <a:pt x="0" y="289636"/>
                  </a:moveTo>
                  <a:lnTo>
                    <a:pt x="306666" y="289636"/>
                  </a:lnTo>
                  <a:lnTo>
                    <a:pt x="153339" y="0"/>
                  </a:lnTo>
                  <a:lnTo>
                    <a:pt x="0" y="2896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45907" y="3828122"/>
              <a:ext cx="306705" cy="290195"/>
            </a:xfrm>
            <a:custGeom>
              <a:avLst/>
              <a:gdLst/>
              <a:ahLst/>
              <a:cxnLst/>
              <a:rect l="l" t="t" r="r" b="b"/>
              <a:pathLst>
                <a:path w="306704" h="290195">
                  <a:moveTo>
                    <a:pt x="153339" y="0"/>
                  </a:moveTo>
                  <a:lnTo>
                    <a:pt x="306666" y="289636"/>
                  </a:lnTo>
                  <a:lnTo>
                    <a:pt x="0" y="289636"/>
                  </a:lnTo>
                  <a:lnTo>
                    <a:pt x="153339" y="0"/>
                  </a:lnTo>
                  <a:close/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220457" y="2743069"/>
            <a:ext cx="103378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9595" algn="l"/>
                <a:tab pos="882650" algn="l"/>
              </a:tabLst>
            </a:pPr>
            <a:r>
              <a:rPr sz="1950" b="1" dirty="0">
                <a:latin typeface="Arial"/>
                <a:cs typeface="Arial"/>
              </a:rPr>
              <a:t>14	5	2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391632" y="1858378"/>
            <a:ext cx="2590800" cy="1225550"/>
            <a:chOff x="5391632" y="1858378"/>
            <a:chExt cx="2590800" cy="1225550"/>
          </a:xfrm>
        </p:grpSpPr>
        <p:sp>
          <p:nvSpPr>
            <p:cNvPr id="50" name="object 50"/>
            <p:cNvSpPr/>
            <p:nvPr/>
          </p:nvSpPr>
          <p:spPr>
            <a:xfrm>
              <a:off x="7599578" y="2835046"/>
              <a:ext cx="356870" cy="222885"/>
            </a:xfrm>
            <a:custGeom>
              <a:avLst/>
              <a:gdLst/>
              <a:ahLst/>
              <a:cxnLst/>
              <a:rect l="l" t="t" r="r" b="b"/>
              <a:pathLst>
                <a:path w="356870" h="222885">
                  <a:moveTo>
                    <a:pt x="0" y="222834"/>
                  </a:moveTo>
                  <a:lnTo>
                    <a:pt x="356527" y="0"/>
                  </a:lnTo>
                </a:path>
                <a:path w="356870" h="222885">
                  <a:moveTo>
                    <a:pt x="0" y="0"/>
                  </a:moveTo>
                  <a:lnTo>
                    <a:pt x="356527" y="222834"/>
                  </a:lnTo>
                </a:path>
              </a:pathLst>
            </a:custGeom>
            <a:ln w="51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08777" y="1875523"/>
              <a:ext cx="128905" cy="178435"/>
            </a:xfrm>
            <a:custGeom>
              <a:avLst/>
              <a:gdLst/>
              <a:ahLst/>
              <a:cxnLst/>
              <a:rect l="l" t="t" r="r" b="b"/>
              <a:pathLst>
                <a:path w="128904" h="178435">
                  <a:moveTo>
                    <a:pt x="128346" y="71297"/>
                  </a:moveTo>
                  <a:lnTo>
                    <a:pt x="0" y="0"/>
                  </a:lnTo>
                </a:path>
                <a:path w="128904" h="178435">
                  <a:moveTo>
                    <a:pt x="128346" y="71297"/>
                  </a:moveTo>
                  <a:lnTo>
                    <a:pt x="0" y="142608"/>
                  </a:lnTo>
                </a:path>
                <a:path w="128904" h="178435">
                  <a:moveTo>
                    <a:pt x="128346" y="106946"/>
                  </a:moveTo>
                  <a:lnTo>
                    <a:pt x="0" y="178257"/>
                  </a:lnTo>
                </a:path>
              </a:pathLst>
            </a:custGeom>
            <a:ln w="34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584088" y="1777704"/>
            <a:ext cx="40195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latin typeface="Arial"/>
                <a:cs typeface="Arial"/>
              </a:rPr>
              <a:t>3</a:t>
            </a:r>
            <a:r>
              <a:rPr sz="1950" b="1" spc="16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378272" y="1846262"/>
            <a:ext cx="356870" cy="222885"/>
          </a:xfrm>
          <a:custGeom>
            <a:avLst/>
            <a:gdLst/>
            <a:ahLst/>
            <a:cxnLst/>
            <a:rect l="l" t="t" r="r" b="b"/>
            <a:pathLst>
              <a:path w="356870" h="222885">
                <a:moveTo>
                  <a:pt x="0" y="222821"/>
                </a:moveTo>
                <a:lnTo>
                  <a:pt x="356527" y="0"/>
                </a:lnTo>
              </a:path>
              <a:path w="356870" h="222885">
                <a:moveTo>
                  <a:pt x="0" y="0"/>
                </a:moveTo>
                <a:lnTo>
                  <a:pt x="356527" y="222821"/>
                </a:lnTo>
              </a:path>
            </a:pathLst>
          </a:custGeom>
          <a:ln w="51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C12F955-59BC-43C1-BB2E-AB698D90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37E2A94-FA8D-4189-A61C-E79115196B1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4857750" cy="41953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dirty="0">
                <a:latin typeface="Tahoma"/>
                <a:cs typeface="Tahoma"/>
              </a:rPr>
              <a:t>Game</a:t>
            </a:r>
            <a:r>
              <a:rPr lang="en-US" sz="2050" dirty="0">
                <a:latin typeface="Tahoma"/>
                <a:cs typeface="Tahoma"/>
              </a:rPr>
              <a:t> Theory</a:t>
            </a:r>
            <a:endParaRPr sz="2050" dirty="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US" sz="2050" dirty="0">
                <a:latin typeface="Tahoma"/>
                <a:cs typeface="Tahoma"/>
              </a:rPr>
              <a:t>Optimal Decisions in Games</a:t>
            </a:r>
            <a:endParaRPr sz="2050" dirty="0">
              <a:latin typeface="Tahoma"/>
              <a:cs typeface="Tahoma"/>
            </a:endParaRPr>
          </a:p>
          <a:p>
            <a:pPr marL="949325" lvl="1"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949960" algn="l"/>
              </a:tabLst>
            </a:pPr>
            <a:r>
              <a:rPr sz="2050" dirty="0">
                <a:latin typeface="Tahoma"/>
                <a:cs typeface="Tahoma"/>
              </a:rPr>
              <a:t>minimax decisions</a:t>
            </a:r>
          </a:p>
          <a:p>
            <a:pPr marL="949325" lvl="1" indent="-205740">
              <a:lnSpc>
                <a:spcPct val="100000"/>
              </a:lnSpc>
              <a:spcBef>
                <a:spcPts val="25"/>
              </a:spcBef>
              <a:buFont typeface="Tahoma"/>
              <a:buChar char="–"/>
              <a:tabLst>
                <a:tab pos="949960" algn="l"/>
              </a:tabLst>
            </a:pPr>
            <a:r>
              <a:rPr sz="2050" b="0" i="1" dirty="0">
                <a:latin typeface="Bookman Old Style"/>
                <a:cs typeface="Bookman Old Style"/>
              </a:rPr>
              <a:t>α</a:t>
            </a:r>
            <a:r>
              <a:rPr sz="2050" dirty="0">
                <a:latin typeface="Tahoma"/>
                <a:cs typeface="Tahoma"/>
              </a:rPr>
              <a:t>–</a:t>
            </a:r>
            <a:r>
              <a:rPr sz="2050" b="0" i="1" dirty="0">
                <a:latin typeface="Bookman Old Style"/>
                <a:cs typeface="Bookman Old Style"/>
              </a:rPr>
              <a:t>β </a:t>
            </a:r>
            <a:r>
              <a:rPr sz="2050" dirty="0">
                <a:latin typeface="Tahoma"/>
                <a:cs typeface="Tahoma"/>
              </a:rPr>
              <a:t>pruning</a:t>
            </a:r>
            <a:endParaRPr lang="en-US" sz="2050" dirty="0">
              <a:latin typeface="Tahoma"/>
              <a:cs typeface="Tahoma"/>
            </a:endParaRPr>
          </a:p>
          <a:p>
            <a:pPr marL="949325" lvl="1" indent="-205740">
              <a:lnSpc>
                <a:spcPct val="100000"/>
              </a:lnSpc>
              <a:spcBef>
                <a:spcPts val="25"/>
              </a:spcBef>
              <a:buFont typeface="Tahoma"/>
              <a:buChar char="–"/>
              <a:tabLst>
                <a:tab pos="949960" algn="l"/>
              </a:tabLst>
            </a:pPr>
            <a:r>
              <a:rPr lang="en-MY" sz="2050" dirty="0">
                <a:latin typeface="Tahoma"/>
                <a:cs typeface="Tahoma"/>
              </a:rPr>
              <a:t>Monte Carlo Tree Search (MCTS)</a:t>
            </a:r>
            <a:endParaRPr sz="2050" dirty="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dirty="0">
                <a:latin typeface="Tahoma"/>
                <a:cs typeface="Tahoma"/>
              </a:rPr>
              <a:t>Resource limits and approximate evaluation</a:t>
            </a:r>
          </a:p>
          <a:p>
            <a:pPr marL="381000" indent="-368935">
              <a:lnSpc>
                <a:spcPct val="100000"/>
              </a:lnSpc>
              <a:spcBef>
                <a:spcPts val="157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dirty="0">
                <a:latin typeface="Tahoma"/>
                <a:cs typeface="Tahoma"/>
              </a:rPr>
              <a:t>Games of chance</a:t>
            </a: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dirty="0">
                <a:latin typeface="Tahoma"/>
                <a:cs typeface="Tahoma"/>
              </a:rPr>
              <a:t>Games of imperfect information</a:t>
            </a:r>
            <a:endParaRPr lang="en-US" sz="2050" dirty="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US" sz="2050" dirty="0">
                <a:latin typeface="Tahoma"/>
                <a:cs typeface="Tahoma"/>
              </a:rPr>
              <a:t>Limitations of Game Search Algorithms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C10E9-11BD-45B3-99D1-440612A1D8B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2EF07-6354-46B1-A4BA-AF6805F66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15" dirty="0"/>
              <a:t>Why</a:t>
            </a:r>
            <a:r>
              <a:rPr spc="235" dirty="0"/>
              <a:t> </a:t>
            </a:r>
            <a:r>
              <a:rPr spc="-15" dirty="0"/>
              <a:t>is</a:t>
            </a:r>
            <a:r>
              <a:rPr spc="250" dirty="0"/>
              <a:t> </a:t>
            </a:r>
            <a:r>
              <a:rPr spc="70" dirty="0"/>
              <a:t>it</a:t>
            </a:r>
            <a:r>
              <a:rPr spc="254" dirty="0"/>
              <a:t> </a:t>
            </a:r>
            <a:r>
              <a:rPr spc="60" dirty="0"/>
              <a:t>called</a:t>
            </a:r>
            <a:r>
              <a:rPr spc="245" dirty="0"/>
              <a:t> </a:t>
            </a:r>
            <a:r>
              <a:rPr sz="2050" b="0" i="1" spc="65" dirty="0">
                <a:latin typeface="Bookman Old Style"/>
                <a:cs typeface="Bookman Old Style"/>
              </a:rPr>
              <a:t>α</a:t>
            </a:r>
            <a:r>
              <a:rPr spc="65" dirty="0"/>
              <a:t>–</a:t>
            </a:r>
            <a:r>
              <a:rPr sz="2050" b="0" i="1" spc="65" dirty="0">
                <a:latin typeface="Bookman Old Style"/>
                <a:cs typeface="Bookman Old Style"/>
              </a:rPr>
              <a:t>β</a:t>
            </a:r>
            <a:r>
              <a:rPr spc="65" dirty="0"/>
              <a:t>?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60890" y="1396418"/>
            <a:ext cx="2207895" cy="3342004"/>
            <a:chOff x="4360890" y="1396418"/>
            <a:chExt cx="2207895" cy="3342004"/>
          </a:xfrm>
        </p:grpSpPr>
        <p:sp>
          <p:nvSpPr>
            <p:cNvPr id="4" name="object 4"/>
            <p:cNvSpPr/>
            <p:nvPr/>
          </p:nvSpPr>
          <p:spPr>
            <a:xfrm>
              <a:off x="5632094" y="2232812"/>
              <a:ext cx="583565" cy="1658620"/>
            </a:xfrm>
            <a:custGeom>
              <a:avLst/>
              <a:gdLst/>
              <a:ahLst/>
              <a:cxnLst/>
              <a:rect l="l" t="t" r="r" b="b"/>
              <a:pathLst>
                <a:path w="583564" h="1658620">
                  <a:moveTo>
                    <a:pt x="519430" y="0"/>
                  </a:moveTo>
                  <a:lnTo>
                    <a:pt x="518630" y="599"/>
                  </a:lnTo>
                  <a:lnTo>
                    <a:pt x="513035" y="4795"/>
                  </a:lnTo>
                  <a:lnTo>
                    <a:pt x="497848" y="16185"/>
                  </a:lnTo>
                  <a:lnTo>
                    <a:pt x="468274" y="38366"/>
                  </a:lnTo>
                  <a:lnTo>
                    <a:pt x="433008" y="65620"/>
                  </a:lnTo>
                  <a:lnTo>
                    <a:pt x="394862" y="99863"/>
                  </a:lnTo>
                  <a:lnTo>
                    <a:pt x="363232" y="138874"/>
                  </a:lnTo>
                  <a:lnTo>
                    <a:pt x="347516" y="180435"/>
                  </a:lnTo>
                  <a:lnTo>
                    <a:pt x="357111" y="222326"/>
                  </a:lnTo>
                  <a:lnTo>
                    <a:pt x="383119" y="251397"/>
                  </a:lnTo>
                  <a:lnTo>
                    <a:pt x="420983" y="279726"/>
                  </a:lnTo>
                  <a:lnTo>
                    <a:pt x="464853" y="307539"/>
                  </a:lnTo>
                  <a:lnTo>
                    <a:pt x="508877" y="335057"/>
                  </a:lnTo>
                  <a:lnTo>
                    <a:pt x="547206" y="362507"/>
                  </a:lnTo>
                  <a:lnTo>
                    <a:pt x="573988" y="390112"/>
                  </a:lnTo>
                  <a:lnTo>
                    <a:pt x="583374" y="418096"/>
                  </a:lnTo>
                  <a:lnTo>
                    <a:pt x="571610" y="446631"/>
                  </a:lnTo>
                  <a:lnTo>
                    <a:pt x="543343" y="475682"/>
                  </a:lnTo>
                  <a:lnTo>
                    <a:pt x="505317" y="505164"/>
                  </a:lnTo>
                  <a:lnTo>
                    <a:pt x="464280" y="534990"/>
                  </a:lnTo>
                  <a:lnTo>
                    <a:pt x="426978" y="565075"/>
                  </a:lnTo>
                  <a:lnTo>
                    <a:pt x="400157" y="595333"/>
                  </a:lnTo>
                  <a:lnTo>
                    <a:pt x="390563" y="625678"/>
                  </a:lnTo>
                  <a:lnTo>
                    <a:pt x="402561" y="656073"/>
                  </a:lnTo>
                  <a:lnTo>
                    <a:pt x="431028" y="686709"/>
                  </a:lnTo>
                  <a:lnTo>
                    <a:pt x="468461" y="717827"/>
                  </a:lnTo>
                  <a:lnTo>
                    <a:pt x="507358" y="749668"/>
                  </a:lnTo>
                  <a:lnTo>
                    <a:pt x="540214" y="782473"/>
                  </a:lnTo>
                  <a:lnTo>
                    <a:pt x="559528" y="816484"/>
                  </a:lnTo>
                  <a:lnTo>
                    <a:pt x="557796" y="851941"/>
                  </a:lnTo>
                  <a:lnTo>
                    <a:pt x="538344" y="880614"/>
                  </a:lnTo>
                  <a:lnTo>
                    <a:pt x="505580" y="910098"/>
                  </a:lnTo>
                  <a:lnTo>
                    <a:pt x="463464" y="940181"/>
                  </a:lnTo>
                  <a:lnTo>
                    <a:pt x="415956" y="970654"/>
                  </a:lnTo>
                  <a:lnTo>
                    <a:pt x="367014" y="1001305"/>
                  </a:lnTo>
                  <a:lnTo>
                    <a:pt x="320599" y="1031924"/>
                  </a:lnTo>
                  <a:lnTo>
                    <a:pt x="280669" y="1062301"/>
                  </a:lnTo>
                  <a:lnTo>
                    <a:pt x="251185" y="1092225"/>
                  </a:lnTo>
                  <a:lnTo>
                    <a:pt x="236105" y="1121486"/>
                  </a:lnTo>
                  <a:lnTo>
                    <a:pt x="239444" y="1153425"/>
                  </a:lnTo>
                  <a:lnTo>
                    <a:pt x="260593" y="1184418"/>
                  </a:lnTo>
                  <a:lnTo>
                    <a:pt x="294124" y="1214627"/>
                  </a:lnTo>
                  <a:lnTo>
                    <a:pt x="334606" y="1244214"/>
                  </a:lnTo>
                  <a:lnTo>
                    <a:pt x="376610" y="1273339"/>
                  </a:lnTo>
                  <a:lnTo>
                    <a:pt x="414706" y="1302164"/>
                  </a:lnTo>
                  <a:lnTo>
                    <a:pt x="443464" y="1330850"/>
                  </a:lnTo>
                  <a:lnTo>
                    <a:pt x="457454" y="1359560"/>
                  </a:lnTo>
                  <a:lnTo>
                    <a:pt x="452748" y="1388368"/>
                  </a:lnTo>
                  <a:lnTo>
                    <a:pt x="397085" y="1445107"/>
                  </a:lnTo>
                  <a:lnTo>
                    <a:pt x="353298" y="1472323"/>
                  </a:lnTo>
                  <a:lnTo>
                    <a:pt x="303654" y="1498294"/>
                  </a:lnTo>
                  <a:lnTo>
                    <a:pt x="251739" y="1522662"/>
                  </a:lnTo>
                  <a:lnTo>
                    <a:pt x="201137" y="1545070"/>
                  </a:lnTo>
                  <a:lnTo>
                    <a:pt x="155435" y="1565160"/>
                  </a:lnTo>
                  <a:lnTo>
                    <a:pt x="87053" y="1597720"/>
                  </a:lnTo>
                  <a:lnTo>
                    <a:pt x="45138" y="1621239"/>
                  </a:lnTo>
                  <a:lnTo>
                    <a:pt x="22222" y="1637378"/>
                  </a:lnTo>
                  <a:lnTo>
                    <a:pt x="10833" y="1647799"/>
                  </a:lnTo>
                  <a:lnTo>
                    <a:pt x="0" y="1658620"/>
                  </a:lnTo>
                </a:path>
              </a:pathLst>
            </a:custGeom>
            <a:ln w="2361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32654" y="1402321"/>
              <a:ext cx="1630045" cy="1320800"/>
            </a:xfrm>
            <a:custGeom>
              <a:avLst/>
              <a:gdLst/>
              <a:ahLst/>
              <a:cxnLst/>
              <a:rect l="l" t="t" r="r" b="b"/>
              <a:pathLst>
                <a:path w="1630045" h="1320800">
                  <a:moveTo>
                    <a:pt x="1217206" y="831113"/>
                  </a:moveTo>
                  <a:lnTo>
                    <a:pt x="1500149" y="931316"/>
                  </a:lnTo>
                </a:path>
                <a:path w="1630045" h="1320800">
                  <a:moveTo>
                    <a:pt x="1202474" y="816381"/>
                  </a:moveTo>
                  <a:lnTo>
                    <a:pt x="0" y="1320355"/>
                  </a:lnTo>
                </a:path>
                <a:path w="1630045" h="1320800">
                  <a:moveTo>
                    <a:pt x="1205420" y="583552"/>
                  </a:moveTo>
                  <a:lnTo>
                    <a:pt x="1629829" y="0"/>
                  </a:lnTo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71501" y="1976348"/>
              <a:ext cx="330835" cy="312420"/>
            </a:xfrm>
            <a:custGeom>
              <a:avLst/>
              <a:gdLst/>
              <a:ahLst/>
              <a:cxnLst/>
              <a:rect l="l" t="t" r="r" b="b"/>
              <a:pathLst>
                <a:path w="330835" h="312419">
                  <a:moveTo>
                    <a:pt x="0" y="312178"/>
                  </a:moveTo>
                  <a:lnTo>
                    <a:pt x="330542" y="312178"/>
                  </a:lnTo>
                  <a:lnTo>
                    <a:pt x="165277" y="0"/>
                  </a:lnTo>
                  <a:lnTo>
                    <a:pt x="0" y="3121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6793" y="1976348"/>
              <a:ext cx="1935480" cy="1436370"/>
            </a:xfrm>
            <a:custGeom>
              <a:avLst/>
              <a:gdLst/>
              <a:ahLst/>
              <a:cxnLst/>
              <a:rect l="l" t="t" r="r" b="b"/>
              <a:pathLst>
                <a:path w="1935479" h="1436370">
                  <a:moveTo>
                    <a:pt x="1769986" y="0"/>
                  </a:moveTo>
                  <a:lnTo>
                    <a:pt x="1935251" y="312178"/>
                  </a:lnTo>
                  <a:lnTo>
                    <a:pt x="1604708" y="312178"/>
                  </a:lnTo>
                  <a:lnTo>
                    <a:pt x="1769986" y="0"/>
                  </a:lnTo>
                  <a:close/>
                </a:path>
                <a:path w="1935479" h="1436370">
                  <a:moveTo>
                    <a:pt x="568807" y="993902"/>
                  </a:moveTo>
                  <a:lnTo>
                    <a:pt x="0" y="1435976"/>
                  </a:lnTo>
                </a:path>
                <a:path w="1935479" h="1436370">
                  <a:moveTo>
                    <a:pt x="565861" y="987996"/>
                  </a:moveTo>
                  <a:lnTo>
                    <a:pt x="518706" y="1435976"/>
                  </a:lnTo>
                </a:path>
                <a:path w="1935479" h="1436370">
                  <a:moveTo>
                    <a:pt x="565861" y="996848"/>
                  </a:moveTo>
                  <a:lnTo>
                    <a:pt x="1007948" y="1435976"/>
                  </a:lnTo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7389" y="2672943"/>
              <a:ext cx="330835" cy="312420"/>
            </a:xfrm>
            <a:custGeom>
              <a:avLst/>
              <a:gdLst/>
              <a:ahLst/>
              <a:cxnLst/>
              <a:rect l="l" t="t" r="r" b="b"/>
              <a:pathLst>
                <a:path w="330835" h="312419">
                  <a:moveTo>
                    <a:pt x="0" y="0"/>
                  </a:moveTo>
                  <a:lnTo>
                    <a:pt x="165265" y="312178"/>
                  </a:lnTo>
                  <a:lnTo>
                    <a:pt x="330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7389" y="2672943"/>
              <a:ext cx="1323975" cy="1777364"/>
            </a:xfrm>
            <a:custGeom>
              <a:avLst/>
              <a:gdLst/>
              <a:ahLst/>
              <a:cxnLst/>
              <a:rect l="l" t="t" r="r" b="b"/>
              <a:pathLst>
                <a:path w="1323975" h="1777364">
                  <a:moveTo>
                    <a:pt x="165265" y="312178"/>
                  </a:moveTo>
                  <a:lnTo>
                    <a:pt x="330542" y="0"/>
                  </a:lnTo>
                  <a:lnTo>
                    <a:pt x="0" y="0"/>
                  </a:lnTo>
                  <a:lnTo>
                    <a:pt x="165265" y="312178"/>
                  </a:lnTo>
                  <a:close/>
                </a:path>
                <a:path w="1323975" h="1777364">
                  <a:moveTo>
                    <a:pt x="834288" y="1393659"/>
                  </a:moveTo>
                  <a:lnTo>
                    <a:pt x="368630" y="1753222"/>
                  </a:lnTo>
                </a:path>
                <a:path w="1323975" h="1777364">
                  <a:moveTo>
                    <a:pt x="887336" y="1399565"/>
                  </a:moveTo>
                  <a:lnTo>
                    <a:pt x="1323530" y="1776806"/>
                  </a:lnTo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3882" y="3847452"/>
              <a:ext cx="330835" cy="312420"/>
            </a:xfrm>
            <a:custGeom>
              <a:avLst/>
              <a:gdLst/>
              <a:ahLst/>
              <a:cxnLst/>
              <a:rect l="l" t="t" r="r" b="b"/>
              <a:pathLst>
                <a:path w="330835" h="312420">
                  <a:moveTo>
                    <a:pt x="0" y="312178"/>
                  </a:moveTo>
                  <a:lnTo>
                    <a:pt x="330542" y="312178"/>
                  </a:lnTo>
                  <a:lnTo>
                    <a:pt x="165277" y="0"/>
                  </a:lnTo>
                  <a:lnTo>
                    <a:pt x="0" y="3121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63882" y="3847452"/>
              <a:ext cx="330835" cy="312420"/>
            </a:xfrm>
            <a:custGeom>
              <a:avLst/>
              <a:gdLst/>
              <a:ahLst/>
              <a:cxnLst/>
              <a:rect l="l" t="t" r="r" b="b"/>
              <a:pathLst>
                <a:path w="330835" h="312420">
                  <a:moveTo>
                    <a:pt x="165277" y="0"/>
                  </a:moveTo>
                  <a:lnTo>
                    <a:pt x="330542" y="312178"/>
                  </a:lnTo>
                  <a:lnTo>
                    <a:pt x="0" y="312178"/>
                  </a:lnTo>
                  <a:lnTo>
                    <a:pt x="165277" y="0"/>
                  </a:lnTo>
                  <a:close/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94844" y="4420095"/>
              <a:ext cx="330835" cy="312420"/>
            </a:xfrm>
            <a:custGeom>
              <a:avLst/>
              <a:gdLst/>
              <a:ahLst/>
              <a:cxnLst/>
              <a:rect l="l" t="t" r="r" b="b"/>
              <a:pathLst>
                <a:path w="330835" h="312420">
                  <a:moveTo>
                    <a:pt x="0" y="0"/>
                  </a:moveTo>
                  <a:lnTo>
                    <a:pt x="165265" y="312178"/>
                  </a:lnTo>
                  <a:lnTo>
                    <a:pt x="330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94844" y="4420095"/>
              <a:ext cx="330835" cy="312420"/>
            </a:xfrm>
            <a:custGeom>
              <a:avLst/>
              <a:gdLst/>
              <a:ahLst/>
              <a:cxnLst/>
              <a:rect l="l" t="t" r="r" b="b"/>
              <a:pathLst>
                <a:path w="330835" h="312420">
                  <a:moveTo>
                    <a:pt x="165265" y="312178"/>
                  </a:moveTo>
                  <a:lnTo>
                    <a:pt x="330542" y="0"/>
                  </a:lnTo>
                  <a:lnTo>
                    <a:pt x="0" y="0"/>
                  </a:lnTo>
                  <a:lnTo>
                    <a:pt x="165265" y="312178"/>
                  </a:lnTo>
                  <a:close/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2100" y="2741043"/>
              <a:ext cx="218721" cy="13989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491534" y="2644484"/>
            <a:ext cx="41148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MIN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latin typeface="Times New Roman"/>
                <a:cs typeface="Times New Roman"/>
              </a:rPr>
              <a:t>..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  <a:spcBef>
                <a:spcPts val="105"/>
              </a:spcBef>
            </a:pPr>
            <a:r>
              <a:rPr sz="1300" b="1" dirty="0">
                <a:latin typeface="Times New Roman"/>
                <a:cs typeface="Times New Roman"/>
              </a:rPr>
              <a:t>..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sz="1300" b="1" dirty="0">
                <a:latin typeface="Times New Roman"/>
                <a:cs typeface="Times New Roman"/>
              </a:rPr>
              <a:t>..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latin typeface="Times New Roman"/>
                <a:cs typeface="Times New Roman"/>
              </a:rPr>
              <a:t>MAX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sp>
        <p:nvSpPr>
          <p:cNvPr id="16" name="object 16"/>
          <p:cNvSpPr txBox="1"/>
          <p:nvPr/>
        </p:nvSpPr>
        <p:spPr>
          <a:xfrm>
            <a:off x="3491534" y="1924373"/>
            <a:ext cx="41148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MAX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1534" y="4379834"/>
            <a:ext cx="34734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MIN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60172" y="4449006"/>
            <a:ext cx="13589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Arial"/>
                <a:cs typeface="Arial"/>
              </a:rPr>
              <a:t>V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0293" y="4999449"/>
            <a:ext cx="6462395" cy="1361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best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value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(to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spc="-55" dirty="0">
                <a:latin typeface="Bookman Old Style"/>
                <a:cs typeface="Bookman Old Style"/>
              </a:rPr>
              <a:t>max</a:t>
            </a:r>
            <a:r>
              <a:rPr sz="2050" spc="-55" dirty="0">
                <a:latin typeface="Tahoma"/>
                <a:cs typeface="Tahoma"/>
              </a:rPr>
              <a:t>)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found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so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far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current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path</a:t>
            </a:r>
            <a:endParaRPr sz="2050" dirty="0">
              <a:latin typeface="Tahoma"/>
              <a:cs typeface="Tahoma"/>
            </a:endParaRPr>
          </a:p>
          <a:p>
            <a:pPr marL="12700" marR="125095">
              <a:lnSpc>
                <a:spcPct val="163400"/>
              </a:lnSpc>
              <a:tabLst>
                <a:tab pos="527050" algn="l"/>
              </a:tabLst>
            </a:pPr>
            <a:r>
              <a:rPr sz="2050" spc="-145" dirty="0">
                <a:latin typeface="Tahoma"/>
                <a:cs typeface="Tahoma"/>
              </a:rPr>
              <a:t>If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V	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185" dirty="0">
                <a:latin typeface="Tahoma"/>
                <a:cs typeface="Tahoma"/>
              </a:rPr>
              <a:t>worse</a:t>
            </a:r>
            <a:r>
              <a:rPr sz="2050" spc="-18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than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-55" dirty="0">
                <a:latin typeface="Tahoma"/>
                <a:cs typeface="Tahoma"/>
              </a:rPr>
              <a:t>, </a:t>
            </a:r>
            <a:r>
              <a:rPr sz="2050" b="0" spc="-65" dirty="0">
                <a:latin typeface="Bookman Old Style"/>
                <a:cs typeface="Bookman Old Style"/>
              </a:rPr>
              <a:t>max </a:t>
            </a:r>
            <a:r>
              <a:rPr sz="2050" spc="-65" dirty="0">
                <a:latin typeface="Tahoma"/>
                <a:cs typeface="Tahoma"/>
              </a:rPr>
              <a:t>will </a:t>
            </a:r>
            <a:r>
              <a:rPr sz="2050" spc="-114" dirty="0">
                <a:latin typeface="Tahoma"/>
                <a:cs typeface="Tahoma"/>
              </a:rPr>
              <a:t>avoid </a:t>
            </a:r>
            <a:r>
              <a:rPr sz="2050" spc="-5" dirty="0">
                <a:latin typeface="Tahoma"/>
                <a:cs typeface="Tahoma"/>
              </a:rPr>
              <a:t>it </a:t>
            </a:r>
            <a:r>
              <a:rPr sz="2050" spc="140" dirty="0">
                <a:latin typeface="Lucida Sans Unicode"/>
                <a:cs typeface="Lucida Sans Unicode"/>
              </a:rPr>
              <a:t>⇒ </a:t>
            </a:r>
            <a:r>
              <a:rPr sz="2050" spc="-160" dirty="0">
                <a:latin typeface="Tahoma"/>
                <a:cs typeface="Tahoma"/>
              </a:rPr>
              <a:t>prune</a:t>
            </a:r>
            <a:r>
              <a:rPr sz="2050" spc="-15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that </a:t>
            </a:r>
            <a:r>
              <a:rPr sz="2050" spc="-135" dirty="0">
                <a:latin typeface="Tahoma"/>
                <a:cs typeface="Tahoma"/>
              </a:rPr>
              <a:t>branch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Define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b="0" i="1" spc="1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Tahoma"/>
                <a:cs typeface="Tahoma"/>
              </a:rPr>
              <a:t>similarly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spc="-155" dirty="0">
                <a:latin typeface="Bookman Old Style"/>
                <a:cs typeface="Bookman Old Style"/>
              </a:rPr>
              <a:t>min</a:t>
            </a:r>
            <a:endParaRPr sz="2050" dirty="0">
              <a:latin typeface="Bookman Old Style"/>
              <a:cs typeface="Bookman Old Style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2C101CF-F47B-4A5F-BFA8-8FD91BDF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F4FE69-0C2A-4BB1-9E79-90EAAFFCA8F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370330" algn="l"/>
              </a:tabLst>
            </a:pPr>
            <a:r>
              <a:rPr spc="145" dirty="0"/>
              <a:t>The</a:t>
            </a:r>
            <a:r>
              <a:rPr spc="265" dirty="0"/>
              <a:t> </a:t>
            </a:r>
            <a:r>
              <a:rPr sz="2050" b="0" i="1" spc="-30" dirty="0">
                <a:latin typeface="Bookman Old Style"/>
                <a:cs typeface="Bookman Old Style"/>
              </a:rPr>
              <a:t>α</a:t>
            </a:r>
            <a:r>
              <a:rPr spc="-30" dirty="0"/>
              <a:t>–</a:t>
            </a:r>
            <a:r>
              <a:rPr sz="2050" b="0" i="1" spc="-30" dirty="0">
                <a:latin typeface="Bookman Old Style"/>
                <a:cs typeface="Bookman Old Style"/>
              </a:rPr>
              <a:t>β	</a:t>
            </a:r>
            <a:r>
              <a:rPr spc="75" dirty="0"/>
              <a:t>algorithm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1582" y="1306093"/>
            <a:ext cx="7786370" cy="5172075"/>
            <a:chOff x="1181582" y="1306093"/>
            <a:chExt cx="7786370" cy="5172075"/>
          </a:xfrm>
        </p:grpSpPr>
        <p:sp>
          <p:nvSpPr>
            <p:cNvPr id="4" name="object 4"/>
            <p:cNvSpPr/>
            <p:nvPr/>
          </p:nvSpPr>
          <p:spPr>
            <a:xfrm>
              <a:off x="1188567" y="131307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5425" y="1318412"/>
              <a:ext cx="0" cy="5153025"/>
            </a:xfrm>
            <a:custGeom>
              <a:avLst/>
              <a:gdLst/>
              <a:ahLst/>
              <a:cxnLst/>
              <a:rect l="l" t="t" r="r" b="b"/>
              <a:pathLst>
                <a:path h="5153025">
                  <a:moveTo>
                    <a:pt x="0" y="515264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1635" y="2139848"/>
              <a:ext cx="7317105" cy="3432175"/>
            </a:xfrm>
            <a:custGeom>
              <a:avLst/>
              <a:gdLst/>
              <a:ahLst/>
              <a:cxnLst/>
              <a:rect l="l" t="t" r="r" b="b"/>
              <a:pathLst>
                <a:path w="7317105" h="3432175">
                  <a:moveTo>
                    <a:pt x="0" y="0"/>
                  </a:moveTo>
                  <a:lnTo>
                    <a:pt x="7316723" y="0"/>
                  </a:lnTo>
                </a:path>
                <a:path w="7317105" h="3432175">
                  <a:moveTo>
                    <a:pt x="0" y="3432048"/>
                  </a:moveTo>
                  <a:lnTo>
                    <a:pt x="7316723" y="3432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1788" y="1376718"/>
            <a:ext cx="7202805" cy="48475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8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50" dirty="0">
                <a:solidFill>
                  <a:srgbClr val="B30000"/>
                </a:solidFill>
                <a:latin typeface="Bookman Old Style"/>
                <a:cs typeface="Bookman Old Style"/>
              </a:rPr>
              <a:t>Alpha-Beta-Decision</a:t>
            </a:r>
            <a:r>
              <a:rPr sz="1700" spc="50" dirty="0">
                <a:latin typeface="Calibri"/>
                <a:cs typeface="Calibri"/>
              </a:rPr>
              <a:t>(</a:t>
            </a:r>
            <a:r>
              <a:rPr sz="1700" i="1" spc="50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50" dirty="0">
                <a:latin typeface="Calibri"/>
                <a:cs typeface="Calibri"/>
              </a:rPr>
              <a:t>)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50" dirty="0">
                <a:latin typeface="Calibri"/>
                <a:cs typeface="Calibri"/>
              </a:rPr>
              <a:t>an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action</a:t>
            </a:r>
            <a:endParaRPr sz="1700" dirty="0">
              <a:latin typeface="Calibri"/>
              <a:cs typeface="Calibri"/>
            </a:endParaRPr>
          </a:p>
          <a:p>
            <a:pPr marL="272415">
              <a:lnSpc>
                <a:spcPct val="100000"/>
              </a:lnSpc>
              <a:spcBef>
                <a:spcPts val="14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60" dirty="0">
                <a:latin typeface="Calibri"/>
                <a:cs typeface="Calibri"/>
              </a:rPr>
              <a:t>the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a</a:t>
            </a:r>
            <a:r>
              <a:rPr sz="1700" i="1" spc="-1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-35" dirty="0">
                <a:latin typeface="Calibri"/>
                <a:cs typeface="Calibri"/>
              </a:rPr>
              <a:t>in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b="0" spc="55" dirty="0">
                <a:latin typeface="Bookman Old Style"/>
                <a:cs typeface="Bookman Old Style"/>
              </a:rPr>
              <a:t>Actions</a:t>
            </a:r>
            <a:r>
              <a:rPr sz="1700" spc="55" dirty="0">
                <a:latin typeface="Calibri"/>
                <a:cs typeface="Calibri"/>
              </a:rPr>
              <a:t>(</a:t>
            </a:r>
            <a:r>
              <a:rPr sz="1700" i="1" spc="55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55" dirty="0">
                <a:latin typeface="Calibri"/>
                <a:cs typeface="Calibri"/>
              </a:rPr>
              <a:t>)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maximizing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b="0" spc="70" dirty="0">
                <a:latin typeface="Bookman Old Style"/>
                <a:cs typeface="Bookman Old Style"/>
              </a:rPr>
              <a:t>Min-Value</a:t>
            </a:r>
            <a:r>
              <a:rPr sz="1700" spc="70" dirty="0">
                <a:latin typeface="Calibri"/>
                <a:cs typeface="Calibri"/>
              </a:rPr>
              <a:t>(</a:t>
            </a:r>
            <a:r>
              <a:rPr sz="1700" b="0" spc="70" dirty="0">
                <a:latin typeface="Bookman Old Style"/>
                <a:cs typeface="Bookman Old Style"/>
              </a:rPr>
              <a:t>Result</a:t>
            </a:r>
            <a:r>
              <a:rPr sz="1700" spc="70" dirty="0">
                <a:latin typeface="Calibri"/>
                <a:cs typeface="Calibri"/>
              </a:rPr>
              <a:t>(</a:t>
            </a:r>
            <a:r>
              <a:rPr sz="1700" i="1" spc="70" dirty="0">
                <a:solidFill>
                  <a:srgbClr val="004B00"/>
                </a:solidFill>
                <a:latin typeface="Euclid"/>
                <a:cs typeface="Euclid"/>
              </a:rPr>
              <a:t>a</a:t>
            </a:r>
            <a:r>
              <a:rPr sz="1700" spc="70" dirty="0">
                <a:latin typeface="Calibri"/>
                <a:cs typeface="Calibri"/>
              </a:rPr>
              <a:t>,</a:t>
            </a:r>
            <a:r>
              <a:rPr sz="1700" spc="-150" dirty="0"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20" dirty="0">
                <a:latin typeface="Calibri"/>
                <a:cs typeface="Calibri"/>
              </a:rPr>
              <a:t>))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9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45" dirty="0">
                <a:solidFill>
                  <a:srgbClr val="B30000"/>
                </a:solidFill>
                <a:latin typeface="Bookman Old Style"/>
                <a:cs typeface="Bookman Old Style"/>
              </a:rPr>
              <a:t>Max-Value</a:t>
            </a:r>
            <a:r>
              <a:rPr sz="1700" spc="45" dirty="0">
                <a:latin typeface="Calibri"/>
                <a:cs typeface="Calibri"/>
              </a:rPr>
              <a:t>(</a:t>
            </a:r>
            <a:r>
              <a:rPr sz="1700" i="1" spc="45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45" dirty="0">
                <a:solidFill>
                  <a:srgbClr val="004B00"/>
                </a:solidFill>
                <a:latin typeface="Calibri"/>
                <a:cs typeface="Calibri"/>
              </a:rPr>
              <a:t>,</a:t>
            </a:r>
            <a:r>
              <a:rPr sz="1700" spc="-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004B00"/>
                </a:solidFill>
                <a:latin typeface="Arial"/>
                <a:cs typeface="Arial"/>
              </a:rPr>
              <a:t>α</a:t>
            </a:r>
            <a:r>
              <a:rPr sz="1700" spc="55" dirty="0">
                <a:solidFill>
                  <a:srgbClr val="004B00"/>
                </a:solidFill>
                <a:latin typeface="Calibri"/>
                <a:cs typeface="Calibri"/>
              </a:rPr>
              <a:t>,</a:t>
            </a:r>
            <a:r>
              <a:rPr sz="1700" spc="-15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004B00"/>
                </a:solidFill>
                <a:latin typeface="Arial"/>
                <a:cs typeface="Arial"/>
              </a:rPr>
              <a:t>β</a:t>
            </a:r>
            <a:r>
              <a:rPr sz="1700" spc="85" dirty="0">
                <a:latin typeface="Calibri"/>
                <a:cs typeface="Calibri"/>
              </a:rPr>
              <a:t>)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a</a:t>
            </a:r>
            <a:r>
              <a:rPr sz="1700" i="1" spc="4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i="1" spc="-15" dirty="0">
                <a:solidFill>
                  <a:srgbClr val="004B00"/>
                </a:solidFill>
                <a:latin typeface="Euclid"/>
                <a:cs typeface="Euclid"/>
              </a:rPr>
              <a:t>utility</a:t>
            </a:r>
            <a:r>
              <a:rPr sz="1700" i="1" spc="6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i="1" spc="-5" dirty="0">
                <a:solidFill>
                  <a:srgbClr val="004B00"/>
                </a:solidFill>
                <a:latin typeface="Euclid"/>
                <a:cs typeface="Euclid"/>
              </a:rPr>
              <a:t>value</a:t>
            </a:r>
            <a:endParaRPr sz="1700" dirty="0">
              <a:latin typeface="Euclid"/>
              <a:cs typeface="Euclid"/>
            </a:endParaRPr>
          </a:p>
          <a:p>
            <a:pPr marL="272415">
              <a:lnSpc>
                <a:spcPct val="100000"/>
              </a:lnSpc>
              <a:spcBef>
                <a:spcPts val="145"/>
              </a:spcBef>
            </a:pP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inputs</a:t>
            </a:r>
            <a:r>
              <a:rPr sz="1700" spc="35" dirty="0">
                <a:latin typeface="Calibri"/>
                <a:cs typeface="Calibri"/>
              </a:rPr>
              <a:t>:</a:t>
            </a:r>
            <a:r>
              <a:rPr sz="1700" spc="305" dirty="0"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-5" dirty="0">
                <a:latin typeface="Calibri"/>
                <a:cs typeface="Calibri"/>
              </a:rPr>
              <a:t>,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current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state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in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70" dirty="0">
                <a:latin typeface="Calibri"/>
                <a:cs typeface="Calibri"/>
              </a:rPr>
              <a:t>game</a:t>
            </a:r>
            <a:endParaRPr sz="1700" dirty="0">
              <a:latin typeface="Calibri"/>
              <a:cs typeface="Calibri"/>
            </a:endParaRPr>
          </a:p>
          <a:p>
            <a:pPr marL="1092200">
              <a:lnSpc>
                <a:spcPct val="100000"/>
              </a:lnSpc>
              <a:spcBef>
                <a:spcPts val="155"/>
              </a:spcBef>
              <a:tabLst>
                <a:tab pos="4544060" algn="l"/>
              </a:tabLst>
            </a:pPr>
            <a:r>
              <a:rPr sz="1700" spc="55" dirty="0">
                <a:solidFill>
                  <a:srgbClr val="004B00"/>
                </a:solidFill>
                <a:latin typeface="Arial"/>
                <a:cs typeface="Arial"/>
              </a:rPr>
              <a:t>α</a:t>
            </a:r>
            <a:r>
              <a:rPr sz="1700" spc="55" dirty="0">
                <a:latin typeface="Calibri"/>
                <a:cs typeface="Calibri"/>
              </a:rPr>
              <a:t>,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the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value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of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the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best</a:t>
            </a:r>
            <a:r>
              <a:rPr sz="1700" spc="17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alternative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spc="-75" dirty="0">
                <a:latin typeface="Calibri"/>
                <a:cs typeface="Calibri"/>
              </a:rPr>
              <a:t>for	</a:t>
            </a:r>
            <a:r>
              <a:rPr sz="1700" b="0" spc="-50" dirty="0">
                <a:latin typeface="Bookman Old Style"/>
                <a:cs typeface="Bookman Old Style"/>
              </a:rPr>
              <a:t>max</a:t>
            </a:r>
            <a:r>
              <a:rPr sz="1700" b="0" spc="-10" dirty="0">
                <a:latin typeface="Bookman Old Style"/>
                <a:cs typeface="Bookman Old Style"/>
              </a:rPr>
              <a:t> </a:t>
            </a:r>
            <a:r>
              <a:rPr sz="1700" spc="-40" dirty="0">
                <a:latin typeface="Calibri"/>
                <a:cs typeface="Calibri"/>
              </a:rPr>
              <a:t>along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the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path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to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i="1" spc="-20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endParaRPr sz="1700" dirty="0">
              <a:latin typeface="Euclid"/>
              <a:cs typeface="Euclid"/>
            </a:endParaRPr>
          </a:p>
          <a:p>
            <a:pPr marL="1092200">
              <a:lnSpc>
                <a:spcPct val="100000"/>
              </a:lnSpc>
              <a:spcBef>
                <a:spcPts val="155"/>
              </a:spcBef>
              <a:tabLst>
                <a:tab pos="4539615" algn="l"/>
              </a:tabLst>
            </a:pPr>
            <a:r>
              <a:rPr sz="1700" spc="60" dirty="0">
                <a:solidFill>
                  <a:srgbClr val="004B00"/>
                </a:solidFill>
                <a:latin typeface="Arial"/>
                <a:cs typeface="Arial"/>
              </a:rPr>
              <a:t>β</a:t>
            </a:r>
            <a:r>
              <a:rPr sz="1700" spc="25" dirty="0">
                <a:latin typeface="Calibri"/>
                <a:cs typeface="Calibri"/>
              </a:rPr>
              <a:t>,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the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value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85" dirty="0">
                <a:latin typeface="Calibri"/>
                <a:cs typeface="Calibri"/>
              </a:rPr>
              <a:t>o</a:t>
            </a:r>
            <a:r>
              <a:rPr sz="1700" spc="-45" dirty="0">
                <a:latin typeface="Calibri"/>
                <a:cs typeface="Calibri"/>
              </a:rPr>
              <a:t>f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the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b</a:t>
            </a:r>
            <a:r>
              <a:rPr sz="1700" spc="-55" dirty="0">
                <a:latin typeface="Calibri"/>
                <a:cs typeface="Calibri"/>
              </a:rPr>
              <a:t>est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alternative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f</a:t>
            </a:r>
            <a:r>
              <a:rPr sz="1700" spc="-130" dirty="0">
                <a:latin typeface="Calibri"/>
                <a:cs typeface="Calibri"/>
              </a:rPr>
              <a:t>o</a:t>
            </a:r>
            <a:r>
              <a:rPr sz="1700" spc="-4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b="0" spc="-130" dirty="0">
                <a:latin typeface="Bookman Old Style"/>
                <a:cs typeface="Bookman Old Style"/>
              </a:rPr>
              <a:t>min</a:t>
            </a:r>
            <a:r>
              <a:rPr sz="1700" b="0" spc="-10" dirty="0">
                <a:latin typeface="Bookman Old Style"/>
                <a:cs typeface="Bookman Old Style"/>
              </a:rPr>
              <a:t> </a:t>
            </a:r>
            <a:r>
              <a:rPr sz="1700" spc="-40" dirty="0">
                <a:latin typeface="Calibri"/>
                <a:cs typeface="Calibri"/>
              </a:rPr>
              <a:t>along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the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pat</a:t>
            </a:r>
            <a:r>
              <a:rPr sz="1700" spc="-40" dirty="0">
                <a:latin typeface="Calibri"/>
                <a:cs typeface="Calibri"/>
              </a:rPr>
              <a:t>h</a:t>
            </a:r>
            <a:r>
              <a:rPr sz="1700" spc="17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to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i="1" spc="-20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endParaRPr sz="1700" dirty="0">
              <a:latin typeface="Euclid"/>
              <a:cs typeface="Euclid"/>
            </a:endParaRPr>
          </a:p>
          <a:p>
            <a:pPr marL="272415">
              <a:lnSpc>
                <a:spcPct val="100000"/>
              </a:lnSpc>
              <a:spcBef>
                <a:spcPts val="86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7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70" dirty="0">
                <a:latin typeface="Bookman Old Style"/>
                <a:cs typeface="Bookman Old Style"/>
              </a:rPr>
              <a:t>Terminal-Test</a:t>
            </a:r>
            <a:r>
              <a:rPr sz="1700" spc="70" dirty="0">
                <a:latin typeface="Calibri"/>
                <a:cs typeface="Calibri"/>
              </a:rPr>
              <a:t>(</a:t>
            </a:r>
            <a:r>
              <a:rPr sz="1700" i="1" spc="70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70" dirty="0">
                <a:latin typeface="Calibri"/>
                <a:cs typeface="Calibri"/>
              </a:rPr>
              <a:t>)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105" dirty="0">
                <a:latin typeface="Bookman Old Style"/>
                <a:cs typeface="Bookman Old Style"/>
              </a:rPr>
              <a:t>Utility</a:t>
            </a:r>
            <a:r>
              <a:rPr sz="1700" spc="105" dirty="0">
                <a:latin typeface="Calibri"/>
                <a:cs typeface="Calibri"/>
              </a:rPr>
              <a:t>(</a:t>
            </a:r>
            <a:r>
              <a:rPr sz="1700" i="1" spc="105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105" dirty="0">
                <a:latin typeface="Calibri"/>
                <a:cs typeface="Calibri"/>
              </a:rPr>
              <a:t>)</a:t>
            </a:r>
            <a:endParaRPr sz="1700" dirty="0">
              <a:latin typeface="Calibri"/>
              <a:cs typeface="Calibri"/>
            </a:endParaRPr>
          </a:p>
          <a:p>
            <a:pPr marL="272415">
              <a:lnSpc>
                <a:spcPct val="100000"/>
              </a:lnSpc>
              <a:spcBef>
                <a:spcPts val="155"/>
              </a:spcBef>
            </a:pP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v</a:t>
            </a:r>
            <a:r>
              <a:rPr sz="1700" i="1" spc="-27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195" dirty="0">
                <a:latin typeface="Arial"/>
                <a:cs typeface="Arial"/>
              </a:rPr>
              <a:t> </a:t>
            </a:r>
            <a:r>
              <a:rPr sz="1700" spc="425" dirty="0">
                <a:latin typeface="Arial"/>
                <a:cs typeface="Arial"/>
              </a:rPr>
              <a:t>−∞</a:t>
            </a:r>
            <a:endParaRPr sz="1700" dirty="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155"/>
              </a:spcBef>
            </a:pP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for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a,</a:t>
            </a:r>
            <a:r>
              <a:rPr sz="1700" i="1" spc="2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s</a:t>
            </a:r>
            <a:r>
              <a:rPr sz="1700" i="1" spc="-3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-35" dirty="0">
                <a:latin typeface="Calibri"/>
                <a:cs typeface="Calibri"/>
              </a:rPr>
              <a:t>in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b="0" spc="25" dirty="0">
                <a:latin typeface="Bookman Old Style"/>
                <a:cs typeface="Bookman Old Style"/>
              </a:rPr>
              <a:t>Successors</a:t>
            </a:r>
            <a:r>
              <a:rPr sz="1700" spc="25" dirty="0">
                <a:latin typeface="Calibri"/>
                <a:cs typeface="Calibri"/>
              </a:rPr>
              <a:t>(</a:t>
            </a:r>
            <a:r>
              <a:rPr sz="1700" i="1" spc="25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25" dirty="0">
                <a:latin typeface="Calibri"/>
                <a:cs typeface="Calibri"/>
              </a:rPr>
              <a:t>)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 dirty="0">
              <a:latin typeface="Century"/>
              <a:cs typeface="Century"/>
            </a:endParaRPr>
          </a:p>
          <a:p>
            <a:pPr marL="546735">
              <a:lnSpc>
                <a:spcPct val="100000"/>
              </a:lnSpc>
              <a:spcBef>
                <a:spcPts val="145"/>
              </a:spcBef>
            </a:pP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v</a:t>
            </a:r>
            <a:r>
              <a:rPr sz="1700" i="1" spc="-27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195" dirty="0">
                <a:latin typeface="Arial"/>
                <a:cs typeface="Arial"/>
              </a:rPr>
              <a:t> </a:t>
            </a:r>
            <a:r>
              <a:rPr sz="1700" b="0" spc="100" dirty="0">
                <a:latin typeface="Bookman Old Style"/>
                <a:cs typeface="Bookman Old Style"/>
              </a:rPr>
              <a:t>Max</a:t>
            </a:r>
            <a:r>
              <a:rPr sz="1700" spc="100" dirty="0">
                <a:latin typeface="Calibri"/>
                <a:cs typeface="Calibri"/>
              </a:rPr>
              <a:t>(</a:t>
            </a:r>
            <a:r>
              <a:rPr sz="1700" i="1" spc="-5" dirty="0">
                <a:solidFill>
                  <a:srgbClr val="004B00"/>
                </a:solidFill>
                <a:latin typeface="Euclid"/>
                <a:cs typeface="Euclid"/>
              </a:rPr>
              <a:t>v</a:t>
            </a:r>
            <a:r>
              <a:rPr sz="1700" spc="25" dirty="0">
                <a:latin typeface="Calibri"/>
                <a:cs typeface="Calibri"/>
              </a:rPr>
              <a:t>,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b="0" spc="10" dirty="0">
                <a:latin typeface="Bookman Old Style"/>
                <a:cs typeface="Bookman Old Style"/>
              </a:rPr>
              <a:t>Min-</a:t>
            </a:r>
            <a:r>
              <a:rPr sz="1700" b="0" spc="-5" dirty="0">
                <a:latin typeface="Bookman Old Style"/>
                <a:cs typeface="Bookman Old Style"/>
              </a:rPr>
              <a:t>V</a:t>
            </a:r>
            <a:r>
              <a:rPr sz="1700" b="0" spc="100" dirty="0">
                <a:latin typeface="Bookman Old Style"/>
                <a:cs typeface="Bookman Old Style"/>
              </a:rPr>
              <a:t>alu</a:t>
            </a:r>
            <a:r>
              <a:rPr sz="1700" b="0" spc="110" dirty="0">
                <a:latin typeface="Bookman Old Style"/>
                <a:cs typeface="Bookman Old Style"/>
              </a:rPr>
              <a:t>e</a:t>
            </a:r>
            <a:r>
              <a:rPr sz="1700" spc="100" dirty="0">
                <a:latin typeface="Calibri"/>
                <a:cs typeface="Calibri"/>
              </a:rPr>
              <a:t>(</a:t>
            </a:r>
            <a:r>
              <a:rPr sz="1700" i="1" spc="-20" dirty="0">
                <a:solidFill>
                  <a:srgbClr val="004B00"/>
                </a:solidFill>
                <a:latin typeface="Euclid"/>
                <a:cs typeface="Euclid"/>
              </a:rPr>
              <a:t>s</a:t>
            </a:r>
            <a:r>
              <a:rPr sz="1700" spc="25" dirty="0">
                <a:latin typeface="Calibri"/>
                <a:cs typeface="Calibri"/>
              </a:rPr>
              <a:t>,</a:t>
            </a:r>
            <a:r>
              <a:rPr sz="1700" spc="-155" dirty="0">
                <a:latin typeface="Calibri"/>
                <a:cs typeface="Calibri"/>
              </a:rPr>
              <a:t> </a:t>
            </a:r>
            <a:r>
              <a:rPr sz="1700" spc="90" dirty="0">
                <a:latin typeface="Arial"/>
                <a:cs typeface="Arial"/>
              </a:rPr>
              <a:t>α</a:t>
            </a:r>
            <a:r>
              <a:rPr sz="1700" spc="25" dirty="0">
                <a:latin typeface="Calibri"/>
                <a:cs typeface="Calibri"/>
              </a:rPr>
              <a:t>,</a:t>
            </a:r>
            <a:r>
              <a:rPr sz="1700" spc="-155" dirty="0">
                <a:latin typeface="Calibri"/>
                <a:cs typeface="Calibri"/>
              </a:rPr>
              <a:t> </a:t>
            </a:r>
            <a:r>
              <a:rPr sz="1700" spc="60" dirty="0">
                <a:latin typeface="Arial"/>
                <a:cs typeface="Arial"/>
              </a:rPr>
              <a:t>β</a:t>
            </a:r>
            <a:r>
              <a:rPr sz="1700" spc="100" dirty="0">
                <a:latin typeface="Calibri"/>
                <a:cs typeface="Calibri"/>
              </a:rPr>
              <a:t>))</a:t>
            </a:r>
            <a:endParaRPr sz="1700" dirty="0">
              <a:latin typeface="Calibri"/>
              <a:cs typeface="Calibri"/>
            </a:endParaRPr>
          </a:p>
          <a:p>
            <a:pPr marL="546735">
              <a:lnSpc>
                <a:spcPct val="100000"/>
              </a:lnSpc>
              <a:spcBef>
                <a:spcPts val="155"/>
              </a:spcBef>
              <a:tabLst>
                <a:tab pos="1009650" algn="l"/>
                <a:tab pos="1310005" algn="l"/>
              </a:tabLst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v	</a:t>
            </a:r>
            <a:r>
              <a:rPr sz="1700" spc="405" dirty="0">
                <a:latin typeface="Arial"/>
                <a:cs typeface="Arial"/>
              </a:rPr>
              <a:t>≥	</a:t>
            </a:r>
            <a:r>
              <a:rPr sz="1700" spc="-30" dirty="0">
                <a:latin typeface="Arial"/>
                <a:cs typeface="Arial"/>
              </a:rPr>
              <a:t>β</a:t>
            </a:r>
            <a:r>
              <a:rPr sz="1700" spc="130" dirty="0">
                <a:latin typeface="Arial"/>
                <a:cs typeface="Arial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13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4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v</a:t>
            </a:r>
            <a:endParaRPr sz="1700" dirty="0">
              <a:latin typeface="Euclid"/>
              <a:cs typeface="Euclid"/>
            </a:endParaRPr>
          </a:p>
          <a:p>
            <a:pPr marL="546735">
              <a:lnSpc>
                <a:spcPct val="100000"/>
              </a:lnSpc>
              <a:spcBef>
                <a:spcPts val="160"/>
              </a:spcBef>
            </a:pPr>
            <a:r>
              <a:rPr sz="1700" spc="85" dirty="0">
                <a:latin typeface="Arial"/>
                <a:cs typeface="Arial"/>
              </a:rPr>
              <a:t>α</a:t>
            </a:r>
            <a:r>
              <a:rPr sz="1700" spc="-180" dirty="0">
                <a:latin typeface="Arial"/>
                <a:cs typeface="Arial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180" dirty="0">
                <a:latin typeface="Arial"/>
                <a:cs typeface="Arial"/>
              </a:rPr>
              <a:t> </a:t>
            </a:r>
            <a:r>
              <a:rPr sz="1700" b="0" spc="100" dirty="0">
                <a:latin typeface="Bookman Old Style"/>
                <a:cs typeface="Bookman Old Style"/>
              </a:rPr>
              <a:t>Max</a:t>
            </a:r>
            <a:r>
              <a:rPr sz="1700" spc="100" dirty="0">
                <a:latin typeface="Calibri"/>
                <a:cs typeface="Calibri"/>
              </a:rPr>
              <a:t>(</a:t>
            </a:r>
            <a:r>
              <a:rPr sz="1700" spc="90" dirty="0">
                <a:latin typeface="Arial"/>
                <a:cs typeface="Arial"/>
              </a:rPr>
              <a:t>α</a:t>
            </a:r>
            <a:r>
              <a:rPr sz="1700" spc="25" dirty="0">
                <a:latin typeface="Calibri"/>
                <a:cs typeface="Calibri"/>
              </a:rPr>
              <a:t>,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4B00"/>
                </a:solidFill>
                <a:latin typeface="Euclid"/>
                <a:cs typeface="Euclid"/>
              </a:rPr>
              <a:t>v</a:t>
            </a:r>
            <a:r>
              <a:rPr sz="1700" spc="110" dirty="0">
                <a:latin typeface="Calibri"/>
                <a:cs typeface="Calibri"/>
              </a:rPr>
              <a:t>)</a:t>
            </a:r>
            <a:endParaRPr sz="1700" dirty="0">
              <a:latin typeface="Calibri"/>
              <a:cs typeface="Calibri"/>
            </a:endParaRPr>
          </a:p>
          <a:p>
            <a:pPr marL="272415">
              <a:lnSpc>
                <a:spcPct val="100000"/>
              </a:lnSpc>
              <a:spcBef>
                <a:spcPts val="14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v</a:t>
            </a:r>
            <a:endParaRPr sz="1700" dirty="0">
              <a:latin typeface="Euclid"/>
              <a:cs typeface="Eucli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Euclid"/>
              <a:cs typeface="Euclid"/>
            </a:endParaRPr>
          </a:p>
          <a:p>
            <a:pPr>
              <a:lnSpc>
                <a:spcPct val="100000"/>
              </a:lnSpc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9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30" dirty="0">
                <a:solidFill>
                  <a:srgbClr val="B30000"/>
                </a:solidFill>
                <a:latin typeface="Bookman Old Style"/>
                <a:cs typeface="Bookman Old Style"/>
              </a:rPr>
              <a:t>Min-Value</a:t>
            </a:r>
            <a:r>
              <a:rPr sz="1700" spc="30" dirty="0">
                <a:latin typeface="Calibri"/>
                <a:cs typeface="Calibri"/>
              </a:rPr>
              <a:t>(</a:t>
            </a:r>
            <a:r>
              <a:rPr sz="1700" i="1" spc="30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30" dirty="0">
                <a:solidFill>
                  <a:srgbClr val="004B00"/>
                </a:solidFill>
                <a:latin typeface="Calibri"/>
                <a:cs typeface="Calibri"/>
              </a:rPr>
              <a:t>,</a:t>
            </a:r>
            <a:r>
              <a:rPr sz="1700" spc="-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004B00"/>
                </a:solidFill>
                <a:latin typeface="Arial"/>
                <a:cs typeface="Arial"/>
              </a:rPr>
              <a:t>α</a:t>
            </a:r>
            <a:r>
              <a:rPr sz="1700" spc="55" dirty="0">
                <a:solidFill>
                  <a:srgbClr val="004B00"/>
                </a:solidFill>
                <a:latin typeface="Calibri"/>
                <a:cs typeface="Calibri"/>
              </a:rPr>
              <a:t>,</a:t>
            </a:r>
            <a:r>
              <a:rPr sz="1700" spc="-15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004B00"/>
                </a:solidFill>
                <a:latin typeface="Arial"/>
                <a:cs typeface="Arial"/>
              </a:rPr>
              <a:t>β</a:t>
            </a:r>
            <a:r>
              <a:rPr sz="1700" spc="85" dirty="0">
                <a:latin typeface="Calibri"/>
                <a:cs typeface="Calibri"/>
              </a:rPr>
              <a:t>)</a:t>
            </a:r>
            <a:r>
              <a:rPr sz="1700" spc="175" dirty="0"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a</a:t>
            </a:r>
            <a:r>
              <a:rPr sz="1700" i="1" spc="4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i="1" spc="-15" dirty="0">
                <a:solidFill>
                  <a:srgbClr val="004B00"/>
                </a:solidFill>
                <a:latin typeface="Euclid"/>
                <a:cs typeface="Euclid"/>
              </a:rPr>
              <a:t>utility</a:t>
            </a:r>
            <a:r>
              <a:rPr sz="1700" i="1" spc="6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i="1" spc="-5" dirty="0">
                <a:solidFill>
                  <a:srgbClr val="004B00"/>
                </a:solidFill>
                <a:latin typeface="Euclid"/>
                <a:cs typeface="Euclid"/>
              </a:rPr>
              <a:t>value</a:t>
            </a:r>
            <a:endParaRPr sz="1700" dirty="0">
              <a:latin typeface="Euclid"/>
              <a:cs typeface="Euclid"/>
            </a:endParaRPr>
          </a:p>
          <a:p>
            <a:pPr marL="272415">
              <a:lnSpc>
                <a:spcPct val="100000"/>
              </a:lnSpc>
              <a:spcBef>
                <a:spcPts val="145"/>
              </a:spcBef>
            </a:pPr>
            <a:r>
              <a:rPr sz="1700" spc="-75" dirty="0">
                <a:latin typeface="Calibri"/>
                <a:cs typeface="Calibri"/>
              </a:rPr>
              <a:t>same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as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b="0" spc="75" dirty="0">
                <a:latin typeface="Bookman Old Style"/>
                <a:cs typeface="Bookman Old Style"/>
              </a:rPr>
              <a:t>Max-Value</a:t>
            </a:r>
            <a:r>
              <a:rPr sz="1700" b="0" spc="-5" dirty="0">
                <a:latin typeface="Bookman Old Style"/>
                <a:cs typeface="Bookman Old Style"/>
              </a:rPr>
              <a:t> </a:t>
            </a:r>
            <a:r>
              <a:rPr sz="1700" spc="-45" dirty="0">
                <a:latin typeface="Calibri"/>
                <a:cs typeface="Calibri"/>
              </a:rPr>
              <a:t>but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with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roles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of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55" dirty="0">
                <a:latin typeface="Arial"/>
                <a:cs typeface="Arial"/>
              </a:rPr>
              <a:t>α</a:t>
            </a:r>
            <a:r>
              <a:rPr sz="1700" spc="55" dirty="0">
                <a:latin typeface="Calibri"/>
                <a:cs typeface="Calibri"/>
              </a:rPr>
              <a:t>,</a:t>
            </a:r>
            <a:r>
              <a:rPr sz="1700" spc="-150" dirty="0">
                <a:latin typeface="Calibri"/>
                <a:cs typeface="Calibri"/>
              </a:rPr>
              <a:t> </a:t>
            </a:r>
            <a:r>
              <a:rPr sz="1700" spc="-30" dirty="0">
                <a:latin typeface="Arial"/>
                <a:cs typeface="Arial"/>
              </a:rPr>
              <a:t>β</a:t>
            </a:r>
            <a:r>
              <a:rPr sz="1700" spc="170" dirty="0">
                <a:latin typeface="Arial"/>
                <a:cs typeface="Arial"/>
              </a:rPr>
              <a:t> </a:t>
            </a:r>
            <a:r>
              <a:rPr sz="1700" spc="-75" dirty="0">
                <a:latin typeface="Calibri"/>
                <a:cs typeface="Calibri"/>
              </a:rPr>
              <a:t>reversed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8567" y="1318412"/>
            <a:ext cx="7772400" cy="5158105"/>
          </a:xfrm>
          <a:custGeom>
            <a:avLst/>
            <a:gdLst/>
            <a:ahLst/>
            <a:cxnLst/>
            <a:rect l="l" t="t" r="r" b="b"/>
            <a:pathLst>
              <a:path w="7772400" h="5158105">
                <a:moveTo>
                  <a:pt x="7767066" y="5152644"/>
                </a:moveTo>
                <a:lnTo>
                  <a:pt x="7767066" y="0"/>
                </a:lnTo>
              </a:path>
              <a:path w="7772400" h="5158105">
                <a:moveTo>
                  <a:pt x="0" y="5157978"/>
                </a:moveTo>
                <a:lnTo>
                  <a:pt x="7772400" y="5157978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4A7ABD-9EE9-4AFE-B464-2682F5E7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E7C65D-8064-47AC-9899-2F3A466287E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0160"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45" dirty="0"/>
              <a:t> </a:t>
            </a:r>
            <a:r>
              <a:rPr spc="105" dirty="0"/>
              <a:t>of</a:t>
            </a:r>
            <a:r>
              <a:rPr spc="235" dirty="0"/>
              <a:t> </a:t>
            </a:r>
            <a:r>
              <a:rPr sz="2050" b="0" i="1" spc="-30" dirty="0">
                <a:latin typeface="Bookman Old Style"/>
                <a:cs typeface="Bookman Old Style"/>
              </a:rPr>
              <a:t>α</a:t>
            </a:r>
            <a:r>
              <a:rPr spc="-30" dirty="0"/>
              <a:t>–</a:t>
            </a:r>
            <a:r>
              <a:rPr sz="2050" b="0" i="1" spc="-30" dirty="0">
                <a:latin typeface="Bookman Old Style"/>
                <a:cs typeface="Bookman Old Style"/>
              </a:rPr>
              <a:t>β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191" y="1396713"/>
            <a:ext cx="7868920" cy="3014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spc="-90" dirty="0">
                <a:latin typeface="Tahoma"/>
                <a:cs typeface="Tahoma"/>
              </a:rPr>
              <a:t>Pruning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65" dirty="0">
                <a:solidFill>
                  <a:srgbClr val="7E0000"/>
                </a:solidFill>
                <a:latin typeface="Palatino Linotype"/>
                <a:cs typeface="Palatino Linotype"/>
              </a:rPr>
              <a:t>does</a:t>
            </a:r>
            <a:r>
              <a:rPr sz="2050" spc="25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125" dirty="0">
                <a:solidFill>
                  <a:srgbClr val="7E0000"/>
                </a:solidFill>
                <a:latin typeface="Palatino Linotype"/>
                <a:cs typeface="Palatino Linotype"/>
              </a:rPr>
              <a:t>not</a:t>
            </a:r>
            <a:r>
              <a:rPr sz="2050" spc="12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100" dirty="0">
                <a:latin typeface="Tahoma"/>
                <a:cs typeface="Tahoma"/>
              </a:rPr>
              <a:t>affect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final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result</a:t>
            </a:r>
            <a:endParaRPr sz="2050">
              <a:latin typeface="Tahoma"/>
              <a:cs typeface="Tahoma"/>
            </a:endParaRPr>
          </a:p>
          <a:p>
            <a:pPr marL="50800" marR="2263775">
              <a:lnSpc>
                <a:spcPct val="163400"/>
              </a:lnSpc>
            </a:pPr>
            <a:r>
              <a:rPr sz="2050" spc="-100" dirty="0">
                <a:latin typeface="Tahoma"/>
                <a:cs typeface="Tahoma"/>
              </a:rPr>
              <a:t>Good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move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ordering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improves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effectiveness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pruning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With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“perfect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ordering,”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time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complexity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i="1" spc="7" baseline="29761" dirty="0">
                <a:solidFill>
                  <a:srgbClr val="990099"/>
                </a:solidFill>
                <a:latin typeface="Trebuchet MS"/>
                <a:cs typeface="Trebuchet MS"/>
              </a:rPr>
              <a:t>m/</a:t>
            </a:r>
            <a:r>
              <a:rPr sz="2100" spc="7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spc="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782320">
              <a:lnSpc>
                <a:spcPct val="100000"/>
              </a:lnSpc>
              <a:spcBef>
                <a:spcPts val="25"/>
              </a:spcBef>
            </a:pPr>
            <a:r>
              <a:rPr sz="2050" spc="140" dirty="0">
                <a:latin typeface="Lucida Sans Unicode"/>
                <a:cs typeface="Lucida Sans Unicode"/>
              </a:rPr>
              <a:t>⇒</a:t>
            </a:r>
            <a:r>
              <a:rPr sz="2050" spc="-25" dirty="0">
                <a:latin typeface="Lucida Sans Unicode"/>
                <a:cs typeface="Lucida Sans Unicode"/>
              </a:rPr>
              <a:t> </a:t>
            </a:r>
            <a:r>
              <a:rPr sz="2050" spc="65" dirty="0">
                <a:solidFill>
                  <a:srgbClr val="7E0000"/>
                </a:solidFill>
                <a:latin typeface="Palatino Linotype"/>
                <a:cs typeface="Palatino Linotype"/>
              </a:rPr>
              <a:t>doubles</a:t>
            </a:r>
            <a:r>
              <a:rPr sz="2050" spc="8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120" dirty="0">
                <a:latin typeface="Tahoma"/>
                <a:cs typeface="Tahoma"/>
              </a:rPr>
              <a:t>solvable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depth</a:t>
            </a:r>
            <a:endParaRPr sz="2050">
              <a:latin typeface="Tahoma"/>
              <a:cs typeface="Tahoma"/>
            </a:endParaRPr>
          </a:p>
          <a:p>
            <a:pPr marL="50800" marR="43180">
              <a:lnSpc>
                <a:spcPct val="101499"/>
              </a:lnSpc>
              <a:spcBef>
                <a:spcPts val="1520"/>
              </a:spcBef>
            </a:pP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10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simple</a:t>
            </a:r>
            <a:r>
              <a:rPr sz="2050" spc="1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example</a:t>
            </a:r>
            <a:r>
              <a:rPr sz="2050" spc="10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2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value</a:t>
            </a:r>
            <a:r>
              <a:rPr sz="2050" spc="1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reasoning</a:t>
            </a:r>
            <a:r>
              <a:rPr sz="2050" spc="1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about</a:t>
            </a:r>
            <a:r>
              <a:rPr sz="2050" spc="10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which</a:t>
            </a:r>
            <a:r>
              <a:rPr sz="2050" spc="13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computations</a:t>
            </a:r>
            <a:r>
              <a:rPr sz="2050" spc="10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are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relevant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(a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form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5" dirty="0">
                <a:solidFill>
                  <a:srgbClr val="004B00"/>
                </a:solidFill>
                <a:latin typeface="Tahoma"/>
                <a:cs typeface="Tahoma"/>
              </a:rPr>
              <a:t>metareasoning</a:t>
            </a:r>
            <a:r>
              <a:rPr sz="2050" spc="-135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-114" dirty="0">
                <a:latin typeface="Tahoma"/>
                <a:cs typeface="Tahoma"/>
              </a:rPr>
              <a:t>Unfortunately,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Garamond"/>
                <a:cs typeface="Garamond"/>
              </a:rPr>
              <a:t>35</a:t>
            </a:r>
            <a:r>
              <a:rPr sz="2100" spc="-7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50</a:t>
            </a:r>
            <a:r>
              <a:rPr sz="2100" spc="502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still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impossible!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3D086-F9CA-4466-BDE4-9BF3D264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DB8EF-838C-4F6C-B5DC-03B9CB75ED5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MY" spc="80" dirty="0"/>
              <a:t>Monte Carlo Tree Search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1130276" y="1396713"/>
            <a:ext cx="7793990" cy="55305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1099"/>
              </a:lnSpc>
              <a:spcBef>
                <a:spcPts val="90"/>
              </a:spcBef>
            </a:pPr>
            <a:r>
              <a:rPr lang="en-US" sz="2050" dirty="0">
                <a:latin typeface="Tahoma"/>
                <a:cs typeface="Tahoma"/>
              </a:rPr>
              <a:t>The basic Monte Carlo Tree Search (MCTS) strategy does not use a heuristic evaluation function. Value of a state is estimated as the average utility over number of simulations</a:t>
            </a:r>
          </a:p>
          <a:p>
            <a:pPr marL="12700" marR="5080" algn="just">
              <a:lnSpc>
                <a:spcPct val="101099"/>
              </a:lnSpc>
              <a:spcBef>
                <a:spcPts val="90"/>
              </a:spcBef>
            </a:pPr>
            <a:endParaRPr lang="en-US" sz="2050" dirty="0">
              <a:latin typeface="Tahoma"/>
              <a:cs typeface="Tahoma"/>
            </a:endParaRPr>
          </a:p>
          <a:p>
            <a:pPr marL="298450" marR="5080" indent="-285750" algn="just">
              <a:lnSpc>
                <a:spcPct val="1010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2050" b="1" dirty="0">
                <a:latin typeface="Tahoma"/>
                <a:cs typeface="Tahoma"/>
              </a:rPr>
              <a:t>Playout</a:t>
            </a:r>
            <a:r>
              <a:rPr lang="en-US" sz="2050" dirty="0">
                <a:latin typeface="Tahoma"/>
                <a:cs typeface="Tahoma"/>
              </a:rPr>
              <a:t>: simulation that chooses moves until terminal position reached.</a:t>
            </a:r>
          </a:p>
          <a:p>
            <a:pPr marL="355600" marR="5080" indent="-342900" algn="just">
              <a:lnSpc>
                <a:spcPct val="1010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Tahoma"/>
              <a:cs typeface="Tahoma"/>
            </a:endParaRPr>
          </a:p>
          <a:p>
            <a:pPr marL="298450" marR="5080" indent="-285750" algn="just">
              <a:lnSpc>
                <a:spcPct val="1010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MY" sz="2050" b="1" dirty="0">
                <a:latin typeface="Tahoma"/>
                <a:cs typeface="Tahoma"/>
              </a:rPr>
              <a:t>Selection</a:t>
            </a:r>
            <a:r>
              <a:rPr lang="en-MY" sz="2050" dirty="0">
                <a:latin typeface="Tahoma"/>
                <a:cs typeface="Tahoma"/>
              </a:rPr>
              <a:t>: Start of root, choose move (selection policy) repeated moving down tree</a:t>
            </a:r>
            <a:endParaRPr lang="en-US" sz="2050" dirty="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10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Tahoma"/>
              <a:cs typeface="Tahoma"/>
            </a:endParaRPr>
          </a:p>
          <a:p>
            <a:pPr marL="298450" marR="5080" indent="-285750" algn="just">
              <a:lnSpc>
                <a:spcPct val="1010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MY" sz="2050" b="1" dirty="0">
                <a:latin typeface="Tahoma"/>
                <a:cs typeface="Tahoma"/>
              </a:rPr>
              <a:t>Expansion</a:t>
            </a:r>
            <a:r>
              <a:rPr lang="en-MY" sz="2050" dirty="0">
                <a:latin typeface="Tahoma"/>
                <a:cs typeface="Tahoma"/>
              </a:rPr>
              <a:t>: Search tree grows by generating a new child of selected node</a:t>
            </a:r>
            <a:endParaRPr lang="en-US" sz="2050" dirty="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10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Tahoma"/>
              <a:cs typeface="Tahoma"/>
            </a:endParaRPr>
          </a:p>
          <a:p>
            <a:pPr marL="298450" marR="5080" indent="-285750" algn="just">
              <a:lnSpc>
                <a:spcPct val="1010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MY" sz="2050" b="1" dirty="0">
                <a:latin typeface="Tahoma"/>
                <a:cs typeface="Tahoma"/>
              </a:rPr>
              <a:t>Simulation</a:t>
            </a:r>
            <a:r>
              <a:rPr lang="en-MY" sz="2050" dirty="0">
                <a:latin typeface="Tahoma"/>
                <a:cs typeface="Tahoma"/>
              </a:rPr>
              <a:t>: playout from generated child node</a:t>
            </a:r>
            <a:endParaRPr lang="en-US" sz="2050" dirty="0">
              <a:latin typeface="Tahoma"/>
              <a:cs typeface="Tahoma"/>
            </a:endParaRPr>
          </a:p>
          <a:p>
            <a:pPr marL="12700" marR="5080" algn="just">
              <a:lnSpc>
                <a:spcPct val="101099"/>
              </a:lnSpc>
              <a:spcBef>
                <a:spcPts val="90"/>
              </a:spcBef>
            </a:pPr>
            <a:endParaRPr lang="en-US" sz="2050" dirty="0">
              <a:latin typeface="Tahoma"/>
              <a:cs typeface="Tahoma"/>
            </a:endParaRPr>
          </a:p>
          <a:p>
            <a:pPr marL="298450" marR="5080" indent="-285750" algn="just">
              <a:lnSpc>
                <a:spcPct val="1010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MY" sz="2050" b="1" dirty="0">
                <a:latin typeface="Tahoma"/>
                <a:cs typeface="Tahoma"/>
              </a:rPr>
              <a:t>Back-propagation</a:t>
            </a:r>
            <a:r>
              <a:rPr lang="en-MY" sz="2050" dirty="0">
                <a:latin typeface="Tahoma"/>
                <a:cs typeface="Tahoma"/>
              </a:rPr>
              <a:t>: </a:t>
            </a:r>
            <a:r>
              <a:rPr lang="en-US" sz="2050" dirty="0">
                <a:latin typeface="Tahoma"/>
                <a:cs typeface="Tahoma"/>
              </a:rPr>
              <a:t>use the result of the simulation to update all the search tree nodes going up to the root</a:t>
            </a:r>
          </a:p>
        </p:txBody>
      </p:sp>
    </p:spTree>
    <p:extLst>
      <p:ext uri="{BB962C8B-B14F-4D97-AF65-F5344CB8AC3E}">
        <p14:creationId xmlns:p14="http://schemas.microsoft.com/office/powerpoint/2010/main" val="709125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MY" spc="80" dirty="0"/>
              <a:t>Monte Carlo Tree Search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1130276" y="1396713"/>
            <a:ext cx="7793990" cy="35462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1099"/>
              </a:lnSpc>
              <a:spcBef>
                <a:spcPts val="90"/>
              </a:spcBef>
            </a:pPr>
            <a:r>
              <a:rPr lang="en-US" b="1" dirty="0">
                <a:latin typeface="NimbusRomNo9L-Medi"/>
              </a:rPr>
              <a:t>UCT</a:t>
            </a:r>
            <a:r>
              <a:rPr lang="en-US" dirty="0">
                <a:latin typeface="NimbusRomNo9L-Medi"/>
              </a:rPr>
              <a:t>: Effective </a:t>
            </a:r>
            <a:r>
              <a:rPr lang="en-US" sz="1800" b="0" i="0" u="none" strike="noStrike" baseline="0">
                <a:latin typeface="NimbusRomNo9L-Regu"/>
              </a:rPr>
              <a:t>selection policy is </a:t>
            </a:r>
            <a:r>
              <a:rPr lang="en-US" sz="1800" b="0" i="0" u="none" strike="noStrike" baseline="0" dirty="0">
                <a:latin typeface="NimbusRomNo9L-Regu"/>
              </a:rPr>
              <a:t>called “upper confidence bounds applied to trees”</a:t>
            </a:r>
          </a:p>
          <a:p>
            <a:pPr marL="12700" marR="5080" algn="just">
              <a:lnSpc>
                <a:spcPct val="101099"/>
              </a:lnSpc>
              <a:spcBef>
                <a:spcPts val="90"/>
              </a:spcBef>
            </a:pPr>
            <a:endParaRPr lang="en-US" spc="-140" dirty="0">
              <a:latin typeface="NimbusRomNo9L-Regu"/>
              <a:cs typeface="Tahoma"/>
            </a:endParaRPr>
          </a:p>
          <a:p>
            <a:pPr algn="l"/>
            <a:r>
              <a:rPr lang="en-US" sz="2050" spc="-140" dirty="0">
                <a:latin typeface="NimbusRomNo9L-Regu"/>
                <a:cs typeface="Tahoma"/>
              </a:rPr>
              <a:t>UCT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ranks each possible move based on an upper confidence bound formula </a:t>
            </a:r>
            <a:r>
              <a:rPr lang="en-US" sz="1800" b="0" i="0" u="none" strike="noStrike" baseline="0" dirty="0">
                <a:solidFill>
                  <a:srgbClr val="00A6A6"/>
                </a:solidFill>
                <a:latin typeface="CMSS8"/>
              </a:rPr>
              <a:t>UCT</a:t>
            </a:r>
          </a:p>
          <a:p>
            <a:pPr algn="l"/>
            <a:r>
              <a:rPr lang="en-MY" sz="1800" b="0" i="0" u="none" strike="noStrike" baseline="0" dirty="0">
                <a:solidFill>
                  <a:srgbClr val="000000"/>
                </a:solidFill>
                <a:latin typeface="NimbusRomNo9L-Regu"/>
              </a:rPr>
              <a:t>called 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NimbusRomNo9L-Medi"/>
              </a:rPr>
              <a:t>UCB1</a:t>
            </a:r>
          </a:p>
          <a:p>
            <a:pPr algn="l"/>
            <a:endParaRPr lang="en-MY" spc="-140" dirty="0">
              <a:solidFill>
                <a:srgbClr val="000000"/>
              </a:solidFill>
              <a:latin typeface="NimbusRomNo9L-Medi"/>
              <a:cs typeface="Tahoma"/>
            </a:endParaRPr>
          </a:p>
          <a:p>
            <a:pPr algn="l"/>
            <a:endParaRPr lang="en-US" sz="2050" b="0" i="0" u="none" strike="noStrike" spc="-140" baseline="0" dirty="0">
              <a:solidFill>
                <a:srgbClr val="000000"/>
              </a:solidFill>
              <a:latin typeface="NimbusRomNo9L-Regu"/>
              <a:cs typeface="Tahoma"/>
            </a:endParaRPr>
          </a:p>
          <a:p>
            <a:pPr algn="l"/>
            <a:endParaRPr lang="en-US" sz="2050" spc="-140" dirty="0">
              <a:solidFill>
                <a:srgbClr val="000000"/>
              </a:solidFill>
              <a:latin typeface="NimbusRomNo9L-Regu"/>
              <a:cs typeface="Tahoma"/>
            </a:endParaRPr>
          </a:p>
          <a:p>
            <a:pPr algn="l"/>
            <a:endParaRPr lang="en-US" sz="2050" spc="-140" dirty="0">
              <a:solidFill>
                <a:srgbClr val="000000"/>
              </a:solidFill>
              <a:latin typeface="NimbusRomNo9L-Regu"/>
              <a:cs typeface="Tahoma"/>
            </a:endParaRPr>
          </a:p>
          <a:p>
            <a:pPr algn="l"/>
            <a:endParaRPr lang="en-US" sz="2050" spc="-140" dirty="0">
              <a:solidFill>
                <a:srgbClr val="000000"/>
              </a:solidFill>
              <a:latin typeface="NimbusRomNo9L-Regu"/>
              <a:cs typeface="Tahoma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where </a:t>
            </a:r>
            <a:r>
              <a:rPr lang="en-US" sz="1800" b="0" i="0" u="none" strike="noStrike" baseline="0" dirty="0">
                <a:latin typeface="NimbusRomNo9L-ReguItal"/>
              </a:rPr>
              <a:t>U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NimbusRomNo9L-ReguItal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NimbusRomNo9L-Regu"/>
              </a:rPr>
              <a:t>is the total utility of all playouts that went through node </a:t>
            </a:r>
            <a:r>
              <a:rPr lang="en-US" sz="1800" b="0" i="0" u="none" strike="noStrike" baseline="0" dirty="0">
                <a:latin typeface="NimbusRomNo9L-ReguItal"/>
              </a:rPr>
              <a:t>n</a:t>
            </a:r>
            <a:r>
              <a:rPr lang="en-US" sz="1800" b="0" i="0" u="none" strike="noStrike" baseline="0" dirty="0">
                <a:latin typeface="NimbusRomNo9L-Regu"/>
              </a:rPr>
              <a:t>, </a:t>
            </a:r>
            <a:r>
              <a:rPr lang="en-US" sz="1800" b="0" i="0" u="none" strike="noStrike" baseline="0" dirty="0">
                <a:latin typeface="NimbusRomNo9L-ReguItal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NimbusRomNo9L-ReguItal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NimbusRomNo9L-Regu"/>
              </a:rPr>
              <a:t>is the number of playouts through node </a:t>
            </a:r>
            <a:r>
              <a:rPr lang="en-US" sz="1800" b="0" i="0" u="none" strike="noStrike" baseline="0" dirty="0">
                <a:latin typeface="NimbusRomNo9L-ReguItal"/>
              </a:rPr>
              <a:t>n</a:t>
            </a:r>
            <a:r>
              <a:rPr lang="en-US" sz="1800" b="0" i="0" u="none" strike="noStrike" baseline="0" dirty="0">
                <a:latin typeface="NimbusRomNo9L-Regu"/>
              </a:rPr>
              <a:t>, and PARENT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NimbusRomNo9L-ReguItal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NimbusRomNo9L-Regu"/>
              </a:rPr>
              <a:t>is the parent node of </a:t>
            </a:r>
            <a:r>
              <a:rPr lang="en-US" sz="1800" b="0" i="0" u="none" strike="noStrike" baseline="0" dirty="0">
                <a:latin typeface="NimbusRomNo9L-ReguItal"/>
              </a:rPr>
              <a:t>n </a:t>
            </a:r>
            <a:r>
              <a:rPr lang="en-US" sz="1800" b="0" i="0" u="none" strike="noStrike" baseline="0" dirty="0">
                <a:latin typeface="NimbusRomNo9L-Regu"/>
              </a:rPr>
              <a:t>in the tree.</a:t>
            </a:r>
            <a:endParaRPr lang="en-US" sz="2050" spc="-140" dirty="0">
              <a:latin typeface="Tahoma"/>
              <a:cs typeface="Tahom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E4083-D41E-4491-9E35-95014DB2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0"/>
            <a:ext cx="5181600" cy="8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6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MY" spc="80" dirty="0"/>
              <a:t>Monte Carlo Tree Search</a:t>
            </a:r>
            <a:endParaRPr spc="9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92EB9-EAE9-49C0-95B8-EB48E7FBF53D}"/>
              </a:ext>
            </a:extLst>
          </p:cNvPr>
          <p:cNvSpPr txBox="1"/>
          <p:nvPr/>
        </p:nvSpPr>
        <p:spPr>
          <a:xfrm>
            <a:off x="1040906" y="2362200"/>
            <a:ext cx="79765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NimbusRomNo9L-Medi"/>
              </a:rPr>
              <a:t>function</a:t>
            </a: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M</a:t>
            </a:r>
            <a:r>
              <a:rPr lang="en-US" sz="1400" b="0" i="0" u="none" strike="noStrike" baseline="0" dirty="0">
                <a:latin typeface="NimbusRomNo9L-Regu"/>
              </a:rPr>
              <a:t>ONTE</a:t>
            </a:r>
            <a:r>
              <a:rPr lang="en-US" sz="1800" b="0" i="0" u="none" strike="noStrike" baseline="0" dirty="0">
                <a:latin typeface="NimbusRomNo9L-Regu"/>
              </a:rPr>
              <a:t>-C</a:t>
            </a:r>
            <a:r>
              <a:rPr lang="en-US" sz="1400" b="0" i="0" u="none" strike="noStrike" baseline="0" dirty="0">
                <a:latin typeface="NimbusRomNo9L-Regu"/>
              </a:rPr>
              <a:t>ARLO</a:t>
            </a:r>
            <a:r>
              <a:rPr lang="en-US" sz="1800" b="0" i="0" u="none" strike="noStrike" baseline="0" dirty="0">
                <a:latin typeface="NimbusRomNo9L-Regu"/>
              </a:rPr>
              <a:t>-T</a:t>
            </a:r>
            <a:r>
              <a:rPr lang="en-US" sz="1400" b="0" i="0" u="none" strike="noStrike" baseline="0" dirty="0">
                <a:latin typeface="NimbusRomNo9L-Regu"/>
              </a:rPr>
              <a:t>REE</a:t>
            </a:r>
            <a:r>
              <a:rPr lang="en-US" sz="1800" b="0" i="0" u="none" strike="noStrike" baseline="0" dirty="0">
                <a:latin typeface="NimbusRomNo9L-Regu"/>
              </a:rPr>
              <a:t>-S</a:t>
            </a:r>
            <a:r>
              <a:rPr lang="en-US" sz="1400" b="0" i="0" u="none" strike="noStrike" baseline="0" dirty="0">
                <a:latin typeface="NimbusRomNo9L-Regu"/>
              </a:rPr>
              <a:t>EARCH</a:t>
            </a:r>
            <a:r>
              <a:rPr lang="en-US" sz="1800" b="0" i="0" u="none" strike="noStrike" baseline="0" dirty="0">
                <a:latin typeface="NimbusRomNo9L-Regu"/>
              </a:rPr>
              <a:t>(</a:t>
            </a:r>
            <a:r>
              <a:rPr lang="en-US" sz="1800" b="0" i="0" u="none" strike="noStrike" baseline="0" dirty="0">
                <a:latin typeface="NimbusRomNo9L-ReguItal"/>
              </a:rPr>
              <a:t>state</a:t>
            </a:r>
            <a:r>
              <a:rPr lang="en-US" sz="1800" b="0" i="0" u="none" strike="noStrike" baseline="0" dirty="0">
                <a:latin typeface="NimbusRomNo9L-Regu"/>
              </a:rPr>
              <a:t>) </a:t>
            </a:r>
            <a:r>
              <a:rPr lang="en-US" sz="1800" b="1" i="0" u="none" strike="noStrike" baseline="0" dirty="0">
                <a:latin typeface="NimbusRomNo9L-Medi"/>
              </a:rPr>
              <a:t>returns</a:t>
            </a: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0" i="0" u="none" strike="noStrike" baseline="0" dirty="0">
                <a:latin typeface="NimbusRomNo9L-ReguItal"/>
              </a:rPr>
              <a:t>an action</a:t>
            </a:r>
          </a:p>
          <a:p>
            <a:pPr algn="l"/>
            <a:r>
              <a:rPr lang="en-MY" dirty="0">
                <a:latin typeface="NimbusRomNo9L-ReguItal"/>
              </a:rPr>
              <a:t>         </a:t>
            </a:r>
            <a:r>
              <a:rPr lang="en-MY" sz="1800" b="0" i="0" u="none" strike="noStrike" baseline="0" dirty="0">
                <a:latin typeface="NimbusRomNo9L-ReguItal"/>
              </a:rPr>
              <a:t>tree</a:t>
            </a:r>
            <a:r>
              <a:rPr lang="en-MY" sz="1800" i="1" spc="-27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lang="en-MY" sz="1800" spc="20" dirty="0">
                <a:latin typeface="Arial"/>
                <a:cs typeface="Arial"/>
              </a:rPr>
              <a:t>←</a:t>
            </a:r>
            <a:r>
              <a:rPr lang="en-MY" sz="1800" spc="-195" dirty="0">
                <a:latin typeface="Arial"/>
                <a:cs typeface="Arial"/>
              </a:rPr>
              <a:t> </a:t>
            </a:r>
            <a:r>
              <a:rPr lang="en-MY" sz="1800" b="0" i="0" u="none" strike="noStrike" baseline="0" dirty="0">
                <a:latin typeface="CMSY10"/>
              </a:rPr>
              <a:t> </a:t>
            </a:r>
            <a:r>
              <a:rPr lang="en-MY" sz="1800" b="0" i="0" u="none" strike="noStrike" baseline="0" dirty="0">
                <a:latin typeface="NimbusRomNo9L-Regu"/>
              </a:rPr>
              <a:t>N</a:t>
            </a:r>
            <a:r>
              <a:rPr lang="en-MY" sz="1400" b="0" i="0" u="none" strike="noStrike" baseline="0" dirty="0">
                <a:latin typeface="NimbusRomNo9L-Regu"/>
              </a:rPr>
              <a:t>ODE</a:t>
            </a:r>
            <a:r>
              <a:rPr lang="en-MY" sz="1800" b="0" i="0" u="none" strike="noStrike" baseline="0" dirty="0">
                <a:latin typeface="NimbusRomNo9L-Regu"/>
              </a:rPr>
              <a:t>(</a:t>
            </a:r>
            <a:r>
              <a:rPr lang="en-MY" sz="1800" b="0" i="0" u="none" strike="noStrike" baseline="0" dirty="0">
                <a:latin typeface="NimbusRomNo9L-ReguItal"/>
              </a:rPr>
              <a:t>state</a:t>
            </a:r>
            <a:r>
              <a:rPr lang="en-MY" sz="1800" b="0" i="0" u="none" strike="noStrike" baseline="0" dirty="0">
                <a:latin typeface="NimbusRomNo9L-Regu"/>
              </a:rPr>
              <a:t>)</a:t>
            </a:r>
          </a:p>
          <a:p>
            <a:pPr algn="l"/>
            <a:r>
              <a:rPr lang="en-MY" dirty="0">
                <a:latin typeface="NimbusRomNo9L-Medi"/>
              </a:rPr>
              <a:t>         </a:t>
            </a:r>
            <a:r>
              <a:rPr lang="en-MY" sz="1800" b="1" i="0" u="none" strike="noStrike" baseline="0" dirty="0">
                <a:latin typeface="NimbusRomNo9L-Medi"/>
              </a:rPr>
              <a:t>while</a:t>
            </a:r>
            <a:r>
              <a:rPr lang="en-MY" sz="1800" b="0" i="0" u="none" strike="noStrike" baseline="0" dirty="0">
                <a:latin typeface="NimbusRomNo9L-Medi"/>
              </a:rPr>
              <a:t> </a:t>
            </a:r>
            <a:r>
              <a:rPr lang="en-MY" sz="1800" b="0" i="0" u="none" strike="noStrike" baseline="0" dirty="0">
                <a:latin typeface="NimbusRomNo9L-Regu"/>
              </a:rPr>
              <a:t>I</a:t>
            </a:r>
            <a:r>
              <a:rPr lang="en-MY" sz="1400" b="0" i="0" u="none" strike="noStrike" baseline="0" dirty="0">
                <a:latin typeface="NimbusRomNo9L-Regu"/>
              </a:rPr>
              <a:t>S</a:t>
            </a:r>
            <a:r>
              <a:rPr lang="en-MY" sz="1800" b="0" i="0" u="none" strike="noStrike" baseline="0" dirty="0">
                <a:latin typeface="NimbusRomNo9L-Regu"/>
              </a:rPr>
              <a:t>-T</a:t>
            </a:r>
            <a:r>
              <a:rPr lang="en-MY" sz="1400" b="0" i="0" u="none" strike="noStrike" baseline="0" dirty="0">
                <a:latin typeface="NimbusRomNo9L-Regu"/>
              </a:rPr>
              <a:t>IME</a:t>
            </a:r>
            <a:r>
              <a:rPr lang="en-MY" sz="1800" b="0" i="0" u="none" strike="noStrike" baseline="0" dirty="0">
                <a:latin typeface="NimbusRomNo9L-Regu"/>
              </a:rPr>
              <a:t>-R</a:t>
            </a:r>
            <a:r>
              <a:rPr lang="en-MY" sz="1400" b="0" i="0" u="none" strike="noStrike" baseline="0" dirty="0">
                <a:latin typeface="NimbusRomNo9L-Regu"/>
              </a:rPr>
              <a:t>EMAINING</a:t>
            </a:r>
            <a:r>
              <a:rPr lang="en-MY" sz="1800" b="0" i="0" u="none" strike="noStrike" baseline="0" dirty="0">
                <a:latin typeface="NimbusRomNo9L-Regu"/>
              </a:rPr>
              <a:t>() </a:t>
            </a:r>
            <a:r>
              <a:rPr lang="en-MY" sz="1800" b="1" i="0" u="none" strike="noStrike" baseline="0" dirty="0">
                <a:latin typeface="NimbusRomNo9L-Medi"/>
              </a:rPr>
              <a:t>do</a:t>
            </a:r>
          </a:p>
          <a:p>
            <a:pPr algn="l"/>
            <a:r>
              <a:rPr lang="en-MY" dirty="0">
                <a:latin typeface="NimbusRomNo9L-Medi"/>
              </a:rPr>
              <a:t>	</a:t>
            </a:r>
            <a:r>
              <a:rPr lang="en-MY" sz="1800" b="0" i="0" u="none" strike="noStrike" baseline="0" dirty="0">
                <a:latin typeface="NimbusRomNo9L-ReguItal"/>
              </a:rPr>
              <a:t>leaf </a:t>
            </a:r>
            <a:r>
              <a:rPr lang="en-MY" sz="1800" i="1" spc="-27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lang="en-MY" sz="1800" spc="20" dirty="0">
                <a:latin typeface="Arial"/>
                <a:cs typeface="Arial"/>
              </a:rPr>
              <a:t>←</a:t>
            </a:r>
            <a:r>
              <a:rPr lang="en-MY" sz="1800" spc="-195" dirty="0">
                <a:latin typeface="Arial"/>
                <a:cs typeface="Arial"/>
              </a:rPr>
              <a:t> </a:t>
            </a:r>
            <a:r>
              <a:rPr lang="en-MY" sz="1800" b="0" i="0" u="none" strike="noStrike" baseline="0" dirty="0">
                <a:latin typeface="CMSY10"/>
              </a:rPr>
              <a:t> </a:t>
            </a:r>
            <a:r>
              <a:rPr lang="en-MY" sz="1800" b="0" i="0" u="none" strike="noStrike" baseline="0" dirty="0">
                <a:latin typeface="NimbusRomNo9L-Regu"/>
              </a:rPr>
              <a:t>S</a:t>
            </a:r>
            <a:r>
              <a:rPr lang="en-MY" sz="1400" b="0" i="0" u="none" strike="noStrike" baseline="0" dirty="0">
                <a:latin typeface="NimbusRomNo9L-Regu"/>
              </a:rPr>
              <a:t>ELECT</a:t>
            </a:r>
            <a:r>
              <a:rPr lang="en-MY" sz="1800" b="0" i="0" u="none" strike="noStrike" baseline="0" dirty="0">
                <a:latin typeface="NimbusRomNo9L-Regu"/>
              </a:rPr>
              <a:t>(</a:t>
            </a:r>
            <a:r>
              <a:rPr lang="en-MY" sz="1800" b="0" i="0" u="none" strike="noStrike" baseline="0" dirty="0">
                <a:latin typeface="NimbusRomNo9L-ReguItal"/>
              </a:rPr>
              <a:t>tree</a:t>
            </a:r>
            <a:r>
              <a:rPr lang="en-MY" sz="1800" b="0" i="0" u="none" strike="noStrike" baseline="0" dirty="0">
                <a:latin typeface="NimbusRomNo9L-Regu"/>
              </a:rPr>
              <a:t>)</a:t>
            </a:r>
          </a:p>
          <a:p>
            <a:pPr algn="l"/>
            <a:r>
              <a:rPr lang="en-MY" sz="1800" b="0" i="0" u="none" strike="noStrike" baseline="0" dirty="0">
                <a:latin typeface="NimbusRomNo9L-ReguItal"/>
              </a:rPr>
              <a:t>	child</a:t>
            </a:r>
            <a:r>
              <a:rPr lang="en-MY" sz="1800" i="1" spc="-27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lang="en-MY" sz="1800" spc="20" dirty="0">
                <a:latin typeface="Arial"/>
                <a:cs typeface="Arial"/>
              </a:rPr>
              <a:t>←</a:t>
            </a:r>
            <a:r>
              <a:rPr lang="en-MY" sz="1800" spc="-195" dirty="0">
                <a:latin typeface="Arial"/>
                <a:cs typeface="Arial"/>
              </a:rPr>
              <a:t> </a:t>
            </a:r>
            <a:r>
              <a:rPr lang="en-MY" sz="1800" b="0" i="0" u="none" strike="noStrike" baseline="0" dirty="0">
                <a:latin typeface="CMSY10"/>
              </a:rPr>
              <a:t> </a:t>
            </a:r>
            <a:r>
              <a:rPr lang="en-MY" sz="1800" b="0" i="0" u="none" strike="noStrike" baseline="0" dirty="0">
                <a:latin typeface="NimbusRomNo9L-Regu"/>
              </a:rPr>
              <a:t>E</a:t>
            </a:r>
            <a:r>
              <a:rPr lang="en-MY" sz="1400" b="0" i="0" u="none" strike="noStrike" baseline="0" dirty="0">
                <a:latin typeface="NimbusRomNo9L-Regu"/>
              </a:rPr>
              <a:t>XPAND</a:t>
            </a:r>
            <a:r>
              <a:rPr lang="en-MY" sz="1800" b="0" i="0" u="none" strike="noStrike" baseline="0" dirty="0">
                <a:latin typeface="NimbusRomNo9L-Regu"/>
              </a:rPr>
              <a:t>(</a:t>
            </a:r>
            <a:r>
              <a:rPr lang="en-MY" sz="1800" b="0" i="0" u="none" strike="noStrike" baseline="0" dirty="0">
                <a:latin typeface="NimbusRomNo9L-ReguItal"/>
              </a:rPr>
              <a:t>leaf </a:t>
            </a:r>
            <a:r>
              <a:rPr lang="en-MY" sz="1800" b="0" i="0" u="none" strike="noStrike" baseline="0" dirty="0">
                <a:latin typeface="NimbusRomNo9L-Regu"/>
              </a:rPr>
              <a:t>)</a:t>
            </a:r>
          </a:p>
          <a:p>
            <a:pPr algn="l"/>
            <a:r>
              <a:rPr lang="en-MY" sz="1800" b="0" i="0" u="none" strike="noStrike" baseline="0" dirty="0">
                <a:latin typeface="NimbusRomNo9L-ReguItal"/>
              </a:rPr>
              <a:t>	result</a:t>
            </a:r>
            <a:r>
              <a:rPr lang="en-MY" sz="1800" i="1" spc="-27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lang="en-MY" sz="1800" spc="20" dirty="0">
                <a:latin typeface="Arial"/>
                <a:cs typeface="Arial"/>
              </a:rPr>
              <a:t>←</a:t>
            </a:r>
            <a:r>
              <a:rPr lang="en-MY" sz="1800" spc="-195" dirty="0">
                <a:latin typeface="Arial"/>
                <a:cs typeface="Arial"/>
              </a:rPr>
              <a:t> </a:t>
            </a:r>
            <a:r>
              <a:rPr lang="en-MY" sz="1800" b="0" i="0" u="none" strike="noStrike" baseline="0" dirty="0">
                <a:latin typeface="CMSY10"/>
              </a:rPr>
              <a:t> </a:t>
            </a:r>
            <a:r>
              <a:rPr lang="en-MY" sz="1800" b="0" i="0" u="none" strike="noStrike" baseline="0" dirty="0">
                <a:latin typeface="NimbusRomNo9L-Regu"/>
              </a:rPr>
              <a:t>S</a:t>
            </a:r>
            <a:r>
              <a:rPr lang="en-MY" sz="1400" b="0" i="0" u="none" strike="noStrike" baseline="0" dirty="0">
                <a:latin typeface="NimbusRomNo9L-Regu"/>
              </a:rPr>
              <a:t>IMULATE</a:t>
            </a:r>
            <a:r>
              <a:rPr lang="en-MY" sz="1800" b="0" i="0" u="none" strike="noStrike" baseline="0" dirty="0">
                <a:latin typeface="NimbusRomNo9L-Regu"/>
              </a:rPr>
              <a:t>(</a:t>
            </a:r>
            <a:r>
              <a:rPr lang="en-MY" sz="1800" b="0" i="0" u="none" strike="noStrike" baseline="0" dirty="0">
                <a:latin typeface="NimbusRomNo9L-ReguItal"/>
              </a:rPr>
              <a:t>child</a:t>
            </a:r>
            <a:r>
              <a:rPr lang="en-MY" sz="1800" b="0" i="0" u="none" strike="noStrike" baseline="0" dirty="0">
                <a:latin typeface="NimbusRomNo9L-Regu"/>
              </a:rPr>
              <a:t>)</a:t>
            </a:r>
          </a:p>
          <a:p>
            <a:pPr algn="l"/>
            <a:r>
              <a:rPr lang="en-MY" sz="1800" b="0" i="0" u="none" strike="noStrike" baseline="0" dirty="0">
                <a:latin typeface="NimbusRomNo9L-Regu"/>
              </a:rPr>
              <a:t>	B</a:t>
            </a:r>
            <a:r>
              <a:rPr lang="en-MY" sz="1400" b="0" i="0" u="none" strike="noStrike" baseline="0" dirty="0">
                <a:latin typeface="NimbusRomNo9L-Regu"/>
              </a:rPr>
              <a:t>ACK</a:t>
            </a:r>
            <a:r>
              <a:rPr lang="en-MY" sz="1800" b="0" i="0" u="none" strike="noStrike" baseline="0" dirty="0">
                <a:latin typeface="NimbusRomNo9L-Regu"/>
              </a:rPr>
              <a:t>-P</a:t>
            </a:r>
            <a:r>
              <a:rPr lang="en-MY" sz="1400" b="0" i="0" u="none" strike="noStrike" baseline="0" dirty="0">
                <a:latin typeface="NimbusRomNo9L-Regu"/>
              </a:rPr>
              <a:t>ROPAGATE</a:t>
            </a:r>
            <a:r>
              <a:rPr lang="en-MY" sz="1800" b="0" i="0" u="none" strike="noStrike" baseline="0" dirty="0">
                <a:latin typeface="NimbusRomNo9L-Regu"/>
              </a:rPr>
              <a:t>(</a:t>
            </a:r>
            <a:r>
              <a:rPr lang="en-MY" sz="1800" b="0" i="0" u="none" strike="noStrike" baseline="0" dirty="0">
                <a:latin typeface="NimbusRomNo9L-ReguItal"/>
              </a:rPr>
              <a:t>result</a:t>
            </a:r>
            <a:r>
              <a:rPr lang="en-MY" sz="1800" b="0" i="0" u="none" strike="noStrike" baseline="0" dirty="0">
                <a:latin typeface="NimbusRomNo9L-Regu"/>
              </a:rPr>
              <a:t>, </a:t>
            </a:r>
            <a:r>
              <a:rPr lang="en-MY" sz="1800" b="0" i="0" u="none" strike="noStrike" baseline="0" dirty="0">
                <a:latin typeface="NimbusRomNo9L-ReguItal"/>
              </a:rPr>
              <a:t>child</a:t>
            </a:r>
            <a:r>
              <a:rPr lang="en-MY" sz="1800" b="0" i="0" u="none" strike="noStrike" baseline="0" dirty="0">
                <a:latin typeface="NimbusRomNo9L-Regu"/>
              </a:rPr>
              <a:t>)</a:t>
            </a:r>
          </a:p>
          <a:p>
            <a:pPr algn="l"/>
            <a:r>
              <a:rPr lang="en-US" dirty="0">
                <a:latin typeface="NimbusRomNo9L-Medi"/>
              </a:rPr>
              <a:t>         </a:t>
            </a:r>
            <a:r>
              <a:rPr lang="en-US" sz="1800" b="1" i="0" u="none" strike="noStrike" baseline="0" dirty="0">
                <a:latin typeface="NimbusRomNo9L-Medi"/>
              </a:rPr>
              <a:t>return</a:t>
            </a: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the move in A</a:t>
            </a:r>
            <a:r>
              <a:rPr lang="en-US" sz="1400" b="0" i="0" u="none" strike="noStrike" baseline="0" dirty="0">
                <a:latin typeface="NimbusRomNo9L-Regu"/>
              </a:rPr>
              <a:t>CTIONS</a:t>
            </a:r>
            <a:r>
              <a:rPr lang="en-US" sz="1800" b="0" i="0" u="none" strike="noStrike" baseline="0" dirty="0">
                <a:latin typeface="NimbusRomNo9L-Regu"/>
              </a:rPr>
              <a:t>(</a:t>
            </a:r>
            <a:r>
              <a:rPr lang="en-US" sz="1800" b="0" i="0" u="none" strike="noStrike" baseline="0" dirty="0">
                <a:latin typeface="NimbusRomNo9L-ReguItal"/>
              </a:rPr>
              <a:t>state</a:t>
            </a:r>
            <a:r>
              <a:rPr lang="en-US" sz="1800" b="0" i="0" u="none" strike="noStrike" baseline="0" dirty="0">
                <a:latin typeface="NimbusRomNo9L-Regu"/>
              </a:rPr>
              <a:t>) whose node has highest number of playouts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27831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MY" spc="80" dirty="0"/>
              <a:t>Monte Carlo Tree Search</a:t>
            </a:r>
            <a:endParaRPr spc="9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8C63D-ED05-4CA0-B3FD-CE00701D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28" y="1600200"/>
            <a:ext cx="8052913" cy="487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3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0" dirty="0"/>
              <a:t>Resource</a:t>
            </a:r>
            <a:r>
              <a:rPr spc="229" dirty="0"/>
              <a:t> </a:t>
            </a:r>
            <a:r>
              <a:rPr spc="40" dirty="0"/>
              <a:t>limits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787" y="1379949"/>
            <a:ext cx="7476490" cy="3246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Standard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approach: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Tahoma"/>
              <a:cs typeface="Tahoma"/>
            </a:endParaRPr>
          </a:p>
          <a:p>
            <a:pPr marL="393065" indent="-195580">
              <a:lnSpc>
                <a:spcPct val="100000"/>
              </a:lnSpc>
              <a:buFont typeface="Lucida Sans Unicode"/>
              <a:buChar char="•"/>
              <a:tabLst>
                <a:tab pos="393700" algn="l"/>
              </a:tabLst>
            </a:pPr>
            <a:r>
              <a:rPr sz="2050" spc="-135" dirty="0">
                <a:latin typeface="Tahoma"/>
                <a:cs typeface="Tahoma"/>
              </a:rPr>
              <a:t>Use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b="0" spc="195" dirty="0">
                <a:latin typeface="Bookman Old Style"/>
                <a:cs typeface="Bookman Old Style"/>
              </a:rPr>
              <a:t>Cutoff-Test</a:t>
            </a:r>
            <a:r>
              <a:rPr sz="2050" b="0" spc="15" dirty="0">
                <a:latin typeface="Bookman Old Style"/>
                <a:cs typeface="Bookman Old Style"/>
              </a:rPr>
              <a:t> </a:t>
            </a:r>
            <a:r>
              <a:rPr sz="2050" spc="-125" dirty="0">
                <a:latin typeface="Tahoma"/>
                <a:cs typeface="Tahoma"/>
              </a:rPr>
              <a:t>instead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spc="114" dirty="0">
                <a:latin typeface="Bookman Old Style"/>
                <a:cs typeface="Bookman Old Style"/>
              </a:rPr>
              <a:t>Terminal-Test</a:t>
            </a:r>
            <a:endParaRPr sz="2050" dirty="0">
              <a:latin typeface="Bookman Old Style"/>
              <a:cs typeface="Bookman Old Style"/>
            </a:endParaRPr>
          </a:p>
          <a:p>
            <a:pPr marL="1124585">
              <a:lnSpc>
                <a:spcPct val="100000"/>
              </a:lnSpc>
              <a:spcBef>
                <a:spcPts val="25"/>
              </a:spcBef>
            </a:pP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depth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limit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(perhaps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add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solidFill>
                  <a:srgbClr val="00007E"/>
                </a:solidFill>
                <a:latin typeface="Tahoma"/>
                <a:cs typeface="Tahoma"/>
              </a:rPr>
              <a:t>quiescence</a:t>
            </a:r>
            <a:r>
              <a:rPr sz="2050" spc="4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35" dirty="0">
                <a:solidFill>
                  <a:srgbClr val="00007E"/>
                </a:solidFill>
                <a:latin typeface="Tahoma"/>
                <a:cs typeface="Tahoma"/>
              </a:rPr>
              <a:t>search</a:t>
            </a:r>
            <a:r>
              <a:rPr sz="2050" spc="-135" dirty="0"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  <a:p>
            <a:pPr marL="393065" indent="-195580">
              <a:lnSpc>
                <a:spcPct val="100000"/>
              </a:lnSpc>
              <a:spcBef>
                <a:spcPts val="825"/>
              </a:spcBef>
              <a:buFont typeface="Lucida Sans Unicode"/>
              <a:buChar char="•"/>
              <a:tabLst>
                <a:tab pos="393700" algn="l"/>
              </a:tabLst>
            </a:pPr>
            <a:r>
              <a:rPr sz="2050" spc="-135" dirty="0">
                <a:latin typeface="Tahoma"/>
                <a:cs typeface="Tahoma"/>
              </a:rPr>
              <a:t>Use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b="0" spc="150" dirty="0">
                <a:latin typeface="Bookman Old Style"/>
                <a:cs typeface="Bookman Old Style"/>
              </a:rPr>
              <a:t>Eval</a:t>
            </a:r>
            <a:r>
              <a:rPr sz="2050" b="0" spc="-35" dirty="0">
                <a:latin typeface="Bookman Old Style"/>
                <a:cs typeface="Bookman Old Style"/>
              </a:rPr>
              <a:t> </a:t>
            </a:r>
            <a:r>
              <a:rPr sz="2050" spc="-125" dirty="0">
                <a:latin typeface="Tahoma"/>
                <a:cs typeface="Tahoma"/>
              </a:rPr>
              <a:t>instead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spc="220" dirty="0">
                <a:latin typeface="Bookman Old Style"/>
                <a:cs typeface="Bookman Old Style"/>
              </a:rPr>
              <a:t>Utility</a:t>
            </a:r>
            <a:endParaRPr sz="2050" dirty="0">
              <a:latin typeface="Bookman Old Style"/>
              <a:cs typeface="Bookman Old Style"/>
            </a:endParaRPr>
          </a:p>
          <a:p>
            <a:pPr marL="1124585">
              <a:lnSpc>
                <a:spcPct val="100000"/>
              </a:lnSpc>
              <a:spcBef>
                <a:spcPts val="40"/>
              </a:spcBef>
            </a:pP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10" dirty="0">
                <a:solidFill>
                  <a:srgbClr val="00007E"/>
                </a:solidFill>
                <a:latin typeface="Tahoma"/>
                <a:cs typeface="Tahoma"/>
              </a:rPr>
              <a:t>evaluation</a:t>
            </a:r>
            <a:r>
              <a:rPr sz="2050" spc="-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function</a:t>
            </a:r>
            <a:r>
              <a:rPr sz="2050" spc="5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that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estimates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desirability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position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</a:pPr>
            <a:r>
              <a:rPr sz="2050" spc="-140" dirty="0">
                <a:latin typeface="Tahoma"/>
                <a:cs typeface="Tahoma"/>
              </a:rPr>
              <a:t>Suppose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235" dirty="0">
                <a:latin typeface="Tahoma"/>
                <a:cs typeface="Tahoma"/>
              </a:rPr>
              <a:t>we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have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100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45" dirty="0">
                <a:latin typeface="Tahoma"/>
                <a:cs typeface="Tahoma"/>
              </a:rPr>
              <a:t>seconds,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explore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Garamond"/>
                <a:cs typeface="Garamond"/>
              </a:rPr>
              <a:t>10</a:t>
            </a:r>
            <a:r>
              <a:rPr sz="2100" spc="-7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4</a:t>
            </a:r>
            <a:r>
              <a:rPr sz="2100" spc="22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130" dirty="0">
                <a:latin typeface="Tahoma"/>
                <a:cs typeface="Tahoma"/>
              </a:rPr>
              <a:t>nodes/second</a:t>
            </a:r>
            <a:endParaRPr sz="2050" dirty="0">
              <a:latin typeface="Tahoma"/>
              <a:cs typeface="Tahoma"/>
            </a:endParaRPr>
          </a:p>
          <a:p>
            <a:pPr marL="807720">
              <a:lnSpc>
                <a:spcPct val="100000"/>
              </a:lnSpc>
              <a:spcBef>
                <a:spcPts val="40"/>
              </a:spcBef>
            </a:pPr>
            <a:r>
              <a:rPr sz="2050" spc="140" dirty="0">
                <a:latin typeface="Lucida Sans Unicode"/>
                <a:cs typeface="Lucida Sans Unicode"/>
              </a:rPr>
              <a:t>⇒</a:t>
            </a:r>
            <a:r>
              <a:rPr sz="2050" spc="-5" dirty="0"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100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6  </a:t>
            </a:r>
            <a:r>
              <a:rPr sz="2050" spc="-150" dirty="0">
                <a:latin typeface="Tahoma"/>
                <a:cs typeface="Tahoma"/>
              </a:rPr>
              <a:t>n</a:t>
            </a:r>
            <a:r>
              <a:rPr sz="2050" spc="-100" dirty="0">
                <a:latin typeface="Tahoma"/>
                <a:cs typeface="Tahoma"/>
              </a:rPr>
              <a:t>o</a:t>
            </a:r>
            <a:r>
              <a:rPr sz="2050" spc="-190" dirty="0">
                <a:latin typeface="Tahoma"/>
                <a:cs typeface="Tahoma"/>
              </a:rPr>
              <a:t>de</a:t>
            </a:r>
            <a:r>
              <a:rPr sz="2050" spc="-155" dirty="0">
                <a:latin typeface="Tahoma"/>
                <a:cs typeface="Tahoma"/>
              </a:rPr>
              <a:t>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p</a:t>
            </a:r>
            <a:r>
              <a:rPr sz="2050" spc="-150" dirty="0">
                <a:latin typeface="Tahoma"/>
                <a:cs typeface="Tahoma"/>
              </a:rPr>
              <a:t>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mov</a:t>
            </a:r>
            <a:r>
              <a:rPr sz="2050" spc="-150" dirty="0">
                <a:latin typeface="Tahoma"/>
                <a:cs typeface="Tahoma"/>
              </a:rPr>
              <a:t>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≈</a:t>
            </a:r>
            <a:r>
              <a:rPr sz="2050" spc="-5" dirty="0"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5</a:t>
            </a:r>
            <a:r>
              <a:rPr sz="2100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8</a:t>
            </a:r>
            <a:r>
              <a:rPr sz="2100" i="1" spc="-52" baseline="29761" dirty="0">
                <a:solidFill>
                  <a:srgbClr val="990099"/>
                </a:solidFill>
                <a:latin typeface="Trebuchet MS"/>
                <a:cs typeface="Trebuchet MS"/>
              </a:rPr>
              <a:t>/</a:t>
            </a:r>
            <a:r>
              <a:rPr sz="2100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endParaRPr sz="2100" baseline="29761" dirty="0">
              <a:latin typeface="Times New Roman"/>
              <a:cs typeface="Times New Roman"/>
            </a:endParaRPr>
          </a:p>
          <a:p>
            <a:pPr marL="807720">
              <a:lnSpc>
                <a:spcPct val="100000"/>
              </a:lnSpc>
              <a:spcBef>
                <a:spcPts val="20"/>
              </a:spcBef>
            </a:pPr>
            <a:r>
              <a:rPr sz="2050" spc="140" dirty="0">
                <a:latin typeface="Lucida Sans Unicode"/>
                <a:cs typeface="Lucida Sans Unicode"/>
              </a:rPr>
              <a:t>⇒</a:t>
            </a:r>
            <a:r>
              <a:rPr sz="2050" spc="-10" dirty="0">
                <a:latin typeface="Lucida Sans Unicode"/>
                <a:cs typeface="Lucida Sans Unicode"/>
              </a:rPr>
              <a:t> </a:t>
            </a:r>
            <a:r>
              <a:rPr sz="2050" b="0" i="1" spc="-95" dirty="0">
                <a:latin typeface="Bookman Old Style"/>
                <a:cs typeface="Bookman Old Style"/>
              </a:rPr>
              <a:t>α</a:t>
            </a:r>
            <a:r>
              <a:rPr sz="2050" spc="-95" dirty="0">
                <a:latin typeface="Tahoma"/>
                <a:cs typeface="Tahoma"/>
              </a:rPr>
              <a:t>–</a:t>
            </a:r>
            <a:r>
              <a:rPr sz="2050" b="0" i="1" spc="-95" dirty="0">
                <a:latin typeface="Bookman Old Style"/>
                <a:cs typeface="Bookman Old Style"/>
              </a:rPr>
              <a:t>β</a:t>
            </a:r>
            <a:r>
              <a:rPr sz="2050" b="0" i="1" spc="145" dirty="0">
                <a:latin typeface="Bookman Old Style"/>
                <a:cs typeface="Bookman Old Style"/>
              </a:rPr>
              <a:t> </a:t>
            </a:r>
            <a:r>
              <a:rPr sz="2050" spc="-155" dirty="0">
                <a:latin typeface="Tahoma"/>
                <a:cs typeface="Tahoma"/>
              </a:rPr>
              <a:t>reaches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depth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8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⇒</a:t>
            </a:r>
            <a:r>
              <a:rPr sz="2050" spc="5" dirty="0">
                <a:latin typeface="Lucida Sans Unicode"/>
                <a:cs typeface="Lucida Sans Unicode"/>
              </a:rPr>
              <a:t> </a:t>
            </a:r>
            <a:r>
              <a:rPr sz="2050" spc="-110" dirty="0">
                <a:latin typeface="Tahoma"/>
                <a:cs typeface="Tahoma"/>
              </a:rPr>
              <a:t>pretty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good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chess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program</a:t>
            </a:r>
            <a:endParaRPr sz="2050" dirty="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DA34D-4FE0-4660-970F-0D1A70B86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BF738F-EAD8-459A-878C-1CDCF8E7FD6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0" dirty="0"/>
              <a:t>Evaluation</a:t>
            </a:r>
            <a:r>
              <a:rPr spc="225" dirty="0"/>
              <a:t> </a:t>
            </a:r>
            <a:r>
              <a:rPr spc="75" dirty="0"/>
              <a:t>functions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4061" y="1448001"/>
            <a:ext cx="2689860" cy="2689860"/>
            <a:chOff x="1374061" y="1448001"/>
            <a:chExt cx="2689860" cy="2689860"/>
          </a:xfrm>
        </p:grpSpPr>
        <p:sp>
          <p:nvSpPr>
            <p:cNvPr id="4" name="object 4"/>
            <p:cNvSpPr/>
            <p:nvPr/>
          </p:nvSpPr>
          <p:spPr>
            <a:xfrm>
              <a:off x="1384172" y="1458112"/>
              <a:ext cx="2669540" cy="2669540"/>
            </a:xfrm>
            <a:custGeom>
              <a:avLst/>
              <a:gdLst/>
              <a:ahLst/>
              <a:cxnLst/>
              <a:rect l="l" t="t" r="r" b="b"/>
              <a:pathLst>
                <a:path w="2669540" h="2669540">
                  <a:moveTo>
                    <a:pt x="2669349" y="2669349"/>
                  </a:moveTo>
                  <a:lnTo>
                    <a:pt x="2669349" y="0"/>
                  </a:lnTo>
                  <a:lnTo>
                    <a:pt x="0" y="0"/>
                  </a:lnTo>
                  <a:lnTo>
                    <a:pt x="0" y="2669349"/>
                  </a:lnTo>
                  <a:lnTo>
                    <a:pt x="2669349" y="2669349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4622" y="1498548"/>
              <a:ext cx="2588895" cy="2588895"/>
            </a:xfrm>
            <a:custGeom>
              <a:avLst/>
              <a:gdLst/>
              <a:ahLst/>
              <a:cxnLst/>
              <a:rect l="l" t="t" r="r" b="b"/>
              <a:pathLst>
                <a:path w="2588895" h="2588895">
                  <a:moveTo>
                    <a:pt x="323557" y="2264905"/>
                  </a:moveTo>
                  <a:lnTo>
                    <a:pt x="0" y="2264905"/>
                  </a:lnTo>
                  <a:lnTo>
                    <a:pt x="0" y="2588463"/>
                  </a:lnTo>
                  <a:lnTo>
                    <a:pt x="323557" y="2588463"/>
                  </a:lnTo>
                  <a:lnTo>
                    <a:pt x="323557" y="2264905"/>
                  </a:lnTo>
                  <a:close/>
                </a:path>
                <a:path w="2588895" h="2588895">
                  <a:moveTo>
                    <a:pt x="323557" y="1617789"/>
                  </a:moveTo>
                  <a:lnTo>
                    <a:pt x="0" y="1617789"/>
                  </a:lnTo>
                  <a:lnTo>
                    <a:pt x="0" y="1941347"/>
                  </a:lnTo>
                  <a:lnTo>
                    <a:pt x="323557" y="1941347"/>
                  </a:lnTo>
                  <a:lnTo>
                    <a:pt x="323557" y="1617789"/>
                  </a:lnTo>
                  <a:close/>
                </a:path>
                <a:path w="2588895" h="2588895">
                  <a:moveTo>
                    <a:pt x="323557" y="323557"/>
                  </a:moveTo>
                  <a:lnTo>
                    <a:pt x="0" y="323557"/>
                  </a:lnTo>
                  <a:lnTo>
                    <a:pt x="0" y="647115"/>
                  </a:lnTo>
                  <a:lnTo>
                    <a:pt x="323557" y="647115"/>
                  </a:lnTo>
                  <a:lnTo>
                    <a:pt x="323557" y="323557"/>
                  </a:lnTo>
                  <a:close/>
                </a:path>
                <a:path w="2588895" h="2588895">
                  <a:moveTo>
                    <a:pt x="647115" y="1941347"/>
                  </a:moveTo>
                  <a:lnTo>
                    <a:pt x="323557" y="1941347"/>
                  </a:lnTo>
                  <a:lnTo>
                    <a:pt x="323557" y="2264905"/>
                  </a:lnTo>
                  <a:lnTo>
                    <a:pt x="647115" y="2264905"/>
                  </a:lnTo>
                  <a:lnTo>
                    <a:pt x="647115" y="1941347"/>
                  </a:lnTo>
                  <a:close/>
                </a:path>
                <a:path w="2588895" h="2588895">
                  <a:moveTo>
                    <a:pt x="647115" y="1294231"/>
                  </a:moveTo>
                  <a:lnTo>
                    <a:pt x="323557" y="1294231"/>
                  </a:lnTo>
                  <a:lnTo>
                    <a:pt x="323557" y="1617789"/>
                  </a:lnTo>
                  <a:lnTo>
                    <a:pt x="647115" y="1617789"/>
                  </a:lnTo>
                  <a:lnTo>
                    <a:pt x="647115" y="1294231"/>
                  </a:lnTo>
                  <a:close/>
                </a:path>
                <a:path w="2588895" h="2588895">
                  <a:moveTo>
                    <a:pt x="647115" y="0"/>
                  </a:moveTo>
                  <a:lnTo>
                    <a:pt x="323557" y="0"/>
                  </a:lnTo>
                  <a:lnTo>
                    <a:pt x="323557" y="323557"/>
                  </a:lnTo>
                  <a:lnTo>
                    <a:pt x="647115" y="323557"/>
                  </a:lnTo>
                  <a:lnTo>
                    <a:pt x="647115" y="0"/>
                  </a:lnTo>
                  <a:close/>
                </a:path>
                <a:path w="2588895" h="2588895">
                  <a:moveTo>
                    <a:pt x="970673" y="2264905"/>
                  </a:moveTo>
                  <a:lnTo>
                    <a:pt x="647115" y="2264905"/>
                  </a:lnTo>
                  <a:lnTo>
                    <a:pt x="647115" y="2588463"/>
                  </a:lnTo>
                  <a:lnTo>
                    <a:pt x="970673" y="2588463"/>
                  </a:lnTo>
                  <a:lnTo>
                    <a:pt x="970673" y="2264905"/>
                  </a:lnTo>
                  <a:close/>
                </a:path>
                <a:path w="2588895" h="2588895">
                  <a:moveTo>
                    <a:pt x="970673" y="1617789"/>
                  </a:moveTo>
                  <a:lnTo>
                    <a:pt x="647115" y="1617789"/>
                  </a:lnTo>
                  <a:lnTo>
                    <a:pt x="647115" y="1941347"/>
                  </a:lnTo>
                  <a:lnTo>
                    <a:pt x="970673" y="1941347"/>
                  </a:lnTo>
                  <a:lnTo>
                    <a:pt x="970673" y="1617789"/>
                  </a:lnTo>
                  <a:close/>
                </a:path>
                <a:path w="2588895" h="2588895">
                  <a:moveTo>
                    <a:pt x="970673" y="323557"/>
                  </a:moveTo>
                  <a:lnTo>
                    <a:pt x="647115" y="323557"/>
                  </a:lnTo>
                  <a:lnTo>
                    <a:pt x="647115" y="647115"/>
                  </a:lnTo>
                  <a:lnTo>
                    <a:pt x="970673" y="647115"/>
                  </a:lnTo>
                  <a:lnTo>
                    <a:pt x="970673" y="323557"/>
                  </a:lnTo>
                  <a:close/>
                </a:path>
                <a:path w="2588895" h="2588895">
                  <a:moveTo>
                    <a:pt x="1294231" y="1941347"/>
                  </a:moveTo>
                  <a:lnTo>
                    <a:pt x="970673" y="1941347"/>
                  </a:lnTo>
                  <a:lnTo>
                    <a:pt x="970673" y="2264905"/>
                  </a:lnTo>
                  <a:lnTo>
                    <a:pt x="1294231" y="2264905"/>
                  </a:lnTo>
                  <a:lnTo>
                    <a:pt x="1294231" y="1941347"/>
                  </a:lnTo>
                  <a:close/>
                </a:path>
                <a:path w="2588895" h="2588895">
                  <a:moveTo>
                    <a:pt x="1294231" y="1294231"/>
                  </a:moveTo>
                  <a:lnTo>
                    <a:pt x="970673" y="1294231"/>
                  </a:lnTo>
                  <a:lnTo>
                    <a:pt x="970673" y="1617789"/>
                  </a:lnTo>
                  <a:lnTo>
                    <a:pt x="1294231" y="1617789"/>
                  </a:lnTo>
                  <a:lnTo>
                    <a:pt x="1294231" y="1294231"/>
                  </a:lnTo>
                  <a:close/>
                </a:path>
                <a:path w="2588895" h="2588895">
                  <a:moveTo>
                    <a:pt x="1294231" y="0"/>
                  </a:moveTo>
                  <a:lnTo>
                    <a:pt x="970673" y="0"/>
                  </a:lnTo>
                  <a:lnTo>
                    <a:pt x="970673" y="323557"/>
                  </a:lnTo>
                  <a:lnTo>
                    <a:pt x="1294231" y="323557"/>
                  </a:lnTo>
                  <a:lnTo>
                    <a:pt x="1294231" y="0"/>
                  </a:lnTo>
                  <a:close/>
                </a:path>
                <a:path w="2588895" h="2588895">
                  <a:moveTo>
                    <a:pt x="1617789" y="2264905"/>
                  </a:moveTo>
                  <a:lnTo>
                    <a:pt x="1294231" y="2264905"/>
                  </a:lnTo>
                  <a:lnTo>
                    <a:pt x="1294231" y="2588463"/>
                  </a:lnTo>
                  <a:lnTo>
                    <a:pt x="1617789" y="2588463"/>
                  </a:lnTo>
                  <a:lnTo>
                    <a:pt x="1617789" y="2264905"/>
                  </a:lnTo>
                  <a:close/>
                </a:path>
                <a:path w="2588895" h="2588895">
                  <a:moveTo>
                    <a:pt x="1617789" y="1617789"/>
                  </a:moveTo>
                  <a:lnTo>
                    <a:pt x="1294231" y="1617789"/>
                  </a:lnTo>
                  <a:lnTo>
                    <a:pt x="1294231" y="1941347"/>
                  </a:lnTo>
                  <a:lnTo>
                    <a:pt x="1617789" y="1941347"/>
                  </a:lnTo>
                  <a:lnTo>
                    <a:pt x="1617789" y="1617789"/>
                  </a:lnTo>
                  <a:close/>
                </a:path>
                <a:path w="2588895" h="2588895">
                  <a:moveTo>
                    <a:pt x="1617789" y="323557"/>
                  </a:moveTo>
                  <a:lnTo>
                    <a:pt x="1294231" y="323557"/>
                  </a:lnTo>
                  <a:lnTo>
                    <a:pt x="1294231" y="647115"/>
                  </a:lnTo>
                  <a:lnTo>
                    <a:pt x="1617789" y="647115"/>
                  </a:lnTo>
                  <a:lnTo>
                    <a:pt x="1617789" y="323557"/>
                  </a:lnTo>
                  <a:close/>
                </a:path>
                <a:path w="2588895" h="2588895">
                  <a:moveTo>
                    <a:pt x="1941347" y="1941347"/>
                  </a:moveTo>
                  <a:lnTo>
                    <a:pt x="1617789" y="1941347"/>
                  </a:lnTo>
                  <a:lnTo>
                    <a:pt x="1617789" y="2264905"/>
                  </a:lnTo>
                  <a:lnTo>
                    <a:pt x="1941347" y="2264905"/>
                  </a:lnTo>
                  <a:lnTo>
                    <a:pt x="1941347" y="1941347"/>
                  </a:lnTo>
                  <a:close/>
                </a:path>
                <a:path w="2588895" h="2588895">
                  <a:moveTo>
                    <a:pt x="1941347" y="1294231"/>
                  </a:moveTo>
                  <a:lnTo>
                    <a:pt x="1617789" y="1294231"/>
                  </a:lnTo>
                  <a:lnTo>
                    <a:pt x="1617789" y="1617789"/>
                  </a:lnTo>
                  <a:lnTo>
                    <a:pt x="1941347" y="1617789"/>
                  </a:lnTo>
                  <a:lnTo>
                    <a:pt x="1941347" y="1294231"/>
                  </a:lnTo>
                  <a:close/>
                </a:path>
                <a:path w="2588895" h="2588895">
                  <a:moveTo>
                    <a:pt x="1941347" y="0"/>
                  </a:moveTo>
                  <a:lnTo>
                    <a:pt x="1617789" y="0"/>
                  </a:lnTo>
                  <a:lnTo>
                    <a:pt x="1617789" y="323557"/>
                  </a:lnTo>
                  <a:lnTo>
                    <a:pt x="1941347" y="323557"/>
                  </a:lnTo>
                  <a:lnTo>
                    <a:pt x="1941347" y="0"/>
                  </a:lnTo>
                  <a:close/>
                </a:path>
                <a:path w="2588895" h="2588895">
                  <a:moveTo>
                    <a:pt x="2264905" y="2264905"/>
                  </a:moveTo>
                  <a:lnTo>
                    <a:pt x="1941347" y="2264905"/>
                  </a:lnTo>
                  <a:lnTo>
                    <a:pt x="1941347" y="2588463"/>
                  </a:lnTo>
                  <a:lnTo>
                    <a:pt x="2264905" y="2588463"/>
                  </a:lnTo>
                  <a:lnTo>
                    <a:pt x="2264905" y="2264905"/>
                  </a:lnTo>
                  <a:close/>
                </a:path>
                <a:path w="2588895" h="2588895">
                  <a:moveTo>
                    <a:pt x="2264905" y="1617789"/>
                  </a:moveTo>
                  <a:lnTo>
                    <a:pt x="1941347" y="1617789"/>
                  </a:lnTo>
                  <a:lnTo>
                    <a:pt x="1941347" y="1941347"/>
                  </a:lnTo>
                  <a:lnTo>
                    <a:pt x="2264905" y="1941347"/>
                  </a:lnTo>
                  <a:lnTo>
                    <a:pt x="2264905" y="1617789"/>
                  </a:lnTo>
                  <a:close/>
                </a:path>
                <a:path w="2588895" h="2588895">
                  <a:moveTo>
                    <a:pt x="2264905" y="323557"/>
                  </a:moveTo>
                  <a:lnTo>
                    <a:pt x="1941347" y="323557"/>
                  </a:lnTo>
                  <a:lnTo>
                    <a:pt x="1941347" y="647115"/>
                  </a:lnTo>
                  <a:lnTo>
                    <a:pt x="2264905" y="647115"/>
                  </a:lnTo>
                  <a:lnTo>
                    <a:pt x="2264905" y="323557"/>
                  </a:lnTo>
                  <a:close/>
                </a:path>
                <a:path w="2588895" h="2588895">
                  <a:moveTo>
                    <a:pt x="2588463" y="1941347"/>
                  </a:moveTo>
                  <a:lnTo>
                    <a:pt x="2264905" y="1941347"/>
                  </a:lnTo>
                  <a:lnTo>
                    <a:pt x="2264905" y="2264905"/>
                  </a:lnTo>
                  <a:lnTo>
                    <a:pt x="2588463" y="2264905"/>
                  </a:lnTo>
                  <a:lnTo>
                    <a:pt x="2588463" y="1941347"/>
                  </a:lnTo>
                  <a:close/>
                </a:path>
                <a:path w="2588895" h="2588895">
                  <a:moveTo>
                    <a:pt x="2588463" y="1294231"/>
                  </a:moveTo>
                  <a:lnTo>
                    <a:pt x="2264905" y="1294231"/>
                  </a:lnTo>
                  <a:lnTo>
                    <a:pt x="2264905" y="1617789"/>
                  </a:lnTo>
                  <a:lnTo>
                    <a:pt x="2588463" y="1617789"/>
                  </a:lnTo>
                  <a:lnTo>
                    <a:pt x="2588463" y="1294231"/>
                  </a:lnTo>
                  <a:close/>
                </a:path>
                <a:path w="2588895" h="2588895">
                  <a:moveTo>
                    <a:pt x="2588463" y="647115"/>
                  </a:moveTo>
                  <a:lnTo>
                    <a:pt x="2264905" y="647115"/>
                  </a:lnTo>
                  <a:lnTo>
                    <a:pt x="2264905" y="970673"/>
                  </a:lnTo>
                  <a:lnTo>
                    <a:pt x="1941347" y="970673"/>
                  </a:lnTo>
                  <a:lnTo>
                    <a:pt x="1941347" y="647115"/>
                  </a:lnTo>
                  <a:lnTo>
                    <a:pt x="1617789" y="647115"/>
                  </a:lnTo>
                  <a:lnTo>
                    <a:pt x="1617789" y="970673"/>
                  </a:lnTo>
                  <a:lnTo>
                    <a:pt x="1294231" y="970673"/>
                  </a:lnTo>
                  <a:lnTo>
                    <a:pt x="1294231" y="647115"/>
                  </a:lnTo>
                  <a:lnTo>
                    <a:pt x="970673" y="647115"/>
                  </a:lnTo>
                  <a:lnTo>
                    <a:pt x="970673" y="970673"/>
                  </a:lnTo>
                  <a:lnTo>
                    <a:pt x="647115" y="970673"/>
                  </a:lnTo>
                  <a:lnTo>
                    <a:pt x="647115" y="647115"/>
                  </a:lnTo>
                  <a:lnTo>
                    <a:pt x="323557" y="647115"/>
                  </a:lnTo>
                  <a:lnTo>
                    <a:pt x="323557" y="970673"/>
                  </a:lnTo>
                  <a:lnTo>
                    <a:pt x="0" y="970673"/>
                  </a:lnTo>
                  <a:lnTo>
                    <a:pt x="0" y="1294231"/>
                  </a:lnTo>
                  <a:lnTo>
                    <a:pt x="323557" y="1294231"/>
                  </a:lnTo>
                  <a:lnTo>
                    <a:pt x="323557" y="970686"/>
                  </a:lnTo>
                  <a:lnTo>
                    <a:pt x="647115" y="970686"/>
                  </a:lnTo>
                  <a:lnTo>
                    <a:pt x="647115" y="1294231"/>
                  </a:lnTo>
                  <a:lnTo>
                    <a:pt x="970673" y="1294231"/>
                  </a:lnTo>
                  <a:lnTo>
                    <a:pt x="970673" y="970686"/>
                  </a:lnTo>
                  <a:lnTo>
                    <a:pt x="1294231" y="970686"/>
                  </a:lnTo>
                  <a:lnTo>
                    <a:pt x="1294231" y="1294231"/>
                  </a:lnTo>
                  <a:lnTo>
                    <a:pt x="1617789" y="1294231"/>
                  </a:lnTo>
                  <a:lnTo>
                    <a:pt x="1617789" y="970686"/>
                  </a:lnTo>
                  <a:lnTo>
                    <a:pt x="1941347" y="970686"/>
                  </a:lnTo>
                  <a:lnTo>
                    <a:pt x="1941347" y="1294231"/>
                  </a:lnTo>
                  <a:lnTo>
                    <a:pt x="2264905" y="1294231"/>
                  </a:lnTo>
                  <a:lnTo>
                    <a:pt x="2264905" y="970686"/>
                  </a:lnTo>
                  <a:lnTo>
                    <a:pt x="2588463" y="970686"/>
                  </a:lnTo>
                  <a:lnTo>
                    <a:pt x="2588463" y="647115"/>
                  </a:lnTo>
                  <a:close/>
                </a:path>
                <a:path w="2588895" h="2588895">
                  <a:moveTo>
                    <a:pt x="2588463" y="0"/>
                  </a:moveTo>
                  <a:lnTo>
                    <a:pt x="2264892" y="0"/>
                  </a:lnTo>
                  <a:lnTo>
                    <a:pt x="2264905" y="323557"/>
                  </a:lnTo>
                  <a:lnTo>
                    <a:pt x="2588463" y="323557"/>
                  </a:lnTo>
                  <a:lnTo>
                    <a:pt x="258846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4622" y="1498548"/>
              <a:ext cx="2588895" cy="2588895"/>
            </a:xfrm>
            <a:custGeom>
              <a:avLst/>
              <a:gdLst/>
              <a:ahLst/>
              <a:cxnLst/>
              <a:rect l="l" t="t" r="r" b="b"/>
              <a:pathLst>
                <a:path w="2588895" h="2588895">
                  <a:moveTo>
                    <a:pt x="323557" y="1941347"/>
                  </a:moveTo>
                  <a:lnTo>
                    <a:pt x="0" y="1941347"/>
                  </a:lnTo>
                  <a:lnTo>
                    <a:pt x="0" y="2264905"/>
                  </a:lnTo>
                  <a:lnTo>
                    <a:pt x="323557" y="2264905"/>
                  </a:lnTo>
                  <a:lnTo>
                    <a:pt x="323557" y="1941347"/>
                  </a:lnTo>
                  <a:close/>
                </a:path>
                <a:path w="2588895" h="2588895">
                  <a:moveTo>
                    <a:pt x="323557" y="1294231"/>
                  </a:moveTo>
                  <a:lnTo>
                    <a:pt x="0" y="1294231"/>
                  </a:lnTo>
                  <a:lnTo>
                    <a:pt x="0" y="1617789"/>
                  </a:lnTo>
                  <a:lnTo>
                    <a:pt x="323557" y="1617789"/>
                  </a:lnTo>
                  <a:lnTo>
                    <a:pt x="323557" y="1294231"/>
                  </a:lnTo>
                  <a:close/>
                </a:path>
                <a:path w="2588895" h="2588895">
                  <a:moveTo>
                    <a:pt x="323557" y="0"/>
                  </a:moveTo>
                  <a:lnTo>
                    <a:pt x="0" y="0"/>
                  </a:lnTo>
                  <a:lnTo>
                    <a:pt x="0" y="323557"/>
                  </a:lnTo>
                  <a:lnTo>
                    <a:pt x="323557" y="323557"/>
                  </a:lnTo>
                  <a:lnTo>
                    <a:pt x="323557" y="0"/>
                  </a:lnTo>
                  <a:close/>
                </a:path>
                <a:path w="2588895" h="2588895">
                  <a:moveTo>
                    <a:pt x="647115" y="2264905"/>
                  </a:moveTo>
                  <a:lnTo>
                    <a:pt x="323557" y="2264905"/>
                  </a:lnTo>
                  <a:lnTo>
                    <a:pt x="323557" y="2588463"/>
                  </a:lnTo>
                  <a:lnTo>
                    <a:pt x="647115" y="2588463"/>
                  </a:lnTo>
                  <a:lnTo>
                    <a:pt x="647115" y="2264905"/>
                  </a:lnTo>
                  <a:close/>
                </a:path>
                <a:path w="2588895" h="2588895">
                  <a:moveTo>
                    <a:pt x="647115" y="1617789"/>
                  </a:moveTo>
                  <a:lnTo>
                    <a:pt x="323557" y="1617789"/>
                  </a:lnTo>
                  <a:lnTo>
                    <a:pt x="323557" y="1941347"/>
                  </a:lnTo>
                  <a:lnTo>
                    <a:pt x="647115" y="1941347"/>
                  </a:lnTo>
                  <a:lnTo>
                    <a:pt x="647115" y="1617789"/>
                  </a:lnTo>
                  <a:close/>
                </a:path>
                <a:path w="2588895" h="2588895">
                  <a:moveTo>
                    <a:pt x="647115" y="323557"/>
                  </a:moveTo>
                  <a:lnTo>
                    <a:pt x="323557" y="323557"/>
                  </a:lnTo>
                  <a:lnTo>
                    <a:pt x="323557" y="647115"/>
                  </a:lnTo>
                  <a:lnTo>
                    <a:pt x="647115" y="647115"/>
                  </a:lnTo>
                  <a:lnTo>
                    <a:pt x="647115" y="323557"/>
                  </a:lnTo>
                  <a:close/>
                </a:path>
                <a:path w="2588895" h="2588895">
                  <a:moveTo>
                    <a:pt x="970673" y="1941347"/>
                  </a:moveTo>
                  <a:lnTo>
                    <a:pt x="647115" y="1941347"/>
                  </a:lnTo>
                  <a:lnTo>
                    <a:pt x="647115" y="2264905"/>
                  </a:lnTo>
                  <a:lnTo>
                    <a:pt x="970673" y="2264905"/>
                  </a:lnTo>
                  <a:lnTo>
                    <a:pt x="970673" y="1941347"/>
                  </a:lnTo>
                  <a:close/>
                </a:path>
                <a:path w="2588895" h="2588895">
                  <a:moveTo>
                    <a:pt x="970673" y="1294231"/>
                  </a:moveTo>
                  <a:lnTo>
                    <a:pt x="647115" y="1294231"/>
                  </a:lnTo>
                  <a:lnTo>
                    <a:pt x="647115" y="1617789"/>
                  </a:lnTo>
                  <a:lnTo>
                    <a:pt x="970673" y="1617789"/>
                  </a:lnTo>
                  <a:lnTo>
                    <a:pt x="970673" y="1294231"/>
                  </a:lnTo>
                  <a:close/>
                </a:path>
                <a:path w="2588895" h="2588895">
                  <a:moveTo>
                    <a:pt x="970673" y="0"/>
                  </a:moveTo>
                  <a:lnTo>
                    <a:pt x="647115" y="0"/>
                  </a:lnTo>
                  <a:lnTo>
                    <a:pt x="647115" y="323557"/>
                  </a:lnTo>
                  <a:lnTo>
                    <a:pt x="970673" y="323557"/>
                  </a:lnTo>
                  <a:lnTo>
                    <a:pt x="970673" y="0"/>
                  </a:lnTo>
                  <a:close/>
                </a:path>
                <a:path w="2588895" h="2588895">
                  <a:moveTo>
                    <a:pt x="1294231" y="2264905"/>
                  </a:moveTo>
                  <a:lnTo>
                    <a:pt x="970673" y="2264905"/>
                  </a:lnTo>
                  <a:lnTo>
                    <a:pt x="970673" y="2588463"/>
                  </a:lnTo>
                  <a:lnTo>
                    <a:pt x="1294231" y="2588463"/>
                  </a:lnTo>
                  <a:lnTo>
                    <a:pt x="1294231" y="2264905"/>
                  </a:lnTo>
                  <a:close/>
                </a:path>
                <a:path w="2588895" h="2588895">
                  <a:moveTo>
                    <a:pt x="1294231" y="1617789"/>
                  </a:moveTo>
                  <a:lnTo>
                    <a:pt x="970673" y="1617789"/>
                  </a:lnTo>
                  <a:lnTo>
                    <a:pt x="970673" y="1941347"/>
                  </a:lnTo>
                  <a:lnTo>
                    <a:pt x="1294231" y="1941347"/>
                  </a:lnTo>
                  <a:lnTo>
                    <a:pt x="1294231" y="1617789"/>
                  </a:lnTo>
                  <a:close/>
                </a:path>
                <a:path w="2588895" h="2588895">
                  <a:moveTo>
                    <a:pt x="1294231" y="323557"/>
                  </a:moveTo>
                  <a:lnTo>
                    <a:pt x="970673" y="323557"/>
                  </a:lnTo>
                  <a:lnTo>
                    <a:pt x="970673" y="647115"/>
                  </a:lnTo>
                  <a:lnTo>
                    <a:pt x="1294231" y="647115"/>
                  </a:lnTo>
                  <a:lnTo>
                    <a:pt x="1294231" y="323557"/>
                  </a:lnTo>
                  <a:close/>
                </a:path>
                <a:path w="2588895" h="2588895">
                  <a:moveTo>
                    <a:pt x="1617789" y="1941347"/>
                  </a:moveTo>
                  <a:lnTo>
                    <a:pt x="1294231" y="1941347"/>
                  </a:lnTo>
                  <a:lnTo>
                    <a:pt x="1294231" y="2264905"/>
                  </a:lnTo>
                  <a:lnTo>
                    <a:pt x="1617789" y="2264905"/>
                  </a:lnTo>
                  <a:lnTo>
                    <a:pt x="1617789" y="1941347"/>
                  </a:lnTo>
                  <a:close/>
                </a:path>
                <a:path w="2588895" h="2588895">
                  <a:moveTo>
                    <a:pt x="1617789" y="1294231"/>
                  </a:moveTo>
                  <a:lnTo>
                    <a:pt x="1294231" y="1294231"/>
                  </a:lnTo>
                  <a:lnTo>
                    <a:pt x="1294231" y="1617789"/>
                  </a:lnTo>
                  <a:lnTo>
                    <a:pt x="1617789" y="1617789"/>
                  </a:lnTo>
                  <a:lnTo>
                    <a:pt x="1617789" y="1294231"/>
                  </a:lnTo>
                  <a:close/>
                </a:path>
                <a:path w="2588895" h="2588895">
                  <a:moveTo>
                    <a:pt x="1617789" y="0"/>
                  </a:moveTo>
                  <a:lnTo>
                    <a:pt x="1294231" y="0"/>
                  </a:lnTo>
                  <a:lnTo>
                    <a:pt x="1294231" y="323557"/>
                  </a:lnTo>
                  <a:lnTo>
                    <a:pt x="1617789" y="323557"/>
                  </a:lnTo>
                  <a:lnTo>
                    <a:pt x="1617789" y="0"/>
                  </a:lnTo>
                  <a:close/>
                </a:path>
                <a:path w="2588895" h="2588895">
                  <a:moveTo>
                    <a:pt x="1941347" y="2264905"/>
                  </a:moveTo>
                  <a:lnTo>
                    <a:pt x="1617789" y="2264905"/>
                  </a:lnTo>
                  <a:lnTo>
                    <a:pt x="1617789" y="2588463"/>
                  </a:lnTo>
                  <a:lnTo>
                    <a:pt x="1941347" y="2588463"/>
                  </a:lnTo>
                  <a:lnTo>
                    <a:pt x="1941347" y="2264905"/>
                  </a:lnTo>
                  <a:close/>
                </a:path>
                <a:path w="2588895" h="2588895">
                  <a:moveTo>
                    <a:pt x="1941347" y="1617789"/>
                  </a:moveTo>
                  <a:lnTo>
                    <a:pt x="1617789" y="1617789"/>
                  </a:lnTo>
                  <a:lnTo>
                    <a:pt x="1617789" y="1941347"/>
                  </a:lnTo>
                  <a:lnTo>
                    <a:pt x="1941347" y="1941347"/>
                  </a:lnTo>
                  <a:lnTo>
                    <a:pt x="1941347" y="1617789"/>
                  </a:lnTo>
                  <a:close/>
                </a:path>
                <a:path w="2588895" h="2588895">
                  <a:moveTo>
                    <a:pt x="1941347" y="323557"/>
                  </a:moveTo>
                  <a:lnTo>
                    <a:pt x="1617789" y="323557"/>
                  </a:lnTo>
                  <a:lnTo>
                    <a:pt x="1617789" y="647115"/>
                  </a:lnTo>
                  <a:lnTo>
                    <a:pt x="1941347" y="647115"/>
                  </a:lnTo>
                  <a:lnTo>
                    <a:pt x="1941347" y="323557"/>
                  </a:lnTo>
                  <a:close/>
                </a:path>
                <a:path w="2588895" h="2588895">
                  <a:moveTo>
                    <a:pt x="2264905" y="1941347"/>
                  </a:moveTo>
                  <a:lnTo>
                    <a:pt x="1941347" y="1941347"/>
                  </a:lnTo>
                  <a:lnTo>
                    <a:pt x="1941347" y="2264905"/>
                  </a:lnTo>
                  <a:lnTo>
                    <a:pt x="2264905" y="2264905"/>
                  </a:lnTo>
                  <a:lnTo>
                    <a:pt x="2264905" y="1941347"/>
                  </a:lnTo>
                  <a:close/>
                </a:path>
                <a:path w="2588895" h="2588895">
                  <a:moveTo>
                    <a:pt x="2264905" y="1294231"/>
                  </a:moveTo>
                  <a:lnTo>
                    <a:pt x="1941347" y="1294231"/>
                  </a:lnTo>
                  <a:lnTo>
                    <a:pt x="1941347" y="1617789"/>
                  </a:lnTo>
                  <a:lnTo>
                    <a:pt x="2264905" y="1617789"/>
                  </a:lnTo>
                  <a:lnTo>
                    <a:pt x="2264905" y="1294231"/>
                  </a:lnTo>
                  <a:close/>
                </a:path>
                <a:path w="2588895" h="2588895">
                  <a:moveTo>
                    <a:pt x="2264905" y="0"/>
                  </a:moveTo>
                  <a:lnTo>
                    <a:pt x="1941347" y="0"/>
                  </a:lnTo>
                  <a:lnTo>
                    <a:pt x="1941347" y="323557"/>
                  </a:lnTo>
                  <a:lnTo>
                    <a:pt x="2264905" y="323557"/>
                  </a:lnTo>
                  <a:lnTo>
                    <a:pt x="2264905" y="0"/>
                  </a:lnTo>
                  <a:close/>
                </a:path>
                <a:path w="2588895" h="2588895">
                  <a:moveTo>
                    <a:pt x="2588463" y="2264905"/>
                  </a:moveTo>
                  <a:lnTo>
                    <a:pt x="2264905" y="2264905"/>
                  </a:lnTo>
                  <a:lnTo>
                    <a:pt x="2264905" y="2588463"/>
                  </a:lnTo>
                  <a:lnTo>
                    <a:pt x="2588463" y="2588463"/>
                  </a:lnTo>
                  <a:lnTo>
                    <a:pt x="2588463" y="2264905"/>
                  </a:lnTo>
                  <a:close/>
                </a:path>
                <a:path w="2588895" h="2588895">
                  <a:moveTo>
                    <a:pt x="2588463" y="1617789"/>
                  </a:moveTo>
                  <a:lnTo>
                    <a:pt x="2264905" y="1617789"/>
                  </a:lnTo>
                  <a:lnTo>
                    <a:pt x="2264905" y="1941347"/>
                  </a:lnTo>
                  <a:lnTo>
                    <a:pt x="2588463" y="1941347"/>
                  </a:lnTo>
                  <a:lnTo>
                    <a:pt x="2588463" y="1617789"/>
                  </a:lnTo>
                  <a:close/>
                </a:path>
                <a:path w="2588895" h="2588895">
                  <a:moveTo>
                    <a:pt x="2588463" y="970673"/>
                  </a:moveTo>
                  <a:lnTo>
                    <a:pt x="2264905" y="970673"/>
                  </a:lnTo>
                  <a:lnTo>
                    <a:pt x="2264905" y="647115"/>
                  </a:lnTo>
                  <a:lnTo>
                    <a:pt x="1941347" y="647115"/>
                  </a:lnTo>
                  <a:lnTo>
                    <a:pt x="1941347" y="970673"/>
                  </a:lnTo>
                  <a:lnTo>
                    <a:pt x="1617789" y="970673"/>
                  </a:lnTo>
                  <a:lnTo>
                    <a:pt x="1617789" y="647115"/>
                  </a:lnTo>
                  <a:lnTo>
                    <a:pt x="1294231" y="647115"/>
                  </a:lnTo>
                  <a:lnTo>
                    <a:pt x="1294231" y="970673"/>
                  </a:lnTo>
                  <a:lnTo>
                    <a:pt x="970673" y="970673"/>
                  </a:lnTo>
                  <a:lnTo>
                    <a:pt x="970673" y="647115"/>
                  </a:lnTo>
                  <a:lnTo>
                    <a:pt x="647115" y="647115"/>
                  </a:lnTo>
                  <a:lnTo>
                    <a:pt x="647115" y="970673"/>
                  </a:lnTo>
                  <a:lnTo>
                    <a:pt x="323557" y="970673"/>
                  </a:lnTo>
                  <a:lnTo>
                    <a:pt x="323557" y="647115"/>
                  </a:lnTo>
                  <a:lnTo>
                    <a:pt x="0" y="647115"/>
                  </a:lnTo>
                  <a:lnTo>
                    <a:pt x="0" y="970686"/>
                  </a:lnTo>
                  <a:lnTo>
                    <a:pt x="323557" y="970686"/>
                  </a:lnTo>
                  <a:lnTo>
                    <a:pt x="323557" y="1294231"/>
                  </a:lnTo>
                  <a:lnTo>
                    <a:pt x="647115" y="1294231"/>
                  </a:lnTo>
                  <a:lnTo>
                    <a:pt x="647115" y="970686"/>
                  </a:lnTo>
                  <a:lnTo>
                    <a:pt x="970673" y="970686"/>
                  </a:lnTo>
                  <a:lnTo>
                    <a:pt x="970673" y="1294231"/>
                  </a:lnTo>
                  <a:lnTo>
                    <a:pt x="1294231" y="1294231"/>
                  </a:lnTo>
                  <a:lnTo>
                    <a:pt x="1294231" y="970686"/>
                  </a:lnTo>
                  <a:lnTo>
                    <a:pt x="1617789" y="970686"/>
                  </a:lnTo>
                  <a:lnTo>
                    <a:pt x="1617789" y="1294231"/>
                  </a:lnTo>
                  <a:lnTo>
                    <a:pt x="1941347" y="1294231"/>
                  </a:lnTo>
                  <a:lnTo>
                    <a:pt x="1941347" y="970686"/>
                  </a:lnTo>
                  <a:lnTo>
                    <a:pt x="2264905" y="970686"/>
                  </a:lnTo>
                  <a:lnTo>
                    <a:pt x="2264905" y="1294231"/>
                  </a:lnTo>
                  <a:lnTo>
                    <a:pt x="2588463" y="1294231"/>
                  </a:lnTo>
                  <a:lnTo>
                    <a:pt x="2588463" y="970673"/>
                  </a:lnTo>
                  <a:close/>
                </a:path>
                <a:path w="2588895" h="2588895">
                  <a:moveTo>
                    <a:pt x="2588463" y="323557"/>
                  </a:moveTo>
                  <a:lnTo>
                    <a:pt x="2264905" y="323557"/>
                  </a:lnTo>
                  <a:lnTo>
                    <a:pt x="2264905" y="647115"/>
                  </a:lnTo>
                  <a:lnTo>
                    <a:pt x="2588463" y="647115"/>
                  </a:lnTo>
                  <a:lnTo>
                    <a:pt x="2588463" y="32355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5546" y="2262339"/>
              <a:ext cx="128168" cy="1600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9335" y="2262339"/>
              <a:ext cx="128155" cy="160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893" y="1938781"/>
              <a:ext cx="128155" cy="1600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6451" y="2262339"/>
              <a:ext cx="128155" cy="1600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9900" y="2575788"/>
              <a:ext cx="128155" cy="1600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580" y="1938781"/>
              <a:ext cx="128155" cy="16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7028" y="1938781"/>
              <a:ext cx="128155" cy="160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0695" y="1928672"/>
              <a:ext cx="128155" cy="1600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5435" y="3546460"/>
              <a:ext cx="148390" cy="18024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9115" y="3546460"/>
              <a:ext cx="148378" cy="18024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42564" y="2899344"/>
              <a:ext cx="148378" cy="18022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86340" y="2575786"/>
              <a:ext cx="148378" cy="18022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9789" y="2899344"/>
              <a:ext cx="148378" cy="18022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13250" y="3546460"/>
              <a:ext cx="148378" cy="18024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46917" y="3536351"/>
              <a:ext cx="148378" cy="18022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79873" y="3538840"/>
              <a:ext cx="148390" cy="18022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75255" y="3818113"/>
              <a:ext cx="188141" cy="2253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08208" y="3828222"/>
              <a:ext cx="188141" cy="22531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5366" y="1563319"/>
              <a:ext cx="167919" cy="2050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60380" y="1573428"/>
              <a:ext cx="167919" cy="20507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758655" y="1535048"/>
              <a:ext cx="222885" cy="262890"/>
            </a:xfrm>
            <a:custGeom>
              <a:avLst/>
              <a:gdLst/>
              <a:ahLst/>
              <a:cxnLst/>
              <a:rect l="l" t="t" r="r" b="b"/>
              <a:pathLst>
                <a:path w="222885" h="262889">
                  <a:moveTo>
                    <a:pt x="0" y="111213"/>
                  </a:moveTo>
                  <a:lnTo>
                    <a:pt x="0" y="141554"/>
                  </a:lnTo>
                  <a:lnTo>
                    <a:pt x="10109" y="192112"/>
                  </a:lnTo>
                  <a:lnTo>
                    <a:pt x="70777" y="202222"/>
                  </a:lnTo>
                  <a:lnTo>
                    <a:pt x="10109" y="222440"/>
                  </a:lnTo>
                  <a:lnTo>
                    <a:pt x="10109" y="262890"/>
                  </a:lnTo>
                  <a:lnTo>
                    <a:pt x="212331" y="262890"/>
                  </a:lnTo>
                  <a:lnTo>
                    <a:pt x="212331" y="222440"/>
                  </a:lnTo>
                  <a:lnTo>
                    <a:pt x="151663" y="202222"/>
                  </a:lnTo>
                  <a:lnTo>
                    <a:pt x="212331" y="192112"/>
                  </a:lnTo>
                  <a:lnTo>
                    <a:pt x="222440" y="141554"/>
                  </a:lnTo>
                  <a:lnTo>
                    <a:pt x="222440" y="111213"/>
                  </a:lnTo>
                  <a:lnTo>
                    <a:pt x="192112" y="70777"/>
                  </a:lnTo>
                  <a:lnTo>
                    <a:pt x="151663" y="60667"/>
                  </a:lnTo>
                  <a:lnTo>
                    <a:pt x="121323" y="80886"/>
                  </a:lnTo>
                  <a:lnTo>
                    <a:pt x="121323" y="40436"/>
                  </a:lnTo>
                  <a:lnTo>
                    <a:pt x="141554" y="40436"/>
                  </a:lnTo>
                  <a:lnTo>
                    <a:pt x="141554" y="20218"/>
                  </a:lnTo>
                  <a:lnTo>
                    <a:pt x="121323" y="20218"/>
                  </a:lnTo>
                  <a:lnTo>
                    <a:pt x="121323" y="0"/>
                  </a:lnTo>
                  <a:lnTo>
                    <a:pt x="101104" y="0"/>
                  </a:lnTo>
                  <a:lnTo>
                    <a:pt x="101104" y="20218"/>
                  </a:lnTo>
                  <a:lnTo>
                    <a:pt x="80886" y="20218"/>
                  </a:lnTo>
                  <a:lnTo>
                    <a:pt x="80886" y="40436"/>
                  </a:lnTo>
                  <a:lnTo>
                    <a:pt x="101104" y="40436"/>
                  </a:lnTo>
                  <a:lnTo>
                    <a:pt x="101104" y="80886"/>
                  </a:lnTo>
                  <a:lnTo>
                    <a:pt x="70777" y="60667"/>
                  </a:lnTo>
                  <a:lnTo>
                    <a:pt x="30327" y="70777"/>
                  </a:lnTo>
                  <a:lnTo>
                    <a:pt x="0" y="1112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58655" y="1535048"/>
              <a:ext cx="222885" cy="262890"/>
            </a:xfrm>
            <a:custGeom>
              <a:avLst/>
              <a:gdLst/>
              <a:ahLst/>
              <a:cxnLst/>
              <a:rect l="l" t="t" r="r" b="b"/>
              <a:pathLst>
                <a:path w="222885" h="262889">
                  <a:moveTo>
                    <a:pt x="10109" y="262890"/>
                  </a:moveTo>
                  <a:lnTo>
                    <a:pt x="212331" y="262890"/>
                  </a:lnTo>
                  <a:lnTo>
                    <a:pt x="212331" y="222440"/>
                  </a:lnTo>
                  <a:lnTo>
                    <a:pt x="151663" y="202222"/>
                  </a:lnTo>
                  <a:lnTo>
                    <a:pt x="212331" y="192112"/>
                  </a:lnTo>
                  <a:lnTo>
                    <a:pt x="222440" y="141554"/>
                  </a:lnTo>
                  <a:lnTo>
                    <a:pt x="222440" y="111213"/>
                  </a:lnTo>
                  <a:lnTo>
                    <a:pt x="192112" y="70777"/>
                  </a:lnTo>
                  <a:lnTo>
                    <a:pt x="151663" y="60667"/>
                  </a:lnTo>
                  <a:lnTo>
                    <a:pt x="121323" y="80886"/>
                  </a:lnTo>
                  <a:lnTo>
                    <a:pt x="121323" y="40436"/>
                  </a:lnTo>
                  <a:lnTo>
                    <a:pt x="141554" y="40436"/>
                  </a:lnTo>
                  <a:lnTo>
                    <a:pt x="141554" y="20218"/>
                  </a:lnTo>
                  <a:lnTo>
                    <a:pt x="121323" y="20218"/>
                  </a:lnTo>
                  <a:lnTo>
                    <a:pt x="121323" y="0"/>
                  </a:lnTo>
                  <a:lnTo>
                    <a:pt x="101104" y="0"/>
                  </a:lnTo>
                  <a:lnTo>
                    <a:pt x="101104" y="20218"/>
                  </a:lnTo>
                  <a:lnTo>
                    <a:pt x="80886" y="20218"/>
                  </a:lnTo>
                  <a:lnTo>
                    <a:pt x="80886" y="40436"/>
                  </a:lnTo>
                  <a:lnTo>
                    <a:pt x="101104" y="40436"/>
                  </a:lnTo>
                  <a:lnTo>
                    <a:pt x="101104" y="80886"/>
                  </a:lnTo>
                  <a:lnTo>
                    <a:pt x="70777" y="60667"/>
                  </a:lnTo>
                  <a:lnTo>
                    <a:pt x="30327" y="70777"/>
                  </a:lnTo>
                  <a:lnTo>
                    <a:pt x="0" y="111213"/>
                  </a:lnTo>
                  <a:lnTo>
                    <a:pt x="0" y="141554"/>
                  </a:lnTo>
                  <a:lnTo>
                    <a:pt x="10109" y="192112"/>
                  </a:lnTo>
                  <a:lnTo>
                    <a:pt x="70777" y="202222"/>
                  </a:lnTo>
                  <a:lnTo>
                    <a:pt x="10109" y="222440"/>
                  </a:lnTo>
                  <a:lnTo>
                    <a:pt x="10109" y="262890"/>
                  </a:lnTo>
                  <a:close/>
                </a:path>
                <a:path w="222885" h="262889">
                  <a:moveTo>
                    <a:pt x="10109" y="262890"/>
                  </a:moveTo>
                  <a:lnTo>
                    <a:pt x="212331" y="262890"/>
                  </a:lnTo>
                </a:path>
                <a:path w="222885" h="262889">
                  <a:moveTo>
                    <a:pt x="10109" y="262890"/>
                  </a:moveTo>
                  <a:lnTo>
                    <a:pt x="10109" y="222440"/>
                  </a:lnTo>
                </a:path>
                <a:path w="222885" h="262889">
                  <a:moveTo>
                    <a:pt x="10109" y="222440"/>
                  </a:moveTo>
                  <a:lnTo>
                    <a:pt x="212331" y="222440"/>
                  </a:lnTo>
                </a:path>
                <a:path w="222885" h="262889">
                  <a:moveTo>
                    <a:pt x="212331" y="222440"/>
                  </a:moveTo>
                  <a:lnTo>
                    <a:pt x="212331" y="262890"/>
                  </a:lnTo>
                </a:path>
                <a:path w="222885" h="262889">
                  <a:moveTo>
                    <a:pt x="10109" y="242658"/>
                  </a:moveTo>
                  <a:lnTo>
                    <a:pt x="212331" y="242658"/>
                  </a:lnTo>
                </a:path>
                <a:path w="222885" h="262889">
                  <a:moveTo>
                    <a:pt x="10109" y="222440"/>
                  </a:moveTo>
                  <a:lnTo>
                    <a:pt x="70777" y="202222"/>
                  </a:lnTo>
                </a:path>
                <a:path w="222885" h="262889">
                  <a:moveTo>
                    <a:pt x="70777" y="202222"/>
                  </a:moveTo>
                  <a:lnTo>
                    <a:pt x="151663" y="202222"/>
                  </a:lnTo>
                </a:path>
                <a:path w="222885" h="262889">
                  <a:moveTo>
                    <a:pt x="151663" y="202222"/>
                  </a:moveTo>
                  <a:lnTo>
                    <a:pt x="212331" y="2224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05771" y="3799954"/>
              <a:ext cx="222885" cy="262890"/>
            </a:xfrm>
            <a:custGeom>
              <a:avLst/>
              <a:gdLst/>
              <a:ahLst/>
              <a:cxnLst/>
              <a:rect l="l" t="t" r="r" b="b"/>
              <a:pathLst>
                <a:path w="222885" h="262889">
                  <a:moveTo>
                    <a:pt x="0" y="111226"/>
                  </a:moveTo>
                  <a:lnTo>
                    <a:pt x="0" y="141554"/>
                  </a:lnTo>
                  <a:lnTo>
                    <a:pt x="10109" y="192112"/>
                  </a:lnTo>
                  <a:lnTo>
                    <a:pt x="70777" y="202222"/>
                  </a:lnTo>
                  <a:lnTo>
                    <a:pt x="10109" y="222440"/>
                  </a:lnTo>
                  <a:lnTo>
                    <a:pt x="10109" y="262890"/>
                  </a:lnTo>
                  <a:lnTo>
                    <a:pt x="212331" y="262890"/>
                  </a:lnTo>
                  <a:lnTo>
                    <a:pt x="212331" y="222440"/>
                  </a:lnTo>
                  <a:lnTo>
                    <a:pt x="151663" y="202222"/>
                  </a:lnTo>
                  <a:lnTo>
                    <a:pt x="212331" y="192112"/>
                  </a:lnTo>
                  <a:lnTo>
                    <a:pt x="222440" y="141554"/>
                  </a:lnTo>
                  <a:lnTo>
                    <a:pt x="222440" y="111226"/>
                  </a:lnTo>
                  <a:lnTo>
                    <a:pt x="192112" y="70777"/>
                  </a:lnTo>
                  <a:lnTo>
                    <a:pt x="151663" y="60667"/>
                  </a:lnTo>
                  <a:lnTo>
                    <a:pt x="121323" y="80886"/>
                  </a:lnTo>
                  <a:lnTo>
                    <a:pt x="121323" y="40449"/>
                  </a:lnTo>
                  <a:lnTo>
                    <a:pt x="141554" y="40449"/>
                  </a:lnTo>
                  <a:lnTo>
                    <a:pt x="141554" y="20218"/>
                  </a:lnTo>
                  <a:lnTo>
                    <a:pt x="121323" y="20218"/>
                  </a:lnTo>
                  <a:lnTo>
                    <a:pt x="121323" y="0"/>
                  </a:lnTo>
                  <a:lnTo>
                    <a:pt x="101104" y="0"/>
                  </a:lnTo>
                  <a:lnTo>
                    <a:pt x="101104" y="20218"/>
                  </a:lnTo>
                  <a:lnTo>
                    <a:pt x="80886" y="20218"/>
                  </a:lnTo>
                  <a:lnTo>
                    <a:pt x="80886" y="40449"/>
                  </a:lnTo>
                  <a:lnTo>
                    <a:pt x="101104" y="40449"/>
                  </a:lnTo>
                  <a:lnTo>
                    <a:pt x="101104" y="80886"/>
                  </a:lnTo>
                  <a:lnTo>
                    <a:pt x="70777" y="60667"/>
                  </a:lnTo>
                  <a:lnTo>
                    <a:pt x="30327" y="70777"/>
                  </a:lnTo>
                  <a:lnTo>
                    <a:pt x="0" y="1112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05771" y="3799954"/>
              <a:ext cx="222885" cy="262890"/>
            </a:xfrm>
            <a:custGeom>
              <a:avLst/>
              <a:gdLst/>
              <a:ahLst/>
              <a:cxnLst/>
              <a:rect l="l" t="t" r="r" b="b"/>
              <a:pathLst>
                <a:path w="222885" h="262889">
                  <a:moveTo>
                    <a:pt x="10109" y="262890"/>
                  </a:moveTo>
                  <a:lnTo>
                    <a:pt x="212331" y="262890"/>
                  </a:lnTo>
                  <a:lnTo>
                    <a:pt x="212331" y="222440"/>
                  </a:lnTo>
                  <a:lnTo>
                    <a:pt x="151663" y="202222"/>
                  </a:lnTo>
                  <a:lnTo>
                    <a:pt x="212331" y="192112"/>
                  </a:lnTo>
                  <a:lnTo>
                    <a:pt x="222440" y="141554"/>
                  </a:lnTo>
                  <a:lnTo>
                    <a:pt x="222440" y="111226"/>
                  </a:lnTo>
                  <a:lnTo>
                    <a:pt x="192112" y="70777"/>
                  </a:lnTo>
                  <a:lnTo>
                    <a:pt x="151663" y="60667"/>
                  </a:lnTo>
                  <a:lnTo>
                    <a:pt x="121323" y="80886"/>
                  </a:lnTo>
                  <a:lnTo>
                    <a:pt x="121323" y="40449"/>
                  </a:lnTo>
                  <a:lnTo>
                    <a:pt x="141554" y="40449"/>
                  </a:lnTo>
                  <a:lnTo>
                    <a:pt x="141554" y="20218"/>
                  </a:lnTo>
                  <a:lnTo>
                    <a:pt x="121323" y="20218"/>
                  </a:lnTo>
                  <a:lnTo>
                    <a:pt x="121323" y="0"/>
                  </a:lnTo>
                  <a:lnTo>
                    <a:pt x="101104" y="0"/>
                  </a:lnTo>
                  <a:lnTo>
                    <a:pt x="101104" y="20218"/>
                  </a:lnTo>
                  <a:lnTo>
                    <a:pt x="80886" y="20218"/>
                  </a:lnTo>
                  <a:lnTo>
                    <a:pt x="80886" y="40449"/>
                  </a:lnTo>
                  <a:lnTo>
                    <a:pt x="101104" y="40449"/>
                  </a:lnTo>
                  <a:lnTo>
                    <a:pt x="101104" y="80886"/>
                  </a:lnTo>
                  <a:lnTo>
                    <a:pt x="70777" y="60667"/>
                  </a:lnTo>
                  <a:lnTo>
                    <a:pt x="30327" y="70777"/>
                  </a:lnTo>
                  <a:lnTo>
                    <a:pt x="0" y="111226"/>
                  </a:lnTo>
                  <a:lnTo>
                    <a:pt x="0" y="141554"/>
                  </a:lnTo>
                  <a:lnTo>
                    <a:pt x="10109" y="192112"/>
                  </a:lnTo>
                  <a:lnTo>
                    <a:pt x="70777" y="202222"/>
                  </a:lnTo>
                  <a:lnTo>
                    <a:pt x="10109" y="222440"/>
                  </a:lnTo>
                  <a:lnTo>
                    <a:pt x="10109" y="262890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05769" y="3992065"/>
              <a:ext cx="222444" cy="8089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424975" y="1524939"/>
              <a:ext cx="253365" cy="283210"/>
            </a:xfrm>
            <a:custGeom>
              <a:avLst/>
              <a:gdLst/>
              <a:ahLst/>
              <a:cxnLst/>
              <a:rect l="l" t="t" r="r" b="b"/>
              <a:pathLst>
                <a:path w="253364" h="283210">
                  <a:moveTo>
                    <a:pt x="0" y="70777"/>
                  </a:moveTo>
                  <a:lnTo>
                    <a:pt x="0" y="90995"/>
                  </a:lnTo>
                  <a:lnTo>
                    <a:pt x="10121" y="90995"/>
                  </a:lnTo>
                  <a:lnTo>
                    <a:pt x="70777" y="222440"/>
                  </a:lnTo>
                  <a:lnTo>
                    <a:pt x="30340" y="242658"/>
                  </a:lnTo>
                  <a:lnTo>
                    <a:pt x="30340" y="283108"/>
                  </a:lnTo>
                  <a:lnTo>
                    <a:pt x="222453" y="283108"/>
                  </a:lnTo>
                  <a:lnTo>
                    <a:pt x="222453" y="242658"/>
                  </a:lnTo>
                  <a:lnTo>
                    <a:pt x="182003" y="222440"/>
                  </a:lnTo>
                  <a:lnTo>
                    <a:pt x="242671" y="90995"/>
                  </a:lnTo>
                  <a:lnTo>
                    <a:pt x="252780" y="90995"/>
                  </a:lnTo>
                  <a:lnTo>
                    <a:pt x="252780" y="70777"/>
                  </a:lnTo>
                  <a:lnTo>
                    <a:pt x="232562" y="70777"/>
                  </a:lnTo>
                  <a:lnTo>
                    <a:pt x="232562" y="80886"/>
                  </a:lnTo>
                  <a:lnTo>
                    <a:pt x="171894" y="181991"/>
                  </a:lnTo>
                  <a:lnTo>
                    <a:pt x="192112" y="50546"/>
                  </a:lnTo>
                  <a:lnTo>
                    <a:pt x="202234" y="50546"/>
                  </a:lnTo>
                  <a:lnTo>
                    <a:pt x="202234" y="30327"/>
                  </a:lnTo>
                  <a:lnTo>
                    <a:pt x="182003" y="30327"/>
                  </a:lnTo>
                  <a:lnTo>
                    <a:pt x="182003" y="40436"/>
                  </a:lnTo>
                  <a:lnTo>
                    <a:pt x="141566" y="171881"/>
                  </a:lnTo>
                  <a:lnTo>
                    <a:pt x="131445" y="20218"/>
                  </a:lnTo>
                  <a:lnTo>
                    <a:pt x="141566" y="10109"/>
                  </a:lnTo>
                  <a:lnTo>
                    <a:pt x="131445" y="0"/>
                  </a:lnTo>
                  <a:lnTo>
                    <a:pt x="121335" y="0"/>
                  </a:lnTo>
                  <a:lnTo>
                    <a:pt x="111226" y="10109"/>
                  </a:lnTo>
                  <a:lnTo>
                    <a:pt x="121335" y="20218"/>
                  </a:lnTo>
                  <a:lnTo>
                    <a:pt x="111226" y="171881"/>
                  </a:lnTo>
                  <a:lnTo>
                    <a:pt x="70777" y="40436"/>
                  </a:lnTo>
                  <a:lnTo>
                    <a:pt x="70777" y="30327"/>
                  </a:lnTo>
                  <a:lnTo>
                    <a:pt x="50558" y="30327"/>
                  </a:lnTo>
                  <a:lnTo>
                    <a:pt x="50558" y="50546"/>
                  </a:lnTo>
                  <a:lnTo>
                    <a:pt x="60667" y="50546"/>
                  </a:lnTo>
                  <a:lnTo>
                    <a:pt x="80899" y="181991"/>
                  </a:lnTo>
                  <a:lnTo>
                    <a:pt x="20231" y="80886"/>
                  </a:lnTo>
                  <a:lnTo>
                    <a:pt x="20231" y="70777"/>
                  </a:lnTo>
                  <a:lnTo>
                    <a:pt x="0" y="70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24975" y="1524939"/>
              <a:ext cx="253365" cy="283210"/>
            </a:xfrm>
            <a:custGeom>
              <a:avLst/>
              <a:gdLst/>
              <a:ahLst/>
              <a:cxnLst/>
              <a:rect l="l" t="t" r="r" b="b"/>
              <a:pathLst>
                <a:path w="253364" h="283210">
                  <a:moveTo>
                    <a:pt x="30340" y="283108"/>
                  </a:moveTo>
                  <a:lnTo>
                    <a:pt x="222453" y="283108"/>
                  </a:lnTo>
                  <a:lnTo>
                    <a:pt x="222453" y="242658"/>
                  </a:lnTo>
                  <a:lnTo>
                    <a:pt x="182003" y="222440"/>
                  </a:lnTo>
                  <a:lnTo>
                    <a:pt x="242671" y="90995"/>
                  </a:lnTo>
                  <a:lnTo>
                    <a:pt x="252780" y="90995"/>
                  </a:lnTo>
                  <a:lnTo>
                    <a:pt x="252780" y="70777"/>
                  </a:lnTo>
                  <a:lnTo>
                    <a:pt x="232562" y="70777"/>
                  </a:lnTo>
                  <a:lnTo>
                    <a:pt x="232562" y="80886"/>
                  </a:lnTo>
                  <a:lnTo>
                    <a:pt x="171894" y="181991"/>
                  </a:lnTo>
                  <a:lnTo>
                    <a:pt x="192112" y="50546"/>
                  </a:lnTo>
                  <a:lnTo>
                    <a:pt x="202234" y="50546"/>
                  </a:lnTo>
                  <a:lnTo>
                    <a:pt x="202234" y="30327"/>
                  </a:lnTo>
                  <a:lnTo>
                    <a:pt x="182003" y="30327"/>
                  </a:lnTo>
                  <a:lnTo>
                    <a:pt x="182003" y="40436"/>
                  </a:lnTo>
                  <a:lnTo>
                    <a:pt x="141566" y="171881"/>
                  </a:lnTo>
                  <a:lnTo>
                    <a:pt x="131445" y="20218"/>
                  </a:lnTo>
                  <a:lnTo>
                    <a:pt x="141566" y="10109"/>
                  </a:lnTo>
                  <a:lnTo>
                    <a:pt x="131445" y="0"/>
                  </a:lnTo>
                  <a:lnTo>
                    <a:pt x="121335" y="0"/>
                  </a:lnTo>
                  <a:lnTo>
                    <a:pt x="111226" y="10109"/>
                  </a:lnTo>
                  <a:lnTo>
                    <a:pt x="121335" y="20218"/>
                  </a:lnTo>
                  <a:lnTo>
                    <a:pt x="111226" y="171881"/>
                  </a:lnTo>
                  <a:lnTo>
                    <a:pt x="70777" y="40436"/>
                  </a:lnTo>
                  <a:lnTo>
                    <a:pt x="70777" y="30327"/>
                  </a:lnTo>
                  <a:lnTo>
                    <a:pt x="50558" y="30327"/>
                  </a:lnTo>
                  <a:lnTo>
                    <a:pt x="50558" y="50546"/>
                  </a:lnTo>
                  <a:lnTo>
                    <a:pt x="60667" y="50546"/>
                  </a:lnTo>
                  <a:lnTo>
                    <a:pt x="80899" y="181991"/>
                  </a:lnTo>
                  <a:lnTo>
                    <a:pt x="20231" y="80886"/>
                  </a:lnTo>
                  <a:lnTo>
                    <a:pt x="20231" y="70777"/>
                  </a:lnTo>
                  <a:lnTo>
                    <a:pt x="0" y="70777"/>
                  </a:lnTo>
                  <a:lnTo>
                    <a:pt x="0" y="90995"/>
                  </a:lnTo>
                  <a:lnTo>
                    <a:pt x="10121" y="90995"/>
                  </a:lnTo>
                  <a:lnTo>
                    <a:pt x="70777" y="222440"/>
                  </a:lnTo>
                  <a:lnTo>
                    <a:pt x="30340" y="242658"/>
                  </a:lnTo>
                  <a:lnTo>
                    <a:pt x="30340" y="283108"/>
                  </a:lnTo>
                  <a:close/>
                </a:path>
                <a:path w="253364" h="283210">
                  <a:moveTo>
                    <a:pt x="70777" y="222440"/>
                  </a:moveTo>
                  <a:lnTo>
                    <a:pt x="182003" y="222440"/>
                  </a:lnTo>
                </a:path>
                <a:path w="253364" h="283210">
                  <a:moveTo>
                    <a:pt x="30340" y="242658"/>
                  </a:moveTo>
                  <a:lnTo>
                    <a:pt x="222453" y="242658"/>
                  </a:lnTo>
                </a:path>
                <a:path w="253364" h="283210">
                  <a:moveTo>
                    <a:pt x="30340" y="262890"/>
                  </a:moveTo>
                  <a:lnTo>
                    <a:pt x="222453" y="262890"/>
                  </a:lnTo>
                </a:path>
                <a:path w="253364" h="283210">
                  <a:moveTo>
                    <a:pt x="10121" y="90995"/>
                  </a:moveTo>
                  <a:lnTo>
                    <a:pt x="20231" y="80886"/>
                  </a:lnTo>
                </a:path>
                <a:path w="253364" h="283210">
                  <a:moveTo>
                    <a:pt x="60667" y="50558"/>
                  </a:moveTo>
                  <a:lnTo>
                    <a:pt x="70777" y="40449"/>
                  </a:lnTo>
                </a:path>
                <a:path w="253364" h="283210">
                  <a:moveTo>
                    <a:pt x="121335" y="20218"/>
                  </a:moveTo>
                  <a:lnTo>
                    <a:pt x="131445" y="20218"/>
                  </a:lnTo>
                </a:path>
                <a:path w="253364" h="283210">
                  <a:moveTo>
                    <a:pt x="182003" y="40449"/>
                  </a:moveTo>
                  <a:lnTo>
                    <a:pt x="192112" y="50558"/>
                  </a:lnTo>
                </a:path>
                <a:path w="253364" h="283210">
                  <a:moveTo>
                    <a:pt x="232562" y="80886"/>
                  </a:moveTo>
                  <a:lnTo>
                    <a:pt x="242671" y="909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24975" y="3789845"/>
              <a:ext cx="253365" cy="283210"/>
            </a:xfrm>
            <a:custGeom>
              <a:avLst/>
              <a:gdLst/>
              <a:ahLst/>
              <a:cxnLst/>
              <a:rect l="l" t="t" r="r" b="b"/>
              <a:pathLst>
                <a:path w="253364" h="283210">
                  <a:moveTo>
                    <a:pt x="0" y="70777"/>
                  </a:moveTo>
                  <a:lnTo>
                    <a:pt x="0" y="90995"/>
                  </a:lnTo>
                  <a:lnTo>
                    <a:pt x="10121" y="90995"/>
                  </a:lnTo>
                  <a:lnTo>
                    <a:pt x="70777" y="222440"/>
                  </a:lnTo>
                  <a:lnTo>
                    <a:pt x="30340" y="242671"/>
                  </a:lnTo>
                  <a:lnTo>
                    <a:pt x="30340" y="283108"/>
                  </a:lnTo>
                  <a:lnTo>
                    <a:pt x="222453" y="283108"/>
                  </a:lnTo>
                  <a:lnTo>
                    <a:pt x="222453" y="242671"/>
                  </a:lnTo>
                  <a:lnTo>
                    <a:pt x="182003" y="222440"/>
                  </a:lnTo>
                  <a:lnTo>
                    <a:pt x="242671" y="90995"/>
                  </a:lnTo>
                  <a:lnTo>
                    <a:pt x="252780" y="90995"/>
                  </a:lnTo>
                  <a:lnTo>
                    <a:pt x="252780" y="70777"/>
                  </a:lnTo>
                  <a:lnTo>
                    <a:pt x="232562" y="70777"/>
                  </a:lnTo>
                  <a:lnTo>
                    <a:pt x="232562" y="80886"/>
                  </a:lnTo>
                  <a:lnTo>
                    <a:pt x="171894" y="182003"/>
                  </a:lnTo>
                  <a:lnTo>
                    <a:pt x="192112" y="50558"/>
                  </a:lnTo>
                  <a:lnTo>
                    <a:pt x="202234" y="50558"/>
                  </a:lnTo>
                  <a:lnTo>
                    <a:pt x="202234" y="30327"/>
                  </a:lnTo>
                  <a:lnTo>
                    <a:pt x="182003" y="30327"/>
                  </a:lnTo>
                  <a:lnTo>
                    <a:pt x="182003" y="40436"/>
                  </a:lnTo>
                  <a:lnTo>
                    <a:pt x="141566" y="171881"/>
                  </a:lnTo>
                  <a:lnTo>
                    <a:pt x="131445" y="20218"/>
                  </a:lnTo>
                  <a:lnTo>
                    <a:pt x="141566" y="10109"/>
                  </a:lnTo>
                  <a:lnTo>
                    <a:pt x="131445" y="0"/>
                  </a:lnTo>
                  <a:lnTo>
                    <a:pt x="121335" y="0"/>
                  </a:lnTo>
                  <a:lnTo>
                    <a:pt x="111226" y="10109"/>
                  </a:lnTo>
                  <a:lnTo>
                    <a:pt x="121335" y="20218"/>
                  </a:lnTo>
                  <a:lnTo>
                    <a:pt x="111226" y="171881"/>
                  </a:lnTo>
                  <a:lnTo>
                    <a:pt x="70777" y="40436"/>
                  </a:lnTo>
                  <a:lnTo>
                    <a:pt x="70777" y="30327"/>
                  </a:lnTo>
                  <a:lnTo>
                    <a:pt x="50558" y="30327"/>
                  </a:lnTo>
                  <a:lnTo>
                    <a:pt x="50558" y="50558"/>
                  </a:lnTo>
                  <a:lnTo>
                    <a:pt x="60667" y="50558"/>
                  </a:lnTo>
                  <a:lnTo>
                    <a:pt x="80899" y="182003"/>
                  </a:lnTo>
                  <a:lnTo>
                    <a:pt x="20231" y="80886"/>
                  </a:lnTo>
                  <a:lnTo>
                    <a:pt x="20231" y="70777"/>
                  </a:lnTo>
                  <a:lnTo>
                    <a:pt x="0" y="70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4975" y="3789845"/>
              <a:ext cx="253365" cy="283210"/>
            </a:xfrm>
            <a:custGeom>
              <a:avLst/>
              <a:gdLst/>
              <a:ahLst/>
              <a:cxnLst/>
              <a:rect l="l" t="t" r="r" b="b"/>
              <a:pathLst>
                <a:path w="253364" h="283210">
                  <a:moveTo>
                    <a:pt x="30340" y="283108"/>
                  </a:moveTo>
                  <a:lnTo>
                    <a:pt x="222453" y="283108"/>
                  </a:lnTo>
                  <a:lnTo>
                    <a:pt x="222453" y="242671"/>
                  </a:lnTo>
                  <a:lnTo>
                    <a:pt x="182003" y="222440"/>
                  </a:lnTo>
                  <a:lnTo>
                    <a:pt x="242671" y="90995"/>
                  </a:lnTo>
                  <a:lnTo>
                    <a:pt x="252780" y="90995"/>
                  </a:lnTo>
                  <a:lnTo>
                    <a:pt x="252780" y="70777"/>
                  </a:lnTo>
                  <a:lnTo>
                    <a:pt x="232562" y="70777"/>
                  </a:lnTo>
                  <a:lnTo>
                    <a:pt x="232562" y="80886"/>
                  </a:lnTo>
                  <a:lnTo>
                    <a:pt x="171894" y="182003"/>
                  </a:lnTo>
                  <a:lnTo>
                    <a:pt x="192112" y="50558"/>
                  </a:lnTo>
                  <a:lnTo>
                    <a:pt x="202234" y="50558"/>
                  </a:lnTo>
                  <a:lnTo>
                    <a:pt x="202234" y="30327"/>
                  </a:lnTo>
                  <a:lnTo>
                    <a:pt x="182003" y="30327"/>
                  </a:lnTo>
                  <a:lnTo>
                    <a:pt x="182003" y="40436"/>
                  </a:lnTo>
                  <a:lnTo>
                    <a:pt x="141566" y="171881"/>
                  </a:lnTo>
                  <a:lnTo>
                    <a:pt x="131445" y="20218"/>
                  </a:lnTo>
                  <a:lnTo>
                    <a:pt x="141566" y="10109"/>
                  </a:lnTo>
                  <a:lnTo>
                    <a:pt x="131445" y="0"/>
                  </a:lnTo>
                  <a:lnTo>
                    <a:pt x="121335" y="0"/>
                  </a:lnTo>
                  <a:lnTo>
                    <a:pt x="111226" y="10109"/>
                  </a:lnTo>
                  <a:lnTo>
                    <a:pt x="121335" y="20218"/>
                  </a:lnTo>
                  <a:lnTo>
                    <a:pt x="111226" y="171881"/>
                  </a:lnTo>
                  <a:lnTo>
                    <a:pt x="70777" y="40436"/>
                  </a:lnTo>
                  <a:lnTo>
                    <a:pt x="70777" y="30327"/>
                  </a:lnTo>
                  <a:lnTo>
                    <a:pt x="50558" y="30327"/>
                  </a:lnTo>
                  <a:lnTo>
                    <a:pt x="50558" y="50558"/>
                  </a:lnTo>
                  <a:lnTo>
                    <a:pt x="60667" y="50558"/>
                  </a:lnTo>
                  <a:lnTo>
                    <a:pt x="80899" y="182003"/>
                  </a:lnTo>
                  <a:lnTo>
                    <a:pt x="20231" y="80886"/>
                  </a:lnTo>
                  <a:lnTo>
                    <a:pt x="20231" y="70777"/>
                  </a:lnTo>
                  <a:lnTo>
                    <a:pt x="0" y="70777"/>
                  </a:lnTo>
                  <a:lnTo>
                    <a:pt x="0" y="90995"/>
                  </a:lnTo>
                  <a:lnTo>
                    <a:pt x="10121" y="90995"/>
                  </a:lnTo>
                  <a:lnTo>
                    <a:pt x="70777" y="222440"/>
                  </a:lnTo>
                  <a:lnTo>
                    <a:pt x="30340" y="242671"/>
                  </a:lnTo>
                  <a:lnTo>
                    <a:pt x="30340" y="283108"/>
                  </a:lnTo>
                  <a:close/>
                </a:path>
                <a:path w="253364" h="283210">
                  <a:moveTo>
                    <a:pt x="70777" y="222440"/>
                  </a:moveTo>
                  <a:lnTo>
                    <a:pt x="182003" y="22244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55316" y="4022407"/>
              <a:ext cx="192405" cy="40640"/>
            </a:xfrm>
            <a:custGeom>
              <a:avLst/>
              <a:gdLst/>
              <a:ahLst/>
              <a:cxnLst/>
              <a:rect l="l" t="t" r="r" b="b"/>
              <a:pathLst>
                <a:path w="192405" h="40639">
                  <a:moveTo>
                    <a:pt x="192112" y="0"/>
                  </a:moveTo>
                  <a:lnTo>
                    <a:pt x="0" y="0"/>
                  </a:lnTo>
                  <a:lnTo>
                    <a:pt x="0" y="20218"/>
                  </a:lnTo>
                  <a:lnTo>
                    <a:pt x="0" y="40449"/>
                  </a:lnTo>
                  <a:lnTo>
                    <a:pt x="192112" y="40449"/>
                  </a:lnTo>
                  <a:lnTo>
                    <a:pt x="192112" y="20231"/>
                  </a:lnTo>
                  <a:lnTo>
                    <a:pt x="19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35097" y="3810063"/>
              <a:ext cx="233045" cy="71120"/>
            </a:xfrm>
            <a:custGeom>
              <a:avLst/>
              <a:gdLst/>
              <a:ahLst/>
              <a:cxnLst/>
              <a:rect l="l" t="t" r="r" b="b"/>
              <a:pathLst>
                <a:path w="233044" h="71120">
                  <a:moveTo>
                    <a:pt x="0" y="70789"/>
                  </a:moveTo>
                  <a:lnTo>
                    <a:pt x="10109" y="60667"/>
                  </a:lnTo>
                </a:path>
                <a:path w="233044" h="71120">
                  <a:moveTo>
                    <a:pt x="50546" y="30340"/>
                  </a:moveTo>
                  <a:lnTo>
                    <a:pt x="60655" y="20231"/>
                  </a:lnTo>
                </a:path>
                <a:path w="233044" h="71120">
                  <a:moveTo>
                    <a:pt x="111213" y="0"/>
                  </a:moveTo>
                  <a:lnTo>
                    <a:pt x="121323" y="0"/>
                  </a:lnTo>
                </a:path>
                <a:path w="233044" h="71120">
                  <a:moveTo>
                    <a:pt x="171881" y="20231"/>
                  </a:moveTo>
                  <a:lnTo>
                    <a:pt x="181991" y="30340"/>
                  </a:lnTo>
                </a:path>
                <a:path w="233044" h="71120">
                  <a:moveTo>
                    <a:pt x="222440" y="60667"/>
                  </a:moveTo>
                  <a:lnTo>
                    <a:pt x="232549" y="70789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41878" y="3162945"/>
              <a:ext cx="192104" cy="25278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51989" y="2202383"/>
              <a:ext cx="171881" cy="23256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88983" y="1878825"/>
              <a:ext cx="171894" cy="23256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162098" y="3810063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32562"/>
                  </a:moveTo>
                  <a:lnTo>
                    <a:pt x="0" y="262890"/>
                  </a:lnTo>
                  <a:lnTo>
                    <a:pt x="161772" y="262890"/>
                  </a:lnTo>
                  <a:lnTo>
                    <a:pt x="161772" y="232562"/>
                  </a:lnTo>
                  <a:lnTo>
                    <a:pt x="111213" y="212331"/>
                  </a:lnTo>
                  <a:lnTo>
                    <a:pt x="101104" y="171894"/>
                  </a:lnTo>
                  <a:lnTo>
                    <a:pt x="101104" y="151663"/>
                  </a:lnTo>
                  <a:lnTo>
                    <a:pt x="131445" y="151663"/>
                  </a:lnTo>
                  <a:lnTo>
                    <a:pt x="101104" y="141554"/>
                  </a:lnTo>
                  <a:lnTo>
                    <a:pt x="131445" y="101117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1008"/>
                  </a:lnTo>
                  <a:lnTo>
                    <a:pt x="90995" y="80886"/>
                  </a:lnTo>
                  <a:lnTo>
                    <a:pt x="111213" y="30340"/>
                  </a:lnTo>
                  <a:lnTo>
                    <a:pt x="90995" y="20218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17"/>
                  </a:lnTo>
                  <a:lnTo>
                    <a:pt x="60667" y="141554"/>
                  </a:lnTo>
                  <a:lnTo>
                    <a:pt x="30327" y="151663"/>
                  </a:lnTo>
                  <a:lnTo>
                    <a:pt x="60667" y="151663"/>
                  </a:lnTo>
                  <a:lnTo>
                    <a:pt x="60667" y="171894"/>
                  </a:lnTo>
                  <a:lnTo>
                    <a:pt x="50558" y="212331"/>
                  </a:lnTo>
                  <a:lnTo>
                    <a:pt x="0" y="2325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62098" y="3810063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62890"/>
                  </a:moveTo>
                  <a:lnTo>
                    <a:pt x="161772" y="262890"/>
                  </a:lnTo>
                  <a:lnTo>
                    <a:pt x="161772" y="232562"/>
                  </a:lnTo>
                  <a:lnTo>
                    <a:pt x="111213" y="212331"/>
                  </a:lnTo>
                  <a:lnTo>
                    <a:pt x="101104" y="171894"/>
                  </a:lnTo>
                  <a:lnTo>
                    <a:pt x="101104" y="151663"/>
                  </a:lnTo>
                  <a:lnTo>
                    <a:pt x="131445" y="151663"/>
                  </a:lnTo>
                  <a:lnTo>
                    <a:pt x="101104" y="141554"/>
                  </a:lnTo>
                  <a:lnTo>
                    <a:pt x="131445" y="101117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1008"/>
                  </a:lnTo>
                  <a:lnTo>
                    <a:pt x="90995" y="80886"/>
                  </a:lnTo>
                  <a:lnTo>
                    <a:pt x="111213" y="30340"/>
                  </a:lnTo>
                  <a:lnTo>
                    <a:pt x="90995" y="20218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17"/>
                  </a:lnTo>
                  <a:lnTo>
                    <a:pt x="60667" y="141554"/>
                  </a:lnTo>
                  <a:lnTo>
                    <a:pt x="30327" y="151663"/>
                  </a:lnTo>
                  <a:lnTo>
                    <a:pt x="60667" y="151663"/>
                  </a:lnTo>
                  <a:lnTo>
                    <a:pt x="60667" y="171894"/>
                  </a:lnTo>
                  <a:lnTo>
                    <a:pt x="50558" y="212331"/>
                  </a:lnTo>
                  <a:lnTo>
                    <a:pt x="0" y="232562"/>
                  </a:lnTo>
                  <a:lnTo>
                    <a:pt x="0" y="262890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62098" y="4032516"/>
              <a:ext cx="161925" cy="30480"/>
            </a:xfrm>
            <a:custGeom>
              <a:avLst/>
              <a:gdLst/>
              <a:ahLst/>
              <a:cxnLst/>
              <a:rect l="l" t="t" r="r" b="b"/>
              <a:pathLst>
                <a:path w="161925" h="30479">
                  <a:moveTo>
                    <a:pt x="161772" y="0"/>
                  </a:moveTo>
                  <a:lnTo>
                    <a:pt x="0" y="0"/>
                  </a:lnTo>
                  <a:lnTo>
                    <a:pt x="0" y="10109"/>
                  </a:lnTo>
                  <a:lnTo>
                    <a:pt x="0" y="20231"/>
                  </a:lnTo>
                  <a:lnTo>
                    <a:pt x="0" y="30340"/>
                  </a:lnTo>
                  <a:lnTo>
                    <a:pt x="161772" y="30340"/>
                  </a:lnTo>
                  <a:lnTo>
                    <a:pt x="161772" y="20231"/>
                  </a:lnTo>
                  <a:lnTo>
                    <a:pt x="161772" y="10109"/>
                  </a:lnTo>
                  <a:lnTo>
                    <a:pt x="161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12657" y="402239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60">
                  <a:moveTo>
                    <a:pt x="0" y="0"/>
                  </a:moveTo>
                  <a:lnTo>
                    <a:pt x="60655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22766" y="3941508"/>
              <a:ext cx="40640" cy="30480"/>
            </a:xfrm>
            <a:custGeom>
              <a:avLst/>
              <a:gdLst/>
              <a:ahLst/>
              <a:cxnLst/>
              <a:rect l="l" t="t" r="r" b="b"/>
              <a:pathLst>
                <a:path w="40639" h="30479">
                  <a:moveTo>
                    <a:pt x="40436" y="0"/>
                  </a:moveTo>
                  <a:lnTo>
                    <a:pt x="0" y="0"/>
                  </a:lnTo>
                  <a:lnTo>
                    <a:pt x="0" y="10109"/>
                  </a:lnTo>
                  <a:lnTo>
                    <a:pt x="0" y="20231"/>
                  </a:lnTo>
                  <a:lnTo>
                    <a:pt x="0" y="30340"/>
                  </a:lnTo>
                  <a:lnTo>
                    <a:pt x="40436" y="30340"/>
                  </a:lnTo>
                  <a:lnTo>
                    <a:pt x="40436" y="20231"/>
                  </a:lnTo>
                  <a:lnTo>
                    <a:pt x="40436" y="10109"/>
                  </a:lnTo>
                  <a:lnTo>
                    <a:pt x="40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32875" y="383028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0" y="0"/>
                  </a:moveTo>
                  <a:lnTo>
                    <a:pt x="20218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22663" y="3152838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32562"/>
                  </a:moveTo>
                  <a:lnTo>
                    <a:pt x="0" y="262890"/>
                  </a:lnTo>
                  <a:lnTo>
                    <a:pt x="161772" y="262890"/>
                  </a:lnTo>
                  <a:lnTo>
                    <a:pt x="161772" y="232562"/>
                  </a:lnTo>
                  <a:lnTo>
                    <a:pt x="111213" y="212331"/>
                  </a:lnTo>
                  <a:lnTo>
                    <a:pt x="101104" y="171894"/>
                  </a:lnTo>
                  <a:lnTo>
                    <a:pt x="101104" y="151663"/>
                  </a:lnTo>
                  <a:lnTo>
                    <a:pt x="131445" y="151663"/>
                  </a:lnTo>
                  <a:lnTo>
                    <a:pt x="101104" y="141554"/>
                  </a:lnTo>
                  <a:lnTo>
                    <a:pt x="131445" y="101104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0995"/>
                  </a:lnTo>
                  <a:lnTo>
                    <a:pt x="90995" y="80886"/>
                  </a:lnTo>
                  <a:lnTo>
                    <a:pt x="111213" y="30327"/>
                  </a:lnTo>
                  <a:lnTo>
                    <a:pt x="90995" y="20218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04"/>
                  </a:lnTo>
                  <a:lnTo>
                    <a:pt x="60667" y="141554"/>
                  </a:lnTo>
                  <a:lnTo>
                    <a:pt x="30327" y="151663"/>
                  </a:lnTo>
                  <a:lnTo>
                    <a:pt x="60667" y="151663"/>
                  </a:lnTo>
                  <a:lnTo>
                    <a:pt x="60667" y="171894"/>
                  </a:lnTo>
                  <a:lnTo>
                    <a:pt x="50558" y="212331"/>
                  </a:lnTo>
                  <a:lnTo>
                    <a:pt x="0" y="2325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22663" y="3152838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62890"/>
                  </a:moveTo>
                  <a:lnTo>
                    <a:pt x="161772" y="262890"/>
                  </a:lnTo>
                  <a:lnTo>
                    <a:pt x="161772" y="232562"/>
                  </a:lnTo>
                  <a:lnTo>
                    <a:pt x="111213" y="212331"/>
                  </a:lnTo>
                  <a:lnTo>
                    <a:pt x="101104" y="171894"/>
                  </a:lnTo>
                  <a:lnTo>
                    <a:pt x="101104" y="151663"/>
                  </a:lnTo>
                  <a:lnTo>
                    <a:pt x="131445" y="151663"/>
                  </a:lnTo>
                  <a:lnTo>
                    <a:pt x="101104" y="141554"/>
                  </a:lnTo>
                  <a:lnTo>
                    <a:pt x="131445" y="101104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0995"/>
                  </a:lnTo>
                  <a:lnTo>
                    <a:pt x="90995" y="80886"/>
                  </a:lnTo>
                  <a:lnTo>
                    <a:pt x="111213" y="30327"/>
                  </a:lnTo>
                  <a:lnTo>
                    <a:pt x="90995" y="20218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04"/>
                  </a:lnTo>
                  <a:lnTo>
                    <a:pt x="60667" y="141554"/>
                  </a:lnTo>
                  <a:lnTo>
                    <a:pt x="30327" y="151663"/>
                  </a:lnTo>
                  <a:lnTo>
                    <a:pt x="60667" y="151663"/>
                  </a:lnTo>
                  <a:lnTo>
                    <a:pt x="60667" y="171894"/>
                  </a:lnTo>
                  <a:lnTo>
                    <a:pt x="50558" y="212331"/>
                  </a:lnTo>
                  <a:lnTo>
                    <a:pt x="0" y="232562"/>
                  </a:lnTo>
                  <a:lnTo>
                    <a:pt x="0" y="262890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22663" y="3375291"/>
              <a:ext cx="161925" cy="30480"/>
            </a:xfrm>
            <a:custGeom>
              <a:avLst/>
              <a:gdLst/>
              <a:ahLst/>
              <a:cxnLst/>
              <a:rect l="l" t="t" r="r" b="b"/>
              <a:pathLst>
                <a:path w="161925" h="30479">
                  <a:moveTo>
                    <a:pt x="161772" y="0"/>
                  </a:moveTo>
                  <a:lnTo>
                    <a:pt x="0" y="0"/>
                  </a:lnTo>
                  <a:lnTo>
                    <a:pt x="0" y="10109"/>
                  </a:lnTo>
                  <a:lnTo>
                    <a:pt x="0" y="20231"/>
                  </a:lnTo>
                  <a:lnTo>
                    <a:pt x="0" y="30340"/>
                  </a:lnTo>
                  <a:lnTo>
                    <a:pt x="161772" y="30340"/>
                  </a:lnTo>
                  <a:lnTo>
                    <a:pt x="161772" y="20231"/>
                  </a:lnTo>
                  <a:lnTo>
                    <a:pt x="161772" y="10109"/>
                  </a:lnTo>
                  <a:lnTo>
                    <a:pt x="161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73221" y="336516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60">
                  <a:moveTo>
                    <a:pt x="0" y="0"/>
                  </a:moveTo>
                  <a:lnTo>
                    <a:pt x="60655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83331" y="3284283"/>
              <a:ext cx="40640" cy="30480"/>
            </a:xfrm>
            <a:custGeom>
              <a:avLst/>
              <a:gdLst/>
              <a:ahLst/>
              <a:cxnLst/>
              <a:rect l="l" t="t" r="r" b="b"/>
              <a:pathLst>
                <a:path w="40639" h="30479">
                  <a:moveTo>
                    <a:pt x="40436" y="0"/>
                  </a:moveTo>
                  <a:lnTo>
                    <a:pt x="0" y="0"/>
                  </a:lnTo>
                  <a:lnTo>
                    <a:pt x="0" y="10109"/>
                  </a:lnTo>
                  <a:lnTo>
                    <a:pt x="0" y="20231"/>
                  </a:lnTo>
                  <a:lnTo>
                    <a:pt x="0" y="30340"/>
                  </a:lnTo>
                  <a:lnTo>
                    <a:pt x="40436" y="30340"/>
                  </a:lnTo>
                  <a:lnTo>
                    <a:pt x="40436" y="20231"/>
                  </a:lnTo>
                  <a:lnTo>
                    <a:pt x="40436" y="10109"/>
                  </a:lnTo>
                  <a:lnTo>
                    <a:pt x="40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93440" y="317305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0" y="0"/>
                  </a:moveTo>
                  <a:lnTo>
                    <a:pt x="20218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22663" y="1545158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32562"/>
                  </a:moveTo>
                  <a:lnTo>
                    <a:pt x="0" y="262890"/>
                  </a:lnTo>
                  <a:lnTo>
                    <a:pt x="161772" y="262890"/>
                  </a:lnTo>
                  <a:lnTo>
                    <a:pt x="161772" y="232562"/>
                  </a:lnTo>
                  <a:lnTo>
                    <a:pt x="111213" y="212331"/>
                  </a:lnTo>
                  <a:lnTo>
                    <a:pt x="101104" y="171894"/>
                  </a:lnTo>
                  <a:lnTo>
                    <a:pt x="101104" y="151663"/>
                  </a:lnTo>
                  <a:lnTo>
                    <a:pt x="131445" y="151663"/>
                  </a:lnTo>
                  <a:lnTo>
                    <a:pt x="101104" y="141554"/>
                  </a:lnTo>
                  <a:lnTo>
                    <a:pt x="131445" y="101104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0995"/>
                  </a:lnTo>
                  <a:lnTo>
                    <a:pt x="90995" y="80886"/>
                  </a:lnTo>
                  <a:lnTo>
                    <a:pt x="111213" y="30327"/>
                  </a:lnTo>
                  <a:lnTo>
                    <a:pt x="90995" y="20218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04"/>
                  </a:lnTo>
                  <a:lnTo>
                    <a:pt x="60667" y="141554"/>
                  </a:lnTo>
                  <a:lnTo>
                    <a:pt x="30327" y="151663"/>
                  </a:lnTo>
                  <a:lnTo>
                    <a:pt x="60667" y="151663"/>
                  </a:lnTo>
                  <a:lnTo>
                    <a:pt x="60667" y="171894"/>
                  </a:lnTo>
                  <a:lnTo>
                    <a:pt x="50558" y="212331"/>
                  </a:lnTo>
                  <a:lnTo>
                    <a:pt x="0" y="232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22663" y="1545158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62890"/>
                  </a:moveTo>
                  <a:lnTo>
                    <a:pt x="161772" y="262890"/>
                  </a:lnTo>
                  <a:lnTo>
                    <a:pt x="161772" y="232562"/>
                  </a:lnTo>
                  <a:lnTo>
                    <a:pt x="111213" y="212331"/>
                  </a:lnTo>
                  <a:lnTo>
                    <a:pt x="101104" y="171894"/>
                  </a:lnTo>
                  <a:lnTo>
                    <a:pt x="101104" y="151663"/>
                  </a:lnTo>
                  <a:lnTo>
                    <a:pt x="131445" y="151663"/>
                  </a:lnTo>
                  <a:lnTo>
                    <a:pt x="101104" y="141554"/>
                  </a:lnTo>
                  <a:lnTo>
                    <a:pt x="131445" y="101104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0995"/>
                  </a:lnTo>
                  <a:lnTo>
                    <a:pt x="90995" y="80886"/>
                  </a:lnTo>
                  <a:lnTo>
                    <a:pt x="111213" y="30327"/>
                  </a:lnTo>
                  <a:lnTo>
                    <a:pt x="90995" y="20218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04"/>
                  </a:lnTo>
                  <a:lnTo>
                    <a:pt x="60667" y="141554"/>
                  </a:lnTo>
                  <a:lnTo>
                    <a:pt x="30327" y="151663"/>
                  </a:lnTo>
                  <a:lnTo>
                    <a:pt x="60667" y="151663"/>
                  </a:lnTo>
                  <a:lnTo>
                    <a:pt x="60667" y="171894"/>
                  </a:lnTo>
                  <a:lnTo>
                    <a:pt x="50558" y="212331"/>
                  </a:lnTo>
                  <a:lnTo>
                    <a:pt x="0" y="232562"/>
                  </a:lnTo>
                  <a:lnTo>
                    <a:pt x="0" y="262890"/>
                  </a:lnTo>
                  <a:close/>
                </a:path>
                <a:path w="161925" h="262889">
                  <a:moveTo>
                    <a:pt x="0" y="232549"/>
                  </a:moveTo>
                  <a:lnTo>
                    <a:pt x="161772" y="232549"/>
                  </a:lnTo>
                </a:path>
                <a:path w="161925" h="262889">
                  <a:moveTo>
                    <a:pt x="0" y="242671"/>
                  </a:moveTo>
                  <a:lnTo>
                    <a:pt x="161772" y="242671"/>
                  </a:lnTo>
                </a:path>
                <a:path w="161925" h="262889">
                  <a:moveTo>
                    <a:pt x="50558" y="212331"/>
                  </a:moveTo>
                  <a:lnTo>
                    <a:pt x="111213" y="212331"/>
                  </a:lnTo>
                </a:path>
                <a:path w="161925" h="262889">
                  <a:moveTo>
                    <a:pt x="60667" y="141554"/>
                  </a:moveTo>
                  <a:lnTo>
                    <a:pt x="101104" y="141554"/>
                  </a:lnTo>
                </a:path>
                <a:path w="161925" h="262889">
                  <a:moveTo>
                    <a:pt x="60667" y="151663"/>
                  </a:moveTo>
                  <a:lnTo>
                    <a:pt x="101104" y="151663"/>
                  </a:lnTo>
                </a:path>
                <a:path w="161925" h="262889">
                  <a:moveTo>
                    <a:pt x="70777" y="20218"/>
                  </a:moveTo>
                  <a:lnTo>
                    <a:pt x="90995" y="2021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5" name="object 5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145531" y="3484217"/>
            <a:ext cx="192104" cy="252784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4141609" y="1909813"/>
            <a:ext cx="161925" cy="262890"/>
            <a:chOff x="4141609" y="1909813"/>
            <a:chExt cx="161925" cy="262890"/>
          </a:xfrm>
        </p:grpSpPr>
        <p:sp>
          <p:nvSpPr>
            <p:cNvPr id="57" name="object 57"/>
            <p:cNvSpPr/>
            <p:nvPr/>
          </p:nvSpPr>
          <p:spPr>
            <a:xfrm>
              <a:off x="4141609" y="1909813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32549"/>
                  </a:moveTo>
                  <a:lnTo>
                    <a:pt x="0" y="262890"/>
                  </a:lnTo>
                  <a:lnTo>
                    <a:pt x="161772" y="262890"/>
                  </a:lnTo>
                  <a:lnTo>
                    <a:pt x="161772" y="232549"/>
                  </a:lnTo>
                  <a:lnTo>
                    <a:pt x="111213" y="212331"/>
                  </a:lnTo>
                  <a:lnTo>
                    <a:pt x="101104" y="171881"/>
                  </a:lnTo>
                  <a:lnTo>
                    <a:pt x="101104" y="151663"/>
                  </a:lnTo>
                  <a:lnTo>
                    <a:pt x="131445" y="151663"/>
                  </a:lnTo>
                  <a:lnTo>
                    <a:pt x="101104" y="141554"/>
                  </a:lnTo>
                  <a:lnTo>
                    <a:pt x="131445" y="101104"/>
                  </a:lnTo>
                  <a:lnTo>
                    <a:pt x="141554" y="70777"/>
                  </a:lnTo>
                  <a:lnTo>
                    <a:pt x="141554" y="60655"/>
                  </a:lnTo>
                  <a:lnTo>
                    <a:pt x="131445" y="40436"/>
                  </a:lnTo>
                  <a:lnTo>
                    <a:pt x="90995" y="90995"/>
                  </a:lnTo>
                  <a:lnTo>
                    <a:pt x="90995" y="80886"/>
                  </a:lnTo>
                  <a:lnTo>
                    <a:pt x="111213" y="30327"/>
                  </a:lnTo>
                  <a:lnTo>
                    <a:pt x="90995" y="20218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27" y="40436"/>
                  </a:lnTo>
                  <a:lnTo>
                    <a:pt x="20218" y="60655"/>
                  </a:lnTo>
                  <a:lnTo>
                    <a:pt x="20218" y="70777"/>
                  </a:lnTo>
                  <a:lnTo>
                    <a:pt x="30327" y="101104"/>
                  </a:lnTo>
                  <a:lnTo>
                    <a:pt x="60667" y="141554"/>
                  </a:lnTo>
                  <a:lnTo>
                    <a:pt x="30327" y="151663"/>
                  </a:lnTo>
                  <a:lnTo>
                    <a:pt x="60667" y="151663"/>
                  </a:lnTo>
                  <a:lnTo>
                    <a:pt x="60667" y="171881"/>
                  </a:lnTo>
                  <a:lnTo>
                    <a:pt x="50546" y="212331"/>
                  </a:lnTo>
                  <a:lnTo>
                    <a:pt x="0" y="23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41609" y="1909813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62890"/>
                  </a:moveTo>
                  <a:lnTo>
                    <a:pt x="161772" y="262890"/>
                  </a:lnTo>
                  <a:lnTo>
                    <a:pt x="161772" y="232549"/>
                  </a:lnTo>
                  <a:lnTo>
                    <a:pt x="111213" y="212331"/>
                  </a:lnTo>
                  <a:lnTo>
                    <a:pt x="101104" y="171881"/>
                  </a:lnTo>
                  <a:lnTo>
                    <a:pt x="101104" y="151663"/>
                  </a:lnTo>
                  <a:lnTo>
                    <a:pt x="131445" y="151663"/>
                  </a:lnTo>
                  <a:lnTo>
                    <a:pt x="101104" y="141554"/>
                  </a:lnTo>
                  <a:lnTo>
                    <a:pt x="131445" y="101104"/>
                  </a:lnTo>
                  <a:lnTo>
                    <a:pt x="141554" y="70777"/>
                  </a:lnTo>
                  <a:lnTo>
                    <a:pt x="141554" y="60655"/>
                  </a:lnTo>
                  <a:lnTo>
                    <a:pt x="131445" y="40436"/>
                  </a:lnTo>
                  <a:lnTo>
                    <a:pt x="90995" y="90995"/>
                  </a:lnTo>
                  <a:lnTo>
                    <a:pt x="90995" y="80886"/>
                  </a:lnTo>
                  <a:lnTo>
                    <a:pt x="111213" y="30327"/>
                  </a:lnTo>
                  <a:lnTo>
                    <a:pt x="90995" y="20218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27" y="40436"/>
                  </a:lnTo>
                  <a:lnTo>
                    <a:pt x="20218" y="60655"/>
                  </a:lnTo>
                  <a:lnTo>
                    <a:pt x="20218" y="70777"/>
                  </a:lnTo>
                  <a:lnTo>
                    <a:pt x="30327" y="101104"/>
                  </a:lnTo>
                  <a:lnTo>
                    <a:pt x="60667" y="141554"/>
                  </a:lnTo>
                  <a:lnTo>
                    <a:pt x="30327" y="151663"/>
                  </a:lnTo>
                  <a:lnTo>
                    <a:pt x="60667" y="151663"/>
                  </a:lnTo>
                  <a:lnTo>
                    <a:pt x="60667" y="171881"/>
                  </a:lnTo>
                  <a:lnTo>
                    <a:pt x="50546" y="212331"/>
                  </a:lnTo>
                  <a:lnTo>
                    <a:pt x="0" y="232549"/>
                  </a:lnTo>
                  <a:lnTo>
                    <a:pt x="0" y="262890"/>
                  </a:lnTo>
                  <a:close/>
                </a:path>
                <a:path w="161925" h="262889">
                  <a:moveTo>
                    <a:pt x="0" y="232549"/>
                  </a:moveTo>
                  <a:lnTo>
                    <a:pt x="161772" y="232549"/>
                  </a:lnTo>
                </a:path>
                <a:path w="161925" h="262889">
                  <a:moveTo>
                    <a:pt x="0" y="242658"/>
                  </a:moveTo>
                  <a:lnTo>
                    <a:pt x="161772" y="242658"/>
                  </a:lnTo>
                </a:path>
                <a:path w="161925" h="262889">
                  <a:moveTo>
                    <a:pt x="50546" y="212331"/>
                  </a:moveTo>
                  <a:lnTo>
                    <a:pt x="111213" y="212331"/>
                  </a:lnTo>
                </a:path>
                <a:path w="161925" h="262889">
                  <a:moveTo>
                    <a:pt x="60667" y="141554"/>
                  </a:moveTo>
                  <a:lnTo>
                    <a:pt x="101104" y="141554"/>
                  </a:lnTo>
                </a:path>
                <a:path w="161925" h="262889">
                  <a:moveTo>
                    <a:pt x="60667" y="151663"/>
                  </a:moveTo>
                  <a:lnTo>
                    <a:pt x="101104" y="151663"/>
                  </a:lnTo>
                </a:path>
                <a:path w="161925" h="262889">
                  <a:moveTo>
                    <a:pt x="70777" y="20218"/>
                  </a:moveTo>
                  <a:lnTo>
                    <a:pt x="90995" y="2021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5661365" y="1448001"/>
            <a:ext cx="2894330" cy="2689860"/>
            <a:chOff x="5661365" y="1448001"/>
            <a:chExt cx="2894330" cy="2689860"/>
          </a:xfrm>
        </p:grpSpPr>
        <p:sp>
          <p:nvSpPr>
            <p:cNvPr id="60" name="object 60"/>
            <p:cNvSpPr/>
            <p:nvPr/>
          </p:nvSpPr>
          <p:spPr>
            <a:xfrm>
              <a:off x="5671476" y="1458112"/>
              <a:ext cx="2669540" cy="2669540"/>
            </a:xfrm>
            <a:custGeom>
              <a:avLst/>
              <a:gdLst/>
              <a:ahLst/>
              <a:cxnLst/>
              <a:rect l="l" t="t" r="r" b="b"/>
              <a:pathLst>
                <a:path w="2669540" h="2669540">
                  <a:moveTo>
                    <a:pt x="2669349" y="2669349"/>
                  </a:moveTo>
                  <a:lnTo>
                    <a:pt x="2669349" y="0"/>
                  </a:lnTo>
                  <a:lnTo>
                    <a:pt x="0" y="0"/>
                  </a:lnTo>
                  <a:lnTo>
                    <a:pt x="0" y="2669349"/>
                  </a:lnTo>
                  <a:lnTo>
                    <a:pt x="2669349" y="2669349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11913" y="1498548"/>
              <a:ext cx="2588895" cy="2588895"/>
            </a:xfrm>
            <a:custGeom>
              <a:avLst/>
              <a:gdLst/>
              <a:ahLst/>
              <a:cxnLst/>
              <a:rect l="l" t="t" r="r" b="b"/>
              <a:pathLst>
                <a:path w="2588895" h="2588895">
                  <a:moveTo>
                    <a:pt x="323557" y="2264905"/>
                  </a:moveTo>
                  <a:lnTo>
                    <a:pt x="0" y="2264905"/>
                  </a:lnTo>
                  <a:lnTo>
                    <a:pt x="0" y="2588463"/>
                  </a:lnTo>
                  <a:lnTo>
                    <a:pt x="323557" y="2588463"/>
                  </a:lnTo>
                  <a:lnTo>
                    <a:pt x="323557" y="2264905"/>
                  </a:lnTo>
                  <a:close/>
                </a:path>
                <a:path w="2588895" h="2588895">
                  <a:moveTo>
                    <a:pt x="323557" y="1617789"/>
                  </a:moveTo>
                  <a:lnTo>
                    <a:pt x="0" y="1617789"/>
                  </a:lnTo>
                  <a:lnTo>
                    <a:pt x="0" y="1941347"/>
                  </a:lnTo>
                  <a:lnTo>
                    <a:pt x="323557" y="1941347"/>
                  </a:lnTo>
                  <a:lnTo>
                    <a:pt x="323557" y="1617789"/>
                  </a:lnTo>
                  <a:close/>
                </a:path>
                <a:path w="2588895" h="2588895">
                  <a:moveTo>
                    <a:pt x="323557" y="970673"/>
                  </a:moveTo>
                  <a:lnTo>
                    <a:pt x="0" y="970673"/>
                  </a:lnTo>
                  <a:lnTo>
                    <a:pt x="0" y="1294231"/>
                  </a:lnTo>
                  <a:lnTo>
                    <a:pt x="323557" y="1294231"/>
                  </a:lnTo>
                  <a:lnTo>
                    <a:pt x="323557" y="970673"/>
                  </a:lnTo>
                  <a:close/>
                </a:path>
                <a:path w="2588895" h="2588895">
                  <a:moveTo>
                    <a:pt x="323557" y="323557"/>
                  </a:moveTo>
                  <a:lnTo>
                    <a:pt x="0" y="323557"/>
                  </a:lnTo>
                  <a:lnTo>
                    <a:pt x="0" y="647115"/>
                  </a:lnTo>
                  <a:lnTo>
                    <a:pt x="323557" y="647115"/>
                  </a:lnTo>
                  <a:lnTo>
                    <a:pt x="323557" y="323557"/>
                  </a:lnTo>
                  <a:close/>
                </a:path>
                <a:path w="2588895" h="2588895">
                  <a:moveTo>
                    <a:pt x="647115" y="1941347"/>
                  </a:moveTo>
                  <a:lnTo>
                    <a:pt x="323557" y="1941347"/>
                  </a:lnTo>
                  <a:lnTo>
                    <a:pt x="323557" y="2264905"/>
                  </a:lnTo>
                  <a:lnTo>
                    <a:pt x="647115" y="2264905"/>
                  </a:lnTo>
                  <a:lnTo>
                    <a:pt x="647115" y="1941347"/>
                  </a:lnTo>
                  <a:close/>
                </a:path>
                <a:path w="2588895" h="2588895">
                  <a:moveTo>
                    <a:pt x="647115" y="1294231"/>
                  </a:moveTo>
                  <a:lnTo>
                    <a:pt x="323557" y="1294231"/>
                  </a:lnTo>
                  <a:lnTo>
                    <a:pt x="323557" y="1617789"/>
                  </a:lnTo>
                  <a:lnTo>
                    <a:pt x="647115" y="1617789"/>
                  </a:lnTo>
                  <a:lnTo>
                    <a:pt x="647115" y="1294231"/>
                  </a:lnTo>
                  <a:close/>
                </a:path>
                <a:path w="2588895" h="2588895">
                  <a:moveTo>
                    <a:pt x="647115" y="647115"/>
                  </a:moveTo>
                  <a:lnTo>
                    <a:pt x="323557" y="647115"/>
                  </a:lnTo>
                  <a:lnTo>
                    <a:pt x="323557" y="970673"/>
                  </a:lnTo>
                  <a:lnTo>
                    <a:pt x="647115" y="970673"/>
                  </a:lnTo>
                  <a:lnTo>
                    <a:pt x="647115" y="647115"/>
                  </a:lnTo>
                  <a:close/>
                </a:path>
                <a:path w="2588895" h="2588895">
                  <a:moveTo>
                    <a:pt x="647115" y="0"/>
                  </a:moveTo>
                  <a:lnTo>
                    <a:pt x="323557" y="0"/>
                  </a:lnTo>
                  <a:lnTo>
                    <a:pt x="323557" y="323557"/>
                  </a:lnTo>
                  <a:lnTo>
                    <a:pt x="647115" y="323557"/>
                  </a:lnTo>
                  <a:lnTo>
                    <a:pt x="647115" y="0"/>
                  </a:lnTo>
                  <a:close/>
                </a:path>
                <a:path w="2588895" h="2588895">
                  <a:moveTo>
                    <a:pt x="970673" y="2264905"/>
                  </a:moveTo>
                  <a:lnTo>
                    <a:pt x="647115" y="2264905"/>
                  </a:lnTo>
                  <a:lnTo>
                    <a:pt x="647115" y="2588463"/>
                  </a:lnTo>
                  <a:lnTo>
                    <a:pt x="970673" y="2588463"/>
                  </a:lnTo>
                  <a:lnTo>
                    <a:pt x="970673" y="2264905"/>
                  </a:lnTo>
                  <a:close/>
                </a:path>
                <a:path w="2588895" h="2588895">
                  <a:moveTo>
                    <a:pt x="970673" y="1617789"/>
                  </a:moveTo>
                  <a:lnTo>
                    <a:pt x="647115" y="1617789"/>
                  </a:lnTo>
                  <a:lnTo>
                    <a:pt x="647115" y="1941347"/>
                  </a:lnTo>
                  <a:lnTo>
                    <a:pt x="970673" y="1941347"/>
                  </a:lnTo>
                  <a:lnTo>
                    <a:pt x="970673" y="1617789"/>
                  </a:lnTo>
                  <a:close/>
                </a:path>
                <a:path w="2588895" h="2588895">
                  <a:moveTo>
                    <a:pt x="970673" y="970673"/>
                  </a:moveTo>
                  <a:lnTo>
                    <a:pt x="647115" y="970673"/>
                  </a:lnTo>
                  <a:lnTo>
                    <a:pt x="647115" y="1294231"/>
                  </a:lnTo>
                  <a:lnTo>
                    <a:pt x="970673" y="1294231"/>
                  </a:lnTo>
                  <a:lnTo>
                    <a:pt x="970673" y="970673"/>
                  </a:lnTo>
                  <a:close/>
                </a:path>
                <a:path w="2588895" h="2588895">
                  <a:moveTo>
                    <a:pt x="970673" y="323557"/>
                  </a:moveTo>
                  <a:lnTo>
                    <a:pt x="647115" y="323557"/>
                  </a:lnTo>
                  <a:lnTo>
                    <a:pt x="647115" y="647115"/>
                  </a:lnTo>
                  <a:lnTo>
                    <a:pt x="970673" y="647115"/>
                  </a:lnTo>
                  <a:lnTo>
                    <a:pt x="970673" y="323557"/>
                  </a:lnTo>
                  <a:close/>
                </a:path>
                <a:path w="2588895" h="2588895">
                  <a:moveTo>
                    <a:pt x="1294231" y="1941347"/>
                  </a:moveTo>
                  <a:lnTo>
                    <a:pt x="970673" y="1941347"/>
                  </a:lnTo>
                  <a:lnTo>
                    <a:pt x="970673" y="2264905"/>
                  </a:lnTo>
                  <a:lnTo>
                    <a:pt x="1294231" y="2264905"/>
                  </a:lnTo>
                  <a:lnTo>
                    <a:pt x="1294231" y="1941347"/>
                  </a:lnTo>
                  <a:close/>
                </a:path>
                <a:path w="2588895" h="2588895">
                  <a:moveTo>
                    <a:pt x="1294231" y="1294231"/>
                  </a:moveTo>
                  <a:lnTo>
                    <a:pt x="970673" y="1294231"/>
                  </a:lnTo>
                  <a:lnTo>
                    <a:pt x="970673" y="1617789"/>
                  </a:lnTo>
                  <a:lnTo>
                    <a:pt x="1294231" y="1617789"/>
                  </a:lnTo>
                  <a:lnTo>
                    <a:pt x="1294231" y="1294231"/>
                  </a:lnTo>
                  <a:close/>
                </a:path>
                <a:path w="2588895" h="2588895">
                  <a:moveTo>
                    <a:pt x="1294231" y="647115"/>
                  </a:moveTo>
                  <a:lnTo>
                    <a:pt x="970673" y="647115"/>
                  </a:lnTo>
                  <a:lnTo>
                    <a:pt x="970673" y="970673"/>
                  </a:lnTo>
                  <a:lnTo>
                    <a:pt x="1294231" y="970673"/>
                  </a:lnTo>
                  <a:lnTo>
                    <a:pt x="1294231" y="647115"/>
                  </a:lnTo>
                  <a:close/>
                </a:path>
                <a:path w="2588895" h="2588895">
                  <a:moveTo>
                    <a:pt x="1294231" y="0"/>
                  </a:moveTo>
                  <a:lnTo>
                    <a:pt x="970673" y="0"/>
                  </a:lnTo>
                  <a:lnTo>
                    <a:pt x="970673" y="323557"/>
                  </a:lnTo>
                  <a:lnTo>
                    <a:pt x="1294231" y="323557"/>
                  </a:lnTo>
                  <a:lnTo>
                    <a:pt x="1294231" y="0"/>
                  </a:lnTo>
                  <a:close/>
                </a:path>
                <a:path w="2588895" h="2588895">
                  <a:moveTo>
                    <a:pt x="1617789" y="2264905"/>
                  </a:moveTo>
                  <a:lnTo>
                    <a:pt x="1294231" y="2264905"/>
                  </a:lnTo>
                  <a:lnTo>
                    <a:pt x="1294231" y="2588463"/>
                  </a:lnTo>
                  <a:lnTo>
                    <a:pt x="1617789" y="2588463"/>
                  </a:lnTo>
                  <a:lnTo>
                    <a:pt x="1617789" y="2264905"/>
                  </a:lnTo>
                  <a:close/>
                </a:path>
                <a:path w="2588895" h="2588895">
                  <a:moveTo>
                    <a:pt x="1617789" y="1617789"/>
                  </a:moveTo>
                  <a:lnTo>
                    <a:pt x="1294231" y="1617789"/>
                  </a:lnTo>
                  <a:lnTo>
                    <a:pt x="1294231" y="1941347"/>
                  </a:lnTo>
                  <a:lnTo>
                    <a:pt x="1617789" y="1941347"/>
                  </a:lnTo>
                  <a:lnTo>
                    <a:pt x="1617789" y="1617789"/>
                  </a:lnTo>
                  <a:close/>
                </a:path>
                <a:path w="2588895" h="2588895">
                  <a:moveTo>
                    <a:pt x="1617789" y="970673"/>
                  </a:moveTo>
                  <a:lnTo>
                    <a:pt x="1294231" y="970673"/>
                  </a:lnTo>
                  <a:lnTo>
                    <a:pt x="1294231" y="1294231"/>
                  </a:lnTo>
                  <a:lnTo>
                    <a:pt x="1617789" y="1294231"/>
                  </a:lnTo>
                  <a:lnTo>
                    <a:pt x="1617789" y="970673"/>
                  </a:lnTo>
                  <a:close/>
                </a:path>
                <a:path w="2588895" h="2588895">
                  <a:moveTo>
                    <a:pt x="1617789" y="323557"/>
                  </a:moveTo>
                  <a:lnTo>
                    <a:pt x="1294231" y="323557"/>
                  </a:lnTo>
                  <a:lnTo>
                    <a:pt x="1294231" y="647115"/>
                  </a:lnTo>
                  <a:lnTo>
                    <a:pt x="1617789" y="647115"/>
                  </a:lnTo>
                  <a:lnTo>
                    <a:pt x="1617789" y="323557"/>
                  </a:lnTo>
                  <a:close/>
                </a:path>
                <a:path w="2588895" h="2588895">
                  <a:moveTo>
                    <a:pt x="1941347" y="1941347"/>
                  </a:moveTo>
                  <a:lnTo>
                    <a:pt x="1617789" y="1941347"/>
                  </a:lnTo>
                  <a:lnTo>
                    <a:pt x="1617789" y="2264905"/>
                  </a:lnTo>
                  <a:lnTo>
                    <a:pt x="1941347" y="2264905"/>
                  </a:lnTo>
                  <a:lnTo>
                    <a:pt x="1941347" y="1941347"/>
                  </a:lnTo>
                  <a:close/>
                </a:path>
                <a:path w="2588895" h="2588895">
                  <a:moveTo>
                    <a:pt x="1941347" y="1294231"/>
                  </a:moveTo>
                  <a:lnTo>
                    <a:pt x="1617789" y="1294231"/>
                  </a:lnTo>
                  <a:lnTo>
                    <a:pt x="1617789" y="1617789"/>
                  </a:lnTo>
                  <a:lnTo>
                    <a:pt x="1941347" y="1617789"/>
                  </a:lnTo>
                  <a:lnTo>
                    <a:pt x="1941347" y="1294231"/>
                  </a:lnTo>
                  <a:close/>
                </a:path>
                <a:path w="2588895" h="2588895">
                  <a:moveTo>
                    <a:pt x="1941347" y="647115"/>
                  </a:moveTo>
                  <a:lnTo>
                    <a:pt x="1617789" y="647115"/>
                  </a:lnTo>
                  <a:lnTo>
                    <a:pt x="1617789" y="970673"/>
                  </a:lnTo>
                  <a:lnTo>
                    <a:pt x="1941347" y="970673"/>
                  </a:lnTo>
                  <a:lnTo>
                    <a:pt x="1941347" y="647115"/>
                  </a:lnTo>
                  <a:close/>
                </a:path>
                <a:path w="2588895" h="2588895">
                  <a:moveTo>
                    <a:pt x="1941347" y="0"/>
                  </a:moveTo>
                  <a:lnTo>
                    <a:pt x="1617789" y="0"/>
                  </a:lnTo>
                  <a:lnTo>
                    <a:pt x="1617789" y="323557"/>
                  </a:lnTo>
                  <a:lnTo>
                    <a:pt x="1941347" y="323557"/>
                  </a:lnTo>
                  <a:lnTo>
                    <a:pt x="1941347" y="0"/>
                  </a:lnTo>
                  <a:close/>
                </a:path>
                <a:path w="2588895" h="2588895">
                  <a:moveTo>
                    <a:pt x="2264905" y="2264905"/>
                  </a:moveTo>
                  <a:lnTo>
                    <a:pt x="1941347" y="2264905"/>
                  </a:lnTo>
                  <a:lnTo>
                    <a:pt x="1941347" y="2588463"/>
                  </a:lnTo>
                  <a:lnTo>
                    <a:pt x="2264905" y="2588463"/>
                  </a:lnTo>
                  <a:lnTo>
                    <a:pt x="2264905" y="2264905"/>
                  </a:lnTo>
                  <a:close/>
                </a:path>
                <a:path w="2588895" h="2588895">
                  <a:moveTo>
                    <a:pt x="2264905" y="1617789"/>
                  </a:moveTo>
                  <a:lnTo>
                    <a:pt x="1941347" y="1617789"/>
                  </a:lnTo>
                  <a:lnTo>
                    <a:pt x="1941347" y="1941347"/>
                  </a:lnTo>
                  <a:lnTo>
                    <a:pt x="2264905" y="1941347"/>
                  </a:lnTo>
                  <a:lnTo>
                    <a:pt x="2264905" y="1617789"/>
                  </a:lnTo>
                  <a:close/>
                </a:path>
                <a:path w="2588895" h="2588895">
                  <a:moveTo>
                    <a:pt x="2264905" y="970673"/>
                  </a:moveTo>
                  <a:lnTo>
                    <a:pt x="1941347" y="970673"/>
                  </a:lnTo>
                  <a:lnTo>
                    <a:pt x="1941347" y="1294231"/>
                  </a:lnTo>
                  <a:lnTo>
                    <a:pt x="2264905" y="1294231"/>
                  </a:lnTo>
                  <a:lnTo>
                    <a:pt x="2264905" y="970673"/>
                  </a:lnTo>
                  <a:close/>
                </a:path>
                <a:path w="2588895" h="2588895">
                  <a:moveTo>
                    <a:pt x="2264905" y="323557"/>
                  </a:moveTo>
                  <a:lnTo>
                    <a:pt x="1941347" y="323557"/>
                  </a:lnTo>
                  <a:lnTo>
                    <a:pt x="1941347" y="647115"/>
                  </a:lnTo>
                  <a:lnTo>
                    <a:pt x="2264905" y="647115"/>
                  </a:lnTo>
                  <a:lnTo>
                    <a:pt x="2264905" y="323557"/>
                  </a:lnTo>
                  <a:close/>
                </a:path>
                <a:path w="2588895" h="2588895">
                  <a:moveTo>
                    <a:pt x="2588463" y="1941347"/>
                  </a:moveTo>
                  <a:lnTo>
                    <a:pt x="2264905" y="1941347"/>
                  </a:lnTo>
                  <a:lnTo>
                    <a:pt x="2264905" y="2264905"/>
                  </a:lnTo>
                  <a:lnTo>
                    <a:pt x="2588463" y="2264905"/>
                  </a:lnTo>
                  <a:lnTo>
                    <a:pt x="2588463" y="1941347"/>
                  </a:lnTo>
                  <a:close/>
                </a:path>
                <a:path w="2588895" h="2588895">
                  <a:moveTo>
                    <a:pt x="2588463" y="1294231"/>
                  </a:moveTo>
                  <a:lnTo>
                    <a:pt x="2264905" y="1294231"/>
                  </a:lnTo>
                  <a:lnTo>
                    <a:pt x="2264905" y="1617789"/>
                  </a:lnTo>
                  <a:lnTo>
                    <a:pt x="2588463" y="1617789"/>
                  </a:lnTo>
                  <a:lnTo>
                    <a:pt x="2588463" y="1294231"/>
                  </a:lnTo>
                  <a:close/>
                </a:path>
                <a:path w="2588895" h="2588895">
                  <a:moveTo>
                    <a:pt x="2588463" y="647115"/>
                  </a:moveTo>
                  <a:lnTo>
                    <a:pt x="2264905" y="647115"/>
                  </a:lnTo>
                  <a:lnTo>
                    <a:pt x="2264905" y="970673"/>
                  </a:lnTo>
                  <a:lnTo>
                    <a:pt x="2588463" y="970673"/>
                  </a:lnTo>
                  <a:lnTo>
                    <a:pt x="2588463" y="647115"/>
                  </a:lnTo>
                  <a:close/>
                </a:path>
                <a:path w="2588895" h="2588895">
                  <a:moveTo>
                    <a:pt x="2588463" y="0"/>
                  </a:moveTo>
                  <a:lnTo>
                    <a:pt x="2264905" y="0"/>
                  </a:lnTo>
                  <a:lnTo>
                    <a:pt x="2264905" y="323557"/>
                  </a:lnTo>
                  <a:lnTo>
                    <a:pt x="2588463" y="323557"/>
                  </a:lnTo>
                  <a:lnTo>
                    <a:pt x="258846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11913" y="1498548"/>
              <a:ext cx="2588895" cy="2588895"/>
            </a:xfrm>
            <a:custGeom>
              <a:avLst/>
              <a:gdLst/>
              <a:ahLst/>
              <a:cxnLst/>
              <a:rect l="l" t="t" r="r" b="b"/>
              <a:pathLst>
                <a:path w="2588895" h="2588895">
                  <a:moveTo>
                    <a:pt x="323557" y="1941347"/>
                  </a:moveTo>
                  <a:lnTo>
                    <a:pt x="0" y="1941347"/>
                  </a:lnTo>
                  <a:lnTo>
                    <a:pt x="0" y="2264905"/>
                  </a:lnTo>
                  <a:lnTo>
                    <a:pt x="323557" y="2264905"/>
                  </a:lnTo>
                  <a:lnTo>
                    <a:pt x="323557" y="1941347"/>
                  </a:lnTo>
                  <a:close/>
                </a:path>
                <a:path w="2588895" h="2588895">
                  <a:moveTo>
                    <a:pt x="323557" y="1294231"/>
                  </a:moveTo>
                  <a:lnTo>
                    <a:pt x="0" y="1294231"/>
                  </a:lnTo>
                  <a:lnTo>
                    <a:pt x="0" y="1617789"/>
                  </a:lnTo>
                  <a:lnTo>
                    <a:pt x="323557" y="1617789"/>
                  </a:lnTo>
                  <a:lnTo>
                    <a:pt x="323557" y="1294231"/>
                  </a:lnTo>
                  <a:close/>
                </a:path>
                <a:path w="2588895" h="2588895">
                  <a:moveTo>
                    <a:pt x="323557" y="647115"/>
                  </a:moveTo>
                  <a:lnTo>
                    <a:pt x="0" y="647115"/>
                  </a:lnTo>
                  <a:lnTo>
                    <a:pt x="0" y="970673"/>
                  </a:lnTo>
                  <a:lnTo>
                    <a:pt x="323557" y="970673"/>
                  </a:lnTo>
                  <a:lnTo>
                    <a:pt x="323557" y="647115"/>
                  </a:lnTo>
                  <a:close/>
                </a:path>
                <a:path w="2588895" h="2588895">
                  <a:moveTo>
                    <a:pt x="323557" y="0"/>
                  </a:moveTo>
                  <a:lnTo>
                    <a:pt x="0" y="0"/>
                  </a:lnTo>
                  <a:lnTo>
                    <a:pt x="0" y="323557"/>
                  </a:lnTo>
                  <a:lnTo>
                    <a:pt x="323557" y="323557"/>
                  </a:lnTo>
                  <a:lnTo>
                    <a:pt x="323557" y="0"/>
                  </a:lnTo>
                  <a:close/>
                </a:path>
                <a:path w="2588895" h="2588895">
                  <a:moveTo>
                    <a:pt x="647115" y="2264905"/>
                  </a:moveTo>
                  <a:lnTo>
                    <a:pt x="323557" y="2264905"/>
                  </a:lnTo>
                  <a:lnTo>
                    <a:pt x="323557" y="2588463"/>
                  </a:lnTo>
                  <a:lnTo>
                    <a:pt x="647115" y="2588463"/>
                  </a:lnTo>
                  <a:lnTo>
                    <a:pt x="647115" y="2264905"/>
                  </a:lnTo>
                  <a:close/>
                </a:path>
                <a:path w="2588895" h="2588895">
                  <a:moveTo>
                    <a:pt x="647115" y="1617789"/>
                  </a:moveTo>
                  <a:lnTo>
                    <a:pt x="323557" y="1617789"/>
                  </a:lnTo>
                  <a:lnTo>
                    <a:pt x="323557" y="1941347"/>
                  </a:lnTo>
                  <a:lnTo>
                    <a:pt x="647115" y="1941347"/>
                  </a:lnTo>
                  <a:lnTo>
                    <a:pt x="647115" y="1617789"/>
                  </a:lnTo>
                  <a:close/>
                </a:path>
                <a:path w="2588895" h="2588895">
                  <a:moveTo>
                    <a:pt x="647115" y="970673"/>
                  </a:moveTo>
                  <a:lnTo>
                    <a:pt x="323557" y="970673"/>
                  </a:lnTo>
                  <a:lnTo>
                    <a:pt x="323557" y="1294231"/>
                  </a:lnTo>
                  <a:lnTo>
                    <a:pt x="647115" y="1294231"/>
                  </a:lnTo>
                  <a:lnTo>
                    <a:pt x="647115" y="970673"/>
                  </a:lnTo>
                  <a:close/>
                </a:path>
                <a:path w="2588895" h="2588895">
                  <a:moveTo>
                    <a:pt x="647115" y="323557"/>
                  </a:moveTo>
                  <a:lnTo>
                    <a:pt x="323557" y="323557"/>
                  </a:lnTo>
                  <a:lnTo>
                    <a:pt x="323557" y="647115"/>
                  </a:lnTo>
                  <a:lnTo>
                    <a:pt x="647115" y="647115"/>
                  </a:lnTo>
                  <a:lnTo>
                    <a:pt x="647115" y="323557"/>
                  </a:lnTo>
                  <a:close/>
                </a:path>
                <a:path w="2588895" h="2588895">
                  <a:moveTo>
                    <a:pt x="970673" y="1941347"/>
                  </a:moveTo>
                  <a:lnTo>
                    <a:pt x="647115" y="1941347"/>
                  </a:lnTo>
                  <a:lnTo>
                    <a:pt x="647115" y="2264905"/>
                  </a:lnTo>
                  <a:lnTo>
                    <a:pt x="970673" y="2264905"/>
                  </a:lnTo>
                  <a:lnTo>
                    <a:pt x="970673" y="1941347"/>
                  </a:lnTo>
                  <a:close/>
                </a:path>
                <a:path w="2588895" h="2588895">
                  <a:moveTo>
                    <a:pt x="970673" y="1294231"/>
                  </a:moveTo>
                  <a:lnTo>
                    <a:pt x="647115" y="1294231"/>
                  </a:lnTo>
                  <a:lnTo>
                    <a:pt x="647115" y="1617789"/>
                  </a:lnTo>
                  <a:lnTo>
                    <a:pt x="970673" y="1617789"/>
                  </a:lnTo>
                  <a:lnTo>
                    <a:pt x="970673" y="1294231"/>
                  </a:lnTo>
                  <a:close/>
                </a:path>
                <a:path w="2588895" h="2588895">
                  <a:moveTo>
                    <a:pt x="970673" y="647115"/>
                  </a:moveTo>
                  <a:lnTo>
                    <a:pt x="647115" y="647115"/>
                  </a:lnTo>
                  <a:lnTo>
                    <a:pt x="647115" y="970673"/>
                  </a:lnTo>
                  <a:lnTo>
                    <a:pt x="970673" y="970673"/>
                  </a:lnTo>
                  <a:lnTo>
                    <a:pt x="970673" y="647115"/>
                  </a:lnTo>
                  <a:close/>
                </a:path>
                <a:path w="2588895" h="2588895">
                  <a:moveTo>
                    <a:pt x="970673" y="0"/>
                  </a:moveTo>
                  <a:lnTo>
                    <a:pt x="647115" y="0"/>
                  </a:lnTo>
                  <a:lnTo>
                    <a:pt x="647115" y="323557"/>
                  </a:lnTo>
                  <a:lnTo>
                    <a:pt x="970673" y="323557"/>
                  </a:lnTo>
                  <a:lnTo>
                    <a:pt x="970673" y="0"/>
                  </a:lnTo>
                  <a:close/>
                </a:path>
                <a:path w="2588895" h="2588895">
                  <a:moveTo>
                    <a:pt x="1294231" y="2264905"/>
                  </a:moveTo>
                  <a:lnTo>
                    <a:pt x="970673" y="2264905"/>
                  </a:lnTo>
                  <a:lnTo>
                    <a:pt x="970673" y="2588463"/>
                  </a:lnTo>
                  <a:lnTo>
                    <a:pt x="1294231" y="2588463"/>
                  </a:lnTo>
                  <a:lnTo>
                    <a:pt x="1294231" y="2264905"/>
                  </a:lnTo>
                  <a:close/>
                </a:path>
                <a:path w="2588895" h="2588895">
                  <a:moveTo>
                    <a:pt x="1294231" y="1617789"/>
                  </a:moveTo>
                  <a:lnTo>
                    <a:pt x="970673" y="1617789"/>
                  </a:lnTo>
                  <a:lnTo>
                    <a:pt x="970673" y="1941347"/>
                  </a:lnTo>
                  <a:lnTo>
                    <a:pt x="1294231" y="1941347"/>
                  </a:lnTo>
                  <a:lnTo>
                    <a:pt x="1294231" y="1617789"/>
                  </a:lnTo>
                  <a:close/>
                </a:path>
                <a:path w="2588895" h="2588895">
                  <a:moveTo>
                    <a:pt x="1294231" y="970673"/>
                  </a:moveTo>
                  <a:lnTo>
                    <a:pt x="970673" y="970673"/>
                  </a:lnTo>
                  <a:lnTo>
                    <a:pt x="970673" y="1294231"/>
                  </a:lnTo>
                  <a:lnTo>
                    <a:pt x="1294231" y="1294231"/>
                  </a:lnTo>
                  <a:lnTo>
                    <a:pt x="1294231" y="970673"/>
                  </a:lnTo>
                  <a:close/>
                </a:path>
                <a:path w="2588895" h="2588895">
                  <a:moveTo>
                    <a:pt x="1294231" y="323557"/>
                  </a:moveTo>
                  <a:lnTo>
                    <a:pt x="970673" y="323557"/>
                  </a:lnTo>
                  <a:lnTo>
                    <a:pt x="970673" y="647115"/>
                  </a:lnTo>
                  <a:lnTo>
                    <a:pt x="1294231" y="647115"/>
                  </a:lnTo>
                  <a:lnTo>
                    <a:pt x="1294231" y="323557"/>
                  </a:lnTo>
                  <a:close/>
                </a:path>
                <a:path w="2588895" h="2588895">
                  <a:moveTo>
                    <a:pt x="1617789" y="1941347"/>
                  </a:moveTo>
                  <a:lnTo>
                    <a:pt x="1294231" y="1941347"/>
                  </a:lnTo>
                  <a:lnTo>
                    <a:pt x="1294231" y="2264905"/>
                  </a:lnTo>
                  <a:lnTo>
                    <a:pt x="1617789" y="2264905"/>
                  </a:lnTo>
                  <a:lnTo>
                    <a:pt x="1617789" y="1941347"/>
                  </a:lnTo>
                  <a:close/>
                </a:path>
                <a:path w="2588895" h="2588895">
                  <a:moveTo>
                    <a:pt x="1617789" y="1294231"/>
                  </a:moveTo>
                  <a:lnTo>
                    <a:pt x="1294231" y="1294231"/>
                  </a:lnTo>
                  <a:lnTo>
                    <a:pt x="1294231" y="1617789"/>
                  </a:lnTo>
                  <a:lnTo>
                    <a:pt x="1617789" y="1617789"/>
                  </a:lnTo>
                  <a:lnTo>
                    <a:pt x="1617789" y="1294231"/>
                  </a:lnTo>
                  <a:close/>
                </a:path>
                <a:path w="2588895" h="2588895">
                  <a:moveTo>
                    <a:pt x="1617789" y="647115"/>
                  </a:moveTo>
                  <a:lnTo>
                    <a:pt x="1294231" y="647115"/>
                  </a:lnTo>
                  <a:lnTo>
                    <a:pt x="1294231" y="970673"/>
                  </a:lnTo>
                  <a:lnTo>
                    <a:pt x="1617789" y="970673"/>
                  </a:lnTo>
                  <a:lnTo>
                    <a:pt x="1617789" y="647115"/>
                  </a:lnTo>
                  <a:close/>
                </a:path>
                <a:path w="2588895" h="2588895">
                  <a:moveTo>
                    <a:pt x="1617789" y="0"/>
                  </a:moveTo>
                  <a:lnTo>
                    <a:pt x="1294231" y="0"/>
                  </a:lnTo>
                  <a:lnTo>
                    <a:pt x="1294231" y="323557"/>
                  </a:lnTo>
                  <a:lnTo>
                    <a:pt x="1617789" y="323557"/>
                  </a:lnTo>
                  <a:lnTo>
                    <a:pt x="1617789" y="0"/>
                  </a:lnTo>
                  <a:close/>
                </a:path>
                <a:path w="2588895" h="2588895">
                  <a:moveTo>
                    <a:pt x="1941347" y="2264905"/>
                  </a:moveTo>
                  <a:lnTo>
                    <a:pt x="1617789" y="2264905"/>
                  </a:lnTo>
                  <a:lnTo>
                    <a:pt x="1617789" y="2588463"/>
                  </a:lnTo>
                  <a:lnTo>
                    <a:pt x="1941347" y="2588463"/>
                  </a:lnTo>
                  <a:lnTo>
                    <a:pt x="1941347" y="2264905"/>
                  </a:lnTo>
                  <a:close/>
                </a:path>
                <a:path w="2588895" h="2588895">
                  <a:moveTo>
                    <a:pt x="1941347" y="1617789"/>
                  </a:moveTo>
                  <a:lnTo>
                    <a:pt x="1617789" y="1617789"/>
                  </a:lnTo>
                  <a:lnTo>
                    <a:pt x="1617789" y="1941347"/>
                  </a:lnTo>
                  <a:lnTo>
                    <a:pt x="1941347" y="1941347"/>
                  </a:lnTo>
                  <a:lnTo>
                    <a:pt x="1941347" y="1617789"/>
                  </a:lnTo>
                  <a:close/>
                </a:path>
                <a:path w="2588895" h="2588895">
                  <a:moveTo>
                    <a:pt x="1941347" y="970673"/>
                  </a:moveTo>
                  <a:lnTo>
                    <a:pt x="1617789" y="970673"/>
                  </a:lnTo>
                  <a:lnTo>
                    <a:pt x="1617789" y="1294231"/>
                  </a:lnTo>
                  <a:lnTo>
                    <a:pt x="1941347" y="1294231"/>
                  </a:lnTo>
                  <a:lnTo>
                    <a:pt x="1941347" y="970673"/>
                  </a:lnTo>
                  <a:close/>
                </a:path>
                <a:path w="2588895" h="2588895">
                  <a:moveTo>
                    <a:pt x="1941347" y="323557"/>
                  </a:moveTo>
                  <a:lnTo>
                    <a:pt x="1617789" y="323557"/>
                  </a:lnTo>
                  <a:lnTo>
                    <a:pt x="1617789" y="647115"/>
                  </a:lnTo>
                  <a:lnTo>
                    <a:pt x="1941347" y="647115"/>
                  </a:lnTo>
                  <a:lnTo>
                    <a:pt x="1941347" y="323557"/>
                  </a:lnTo>
                  <a:close/>
                </a:path>
                <a:path w="2588895" h="2588895">
                  <a:moveTo>
                    <a:pt x="2264905" y="1941347"/>
                  </a:moveTo>
                  <a:lnTo>
                    <a:pt x="1941347" y="1941347"/>
                  </a:lnTo>
                  <a:lnTo>
                    <a:pt x="1941347" y="2264905"/>
                  </a:lnTo>
                  <a:lnTo>
                    <a:pt x="2264905" y="2264905"/>
                  </a:lnTo>
                  <a:lnTo>
                    <a:pt x="2264905" y="1941347"/>
                  </a:lnTo>
                  <a:close/>
                </a:path>
                <a:path w="2588895" h="2588895">
                  <a:moveTo>
                    <a:pt x="2264905" y="1294231"/>
                  </a:moveTo>
                  <a:lnTo>
                    <a:pt x="1941347" y="1294231"/>
                  </a:lnTo>
                  <a:lnTo>
                    <a:pt x="1941347" y="1617789"/>
                  </a:lnTo>
                  <a:lnTo>
                    <a:pt x="2264905" y="1617789"/>
                  </a:lnTo>
                  <a:lnTo>
                    <a:pt x="2264905" y="1294231"/>
                  </a:lnTo>
                  <a:close/>
                </a:path>
                <a:path w="2588895" h="2588895">
                  <a:moveTo>
                    <a:pt x="2264905" y="647115"/>
                  </a:moveTo>
                  <a:lnTo>
                    <a:pt x="1941347" y="647115"/>
                  </a:lnTo>
                  <a:lnTo>
                    <a:pt x="1941347" y="970673"/>
                  </a:lnTo>
                  <a:lnTo>
                    <a:pt x="2264905" y="970673"/>
                  </a:lnTo>
                  <a:lnTo>
                    <a:pt x="2264905" y="647115"/>
                  </a:lnTo>
                  <a:close/>
                </a:path>
                <a:path w="2588895" h="2588895">
                  <a:moveTo>
                    <a:pt x="2264905" y="0"/>
                  </a:moveTo>
                  <a:lnTo>
                    <a:pt x="1941347" y="0"/>
                  </a:lnTo>
                  <a:lnTo>
                    <a:pt x="1941347" y="323557"/>
                  </a:lnTo>
                  <a:lnTo>
                    <a:pt x="2264905" y="323557"/>
                  </a:lnTo>
                  <a:lnTo>
                    <a:pt x="2264905" y="0"/>
                  </a:lnTo>
                  <a:close/>
                </a:path>
                <a:path w="2588895" h="2588895">
                  <a:moveTo>
                    <a:pt x="2588463" y="2264905"/>
                  </a:moveTo>
                  <a:lnTo>
                    <a:pt x="2264905" y="2264905"/>
                  </a:lnTo>
                  <a:lnTo>
                    <a:pt x="2264905" y="2588463"/>
                  </a:lnTo>
                  <a:lnTo>
                    <a:pt x="2588463" y="2588463"/>
                  </a:lnTo>
                  <a:lnTo>
                    <a:pt x="2588463" y="2264905"/>
                  </a:lnTo>
                  <a:close/>
                </a:path>
                <a:path w="2588895" h="2588895">
                  <a:moveTo>
                    <a:pt x="2588463" y="1617789"/>
                  </a:moveTo>
                  <a:lnTo>
                    <a:pt x="2264905" y="1617789"/>
                  </a:lnTo>
                  <a:lnTo>
                    <a:pt x="2264905" y="1941347"/>
                  </a:lnTo>
                  <a:lnTo>
                    <a:pt x="2588463" y="1941347"/>
                  </a:lnTo>
                  <a:lnTo>
                    <a:pt x="2588463" y="1617789"/>
                  </a:lnTo>
                  <a:close/>
                </a:path>
                <a:path w="2588895" h="2588895">
                  <a:moveTo>
                    <a:pt x="2588463" y="970673"/>
                  </a:moveTo>
                  <a:lnTo>
                    <a:pt x="2264905" y="970673"/>
                  </a:lnTo>
                  <a:lnTo>
                    <a:pt x="2264905" y="1294231"/>
                  </a:lnTo>
                  <a:lnTo>
                    <a:pt x="2588463" y="1294231"/>
                  </a:lnTo>
                  <a:lnTo>
                    <a:pt x="2588463" y="970673"/>
                  </a:lnTo>
                  <a:close/>
                </a:path>
                <a:path w="2588895" h="2588895">
                  <a:moveTo>
                    <a:pt x="2588463" y="323557"/>
                  </a:moveTo>
                  <a:lnTo>
                    <a:pt x="2264905" y="323557"/>
                  </a:lnTo>
                  <a:lnTo>
                    <a:pt x="2264905" y="647115"/>
                  </a:lnTo>
                  <a:lnTo>
                    <a:pt x="2588463" y="647115"/>
                  </a:lnTo>
                  <a:lnTo>
                    <a:pt x="2588463" y="32355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05957" y="1932622"/>
              <a:ext cx="128155" cy="16000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49720" y="1932622"/>
              <a:ext cx="128168" cy="16000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73278" y="1932622"/>
              <a:ext cx="128168" cy="16000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96836" y="2256180"/>
              <a:ext cx="128168" cy="16000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10285" y="2569616"/>
              <a:ext cx="128155" cy="16002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443952" y="1932622"/>
              <a:ext cx="128168" cy="16000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757401" y="1932622"/>
              <a:ext cx="128168" cy="16000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091068" y="1922500"/>
              <a:ext cx="128168" cy="16002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795845" y="3540300"/>
              <a:ext cx="148378" cy="18022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129500" y="3540300"/>
              <a:ext cx="148378" cy="18022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442949" y="3540300"/>
              <a:ext cx="148378" cy="18022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00174" y="2893184"/>
              <a:ext cx="148378" cy="18022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13622" y="3540300"/>
              <a:ext cx="148378" cy="180229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080258" y="3532668"/>
              <a:ext cx="148378" cy="18024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75627" y="3811953"/>
              <a:ext cx="188141" cy="22530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055696" y="3822063"/>
              <a:ext cx="188141" cy="22530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797816" y="1581302"/>
              <a:ext cx="167919" cy="20507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060753" y="1581302"/>
              <a:ext cx="167919" cy="205079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7059028" y="1523479"/>
              <a:ext cx="222885" cy="262890"/>
            </a:xfrm>
            <a:custGeom>
              <a:avLst/>
              <a:gdLst/>
              <a:ahLst/>
              <a:cxnLst/>
              <a:rect l="l" t="t" r="r" b="b"/>
              <a:pathLst>
                <a:path w="222884" h="262889">
                  <a:moveTo>
                    <a:pt x="0" y="111226"/>
                  </a:moveTo>
                  <a:lnTo>
                    <a:pt x="0" y="141554"/>
                  </a:lnTo>
                  <a:lnTo>
                    <a:pt x="10109" y="192112"/>
                  </a:lnTo>
                  <a:lnTo>
                    <a:pt x="70777" y="202222"/>
                  </a:lnTo>
                  <a:lnTo>
                    <a:pt x="10109" y="222440"/>
                  </a:lnTo>
                  <a:lnTo>
                    <a:pt x="10109" y="262890"/>
                  </a:lnTo>
                  <a:lnTo>
                    <a:pt x="212331" y="262890"/>
                  </a:lnTo>
                  <a:lnTo>
                    <a:pt x="212331" y="222440"/>
                  </a:lnTo>
                  <a:lnTo>
                    <a:pt x="151663" y="202222"/>
                  </a:lnTo>
                  <a:lnTo>
                    <a:pt x="212331" y="192112"/>
                  </a:lnTo>
                  <a:lnTo>
                    <a:pt x="222440" y="141554"/>
                  </a:lnTo>
                  <a:lnTo>
                    <a:pt x="222440" y="111226"/>
                  </a:lnTo>
                  <a:lnTo>
                    <a:pt x="192112" y="70777"/>
                  </a:lnTo>
                  <a:lnTo>
                    <a:pt x="151663" y="60667"/>
                  </a:lnTo>
                  <a:lnTo>
                    <a:pt x="121335" y="80886"/>
                  </a:lnTo>
                  <a:lnTo>
                    <a:pt x="121335" y="40449"/>
                  </a:lnTo>
                  <a:lnTo>
                    <a:pt x="141554" y="40449"/>
                  </a:lnTo>
                  <a:lnTo>
                    <a:pt x="141554" y="20218"/>
                  </a:lnTo>
                  <a:lnTo>
                    <a:pt x="121335" y="20218"/>
                  </a:lnTo>
                  <a:lnTo>
                    <a:pt x="121335" y="0"/>
                  </a:lnTo>
                  <a:lnTo>
                    <a:pt x="101104" y="0"/>
                  </a:lnTo>
                  <a:lnTo>
                    <a:pt x="101104" y="20218"/>
                  </a:lnTo>
                  <a:lnTo>
                    <a:pt x="80886" y="20218"/>
                  </a:lnTo>
                  <a:lnTo>
                    <a:pt x="80886" y="40449"/>
                  </a:lnTo>
                  <a:lnTo>
                    <a:pt x="101104" y="40449"/>
                  </a:lnTo>
                  <a:lnTo>
                    <a:pt x="101104" y="80886"/>
                  </a:lnTo>
                  <a:lnTo>
                    <a:pt x="70777" y="60667"/>
                  </a:lnTo>
                  <a:lnTo>
                    <a:pt x="30327" y="70777"/>
                  </a:lnTo>
                  <a:lnTo>
                    <a:pt x="0" y="111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59028" y="1523479"/>
              <a:ext cx="222885" cy="262890"/>
            </a:xfrm>
            <a:custGeom>
              <a:avLst/>
              <a:gdLst/>
              <a:ahLst/>
              <a:cxnLst/>
              <a:rect l="l" t="t" r="r" b="b"/>
              <a:pathLst>
                <a:path w="222884" h="262889">
                  <a:moveTo>
                    <a:pt x="10109" y="262890"/>
                  </a:moveTo>
                  <a:lnTo>
                    <a:pt x="212331" y="262890"/>
                  </a:lnTo>
                  <a:lnTo>
                    <a:pt x="212331" y="222440"/>
                  </a:lnTo>
                  <a:lnTo>
                    <a:pt x="151663" y="202222"/>
                  </a:lnTo>
                  <a:lnTo>
                    <a:pt x="212331" y="192112"/>
                  </a:lnTo>
                  <a:lnTo>
                    <a:pt x="222440" y="141554"/>
                  </a:lnTo>
                  <a:lnTo>
                    <a:pt x="222440" y="111226"/>
                  </a:lnTo>
                  <a:lnTo>
                    <a:pt x="192112" y="70777"/>
                  </a:lnTo>
                  <a:lnTo>
                    <a:pt x="151663" y="60667"/>
                  </a:lnTo>
                  <a:lnTo>
                    <a:pt x="121335" y="80886"/>
                  </a:lnTo>
                  <a:lnTo>
                    <a:pt x="121335" y="40449"/>
                  </a:lnTo>
                  <a:lnTo>
                    <a:pt x="141554" y="40449"/>
                  </a:lnTo>
                  <a:lnTo>
                    <a:pt x="141554" y="20218"/>
                  </a:lnTo>
                  <a:lnTo>
                    <a:pt x="121335" y="20218"/>
                  </a:lnTo>
                  <a:lnTo>
                    <a:pt x="121335" y="0"/>
                  </a:lnTo>
                  <a:lnTo>
                    <a:pt x="101104" y="0"/>
                  </a:lnTo>
                  <a:lnTo>
                    <a:pt x="101104" y="20218"/>
                  </a:lnTo>
                  <a:lnTo>
                    <a:pt x="80886" y="20218"/>
                  </a:lnTo>
                  <a:lnTo>
                    <a:pt x="80886" y="40449"/>
                  </a:lnTo>
                  <a:lnTo>
                    <a:pt x="101104" y="40449"/>
                  </a:lnTo>
                  <a:lnTo>
                    <a:pt x="101104" y="80886"/>
                  </a:lnTo>
                  <a:lnTo>
                    <a:pt x="70777" y="60667"/>
                  </a:lnTo>
                  <a:lnTo>
                    <a:pt x="30327" y="70777"/>
                  </a:lnTo>
                  <a:lnTo>
                    <a:pt x="0" y="111226"/>
                  </a:lnTo>
                  <a:lnTo>
                    <a:pt x="0" y="141554"/>
                  </a:lnTo>
                  <a:lnTo>
                    <a:pt x="10109" y="192112"/>
                  </a:lnTo>
                  <a:lnTo>
                    <a:pt x="70777" y="202222"/>
                  </a:lnTo>
                  <a:lnTo>
                    <a:pt x="10109" y="222440"/>
                  </a:lnTo>
                  <a:lnTo>
                    <a:pt x="10109" y="262890"/>
                  </a:lnTo>
                  <a:close/>
                </a:path>
                <a:path w="222884" h="262889">
                  <a:moveTo>
                    <a:pt x="10109" y="262890"/>
                  </a:moveTo>
                  <a:lnTo>
                    <a:pt x="212331" y="262890"/>
                  </a:lnTo>
                </a:path>
                <a:path w="222884" h="262889">
                  <a:moveTo>
                    <a:pt x="10109" y="262890"/>
                  </a:moveTo>
                  <a:lnTo>
                    <a:pt x="10109" y="222440"/>
                  </a:lnTo>
                </a:path>
                <a:path w="222884" h="262889">
                  <a:moveTo>
                    <a:pt x="10109" y="222440"/>
                  </a:moveTo>
                  <a:lnTo>
                    <a:pt x="212331" y="222440"/>
                  </a:lnTo>
                </a:path>
                <a:path w="222884" h="262889">
                  <a:moveTo>
                    <a:pt x="212331" y="222440"/>
                  </a:moveTo>
                  <a:lnTo>
                    <a:pt x="212331" y="262890"/>
                  </a:lnTo>
                </a:path>
                <a:path w="222884" h="262889">
                  <a:moveTo>
                    <a:pt x="10109" y="242671"/>
                  </a:moveTo>
                  <a:lnTo>
                    <a:pt x="212331" y="242671"/>
                  </a:lnTo>
                </a:path>
                <a:path w="222884" h="262889">
                  <a:moveTo>
                    <a:pt x="10109" y="222440"/>
                  </a:moveTo>
                  <a:lnTo>
                    <a:pt x="70777" y="202222"/>
                  </a:lnTo>
                </a:path>
                <a:path w="222884" h="262889">
                  <a:moveTo>
                    <a:pt x="70777" y="202222"/>
                  </a:moveTo>
                  <a:lnTo>
                    <a:pt x="151663" y="202222"/>
                  </a:lnTo>
                </a:path>
                <a:path w="222884" h="262889">
                  <a:moveTo>
                    <a:pt x="151663" y="202222"/>
                  </a:moveTo>
                  <a:lnTo>
                    <a:pt x="212331" y="2224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059028" y="3793781"/>
              <a:ext cx="222885" cy="262890"/>
            </a:xfrm>
            <a:custGeom>
              <a:avLst/>
              <a:gdLst/>
              <a:ahLst/>
              <a:cxnLst/>
              <a:rect l="l" t="t" r="r" b="b"/>
              <a:pathLst>
                <a:path w="222884" h="262889">
                  <a:moveTo>
                    <a:pt x="0" y="111226"/>
                  </a:moveTo>
                  <a:lnTo>
                    <a:pt x="0" y="141554"/>
                  </a:lnTo>
                  <a:lnTo>
                    <a:pt x="10109" y="192112"/>
                  </a:lnTo>
                  <a:lnTo>
                    <a:pt x="70777" y="202222"/>
                  </a:lnTo>
                  <a:lnTo>
                    <a:pt x="10109" y="222453"/>
                  </a:lnTo>
                  <a:lnTo>
                    <a:pt x="10109" y="262890"/>
                  </a:lnTo>
                  <a:lnTo>
                    <a:pt x="212331" y="262890"/>
                  </a:lnTo>
                  <a:lnTo>
                    <a:pt x="212331" y="222453"/>
                  </a:lnTo>
                  <a:lnTo>
                    <a:pt x="151663" y="202222"/>
                  </a:lnTo>
                  <a:lnTo>
                    <a:pt x="212331" y="192112"/>
                  </a:lnTo>
                  <a:lnTo>
                    <a:pt x="222440" y="141554"/>
                  </a:lnTo>
                  <a:lnTo>
                    <a:pt x="222440" y="111226"/>
                  </a:lnTo>
                  <a:lnTo>
                    <a:pt x="192112" y="70777"/>
                  </a:lnTo>
                  <a:lnTo>
                    <a:pt x="151663" y="60667"/>
                  </a:lnTo>
                  <a:lnTo>
                    <a:pt x="121335" y="80899"/>
                  </a:lnTo>
                  <a:lnTo>
                    <a:pt x="121335" y="40449"/>
                  </a:lnTo>
                  <a:lnTo>
                    <a:pt x="141554" y="40449"/>
                  </a:lnTo>
                  <a:lnTo>
                    <a:pt x="141554" y="20231"/>
                  </a:lnTo>
                  <a:lnTo>
                    <a:pt x="121335" y="20231"/>
                  </a:lnTo>
                  <a:lnTo>
                    <a:pt x="121335" y="0"/>
                  </a:lnTo>
                  <a:lnTo>
                    <a:pt x="101104" y="0"/>
                  </a:lnTo>
                  <a:lnTo>
                    <a:pt x="101104" y="20231"/>
                  </a:lnTo>
                  <a:lnTo>
                    <a:pt x="80886" y="20231"/>
                  </a:lnTo>
                  <a:lnTo>
                    <a:pt x="80886" y="40449"/>
                  </a:lnTo>
                  <a:lnTo>
                    <a:pt x="101104" y="40449"/>
                  </a:lnTo>
                  <a:lnTo>
                    <a:pt x="101104" y="80899"/>
                  </a:lnTo>
                  <a:lnTo>
                    <a:pt x="70777" y="60667"/>
                  </a:lnTo>
                  <a:lnTo>
                    <a:pt x="30327" y="70777"/>
                  </a:lnTo>
                  <a:lnTo>
                    <a:pt x="0" y="1112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59028" y="3793781"/>
              <a:ext cx="222885" cy="262890"/>
            </a:xfrm>
            <a:custGeom>
              <a:avLst/>
              <a:gdLst/>
              <a:ahLst/>
              <a:cxnLst/>
              <a:rect l="l" t="t" r="r" b="b"/>
              <a:pathLst>
                <a:path w="222884" h="262889">
                  <a:moveTo>
                    <a:pt x="10109" y="262890"/>
                  </a:moveTo>
                  <a:lnTo>
                    <a:pt x="212331" y="262890"/>
                  </a:lnTo>
                  <a:lnTo>
                    <a:pt x="212331" y="222453"/>
                  </a:lnTo>
                  <a:lnTo>
                    <a:pt x="151663" y="202222"/>
                  </a:lnTo>
                  <a:lnTo>
                    <a:pt x="212331" y="192112"/>
                  </a:lnTo>
                  <a:lnTo>
                    <a:pt x="222440" y="141554"/>
                  </a:lnTo>
                  <a:lnTo>
                    <a:pt x="222440" y="111226"/>
                  </a:lnTo>
                  <a:lnTo>
                    <a:pt x="192112" y="70777"/>
                  </a:lnTo>
                  <a:lnTo>
                    <a:pt x="151663" y="60667"/>
                  </a:lnTo>
                  <a:lnTo>
                    <a:pt x="121335" y="80899"/>
                  </a:lnTo>
                  <a:lnTo>
                    <a:pt x="121335" y="40449"/>
                  </a:lnTo>
                  <a:lnTo>
                    <a:pt x="141554" y="40449"/>
                  </a:lnTo>
                  <a:lnTo>
                    <a:pt x="141554" y="20231"/>
                  </a:lnTo>
                  <a:lnTo>
                    <a:pt x="121335" y="20231"/>
                  </a:lnTo>
                  <a:lnTo>
                    <a:pt x="121335" y="0"/>
                  </a:lnTo>
                  <a:lnTo>
                    <a:pt x="101104" y="0"/>
                  </a:lnTo>
                  <a:lnTo>
                    <a:pt x="101104" y="20231"/>
                  </a:lnTo>
                  <a:lnTo>
                    <a:pt x="80886" y="20231"/>
                  </a:lnTo>
                  <a:lnTo>
                    <a:pt x="80886" y="40449"/>
                  </a:lnTo>
                  <a:lnTo>
                    <a:pt x="101104" y="40449"/>
                  </a:lnTo>
                  <a:lnTo>
                    <a:pt x="101104" y="80899"/>
                  </a:lnTo>
                  <a:lnTo>
                    <a:pt x="70777" y="60667"/>
                  </a:lnTo>
                  <a:lnTo>
                    <a:pt x="30327" y="70777"/>
                  </a:lnTo>
                  <a:lnTo>
                    <a:pt x="0" y="111226"/>
                  </a:lnTo>
                  <a:lnTo>
                    <a:pt x="0" y="141554"/>
                  </a:lnTo>
                  <a:lnTo>
                    <a:pt x="10109" y="192112"/>
                  </a:lnTo>
                  <a:lnTo>
                    <a:pt x="70777" y="202222"/>
                  </a:lnTo>
                  <a:lnTo>
                    <a:pt x="10109" y="222453"/>
                  </a:lnTo>
                  <a:lnTo>
                    <a:pt x="10109" y="262890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059026" y="3985892"/>
              <a:ext cx="222444" cy="8089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696034" y="3460114"/>
              <a:ext cx="253365" cy="283210"/>
            </a:xfrm>
            <a:custGeom>
              <a:avLst/>
              <a:gdLst/>
              <a:ahLst/>
              <a:cxnLst/>
              <a:rect l="l" t="t" r="r" b="b"/>
              <a:pathLst>
                <a:path w="253365" h="283210">
                  <a:moveTo>
                    <a:pt x="0" y="70777"/>
                  </a:moveTo>
                  <a:lnTo>
                    <a:pt x="0" y="91008"/>
                  </a:lnTo>
                  <a:lnTo>
                    <a:pt x="10109" y="91008"/>
                  </a:lnTo>
                  <a:lnTo>
                    <a:pt x="70777" y="222453"/>
                  </a:lnTo>
                  <a:lnTo>
                    <a:pt x="30327" y="242671"/>
                  </a:lnTo>
                  <a:lnTo>
                    <a:pt x="30327" y="283108"/>
                  </a:lnTo>
                  <a:lnTo>
                    <a:pt x="222440" y="283108"/>
                  </a:lnTo>
                  <a:lnTo>
                    <a:pt x="222440" y="242671"/>
                  </a:lnTo>
                  <a:lnTo>
                    <a:pt x="181991" y="222453"/>
                  </a:lnTo>
                  <a:lnTo>
                    <a:pt x="242658" y="91008"/>
                  </a:lnTo>
                  <a:lnTo>
                    <a:pt x="252780" y="91008"/>
                  </a:lnTo>
                  <a:lnTo>
                    <a:pt x="252780" y="70777"/>
                  </a:lnTo>
                  <a:lnTo>
                    <a:pt x="232549" y="70777"/>
                  </a:lnTo>
                  <a:lnTo>
                    <a:pt x="232549" y="80886"/>
                  </a:lnTo>
                  <a:lnTo>
                    <a:pt x="171881" y="182003"/>
                  </a:lnTo>
                  <a:lnTo>
                    <a:pt x="192112" y="50558"/>
                  </a:lnTo>
                  <a:lnTo>
                    <a:pt x="202222" y="50558"/>
                  </a:lnTo>
                  <a:lnTo>
                    <a:pt x="202222" y="30340"/>
                  </a:lnTo>
                  <a:lnTo>
                    <a:pt x="181991" y="30340"/>
                  </a:lnTo>
                  <a:lnTo>
                    <a:pt x="181991" y="40449"/>
                  </a:lnTo>
                  <a:lnTo>
                    <a:pt x="141554" y="171894"/>
                  </a:lnTo>
                  <a:lnTo>
                    <a:pt x="131445" y="20218"/>
                  </a:lnTo>
                  <a:lnTo>
                    <a:pt x="141554" y="10109"/>
                  </a:lnTo>
                  <a:lnTo>
                    <a:pt x="131445" y="0"/>
                  </a:lnTo>
                  <a:lnTo>
                    <a:pt x="121323" y="0"/>
                  </a:lnTo>
                  <a:lnTo>
                    <a:pt x="111213" y="10109"/>
                  </a:lnTo>
                  <a:lnTo>
                    <a:pt x="121323" y="20218"/>
                  </a:lnTo>
                  <a:lnTo>
                    <a:pt x="111213" y="171894"/>
                  </a:lnTo>
                  <a:lnTo>
                    <a:pt x="70777" y="40449"/>
                  </a:lnTo>
                  <a:lnTo>
                    <a:pt x="70777" y="30340"/>
                  </a:lnTo>
                  <a:lnTo>
                    <a:pt x="50546" y="30340"/>
                  </a:lnTo>
                  <a:lnTo>
                    <a:pt x="50546" y="50558"/>
                  </a:lnTo>
                  <a:lnTo>
                    <a:pt x="60667" y="50558"/>
                  </a:lnTo>
                  <a:lnTo>
                    <a:pt x="80886" y="182003"/>
                  </a:lnTo>
                  <a:lnTo>
                    <a:pt x="20218" y="80886"/>
                  </a:lnTo>
                  <a:lnTo>
                    <a:pt x="20218" y="70777"/>
                  </a:lnTo>
                  <a:lnTo>
                    <a:pt x="0" y="70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96034" y="3460114"/>
              <a:ext cx="253365" cy="283210"/>
            </a:xfrm>
            <a:custGeom>
              <a:avLst/>
              <a:gdLst/>
              <a:ahLst/>
              <a:cxnLst/>
              <a:rect l="l" t="t" r="r" b="b"/>
              <a:pathLst>
                <a:path w="253365" h="283210">
                  <a:moveTo>
                    <a:pt x="30327" y="283108"/>
                  </a:moveTo>
                  <a:lnTo>
                    <a:pt x="222440" y="283108"/>
                  </a:lnTo>
                  <a:lnTo>
                    <a:pt x="222440" y="242671"/>
                  </a:lnTo>
                  <a:lnTo>
                    <a:pt x="181991" y="222453"/>
                  </a:lnTo>
                  <a:lnTo>
                    <a:pt x="242658" y="91008"/>
                  </a:lnTo>
                  <a:lnTo>
                    <a:pt x="252780" y="91008"/>
                  </a:lnTo>
                  <a:lnTo>
                    <a:pt x="252780" y="70777"/>
                  </a:lnTo>
                  <a:lnTo>
                    <a:pt x="232549" y="70777"/>
                  </a:lnTo>
                  <a:lnTo>
                    <a:pt x="232549" y="80886"/>
                  </a:lnTo>
                  <a:lnTo>
                    <a:pt x="171881" y="182003"/>
                  </a:lnTo>
                  <a:lnTo>
                    <a:pt x="192112" y="50558"/>
                  </a:lnTo>
                  <a:lnTo>
                    <a:pt x="202222" y="50558"/>
                  </a:lnTo>
                  <a:lnTo>
                    <a:pt x="202222" y="30340"/>
                  </a:lnTo>
                  <a:lnTo>
                    <a:pt x="181991" y="30340"/>
                  </a:lnTo>
                  <a:lnTo>
                    <a:pt x="181991" y="40449"/>
                  </a:lnTo>
                  <a:lnTo>
                    <a:pt x="141554" y="171894"/>
                  </a:lnTo>
                  <a:lnTo>
                    <a:pt x="131445" y="20218"/>
                  </a:lnTo>
                  <a:lnTo>
                    <a:pt x="141554" y="10109"/>
                  </a:lnTo>
                  <a:lnTo>
                    <a:pt x="131445" y="0"/>
                  </a:lnTo>
                  <a:lnTo>
                    <a:pt x="121323" y="0"/>
                  </a:lnTo>
                  <a:lnTo>
                    <a:pt x="111213" y="10109"/>
                  </a:lnTo>
                  <a:lnTo>
                    <a:pt x="121323" y="20218"/>
                  </a:lnTo>
                  <a:lnTo>
                    <a:pt x="111213" y="171894"/>
                  </a:lnTo>
                  <a:lnTo>
                    <a:pt x="70777" y="40449"/>
                  </a:lnTo>
                  <a:lnTo>
                    <a:pt x="70777" y="30340"/>
                  </a:lnTo>
                  <a:lnTo>
                    <a:pt x="50546" y="30340"/>
                  </a:lnTo>
                  <a:lnTo>
                    <a:pt x="50546" y="50558"/>
                  </a:lnTo>
                  <a:lnTo>
                    <a:pt x="60667" y="50558"/>
                  </a:lnTo>
                  <a:lnTo>
                    <a:pt x="80886" y="182003"/>
                  </a:lnTo>
                  <a:lnTo>
                    <a:pt x="20218" y="80886"/>
                  </a:lnTo>
                  <a:lnTo>
                    <a:pt x="20218" y="70777"/>
                  </a:lnTo>
                  <a:lnTo>
                    <a:pt x="0" y="70777"/>
                  </a:lnTo>
                  <a:lnTo>
                    <a:pt x="0" y="91008"/>
                  </a:lnTo>
                  <a:lnTo>
                    <a:pt x="10109" y="91008"/>
                  </a:lnTo>
                  <a:lnTo>
                    <a:pt x="70777" y="222453"/>
                  </a:lnTo>
                  <a:lnTo>
                    <a:pt x="30327" y="242671"/>
                  </a:lnTo>
                  <a:lnTo>
                    <a:pt x="30327" y="283108"/>
                  </a:lnTo>
                  <a:close/>
                </a:path>
                <a:path w="253365" h="283210">
                  <a:moveTo>
                    <a:pt x="70777" y="222453"/>
                  </a:moveTo>
                  <a:lnTo>
                    <a:pt x="181991" y="222453"/>
                  </a:lnTo>
                </a:path>
                <a:path w="253365" h="283210">
                  <a:moveTo>
                    <a:pt x="30327" y="242671"/>
                  </a:moveTo>
                  <a:lnTo>
                    <a:pt x="222440" y="242671"/>
                  </a:lnTo>
                </a:path>
                <a:path w="253365" h="283210">
                  <a:moveTo>
                    <a:pt x="30327" y="262890"/>
                  </a:moveTo>
                  <a:lnTo>
                    <a:pt x="222440" y="262890"/>
                  </a:lnTo>
                </a:path>
                <a:path w="253365" h="283210">
                  <a:moveTo>
                    <a:pt x="10109" y="91008"/>
                  </a:moveTo>
                  <a:lnTo>
                    <a:pt x="20218" y="80899"/>
                  </a:lnTo>
                </a:path>
                <a:path w="253365" h="283210">
                  <a:moveTo>
                    <a:pt x="60667" y="50558"/>
                  </a:moveTo>
                  <a:lnTo>
                    <a:pt x="70777" y="40449"/>
                  </a:lnTo>
                </a:path>
                <a:path w="253365" h="283210">
                  <a:moveTo>
                    <a:pt x="121323" y="20231"/>
                  </a:moveTo>
                  <a:lnTo>
                    <a:pt x="131445" y="20231"/>
                  </a:lnTo>
                </a:path>
                <a:path w="253365" h="283210">
                  <a:moveTo>
                    <a:pt x="181991" y="40449"/>
                  </a:moveTo>
                  <a:lnTo>
                    <a:pt x="192112" y="50558"/>
                  </a:lnTo>
                </a:path>
                <a:path w="253365" h="283210">
                  <a:moveTo>
                    <a:pt x="232549" y="80899"/>
                  </a:moveTo>
                  <a:lnTo>
                    <a:pt x="242658" y="910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725348" y="3783672"/>
              <a:ext cx="253365" cy="283210"/>
            </a:xfrm>
            <a:custGeom>
              <a:avLst/>
              <a:gdLst/>
              <a:ahLst/>
              <a:cxnLst/>
              <a:rect l="l" t="t" r="r" b="b"/>
              <a:pathLst>
                <a:path w="253365" h="283210">
                  <a:moveTo>
                    <a:pt x="0" y="70777"/>
                  </a:moveTo>
                  <a:lnTo>
                    <a:pt x="0" y="91008"/>
                  </a:lnTo>
                  <a:lnTo>
                    <a:pt x="10121" y="91008"/>
                  </a:lnTo>
                  <a:lnTo>
                    <a:pt x="70789" y="222453"/>
                  </a:lnTo>
                  <a:lnTo>
                    <a:pt x="30340" y="242671"/>
                  </a:lnTo>
                  <a:lnTo>
                    <a:pt x="30340" y="283121"/>
                  </a:lnTo>
                  <a:lnTo>
                    <a:pt x="222453" y="283121"/>
                  </a:lnTo>
                  <a:lnTo>
                    <a:pt x="222453" y="242671"/>
                  </a:lnTo>
                  <a:lnTo>
                    <a:pt x="182003" y="222453"/>
                  </a:lnTo>
                  <a:lnTo>
                    <a:pt x="242671" y="91008"/>
                  </a:lnTo>
                  <a:lnTo>
                    <a:pt x="252780" y="91008"/>
                  </a:lnTo>
                  <a:lnTo>
                    <a:pt x="252780" y="70777"/>
                  </a:lnTo>
                  <a:lnTo>
                    <a:pt x="232562" y="70777"/>
                  </a:lnTo>
                  <a:lnTo>
                    <a:pt x="232562" y="80886"/>
                  </a:lnTo>
                  <a:lnTo>
                    <a:pt x="171894" y="182003"/>
                  </a:lnTo>
                  <a:lnTo>
                    <a:pt x="192112" y="50558"/>
                  </a:lnTo>
                  <a:lnTo>
                    <a:pt x="202234" y="50558"/>
                  </a:lnTo>
                  <a:lnTo>
                    <a:pt x="202234" y="30340"/>
                  </a:lnTo>
                  <a:lnTo>
                    <a:pt x="182003" y="30340"/>
                  </a:lnTo>
                  <a:lnTo>
                    <a:pt x="182003" y="40449"/>
                  </a:lnTo>
                  <a:lnTo>
                    <a:pt x="141566" y="171894"/>
                  </a:lnTo>
                  <a:lnTo>
                    <a:pt x="131457" y="20218"/>
                  </a:lnTo>
                  <a:lnTo>
                    <a:pt x="141566" y="10109"/>
                  </a:lnTo>
                  <a:lnTo>
                    <a:pt x="131457" y="0"/>
                  </a:lnTo>
                  <a:lnTo>
                    <a:pt x="121335" y="0"/>
                  </a:lnTo>
                  <a:lnTo>
                    <a:pt x="111226" y="10109"/>
                  </a:lnTo>
                  <a:lnTo>
                    <a:pt x="121335" y="20218"/>
                  </a:lnTo>
                  <a:lnTo>
                    <a:pt x="111226" y="171894"/>
                  </a:lnTo>
                  <a:lnTo>
                    <a:pt x="70789" y="40449"/>
                  </a:lnTo>
                  <a:lnTo>
                    <a:pt x="70789" y="30340"/>
                  </a:lnTo>
                  <a:lnTo>
                    <a:pt x="50558" y="30340"/>
                  </a:lnTo>
                  <a:lnTo>
                    <a:pt x="50558" y="50558"/>
                  </a:lnTo>
                  <a:lnTo>
                    <a:pt x="60667" y="50558"/>
                  </a:lnTo>
                  <a:lnTo>
                    <a:pt x="80899" y="182003"/>
                  </a:lnTo>
                  <a:lnTo>
                    <a:pt x="20231" y="80886"/>
                  </a:lnTo>
                  <a:lnTo>
                    <a:pt x="20231" y="70777"/>
                  </a:lnTo>
                  <a:lnTo>
                    <a:pt x="0" y="70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25348" y="3783672"/>
              <a:ext cx="253365" cy="283210"/>
            </a:xfrm>
            <a:custGeom>
              <a:avLst/>
              <a:gdLst/>
              <a:ahLst/>
              <a:cxnLst/>
              <a:rect l="l" t="t" r="r" b="b"/>
              <a:pathLst>
                <a:path w="253365" h="283210">
                  <a:moveTo>
                    <a:pt x="30340" y="283121"/>
                  </a:moveTo>
                  <a:lnTo>
                    <a:pt x="222453" y="283121"/>
                  </a:lnTo>
                  <a:lnTo>
                    <a:pt x="222453" y="242671"/>
                  </a:lnTo>
                  <a:lnTo>
                    <a:pt x="182003" y="222453"/>
                  </a:lnTo>
                  <a:lnTo>
                    <a:pt x="242671" y="91008"/>
                  </a:lnTo>
                  <a:lnTo>
                    <a:pt x="252780" y="91008"/>
                  </a:lnTo>
                  <a:lnTo>
                    <a:pt x="252780" y="70777"/>
                  </a:lnTo>
                  <a:lnTo>
                    <a:pt x="232562" y="70777"/>
                  </a:lnTo>
                  <a:lnTo>
                    <a:pt x="232562" y="80886"/>
                  </a:lnTo>
                  <a:lnTo>
                    <a:pt x="171894" y="182003"/>
                  </a:lnTo>
                  <a:lnTo>
                    <a:pt x="192112" y="50558"/>
                  </a:lnTo>
                  <a:lnTo>
                    <a:pt x="202234" y="50558"/>
                  </a:lnTo>
                  <a:lnTo>
                    <a:pt x="202234" y="30340"/>
                  </a:lnTo>
                  <a:lnTo>
                    <a:pt x="182003" y="30340"/>
                  </a:lnTo>
                  <a:lnTo>
                    <a:pt x="182003" y="40449"/>
                  </a:lnTo>
                  <a:lnTo>
                    <a:pt x="141566" y="171894"/>
                  </a:lnTo>
                  <a:lnTo>
                    <a:pt x="131457" y="20218"/>
                  </a:lnTo>
                  <a:lnTo>
                    <a:pt x="141566" y="10109"/>
                  </a:lnTo>
                  <a:lnTo>
                    <a:pt x="131457" y="0"/>
                  </a:lnTo>
                  <a:lnTo>
                    <a:pt x="121335" y="0"/>
                  </a:lnTo>
                  <a:lnTo>
                    <a:pt x="111226" y="10109"/>
                  </a:lnTo>
                  <a:lnTo>
                    <a:pt x="121335" y="20218"/>
                  </a:lnTo>
                  <a:lnTo>
                    <a:pt x="111226" y="171894"/>
                  </a:lnTo>
                  <a:lnTo>
                    <a:pt x="70789" y="40449"/>
                  </a:lnTo>
                  <a:lnTo>
                    <a:pt x="70789" y="30340"/>
                  </a:lnTo>
                  <a:lnTo>
                    <a:pt x="50558" y="30340"/>
                  </a:lnTo>
                  <a:lnTo>
                    <a:pt x="50558" y="50558"/>
                  </a:lnTo>
                  <a:lnTo>
                    <a:pt x="60667" y="50558"/>
                  </a:lnTo>
                  <a:lnTo>
                    <a:pt x="80899" y="182003"/>
                  </a:lnTo>
                  <a:lnTo>
                    <a:pt x="20231" y="80886"/>
                  </a:lnTo>
                  <a:lnTo>
                    <a:pt x="20231" y="70777"/>
                  </a:lnTo>
                  <a:lnTo>
                    <a:pt x="0" y="70777"/>
                  </a:lnTo>
                  <a:lnTo>
                    <a:pt x="0" y="91008"/>
                  </a:lnTo>
                  <a:lnTo>
                    <a:pt x="10121" y="91008"/>
                  </a:lnTo>
                  <a:lnTo>
                    <a:pt x="70789" y="222453"/>
                  </a:lnTo>
                  <a:lnTo>
                    <a:pt x="30340" y="242671"/>
                  </a:lnTo>
                  <a:lnTo>
                    <a:pt x="30340" y="283121"/>
                  </a:lnTo>
                  <a:close/>
                </a:path>
                <a:path w="253365" h="283210">
                  <a:moveTo>
                    <a:pt x="70789" y="222453"/>
                  </a:moveTo>
                  <a:lnTo>
                    <a:pt x="182003" y="222453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755688" y="4016235"/>
              <a:ext cx="192405" cy="40640"/>
            </a:xfrm>
            <a:custGeom>
              <a:avLst/>
              <a:gdLst/>
              <a:ahLst/>
              <a:cxnLst/>
              <a:rect l="l" t="t" r="r" b="b"/>
              <a:pathLst>
                <a:path w="192404" h="40639">
                  <a:moveTo>
                    <a:pt x="192112" y="0"/>
                  </a:moveTo>
                  <a:lnTo>
                    <a:pt x="0" y="0"/>
                  </a:lnTo>
                  <a:lnTo>
                    <a:pt x="0" y="20218"/>
                  </a:lnTo>
                  <a:lnTo>
                    <a:pt x="0" y="40449"/>
                  </a:lnTo>
                  <a:lnTo>
                    <a:pt x="192112" y="40449"/>
                  </a:lnTo>
                  <a:lnTo>
                    <a:pt x="192112" y="20231"/>
                  </a:lnTo>
                  <a:lnTo>
                    <a:pt x="19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35470" y="3803903"/>
              <a:ext cx="233045" cy="71120"/>
            </a:xfrm>
            <a:custGeom>
              <a:avLst/>
              <a:gdLst/>
              <a:ahLst/>
              <a:cxnLst/>
              <a:rect l="l" t="t" r="r" b="b"/>
              <a:pathLst>
                <a:path w="233045" h="71120">
                  <a:moveTo>
                    <a:pt x="0" y="70777"/>
                  </a:moveTo>
                  <a:lnTo>
                    <a:pt x="10109" y="60667"/>
                  </a:lnTo>
                </a:path>
                <a:path w="233045" h="71120">
                  <a:moveTo>
                    <a:pt x="50546" y="30327"/>
                  </a:moveTo>
                  <a:lnTo>
                    <a:pt x="60667" y="20218"/>
                  </a:lnTo>
                </a:path>
                <a:path w="233045" h="71120">
                  <a:moveTo>
                    <a:pt x="111213" y="0"/>
                  </a:moveTo>
                  <a:lnTo>
                    <a:pt x="121335" y="0"/>
                  </a:lnTo>
                </a:path>
                <a:path w="233045" h="71120">
                  <a:moveTo>
                    <a:pt x="171881" y="20218"/>
                  </a:moveTo>
                  <a:lnTo>
                    <a:pt x="181991" y="30327"/>
                  </a:lnTo>
                </a:path>
                <a:path w="233045" h="71120">
                  <a:moveTo>
                    <a:pt x="222440" y="60667"/>
                  </a:moveTo>
                  <a:lnTo>
                    <a:pt x="232549" y="70777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442250" y="3156786"/>
              <a:ext cx="192116" cy="252772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775919" y="2843339"/>
              <a:ext cx="171894" cy="232549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736484" y="1553806"/>
              <a:ext cx="171881" cy="232562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6452361" y="2823108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32562"/>
                  </a:moveTo>
                  <a:lnTo>
                    <a:pt x="0" y="262890"/>
                  </a:lnTo>
                  <a:lnTo>
                    <a:pt x="161785" y="262890"/>
                  </a:lnTo>
                  <a:lnTo>
                    <a:pt x="161785" y="232562"/>
                  </a:lnTo>
                  <a:lnTo>
                    <a:pt x="111226" y="212344"/>
                  </a:lnTo>
                  <a:lnTo>
                    <a:pt x="101117" y="171894"/>
                  </a:lnTo>
                  <a:lnTo>
                    <a:pt x="101117" y="151676"/>
                  </a:lnTo>
                  <a:lnTo>
                    <a:pt x="131445" y="151676"/>
                  </a:lnTo>
                  <a:lnTo>
                    <a:pt x="101117" y="141554"/>
                  </a:lnTo>
                  <a:lnTo>
                    <a:pt x="131445" y="101117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1008" y="91008"/>
                  </a:lnTo>
                  <a:lnTo>
                    <a:pt x="91008" y="80886"/>
                  </a:lnTo>
                  <a:lnTo>
                    <a:pt x="111226" y="30340"/>
                  </a:lnTo>
                  <a:lnTo>
                    <a:pt x="91008" y="20231"/>
                  </a:lnTo>
                  <a:lnTo>
                    <a:pt x="101117" y="10109"/>
                  </a:lnTo>
                  <a:lnTo>
                    <a:pt x="91008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31"/>
                  </a:lnTo>
                  <a:lnTo>
                    <a:pt x="60667" y="20231"/>
                  </a:lnTo>
                  <a:lnTo>
                    <a:pt x="30340" y="40449"/>
                  </a:lnTo>
                  <a:lnTo>
                    <a:pt x="20231" y="60667"/>
                  </a:lnTo>
                  <a:lnTo>
                    <a:pt x="20231" y="70777"/>
                  </a:lnTo>
                  <a:lnTo>
                    <a:pt x="30340" y="101117"/>
                  </a:lnTo>
                  <a:lnTo>
                    <a:pt x="60667" y="141554"/>
                  </a:lnTo>
                  <a:lnTo>
                    <a:pt x="30340" y="151676"/>
                  </a:lnTo>
                  <a:lnTo>
                    <a:pt x="60667" y="151676"/>
                  </a:lnTo>
                  <a:lnTo>
                    <a:pt x="60667" y="171894"/>
                  </a:lnTo>
                  <a:lnTo>
                    <a:pt x="50558" y="212344"/>
                  </a:lnTo>
                  <a:lnTo>
                    <a:pt x="0" y="2325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52361" y="2823108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62890"/>
                  </a:moveTo>
                  <a:lnTo>
                    <a:pt x="161785" y="262890"/>
                  </a:lnTo>
                  <a:lnTo>
                    <a:pt x="161785" y="232562"/>
                  </a:lnTo>
                  <a:lnTo>
                    <a:pt x="111226" y="212344"/>
                  </a:lnTo>
                  <a:lnTo>
                    <a:pt x="101117" y="171894"/>
                  </a:lnTo>
                  <a:lnTo>
                    <a:pt x="101117" y="151676"/>
                  </a:lnTo>
                  <a:lnTo>
                    <a:pt x="131445" y="151676"/>
                  </a:lnTo>
                  <a:lnTo>
                    <a:pt x="101117" y="141554"/>
                  </a:lnTo>
                  <a:lnTo>
                    <a:pt x="131445" y="101117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1008" y="91008"/>
                  </a:lnTo>
                  <a:lnTo>
                    <a:pt x="91008" y="80886"/>
                  </a:lnTo>
                  <a:lnTo>
                    <a:pt x="111226" y="30340"/>
                  </a:lnTo>
                  <a:lnTo>
                    <a:pt x="91008" y="20231"/>
                  </a:lnTo>
                  <a:lnTo>
                    <a:pt x="101117" y="10109"/>
                  </a:lnTo>
                  <a:lnTo>
                    <a:pt x="91008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31"/>
                  </a:lnTo>
                  <a:lnTo>
                    <a:pt x="60667" y="20231"/>
                  </a:lnTo>
                  <a:lnTo>
                    <a:pt x="30340" y="40449"/>
                  </a:lnTo>
                  <a:lnTo>
                    <a:pt x="20231" y="60667"/>
                  </a:lnTo>
                  <a:lnTo>
                    <a:pt x="20231" y="70777"/>
                  </a:lnTo>
                  <a:lnTo>
                    <a:pt x="30340" y="101117"/>
                  </a:lnTo>
                  <a:lnTo>
                    <a:pt x="60667" y="141554"/>
                  </a:lnTo>
                  <a:lnTo>
                    <a:pt x="30340" y="151676"/>
                  </a:lnTo>
                  <a:lnTo>
                    <a:pt x="60667" y="151676"/>
                  </a:lnTo>
                  <a:lnTo>
                    <a:pt x="60667" y="171894"/>
                  </a:lnTo>
                  <a:lnTo>
                    <a:pt x="50558" y="212344"/>
                  </a:lnTo>
                  <a:lnTo>
                    <a:pt x="0" y="232562"/>
                  </a:lnTo>
                  <a:lnTo>
                    <a:pt x="0" y="262890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452362" y="3045561"/>
              <a:ext cx="161925" cy="30480"/>
            </a:xfrm>
            <a:custGeom>
              <a:avLst/>
              <a:gdLst/>
              <a:ahLst/>
              <a:cxnLst/>
              <a:rect l="l" t="t" r="r" b="b"/>
              <a:pathLst>
                <a:path w="161925" h="30480">
                  <a:moveTo>
                    <a:pt x="161785" y="0"/>
                  </a:moveTo>
                  <a:lnTo>
                    <a:pt x="0" y="0"/>
                  </a:lnTo>
                  <a:lnTo>
                    <a:pt x="0" y="10109"/>
                  </a:lnTo>
                  <a:lnTo>
                    <a:pt x="0" y="20231"/>
                  </a:lnTo>
                  <a:lnTo>
                    <a:pt x="0" y="30340"/>
                  </a:lnTo>
                  <a:lnTo>
                    <a:pt x="161785" y="30340"/>
                  </a:lnTo>
                  <a:lnTo>
                    <a:pt x="161785" y="20231"/>
                  </a:lnTo>
                  <a:lnTo>
                    <a:pt x="161785" y="10109"/>
                  </a:lnTo>
                  <a:lnTo>
                    <a:pt x="161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02920" y="303545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0" y="0"/>
                  </a:moveTo>
                  <a:lnTo>
                    <a:pt x="60667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513030" y="2954553"/>
              <a:ext cx="40640" cy="30480"/>
            </a:xfrm>
            <a:custGeom>
              <a:avLst/>
              <a:gdLst/>
              <a:ahLst/>
              <a:cxnLst/>
              <a:rect l="l" t="t" r="r" b="b"/>
              <a:pathLst>
                <a:path w="40640" h="30480">
                  <a:moveTo>
                    <a:pt x="40449" y="0"/>
                  </a:moveTo>
                  <a:lnTo>
                    <a:pt x="0" y="0"/>
                  </a:lnTo>
                  <a:lnTo>
                    <a:pt x="0" y="10121"/>
                  </a:lnTo>
                  <a:lnTo>
                    <a:pt x="0" y="20231"/>
                  </a:lnTo>
                  <a:lnTo>
                    <a:pt x="0" y="30353"/>
                  </a:lnTo>
                  <a:lnTo>
                    <a:pt x="40449" y="30353"/>
                  </a:lnTo>
                  <a:lnTo>
                    <a:pt x="40449" y="20231"/>
                  </a:lnTo>
                  <a:lnTo>
                    <a:pt x="40449" y="10121"/>
                  </a:lnTo>
                  <a:lnTo>
                    <a:pt x="40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523138" y="284333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20231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452361" y="1523479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32562"/>
                  </a:moveTo>
                  <a:lnTo>
                    <a:pt x="0" y="262890"/>
                  </a:lnTo>
                  <a:lnTo>
                    <a:pt x="161785" y="262890"/>
                  </a:lnTo>
                  <a:lnTo>
                    <a:pt x="161785" y="232562"/>
                  </a:lnTo>
                  <a:lnTo>
                    <a:pt x="111226" y="212331"/>
                  </a:lnTo>
                  <a:lnTo>
                    <a:pt x="101117" y="171894"/>
                  </a:lnTo>
                  <a:lnTo>
                    <a:pt x="101117" y="151663"/>
                  </a:lnTo>
                  <a:lnTo>
                    <a:pt x="131445" y="151663"/>
                  </a:lnTo>
                  <a:lnTo>
                    <a:pt x="101117" y="141554"/>
                  </a:lnTo>
                  <a:lnTo>
                    <a:pt x="131445" y="101104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1008" y="90995"/>
                  </a:lnTo>
                  <a:lnTo>
                    <a:pt x="91008" y="80886"/>
                  </a:lnTo>
                  <a:lnTo>
                    <a:pt x="111226" y="30327"/>
                  </a:lnTo>
                  <a:lnTo>
                    <a:pt x="91008" y="20218"/>
                  </a:lnTo>
                  <a:lnTo>
                    <a:pt x="101117" y="10109"/>
                  </a:lnTo>
                  <a:lnTo>
                    <a:pt x="91008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40" y="40449"/>
                  </a:lnTo>
                  <a:lnTo>
                    <a:pt x="20231" y="60667"/>
                  </a:lnTo>
                  <a:lnTo>
                    <a:pt x="20231" y="70777"/>
                  </a:lnTo>
                  <a:lnTo>
                    <a:pt x="30340" y="101104"/>
                  </a:lnTo>
                  <a:lnTo>
                    <a:pt x="60667" y="141554"/>
                  </a:lnTo>
                  <a:lnTo>
                    <a:pt x="30340" y="151663"/>
                  </a:lnTo>
                  <a:lnTo>
                    <a:pt x="60667" y="151663"/>
                  </a:lnTo>
                  <a:lnTo>
                    <a:pt x="60667" y="171894"/>
                  </a:lnTo>
                  <a:lnTo>
                    <a:pt x="50558" y="212331"/>
                  </a:lnTo>
                  <a:lnTo>
                    <a:pt x="0" y="232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452361" y="1523479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62890"/>
                  </a:moveTo>
                  <a:lnTo>
                    <a:pt x="161785" y="262890"/>
                  </a:lnTo>
                  <a:lnTo>
                    <a:pt x="161785" y="232562"/>
                  </a:lnTo>
                  <a:lnTo>
                    <a:pt x="111226" y="212331"/>
                  </a:lnTo>
                  <a:lnTo>
                    <a:pt x="101117" y="171894"/>
                  </a:lnTo>
                  <a:lnTo>
                    <a:pt x="101117" y="151663"/>
                  </a:lnTo>
                  <a:lnTo>
                    <a:pt x="131445" y="151663"/>
                  </a:lnTo>
                  <a:lnTo>
                    <a:pt x="101117" y="141554"/>
                  </a:lnTo>
                  <a:lnTo>
                    <a:pt x="131445" y="101104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1008" y="90995"/>
                  </a:lnTo>
                  <a:lnTo>
                    <a:pt x="91008" y="80886"/>
                  </a:lnTo>
                  <a:lnTo>
                    <a:pt x="111226" y="30327"/>
                  </a:lnTo>
                  <a:lnTo>
                    <a:pt x="91008" y="20218"/>
                  </a:lnTo>
                  <a:lnTo>
                    <a:pt x="101117" y="10109"/>
                  </a:lnTo>
                  <a:lnTo>
                    <a:pt x="91008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40" y="40449"/>
                  </a:lnTo>
                  <a:lnTo>
                    <a:pt x="20231" y="60667"/>
                  </a:lnTo>
                  <a:lnTo>
                    <a:pt x="20231" y="70777"/>
                  </a:lnTo>
                  <a:lnTo>
                    <a:pt x="30340" y="101104"/>
                  </a:lnTo>
                  <a:lnTo>
                    <a:pt x="60667" y="141554"/>
                  </a:lnTo>
                  <a:lnTo>
                    <a:pt x="30340" y="151663"/>
                  </a:lnTo>
                  <a:lnTo>
                    <a:pt x="60667" y="151663"/>
                  </a:lnTo>
                  <a:lnTo>
                    <a:pt x="60667" y="171894"/>
                  </a:lnTo>
                  <a:lnTo>
                    <a:pt x="50558" y="212331"/>
                  </a:lnTo>
                  <a:lnTo>
                    <a:pt x="0" y="232562"/>
                  </a:lnTo>
                  <a:lnTo>
                    <a:pt x="0" y="262890"/>
                  </a:lnTo>
                  <a:close/>
                </a:path>
                <a:path w="161925" h="262889">
                  <a:moveTo>
                    <a:pt x="0" y="232562"/>
                  </a:moveTo>
                  <a:lnTo>
                    <a:pt x="161785" y="232562"/>
                  </a:lnTo>
                </a:path>
                <a:path w="161925" h="262889">
                  <a:moveTo>
                    <a:pt x="0" y="242671"/>
                  </a:moveTo>
                  <a:lnTo>
                    <a:pt x="161785" y="242671"/>
                  </a:lnTo>
                </a:path>
                <a:path w="161925" h="262889">
                  <a:moveTo>
                    <a:pt x="50558" y="212331"/>
                  </a:moveTo>
                  <a:lnTo>
                    <a:pt x="111226" y="212331"/>
                  </a:lnTo>
                </a:path>
                <a:path w="161925" h="262889">
                  <a:moveTo>
                    <a:pt x="60667" y="141554"/>
                  </a:moveTo>
                  <a:lnTo>
                    <a:pt x="101117" y="141554"/>
                  </a:lnTo>
                </a:path>
                <a:path w="161925" h="262889">
                  <a:moveTo>
                    <a:pt x="60667" y="151663"/>
                  </a:moveTo>
                  <a:lnTo>
                    <a:pt x="101117" y="151663"/>
                  </a:lnTo>
                </a:path>
                <a:path w="161925" h="262889">
                  <a:moveTo>
                    <a:pt x="70777" y="20218"/>
                  </a:moveTo>
                  <a:lnTo>
                    <a:pt x="91008" y="2021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393709" y="1862543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32562"/>
                  </a:moveTo>
                  <a:lnTo>
                    <a:pt x="0" y="262890"/>
                  </a:lnTo>
                  <a:lnTo>
                    <a:pt x="161772" y="262890"/>
                  </a:lnTo>
                  <a:lnTo>
                    <a:pt x="161772" y="232562"/>
                  </a:lnTo>
                  <a:lnTo>
                    <a:pt x="111226" y="212344"/>
                  </a:lnTo>
                  <a:lnTo>
                    <a:pt x="101104" y="171894"/>
                  </a:lnTo>
                  <a:lnTo>
                    <a:pt x="101104" y="151676"/>
                  </a:lnTo>
                  <a:lnTo>
                    <a:pt x="131445" y="151676"/>
                  </a:lnTo>
                  <a:lnTo>
                    <a:pt x="101104" y="141554"/>
                  </a:lnTo>
                  <a:lnTo>
                    <a:pt x="131445" y="101117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1008"/>
                  </a:lnTo>
                  <a:lnTo>
                    <a:pt x="90995" y="80899"/>
                  </a:lnTo>
                  <a:lnTo>
                    <a:pt x="111226" y="30340"/>
                  </a:lnTo>
                  <a:lnTo>
                    <a:pt x="90995" y="20231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31"/>
                  </a:lnTo>
                  <a:lnTo>
                    <a:pt x="60667" y="20231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17"/>
                  </a:lnTo>
                  <a:lnTo>
                    <a:pt x="60667" y="141554"/>
                  </a:lnTo>
                  <a:lnTo>
                    <a:pt x="30327" y="151676"/>
                  </a:lnTo>
                  <a:lnTo>
                    <a:pt x="60667" y="151676"/>
                  </a:lnTo>
                  <a:lnTo>
                    <a:pt x="60667" y="171894"/>
                  </a:lnTo>
                  <a:lnTo>
                    <a:pt x="50558" y="212344"/>
                  </a:lnTo>
                  <a:lnTo>
                    <a:pt x="0" y="232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393709" y="1862543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62890"/>
                  </a:moveTo>
                  <a:lnTo>
                    <a:pt x="161772" y="262890"/>
                  </a:lnTo>
                  <a:lnTo>
                    <a:pt x="161772" y="232562"/>
                  </a:lnTo>
                  <a:lnTo>
                    <a:pt x="111226" y="212344"/>
                  </a:lnTo>
                  <a:lnTo>
                    <a:pt x="101104" y="171894"/>
                  </a:lnTo>
                  <a:lnTo>
                    <a:pt x="101104" y="151676"/>
                  </a:lnTo>
                  <a:lnTo>
                    <a:pt x="131445" y="151676"/>
                  </a:lnTo>
                  <a:lnTo>
                    <a:pt x="101104" y="141554"/>
                  </a:lnTo>
                  <a:lnTo>
                    <a:pt x="131445" y="101117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1008"/>
                  </a:lnTo>
                  <a:lnTo>
                    <a:pt x="90995" y="80899"/>
                  </a:lnTo>
                  <a:lnTo>
                    <a:pt x="111226" y="30340"/>
                  </a:lnTo>
                  <a:lnTo>
                    <a:pt x="90995" y="20231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31"/>
                  </a:lnTo>
                  <a:lnTo>
                    <a:pt x="60667" y="20231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17"/>
                  </a:lnTo>
                  <a:lnTo>
                    <a:pt x="60667" y="141554"/>
                  </a:lnTo>
                  <a:lnTo>
                    <a:pt x="30327" y="151676"/>
                  </a:lnTo>
                  <a:lnTo>
                    <a:pt x="60667" y="151676"/>
                  </a:lnTo>
                  <a:lnTo>
                    <a:pt x="60667" y="171894"/>
                  </a:lnTo>
                  <a:lnTo>
                    <a:pt x="50558" y="212344"/>
                  </a:lnTo>
                  <a:lnTo>
                    <a:pt x="0" y="232562"/>
                  </a:lnTo>
                  <a:lnTo>
                    <a:pt x="0" y="262890"/>
                  </a:lnTo>
                  <a:close/>
                </a:path>
                <a:path w="161925" h="262889">
                  <a:moveTo>
                    <a:pt x="0" y="232562"/>
                  </a:moveTo>
                  <a:lnTo>
                    <a:pt x="161772" y="232562"/>
                  </a:lnTo>
                </a:path>
                <a:path w="161925" h="262889">
                  <a:moveTo>
                    <a:pt x="0" y="242671"/>
                  </a:moveTo>
                  <a:lnTo>
                    <a:pt x="161772" y="242671"/>
                  </a:lnTo>
                </a:path>
                <a:path w="161925" h="262889">
                  <a:moveTo>
                    <a:pt x="50558" y="212344"/>
                  </a:moveTo>
                  <a:lnTo>
                    <a:pt x="111226" y="212344"/>
                  </a:lnTo>
                </a:path>
                <a:path w="161925" h="262889">
                  <a:moveTo>
                    <a:pt x="60667" y="141554"/>
                  </a:moveTo>
                  <a:lnTo>
                    <a:pt x="101104" y="141554"/>
                  </a:lnTo>
                </a:path>
                <a:path w="161925" h="262889">
                  <a:moveTo>
                    <a:pt x="60667" y="151676"/>
                  </a:moveTo>
                  <a:lnTo>
                    <a:pt x="101104" y="151676"/>
                  </a:lnTo>
                </a:path>
                <a:path w="161925" h="262889">
                  <a:moveTo>
                    <a:pt x="70777" y="20231"/>
                  </a:moveTo>
                  <a:lnTo>
                    <a:pt x="90995" y="202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8455073" y="3267288"/>
            <a:ext cx="272415" cy="739140"/>
            <a:chOff x="8455073" y="3267288"/>
            <a:chExt cx="272415" cy="739140"/>
          </a:xfrm>
        </p:grpSpPr>
        <p:sp>
          <p:nvSpPr>
            <p:cNvPr id="106" name="object 106"/>
            <p:cNvSpPr/>
            <p:nvPr/>
          </p:nvSpPr>
          <p:spPr>
            <a:xfrm>
              <a:off x="8545372" y="3439896"/>
              <a:ext cx="172085" cy="233045"/>
            </a:xfrm>
            <a:custGeom>
              <a:avLst/>
              <a:gdLst/>
              <a:ahLst/>
              <a:cxnLst/>
              <a:rect l="l" t="t" r="r" b="b"/>
              <a:pathLst>
                <a:path w="172084" h="233045">
                  <a:moveTo>
                    <a:pt x="0" y="232549"/>
                  </a:moveTo>
                  <a:lnTo>
                    <a:pt x="161785" y="232549"/>
                  </a:lnTo>
                  <a:lnTo>
                    <a:pt x="161785" y="202222"/>
                  </a:lnTo>
                  <a:lnTo>
                    <a:pt x="111226" y="182003"/>
                  </a:lnTo>
                  <a:lnTo>
                    <a:pt x="111226" y="171881"/>
                  </a:lnTo>
                  <a:lnTo>
                    <a:pt x="151663" y="171881"/>
                  </a:lnTo>
                  <a:lnTo>
                    <a:pt x="141554" y="141554"/>
                  </a:lnTo>
                  <a:lnTo>
                    <a:pt x="121335" y="111226"/>
                  </a:lnTo>
                  <a:lnTo>
                    <a:pt x="101117" y="90995"/>
                  </a:lnTo>
                  <a:lnTo>
                    <a:pt x="141554" y="90995"/>
                  </a:lnTo>
                  <a:lnTo>
                    <a:pt x="171894" y="80886"/>
                  </a:lnTo>
                  <a:lnTo>
                    <a:pt x="171894" y="50558"/>
                  </a:lnTo>
                  <a:lnTo>
                    <a:pt x="151663" y="40436"/>
                  </a:lnTo>
                  <a:lnTo>
                    <a:pt x="121335" y="30327"/>
                  </a:lnTo>
                  <a:lnTo>
                    <a:pt x="91008" y="20218"/>
                  </a:lnTo>
                  <a:lnTo>
                    <a:pt x="91008" y="0"/>
                  </a:lnTo>
                  <a:lnTo>
                    <a:pt x="70777" y="20218"/>
                  </a:lnTo>
                  <a:lnTo>
                    <a:pt x="50558" y="30327"/>
                  </a:lnTo>
                  <a:lnTo>
                    <a:pt x="20218" y="70777"/>
                  </a:lnTo>
                  <a:lnTo>
                    <a:pt x="10109" y="111226"/>
                  </a:lnTo>
                  <a:lnTo>
                    <a:pt x="10109" y="171881"/>
                  </a:lnTo>
                  <a:lnTo>
                    <a:pt x="50558" y="171881"/>
                  </a:lnTo>
                  <a:lnTo>
                    <a:pt x="50558" y="182003"/>
                  </a:lnTo>
                  <a:lnTo>
                    <a:pt x="0" y="202222"/>
                  </a:lnTo>
                  <a:lnTo>
                    <a:pt x="0" y="232549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545373" y="3632009"/>
              <a:ext cx="161925" cy="30480"/>
            </a:xfrm>
            <a:custGeom>
              <a:avLst/>
              <a:gdLst/>
              <a:ahLst/>
              <a:cxnLst/>
              <a:rect l="l" t="t" r="r" b="b"/>
              <a:pathLst>
                <a:path w="161925" h="30479">
                  <a:moveTo>
                    <a:pt x="161785" y="0"/>
                  </a:moveTo>
                  <a:lnTo>
                    <a:pt x="0" y="0"/>
                  </a:lnTo>
                  <a:lnTo>
                    <a:pt x="0" y="10109"/>
                  </a:lnTo>
                  <a:lnTo>
                    <a:pt x="0" y="20231"/>
                  </a:lnTo>
                  <a:lnTo>
                    <a:pt x="0" y="30340"/>
                  </a:lnTo>
                  <a:lnTo>
                    <a:pt x="161785" y="30340"/>
                  </a:lnTo>
                  <a:lnTo>
                    <a:pt x="161785" y="20231"/>
                  </a:lnTo>
                  <a:lnTo>
                    <a:pt x="161785" y="10109"/>
                  </a:lnTo>
                  <a:lnTo>
                    <a:pt x="161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465185" y="3277400"/>
              <a:ext cx="191770" cy="344805"/>
            </a:xfrm>
            <a:custGeom>
              <a:avLst/>
              <a:gdLst/>
              <a:ahLst/>
              <a:cxnLst/>
              <a:rect l="l" t="t" r="r" b="b"/>
              <a:pathLst>
                <a:path w="191770" h="344804">
                  <a:moveTo>
                    <a:pt x="130746" y="344500"/>
                  </a:moveTo>
                  <a:lnTo>
                    <a:pt x="191414" y="344500"/>
                  </a:lnTo>
                </a:path>
                <a:path w="191770" h="344804">
                  <a:moveTo>
                    <a:pt x="0" y="150152"/>
                  </a:moveTo>
                  <a:lnTo>
                    <a:pt x="1524" y="135750"/>
                  </a:lnTo>
                  <a:lnTo>
                    <a:pt x="41706" y="121335"/>
                  </a:lnTo>
                  <a:lnTo>
                    <a:pt x="47015" y="96316"/>
                  </a:lnTo>
                  <a:lnTo>
                    <a:pt x="47015" y="72809"/>
                  </a:lnTo>
                  <a:lnTo>
                    <a:pt x="17449" y="71285"/>
                  </a:lnTo>
                  <a:lnTo>
                    <a:pt x="47777" y="59918"/>
                  </a:lnTo>
                  <a:lnTo>
                    <a:pt x="34124" y="53086"/>
                  </a:lnTo>
                  <a:lnTo>
                    <a:pt x="23507" y="31102"/>
                  </a:lnTo>
                  <a:lnTo>
                    <a:pt x="34124" y="7594"/>
                  </a:lnTo>
                  <a:lnTo>
                    <a:pt x="68249" y="0"/>
                  </a:lnTo>
                  <a:lnTo>
                    <a:pt x="101625" y="6070"/>
                  </a:lnTo>
                  <a:lnTo>
                    <a:pt x="112991" y="31102"/>
                  </a:lnTo>
                  <a:lnTo>
                    <a:pt x="104648" y="51574"/>
                  </a:lnTo>
                  <a:lnTo>
                    <a:pt x="85699" y="59156"/>
                  </a:lnTo>
                  <a:lnTo>
                    <a:pt x="113753" y="69773"/>
                  </a:lnTo>
                  <a:lnTo>
                    <a:pt x="86448" y="72047"/>
                  </a:lnTo>
                  <a:lnTo>
                    <a:pt x="86448" y="97078"/>
                  </a:lnTo>
                  <a:lnTo>
                    <a:pt x="92519" y="121335"/>
                  </a:lnTo>
                  <a:lnTo>
                    <a:pt x="127406" y="137261"/>
                  </a:lnTo>
                  <a:lnTo>
                    <a:pt x="128168" y="160020"/>
                  </a:lnTo>
                  <a:lnTo>
                    <a:pt x="0" y="160020"/>
                  </a:lnTo>
                  <a:lnTo>
                    <a:pt x="0" y="150152"/>
                  </a:lnTo>
                  <a:close/>
                </a:path>
                <a:path w="191770" h="344804">
                  <a:moveTo>
                    <a:pt x="48539" y="60667"/>
                  </a:moveTo>
                  <a:lnTo>
                    <a:pt x="85699" y="59918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512962" y="3341609"/>
              <a:ext cx="38735" cy="20320"/>
            </a:xfrm>
            <a:custGeom>
              <a:avLst/>
              <a:gdLst/>
              <a:ahLst/>
              <a:cxnLst/>
              <a:rect l="l" t="t" r="r" b="b"/>
              <a:pathLst>
                <a:path w="38734" h="20320">
                  <a:moveTo>
                    <a:pt x="38671" y="20222"/>
                  </a:moveTo>
                  <a:lnTo>
                    <a:pt x="38671" y="0"/>
                  </a:lnTo>
                  <a:lnTo>
                    <a:pt x="0" y="0"/>
                  </a:lnTo>
                  <a:lnTo>
                    <a:pt x="0" y="20222"/>
                  </a:lnTo>
                  <a:lnTo>
                    <a:pt x="38671" y="20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506891" y="339949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>
                  <a:moveTo>
                    <a:pt x="0" y="0"/>
                  </a:moveTo>
                  <a:lnTo>
                    <a:pt x="50812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466709" y="3404552"/>
              <a:ext cx="126364" cy="33655"/>
            </a:xfrm>
            <a:custGeom>
              <a:avLst/>
              <a:gdLst/>
              <a:ahLst/>
              <a:cxnLst/>
              <a:rect l="l" t="t" r="r" b="b"/>
              <a:pathLst>
                <a:path w="126365" h="33654">
                  <a:moveTo>
                    <a:pt x="125882" y="12890"/>
                  </a:moveTo>
                  <a:lnTo>
                    <a:pt x="124358" y="12890"/>
                  </a:lnTo>
                  <a:lnTo>
                    <a:pt x="124358" y="0"/>
                  </a:lnTo>
                  <a:lnTo>
                    <a:pt x="1511" y="0"/>
                  </a:lnTo>
                  <a:lnTo>
                    <a:pt x="1511" y="12890"/>
                  </a:lnTo>
                  <a:lnTo>
                    <a:pt x="0" y="12890"/>
                  </a:lnTo>
                  <a:lnTo>
                    <a:pt x="0" y="33121"/>
                  </a:lnTo>
                  <a:lnTo>
                    <a:pt x="125882" y="33121"/>
                  </a:lnTo>
                  <a:lnTo>
                    <a:pt x="125882" y="12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475294" y="3681856"/>
              <a:ext cx="128270" cy="160020"/>
            </a:xfrm>
            <a:custGeom>
              <a:avLst/>
              <a:gdLst/>
              <a:ahLst/>
              <a:cxnLst/>
              <a:rect l="l" t="t" r="r" b="b"/>
              <a:pathLst>
                <a:path w="128270" h="160020">
                  <a:moveTo>
                    <a:pt x="0" y="150152"/>
                  </a:moveTo>
                  <a:lnTo>
                    <a:pt x="1524" y="135737"/>
                  </a:lnTo>
                  <a:lnTo>
                    <a:pt x="41719" y="121335"/>
                  </a:lnTo>
                  <a:lnTo>
                    <a:pt x="47028" y="96304"/>
                  </a:lnTo>
                  <a:lnTo>
                    <a:pt x="47028" y="72796"/>
                  </a:lnTo>
                  <a:lnTo>
                    <a:pt x="17449" y="71285"/>
                  </a:lnTo>
                  <a:lnTo>
                    <a:pt x="47777" y="59905"/>
                  </a:lnTo>
                  <a:lnTo>
                    <a:pt x="34124" y="53086"/>
                  </a:lnTo>
                  <a:lnTo>
                    <a:pt x="23507" y="31089"/>
                  </a:lnTo>
                  <a:lnTo>
                    <a:pt x="34124" y="7581"/>
                  </a:lnTo>
                  <a:lnTo>
                    <a:pt x="68249" y="0"/>
                  </a:lnTo>
                  <a:lnTo>
                    <a:pt x="101625" y="6057"/>
                  </a:lnTo>
                  <a:lnTo>
                    <a:pt x="112991" y="31089"/>
                  </a:lnTo>
                  <a:lnTo>
                    <a:pt x="104660" y="51562"/>
                  </a:lnTo>
                  <a:lnTo>
                    <a:pt x="85699" y="59143"/>
                  </a:lnTo>
                  <a:lnTo>
                    <a:pt x="113753" y="69761"/>
                  </a:lnTo>
                  <a:lnTo>
                    <a:pt x="86461" y="72034"/>
                  </a:lnTo>
                  <a:lnTo>
                    <a:pt x="86461" y="97066"/>
                  </a:lnTo>
                  <a:lnTo>
                    <a:pt x="92519" y="121335"/>
                  </a:lnTo>
                  <a:lnTo>
                    <a:pt x="127406" y="137261"/>
                  </a:lnTo>
                  <a:lnTo>
                    <a:pt x="128168" y="160007"/>
                  </a:lnTo>
                  <a:lnTo>
                    <a:pt x="0" y="160007"/>
                  </a:lnTo>
                  <a:lnTo>
                    <a:pt x="0" y="150152"/>
                  </a:lnTo>
                  <a:close/>
                </a:path>
                <a:path w="128270" h="160020">
                  <a:moveTo>
                    <a:pt x="48539" y="60667"/>
                  </a:moveTo>
                  <a:lnTo>
                    <a:pt x="85699" y="59905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523071" y="3746053"/>
              <a:ext cx="38735" cy="20320"/>
            </a:xfrm>
            <a:custGeom>
              <a:avLst/>
              <a:gdLst/>
              <a:ahLst/>
              <a:cxnLst/>
              <a:rect l="l" t="t" r="r" b="b"/>
              <a:pathLst>
                <a:path w="38734" h="20320">
                  <a:moveTo>
                    <a:pt x="38684" y="20222"/>
                  </a:moveTo>
                  <a:lnTo>
                    <a:pt x="38684" y="0"/>
                  </a:lnTo>
                  <a:lnTo>
                    <a:pt x="0" y="0"/>
                  </a:lnTo>
                  <a:lnTo>
                    <a:pt x="0" y="20222"/>
                  </a:lnTo>
                  <a:lnTo>
                    <a:pt x="38684" y="20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517013" y="3803942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800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476818" y="3809009"/>
              <a:ext cx="126364" cy="33655"/>
            </a:xfrm>
            <a:custGeom>
              <a:avLst/>
              <a:gdLst/>
              <a:ahLst/>
              <a:cxnLst/>
              <a:rect l="l" t="t" r="r" b="b"/>
              <a:pathLst>
                <a:path w="126365" h="33654">
                  <a:moveTo>
                    <a:pt x="125882" y="12890"/>
                  </a:moveTo>
                  <a:lnTo>
                    <a:pt x="124371" y="12890"/>
                  </a:lnTo>
                  <a:lnTo>
                    <a:pt x="124371" y="0"/>
                  </a:lnTo>
                  <a:lnTo>
                    <a:pt x="1511" y="0"/>
                  </a:lnTo>
                  <a:lnTo>
                    <a:pt x="1511" y="12890"/>
                  </a:lnTo>
                  <a:lnTo>
                    <a:pt x="0" y="12890"/>
                  </a:lnTo>
                  <a:lnTo>
                    <a:pt x="0" y="33121"/>
                  </a:lnTo>
                  <a:lnTo>
                    <a:pt x="125882" y="33121"/>
                  </a:lnTo>
                  <a:lnTo>
                    <a:pt x="125882" y="12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535263" y="3733114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32562"/>
                  </a:moveTo>
                  <a:lnTo>
                    <a:pt x="0" y="262890"/>
                  </a:lnTo>
                  <a:lnTo>
                    <a:pt x="161785" y="262890"/>
                  </a:lnTo>
                  <a:lnTo>
                    <a:pt x="161785" y="232562"/>
                  </a:lnTo>
                  <a:lnTo>
                    <a:pt x="111226" y="212344"/>
                  </a:lnTo>
                  <a:lnTo>
                    <a:pt x="101117" y="171894"/>
                  </a:lnTo>
                  <a:lnTo>
                    <a:pt x="101117" y="151676"/>
                  </a:lnTo>
                  <a:lnTo>
                    <a:pt x="131445" y="151676"/>
                  </a:lnTo>
                  <a:lnTo>
                    <a:pt x="101117" y="141566"/>
                  </a:lnTo>
                  <a:lnTo>
                    <a:pt x="131445" y="101117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1008"/>
                  </a:lnTo>
                  <a:lnTo>
                    <a:pt x="90995" y="80899"/>
                  </a:lnTo>
                  <a:lnTo>
                    <a:pt x="111226" y="30340"/>
                  </a:lnTo>
                  <a:lnTo>
                    <a:pt x="90995" y="20231"/>
                  </a:lnTo>
                  <a:lnTo>
                    <a:pt x="101117" y="10121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21"/>
                  </a:lnTo>
                  <a:lnTo>
                    <a:pt x="70777" y="20231"/>
                  </a:lnTo>
                  <a:lnTo>
                    <a:pt x="60667" y="20231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17"/>
                  </a:lnTo>
                  <a:lnTo>
                    <a:pt x="60667" y="141566"/>
                  </a:lnTo>
                  <a:lnTo>
                    <a:pt x="30327" y="151676"/>
                  </a:lnTo>
                  <a:lnTo>
                    <a:pt x="60667" y="151676"/>
                  </a:lnTo>
                  <a:lnTo>
                    <a:pt x="60667" y="171894"/>
                  </a:lnTo>
                  <a:lnTo>
                    <a:pt x="50558" y="212344"/>
                  </a:lnTo>
                  <a:lnTo>
                    <a:pt x="0" y="2325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535263" y="3733114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62890"/>
                  </a:moveTo>
                  <a:lnTo>
                    <a:pt x="161785" y="262890"/>
                  </a:lnTo>
                  <a:lnTo>
                    <a:pt x="161785" y="232562"/>
                  </a:lnTo>
                  <a:lnTo>
                    <a:pt x="111226" y="212344"/>
                  </a:lnTo>
                  <a:lnTo>
                    <a:pt x="101117" y="171894"/>
                  </a:lnTo>
                  <a:lnTo>
                    <a:pt x="101117" y="151676"/>
                  </a:lnTo>
                  <a:lnTo>
                    <a:pt x="131445" y="151676"/>
                  </a:lnTo>
                  <a:lnTo>
                    <a:pt x="101117" y="141566"/>
                  </a:lnTo>
                  <a:lnTo>
                    <a:pt x="131445" y="101117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1008"/>
                  </a:lnTo>
                  <a:lnTo>
                    <a:pt x="90995" y="80899"/>
                  </a:lnTo>
                  <a:lnTo>
                    <a:pt x="111226" y="30340"/>
                  </a:lnTo>
                  <a:lnTo>
                    <a:pt x="90995" y="20231"/>
                  </a:lnTo>
                  <a:lnTo>
                    <a:pt x="101117" y="10121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21"/>
                  </a:lnTo>
                  <a:lnTo>
                    <a:pt x="70777" y="20231"/>
                  </a:lnTo>
                  <a:lnTo>
                    <a:pt x="60667" y="20231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17"/>
                  </a:lnTo>
                  <a:lnTo>
                    <a:pt x="60667" y="141566"/>
                  </a:lnTo>
                  <a:lnTo>
                    <a:pt x="30327" y="151676"/>
                  </a:lnTo>
                  <a:lnTo>
                    <a:pt x="60667" y="151676"/>
                  </a:lnTo>
                  <a:lnTo>
                    <a:pt x="60667" y="171894"/>
                  </a:lnTo>
                  <a:lnTo>
                    <a:pt x="50558" y="212344"/>
                  </a:lnTo>
                  <a:lnTo>
                    <a:pt x="0" y="232562"/>
                  </a:lnTo>
                  <a:lnTo>
                    <a:pt x="0" y="262890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35264" y="3955567"/>
              <a:ext cx="161925" cy="30480"/>
            </a:xfrm>
            <a:custGeom>
              <a:avLst/>
              <a:gdLst/>
              <a:ahLst/>
              <a:cxnLst/>
              <a:rect l="l" t="t" r="r" b="b"/>
              <a:pathLst>
                <a:path w="161925" h="30479">
                  <a:moveTo>
                    <a:pt x="161785" y="0"/>
                  </a:moveTo>
                  <a:lnTo>
                    <a:pt x="0" y="0"/>
                  </a:lnTo>
                  <a:lnTo>
                    <a:pt x="0" y="10109"/>
                  </a:lnTo>
                  <a:lnTo>
                    <a:pt x="0" y="20231"/>
                  </a:lnTo>
                  <a:lnTo>
                    <a:pt x="0" y="30340"/>
                  </a:lnTo>
                  <a:lnTo>
                    <a:pt x="161785" y="30340"/>
                  </a:lnTo>
                  <a:lnTo>
                    <a:pt x="161785" y="20231"/>
                  </a:lnTo>
                  <a:lnTo>
                    <a:pt x="161785" y="10109"/>
                  </a:lnTo>
                  <a:lnTo>
                    <a:pt x="161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585822" y="3945458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0" y="0"/>
                  </a:moveTo>
                  <a:lnTo>
                    <a:pt x="60667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595931" y="3864571"/>
              <a:ext cx="40640" cy="30480"/>
            </a:xfrm>
            <a:custGeom>
              <a:avLst/>
              <a:gdLst/>
              <a:ahLst/>
              <a:cxnLst/>
              <a:rect l="l" t="t" r="r" b="b"/>
              <a:pathLst>
                <a:path w="40640" h="30479">
                  <a:moveTo>
                    <a:pt x="40449" y="0"/>
                  </a:moveTo>
                  <a:lnTo>
                    <a:pt x="0" y="0"/>
                  </a:lnTo>
                  <a:lnTo>
                    <a:pt x="0" y="10109"/>
                  </a:lnTo>
                  <a:lnTo>
                    <a:pt x="0" y="20231"/>
                  </a:lnTo>
                  <a:lnTo>
                    <a:pt x="0" y="30340"/>
                  </a:lnTo>
                  <a:lnTo>
                    <a:pt x="40449" y="30340"/>
                  </a:lnTo>
                  <a:lnTo>
                    <a:pt x="40449" y="20231"/>
                  </a:lnTo>
                  <a:lnTo>
                    <a:pt x="40449" y="10109"/>
                  </a:lnTo>
                  <a:lnTo>
                    <a:pt x="40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606040" y="375334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20218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1721624" y="4269234"/>
            <a:ext cx="1907539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b="1" dirty="0">
                <a:latin typeface="Arial"/>
                <a:cs typeface="Arial"/>
              </a:rPr>
              <a:t>Black</a:t>
            </a:r>
            <a:r>
              <a:rPr sz="1550" b="1" spc="-35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to</a:t>
            </a:r>
            <a:r>
              <a:rPr sz="1550" b="1" spc="-3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move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550" b="1" dirty="0">
                <a:latin typeface="Arial"/>
                <a:cs typeface="Arial"/>
              </a:rPr>
              <a:t>White</a:t>
            </a:r>
            <a:r>
              <a:rPr sz="1550" b="1" spc="-45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slightly</a:t>
            </a:r>
            <a:r>
              <a:rPr sz="1550" b="1" spc="-45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better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7" name="object 1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128" name="object 1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28</a:t>
            </a:fld>
            <a:endParaRPr spc="20" dirty="0"/>
          </a:p>
        </p:txBody>
      </p:sp>
      <p:sp>
        <p:nvSpPr>
          <p:cNvPr id="123" name="object 123"/>
          <p:cNvSpPr txBox="1"/>
          <p:nvPr/>
        </p:nvSpPr>
        <p:spPr>
          <a:xfrm>
            <a:off x="6127434" y="4269234"/>
            <a:ext cx="1371600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b="1" dirty="0">
                <a:latin typeface="Arial"/>
                <a:cs typeface="Arial"/>
              </a:rPr>
              <a:t>White</a:t>
            </a:r>
            <a:r>
              <a:rPr sz="1550" b="1" spc="-5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to</a:t>
            </a:r>
            <a:r>
              <a:rPr sz="1550" b="1" spc="-5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move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550" b="1" dirty="0">
                <a:latin typeface="Arial"/>
                <a:cs typeface="Arial"/>
              </a:rPr>
              <a:t>Black</a:t>
            </a:r>
            <a:r>
              <a:rPr sz="1550" b="1" spc="-10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winning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130300" y="5103080"/>
            <a:ext cx="52457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Tahoma"/>
                <a:cs typeface="Tahoma"/>
              </a:rPr>
              <a:t>For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chess,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typically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4" dirty="0">
                <a:solidFill>
                  <a:srgbClr val="004B00"/>
                </a:solidFill>
                <a:latin typeface="Tahoma"/>
                <a:cs typeface="Tahoma"/>
              </a:rPr>
              <a:t>linear</a:t>
            </a:r>
            <a:r>
              <a:rPr sz="2050" spc="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weighted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sum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0" dirty="0">
                <a:solidFill>
                  <a:srgbClr val="00007E"/>
                </a:solidFill>
                <a:latin typeface="Tahoma"/>
                <a:cs typeface="Tahoma"/>
              </a:rPr>
              <a:t>features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104900" y="5613620"/>
            <a:ext cx="6615430" cy="1166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14"/>
              </a:spcBef>
            </a:pP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5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100" spc="6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050" b="0" i="1" spc="29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spc="75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5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100" spc="75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b="0" i="1" spc="29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spc="6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5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100" i="1" spc="157" baseline="-11904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r>
              <a:rPr sz="2050" b="0" i="1" spc="29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i="1" spc="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100" spc="-262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100" spc="-142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9</a:t>
            </a:r>
            <a:r>
              <a:rPr sz="2050" spc="11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endParaRPr sz="20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spc="135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050" spc="9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9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(number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white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queens)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–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(number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black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queens),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837662" y="6439629"/>
            <a:ext cx="4025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5" dirty="0">
                <a:latin typeface="Tahoma"/>
                <a:cs typeface="Tahoma"/>
              </a:rPr>
              <a:t>etc.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AD57B635-8E07-4287-9A9D-2E5CEAA6B359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E313D022-7541-4FA1-B599-FAE46440516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0">
              <a:lnSpc>
                <a:spcPts val="2635"/>
              </a:lnSpc>
              <a:tabLst>
                <a:tab pos="2741930" algn="l"/>
              </a:tabLst>
            </a:pPr>
            <a:r>
              <a:rPr spc="65" dirty="0"/>
              <a:t>Digression:	</a:t>
            </a:r>
            <a:r>
              <a:rPr spc="110" dirty="0"/>
              <a:t>Exact</a:t>
            </a:r>
            <a:r>
              <a:rPr spc="229" dirty="0"/>
              <a:t> </a:t>
            </a:r>
            <a:r>
              <a:rPr spc="15" dirty="0"/>
              <a:t>values</a:t>
            </a:r>
            <a:r>
              <a:rPr spc="235" dirty="0"/>
              <a:t> </a:t>
            </a:r>
            <a:r>
              <a:rPr spc="165" dirty="0"/>
              <a:t>don’t</a:t>
            </a:r>
            <a:r>
              <a:rPr spc="225" dirty="0"/>
              <a:t> </a:t>
            </a:r>
            <a:r>
              <a:rPr spc="95" dirty="0"/>
              <a:t>matter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882" y="1577838"/>
            <a:ext cx="47942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20" dirty="0">
                <a:latin typeface="Times New Roman"/>
                <a:cs typeface="Times New Roman"/>
              </a:rPr>
              <a:t>MAX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8431" y="1568157"/>
            <a:ext cx="2016125" cy="2099945"/>
            <a:chOff x="6858431" y="1568157"/>
            <a:chExt cx="2016125" cy="2099945"/>
          </a:xfrm>
        </p:grpSpPr>
        <p:sp>
          <p:nvSpPr>
            <p:cNvPr id="5" name="object 5"/>
            <p:cNvSpPr/>
            <p:nvPr/>
          </p:nvSpPr>
          <p:spPr>
            <a:xfrm>
              <a:off x="6866686" y="1850758"/>
              <a:ext cx="892175" cy="873760"/>
            </a:xfrm>
            <a:custGeom>
              <a:avLst/>
              <a:gdLst/>
              <a:ahLst/>
              <a:cxnLst/>
              <a:rect l="l" t="t" r="r" b="b"/>
              <a:pathLst>
                <a:path w="892175" h="873760">
                  <a:moveTo>
                    <a:pt x="891832" y="0"/>
                  </a:moveTo>
                  <a:lnTo>
                    <a:pt x="0" y="873633"/>
                  </a:lnTo>
                </a:path>
              </a:pathLst>
            </a:custGeom>
            <a:ln w="1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8018" y="1576412"/>
              <a:ext cx="287655" cy="275590"/>
            </a:xfrm>
            <a:custGeom>
              <a:avLst/>
              <a:gdLst/>
              <a:ahLst/>
              <a:cxnLst/>
              <a:rect l="l" t="t" r="r" b="b"/>
              <a:pathLst>
                <a:path w="287654" h="275589">
                  <a:moveTo>
                    <a:pt x="0" y="275031"/>
                  </a:moveTo>
                  <a:lnTo>
                    <a:pt x="287172" y="275031"/>
                  </a:lnTo>
                  <a:lnTo>
                    <a:pt x="143586" y="0"/>
                  </a:lnTo>
                  <a:lnTo>
                    <a:pt x="0" y="2750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8018" y="1576412"/>
              <a:ext cx="1248410" cy="2083435"/>
            </a:xfrm>
            <a:custGeom>
              <a:avLst/>
              <a:gdLst/>
              <a:ahLst/>
              <a:cxnLst/>
              <a:rect l="l" t="t" r="r" b="b"/>
              <a:pathLst>
                <a:path w="1248409" h="2083435">
                  <a:moveTo>
                    <a:pt x="287172" y="275031"/>
                  </a:moveTo>
                  <a:lnTo>
                    <a:pt x="143586" y="0"/>
                  </a:lnTo>
                  <a:lnTo>
                    <a:pt x="0" y="275031"/>
                  </a:lnTo>
                  <a:lnTo>
                    <a:pt x="287172" y="275031"/>
                  </a:lnTo>
                  <a:close/>
                </a:path>
                <a:path w="1248409" h="2083435">
                  <a:moveTo>
                    <a:pt x="1011237" y="1467675"/>
                  </a:moveTo>
                  <a:lnTo>
                    <a:pt x="773633" y="2083295"/>
                  </a:lnTo>
                </a:path>
                <a:path w="1248409" h="2083435">
                  <a:moveTo>
                    <a:pt x="1010589" y="1467675"/>
                  </a:moveTo>
                  <a:lnTo>
                    <a:pt x="1248201" y="2083295"/>
                  </a:lnTo>
                </a:path>
              </a:pathLst>
            </a:custGeom>
            <a:ln w="1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86000" y="2771889"/>
              <a:ext cx="287655" cy="275590"/>
            </a:xfrm>
            <a:custGeom>
              <a:avLst/>
              <a:gdLst/>
              <a:ahLst/>
              <a:cxnLst/>
              <a:rect l="l" t="t" r="r" b="b"/>
              <a:pathLst>
                <a:path w="287654" h="275589">
                  <a:moveTo>
                    <a:pt x="0" y="0"/>
                  </a:moveTo>
                  <a:lnTo>
                    <a:pt x="143586" y="275031"/>
                  </a:lnTo>
                  <a:lnTo>
                    <a:pt x="2871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86000" y="2771889"/>
              <a:ext cx="287655" cy="275590"/>
            </a:xfrm>
            <a:custGeom>
              <a:avLst/>
              <a:gdLst/>
              <a:ahLst/>
              <a:cxnLst/>
              <a:rect l="l" t="t" r="r" b="b"/>
              <a:pathLst>
                <a:path w="287654" h="275589">
                  <a:moveTo>
                    <a:pt x="287172" y="0"/>
                  </a:moveTo>
                  <a:lnTo>
                    <a:pt x="143586" y="275031"/>
                  </a:lnTo>
                  <a:lnTo>
                    <a:pt x="0" y="0"/>
                  </a:lnTo>
                  <a:lnTo>
                    <a:pt x="287172" y="0"/>
                  </a:lnTo>
                  <a:close/>
                </a:path>
              </a:pathLst>
            </a:custGeom>
            <a:ln w="1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550782" y="1568157"/>
            <a:ext cx="2300605" cy="2099945"/>
            <a:chOff x="2550782" y="1568157"/>
            <a:chExt cx="2300605" cy="2099945"/>
          </a:xfrm>
        </p:grpSpPr>
        <p:sp>
          <p:nvSpPr>
            <p:cNvPr id="11" name="object 11"/>
            <p:cNvSpPr/>
            <p:nvPr/>
          </p:nvSpPr>
          <p:spPr>
            <a:xfrm>
              <a:off x="3567886" y="1576412"/>
              <a:ext cx="287655" cy="275590"/>
            </a:xfrm>
            <a:custGeom>
              <a:avLst/>
              <a:gdLst/>
              <a:ahLst/>
              <a:cxnLst/>
              <a:rect l="l" t="t" r="r" b="b"/>
              <a:pathLst>
                <a:path w="287654" h="275589">
                  <a:moveTo>
                    <a:pt x="0" y="275031"/>
                  </a:moveTo>
                  <a:lnTo>
                    <a:pt x="287172" y="275031"/>
                  </a:lnTo>
                  <a:lnTo>
                    <a:pt x="143586" y="0"/>
                  </a:lnTo>
                  <a:lnTo>
                    <a:pt x="0" y="2750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59037" y="1576412"/>
              <a:ext cx="1296035" cy="2070100"/>
            </a:xfrm>
            <a:custGeom>
              <a:avLst/>
              <a:gdLst/>
              <a:ahLst/>
              <a:cxnLst/>
              <a:rect l="l" t="t" r="r" b="b"/>
              <a:pathLst>
                <a:path w="1296035" h="2070100">
                  <a:moveTo>
                    <a:pt x="1296022" y="275031"/>
                  </a:moveTo>
                  <a:lnTo>
                    <a:pt x="1152436" y="0"/>
                  </a:lnTo>
                  <a:lnTo>
                    <a:pt x="1008849" y="275031"/>
                  </a:lnTo>
                  <a:lnTo>
                    <a:pt x="1296022" y="275031"/>
                  </a:lnTo>
                  <a:close/>
                </a:path>
                <a:path w="1296035" h="2070100">
                  <a:moveTo>
                    <a:pt x="237604" y="1453908"/>
                  </a:moveTo>
                  <a:lnTo>
                    <a:pt x="0" y="2069528"/>
                  </a:lnTo>
                </a:path>
                <a:path w="1296035" h="2070100">
                  <a:moveTo>
                    <a:pt x="236956" y="1453908"/>
                  </a:moveTo>
                  <a:lnTo>
                    <a:pt x="474560" y="2069528"/>
                  </a:lnTo>
                </a:path>
              </a:pathLst>
            </a:custGeom>
            <a:ln w="1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53385" y="2758135"/>
              <a:ext cx="287655" cy="275590"/>
            </a:xfrm>
            <a:custGeom>
              <a:avLst/>
              <a:gdLst/>
              <a:ahLst/>
              <a:cxnLst/>
              <a:rect l="l" t="t" r="r" b="b"/>
              <a:pathLst>
                <a:path w="287655" h="275589">
                  <a:moveTo>
                    <a:pt x="0" y="0"/>
                  </a:moveTo>
                  <a:lnTo>
                    <a:pt x="143586" y="275031"/>
                  </a:lnTo>
                  <a:lnTo>
                    <a:pt x="287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53385" y="2758135"/>
              <a:ext cx="2189480" cy="901700"/>
            </a:xfrm>
            <a:custGeom>
              <a:avLst/>
              <a:gdLst/>
              <a:ahLst/>
              <a:cxnLst/>
              <a:rect l="l" t="t" r="r" b="b"/>
              <a:pathLst>
                <a:path w="2189479" h="901700">
                  <a:moveTo>
                    <a:pt x="287159" y="0"/>
                  </a:moveTo>
                  <a:lnTo>
                    <a:pt x="143586" y="275031"/>
                  </a:lnTo>
                  <a:lnTo>
                    <a:pt x="0" y="0"/>
                  </a:lnTo>
                  <a:lnTo>
                    <a:pt x="287159" y="0"/>
                  </a:lnTo>
                  <a:close/>
                </a:path>
                <a:path w="2189479" h="901700">
                  <a:moveTo>
                    <a:pt x="1952218" y="285953"/>
                  </a:moveTo>
                  <a:lnTo>
                    <a:pt x="1714601" y="901573"/>
                  </a:lnTo>
                </a:path>
                <a:path w="2189479" h="901700">
                  <a:moveTo>
                    <a:pt x="1951570" y="285953"/>
                  </a:moveTo>
                  <a:lnTo>
                    <a:pt x="2189175" y="901573"/>
                  </a:lnTo>
                </a:path>
              </a:pathLst>
            </a:custGeom>
            <a:ln w="1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2347" y="2771889"/>
              <a:ext cx="287655" cy="275590"/>
            </a:xfrm>
            <a:custGeom>
              <a:avLst/>
              <a:gdLst/>
              <a:ahLst/>
              <a:cxnLst/>
              <a:rect l="l" t="t" r="r" b="b"/>
              <a:pathLst>
                <a:path w="287654" h="275589">
                  <a:moveTo>
                    <a:pt x="0" y="0"/>
                  </a:moveTo>
                  <a:lnTo>
                    <a:pt x="143573" y="275031"/>
                  </a:lnTo>
                  <a:lnTo>
                    <a:pt x="287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2347" y="2771889"/>
              <a:ext cx="287655" cy="275590"/>
            </a:xfrm>
            <a:custGeom>
              <a:avLst/>
              <a:gdLst/>
              <a:ahLst/>
              <a:cxnLst/>
              <a:rect l="l" t="t" r="r" b="b"/>
              <a:pathLst>
                <a:path w="287654" h="275589">
                  <a:moveTo>
                    <a:pt x="287159" y="0"/>
                  </a:moveTo>
                  <a:lnTo>
                    <a:pt x="143573" y="275031"/>
                  </a:lnTo>
                  <a:lnTo>
                    <a:pt x="0" y="0"/>
                  </a:lnTo>
                  <a:lnTo>
                    <a:pt x="287159" y="0"/>
                  </a:lnTo>
                  <a:close/>
                </a:path>
              </a:pathLst>
            </a:custGeom>
            <a:ln w="1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41832" y="2727890"/>
          <a:ext cx="8195305" cy="1136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67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7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08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15" dirty="0">
                          <a:latin typeface="Times New Roman"/>
                          <a:cs typeface="Times New Roman"/>
                        </a:rPr>
                        <a:t>MIN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ts val="1985"/>
                        </a:lnSpc>
                      </a:pPr>
                      <a:r>
                        <a:rPr sz="1750" b="1" dirty="0">
                          <a:latin typeface="Arial"/>
                          <a:cs typeface="Arial"/>
                        </a:rPr>
                        <a:t>1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ts val="1964"/>
                        </a:lnSpc>
                      </a:pPr>
                      <a:r>
                        <a:rPr sz="1750" b="1" dirty="0">
                          <a:latin typeface="Arial"/>
                          <a:cs typeface="Arial"/>
                        </a:rPr>
                        <a:t>2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1985"/>
                        </a:lnSpc>
                      </a:pPr>
                      <a:r>
                        <a:rPr sz="1750" b="1" dirty="0">
                          <a:latin typeface="Arial"/>
                          <a:cs typeface="Arial"/>
                        </a:rPr>
                        <a:t>1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1964"/>
                        </a:lnSpc>
                      </a:pPr>
                      <a:r>
                        <a:rPr sz="1750" b="1" spc="20" dirty="0">
                          <a:latin typeface="Arial"/>
                          <a:cs typeface="Arial"/>
                        </a:rPr>
                        <a:t>20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163830" algn="r">
                        <a:lnSpc>
                          <a:spcPts val="2030"/>
                        </a:lnSpc>
                      </a:pPr>
                      <a:r>
                        <a:rPr sz="1750" b="1" dirty="0">
                          <a:latin typeface="Arial"/>
                          <a:cs typeface="Arial"/>
                        </a:rPr>
                        <a:t>1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71450">
                        <a:lnSpc>
                          <a:spcPts val="2030"/>
                        </a:lnSpc>
                      </a:pPr>
                      <a:r>
                        <a:rPr sz="1750" b="1" dirty="0">
                          <a:latin typeface="Arial"/>
                          <a:cs typeface="Arial"/>
                        </a:rPr>
                        <a:t>2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180340" algn="r">
                        <a:lnSpc>
                          <a:spcPts val="2050"/>
                        </a:lnSpc>
                      </a:pPr>
                      <a:r>
                        <a:rPr sz="1750" b="1" dirty="0">
                          <a:latin typeface="Arial"/>
                          <a:cs typeface="Arial"/>
                        </a:rPr>
                        <a:t>2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87960">
                        <a:lnSpc>
                          <a:spcPts val="2050"/>
                        </a:lnSpc>
                      </a:pPr>
                      <a:r>
                        <a:rPr sz="1750" b="1" dirty="0">
                          <a:latin typeface="Arial"/>
                          <a:cs typeface="Arial"/>
                        </a:rPr>
                        <a:t>4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192405" algn="r">
                        <a:lnSpc>
                          <a:spcPts val="2030"/>
                        </a:lnSpc>
                      </a:pPr>
                      <a:r>
                        <a:rPr sz="1750" b="1" dirty="0">
                          <a:latin typeface="Arial"/>
                          <a:cs typeface="Arial"/>
                        </a:rPr>
                        <a:t>1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00025">
                        <a:lnSpc>
                          <a:spcPts val="2030"/>
                        </a:lnSpc>
                      </a:pPr>
                      <a:r>
                        <a:rPr sz="1750" b="1" spc="20" dirty="0">
                          <a:latin typeface="Arial"/>
                          <a:cs typeface="Arial"/>
                        </a:rPr>
                        <a:t>20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113030" algn="r">
                        <a:lnSpc>
                          <a:spcPts val="2050"/>
                        </a:lnSpc>
                      </a:pPr>
                      <a:r>
                        <a:rPr sz="1750" b="1" spc="20" dirty="0">
                          <a:latin typeface="Arial"/>
                          <a:cs typeface="Arial"/>
                        </a:rPr>
                        <a:t>20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20650">
                        <a:lnSpc>
                          <a:spcPts val="2050"/>
                        </a:lnSpc>
                      </a:pPr>
                      <a:r>
                        <a:rPr sz="1750" b="1" spc="20" dirty="0">
                          <a:latin typeface="Arial"/>
                          <a:cs typeface="Arial"/>
                        </a:rPr>
                        <a:t>400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6601055" y="2750034"/>
            <a:ext cx="490855" cy="904240"/>
            <a:chOff x="6601055" y="2750034"/>
            <a:chExt cx="490855" cy="904240"/>
          </a:xfrm>
        </p:grpSpPr>
        <p:sp>
          <p:nvSpPr>
            <p:cNvPr id="19" name="object 19"/>
            <p:cNvSpPr/>
            <p:nvPr/>
          </p:nvSpPr>
          <p:spPr>
            <a:xfrm>
              <a:off x="6609156" y="3030321"/>
              <a:ext cx="474980" cy="615950"/>
            </a:xfrm>
            <a:custGeom>
              <a:avLst/>
              <a:gdLst/>
              <a:ahLst/>
              <a:cxnLst/>
              <a:rect l="l" t="t" r="r" b="b"/>
              <a:pathLst>
                <a:path w="474979" h="615950">
                  <a:moveTo>
                    <a:pt x="237617" y="0"/>
                  </a:moveTo>
                  <a:lnTo>
                    <a:pt x="0" y="615619"/>
                  </a:lnTo>
                </a:path>
                <a:path w="474979" h="615950">
                  <a:moveTo>
                    <a:pt x="236969" y="0"/>
                  </a:moveTo>
                  <a:lnTo>
                    <a:pt x="474573" y="615619"/>
                  </a:lnTo>
                </a:path>
              </a:pathLst>
            </a:custGeom>
            <a:ln w="1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03517" y="2758135"/>
              <a:ext cx="287655" cy="275590"/>
            </a:xfrm>
            <a:custGeom>
              <a:avLst/>
              <a:gdLst/>
              <a:ahLst/>
              <a:cxnLst/>
              <a:rect l="l" t="t" r="r" b="b"/>
              <a:pathLst>
                <a:path w="287654" h="275589">
                  <a:moveTo>
                    <a:pt x="0" y="0"/>
                  </a:moveTo>
                  <a:lnTo>
                    <a:pt x="143573" y="275031"/>
                  </a:lnTo>
                  <a:lnTo>
                    <a:pt x="287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03517" y="2758135"/>
              <a:ext cx="287655" cy="275590"/>
            </a:xfrm>
            <a:custGeom>
              <a:avLst/>
              <a:gdLst/>
              <a:ahLst/>
              <a:cxnLst/>
              <a:rect l="l" t="t" r="r" b="b"/>
              <a:pathLst>
                <a:path w="287654" h="275589">
                  <a:moveTo>
                    <a:pt x="287159" y="0"/>
                  </a:moveTo>
                  <a:lnTo>
                    <a:pt x="143573" y="275031"/>
                  </a:lnTo>
                  <a:lnTo>
                    <a:pt x="0" y="0"/>
                  </a:lnTo>
                  <a:lnTo>
                    <a:pt x="287159" y="0"/>
                  </a:lnTo>
                  <a:close/>
                </a:path>
              </a:pathLst>
            </a:custGeom>
            <a:ln w="1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752640" y="1842619"/>
            <a:ext cx="907415" cy="948690"/>
            <a:chOff x="7752640" y="1842619"/>
            <a:chExt cx="907415" cy="948690"/>
          </a:xfrm>
        </p:grpSpPr>
        <p:sp>
          <p:nvSpPr>
            <p:cNvPr id="23" name="object 23"/>
            <p:cNvSpPr/>
            <p:nvPr/>
          </p:nvSpPr>
          <p:spPr>
            <a:xfrm>
              <a:off x="7760740" y="1850720"/>
              <a:ext cx="874394" cy="913765"/>
            </a:xfrm>
            <a:custGeom>
              <a:avLst/>
              <a:gdLst/>
              <a:ahLst/>
              <a:cxnLst/>
              <a:rect l="l" t="t" r="r" b="b"/>
              <a:pathLst>
                <a:path w="874395" h="913764">
                  <a:moveTo>
                    <a:pt x="0" y="0"/>
                  </a:moveTo>
                  <a:lnTo>
                    <a:pt x="874026" y="913752"/>
                  </a:lnTo>
                </a:path>
              </a:pathLst>
            </a:custGeom>
            <a:ln w="1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9388" y="2594825"/>
              <a:ext cx="191135" cy="196215"/>
            </a:xfrm>
            <a:custGeom>
              <a:avLst/>
              <a:gdLst/>
              <a:ahLst/>
              <a:cxnLst/>
              <a:rect l="l" t="t" r="r" b="b"/>
              <a:pathLst>
                <a:path w="191134" h="196214">
                  <a:moveTo>
                    <a:pt x="0" y="70027"/>
                  </a:moveTo>
                  <a:lnTo>
                    <a:pt x="190652" y="196062"/>
                  </a:lnTo>
                  <a:lnTo>
                    <a:pt x="73202" y="0"/>
                  </a:lnTo>
                  <a:lnTo>
                    <a:pt x="0" y="700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2316" y="2607703"/>
              <a:ext cx="153035" cy="156845"/>
            </a:xfrm>
            <a:custGeom>
              <a:avLst/>
              <a:gdLst/>
              <a:ahLst/>
              <a:cxnLst/>
              <a:rect l="l" t="t" r="r" b="b"/>
              <a:pathLst>
                <a:path w="153034" h="156844">
                  <a:moveTo>
                    <a:pt x="58547" y="0"/>
                  </a:moveTo>
                  <a:lnTo>
                    <a:pt x="152450" y="156768"/>
                  </a:lnTo>
                  <a:lnTo>
                    <a:pt x="0" y="55981"/>
                  </a:lnTo>
                </a:path>
              </a:pathLst>
            </a:custGeom>
            <a:ln w="1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819516" y="1855865"/>
            <a:ext cx="1815464" cy="921385"/>
            <a:chOff x="2819516" y="1855865"/>
            <a:chExt cx="1815464" cy="921385"/>
          </a:xfrm>
        </p:grpSpPr>
        <p:sp>
          <p:nvSpPr>
            <p:cNvPr id="27" name="object 27"/>
            <p:cNvSpPr/>
            <p:nvPr/>
          </p:nvSpPr>
          <p:spPr>
            <a:xfrm>
              <a:off x="2827616" y="1863966"/>
              <a:ext cx="1781810" cy="887730"/>
            </a:xfrm>
            <a:custGeom>
              <a:avLst/>
              <a:gdLst/>
              <a:ahLst/>
              <a:cxnLst/>
              <a:rect l="l" t="t" r="r" b="b"/>
              <a:pathLst>
                <a:path w="1781810" h="887730">
                  <a:moveTo>
                    <a:pt x="891832" y="25"/>
                  </a:moveTo>
                  <a:lnTo>
                    <a:pt x="0" y="873658"/>
                  </a:lnTo>
                </a:path>
                <a:path w="1781810" h="887730">
                  <a:moveTo>
                    <a:pt x="894067" y="0"/>
                  </a:moveTo>
                  <a:lnTo>
                    <a:pt x="1781327" y="887260"/>
                  </a:lnTo>
                </a:path>
              </a:pathLst>
            </a:custGeom>
            <a:ln w="1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41393" y="2583675"/>
              <a:ext cx="193675" cy="193675"/>
            </a:xfrm>
            <a:custGeom>
              <a:avLst/>
              <a:gdLst/>
              <a:ahLst/>
              <a:cxnLst/>
              <a:rect l="l" t="t" r="r" b="b"/>
              <a:pathLst>
                <a:path w="193675" h="193675">
                  <a:moveTo>
                    <a:pt x="0" y="71628"/>
                  </a:moveTo>
                  <a:lnTo>
                    <a:pt x="193395" y="193395"/>
                  </a:lnTo>
                  <a:lnTo>
                    <a:pt x="71628" y="0"/>
                  </a:lnTo>
                  <a:lnTo>
                    <a:pt x="0" y="71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54296" y="2596578"/>
              <a:ext cx="154940" cy="154940"/>
            </a:xfrm>
            <a:custGeom>
              <a:avLst/>
              <a:gdLst/>
              <a:ahLst/>
              <a:cxnLst/>
              <a:rect l="l" t="t" r="r" b="b"/>
              <a:pathLst>
                <a:path w="154939" h="154939">
                  <a:moveTo>
                    <a:pt x="57277" y="0"/>
                  </a:moveTo>
                  <a:lnTo>
                    <a:pt x="154647" y="154647"/>
                  </a:lnTo>
                  <a:lnTo>
                    <a:pt x="0" y="57277"/>
                  </a:lnTo>
                </a:path>
              </a:pathLst>
            </a:custGeom>
            <a:ln w="1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30296" y="4156676"/>
            <a:ext cx="7416800" cy="1168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5" dirty="0">
                <a:latin typeface="Tahoma"/>
                <a:cs typeface="Tahoma"/>
              </a:rPr>
              <a:t>Behaviour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preserved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under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any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85" dirty="0">
                <a:solidFill>
                  <a:srgbClr val="7E0000"/>
                </a:solidFill>
                <a:latin typeface="Palatino Linotype"/>
                <a:cs typeface="Palatino Linotype"/>
              </a:rPr>
              <a:t>monotonic</a:t>
            </a:r>
            <a:r>
              <a:rPr sz="2050" spc="18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110" dirty="0">
                <a:latin typeface="Tahoma"/>
                <a:cs typeface="Tahoma"/>
              </a:rPr>
              <a:t>transformation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spc="150" dirty="0">
                <a:latin typeface="Bookman Old Style"/>
                <a:cs typeface="Bookman Old Style"/>
              </a:rPr>
              <a:t>Eval</a:t>
            </a:r>
            <a:endParaRPr sz="205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80" dirty="0">
                <a:latin typeface="Tahoma"/>
                <a:cs typeface="Tahoma"/>
              </a:rPr>
              <a:t>Only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order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matters:</a:t>
            </a:r>
            <a:endParaRPr sz="205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-140" dirty="0">
                <a:latin typeface="Tahoma"/>
                <a:cs typeface="Tahoma"/>
              </a:rPr>
              <a:t>payoff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deterministic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games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acts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as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00007E"/>
                </a:solidFill>
                <a:latin typeface="Tahoma"/>
                <a:cs typeface="Tahoma"/>
              </a:rPr>
              <a:t>ordinal</a:t>
            </a:r>
            <a:r>
              <a:rPr sz="2050" spc="-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Tahoma"/>
                <a:cs typeface="Tahoma"/>
              </a:rPr>
              <a:t>utility</a:t>
            </a:r>
            <a:r>
              <a:rPr sz="2050" spc="3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function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29</a:t>
            </a:fld>
            <a:endParaRPr spc="2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E0C7174-24AC-4FA5-B416-713A797A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14B5AF-B25E-4E02-9C48-E3B0B0FEB8D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0" dirty="0"/>
              <a:t>Games</a:t>
            </a:r>
            <a:r>
              <a:rPr spc="215" dirty="0"/>
              <a:t> </a:t>
            </a:r>
            <a:r>
              <a:rPr lang="en-US" spc="80" dirty="0"/>
              <a:t>Theory</a:t>
            </a:r>
            <a:endParaRPr spc="100" dirty="0"/>
          </a:p>
        </p:txBody>
      </p:sp>
      <p:sp>
        <p:nvSpPr>
          <p:cNvPr id="3" name="object 3"/>
          <p:cNvSpPr txBox="1"/>
          <p:nvPr/>
        </p:nvSpPr>
        <p:spPr>
          <a:xfrm>
            <a:off x="1130296" y="1396713"/>
            <a:ext cx="7556504" cy="39446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r>
              <a:rPr lang="en-US" sz="2050" dirty="0">
                <a:latin typeface="Tahoma"/>
                <a:cs typeface="Tahoma"/>
              </a:rPr>
              <a:t>Two players</a:t>
            </a:r>
          </a:p>
          <a:p>
            <a:pPr marL="355600" marR="1696720" indent="-342900">
              <a:lnSpc>
                <a:spcPct val="101000"/>
              </a:lnSpc>
              <a:spcBef>
                <a:spcPts val="90"/>
              </a:spcBef>
              <a:buFontTx/>
              <a:buChar char="-"/>
            </a:pPr>
            <a:r>
              <a:rPr lang="en-US" sz="2050" dirty="0">
                <a:latin typeface="Tahoma"/>
                <a:cs typeface="Tahoma"/>
              </a:rPr>
              <a:t>Max-min</a:t>
            </a:r>
          </a:p>
          <a:p>
            <a:pPr marL="355600" marR="1696720" indent="-342900">
              <a:lnSpc>
                <a:spcPct val="101000"/>
              </a:lnSpc>
              <a:spcBef>
                <a:spcPts val="90"/>
              </a:spcBef>
              <a:buFontTx/>
              <a:buChar char="-"/>
            </a:pPr>
            <a:r>
              <a:rPr lang="en-US" sz="2050" dirty="0">
                <a:latin typeface="Tahoma"/>
                <a:cs typeface="Tahoma"/>
              </a:rPr>
              <a:t>Taking turns, fully observable</a:t>
            </a:r>
          </a:p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endParaRPr lang="en-US" sz="2050" dirty="0">
              <a:latin typeface="Tahoma"/>
              <a:cs typeface="Tahoma"/>
            </a:endParaRPr>
          </a:p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r>
              <a:rPr lang="en-US" sz="2050" dirty="0">
                <a:latin typeface="Tahoma"/>
                <a:cs typeface="Tahoma"/>
              </a:rPr>
              <a:t>Moves: Action</a:t>
            </a:r>
          </a:p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endParaRPr lang="en-US" sz="2050" dirty="0">
              <a:latin typeface="Tahoma"/>
              <a:cs typeface="Tahoma"/>
            </a:endParaRPr>
          </a:p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r>
              <a:rPr lang="en-US" sz="2050" dirty="0">
                <a:latin typeface="Tahoma"/>
                <a:cs typeface="Tahoma"/>
              </a:rPr>
              <a:t>Position: state</a:t>
            </a:r>
          </a:p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endParaRPr lang="en-US" sz="2050" dirty="0">
              <a:latin typeface="Tahoma"/>
              <a:cs typeface="Tahoma"/>
            </a:endParaRPr>
          </a:p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r>
              <a:rPr lang="en-US" sz="2050" dirty="0">
                <a:latin typeface="Tahoma"/>
                <a:cs typeface="Tahoma"/>
              </a:rPr>
              <a:t>Zero sum: </a:t>
            </a:r>
          </a:p>
          <a:p>
            <a:pPr marL="355600" marR="1696720" indent="-342900">
              <a:lnSpc>
                <a:spcPct val="101000"/>
              </a:lnSpc>
              <a:spcBef>
                <a:spcPts val="90"/>
              </a:spcBef>
              <a:buFontTx/>
              <a:buChar char="-"/>
            </a:pPr>
            <a:r>
              <a:rPr lang="en-US" sz="2050" dirty="0">
                <a:latin typeface="Tahoma"/>
                <a:cs typeface="Tahoma"/>
              </a:rPr>
              <a:t>good for one player, bad for another</a:t>
            </a:r>
          </a:p>
          <a:p>
            <a:pPr marL="355600" marR="1696720" indent="-342900">
              <a:lnSpc>
                <a:spcPct val="101000"/>
              </a:lnSpc>
              <a:spcBef>
                <a:spcPts val="90"/>
              </a:spcBef>
              <a:buFontTx/>
              <a:buChar char="-"/>
            </a:pPr>
            <a:r>
              <a:rPr lang="en-US" sz="2050" dirty="0">
                <a:latin typeface="Tahoma"/>
                <a:cs typeface="Tahoma"/>
              </a:rPr>
              <a:t>No win-win outcome.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Tahoma"/>
              <a:cs typeface="Tahom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ACCAA4-09BD-4A22-869E-3258A08D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F2EA00-CF30-42CC-B02E-F5603814E8F0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32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Deterministic</a:t>
            </a:r>
            <a:r>
              <a:rPr spc="254" dirty="0"/>
              <a:t> </a:t>
            </a:r>
            <a:r>
              <a:rPr spc="50" dirty="0"/>
              <a:t>games</a:t>
            </a:r>
            <a:r>
              <a:rPr spc="260" dirty="0"/>
              <a:t> </a:t>
            </a:r>
            <a:r>
              <a:rPr spc="30" dirty="0"/>
              <a:t>in</a:t>
            </a:r>
            <a:r>
              <a:rPr spc="240" dirty="0"/>
              <a:t> </a:t>
            </a:r>
            <a:r>
              <a:rPr spc="95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76" y="1396713"/>
            <a:ext cx="7793990" cy="4719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1099"/>
              </a:lnSpc>
              <a:spcBef>
                <a:spcPts val="90"/>
              </a:spcBef>
            </a:pPr>
            <a:r>
              <a:rPr sz="2050" spc="-140" dirty="0">
                <a:latin typeface="Tahoma"/>
                <a:cs typeface="Tahoma"/>
              </a:rPr>
              <a:t>Checkers:</a:t>
            </a:r>
            <a:r>
              <a:rPr sz="2050" spc="-13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Chinook </a:t>
            </a:r>
            <a:r>
              <a:rPr sz="2050" spc="-170" dirty="0">
                <a:latin typeface="Tahoma"/>
                <a:cs typeface="Tahoma"/>
              </a:rPr>
              <a:t>ended </a:t>
            </a:r>
            <a:r>
              <a:rPr sz="2050" spc="-140" dirty="0">
                <a:latin typeface="Tahoma"/>
                <a:cs typeface="Tahoma"/>
              </a:rPr>
              <a:t>40-year-reign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160" dirty="0">
                <a:latin typeface="Tahoma"/>
                <a:cs typeface="Tahoma"/>
              </a:rPr>
              <a:t>human </a:t>
            </a:r>
            <a:r>
              <a:rPr sz="2050" spc="-135" dirty="0">
                <a:latin typeface="Tahoma"/>
                <a:cs typeface="Tahoma"/>
              </a:rPr>
              <a:t>world </a:t>
            </a:r>
            <a:r>
              <a:rPr sz="2050" spc="-125" dirty="0">
                <a:latin typeface="Tahoma"/>
                <a:cs typeface="Tahoma"/>
              </a:rPr>
              <a:t>champion </a:t>
            </a:r>
            <a:r>
              <a:rPr sz="2050" spc="-80" dirty="0">
                <a:latin typeface="Tahoma"/>
                <a:cs typeface="Tahoma"/>
              </a:rPr>
              <a:t>Marion 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Tinsley </a:t>
            </a:r>
            <a:r>
              <a:rPr sz="2050" spc="-85" dirty="0">
                <a:latin typeface="Tahoma"/>
                <a:cs typeface="Tahoma"/>
              </a:rPr>
              <a:t>in </a:t>
            </a:r>
            <a:r>
              <a:rPr sz="2050" spc="-135" dirty="0">
                <a:latin typeface="Tahoma"/>
                <a:cs typeface="Tahoma"/>
              </a:rPr>
              <a:t>1994.</a:t>
            </a:r>
            <a:r>
              <a:rPr sz="2050" spc="-13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Used </a:t>
            </a:r>
            <a:r>
              <a:rPr sz="2050" spc="-145" dirty="0">
                <a:latin typeface="Tahoma"/>
                <a:cs typeface="Tahoma"/>
              </a:rPr>
              <a:t>an </a:t>
            </a:r>
            <a:r>
              <a:rPr sz="2050" spc="-175" dirty="0">
                <a:latin typeface="Tahoma"/>
                <a:cs typeface="Tahoma"/>
              </a:rPr>
              <a:t>endgame </a:t>
            </a:r>
            <a:r>
              <a:rPr sz="2050" spc="-140" dirty="0">
                <a:latin typeface="Tahoma"/>
                <a:cs typeface="Tahoma"/>
              </a:rPr>
              <a:t>database </a:t>
            </a:r>
            <a:r>
              <a:rPr sz="2050" spc="-120" dirty="0">
                <a:latin typeface="Tahoma"/>
                <a:cs typeface="Tahoma"/>
              </a:rPr>
              <a:t>defining </a:t>
            </a:r>
            <a:r>
              <a:rPr sz="2050" spc="-105" dirty="0">
                <a:latin typeface="Tahoma"/>
                <a:cs typeface="Tahoma"/>
              </a:rPr>
              <a:t>perfect </a:t>
            </a:r>
            <a:r>
              <a:rPr sz="2050" spc="-120" dirty="0">
                <a:latin typeface="Tahoma"/>
                <a:cs typeface="Tahoma"/>
              </a:rPr>
              <a:t>play </a:t>
            </a:r>
            <a:r>
              <a:rPr sz="2050" spc="-114" dirty="0">
                <a:latin typeface="Tahoma"/>
                <a:cs typeface="Tahoma"/>
              </a:rPr>
              <a:t>for </a:t>
            </a:r>
            <a:r>
              <a:rPr sz="2050" spc="-55" dirty="0">
                <a:latin typeface="Tahoma"/>
                <a:cs typeface="Tahoma"/>
              </a:rPr>
              <a:t>all 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positions </a:t>
            </a:r>
            <a:r>
              <a:rPr sz="2050" spc="-110" dirty="0">
                <a:latin typeface="Tahoma"/>
                <a:cs typeface="Tahoma"/>
              </a:rPr>
              <a:t>involving </a:t>
            </a:r>
            <a:r>
              <a:rPr sz="2050" spc="-150" dirty="0">
                <a:latin typeface="Tahoma"/>
                <a:cs typeface="Tahoma"/>
              </a:rPr>
              <a:t>8 </a:t>
            </a:r>
            <a:r>
              <a:rPr sz="2050" spc="-135" dirty="0">
                <a:latin typeface="Tahoma"/>
                <a:cs typeface="Tahoma"/>
              </a:rPr>
              <a:t>or </a:t>
            </a:r>
            <a:r>
              <a:rPr sz="2050" spc="-170" dirty="0">
                <a:latin typeface="Tahoma"/>
                <a:cs typeface="Tahoma"/>
              </a:rPr>
              <a:t>fewer </a:t>
            </a:r>
            <a:r>
              <a:rPr sz="2050" spc="-145" dirty="0">
                <a:latin typeface="Tahoma"/>
                <a:cs typeface="Tahoma"/>
              </a:rPr>
              <a:t>pieces on </a:t>
            </a:r>
            <a:r>
              <a:rPr sz="2050" spc="-125" dirty="0">
                <a:latin typeface="Tahoma"/>
                <a:cs typeface="Tahoma"/>
              </a:rPr>
              <a:t>the board, </a:t>
            </a:r>
            <a:r>
              <a:rPr sz="2050" spc="-145" dirty="0">
                <a:latin typeface="Tahoma"/>
                <a:cs typeface="Tahoma"/>
              </a:rPr>
              <a:t>a </a:t>
            </a:r>
            <a:r>
              <a:rPr sz="2050" spc="-60" dirty="0">
                <a:latin typeface="Tahoma"/>
                <a:cs typeface="Tahoma"/>
              </a:rPr>
              <a:t>total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135" dirty="0">
                <a:latin typeface="Tahoma"/>
                <a:cs typeface="Tahoma"/>
              </a:rPr>
              <a:t>443,748,401,247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positions.</a:t>
            </a:r>
            <a:endParaRPr sz="2050">
              <a:latin typeface="Tahoma"/>
              <a:cs typeface="Tahoma"/>
            </a:endParaRPr>
          </a:p>
          <a:p>
            <a:pPr marL="12700" marR="5715" algn="just">
              <a:lnSpc>
                <a:spcPct val="101099"/>
              </a:lnSpc>
              <a:spcBef>
                <a:spcPts val="1545"/>
              </a:spcBef>
            </a:pPr>
            <a:r>
              <a:rPr sz="2050" spc="-155" dirty="0">
                <a:latin typeface="Tahoma"/>
                <a:cs typeface="Tahoma"/>
              </a:rPr>
              <a:t>Chess:</a:t>
            </a:r>
            <a:r>
              <a:rPr sz="2050" spc="-15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Deep </a:t>
            </a:r>
            <a:r>
              <a:rPr sz="2050" spc="-75" dirty="0">
                <a:latin typeface="Tahoma"/>
                <a:cs typeface="Tahoma"/>
              </a:rPr>
              <a:t>Blue </a:t>
            </a:r>
            <a:r>
              <a:rPr sz="2050" spc="-145" dirty="0">
                <a:latin typeface="Tahoma"/>
                <a:cs typeface="Tahoma"/>
              </a:rPr>
              <a:t>defeated </a:t>
            </a:r>
            <a:r>
              <a:rPr sz="2050" spc="-160" dirty="0">
                <a:latin typeface="Tahoma"/>
                <a:cs typeface="Tahoma"/>
              </a:rPr>
              <a:t>human </a:t>
            </a:r>
            <a:r>
              <a:rPr sz="2050" spc="-135" dirty="0">
                <a:latin typeface="Tahoma"/>
                <a:cs typeface="Tahoma"/>
              </a:rPr>
              <a:t>world </a:t>
            </a:r>
            <a:r>
              <a:rPr sz="2050" spc="-125" dirty="0">
                <a:latin typeface="Tahoma"/>
                <a:cs typeface="Tahoma"/>
              </a:rPr>
              <a:t>champion </a:t>
            </a:r>
            <a:r>
              <a:rPr sz="2050" spc="-120" dirty="0">
                <a:latin typeface="Tahoma"/>
                <a:cs typeface="Tahoma"/>
              </a:rPr>
              <a:t>Gary </a:t>
            </a:r>
            <a:r>
              <a:rPr sz="2050" spc="-110" dirty="0">
                <a:latin typeface="Tahoma"/>
                <a:cs typeface="Tahoma"/>
              </a:rPr>
              <a:t>Kasparov </a:t>
            </a:r>
            <a:r>
              <a:rPr sz="2050" spc="-85" dirty="0">
                <a:latin typeface="Tahoma"/>
                <a:cs typeface="Tahoma"/>
              </a:rPr>
              <a:t>in </a:t>
            </a:r>
            <a:r>
              <a:rPr sz="2050" spc="-145" dirty="0">
                <a:latin typeface="Tahoma"/>
                <a:cs typeface="Tahoma"/>
              </a:rPr>
              <a:t>a </a:t>
            </a:r>
            <a:r>
              <a:rPr sz="2050" spc="-100" dirty="0">
                <a:latin typeface="Tahoma"/>
                <a:cs typeface="Tahoma"/>
              </a:rPr>
              <a:t>six- 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game </a:t>
            </a:r>
            <a:r>
              <a:rPr sz="2050" spc="-114" dirty="0">
                <a:latin typeface="Tahoma"/>
                <a:cs typeface="Tahoma"/>
              </a:rPr>
              <a:t>match </a:t>
            </a:r>
            <a:r>
              <a:rPr sz="2050" spc="-85" dirty="0">
                <a:latin typeface="Tahoma"/>
                <a:cs typeface="Tahoma"/>
              </a:rPr>
              <a:t>in </a:t>
            </a:r>
            <a:r>
              <a:rPr sz="2050" spc="-135" dirty="0">
                <a:latin typeface="Tahoma"/>
                <a:cs typeface="Tahoma"/>
              </a:rPr>
              <a:t>1997. </a:t>
            </a:r>
            <a:r>
              <a:rPr sz="2050" spc="-140" dirty="0">
                <a:latin typeface="Tahoma"/>
                <a:cs typeface="Tahoma"/>
              </a:rPr>
              <a:t>Deep </a:t>
            </a:r>
            <a:r>
              <a:rPr sz="2050" spc="-75" dirty="0">
                <a:latin typeface="Tahoma"/>
                <a:cs typeface="Tahoma"/>
              </a:rPr>
              <a:t>Blue </a:t>
            </a:r>
            <a:r>
              <a:rPr sz="2050" spc="-165" dirty="0">
                <a:latin typeface="Tahoma"/>
                <a:cs typeface="Tahoma"/>
              </a:rPr>
              <a:t>searches </a:t>
            </a:r>
            <a:r>
              <a:rPr sz="2050" spc="-150" dirty="0">
                <a:latin typeface="Tahoma"/>
                <a:cs typeface="Tahoma"/>
              </a:rPr>
              <a:t>200 </a:t>
            </a:r>
            <a:r>
              <a:rPr sz="2050" spc="-80" dirty="0">
                <a:latin typeface="Tahoma"/>
                <a:cs typeface="Tahoma"/>
              </a:rPr>
              <a:t>million </a:t>
            </a:r>
            <a:r>
              <a:rPr sz="2050" spc="-100" dirty="0">
                <a:latin typeface="Tahoma"/>
                <a:cs typeface="Tahoma"/>
              </a:rPr>
              <a:t>positions </a:t>
            </a:r>
            <a:r>
              <a:rPr sz="2050" spc="-130" dirty="0">
                <a:latin typeface="Tahoma"/>
                <a:cs typeface="Tahoma"/>
              </a:rPr>
              <a:t>per </a:t>
            </a:r>
            <a:r>
              <a:rPr sz="2050" spc="-140" dirty="0">
                <a:latin typeface="Tahoma"/>
                <a:cs typeface="Tahoma"/>
              </a:rPr>
              <a:t>second, </a:t>
            </a:r>
            <a:r>
              <a:rPr sz="2050" spc="-13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uses </a:t>
            </a:r>
            <a:r>
              <a:rPr sz="2050" spc="-145" dirty="0">
                <a:latin typeface="Tahoma"/>
                <a:cs typeface="Tahoma"/>
              </a:rPr>
              <a:t>very </a:t>
            </a:r>
            <a:r>
              <a:rPr sz="2050" spc="-105" dirty="0">
                <a:latin typeface="Tahoma"/>
                <a:cs typeface="Tahoma"/>
              </a:rPr>
              <a:t>sophisticated evaluation, </a:t>
            </a:r>
            <a:r>
              <a:rPr sz="2050" spc="-145" dirty="0">
                <a:latin typeface="Tahoma"/>
                <a:cs typeface="Tahoma"/>
              </a:rPr>
              <a:t>and </a:t>
            </a:r>
            <a:r>
              <a:rPr sz="2050" spc="-130" dirty="0">
                <a:latin typeface="Tahoma"/>
                <a:cs typeface="Tahoma"/>
              </a:rPr>
              <a:t>undisclosed </a:t>
            </a:r>
            <a:r>
              <a:rPr sz="2050" spc="-140" dirty="0">
                <a:latin typeface="Tahoma"/>
                <a:cs typeface="Tahoma"/>
              </a:rPr>
              <a:t>methods </a:t>
            </a:r>
            <a:r>
              <a:rPr sz="2050" spc="-114" dirty="0">
                <a:latin typeface="Tahoma"/>
                <a:cs typeface="Tahoma"/>
              </a:rPr>
              <a:t>for </a:t>
            </a:r>
            <a:r>
              <a:rPr sz="2050" spc="-125" dirty="0">
                <a:latin typeface="Tahoma"/>
                <a:cs typeface="Tahoma"/>
              </a:rPr>
              <a:t>extending 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some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line</a:t>
            </a:r>
            <a:r>
              <a:rPr sz="2050" spc="-125" dirty="0">
                <a:latin typeface="Tahoma"/>
                <a:cs typeface="Tahoma"/>
              </a:rPr>
              <a:t>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se</a:t>
            </a:r>
            <a:r>
              <a:rPr sz="2050" spc="-240" dirty="0">
                <a:latin typeface="Tahoma"/>
                <a:cs typeface="Tahoma"/>
              </a:rPr>
              <a:t>a</a:t>
            </a:r>
            <a:r>
              <a:rPr sz="2050" spc="-100" dirty="0">
                <a:latin typeface="Tahoma"/>
                <a:cs typeface="Tahoma"/>
              </a:rPr>
              <a:t>rc</a:t>
            </a:r>
            <a:r>
              <a:rPr sz="2050" spc="-125" dirty="0">
                <a:latin typeface="Tahoma"/>
                <a:cs typeface="Tahoma"/>
              </a:rPr>
              <a:t>h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u</a:t>
            </a:r>
            <a:r>
              <a:rPr sz="2050" spc="-140" dirty="0">
                <a:latin typeface="Tahoma"/>
                <a:cs typeface="Tahoma"/>
              </a:rPr>
              <a:t>p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</a:t>
            </a:r>
            <a:r>
              <a:rPr sz="2050" spc="-80" dirty="0">
                <a:latin typeface="Tahoma"/>
                <a:cs typeface="Tahoma"/>
              </a:rPr>
              <a:t>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40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pl</a:t>
            </a:r>
            <a:r>
              <a:rPr sz="2050" spc="-295" dirty="0">
                <a:latin typeface="Tahoma"/>
                <a:cs typeface="Tahoma"/>
              </a:rPr>
              <a:t>y</a:t>
            </a:r>
            <a:r>
              <a:rPr sz="2050" spc="-85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  <a:p>
            <a:pPr marL="12700" marR="5080" indent="-635" algn="just">
              <a:lnSpc>
                <a:spcPct val="101499"/>
              </a:lnSpc>
              <a:spcBef>
                <a:spcPts val="1520"/>
              </a:spcBef>
            </a:pPr>
            <a:r>
              <a:rPr sz="2050" spc="-95" dirty="0">
                <a:latin typeface="Tahoma"/>
                <a:cs typeface="Tahoma"/>
              </a:rPr>
              <a:t>Othello:</a:t>
            </a:r>
            <a:r>
              <a:rPr sz="2050" spc="45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human </a:t>
            </a:r>
            <a:r>
              <a:rPr sz="2050" spc="-130" dirty="0">
                <a:latin typeface="Tahoma"/>
                <a:cs typeface="Tahoma"/>
              </a:rPr>
              <a:t>champions </a:t>
            </a:r>
            <a:r>
              <a:rPr sz="2050" spc="-155" dirty="0">
                <a:latin typeface="Tahoma"/>
                <a:cs typeface="Tahoma"/>
              </a:rPr>
              <a:t>refuse </a:t>
            </a:r>
            <a:r>
              <a:rPr sz="2050" spc="-70" dirty="0">
                <a:latin typeface="Tahoma"/>
                <a:cs typeface="Tahoma"/>
              </a:rPr>
              <a:t>to </a:t>
            </a:r>
            <a:r>
              <a:rPr sz="2050" spc="-135" dirty="0">
                <a:latin typeface="Tahoma"/>
                <a:cs typeface="Tahoma"/>
              </a:rPr>
              <a:t>compete </a:t>
            </a:r>
            <a:r>
              <a:rPr sz="2050" spc="-110" dirty="0">
                <a:latin typeface="Tahoma"/>
                <a:cs typeface="Tahoma"/>
              </a:rPr>
              <a:t>against </a:t>
            </a:r>
            <a:r>
              <a:rPr sz="2050" spc="-125" dirty="0">
                <a:latin typeface="Tahoma"/>
                <a:cs typeface="Tahoma"/>
              </a:rPr>
              <a:t>computers, </a:t>
            </a:r>
            <a:r>
              <a:rPr sz="2050" spc="-170" dirty="0">
                <a:latin typeface="Tahoma"/>
                <a:cs typeface="Tahoma"/>
              </a:rPr>
              <a:t>who are </a:t>
            </a:r>
            <a:r>
              <a:rPr sz="2050" spc="-16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too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good.</a:t>
            </a:r>
            <a:endParaRPr sz="2050">
              <a:latin typeface="Tahoma"/>
              <a:cs typeface="Tahoma"/>
            </a:endParaRPr>
          </a:p>
          <a:p>
            <a:pPr marL="12700" marR="6985" algn="just">
              <a:lnSpc>
                <a:spcPct val="101200"/>
              </a:lnSpc>
              <a:spcBef>
                <a:spcPts val="1530"/>
              </a:spcBef>
            </a:pPr>
            <a:r>
              <a:rPr sz="2050" spc="-135" dirty="0">
                <a:latin typeface="Tahoma"/>
                <a:cs typeface="Tahoma"/>
              </a:rPr>
              <a:t>Go:</a:t>
            </a:r>
            <a:r>
              <a:rPr sz="2050" spc="-13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human </a:t>
            </a:r>
            <a:r>
              <a:rPr sz="2050" spc="-130" dirty="0">
                <a:latin typeface="Tahoma"/>
                <a:cs typeface="Tahoma"/>
              </a:rPr>
              <a:t>champions </a:t>
            </a:r>
            <a:r>
              <a:rPr sz="2050" spc="-155" dirty="0">
                <a:latin typeface="Tahoma"/>
                <a:cs typeface="Tahoma"/>
              </a:rPr>
              <a:t>refuse </a:t>
            </a:r>
            <a:r>
              <a:rPr sz="2050" spc="-70" dirty="0">
                <a:latin typeface="Tahoma"/>
                <a:cs typeface="Tahoma"/>
              </a:rPr>
              <a:t>to </a:t>
            </a:r>
            <a:r>
              <a:rPr sz="2050" spc="-135" dirty="0">
                <a:latin typeface="Tahoma"/>
                <a:cs typeface="Tahoma"/>
              </a:rPr>
              <a:t>compete </a:t>
            </a:r>
            <a:r>
              <a:rPr sz="2050" spc="-110" dirty="0">
                <a:latin typeface="Tahoma"/>
                <a:cs typeface="Tahoma"/>
              </a:rPr>
              <a:t>against </a:t>
            </a:r>
            <a:r>
              <a:rPr sz="2050" spc="-125" dirty="0">
                <a:latin typeface="Tahoma"/>
                <a:cs typeface="Tahoma"/>
              </a:rPr>
              <a:t>computers, </a:t>
            </a:r>
            <a:r>
              <a:rPr sz="2050" spc="-170" dirty="0">
                <a:latin typeface="Tahoma"/>
                <a:cs typeface="Tahoma"/>
              </a:rPr>
              <a:t>who </a:t>
            </a:r>
            <a:r>
              <a:rPr sz="2050" spc="-165" dirty="0">
                <a:latin typeface="Tahoma"/>
                <a:cs typeface="Tahoma"/>
              </a:rPr>
              <a:t>are </a:t>
            </a:r>
            <a:r>
              <a:rPr sz="2050" spc="-80" dirty="0">
                <a:latin typeface="Tahoma"/>
                <a:cs typeface="Tahoma"/>
              </a:rPr>
              <a:t>too 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bad.</a:t>
            </a:r>
            <a:r>
              <a:rPr sz="2050" spc="-12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In </a:t>
            </a:r>
            <a:r>
              <a:rPr sz="2050" spc="-130" dirty="0">
                <a:latin typeface="Tahoma"/>
                <a:cs typeface="Tahoma"/>
              </a:rPr>
              <a:t>go, </a:t>
            </a:r>
            <a:r>
              <a:rPr sz="2050" b="0" i="1" spc="-375" dirty="0">
                <a:latin typeface="Bookman Old Style"/>
                <a:cs typeface="Bookman Old Style"/>
              </a:rPr>
              <a:t>b</a:t>
            </a:r>
            <a:r>
              <a:rPr sz="2050" b="0" i="1" spc="-370" dirty="0">
                <a:latin typeface="Bookman Old Style"/>
                <a:cs typeface="Bookman Old Style"/>
              </a:rPr>
              <a:t> </a:t>
            </a:r>
            <a:r>
              <a:rPr sz="2050" b="0" i="1" spc="340" dirty="0">
                <a:latin typeface="Bookman Old Style"/>
                <a:cs typeface="Bookman Old Style"/>
              </a:rPr>
              <a:t>&gt; </a:t>
            </a:r>
            <a:r>
              <a:rPr sz="2050" spc="-35" dirty="0">
                <a:latin typeface="Garamond"/>
                <a:cs typeface="Garamond"/>
              </a:rPr>
              <a:t>300</a:t>
            </a:r>
            <a:r>
              <a:rPr sz="2050" spc="-35" dirty="0">
                <a:latin typeface="Tahoma"/>
                <a:cs typeface="Tahoma"/>
              </a:rPr>
              <a:t>, </a:t>
            </a:r>
            <a:r>
              <a:rPr sz="2050" spc="-160" dirty="0">
                <a:latin typeface="Tahoma"/>
                <a:cs typeface="Tahoma"/>
              </a:rPr>
              <a:t>so </a:t>
            </a:r>
            <a:r>
              <a:rPr sz="2050" spc="-125" dirty="0">
                <a:latin typeface="Tahoma"/>
                <a:cs typeface="Tahoma"/>
              </a:rPr>
              <a:t>most </a:t>
            </a:r>
            <a:r>
              <a:rPr sz="2050" spc="-150" dirty="0">
                <a:latin typeface="Tahoma"/>
                <a:cs typeface="Tahoma"/>
              </a:rPr>
              <a:t>programs </a:t>
            </a:r>
            <a:r>
              <a:rPr sz="2050" spc="-180" dirty="0">
                <a:latin typeface="Tahoma"/>
                <a:cs typeface="Tahoma"/>
              </a:rPr>
              <a:t>use </a:t>
            </a:r>
            <a:r>
              <a:rPr sz="2050" spc="-105" dirty="0">
                <a:latin typeface="Tahoma"/>
                <a:cs typeface="Tahoma"/>
              </a:rPr>
              <a:t>pattern </a:t>
            </a:r>
            <a:r>
              <a:rPr sz="2050" spc="-155" dirty="0">
                <a:latin typeface="Tahoma"/>
                <a:cs typeface="Tahoma"/>
              </a:rPr>
              <a:t>knowledge </a:t>
            </a:r>
            <a:r>
              <a:rPr sz="2050" spc="-175" dirty="0">
                <a:latin typeface="Tahoma"/>
                <a:cs typeface="Tahoma"/>
              </a:rPr>
              <a:t>bases </a:t>
            </a:r>
            <a:r>
              <a:rPr sz="2050" spc="-75" dirty="0">
                <a:latin typeface="Tahoma"/>
                <a:cs typeface="Tahoma"/>
              </a:rPr>
              <a:t>to 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suggest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plausible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moves.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50D77A-09AE-442F-873C-13ADBBC8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9EED4D-154C-445A-B9A1-86292583D5A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0890">
              <a:lnSpc>
                <a:spcPts val="2635"/>
              </a:lnSpc>
              <a:tabLst>
                <a:tab pos="4873625" algn="l"/>
              </a:tabLst>
            </a:pPr>
            <a:r>
              <a:rPr spc="90" dirty="0"/>
              <a:t>Nondeterministic</a:t>
            </a:r>
            <a:r>
              <a:rPr spc="245" dirty="0"/>
              <a:t> </a:t>
            </a:r>
            <a:r>
              <a:rPr spc="60" dirty="0"/>
              <a:t>games:	</a:t>
            </a:r>
            <a:r>
              <a:rPr spc="95" dirty="0"/>
              <a:t>backgammon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30984" y="1889902"/>
            <a:ext cx="4590415" cy="4430395"/>
            <a:chOff x="2930984" y="1889902"/>
            <a:chExt cx="4590415" cy="4430395"/>
          </a:xfrm>
        </p:grpSpPr>
        <p:sp>
          <p:nvSpPr>
            <p:cNvPr id="4" name="object 4"/>
            <p:cNvSpPr/>
            <p:nvPr/>
          </p:nvSpPr>
          <p:spPr>
            <a:xfrm>
              <a:off x="2981007" y="1949945"/>
              <a:ext cx="4490720" cy="4330065"/>
            </a:xfrm>
            <a:custGeom>
              <a:avLst/>
              <a:gdLst/>
              <a:ahLst/>
              <a:cxnLst/>
              <a:rect l="l" t="t" r="r" b="b"/>
              <a:pathLst>
                <a:path w="4490720" h="4330065">
                  <a:moveTo>
                    <a:pt x="0" y="0"/>
                  </a:moveTo>
                  <a:lnTo>
                    <a:pt x="0" y="4329938"/>
                  </a:lnTo>
                  <a:lnTo>
                    <a:pt x="4490300" y="4329938"/>
                  </a:lnTo>
                  <a:lnTo>
                    <a:pt x="4490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1007" y="1949945"/>
              <a:ext cx="4490720" cy="4330065"/>
            </a:xfrm>
            <a:custGeom>
              <a:avLst/>
              <a:gdLst/>
              <a:ahLst/>
              <a:cxnLst/>
              <a:rect l="l" t="t" r="r" b="b"/>
              <a:pathLst>
                <a:path w="4490720" h="4330065">
                  <a:moveTo>
                    <a:pt x="4490300" y="4329938"/>
                  </a:moveTo>
                  <a:lnTo>
                    <a:pt x="4490300" y="0"/>
                  </a:lnTo>
                  <a:lnTo>
                    <a:pt x="0" y="0"/>
                  </a:lnTo>
                  <a:lnTo>
                    <a:pt x="0" y="4329938"/>
                  </a:lnTo>
                  <a:lnTo>
                    <a:pt x="4490300" y="4329938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48578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0"/>
                  </a:moveTo>
                  <a:lnTo>
                    <a:pt x="165430" y="1903437"/>
                  </a:lnTo>
                  <a:lnTo>
                    <a:pt x="335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48578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0"/>
                  </a:moveTo>
                  <a:lnTo>
                    <a:pt x="165430" y="1903437"/>
                  </a:lnTo>
                  <a:lnTo>
                    <a:pt x="0" y="0"/>
                  </a:lnTo>
                  <a:lnTo>
                    <a:pt x="335584" y="0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03544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0"/>
                  </a:moveTo>
                  <a:lnTo>
                    <a:pt x="165430" y="1903437"/>
                  </a:lnTo>
                  <a:lnTo>
                    <a:pt x="335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03544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0"/>
                  </a:moveTo>
                  <a:lnTo>
                    <a:pt x="165430" y="1903437"/>
                  </a:lnTo>
                  <a:lnTo>
                    <a:pt x="0" y="0"/>
                  </a:lnTo>
                  <a:lnTo>
                    <a:pt x="335584" y="0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38658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5" h="1903729">
                  <a:moveTo>
                    <a:pt x="0" y="0"/>
                  </a:moveTo>
                  <a:lnTo>
                    <a:pt x="165430" y="1903437"/>
                  </a:lnTo>
                  <a:lnTo>
                    <a:pt x="335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38658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5" h="1903729">
                  <a:moveTo>
                    <a:pt x="335584" y="0"/>
                  </a:moveTo>
                  <a:lnTo>
                    <a:pt x="165430" y="1903437"/>
                  </a:lnTo>
                  <a:lnTo>
                    <a:pt x="0" y="0"/>
                  </a:lnTo>
                  <a:lnTo>
                    <a:pt x="335584" y="0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3612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0"/>
                  </a:moveTo>
                  <a:lnTo>
                    <a:pt x="165430" y="1903437"/>
                  </a:lnTo>
                  <a:lnTo>
                    <a:pt x="335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3612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0"/>
                  </a:moveTo>
                  <a:lnTo>
                    <a:pt x="165430" y="1903437"/>
                  </a:lnTo>
                  <a:lnTo>
                    <a:pt x="0" y="0"/>
                  </a:lnTo>
                  <a:lnTo>
                    <a:pt x="335584" y="0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28725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5" h="1903729">
                  <a:moveTo>
                    <a:pt x="0" y="0"/>
                  </a:moveTo>
                  <a:lnTo>
                    <a:pt x="165430" y="1903437"/>
                  </a:lnTo>
                  <a:lnTo>
                    <a:pt x="335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28725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5" h="1903729">
                  <a:moveTo>
                    <a:pt x="335584" y="0"/>
                  </a:moveTo>
                  <a:lnTo>
                    <a:pt x="165430" y="1903437"/>
                  </a:lnTo>
                  <a:lnTo>
                    <a:pt x="0" y="0"/>
                  </a:lnTo>
                  <a:lnTo>
                    <a:pt x="335584" y="0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83692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5" h="1903729">
                  <a:moveTo>
                    <a:pt x="0" y="0"/>
                  </a:moveTo>
                  <a:lnTo>
                    <a:pt x="165430" y="1903437"/>
                  </a:lnTo>
                  <a:lnTo>
                    <a:pt x="335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83692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5" h="1903729">
                  <a:moveTo>
                    <a:pt x="335584" y="0"/>
                  </a:moveTo>
                  <a:lnTo>
                    <a:pt x="165430" y="1903437"/>
                  </a:lnTo>
                  <a:lnTo>
                    <a:pt x="0" y="0"/>
                  </a:lnTo>
                  <a:lnTo>
                    <a:pt x="335584" y="0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23018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0"/>
                  </a:moveTo>
                  <a:lnTo>
                    <a:pt x="165430" y="1903437"/>
                  </a:lnTo>
                  <a:lnTo>
                    <a:pt x="335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23018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0"/>
                  </a:moveTo>
                  <a:lnTo>
                    <a:pt x="165430" y="1903437"/>
                  </a:lnTo>
                  <a:lnTo>
                    <a:pt x="0" y="0"/>
                  </a:lnTo>
                  <a:lnTo>
                    <a:pt x="335584" y="0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77984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0"/>
                  </a:moveTo>
                  <a:lnTo>
                    <a:pt x="165417" y="1903437"/>
                  </a:lnTo>
                  <a:lnTo>
                    <a:pt x="335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77984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0"/>
                  </a:moveTo>
                  <a:lnTo>
                    <a:pt x="165417" y="1903437"/>
                  </a:lnTo>
                  <a:lnTo>
                    <a:pt x="0" y="0"/>
                  </a:lnTo>
                  <a:lnTo>
                    <a:pt x="335584" y="0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13085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0"/>
                  </a:moveTo>
                  <a:lnTo>
                    <a:pt x="165430" y="1903437"/>
                  </a:lnTo>
                  <a:lnTo>
                    <a:pt x="335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13085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0"/>
                  </a:moveTo>
                  <a:lnTo>
                    <a:pt x="165430" y="1903437"/>
                  </a:lnTo>
                  <a:lnTo>
                    <a:pt x="0" y="0"/>
                  </a:lnTo>
                  <a:lnTo>
                    <a:pt x="335584" y="0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68051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0"/>
                  </a:moveTo>
                  <a:lnTo>
                    <a:pt x="165430" y="1903437"/>
                  </a:lnTo>
                  <a:lnTo>
                    <a:pt x="335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68051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0"/>
                  </a:moveTo>
                  <a:lnTo>
                    <a:pt x="165430" y="1903437"/>
                  </a:lnTo>
                  <a:lnTo>
                    <a:pt x="0" y="0"/>
                  </a:lnTo>
                  <a:lnTo>
                    <a:pt x="335584" y="0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3165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0"/>
                  </a:moveTo>
                  <a:lnTo>
                    <a:pt x="165430" y="1903437"/>
                  </a:lnTo>
                  <a:lnTo>
                    <a:pt x="335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3165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0"/>
                  </a:moveTo>
                  <a:lnTo>
                    <a:pt x="165430" y="1903437"/>
                  </a:lnTo>
                  <a:lnTo>
                    <a:pt x="0" y="0"/>
                  </a:lnTo>
                  <a:lnTo>
                    <a:pt x="335584" y="0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58119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0"/>
                  </a:moveTo>
                  <a:lnTo>
                    <a:pt x="165430" y="1903437"/>
                  </a:lnTo>
                  <a:lnTo>
                    <a:pt x="335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58119" y="1950453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0"/>
                  </a:moveTo>
                  <a:lnTo>
                    <a:pt x="165430" y="1903437"/>
                  </a:lnTo>
                  <a:lnTo>
                    <a:pt x="0" y="0"/>
                  </a:lnTo>
                  <a:lnTo>
                    <a:pt x="335584" y="0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23005" y="4375950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1903425"/>
                  </a:moveTo>
                  <a:lnTo>
                    <a:pt x="335584" y="1903425"/>
                  </a:lnTo>
                  <a:lnTo>
                    <a:pt x="165430" y="0"/>
                  </a:lnTo>
                  <a:lnTo>
                    <a:pt x="0" y="1903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23005" y="4375950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1903425"/>
                  </a:moveTo>
                  <a:lnTo>
                    <a:pt x="165430" y="0"/>
                  </a:lnTo>
                  <a:lnTo>
                    <a:pt x="0" y="1903425"/>
                  </a:lnTo>
                  <a:lnTo>
                    <a:pt x="335584" y="1903425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77972" y="4375950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1903425"/>
                  </a:moveTo>
                  <a:lnTo>
                    <a:pt x="335584" y="1903425"/>
                  </a:lnTo>
                  <a:lnTo>
                    <a:pt x="165430" y="0"/>
                  </a:lnTo>
                  <a:lnTo>
                    <a:pt x="0" y="1903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77972" y="4375950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1903425"/>
                  </a:moveTo>
                  <a:lnTo>
                    <a:pt x="165430" y="0"/>
                  </a:lnTo>
                  <a:lnTo>
                    <a:pt x="0" y="1903425"/>
                  </a:lnTo>
                  <a:lnTo>
                    <a:pt x="335584" y="1903425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13072" y="4375950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1903425"/>
                  </a:moveTo>
                  <a:lnTo>
                    <a:pt x="335584" y="1903425"/>
                  </a:lnTo>
                  <a:lnTo>
                    <a:pt x="165430" y="0"/>
                  </a:lnTo>
                  <a:lnTo>
                    <a:pt x="0" y="1903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13072" y="4375950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1903425"/>
                  </a:moveTo>
                  <a:lnTo>
                    <a:pt x="165430" y="0"/>
                  </a:lnTo>
                  <a:lnTo>
                    <a:pt x="0" y="1903425"/>
                  </a:lnTo>
                  <a:lnTo>
                    <a:pt x="335584" y="1903425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68039" y="4375950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1903425"/>
                  </a:moveTo>
                  <a:lnTo>
                    <a:pt x="335584" y="1903425"/>
                  </a:lnTo>
                  <a:lnTo>
                    <a:pt x="165430" y="0"/>
                  </a:lnTo>
                  <a:lnTo>
                    <a:pt x="0" y="1903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68039" y="4375950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1903425"/>
                  </a:moveTo>
                  <a:lnTo>
                    <a:pt x="165430" y="0"/>
                  </a:lnTo>
                  <a:lnTo>
                    <a:pt x="0" y="1903425"/>
                  </a:lnTo>
                  <a:lnTo>
                    <a:pt x="335584" y="1903425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03152" y="4375950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1903425"/>
                  </a:moveTo>
                  <a:lnTo>
                    <a:pt x="335584" y="1903425"/>
                  </a:lnTo>
                  <a:lnTo>
                    <a:pt x="165430" y="0"/>
                  </a:lnTo>
                  <a:lnTo>
                    <a:pt x="0" y="1903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03152" y="4375950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1903425"/>
                  </a:moveTo>
                  <a:lnTo>
                    <a:pt x="165430" y="0"/>
                  </a:lnTo>
                  <a:lnTo>
                    <a:pt x="0" y="1903425"/>
                  </a:lnTo>
                  <a:lnTo>
                    <a:pt x="335584" y="1903425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58119" y="4375950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1903425"/>
                  </a:moveTo>
                  <a:lnTo>
                    <a:pt x="335584" y="1903425"/>
                  </a:lnTo>
                  <a:lnTo>
                    <a:pt x="165430" y="0"/>
                  </a:lnTo>
                  <a:lnTo>
                    <a:pt x="0" y="1903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58119" y="4375950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1903425"/>
                  </a:moveTo>
                  <a:lnTo>
                    <a:pt x="165430" y="0"/>
                  </a:lnTo>
                  <a:lnTo>
                    <a:pt x="0" y="1903425"/>
                  </a:lnTo>
                  <a:lnTo>
                    <a:pt x="335584" y="1903425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48578" y="4375988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1903425"/>
                  </a:moveTo>
                  <a:lnTo>
                    <a:pt x="335584" y="1903425"/>
                  </a:lnTo>
                  <a:lnTo>
                    <a:pt x="165430" y="0"/>
                  </a:lnTo>
                  <a:lnTo>
                    <a:pt x="0" y="1903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48578" y="4375988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1903425"/>
                  </a:moveTo>
                  <a:lnTo>
                    <a:pt x="165430" y="0"/>
                  </a:lnTo>
                  <a:lnTo>
                    <a:pt x="0" y="1903425"/>
                  </a:lnTo>
                  <a:lnTo>
                    <a:pt x="335584" y="1903425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03544" y="4375988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1903425"/>
                  </a:moveTo>
                  <a:lnTo>
                    <a:pt x="335584" y="1903425"/>
                  </a:lnTo>
                  <a:lnTo>
                    <a:pt x="165430" y="0"/>
                  </a:lnTo>
                  <a:lnTo>
                    <a:pt x="0" y="1903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03544" y="4375988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1903425"/>
                  </a:moveTo>
                  <a:lnTo>
                    <a:pt x="165430" y="0"/>
                  </a:lnTo>
                  <a:lnTo>
                    <a:pt x="0" y="1903425"/>
                  </a:lnTo>
                  <a:lnTo>
                    <a:pt x="335584" y="1903425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38645" y="4375975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5" h="1903729">
                  <a:moveTo>
                    <a:pt x="0" y="1903437"/>
                  </a:moveTo>
                  <a:lnTo>
                    <a:pt x="335584" y="1903437"/>
                  </a:lnTo>
                  <a:lnTo>
                    <a:pt x="165430" y="0"/>
                  </a:lnTo>
                  <a:lnTo>
                    <a:pt x="0" y="1903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38645" y="4375975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5" h="1903729">
                  <a:moveTo>
                    <a:pt x="335584" y="1903437"/>
                  </a:moveTo>
                  <a:lnTo>
                    <a:pt x="165430" y="0"/>
                  </a:lnTo>
                  <a:lnTo>
                    <a:pt x="0" y="1903437"/>
                  </a:lnTo>
                  <a:lnTo>
                    <a:pt x="335584" y="1903437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93612" y="4375975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0" y="1903437"/>
                  </a:moveTo>
                  <a:lnTo>
                    <a:pt x="335584" y="1903437"/>
                  </a:lnTo>
                  <a:lnTo>
                    <a:pt x="165430" y="0"/>
                  </a:lnTo>
                  <a:lnTo>
                    <a:pt x="0" y="1903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93612" y="4375975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4" h="1903729">
                  <a:moveTo>
                    <a:pt x="335584" y="1903437"/>
                  </a:moveTo>
                  <a:lnTo>
                    <a:pt x="165430" y="0"/>
                  </a:lnTo>
                  <a:lnTo>
                    <a:pt x="0" y="1903437"/>
                  </a:lnTo>
                  <a:lnTo>
                    <a:pt x="335584" y="1903437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28725" y="4375975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5" h="1903729">
                  <a:moveTo>
                    <a:pt x="0" y="1903437"/>
                  </a:moveTo>
                  <a:lnTo>
                    <a:pt x="335584" y="1903437"/>
                  </a:lnTo>
                  <a:lnTo>
                    <a:pt x="165430" y="0"/>
                  </a:lnTo>
                  <a:lnTo>
                    <a:pt x="0" y="1903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28725" y="4375975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5" h="1903729">
                  <a:moveTo>
                    <a:pt x="335584" y="1903437"/>
                  </a:moveTo>
                  <a:lnTo>
                    <a:pt x="165430" y="0"/>
                  </a:lnTo>
                  <a:lnTo>
                    <a:pt x="0" y="1903437"/>
                  </a:lnTo>
                  <a:lnTo>
                    <a:pt x="335584" y="1903437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83692" y="4375975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5" h="1903729">
                  <a:moveTo>
                    <a:pt x="0" y="1903437"/>
                  </a:moveTo>
                  <a:lnTo>
                    <a:pt x="335584" y="1903437"/>
                  </a:lnTo>
                  <a:lnTo>
                    <a:pt x="165430" y="0"/>
                  </a:lnTo>
                  <a:lnTo>
                    <a:pt x="0" y="1903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83692" y="4375975"/>
              <a:ext cx="335915" cy="1903730"/>
            </a:xfrm>
            <a:custGeom>
              <a:avLst/>
              <a:gdLst/>
              <a:ahLst/>
              <a:cxnLst/>
              <a:rect l="l" t="t" r="r" b="b"/>
              <a:pathLst>
                <a:path w="335915" h="1903729">
                  <a:moveTo>
                    <a:pt x="335584" y="1903437"/>
                  </a:moveTo>
                  <a:lnTo>
                    <a:pt x="165430" y="0"/>
                  </a:lnTo>
                  <a:lnTo>
                    <a:pt x="0" y="1903437"/>
                  </a:lnTo>
                  <a:lnTo>
                    <a:pt x="335584" y="1903437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45735" y="1949945"/>
              <a:ext cx="361315" cy="4330065"/>
            </a:xfrm>
            <a:custGeom>
              <a:avLst/>
              <a:gdLst/>
              <a:ahLst/>
              <a:cxnLst/>
              <a:rect l="l" t="t" r="r" b="b"/>
              <a:pathLst>
                <a:path w="361314" h="4330065">
                  <a:moveTo>
                    <a:pt x="0" y="0"/>
                  </a:moveTo>
                  <a:lnTo>
                    <a:pt x="0" y="4329938"/>
                  </a:lnTo>
                </a:path>
                <a:path w="361314" h="4330065">
                  <a:moveTo>
                    <a:pt x="360832" y="0"/>
                  </a:moveTo>
                  <a:lnTo>
                    <a:pt x="360832" y="4329938"/>
                  </a:lnTo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35896" y="1894814"/>
              <a:ext cx="4580890" cy="4420235"/>
            </a:xfrm>
            <a:custGeom>
              <a:avLst/>
              <a:gdLst/>
              <a:ahLst/>
              <a:cxnLst/>
              <a:rect l="l" t="t" r="r" b="b"/>
              <a:pathLst>
                <a:path w="4580890" h="4420235">
                  <a:moveTo>
                    <a:pt x="4580509" y="4420146"/>
                  </a:moveTo>
                  <a:lnTo>
                    <a:pt x="4580509" y="0"/>
                  </a:lnTo>
                  <a:lnTo>
                    <a:pt x="0" y="0"/>
                  </a:lnTo>
                  <a:lnTo>
                    <a:pt x="0" y="4420146"/>
                  </a:lnTo>
                  <a:lnTo>
                    <a:pt x="4580509" y="4420146"/>
                  </a:lnTo>
                  <a:close/>
                </a:path>
              </a:pathLst>
            </a:custGeom>
            <a:ln w="9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48725" y="3961090"/>
              <a:ext cx="265430" cy="267970"/>
            </a:xfrm>
            <a:custGeom>
              <a:avLst/>
              <a:gdLst/>
              <a:ahLst/>
              <a:cxnLst/>
              <a:rect l="l" t="t" r="r" b="b"/>
              <a:pathLst>
                <a:path w="265429" h="267970">
                  <a:moveTo>
                    <a:pt x="0" y="0"/>
                  </a:moveTo>
                  <a:lnTo>
                    <a:pt x="0" y="267729"/>
                  </a:lnTo>
                  <a:lnTo>
                    <a:pt x="265273" y="267729"/>
                  </a:lnTo>
                  <a:lnTo>
                    <a:pt x="265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48725" y="3961090"/>
              <a:ext cx="265430" cy="267970"/>
            </a:xfrm>
            <a:custGeom>
              <a:avLst/>
              <a:gdLst/>
              <a:ahLst/>
              <a:cxnLst/>
              <a:rect l="l" t="t" r="r" b="b"/>
              <a:pathLst>
                <a:path w="265429" h="267970">
                  <a:moveTo>
                    <a:pt x="265273" y="267729"/>
                  </a:moveTo>
                  <a:lnTo>
                    <a:pt x="265273" y="0"/>
                  </a:lnTo>
                  <a:lnTo>
                    <a:pt x="0" y="0"/>
                  </a:lnTo>
                  <a:lnTo>
                    <a:pt x="0" y="267729"/>
                  </a:lnTo>
                  <a:lnTo>
                    <a:pt x="265273" y="267729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5843" y="4009267"/>
              <a:ext cx="171579" cy="180838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713117" y="3962309"/>
              <a:ext cx="270510" cy="267970"/>
            </a:xfrm>
            <a:custGeom>
              <a:avLst/>
              <a:gdLst/>
              <a:ahLst/>
              <a:cxnLst/>
              <a:rect l="l" t="t" r="r" b="b"/>
              <a:pathLst>
                <a:path w="270510" h="267970">
                  <a:moveTo>
                    <a:pt x="0" y="0"/>
                  </a:moveTo>
                  <a:lnTo>
                    <a:pt x="0" y="267729"/>
                  </a:lnTo>
                  <a:lnTo>
                    <a:pt x="270186" y="267729"/>
                  </a:lnTo>
                  <a:lnTo>
                    <a:pt x="270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13117" y="3962309"/>
              <a:ext cx="270510" cy="267970"/>
            </a:xfrm>
            <a:custGeom>
              <a:avLst/>
              <a:gdLst/>
              <a:ahLst/>
              <a:cxnLst/>
              <a:rect l="l" t="t" r="r" b="b"/>
              <a:pathLst>
                <a:path w="270510" h="267970">
                  <a:moveTo>
                    <a:pt x="270186" y="267729"/>
                  </a:moveTo>
                  <a:lnTo>
                    <a:pt x="270186" y="0"/>
                  </a:lnTo>
                  <a:lnTo>
                    <a:pt x="0" y="0"/>
                  </a:lnTo>
                  <a:lnTo>
                    <a:pt x="0" y="267729"/>
                  </a:lnTo>
                  <a:lnTo>
                    <a:pt x="270186" y="267729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09313" y="40190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0" y="7480"/>
                  </a:moveTo>
                  <a:lnTo>
                    <a:pt x="0" y="25920"/>
                  </a:lnTo>
                  <a:lnTo>
                    <a:pt x="7480" y="33401"/>
                  </a:lnTo>
                  <a:lnTo>
                    <a:pt x="25933" y="33401"/>
                  </a:lnTo>
                  <a:lnTo>
                    <a:pt x="33401" y="25920"/>
                  </a:lnTo>
                  <a:lnTo>
                    <a:pt x="33401" y="16700"/>
                  </a:lnTo>
                  <a:lnTo>
                    <a:pt x="33401" y="7480"/>
                  </a:lnTo>
                  <a:lnTo>
                    <a:pt x="25933" y="0"/>
                  </a:lnTo>
                  <a:lnTo>
                    <a:pt x="7480" y="0"/>
                  </a:lnTo>
                  <a:lnTo>
                    <a:pt x="0" y="7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09313" y="40190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33401" y="16700"/>
                  </a:moveTo>
                  <a:lnTo>
                    <a:pt x="33401" y="7480"/>
                  </a:lnTo>
                  <a:lnTo>
                    <a:pt x="25933" y="0"/>
                  </a:lnTo>
                  <a:lnTo>
                    <a:pt x="16700" y="0"/>
                  </a:lnTo>
                  <a:lnTo>
                    <a:pt x="7480" y="0"/>
                  </a:lnTo>
                  <a:lnTo>
                    <a:pt x="0" y="7480"/>
                  </a:lnTo>
                  <a:lnTo>
                    <a:pt x="0" y="16700"/>
                  </a:lnTo>
                  <a:lnTo>
                    <a:pt x="0" y="25920"/>
                  </a:lnTo>
                  <a:lnTo>
                    <a:pt x="7480" y="33401"/>
                  </a:lnTo>
                  <a:lnTo>
                    <a:pt x="16700" y="33401"/>
                  </a:lnTo>
                  <a:lnTo>
                    <a:pt x="25933" y="33401"/>
                  </a:lnTo>
                  <a:lnTo>
                    <a:pt x="33401" y="25920"/>
                  </a:lnTo>
                  <a:lnTo>
                    <a:pt x="33401" y="16700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30700" y="40190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0" y="7480"/>
                  </a:moveTo>
                  <a:lnTo>
                    <a:pt x="0" y="25920"/>
                  </a:lnTo>
                  <a:lnTo>
                    <a:pt x="7480" y="33401"/>
                  </a:lnTo>
                  <a:lnTo>
                    <a:pt x="25933" y="33401"/>
                  </a:lnTo>
                  <a:lnTo>
                    <a:pt x="33413" y="25920"/>
                  </a:lnTo>
                  <a:lnTo>
                    <a:pt x="33413" y="16700"/>
                  </a:lnTo>
                  <a:lnTo>
                    <a:pt x="33413" y="7480"/>
                  </a:lnTo>
                  <a:lnTo>
                    <a:pt x="25933" y="0"/>
                  </a:lnTo>
                  <a:lnTo>
                    <a:pt x="7480" y="0"/>
                  </a:lnTo>
                  <a:lnTo>
                    <a:pt x="0" y="7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30700" y="40190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33413" y="16700"/>
                  </a:moveTo>
                  <a:lnTo>
                    <a:pt x="33413" y="7480"/>
                  </a:lnTo>
                  <a:lnTo>
                    <a:pt x="25933" y="0"/>
                  </a:lnTo>
                  <a:lnTo>
                    <a:pt x="16713" y="0"/>
                  </a:lnTo>
                  <a:lnTo>
                    <a:pt x="7480" y="0"/>
                  </a:lnTo>
                  <a:lnTo>
                    <a:pt x="0" y="7480"/>
                  </a:lnTo>
                  <a:lnTo>
                    <a:pt x="0" y="16700"/>
                  </a:lnTo>
                  <a:lnTo>
                    <a:pt x="0" y="25920"/>
                  </a:lnTo>
                  <a:lnTo>
                    <a:pt x="7480" y="33401"/>
                  </a:lnTo>
                  <a:lnTo>
                    <a:pt x="16713" y="33401"/>
                  </a:lnTo>
                  <a:lnTo>
                    <a:pt x="25933" y="33401"/>
                  </a:lnTo>
                  <a:lnTo>
                    <a:pt x="33413" y="25920"/>
                  </a:lnTo>
                  <a:lnTo>
                    <a:pt x="33413" y="16700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53700" y="40190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0" y="7480"/>
                  </a:moveTo>
                  <a:lnTo>
                    <a:pt x="0" y="25920"/>
                  </a:lnTo>
                  <a:lnTo>
                    <a:pt x="7480" y="33401"/>
                  </a:lnTo>
                  <a:lnTo>
                    <a:pt x="25920" y="33401"/>
                  </a:lnTo>
                  <a:lnTo>
                    <a:pt x="33401" y="25920"/>
                  </a:lnTo>
                  <a:lnTo>
                    <a:pt x="33401" y="16700"/>
                  </a:lnTo>
                  <a:lnTo>
                    <a:pt x="33401" y="7480"/>
                  </a:lnTo>
                  <a:lnTo>
                    <a:pt x="25920" y="0"/>
                  </a:lnTo>
                  <a:lnTo>
                    <a:pt x="7480" y="0"/>
                  </a:lnTo>
                  <a:lnTo>
                    <a:pt x="0" y="7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53700" y="40190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33401" y="16700"/>
                  </a:moveTo>
                  <a:lnTo>
                    <a:pt x="33401" y="7480"/>
                  </a:lnTo>
                  <a:lnTo>
                    <a:pt x="25920" y="0"/>
                  </a:lnTo>
                  <a:lnTo>
                    <a:pt x="16700" y="0"/>
                  </a:lnTo>
                  <a:lnTo>
                    <a:pt x="7480" y="0"/>
                  </a:lnTo>
                  <a:lnTo>
                    <a:pt x="0" y="7480"/>
                  </a:lnTo>
                  <a:lnTo>
                    <a:pt x="0" y="16700"/>
                  </a:lnTo>
                  <a:lnTo>
                    <a:pt x="0" y="25920"/>
                  </a:lnTo>
                  <a:lnTo>
                    <a:pt x="7480" y="33401"/>
                  </a:lnTo>
                  <a:lnTo>
                    <a:pt x="16700" y="33401"/>
                  </a:lnTo>
                  <a:lnTo>
                    <a:pt x="25920" y="33401"/>
                  </a:lnTo>
                  <a:lnTo>
                    <a:pt x="33401" y="25920"/>
                  </a:lnTo>
                  <a:lnTo>
                    <a:pt x="33401" y="16700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09313" y="4146880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0" y="7480"/>
                  </a:moveTo>
                  <a:lnTo>
                    <a:pt x="0" y="25933"/>
                  </a:lnTo>
                  <a:lnTo>
                    <a:pt x="7480" y="33401"/>
                  </a:lnTo>
                  <a:lnTo>
                    <a:pt x="25933" y="33401"/>
                  </a:lnTo>
                  <a:lnTo>
                    <a:pt x="33401" y="25933"/>
                  </a:lnTo>
                  <a:lnTo>
                    <a:pt x="33401" y="16700"/>
                  </a:lnTo>
                  <a:lnTo>
                    <a:pt x="33401" y="7480"/>
                  </a:lnTo>
                  <a:lnTo>
                    <a:pt x="25933" y="0"/>
                  </a:lnTo>
                  <a:lnTo>
                    <a:pt x="7480" y="0"/>
                  </a:lnTo>
                  <a:lnTo>
                    <a:pt x="0" y="7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909313" y="4146880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33401" y="16700"/>
                  </a:moveTo>
                  <a:lnTo>
                    <a:pt x="33401" y="7480"/>
                  </a:lnTo>
                  <a:lnTo>
                    <a:pt x="25933" y="0"/>
                  </a:lnTo>
                  <a:lnTo>
                    <a:pt x="16700" y="0"/>
                  </a:lnTo>
                  <a:lnTo>
                    <a:pt x="7480" y="0"/>
                  </a:lnTo>
                  <a:lnTo>
                    <a:pt x="0" y="7480"/>
                  </a:lnTo>
                  <a:lnTo>
                    <a:pt x="0" y="16700"/>
                  </a:lnTo>
                  <a:lnTo>
                    <a:pt x="0" y="25933"/>
                  </a:lnTo>
                  <a:lnTo>
                    <a:pt x="7480" y="33401"/>
                  </a:lnTo>
                  <a:lnTo>
                    <a:pt x="16700" y="33401"/>
                  </a:lnTo>
                  <a:lnTo>
                    <a:pt x="25933" y="33401"/>
                  </a:lnTo>
                  <a:lnTo>
                    <a:pt x="33401" y="25933"/>
                  </a:lnTo>
                  <a:lnTo>
                    <a:pt x="33401" y="16700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30700" y="4146880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0" y="7480"/>
                  </a:moveTo>
                  <a:lnTo>
                    <a:pt x="0" y="25933"/>
                  </a:lnTo>
                  <a:lnTo>
                    <a:pt x="7480" y="33401"/>
                  </a:lnTo>
                  <a:lnTo>
                    <a:pt x="25933" y="33401"/>
                  </a:lnTo>
                  <a:lnTo>
                    <a:pt x="33413" y="25933"/>
                  </a:lnTo>
                  <a:lnTo>
                    <a:pt x="33413" y="16700"/>
                  </a:lnTo>
                  <a:lnTo>
                    <a:pt x="33413" y="7480"/>
                  </a:lnTo>
                  <a:lnTo>
                    <a:pt x="25933" y="0"/>
                  </a:lnTo>
                  <a:lnTo>
                    <a:pt x="7480" y="0"/>
                  </a:lnTo>
                  <a:lnTo>
                    <a:pt x="0" y="7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30700" y="4146880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33413" y="16700"/>
                  </a:moveTo>
                  <a:lnTo>
                    <a:pt x="33413" y="7480"/>
                  </a:lnTo>
                  <a:lnTo>
                    <a:pt x="25933" y="0"/>
                  </a:lnTo>
                  <a:lnTo>
                    <a:pt x="16713" y="0"/>
                  </a:lnTo>
                  <a:lnTo>
                    <a:pt x="7480" y="0"/>
                  </a:lnTo>
                  <a:lnTo>
                    <a:pt x="0" y="7480"/>
                  </a:lnTo>
                  <a:lnTo>
                    <a:pt x="0" y="16700"/>
                  </a:lnTo>
                  <a:lnTo>
                    <a:pt x="0" y="25933"/>
                  </a:lnTo>
                  <a:lnTo>
                    <a:pt x="7480" y="33401"/>
                  </a:lnTo>
                  <a:lnTo>
                    <a:pt x="16713" y="33401"/>
                  </a:lnTo>
                  <a:lnTo>
                    <a:pt x="25933" y="33401"/>
                  </a:lnTo>
                  <a:lnTo>
                    <a:pt x="33413" y="25933"/>
                  </a:lnTo>
                  <a:lnTo>
                    <a:pt x="33413" y="16700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53700" y="4146880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0" y="7480"/>
                  </a:moveTo>
                  <a:lnTo>
                    <a:pt x="0" y="25933"/>
                  </a:lnTo>
                  <a:lnTo>
                    <a:pt x="7480" y="33401"/>
                  </a:lnTo>
                  <a:lnTo>
                    <a:pt x="25920" y="33401"/>
                  </a:lnTo>
                  <a:lnTo>
                    <a:pt x="33401" y="25933"/>
                  </a:lnTo>
                  <a:lnTo>
                    <a:pt x="33401" y="16700"/>
                  </a:lnTo>
                  <a:lnTo>
                    <a:pt x="33401" y="7480"/>
                  </a:lnTo>
                  <a:lnTo>
                    <a:pt x="25920" y="0"/>
                  </a:lnTo>
                  <a:lnTo>
                    <a:pt x="7480" y="0"/>
                  </a:lnTo>
                  <a:lnTo>
                    <a:pt x="0" y="7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53700" y="4146880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33401" y="16700"/>
                  </a:moveTo>
                  <a:lnTo>
                    <a:pt x="33401" y="7480"/>
                  </a:lnTo>
                  <a:lnTo>
                    <a:pt x="25920" y="0"/>
                  </a:lnTo>
                  <a:lnTo>
                    <a:pt x="16700" y="0"/>
                  </a:lnTo>
                  <a:lnTo>
                    <a:pt x="7480" y="0"/>
                  </a:lnTo>
                  <a:lnTo>
                    <a:pt x="0" y="7480"/>
                  </a:lnTo>
                  <a:lnTo>
                    <a:pt x="0" y="16700"/>
                  </a:lnTo>
                  <a:lnTo>
                    <a:pt x="0" y="25933"/>
                  </a:lnTo>
                  <a:lnTo>
                    <a:pt x="7480" y="33401"/>
                  </a:lnTo>
                  <a:lnTo>
                    <a:pt x="16700" y="33401"/>
                  </a:lnTo>
                  <a:lnTo>
                    <a:pt x="25920" y="33401"/>
                  </a:lnTo>
                  <a:lnTo>
                    <a:pt x="33401" y="25933"/>
                  </a:lnTo>
                  <a:lnTo>
                    <a:pt x="33401" y="16700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57522" y="230195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20" y="285127"/>
                  </a:lnTo>
                  <a:lnTo>
                    <a:pt x="82724" y="311244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357522" y="230195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17"/>
                  </a:move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20" y="285127"/>
                  </a:lnTo>
                  <a:lnTo>
                    <a:pt x="82724" y="311244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357522" y="1958073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30"/>
                  </a:moveTo>
                  <a:lnTo>
                    <a:pt x="5966" y="211429"/>
                  </a:lnTo>
                  <a:lnTo>
                    <a:pt x="22803" y="251326"/>
                  </a:lnTo>
                  <a:lnTo>
                    <a:pt x="48920" y="285129"/>
                  </a:lnTo>
                  <a:lnTo>
                    <a:pt x="82724" y="311245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5"/>
                  </a:lnTo>
                  <a:lnTo>
                    <a:pt x="285129" y="285129"/>
                  </a:lnTo>
                  <a:lnTo>
                    <a:pt x="311245" y="251326"/>
                  </a:lnTo>
                  <a:lnTo>
                    <a:pt x="328081" y="211429"/>
                  </a:lnTo>
                  <a:lnTo>
                    <a:pt x="334048" y="167030"/>
                  </a:lnTo>
                  <a:lnTo>
                    <a:pt x="328081" y="122625"/>
                  </a:lnTo>
                  <a:lnTo>
                    <a:pt x="311245" y="82724"/>
                  </a:lnTo>
                  <a:lnTo>
                    <a:pt x="285129" y="48920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20"/>
                  </a:lnTo>
                  <a:lnTo>
                    <a:pt x="22803" y="82724"/>
                  </a:lnTo>
                  <a:lnTo>
                    <a:pt x="5966" y="122625"/>
                  </a:lnTo>
                  <a:lnTo>
                    <a:pt x="0" y="1670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357522" y="1958073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30"/>
                  </a:moveTo>
                  <a:lnTo>
                    <a:pt x="328081" y="122625"/>
                  </a:lnTo>
                  <a:lnTo>
                    <a:pt x="311245" y="82724"/>
                  </a:lnTo>
                  <a:lnTo>
                    <a:pt x="285129" y="48920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20"/>
                  </a:lnTo>
                  <a:lnTo>
                    <a:pt x="22803" y="82724"/>
                  </a:lnTo>
                  <a:lnTo>
                    <a:pt x="5966" y="122625"/>
                  </a:lnTo>
                  <a:lnTo>
                    <a:pt x="0" y="167030"/>
                  </a:lnTo>
                  <a:lnTo>
                    <a:pt x="5966" y="211429"/>
                  </a:lnTo>
                  <a:lnTo>
                    <a:pt x="22803" y="251326"/>
                  </a:lnTo>
                  <a:lnTo>
                    <a:pt x="48920" y="285129"/>
                  </a:lnTo>
                  <a:lnTo>
                    <a:pt x="82724" y="311245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5"/>
                  </a:lnTo>
                  <a:lnTo>
                    <a:pt x="285129" y="285129"/>
                  </a:lnTo>
                  <a:lnTo>
                    <a:pt x="311245" y="251326"/>
                  </a:lnTo>
                  <a:lnTo>
                    <a:pt x="328081" y="211429"/>
                  </a:lnTo>
                  <a:lnTo>
                    <a:pt x="334048" y="167030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65931" y="2635999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20" y="285127"/>
                  </a:lnTo>
                  <a:lnTo>
                    <a:pt x="82724" y="311244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665931" y="2635999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17"/>
                  </a:move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20" y="285127"/>
                  </a:lnTo>
                  <a:lnTo>
                    <a:pt x="82724" y="311244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665931" y="230195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20" y="285127"/>
                  </a:lnTo>
                  <a:lnTo>
                    <a:pt x="82724" y="311244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665931" y="230195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17"/>
                  </a:move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20" y="285127"/>
                  </a:lnTo>
                  <a:lnTo>
                    <a:pt x="82724" y="311244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665931" y="1958073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30"/>
                  </a:moveTo>
                  <a:lnTo>
                    <a:pt x="5966" y="211429"/>
                  </a:lnTo>
                  <a:lnTo>
                    <a:pt x="22803" y="251326"/>
                  </a:lnTo>
                  <a:lnTo>
                    <a:pt x="48920" y="285129"/>
                  </a:lnTo>
                  <a:lnTo>
                    <a:pt x="82724" y="311245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5"/>
                  </a:lnTo>
                  <a:lnTo>
                    <a:pt x="285129" y="285129"/>
                  </a:lnTo>
                  <a:lnTo>
                    <a:pt x="311245" y="251326"/>
                  </a:lnTo>
                  <a:lnTo>
                    <a:pt x="328081" y="211429"/>
                  </a:lnTo>
                  <a:lnTo>
                    <a:pt x="334048" y="167030"/>
                  </a:lnTo>
                  <a:lnTo>
                    <a:pt x="328081" y="122625"/>
                  </a:lnTo>
                  <a:lnTo>
                    <a:pt x="311245" y="82724"/>
                  </a:lnTo>
                  <a:lnTo>
                    <a:pt x="285129" y="48920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20"/>
                  </a:lnTo>
                  <a:lnTo>
                    <a:pt x="22803" y="82724"/>
                  </a:lnTo>
                  <a:lnTo>
                    <a:pt x="5966" y="122625"/>
                  </a:lnTo>
                  <a:lnTo>
                    <a:pt x="0" y="1670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665931" y="1958073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30"/>
                  </a:moveTo>
                  <a:lnTo>
                    <a:pt x="328081" y="122625"/>
                  </a:lnTo>
                  <a:lnTo>
                    <a:pt x="311245" y="82724"/>
                  </a:lnTo>
                  <a:lnTo>
                    <a:pt x="285129" y="48920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20"/>
                  </a:lnTo>
                  <a:lnTo>
                    <a:pt x="22803" y="82724"/>
                  </a:lnTo>
                  <a:lnTo>
                    <a:pt x="5966" y="122625"/>
                  </a:lnTo>
                  <a:lnTo>
                    <a:pt x="0" y="167030"/>
                  </a:lnTo>
                  <a:lnTo>
                    <a:pt x="5966" y="211429"/>
                  </a:lnTo>
                  <a:lnTo>
                    <a:pt x="22803" y="251326"/>
                  </a:lnTo>
                  <a:lnTo>
                    <a:pt x="48920" y="285129"/>
                  </a:lnTo>
                  <a:lnTo>
                    <a:pt x="82724" y="311245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5"/>
                  </a:lnTo>
                  <a:lnTo>
                    <a:pt x="285129" y="285129"/>
                  </a:lnTo>
                  <a:lnTo>
                    <a:pt x="311245" y="251326"/>
                  </a:lnTo>
                  <a:lnTo>
                    <a:pt x="328081" y="211429"/>
                  </a:lnTo>
                  <a:lnTo>
                    <a:pt x="334048" y="167030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432283" y="1958085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17"/>
                  </a:moveTo>
                  <a:lnTo>
                    <a:pt x="5966" y="211418"/>
                  </a:lnTo>
                  <a:lnTo>
                    <a:pt x="22803" y="251317"/>
                  </a:lnTo>
                  <a:lnTo>
                    <a:pt x="48920" y="285122"/>
                  </a:lnTo>
                  <a:lnTo>
                    <a:pt x="82724" y="311241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1"/>
                  </a:lnTo>
                  <a:lnTo>
                    <a:pt x="285129" y="285122"/>
                  </a:lnTo>
                  <a:lnTo>
                    <a:pt x="311245" y="251317"/>
                  </a:lnTo>
                  <a:lnTo>
                    <a:pt x="328081" y="211418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432283" y="1958085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17"/>
                  </a:move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18"/>
                  </a:lnTo>
                  <a:lnTo>
                    <a:pt x="22803" y="251317"/>
                  </a:lnTo>
                  <a:lnTo>
                    <a:pt x="48920" y="285122"/>
                  </a:lnTo>
                  <a:lnTo>
                    <a:pt x="82724" y="311241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1"/>
                  </a:lnTo>
                  <a:lnTo>
                    <a:pt x="285129" y="285122"/>
                  </a:lnTo>
                  <a:lnTo>
                    <a:pt x="311245" y="251317"/>
                  </a:lnTo>
                  <a:lnTo>
                    <a:pt x="328081" y="211418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091504" y="230195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20" y="285127"/>
                  </a:lnTo>
                  <a:lnTo>
                    <a:pt x="82724" y="311244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091504" y="230195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17"/>
                  </a:move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20" y="285127"/>
                  </a:lnTo>
                  <a:lnTo>
                    <a:pt x="82724" y="311244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091504" y="1958073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30"/>
                  </a:moveTo>
                  <a:lnTo>
                    <a:pt x="5966" y="211429"/>
                  </a:lnTo>
                  <a:lnTo>
                    <a:pt x="22803" y="251326"/>
                  </a:lnTo>
                  <a:lnTo>
                    <a:pt x="48920" y="285129"/>
                  </a:lnTo>
                  <a:lnTo>
                    <a:pt x="82724" y="311245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5"/>
                  </a:lnTo>
                  <a:lnTo>
                    <a:pt x="285129" y="285129"/>
                  </a:lnTo>
                  <a:lnTo>
                    <a:pt x="311245" y="251326"/>
                  </a:lnTo>
                  <a:lnTo>
                    <a:pt x="328081" y="211429"/>
                  </a:lnTo>
                  <a:lnTo>
                    <a:pt x="334048" y="167030"/>
                  </a:lnTo>
                  <a:lnTo>
                    <a:pt x="328081" y="122625"/>
                  </a:lnTo>
                  <a:lnTo>
                    <a:pt x="311245" y="82724"/>
                  </a:lnTo>
                  <a:lnTo>
                    <a:pt x="285129" y="48920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20"/>
                  </a:lnTo>
                  <a:lnTo>
                    <a:pt x="22803" y="82724"/>
                  </a:lnTo>
                  <a:lnTo>
                    <a:pt x="5966" y="122625"/>
                  </a:lnTo>
                  <a:lnTo>
                    <a:pt x="0" y="16703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091504" y="1958073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30"/>
                  </a:moveTo>
                  <a:lnTo>
                    <a:pt x="328081" y="122625"/>
                  </a:lnTo>
                  <a:lnTo>
                    <a:pt x="311245" y="82724"/>
                  </a:lnTo>
                  <a:lnTo>
                    <a:pt x="285129" y="48920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20"/>
                  </a:lnTo>
                  <a:lnTo>
                    <a:pt x="22803" y="82724"/>
                  </a:lnTo>
                  <a:lnTo>
                    <a:pt x="5966" y="122625"/>
                  </a:lnTo>
                  <a:lnTo>
                    <a:pt x="0" y="167030"/>
                  </a:lnTo>
                  <a:lnTo>
                    <a:pt x="5966" y="211429"/>
                  </a:lnTo>
                  <a:lnTo>
                    <a:pt x="22803" y="251326"/>
                  </a:lnTo>
                  <a:lnTo>
                    <a:pt x="48920" y="285129"/>
                  </a:lnTo>
                  <a:lnTo>
                    <a:pt x="82724" y="311245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5"/>
                  </a:lnTo>
                  <a:lnTo>
                    <a:pt x="285129" y="285129"/>
                  </a:lnTo>
                  <a:lnTo>
                    <a:pt x="311245" y="251326"/>
                  </a:lnTo>
                  <a:lnTo>
                    <a:pt x="328081" y="211429"/>
                  </a:lnTo>
                  <a:lnTo>
                    <a:pt x="334048" y="167030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750724" y="230195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22" y="328081"/>
                  </a:lnTo>
                  <a:lnTo>
                    <a:pt x="251323" y="311244"/>
                  </a:lnTo>
                  <a:lnTo>
                    <a:pt x="285127" y="285127"/>
                  </a:lnTo>
                  <a:lnTo>
                    <a:pt x="311244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4" y="82721"/>
                  </a:lnTo>
                  <a:lnTo>
                    <a:pt x="285127" y="48918"/>
                  </a:lnTo>
                  <a:lnTo>
                    <a:pt x="251323" y="22803"/>
                  </a:lnTo>
                  <a:lnTo>
                    <a:pt x="211422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750724" y="230195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17"/>
                  </a:moveTo>
                  <a:lnTo>
                    <a:pt x="328081" y="122618"/>
                  </a:lnTo>
                  <a:lnTo>
                    <a:pt x="311244" y="82721"/>
                  </a:lnTo>
                  <a:lnTo>
                    <a:pt x="285127" y="48918"/>
                  </a:lnTo>
                  <a:lnTo>
                    <a:pt x="251323" y="22803"/>
                  </a:lnTo>
                  <a:lnTo>
                    <a:pt x="211422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22" y="328081"/>
                  </a:lnTo>
                  <a:lnTo>
                    <a:pt x="251323" y="311244"/>
                  </a:lnTo>
                  <a:lnTo>
                    <a:pt x="285127" y="285127"/>
                  </a:lnTo>
                  <a:lnTo>
                    <a:pt x="311244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750724" y="1958073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30"/>
                  </a:moveTo>
                  <a:lnTo>
                    <a:pt x="5966" y="211429"/>
                  </a:lnTo>
                  <a:lnTo>
                    <a:pt x="22803" y="251326"/>
                  </a:lnTo>
                  <a:lnTo>
                    <a:pt x="48918" y="285129"/>
                  </a:lnTo>
                  <a:lnTo>
                    <a:pt x="82721" y="311245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22" y="328081"/>
                  </a:lnTo>
                  <a:lnTo>
                    <a:pt x="251323" y="311245"/>
                  </a:lnTo>
                  <a:lnTo>
                    <a:pt x="285127" y="285129"/>
                  </a:lnTo>
                  <a:lnTo>
                    <a:pt x="311244" y="251326"/>
                  </a:lnTo>
                  <a:lnTo>
                    <a:pt x="328081" y="211429"/>
                  </a:lnTo>
                  <a:lnTo>
                    <a:pt x="334048" y="167030"/>
                  </a:lnTo>
                  <a:lnTo>
                    <a:pt x="328081" y="122625"/>
                  </a:lnTo>
                  <a:lnTo>
                    <a:pt x="311244" y="82724"/>
                  </a:lnTo>
                  <a:lnTo>
                    <a:pt x="285127" y="48920"/>
                  </a:lnTo>
                  <a:lnTo>
                    <a:pt x="251323" y="22803"/>
                  </a:lnTo>
                  <a:lnTo>
                    <a:pt x="211422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20"/>
                  </a:lnTo>
                  <a:lnTo>
                    <a:pt x="22803" y="82724"/>
                  </a:lnTo>
                  <a:lnTo>
                    <a:pt x="5966" y="122625"/>
                  </a:lnTo>
                  <a:lnTo>
                    <a:pt x="0" y="16703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750724" y="1958073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30"/>
                  </a:moveTo>
                  <a:lnTo>
                    <a:pt x="328081" y="122625"/>
                  </a:lnTo>
                  <a:lnTo>
                    <a:pt x="311244" y="82724"/>
                  </a:lnTo>
                  <a:lnTo>
                    <a:pt x="285127" y="48920"/>
                  </a:lnTo>
                  <a:lnTo>
                    <a:pt x="251323" y="22803"/>
                  </a:lnTo>
                  <a:lnTo>
                    <a:pt x="211422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20"/>
                  </a:lnTo>
                  <a:lnTo>
                    <a:pt x="22803" y="82724"/>
                  </a:lnTo>
                  <a:lnTo>
                    <a:pt x="5966" y="122625"/>
                  </a:lnTo>
                  <a:lnTo>
                    <a:pt x="0" y="167030"/>
                  </a:lnTo>
                  <a:lnTo>
                    <a:pt x="5966" y="211429"/>
                  </a:lnTo>
                  <a:lnTo>
                    <a:pt x="22803" y="251326"/>
                  </a:lnTo>
                  <a:lnTo>
                    <a:pt x="48918" y="285129"/>
                  </a:lnTo>
                  <a:lnTo>
                    <a:pt x="82721" y="311245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22" y="328081"/>
                  </a:lnTo>
                  <a:lnTo>
                    <a:pt x="251323" y="311245"/>
                  </a:lnTo>
                  <a:lnTo>
                    <a:pt x="285127" y="285129"/>
                  </a:lnTo>
                  <a:lnTo>
                    <a:pt x="311244" y="251326"/>
                  </a:lnTo>
                  <a:lnTo>
                    <a:pt x="328081" y="211429"/>
                  </a:lnTo>
                  <a:lnTo>
                    <a:pt x="334048" y="167030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399912" y="2635999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20" y="285127"/>
                  </a:lnTo>
                  <a:lnTo>
                    <a:pt x="82724" y="311244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399912" y="2635999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17"/>
                  </a:move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20" y="285127"/>
                  </a:lnTo>
                  <a:lnTo>
                    <a:pt x="82724" y="311244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399912" y="230195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20" y="285127"/>
                  </a:lnTo>
                  <a:lnTo>
                    <a:pt x="82724" y="311244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399912" y="230195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17"/>
                  </a:move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20" y="285127"/>
                  </a:lnTo>
                  <a:lnTo>
                    <a:pt x="82724" y="311244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399912" y="1958073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30"/>
                  </a:moveTo>
                  <a:lnTo>
                    <a:pt x="5966" y="211429"/>
                  </a:lnTo>
                  <a:lnTo>
                    <a:pt x="22803" y="251326"/>
                  </a:lnTo>
                  <a:lnTo>
                    <a:pt x="48920" y="285129"/>
                  </a:lnTo>
                  <a:lnTo>
                    <a:pt x="82724" y="311245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5"/>
                  </a:lnTo>
                  <a:lnTo>
                    <a:pt x="285129" y="285129"/>
                  </a:lnTo>
                  <a:lnTo>
                    <a:pt x="311245" y="251326"/>
                  </a:lnTo>
                  <a:lnTo>
                    <a:pt x="328081" y="211429"/>
                  </a:lnTo>
                  <a:lnTo>
                    <a:pt x="334048" y="167030"/>
                  </a:lnTo>
                  <a:lnTo>
                    <a:pt x="328081" y="122625"/>
                  </a:lnTo>
                  <a:lnTo>
                    <a:pt x="311245" y="82724"/>
                  </a:lnTo>
                  <a:lnTo>
                    <a:pt x="285129" y="48920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20"/>
                  </a:lnTo>
                  <a:lnTo>
                    <a:pt x="22803" y="82724"/>
                  </a:lnTo>
                  <a:lnTo>
                    <a:pt x="5966" y="122625"/>
                  </a:lnTo>
                  <a:lnTo>
                    <a:pt x="0" y="16703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399912" y="1958073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30"/>
                  </a:moveTo>
                  <a:lnTo>
                    <a:pt x="328081" y="122625"/>
                  </a:lnTo>
                  <a:lnTo>
                    <a:pt x="311245" y="82724"/>
                  </a:lnTo>
                  <a:lnTo>
                    <a:pt x="285129" y="48920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20"/>
                  </a:lnTo>
                  <a:lnTo>
                    <a:pt x="22803" y="82724"/>
                  </a:lnTo>
                  <a:lnTo>
                    <a:pt x="5966" y="122625"/>
                  </a:lnTo>
                  <a:lnTo>
                    <a:pt x="0" y="167030"/>
                  </a:lnTo>
                  <a:lnTo>
                    <a:pt x="5966" y="211429"/>
                  </a:lnTo>
                  <a:lnTo>
                    <a:pt x="22803" y="251326"/>
                  </a:lnTo>
                  <a:lnTo>
                    <a:pt x="48920" y="285129"/>
                  </a:lnTo>
                  <a:lnTo>
                    <a:pt x="82724" y="311245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5"/>
                  </a:lnTo>
                  <a:lnTo>
                    <a:pt x="285129" y="285129"/>
                  </a:lnTo>
                  <a:lnTo>
                    <a:pt x="311245" y="251326"/>
                  </a:lnTo>
                  <a:lnTo>
                    <a:pt x="328081" y="211429"/>
                  </a:lnTo>
                  <a:lnTo>
                    <a:pt x="334048" y="167030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006722" y="230195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4"/>
                  </a:lnTo>
                  <a:lnTo>
                    <a:pt x="285122" y="285127"/>
                  </a:lnTo>
                  <a:lnTo>
                    <a:pt x="311241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1" y="82721"/>
                  </a:lnTo>
                  <a:lnTo>
                    <a:pt x="285122" y="48918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006722" y="230195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17"/>
                  </a:moveTo>
                  <a:lnTo>
                    <a:pt x="328081" y="122618"/>
                  </a:lnTo>
                  <a:lnTo>
                    <a:pt x="311241" y="82721"/>
                  </a:lnTo>
                  <a:lnTo>
                    <a:pt x="285122" y="48918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4"/>
                  </a:lnTo>
                  <a:lnTo>
                    <a:pt x="285122" y="285127"/>
                  </a:lnTo>
                  <a:lnTo>
                    <a:pt x="311241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06722" y="1958073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30"/>
                  </a:moveTo>
                  <a:lnTo>
                    <a:pt x="5966" y="211429"/>
                  </a:lnTo>
                  <a:lnTo>
                    <a:pt x="22803" y="251326"/>
                  </a:lnTo>
                  <a:lnTo>
                    <a:pt x="48918" y="285129"/>
                  </a:lnTo>
                  <a:lnTo>
                    <a:pt x="82721" y="311245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5"/>
                  </a:lnTo>
                  <a:lnTo>
                    <a:pt x="285122" y="285129"/>
                  </a:lnTo>
                  <a:lnTo>
                    <a:pt x="311241" y="251326"/>
                  </a:lnTo>
                  <a:lnTo>
                    <a:pt x="328081" y="211429"/>
                  </a:lnTo>
                  <a:lnTo>
                    <a:pt x="334048" y="167030"/>
                  </a:lnTo>
                  <a:lnTo>
                    <a:pt x="328081" y="122625"/>
                  </a:lnTo>
                  <a:lnTo>
                    <a:pt x="311241" y="82724"/>
                  </a:lnTo>
                  <a:lnTo>
                    <a:pt x="285122" y="48920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20"/>
                  </a:lnTo>
                  <a:lnTo>
                    <a:pt x="22803" y="82724"/>
                  </a:lnTo>
                  <a:lnTo>
                    <a:pt x="5966" y="122625"/>
                  </a:lnTo>
                  <a:lnTo>
                    <a:pt x="0" y="16703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006722" y="1958073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30"/>
                  </a:moveTo>
                  <a:lnTo>
                    <a:pt x="328081" y="122625"/>
                  </a:lnTo>
                  <a:lnTo>
                    <a:pt x="311241" y="82724"/>
                  </a:lnTo>
                  <a:lnTo>
                    <a:pt x="285122" y="48920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20"/>
                  </a:lnTo>
                  <a:lnTo>
                    <a:pt x="22803" y="82724"/>
                  </a:lnTo>
                  <a:lnTo>
                    <a:pt x="5966" y="122625"/>
                  </a:lnTo>
                  <a:lnTo>
                    <a:pt x="0" y="167030"/>
                  </a:lnTo>
                  <a:lnTo>
                    <a:pt x="5966" y="211429"/>
                  </a:lnTo>
                  <a:lnTo>
                    <a:pt x="22803" y="251326"/>
                  </a:lnTo>
                  <a:lnTo>
                    <a:pt x="48918" y="285129"/>
                  </a:lnTo>
                  <a:lnTo>
                    <a:pt x="82721" y="311245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5"/>
                  </a:lnTo>
                  <a:lnTo>
                    <a:pt x="285122" y="285129"/>
                  </a:lnTo>
                  <a:lnTo>
                    <a:pt x="311241" y="251326"/>
                  </a:lnTo>
                  <a:lnTo>
                    <a:pt x="328081" y="211429"/>
                  </a:lnTo>
                  <a:lnTo>
                    <a:pt x="334048" y="167030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974339" y="1958073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30"/>
                  </a:moveTo>
                  <a:lnTo>
                    <a:pt x="5967" y="211429"/>
                  </a:lnTo>
                  <a:lnTo>
                    <a:pt x="22806" y="251326"/>
                  </a:lnTo>
                  <a:lnTo>
                    <a:pt x="48925" y="285129"/>
                  </a:lnTo>
                  <a:lnTo>
                    <a:pt x="82730" y="311245"/>
                  </a:lnTo>
                  <a:lnTo>
                    <a:pt x="122629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5"/>
                  </a:lnTo>
                  <a:lnTo>
                    <a:pt x="285129" y="285129"/>
                  </a:lnTo>
                  <a:lnTo>
                    <a:pt x="311245" y="251326"/>
                  </a:lnTo>
                  <a:lnTo>
                    <a:pt x="328081" y="211429"/>
                  </a:lnTo>
                  <a:lnTo>
                    <a:pt x="334048" y="167030"/>
                  </a:lnTo>
                  <a:lnTo>
                    <a:pt x="328081" y="122625"/>
                  </a:lnTo>
                  <a:lnTo>
                    <a:pt x="311245" y="82724"/>
                  </a:lnTo>
                  <a:lnTo>
                    <a:pt x="285129" y="48920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9" y="5966"/>
                  </a:lnTo>
                  <a:lnTo>
                    <a:pt x="82730" y="22803"/>
                  </a:lnTo>
                  <a:lnTo>
                    <a:pt x="48925" y="48920"/>
                  </a:lnTo>
                  <a:lnTo>
                    <a:pt x="22806" y="82724"/>
                  </a:lnTo>
                  <a:lnTo>
                    <a:pt x="5967" y="122625"/>
                  </a:lnTo>
                  <a:lnTo>
                    <a:pt x="0" y="16703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974339" y="1958073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30"/>
                  </a:moveTo>
                  <a:lnTo>
                    <a:pt x="328081" y="122625"/>
                  </a:lnTo>
                  <a:lnTo>
                    <a:pt x="311245" y="82724"/>
                  </a:lnTo>
                  <a:lnTo>
                    <a:pt x="285129" y="48920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9" y="5966"/>
                  </a:lnTo>
                  <a:lnTo>
                    <a:pt x="82730" y="22803"/>
                  </a:lnTo>
                  <a:lnTo>
                    <a:pt x="48925" y="48920"/>
                  </a:lnTo>
                  <a:lnTo>
                    <a:pt x="22806" y="82724"/>
                  </a:lnTo>
                  <a:lnTo>
                    <a:pt x="5967" y="122625"/>
                  </a:lnTo>
                  <a:lnTo>
                    <a:pt x="0" y="167030"/>
                  </a:lnTo>
                  <a:lnTo>
                    <a:pt x="5967" y="211429"/>
                  </a:lnTo>
                  <a:lnTo>
                    <a:pt x="22806" y="251326"/>
                  </a:lnTo>
                  <a:lnTo>
                    <a:pt x="48925" y="285129"/>
                  </a:lnTo>
                  <a:lnTo>
                    <a:pt x="82730" y="311245"/>
                  </a:lnTo>
                  <a:lnTo>
                    <a:pt x="122629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5"/>
                  </a:lnTo>
                  <a:lnTo>
                    <a:pt x="285129" y="285129"/>
                  </a:lnTo>
                  <a:lnTo>
                    <a:pt x="311245" y="251326"/>
                  </a:lnTo>
                  <a:lnTo>
                    <a:pt x="328081" y="211429"/>
                  </a:lnTo>
                  <a:lnTo>
                    <a:pt x="334048" y="167030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974339" y="230195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17"/>
                  </a:moveTo>
                  <a:lnTo>
                    <a:pt x="5967" y="211422"/>
                  </a:lnTo>
                  <a:lnTo>
                    <a:pt x="22806" y="251323"/>
                  </a:lnTo>
                  <a:lnTo>
                    <a:pt x="48925" y="285127"/>
                  </a:lnTo>
                  <a:lnTo>
                    <a:pt x="82730" y="311244"/>
                  </a:lnTo>
                  <a:lnTo>
                    <a:pt x="122629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9" y="5966"/>
                  </a:lnTo>
                  <a:lnTo>
                    <a:pt x="82730" y="22803"/>
                  </a:lnTo>
                  <a:lnTo>
                    <a:pt x="48925" y="48918"/>
                  </a:lnTo>
                  <a:lnTo>
                    <a:pt x="22806" y="82721"/>
                  </a:lnTo>
                  <a:lnTo>
                    <a:pt x="5967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974339" y="230195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17"/>
                  </a:move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9" y="5966"/>
                  </a:lnTo>
                  <a:lnTo>
                    <a:pt x="82730" y="22803"/>
                  </a:lnTo>
                  <a:lnTo>
                    <a:pt x="48925" y="48918"/>
                  </a:lnTo>
                  <a:lnTo>
                    <a:pt x="22806" y="82721"/>
                  </a:lnTo>
                  <a:lnTo>
                    <a:pt x="5967" y="122618"/>
                  </a:lnTo>
                  <a:lnTo>
                    <a:pt x="0" y="167017"/>
                  </a:lnTo>
                  <a:lnTo>
                    <a:pt x="5967" y="211422"/>
                  </a:lnTo>
                  <a:lnTo>
                    <a:pt x="22806" y="251323"/>
                  </a:lnTo>
                  <a:lnTo>
                    <a:pt x="48925" y="285127"/>
                  </a:lnTo>
                  <a:lnTo>
                    <a:pt x="82730" y="311244"/>
                  </a:lnTo>
                  <a:lnTo>
                    <a:pt x="122629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08334" y="2635999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4"/>
                  </a:lnTo>
                  <a:lnTo>
                    <a:pt x="285122" y="285127"/>
                  </a:lnTo>
                  <a:lnTo>
                    <a:pt x="311241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1" y="82721"/>
                  </a:lnTo>
                  <a:lnTo>
                    <a:pt x="285122" y="48918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708334" y="2635999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17"/>
                  </a:moveTo>
                  <a:lnTo>
                    <a:pt x="328081" y="122618"/>
                  </a:lnTo>
                  <a:lnTo>
                    <a:pt x="311241" y="82721"/>
                  </a:lnTo>
                  <a:lnTo>
                    <a:pt x="285122" y="48918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4"/>
                  </a:lnTo>
                  <a:lnTo>
                    <a:pt x="285122" y="285127"/>
                  </a:lnTo>
                  <a:lnTo>
                    <a:pt x="311241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708334" y="230195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4"/>
                  </a:lnTo>
                  <a:lnTo>
                    <a:pt x="285122" y="285127"/>
                  </a:lnTo>
                  <a:lnTo>
                    <a:pt x="311241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1" y="82721"/>
                  </a:lnTo>
                  <a:lnTo>
                    <a:pt x="285122" y="48918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08334" y="230195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17"/>
                  </a:moveTo>
                  <a:lnTo>
                    <a:pt x="328081" y="122618"/>
                  </a:lnTo>
                  <a:lnTo>
                    <a:pt x="311241" y="82721"/>
                  </a:lnTo>
                  <a:lnTo>
                    <a:pt x="285122" y="48918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4"/>
                  </a:lnTo>
                  <a:lnTo>
                    <a:pt x="285122" y="285127"/>
                  </a:lnTo>
                  <a:lnTo>
                    <a:pt x="311241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08334" y="1958073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0" y="167030"/>
                  </a:moveTo>
                  <a:lnTo>
                    <a:pt x="5966" y="211429"/>
                  </a:lnTo>
                  <a:lnTo>
                    <a:pt x="22803" y="251326"/>
                  </a:lnTo>
                  <a:lnTo>
                    <a:pt x="48918" y="285129"/>
                  </a:lnTo>
                  <a:lnTo>
                    <a:pt x="82721" y="311245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5"/>
                  </a:lnTo>
                  <a:lnTo>
                    <a:pt x="285122" y="285129"/>
                  </a:lnTo>
                  <a:lnTo>
                    <a:pt x="311241" y="251326"/>
                  </a:lnTo>
                  <a:lnTo>
                    <a:pt x="328081" y="211429"/>
                  </a:lnTo>
                  <a:lnTo>
                    <a:pt x="334048" y="167030"/>
                  </a:lnTo>
                  <a:lnTo>
                    <a:pt x="328081" y="122625"/>
                  </a:lnTo>
                  <a:lnTo>
                    <a:pt x="311241" y="82724"/>
                  </a:lnTo>
                  <a:lnTo>
                    <a:pt x="285122" y="48920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20"/>
                  </a:lnTo>
                  <a:lnTo>
                    <a:pt x="22803" y="82724"/>
                  </a:lnTo>
                  <a:lnTo>
                    <a:pt x="5966" y="122625"/>
                  </a:lnTo>
                  <a:lnTo>
                    <a:pt x="0" y="16703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708334" y="1958073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4">
                  <a:moveTo>
                    <a:pt x="334048" y="167030"/>
                  </a:moveTo>
                  <a:lnTo>
                    <a:pt x="328081" y="122625"/>
                  </a:lnTo>
                  <a:lnTo>
                    <a:pt x="311241" y="82724"/>
                  </a:lnTo>
                  <a:lnTo>
                    <a:pt x="285122" y="48920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20"/>
                  </a:lnTo>
                  <a:lnTo>
                    <a:pt x="22803" y="82724"/>
                  </a:lnTo>
                  <a:lnTo>
                    <a:pt x="5966" y="122625"/>
                  </a:lnTo>
                  <a:lnTo>
                    <a:pt x="0" y="167030"/>
                  </a:lnTo>
                  <a:lnTo>
                    <a:pt x="5966" y="211429"/>
                  </a:lnTo>
                  <a:lnTo>
                    <a:pt x="22803" y="251326"/>
                  </a:lnTo>
                  <a:lnTo>
                    <a:pt x="48918" y="285129"/>
                  </a:lnTo>
                  <a:lnTo>
                    <a:pt x="82721" y="311245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5"/>
                  </a:lnTo>
                  <a:lnTo>
                    <a:pt x="285122" y="285129"/>
                  </a:lnTo>
                  <a:lnTo>
                    <a:pt x="311241" y="251326"/>
                  </a:lnTo>
                  <a:lnTo>
                    <a:pt x="328081" y="211429"/>
                  </a:lnTo>
                  <a:lnTo>
                    <a:pt x="334048" y="167030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708334" y="5600572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4"/>
                  </a:lnTo>
                  <a:lnTo>
                    <a:pt x="285122" y="285127"/>
                  </a:lnTo>
                  <a:lnTo>
                    <a:pt x="311241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1" y="82721"/>
                  </a:lnTo>
                  <a:lnTo>
                    <a:pt x="285122" y="48918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708334" y="5600572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334048" y="167017"/>
                  </a:moveTo>
                  <a:lnTo>
                    <a:pt x="328081" y="122618"/>
                  </a:lnTo>
                  <a:lnTo>
                    <a:pt x="311241" y="82721"/>
                  </a:lnTo>
                  <a:lnTo>
                    <a:pt x="285122" y="48918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4"/>
                  </a:lnTo>
                  <a:lnTo>
                    <a:pt x="285122" y="285127"/>
                  </a:lnTo>
                  <a:lnTo>
                    <a:pt x="311241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708334" y="593462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4"/>
                  </a:lnTo>
                  <a:lnTo>
                    <a:pt x="285122" y="285127"/>
                  </a:lnTo>
                  <a:lnTo>
                    <a:pt x="311241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1" y="82721"/>
                  </a:lnTo>
                  <a:lnTo>
                    <a:pt x="285122" y="48918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708334" y="593462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334048" y="167017"/>
                  </a:moveTo>
                  <a:lnTo>
                    <a:pt x="328081" y="122618"/>
                  </a:lnTo>
                  <a:lnTo>
                    <a:pt x="311241" y="82721"/>
                  </a:lnTo>
                  <a:lnTo>
                    <a:pt x="285122" y="48918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4"/>
                  </a:lnTo>
                  <a:lnTo>
                    <a:pt x="285122" y="285127"/>
                  </a:lnTo>
                  <a:lnTo>
                    <a:pt x="311241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006722" y="5600572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4"/>
                  </a:lnTo>
                  <a:lnTo>
                    <a:pt x="285122" y="285127"/>
                  </a:lnTo>
                  <a:lnTo>
                    <a:pt x="311241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1" y="82721"/>
                  </a:lnTo>
                  <a:lnTo>
                    <a:pt x="285122" y="48918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006722" y="5600572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334048" y="167017"/>
                  </a:moveTo>
                  <a:lnTo>
                    <a:pt x="328081" y="122618"/>
                  </a:lnTo>
                  <a:lnTo>
                    <a:pt x="311241" y="82721"/>
                  </a:lnTo>
                  <a:lnTo>
                    <a:pt x="285122" y="48918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4"/>
                  </a:lnTo>
                  <a:lnTo>
                    <a:pt x="285122" y="285127"/>
                  </a:lnTo>
                  <a:lnTo>
                    <a:pt x="311241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006722" y="593462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4"/>
                  </a:lnTo>
                  <a:lnTo>
                    <a:pt x="285122" y="285127"/>
                  </a:lnTo>
                  <a:lnTo>
                    <a:pt x="311241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1" y="82721"/>
                  </a:lnTo>
                  <a:lnTo>
                    <a:pt x="285122" y="48918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006722" y="593462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334048" y="167017"/>
                  </a:moveTo>
                  <a:lnTo>
                    <a:pt x="328081" y="122618"/>
                  </a:lnTo>
                  <a:lnTo>
                    <a:pt x="311241" y="82721"/>
                  </a:lnTo>
                  <a:lnTo>
                    <a:pt x="285122" y="48918"/>
                  </a:lnTo>
                  <a:lnTo>
                    <a:pt x="251317" y="22803"/>
                  </a:lnTo>
                  <a:lnTo>
                    <a:pt x="211418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18" y="328081"/>
                  </a:lnTo>
                  <a:lnTo>
                    <a:pt x="251317" y="311244"/>
                  </a:lnTo>
                  <a:lnTo>
                    <a:pt x="285122" y="285127"/>
                  </a:lnTo>
                  <a:lnTo>
                    <a:pt x="311241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665931" y="5600572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20" y="285127"/>
                  </a:lnTo>
                  <a:lnTo>
                    <a:pt x="82724" y="311244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665931" y="5600572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334048" y="167017"/>
                  </a:move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20" y="285127"/>
                  </a:lnTo>
                  <a:lnTo>
                    <a:pt x="82724" y="311244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665931" y="593462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20" y="285127"/>
                  </a:lnTo>
                  <a:lnTo>
                    <a:pt x="82724" y="311244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665931" y="593462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334048" y="167017"/>
                  </a:move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5" y="5966"/>
                  </a:lnTo>
                  <a:lnTo>
                    <a:pt x="82724" y="22803"/>
                  </a:lnTo>
                  <a:lnTo>
                    <a:pt x="48920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20" y="285127"/>
                  </a:lnTo>
                  <a:lnTo>
                    <a:pt x="82724" y="311244"/>
                  </a:lnTo>
                  <a:lnTo>
                    <a:pt x="122625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4"/>
                  </a:lnTo>
                  <a:lnTo>
                    <a:pt x="285129" y="285127"/>
                  </a:lnTo>
                  <a:lnTo>
                    <a:pt x="311245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325151" y="5256695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0" y="167030"/>
                  </a:moveTo>
                  <a:lnTo>
                    <a:pt x="5966" y="211429"/>
                  </a:lnTo>
                  <a:lnTo>
                    <a:pt x="22803" y="251326"/>
                  </a:lnTo>
                  <a:lnTo>
                    <a:pt x="48918" y="285129"/>
                  </a:lnTo>
                  <a:lnTo>
                    <a:pt x="82721" y="311245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22" y="328081"/>
                  </a:lnTo>
                  <a:lnTo>
                    <a:pt x="251323" y="311245"/>
                  </a:lnTo>
                  <a:lnTo>
                    <a:pt x="285127" y="285129"/>
                  </a:lnTo>
                  <a:lnTo>
                    <a:pt x="311244" y="251326"/>
                  </a:lnTo>
                  <a:lnTo>
                    <a:pt x="328081" y="211429"/>
                  </a:lnTo>
                  <a:lnTo>
                    <a:pt x="334048" y="167030"/>
                  </a:lnTo>
                  <a:lnTo>
                    <a:pt x="328081" y="122625"/>
                  </a:lnTo>
                  <a:lnTo>
                    <a:pt x="311244" y="82724"/>
                  </a:lnTo>
                  <a:lnTo>
                    <a:pt x="285127" y="48920"/>
                  </a:lnTo>
                  <a:lnTo>
                    <a:pt x="251323" y="22803"/>
                  </a:lnTo>
                  <a:lnTo>
                    <a:pt x="211422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20"/>
                  </a:lnTo>
                  <a:lnTo>
                    <a:pt x="22803" y="82724"/>
                  </a:lnTo>
                  <a:lnTo>
                    <a:pt x="5966" y="122625"/>
                  </a:lnTo>
                  <a:lnTo>
                    <a:pt x="0" y="1670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325151" y="5256695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334048" y="167030"/>
                  </a:moveTo>
                  <a:lnTo>
                    <a:pt x="328081" y="122625"/>
                  </a:lnTo>
                  <a:lnTo>
                    <a:pt x="311244" y="82724"/>
                  </a:lnTo>
                  <a:lnTo>
                    <a:pt x="285127" y="48920"/>
                  </a:lnTo>
                  <a:lnTo>
                    <a:pt x="251323" y="22803"/>
                  </a:lnTo>
                  <a:lnTo>
                    <a:pt x="211422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20"/>
                  </a:lnTo>
                  <a:lnTo>
                    <a:pt x="22803" y="82724"/>
                  </a:lnTo>
                  <a:lnTo>
                    <a:pt x="5966" y="122625"/>
                  </a:lnTo>
                  <a:lnTo>
                    <a:pt x="0" y="167030"/>
                  </a:lnTo>
                  <a:lnTo>
                    <a:pt x="5966" y="211429"/>
                  </a:lnTo>
                  <a:lnTo>
                    <a:pt x="22803" y="251326"/>
                  </a:lnTo>
                  <a:lnTo>
                    <a:pt x="48918" y="285129"/>
                  </a:lnTo>
                  <a:lnTo>
                    <a:pt x="82721" y="311245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22" y="328081"/>
                  </a:lnTo>
                  <a:lnTo>
                    <a:pt x="251323" y="311245"/>
                  </a:lnTo>
                  <a:lnTo>
                    <a:pt x="285127" y="285129"/>
                  </a:lnTo>
                  <a:lnTo>
                    <a:pt x="311244" y="251326"/>
                  </a:lnTo>
                  <a:lnTo>
                    <a:pt x="328081" y="211429"/>
                  </a:lnTo>
                  <a:lnTo>
                    <a:pt x="334048" y="167030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325151" y="5600572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22" y="328081"/>
                  </a:lnTo>
                  <a:lnTo>
                    <a:pt x="251323" y="311244"/>
                  </a:lnTo>
                  <a:lnTo>
                    <a:pt x="285127" y="285127"/>
                  </a:lnTo>
                  <a:lnTo>
                    <a:pt x="311244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4" y="82721"/>
                  </a:lnTo>
                  <a:lnTo>
                    <a:pt x="285127" y="48918"/>
                  </a:lnTo>
                  <a:lnTo>
                    <a:pt x="251323" y="22803"/>
                  </a:lnTo>
                  <a:lnTo>
                    <a:pt x="211422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325151" y="5600572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334048" y="167017"/>
                  </a:moveTo>
                  <a:lnTo>
                    <a:pt x="328081" y="122618"/>
                  </a:lnTo>
                  <a:lnTo>
                    <a:pt x="311244" y="82721"/>
                  </a:lnTo>
                  <a:lnTo>
                    <a:pt x="285127" y="48918"/>
                  </a:lnTo>
                  <a:lnTo>
                    <a:pt x="251323" y="22803"/>
                  </a:lnTo>
                  <a:lnTo>
                    <a:pt x="211422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22" y="328081"/>
                  </a:lnTo>
                  <a:lnTo>
                    <a:pt x="251323" y="311244"/>
                  </a:lnTo>
                  <a:lnTo>
                    <a:pt x="285127" y="285127"/>
                  </a:lnTo>
                  <a:lnTo>
                    <a:pt x="311244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325151" y="593462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0" y="167017"/>
                  </a:move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22" y="328081"/>
                  </a:lnTo>
                  <a:lnTo>
                    <a:pt x="251323" y="311244"/>
                  </a:lnTo>
                  <a:lnTo>
                    <a:pt x="285127" y="285127"/>
                  </a:lnTo>
                  <a:lnTo>
                    <a:pt x="311244" y="251323"/>
                  </a:lnTo>
                  <a:lnTo>
                    <a:pt x="328081" y="211422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4" y="82721"/>
                  </a:lnTo>
                  <a:lnTo>
                    <a:pt x="285127" y="48918"/>
                  </a:lnTo>
                  <a:lnTo>
                    <a:pt x="251323" y="22803"/>
                  </a:lnTo>
                  <a:lnTo>
                    <a:pt x="211422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325151" y="593462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334048" y="167017"/>
                  </a:moveTo>
                  <a:lnTo>
                    <a:pt x="328081" y="122618"/>
                  </a:lnTo>
                  <a:lnTo>
                    <a:pt x="311244" y="82721"/>
                  </a:lnTo>
                  <a:lnTo>
                    <a:pt x="285127" y="48918"/>
                  </a:lnTo>
                  <a:lnTo>
                    <a:pt x="251323" y="22803"/>
                  </a:lnTo>
                  <a:lnTo>
                    <a:pt x="211422" y="5966"/>
                  </a:lnTo>
                  <a:lnTo>
                    <a:pt x="167017" y="0"/>
                  </a:lnTo>
                  <a:lnTo>
                    <a:pt x="122618" y="5966"/>
                  </a:lnTo>
                  <a:lnTo>
                    <a:pt x="82721" y="22803"/>
                  </a:lnTo>
                  <a:lnTo>
                    <a:pt x="48918" y="48918"/>
                  </a:lnTo>
                  <a:lnTo>
                    <a:pt x="22803" y="82721"/>
                  </a:lnTo>
                  <a:lnTo>
                    <a:pt x="5966" y="122618"/>
                  </a:lnTo>
                  <a:lnTo>
                    <a:pt x="0" y="167017"/>
                  </a:lnTo>
                  <a:lnTo>
                    <a:pt x="5966" y="211422"/>
                  </a:lnTo>
                  <a:lnTo>
                    <a:pt x="22803" y="251323"/>
                  </a:lnTo>
                  <a:lnTo>
                    <a:pt x="48918" y="285127"/>
                  </a:lnTo>
                  <a:lnTo>
                    <a:pt x="82721" y="311244"/>
                  </a:lnTo>
                  <a:lnTo>
                    <a:pt x="122618" y="328081"/>
                  </a:lnTo>
                  <a:lnTo>
                    <a:pt x="167017" y="334048"/>
                  </a:lnTo>
                  <a:lnTo>
                    <a:pt x="211422" y="328081"/>
                  </a:lnTo>
                  <a:lnTo>
                    <a:pt x="251323" y="311244"/>
                  </a:lnTo>
                  <a:lnTo>
                    <a:pt x="285127" y="285127"/>
                  </a:lnTo>
                  <a:lnTo>
                    <a:pt x="311244" y="251323"/>
                  </a:lnTo>
                  <a:lnTo>
                    <a:pt x="328081" y="211422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974339" y="593462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0" y="167017"/>
                  </a:moveTo>
                  <a:lnTo>
                    <a:pt x="5967" y="211418"/>
                  </a:lnTo>
                  <a:lnTo>
                    <a:pt x="22806" y="251317"/>
                  </a:lnTo>
                  <a:lnTo>
                    <a:pt x="48925" y="285122"/>
                  </a:lnTo>
                  <a:lnTo>
                    <a:pt x="82730" y="311241"/>
                  </a:lnTo>
                  <a:lnTo>
                    <a:pt x="122629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1"/>
                  </a:lnTo>
                  <a:lnTo>
                    <a:pt x="285129" y="285122"/>
                  </a:lnTo>
                  <a:lnTo>
                    <a:pt x="311245" y="251317"/>
                  </a:lnTo>
                  <a:lnTo>
                    <a:pt x="328081" y="211418"/>
                  </a:lnTo>
                  <a:lnTo>
                    <a:pt x="334048" y="167017"/>
                  </a:ln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9" y="5966"/>
                  </a:lnTo>
                  <a:lnTo>
                    <a:pt x="82730" y="22803"/>
                  </a:lnTo>
                  <a:lnTo>
                    <a:pt x="48925" y="48918"/>
                  </a:lnTo>
                  <a:lnTo>
                    <a:pt x="22806" y="82721"/>
                  </a:lnTo>
                  <a:lnTo>
                    <a:pt x="5967" y="122618"/>
                  </a:lnTo>
                  <a:lnTo>
                    <a:pt x="0" y="167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974339" y="5934621"/>
              <a:ext cx="334645" cy="33464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334048" y="167017"/>
                  </a:moveTo>
                  <a:lnTo>
                    <a:pt x="328081" y="122618"/>
                  </a:lnTo>
                  <a:lnTo>
                    <a:pt x="311245" y="82721"/>
                  </a:lnTo>
                  <a:lnTo>
                    <a:pt x="285129" y="48918"/>
                  </a:lnTo>
                  <a:lnTo>
                    <a:pt x="251326" y="22803"/>
                  </a:lnTo>
                  <a:lnTo>
                    <a:pt x="211429" y="5966"/>
                  </a:lnTo>
                  <a:lnTo>
                    <a:pt x="167030" y="0"/>
                  </a:lnTo>
                  <a:lnTo>
                    <a:pt x="122629" y="5966"/>
                  </a:lnTo>
                  <a:lnTo>
                    <a:pt x="82730" y="22803"/>
                  </a:lnTo>
                  <a:lnTo>
                    <a:pt x="48925" y="48918"/>
                  </a:lnTo>
                  <a:lnTo>
                    <a:pt x="22806" y="82721"/>
                  </a:lnTo>
                  <a:lnTo>
                    <a:pt x="5967" y="122618"/>
                  </a:lnTo>
                  <a:lnTo>
                    <a:pt x="0" y="167017"/>
                  </a:lnTo>
                  <a:lnTo>
                    <a:pt x="5967" y="211418"/>
                  </a:lnTo>
                  <a:lnTo>
                    <a:pt x="22806" y="251317"/>
                  </a:lnTo>
                  <a:lnTo>
                    <a:pt x="48925" y="285122"/>
                  </a:lnTo>
                  <a:lnTo>
                    <a:pt x="82730" y="311241"/>
                  </a:lnTo>
                  <a:lnTo>
                    <a:pt x="122629" y="328081"/>
                  </a:lnTo>
                  <a:lnTo>
                    <a:pt x="167030" y="334048"/>
                  </a:lnTo>
                  <a:lnTo>
                    <a:pt x="211429" y="328081"/>
                  </a:lnTo>
                  <a:lnTo>
                    <a:pt x="251326" y="311241"/>
                  </a:lnTo>
                  <a:lnTo>
                    <a:pt x="285129" y="285122"/>
                  </a:lnTo>
                  <a:lnTo>
                    <a:pt x="311245" y="251317"/>
                  </a:lnTo>
                  <a:lnTo>
                    <a:pt x="328081" y="211418"/>
                  </a:lnTo>
                  <a:lnTo>
                    <a:pt x="334048" y="167017"/>
                  </a:lnTo>
                  <a:close/>
                </a:path>
              </a:pathLst>
            </a:custGeom>
            <a:ln w="19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2612936" y="1563136"/>
            <a:ext cx="4820285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81965" algn="l"/>
                <a:tab pos="822960" algn="l"/>
                <a:tab pos="1163320" algn="l"/>
                <a:tab pos="1494790" algn="l"/>
                <a:tab pos="1854835" algn="l"/>
                <a:tab pos="2216150" algn="l"/>
                <a:tab pos="2907665" algn="l"/>
                <a:tab pos="3248025" algn="l"/>
                <a:tab pos="3599179" algn="l"/>
                <a:tab pos="3885565" algn="l"/>
              </a:tabLst>
            </a:pPr>
            <a:r>
              <a:rPr sz="1750" b="1" spc="5" dirty="0">
                <a:latin typeface="Arial"/>
                <a:cs typeface="Arial"/>
              </a:rPr>
              <a:t>0	1	2	3	4	</a:t>
            </a:r>
            <a:r>
              <a:rPr sz="2625" b="1" spc="7" baseline="3174" dirty="0">
                <a:latin typeface="Arial"/>
                <a:cs typeface="Arial"/>
              </a:rPr>
              <a:t>5	</a:t>
            </a:r>
            <a:r>
              <a:rPr sz="1750" b="1" spc="5" dirty="0">
                <a:latin typeface="Arial"/>
                <a:cs typeface="Arial"/>
              </a:rPr>
              <a:t>6	7	8	9	10</a:t>
            </a:r>
            <a:r>
              <a:rPr sz="1750" b="1" spc="4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11</a:t>
            </a:r>
            <a:r>
              <a:rPr sz="1750" b="1" spc="27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12</a:t>
            </a:r>
            <a:endParaRPr sz="1750">
              <a:latin typeface="Arial"/>
              <a:cs typeface="Arial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136" name="object 1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31</a:t>
            </a:fld>
            <a:endParaRPr spc="20" dirty="0"/>
          </a:p>
        </p:txBody>
      </p:sp>
      <p:sp>
        <p:nvSpPr>
          <p:cNvPr id="134" name="object 134"/>
          <p:cNvSpPr txBox="1"/>
          <p:nvPr/>
        </p:nvSpPr>
        <p:spPr>
          <a:xfrm>
            <a:off x="2538765" y="6326393"/>
            <a:ext cx="4894580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87045" algn="l"/>
                <a:tab pos="2897505" algn="l"/>
              </a:tabLst>
            </a:pPr>
            <a:r>
              <a:rPr sz="1750" b="1" spc="5" dirty="0">
                <a:latin typeface="Arial"/>
                <a:cs typeface="Arial"/>
              </a:rPr>
              <a:t>25	24</a:t>
            </a:r>
            <a:r>
              <a:rPr sz="1750" b="1" spc="27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23</a:t>
            </a:r>
            <a:r>
              <a:rPr sz="1750" b="1" spc="23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22</a:t>
            </a:r>
            <a:r>
              <a:rPr sz="1750" b="1" spc="32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21</a:t>
            </a:r>
            <a:r>
              <a:rPr sz="1750" b="1" spc="23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20</a:t>
            </a:r>
            <a:r>
              <a:rPr sz="1750" b="1" spc="32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19	18</a:t>
            </a:r>
            <a:r>
              <a:rPr sz="1750" b="1" spc="29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17</a:t>
            </a:r>
            <a:r>
              <a:rPr sz="1750" b="1" spc="22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16</a:t>
            </a:r>
            <a:r>
              <a:rPr sz="1750" b="1" spc="29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15</a:t>
            </a:r>
            <a:r>
              <a:rPr sz="1750" b="1" spc="22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14</a:t>
            </a:r>
            <a:r>
              <a:rPr sz="1750" b="1" spc="29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13</a:t>
            </a:r>
            <a:endParaRPr sz="1750">
              <a:latin typeface="Arial"/>
              <a:cs typeface="Arial"/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70C0E466-36A4-4572-B909-687FEACF1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6C7D258-DC22-41D1-8E25-0C60FA76BF9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175" algn="ctr">
              <a:lnSpc>
                <a:spcPts val="2635"/>
              </a:lnSpc>
            </a:pPr>
            <a:r>
              <a:rPr spc="90" dirty="0"/>
              <a:t>Nondeterministic</a:t>
            </a:r>
            <a:r>
              <a:rPr spc="235" dirty="0"/>
              <a:t> </a:t>
            </a:r>
            <a:r>
              <a:rPr spc="50" dirty="0"/>
              <a:t>games</a:t>
            </a:r>
            <a:r>
              <a:rPr spc="254" dirty="0"/>
              <a:t> </a:t>
            </a:r>
            <a:r>
              <a:rPr spc="30" dirty="0"/>
              <a:t>in</a:t>
            </a:r>
            <a:r>
              <a:rPr spc="245" dirty="0"/>
              <a:t> </a:t>
            </a:r>
            <a:r>
              <a:rPr spc="45" dirty="0"/>
              <a:t>general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7" y="1396713"/>
            <a:ext cx="7058659" cy="14211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90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nondeterministic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games,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chance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introduced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by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dice,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card-shuffling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85" dirty="0">
                <a:latin typeface="Tahoma"/>
                <a:cs typeface="Tahoma"/>
              </a:rPr>
              <a:t>Simplified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example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coin-flipping: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ahoma"/>
              <a:cs typeface="Tahoma"/>
            </a:endParaRPr>
          </a:p>
          <a:p>
            <a:pPr marL="1402080">
              <a:lnSpc>
                <a:spcPct val="100000"/>
              </a:lnSpc>
            </a:pPr>
            <a:r>
              <a:rPr sz="1700" spc="10" dirty="0">
                <a:latin typeface="Times New Roman"/>
                <a:cs typeface="Times New Roman"/>
              </a:rPr>
              <a:t>MAX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9959" y="5025968"/>
            <a:ext cx="448945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spc="5" dirty="0">
                <a:latin typeface="Times New Roman"/>
                <a:cs typeface="Times New Roman"/>
              </a:rPr>
              <a:t>MIN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65417" y="2518823"/>
            <a:ext cx="3658870" cy="3541395"/>
            <a:chOff x="3765417" y="2518823"/>
            <a:chExt cx="3658870" cy="3541395"/>
          </a:xfrm>
        </p:grpSpPr>
        <p:sp>
          <p:nvSpPr>
            <p:cNvPr id="6" name="object 6"/>
            <p:cNvSpPr/>
            <p:nvPr/>
          </p:nvSpPr>
          <p:spPr>
            <a:xfrm>
              <a:off x="6145656" y="4101363"/>
              <a:ext cx="1269365" cy="1949450"/>
            </a:xfrm>
            <a:custGeom>
              <a:avLst/>
              <a:gdLst/>
              <a:ahLst/>
              <a:cxnLst/>
              <a:rect l="l" t="t" r="r" b="b"/>
              <a:pathLst>
                <a:path w="1269365" h="1949450">
                  <a:moveTo>
                    <a:pt x="466610" y="0"/>
                  </a:moveTo>
                  <a:lnTo>
                    <a:pt x="0" y="971740"/>
                  </a:lnTo>
                </a:path>
                <a:path w="1269365" h="1949450">
                  <a:moveTo>
                    <a:pt x="425843" y="6794"/>
                  </a:moveTo>
                  <a:lnTo>
                    <a:pt x="1014768" y="962672"/>
                  </a:lnTo>
                </a:path>
                <a:path w="1269365" h="1949450">
                  <a:moveTo>
                    <a:pt x="1003922" y="1259789"/>
                  </a:moveTo>
                  <a:lnTo>
                    <a:pt x="737793" y="1949323"/>
                  </a:lnTo>
                </a:path>
                <a:path w="1269365" h="1949450">
                  <a:moveTo>
                    <a:pt x="1003198" y="1259789"/>
                  </a:moveTo>
                  <a:lnTo>
                    <a:pt x="1269339" y="1949323"/>
                  </a:lnTo>
                </a:path>
              </a:pathLst>
            </a:custGeom>
            <a:ln w="18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89127" y="5056276"/>
              <a:ext cx="321945" cy="308610"/>
            </a:xfrm>
            <a:custGeom>
              <a:avLst/>
              <a:gdLst/>
              <a:ahLst/>
              <a:cxnLst/>
              <a:rect l="l" t="t" r="r" b="b"/>
              <a:pathLst>
                <a:path w="321945" h="308610">
                  <a:moveTo>
                    <a:pt x="0" y="0"/>
                  </a:moveTo>
                  <a:lnTo>
                    <a:pt x="160820" y="308051"/>
                  </a:lnTo>
                  <a:lnTo>
                    <a:pt x="321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85433" y="5056276"/>
              <a:ext cx="1425575" cy="994410"/>
            </a:xfrm>
            <a:custGeom>
              <a:avLst/>
              <a:gdLst/>
              <a:ahLst/>
              <a:cxnLst/>
              <a:rect l="l" t="t" r="r" b="b"/>
              <a:pathLst>
                <a:path w="1425575" h="994410">
                  <a:moveTo>
                    <a:pt x="1425333" y="0"/>
                  </a:moveTo>
                  <a:lnTo>
                    <a:pt x="1264513" y="308051"/>
                  </a:lnTo>
                  <a:lnTo>
                    <a:pt x="1103693" y="0"/>
                  </a:lnTo>
                  <a:lnTo>
                    <a:pt x="1425333" y="0"/>
                  </a:lnTo>
                  <a:close/>
                </a:path>
                <a:path w="1425575" h="994410">
                  <a:moveTo>
                    <a:pt x="266141" y="304876"/>
                  </a:moveTo>
                  <a:lnTo>
                    <a:pt x="0" y="994410"/>
                  </a:lnTo>
                </a:path>
                <a:path w="1425575" h="994410">
                  <a:moveTo>
                    <a:pt x="265417" y="304876"/>
                  </a:moveTo>
                  <a:lnTo>
                    <a:pt x="531545" y="994410"/>
                  </a:lnTo>
                </a:path>
              </a:pathLst>
            </a:custGeom>
            <a:ln w="18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91110" y="5056276"/>
              <a:ext cx="321945" cy="308610"/>
            </a:xfrm>
            <a:custGeom>
              <a:avLst/>
              <a:gdLst/>
              <a:ahLst/>
              <a:cxnLst/>
              <a:rect l="l" t="t" r="r" b="b"/>
              <a:pathLst>
                <a:path w="321945" h="308610">
                  <a:moveTo>
                    <a:pt x="0" y="0"/>
                  </a:moveTo>
                  <a:lnTo>
                    <a:pt x="160832" y="308051"/>
                  </a:lnTo>
                  <a:lnTo>
                    <a:pt x="3216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4490" y="4078719"/>
              <a:ext cx="2538730" cy="1953895"/>
            </a:xfrm>
            <a:custGeom>
              <a:avLst/>
              <a:gdLst/>
              <a:ahLst/>
              <a:cxnLst/>
              <a:rect l="l" t="t" r="r" b="b"/>
              <a:pathLst>
                <a:path w="2538729" h="1953895">
                  <a:moveTo>
                    <a:pt x="2538272" y="977557"/>
                  </a:moveTo>
                  <a:lnTo>
                    <a:pt x="2377452" y="1285608"/>
                  </a:lnTo>
                  <a:lnTo>
                    <a:pt x="2216619" y="977557"/>
                  </a:lnTo>
                  <a:lnTo>
                    <a:pt x="2538272" y="977557"/>
                  </a:lnTo>
                  <a:close/>
                </a:path>
                <a:path w="2538729" h="1953895">
                  <a:moveTo>
                    <a:pt x="849007" y="9055"/>
                  </a:moveTo>
                  <a:lnTo>
                    <a:pt x="251015" y="953604"/>
                  </a:lnTo>
                </a:path>
                <a:path w="2538729" h="1953895">
                  <a:moveTo>
                    <a:pt x="803706" y="0"/>
                  </a:moveTo>
                  <a:lnTo>
                    <a:pt x="1256728" y="953604"/>
                  </a:lnTo>
                </a:path>
                <a:path w="2538729" h="1953895">
                  <a:moveTo>
                    <a:pt x="266141" y="1264285"/>
                  </a:moveTo>
                  <a:lnTo>
                    <a:pt x="0" y="1953818"/>
                  </a:lnTo>
                </a:path>
                <a:path w="2538729" h="1953895">
                  <a:moveTo>
                    <a:pt x="265417" y="1264285"/>
                  </a:moveTo>
                  <a:lnTo>
                    <a:pt x="531558" y="1953818"/>
                  </a:lnTo>
                </a:path>
              </a:pathLst>
            </a:custGeom>
            <a:ln w="18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0180" y="5038127"/>
              <a:ext cx="321945" cy="308610"/>
            </a:xfrm>
            <a:custGeom>
              <a:avLst/>
              <a:gdLst/>
              <a:ahLst/>
              <a:cxnLst/>
              <a:rect l="l" t="t" r="r" b="b"/>
              <a:pathLst>
                <a:path w="321945" h="308610">
                  <a:moveTo>
                    <a:pt x="0" y="0"/>
                  </a:moveTo>
                  <a:lnTo>
                    <a:pt x="160820" y="308051"/>
                  </a:lnTo>
                  <a:lnTo>
                    <a:pt x="321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0180" y="5038127"/>
              <a:ext cx="1404620" cy="988694"/>
            </a:xfrm>
            <a:custGeom>
              <a:avLst/>
              <a:gdLst/>
              <a:ahLst/>
              <a:cxnLst/>
              <a:rect l="l" t="t" r="r" b="b"/>
              <a:pathLst>
                <a:path w="1404620" h="988695">
                  <a:moveTo>
                    <a:pt x="321640" y="0"/>
                  </a:moveTo>
                  <a:lnTo>
                    <a:pt x="160820" y="308051"/>
                  </a:lnTo>
                  <a:lnTo>
                    <a:pt x="0" y="0"/>
                  </a:lnTo>
                  <a:lnTo>
                    <a:pt x="321640" y="0"/>
                  </a:lnTo>
                  <a:close/>
                </a:path>
                <a:path w="1404620" h="988695">
                  <a:moveTo>
                    <a:pt x="1138809" y="298538"/>
                  </a:moveTo>
                  <a:lnTo>
                    <a:pt x="872667" y="988072"/>
                  </a:lnTo>
                </a:path>
                <a:path w="1404620" h="988695">
                  <a:moveTo>
                    <a:pt x="1138085" y="298538"/>
                  </a:moveTo>
                  <a:lnTo>
                    <a:pt x="1404226" y="988072"/>
                  </a:lnTo>
                </a:path>
              </a:pathLst>
            </a:custGeom>
            <a:ln w="18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58524" y="5031790"/>
              <a:ext cx="321945" cy="308610"/>
            </a:xfrm>
            <a:custGeom>
              <a:avLst/>
              <a:gdLst/>
              <a:ahLst/>
              <a:cxnLst/>
              <a:rect l="l" t="t" r="r" b="b"/>
              <a:pathLst>
                <a:path w="321945" h="308610">
                  <a:moveTo>
                    <a:pt x="0" y="0"/>
                  </a:moveTo>
                  <a:lnTo>
                    <a:pt x="160832" y="308063"/>
                  </a:lnTo>
                  <a:lnTo>
                    <a:pt x="3216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21250" y="2835173"/>
              <a:ext cx="1975485" cy="2505075"/>
            </a:xfrm>
            <a:custGeom>
              <a:avLst/>
              <a:gdLst/>
              <a:ahLst/>
              <a:cxnLst/>
              <a:rect l="l" t="t" r="r" b="b"/>
              <a:pathLst>
                <a:path w="1975484" h="2505075">
                  <a:moveTo>
                    <a:pt x="558927" y="2196617"/>
                  </a:moveTo>
                  <a:lnTo>
                    <a:pt x="398106" y="2504681"/>
                  </a:lnTo>
                  <a:lnTo>
                    <a:pt x="237274" y="2196617"/>
                  </a:lnTo>
                  <a:lnTo>
                    <a:pt x="558927" y="2196617"/>
                  </a:lnTo>
                  <a:close/>
                </a:path>
                <a:path w="1975484" h="2505075">
                  <a:moveTo>
                    <a:pt x="974001" y="12"/>
                  </a:moveTo>
                  <a:lnTo>
                    <a:pt x="1975167" y="994384"/>
                  </a:lnTo>
                </a:path>
                <a:path w="1975484" h="2505075">
                  <a:moveTo>
                    <a:pt x="974001" y="0"/>
                  </a:moveTo>
                  <a:lnTo>
                    <a:pt x="0" y="926426"/>
                  </a:lnTo>
                </a:path>
              </a:pathLst>
            </a:custGeom>
            <a:ln w="18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91583" y="3576675"/>
              <a:ext cx="220345" cy="213360"/>
            </a:xfrm>
            <a:custGeom>
              <a:avLst/>
              <a:gdLst/>
              <a:ahLst/>
              <a:cxnLst/>
              <a:rect l="l" t="t" r="r" b="b"/>
              <a:pathLst>
                <a:path w="220345" h="213360">
                  <a:moveTo>
                    <a:pt x="0" y="213144"/>
                  </a:moveTo>
                  <a:lnTo>
                    <a:pt x="219964" y="82219"/>
                  </a:lnTo>
                  <a:lnTo>
                    <a:pt x="141770" y="0"/>
                  </a:lnTo>
                  <a:lnTo>
                    <a:pt x="0" y="213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1250" y="3591166"/>
              <a:ext cx="175895" cy="170815"/>
            </a:xfrm>
            <a:custGeom>
              <a:avLst/>
              <a:gdLst/>
              <a:ahLst/>
              <a:cxnLst/>
              <a:rect l="l" t="t" r="r" b="b"/>
              <a:pathLst>
                <a:path w="175895" h="170814">
                  <a:moveTo>
                    <a:pt x="175895" y="65735"/>
                  </a:moveTo>
                  <a:lnTo>
                    <a:pt x="0" y="170434"/>
                  </a:lnTo>
                  <a:lnTo>
                    <a:pt x="113360" y="0"/>
                  </a:lnTo>
                </a:path>
              </a:pathLst>
            </a:custGeom>
            <a:ln w="18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38457" y="2527896"/>
              <a:ext cx="321945" cy="308610"/>
            </a:xfrm>
            <a:custGeom>
              <a:avLst/>
              <a:gdLst/>
              <a:ahLst/>
              <a:cxnLst/>
              <a:rect l="l" t="t" r="r" b="b"/>
              <a:pathLst>
                <a:path w="321945" h="308610">
                  <a:moveTo>
                    <a:pt x="0" y="308063"/>
                  </a:moveTo>
                  <a:lnTo>
                    <a:pt x="321652" y="308063"/>
                  </a:lnTo>
                  <a:lnTo>
                    <a:pt x="160832" y="0"/>
                  </a:lnTo>
                  <a:lnTo>
                    <a:pt x="0" y="30806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38457" y="2527896"/>
              <a:ext cx="321945" cy="308610"/>
            </a:xfrm>
            <a:custGeom>
              <a:avLst/>
              <a:gdLst/>
              <a:ahLst/>
              <a:cxnLst/>
              <a:rect l="l" t="t" r="r" b="b"/>
              <a:pathLst>
                <a:path w="321945" h="308610">
                  <a:moveTo>
                    <a:pt x="321652" y="308063"/>
                  </a:moveTo>
                  <a:lnTo>
                    <a:pt x="160832" y="0"/>
                  </a:lnTo>
                  <a:lnTo>
                    <a:pt x="0" y="308063"/>
                  </a:lnTo>
                  <a:lnTo>
                    <a:pt x="321652" y="308063"/>
                  </a:lnTo>
                  <a:close/>
                </a:path>
              </a:pathLst>
            </a:custGeom>
            <a:ln w="18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19815" y="3797884"/>
              <a:ext cx="363220" cy="327025"/>
            </a:xfrm>
            <a:custGeom>
              <a:avLst/>
              <a:gdLst/>
              <a:ahLst/>
              <a:cxnLst/>
              <a:rect l="l" t="t" r="r" b="b"/>
              <a:pathLst>
                <a:path w="363220" h="327025">
                  <a:moveTo>
                    <a:pt x="0" y="163309"/>
                  </a:moveTo>
                  <a:lnTo>
                    <a:pt x="6481" y="206724"/>
                  </a:lnTo>
                  <a:lnTo>
                    <a:pt x="24774" y="245735"/>
                  </a:lnTo>
                  <a:lnTo>
                    <a:pt x="53147" y="278787"/>
                  </a:lnTo>
                  <a:lnTo>
                    <a:pt x="89872" y="304322"/>
                  </a:lnTo>
                  <a:lnTo>
                    <a:pt x="133219" y="320785"/>
                  </a:lnTo>
                  <a:lnTo>
                    <a:pt x="181457" y="326618"/>
                  </a:lnTo>
                  <a:lnTo>
                    <a:pt x="229696" y="320785"/>
                  </a:lnTo>
                  <a:lnTo>
                    <a:pt x="273042" y="304322"/>
                  </a:lnTo>
                  <a:lnTo>
                    <a:pt x="309767" y="278787"/>
                  </a:lnTo>
                  <a:lnTo>
                    <a:pt x="338140" y="245735"/>
                  </a:lnTo>
                  <a:lnTo>
                    <a:pt x="356433" y="206724"/>
                  </a:lnTo>
                  <a:lnTo>
                    <a:pt x="362915" y="163309"/>
                  </a:lnTo>
                  <a:lnTo>
                    <a:pt x="356433" y="119894"/>
                  </a:lnTo>
                  <a:lnTo>
                    <a:pt x="338140" y="80883"/>
                  </a:lnTo>
                  <a:lnTo>
                    <a:pt x="309767" y="47831"/>
                  </a:lnTo>
                  <a:lnTo>
                    <a:pt x="273042" y="22296"/>
                  </a:lnTo>
                  <a:lnTo>
                    <a:pt x="229696" y="5833"/>
                  </a:lnTo>
                  <a:lnTo>
                    <a:pt x="181457" y="0"/>
                  </a:lnTo>
                  <a:lnTo>
                    <a:pt x="133219" y="5833"/>
                  </a:lnTo>
                  <a:lnTo>
                    <a:pt x="89872" y="22296"/>
                  </a:lnTo>
                  <a:lnTo>
                    <a:pt x="53147" y="47831"/>
                  </a:lnTo>
                  <a:lnTo>
                    <a:pt x="24774" y="80883"/>
                  </a:lnTo>
                  <a:lnTo>
                    <a:pt x="6481" y="119894"/>
                  </a:lnTo>
                  <a:lnTo>
                    <a:pt x="0" y="16330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9815" y="3797884"/>
              <a:ext cx="363220" cy="327025"/>
            </a:xfrm>
            <a:custGeom>
              <a:avLst/>
              <a:gdLst/>
              <a:ahLst/>
              <a:cxnLst/>
              <a:rect l="l" t="t" r="r" b="b"/>
              <a:pathLst>
                <a:path w="363220" h="327025">
                  <a:moveTo>
                    <a:pt x="362915" y="163309"/>
                  </a:moveTo>
                  <a:lnTo>
                    <a:pt x="356433" y="119894"/>
                  </a:lnTo>
                  <a:lnTo>
                    <a:pt x="338140" y="80883"/>
                  </a:lnTo>
                  <a:lnTo>
                    <a:pt x="309767" y="47831"/>
                  </a:lnTo>
                  <a:lnTo>
                    <a:pt x="273042" y="22296"/>
                  </a:lnTo>
                  <a:lnTo>
                    <a:pt x="229696" y="5833"/>
                  </a:lnTo>
                  <a:lnTo>
                    <a:pt x="181457" y="0"/>
                  </a:lnTo>
                  <a:lnTo>
                    <a:pt x="133219" y="5833"/>
                  </a:lnTo>
                  <a:lnTo>
                    <a:pt x="89872" y="22296"/>
                  </a:lnTo>
                  <a:lnTo>
                    <a:pt x="53147" y="47831"/>
                  </a:lnTo>
                  <a:lnTo>
                    <a:pt x="24774" y="80883"/>
                  </a:lnTo>
                  <a:lnTo>
                    <a:pt x="6481" y="119894"/>
                  </a:lnTo>
                  <a:lnTo>
                    <a:pt x="0" y="163309"/>
                  </a:lnTo>
                  <a:lnTo>
                    <a:pt x="6481" y="206724"/>
                  </a:lnTo>
                  <a:lnTo>
                    <a:pt x="24774" y="245735"/>
                  </a:lnTo>
                  <a:lnTo>
                    <a:pt x="53147" y="278787"/>
                  </a:lnTo>
                  <a:lnTo>
                    <a:pt x="89872" y="304322"/>
                  </a:lnTo>
                  <a:lnTo>
                    <a:pt x="133219" y="320785"/>
                  </a:lnTo>
                  <a:lnTo>
                    <a:pt x="181457" y="326618"/>
                  </a:lnTo>
                  <a:lnTo>
                    <a:pt x="229696" y="320785"/>
                  </a:lnTo>
                  <a:lnTo>
                    <a:pt x="273042" y="304322"/>
                  </a:lnTo>
                  <a:lnTo>
                    <a:pt x="309767" y="278787"/>
                  </a:lnTo>
                  <a:lnTo>
                    <a:pt x="338140" y="245735"/>
                  </a:lnTo>
                  <a:lnTo>
                    <a:pt x="356433" y="206724"/>
                  </a:lnTo>
                  <a:lnTo>
                    <a:pt x="362915" y="163309"/>
                  </a:lnTo>
                </a:path>
              </a:pathLst>
            </a:custGeom>
            <a:ln w="18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06768" y="3816032"/>
              <a:ext cx="363220" cy="327025"/>
            </a:xfrm>
            <a:custGeom>
              <a:avLst/>
              <a:gdLst/>
              <a:ahLst/>
              <a:cxnLst/>
              <a:rect l="l" t="t" r="r" b="b"/>
              <a:pathLst>
                <a:path w="363220" h="327025">
                  <a:moveTo>
                    <a:pt x="0" y="163309"/>
                  </a:moveTo>
                  <a:lnTo>
                    <a:pt x="6481" y="206724"/>
                  </a:lnTo>
                  <a:lnTo>
                    <a:pt x="24774" y="245735"/>
                  </a:lnTo>
                  <a:lnTo>
                    <a:pt x="53147" y="278787"/>
                  </a:lnTo>
                  <a:lnTo>
                    <a:pt x="89872" y="304322"/>
                  </a:lnTo>
                  <a:lnTo>
                    <a:pt x="133219" y="320785"/>
                  </a:lnTo>
                  <a:lnTo>
                    <a:pt x="181457" y="326618"/>
                  </a:lnTo>
                  <a:lnTo>
                    <a:pt x="229696" y="320785"/>
                  </a:lnTo>
                  <a:lnTo>
                    <a:pt x="273042" y="304322"/>
                  </a:lnTo>
                  <a:lnTo>
                    <a:pt x="309767" y="278787"/>
                  </a:lnTo>
                  <a:lnTo>
                    <a:pt x="338140" y="245735"/>
                  </a:lnTo>
                  <a:lnTo>
                    <a:pt x="356433" y="206724"/>
                  </a:lnTo>
                  <a:lnTo>
                    <a:pt x="362915" y="163309"/>
                  </a:lnTo>
                  <a:lnTo>
                    <a:pt x="356433" y="119894"/>
                  </a:lnTo>
                  <a:lnTo>
                    <a:pt x="338140" y="80883"/>
                  </a:lnTo>
                  <a:lnTo>
                    <a:pt x="309767" y="47831"/>
                  </a:lnTo>
                  <a:lnTo>
                    <a:pt x="273042" y="22296"/>
                  </a:lnTo>
                  <a:lnTo>
                    <a:pt x="229696" y="5833"/>
                  </a:lnTo>
                  <a:lnTo>
                    <a:pt x="181457" y="0"/>
                  </a:lnTo>
                  <a:lnTo>
                    <a:pt x="133219" y="5833"/>
                  </a:lnTo>
                  <a:lnTo>
                    <a:pt x="89872" y="22296"/>
                  </a:lnTo>
                  <a:lnTo>
                    <a:pt x="53147" y="47831"/>
                  </a:lnTo>
                  <a:lnTo>
                    <a:pt x="24774" y="80883"/>
                  </a:lnTo>
                  <a:lnTo>
                    <a:pt x="6481" y="119894"/>
                  </a:lnTo>
                  <a:lnTo>
                    <a:pt x="0" y="16330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06768" y="3816032"/>
              <a:ext cx="363220" cy="327025"/>
            </a:xfrm>
            <a:custGeom>
              <a:avLst/>
              <a:gdLst/>
              <a:ahLst/>
              <a:cxnLst/>
              <a:rect l="l" t="t" r="r" b="b"/>
              <a:pathLst>
                <a:path w="363220" h="327025">
                  <a:moveTo>
                    <a:pt x="0" y="163309"/>
                  </a:moveTo>
                  <a:lnTo>
                    <a:pt x="6481" y="119894"/>
                  </a:lnTo>
                  <a:lnTo>
                    <a:pt x="24774" y="80883"/>
                  </a:lnTo>
                  <a:lnTo>
                    <a:pt x="53147" y="47831"/>
                  </a:lnTo>
                  <a:lnTo>
                    <a:pt x="89872" y="22296"/>
                  </a:lnTo>
                  <a:lnTo>
                    <a:pt x="133219" y="5833"/>
                  </a:lnTo>
                  <a:lnTo>
                    <a:pt x="181457" y="0"/>
                  </a:lnTo>
                  <a:lnTo>
                    <a:pt x="229696" y="5833"/>
                  </a:lnTo>
                  <a:lnTo>
                    <a:pt x="273042" y="22296"/>
                  </a:lnTo>
                  <a:lnTo>
                    <a:pt x="309767" y="47831"/>
                  </a:lnTo>
                  <a:lnTo>
                    <a:pt x="338140" y="80883"/>
                  </a:lnTo>
                  <a:lnTo>
                    <a:pt x="356433" y="119894"/>
                  </a:lnTo>
                  <a:lnTo>
                    <a:pt x="362915" y="163309"/>
                  </a:lnTo>
                  <a:lnTo>
                    <a:pt x="356433" y="206724"/>
                  </a:lnTo>
                  <a:lnTo>
                    <a:pt x="338140" y="245735"/>
                  </a:lnTo>
                  <a:lnTo>
                    <a:pt x="309767" y="278787"/>
                  </a:lnTo>
                  <a:lnTo>
                    <a:pt x="273042" y="304322"/>
                  </a:lnTo>
                  <a:lnTo>
                    <a:pt x="229696" y="320785"/>
                  </a:lnTo>
                  <a:lnTo>
                    <a:pt x="181457" y="326618"/>
                  </a:lnTo>
                  <a:lnTo>
                    <a:pt x="133219" y="320785"/>
                  </a:lnTo>
                  <a:lnTo>
                    <a:pt x="89872" y="304322"/>
                  </a:lnTo>
                  <a:lnTo>
                    <a:pt x="53147" y="278787"/>
                  </a:lnTo>
                  <a:lnTo>
                    <a:pt x="24774" y="245735"/>
                  </a:lnTo>
                  <a:lnTo>
                    <a:pt x="6481" y="206724"/>
                  </a:lnTo>
                  <a:lnTo>
                    <a:pt x="0" y="163309"/>
                  </a:lnTo>
                </a:path>
              </a:pathLst>
            </a:custGeom>
            <a:ln w="18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22039" y="5950113"/>
            <a:ext cx="3836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8480" algn="l"/>
                <a:tab pos="992505" algn="l"/>
                <a:tab pos="1536700" algn="l"/>
                <a:tab pos="2099310" algn="l"/>
                <a:tab pos="2643505" algn="l"/>
                <a:tab pos="3096895" algn="l"/>
                <a:tab pos="3533775" algn="l"/>
              </a:tabLst>
            </a:pPr>
            <a:r>
              <a:rPr sz="2000" b="1" dirty="0">
                <a:latin typeface="Arial"/>
                <a:cs typeface="Arial"/>
              </a:rPr>
              <a:t>2	4	7	4	6	0	5	−2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32</a:t>
            </a:fld>
            <a:endParaRPr spc="20" dirty="0"/>
          </a:p>
        </p:txBody>
      </p:sp>
      <p:sp>
        <p:nvSpPr>
          <p:cNvPr id="24" name="object 24"/>
          <p:cNvSpPr txBox="1"/>
          <p:nvPr/>
        </p:nvSpPr>
        <p:spPr>
          <a:xfrm>
            <a:off x="2519959" y="3810298"/>
            <a:ext cx="920750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spc="10" dirty="0">
                <a:latin typeface="Times New Roman"/>
                <a:cs typeface="Times New Roman"/>
              </a:rPr>
              <a:t>CHANCE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03134" y="496282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93796" y="496282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03203" y="496282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50351" y="4962825"/>
            <a:ext cx="315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−2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53403" y="4273291"/>
            <a:ext cx="379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0.5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19751" y="4280712"/>
            <a:ext cx="379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0.5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54997" y="4273291"/>
            <a:ext cx="379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0.5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52066" y="4280712"/>
            <a:ext cx="379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0.5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20126" y="3681906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20143" y="3718995"/>
            <a:ext cx="315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−1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A670CC3-0D4F-4BE4-B141-7CBA20AC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F9198F6-4BAA-445F-82A9-9F9A0F5CCC2C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ts val="2635"/>
              </a:lnSpc>
            </a:pPr>
            <a:r>
              <a:rPr spc="114" dirty="0"/>
              <a:t>Algorithm</a:t>
            </a:r>
            <a:r>
              <a:rPr spc="285" dirty="0"/>
              <a:t> </a:t>
            </a:r>
            <a:r>
              <a:rPr spc="95" dirty="0"/>
              <a:t>for</a:t>
            </a:r>
            <a:r>
              <a:rPr spc="250" dirty="0"/>
              <a:t> </a:t>
            </a:r>
            <a:r>
              <a:rPr spc="80" dirty="0"/>
              <a:t>nondeterministic</a:t>
            </a:r>
            <a:r>
              <a:rPr spc="195" dirty="0"/>
              <a:t> </a:t>
            </a:r>
            <a:r>
              <a:rPr spc="50" dirty="0"/>
              <a:t>games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6" y="1396713"/>
            <a:ext cx="8297545" cy="3576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5" dirty="0">
                <a:latin typeface="Bookman Old Style"/>
                <a:cs typeface="Bookman Old Style"/>
              </a:rPr>
              <a:t>Expectiminimax</a:t>
            </a:r>
            <a:r>
              <a:rPr sz="2050" b="0" spc="-60" dirty="0">
                <a:latin typeface="Bookman Old Style"/>
                <a:cs typeface="Bookman Old Style"/>
              </a:rPr>
              <a:t> </a:t>
            </a:r>
            <a:r>
              <a:rPr sz="2050" spc="-140" dirty="0">
                <a:latin typeface="Tahoma"/>
                <a:cs typeface="Tahoma"/>
              </a:rPr>
              <a:t>gives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perfect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play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65" dirty="0">
                <a:latin typeface="Tahoma"/>
                <a:cs typeface="Tahoma"/>
              </a:rPr>
              <a:t>Just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like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spc="-25" dirty="0">
                <a:latin typeface="Bookman Old Style"/>
                <a:cs typeface="Bookman Old Style"/>
              </a:rPr>
              <a:t>Minimax</a:t>
            </a:r>
            <a:r>
              <a:rPr sz="2050" spc="-25" dirty="0">
                <a:latin typeface="Tahoma"/>
                <a:cs typeface="Tahoma"/>
              </a:rPr>
              <a:t>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except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235" dirty="0">
                <a:latin typeface="Tahoma"/>
                <a:cs typeface="Tahoma"/>
              </a:rPr>
              <a:t>we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must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also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handle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chance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nodes: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35" dirty="0">
                <a:solidFill>
                  <a:srgbClr val="00007E"/>
                </a:solidFill>
                <a:latin typeface="Palatino Linotype"/>
                <a:cs typeface="Palatino Linotype"/>
              </a:rPr>
              <a:t>if</a:t>
            </a:r>
            <a:r>
              <a:rPr sz="2050" spc="120" dirty="0">
                <a:solidFill>
                  <a:srgbClr val="00007E"/>
                </a:solidFill>
                <a:latin typeface="Palatino Linotype"/>
                <a:cs typeface="Palatino Linotype"/>
              </a:rPr>
              <a:t> </a:t>
            </a: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2050" i="1" spc="-5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b="0" spc="110" dirty="0">
                <a:latin typeface="Bookman Old Style"/>
                <a:cs typeface="Bookman Old Style"/>
              </a:rPr>
              <a:t>Max</a:t>
            </a:r>
            <a:r>
              <a:rPr sz="2050" b="0" spc="-5" dirty="0">
                <a:latin typeface="Bookman Old Style"/>
                <a:cs typeface="Bookman Old Style"/>
              </a:rPr>
              <a:t> </a:t>
            </a:r>
            <a:r>
              <a:rPr sz="2050" spc="-150" dirty="0">
                <a:latin typeface="Tahoma"/>
                <a:cs typeface="Tahoma"/>
              </a:rPr>
              <a:t>node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114" dirty="0">
                <a:solidFill>
                  <a:srgbClr val="00007E"/>
                </a:solidFill>
                <a:latin typeface="Palatino Linotype"/>
                <a:cs typeface="Palatino Linotype"/>
              </a:rPr>
              <a:t>then</a:t>
            </a:r>
            <a:endParaRPr sz="2050">
              <a:latin typeface="Palatino Linotype"/>
              <a:cs typeface="Palatino Linotype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120" dirty="0">
                <a:solidFill>
                  <a:srgbClr val="00007E"/>
                </a:solidFill>
                <a:latin typeface="Palatino Linotype"/>
                <a:cs typeface="Palatino Linotype"/>
              </a:rPr>
              <a:t>return</a:t>
            </a:r>
            <a:r>
              <a:rPr sz="2050" spc="-75" dirty="0">
                <a:solidFill>
                  <a:srgbClr val="00007E"/>
                </a:solidFill>
                <a:latin typeface="Palatino Linotype"/>
                <a:cs typeface="Palatino Linotype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-19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highest</a:t>
            </a:r>
            <a:r>
              <a:rPr sz="2050" spc="-185" dirty="0">
                <a:latin typeface="Tahoma"/>
                <a:cs typeface="Tahoma"/>
              </a:rPr>
              <a:t> </a:t>
            </a:r>
            <a:r>
              <a:rPr sz="2050" b="0" spc="50" dirty="0">
                <a:latin typeface="Bookman Old Style"/>
                <a:cs typeface="Bookman Old Style"/>
              </a:rPr>
              <a:t>ExpectiMinimax-Value</a:t>
            </a:r>
            <a:r>
              <a:rPr sz="2050" b="0" spc="-254" dirty="0">
                <a:latin typeface="Bookman Old Style"/>
                <a:cs typeface="Bookman Old Style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210" dirty="0">
                <a:latin typeface="Tahoma"/>
                <a:cs typeface="Tahoma"/>
              </a:rPr>
              <a:t> </a:t>
            </a:r>
            <a:r>
              <a:rPr sz="2050" b="0" spc="10" dirty="0">
                <a:latin typeface="Bookman Old Style"/>
                <a:cs typeface="Bookman Old Style"/>
              </a:rPr>
              <a:t>Successors</a:t>
            </a:r>
            <a:r>
              <a:rPr sz="2050" spc="10" dirty="0">
                <a:latin typeface="Tahoma"/>
                <a:cs typeface="Tahoma"/>
              </a:rPr>
              <a:t>(</a:t>
            </a:r>
            <a:r>
              <a:rPr sz="2050" i="1" spc="10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2050" spc="10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35" dirty="0">
                <a:solidFill>
                  <a:srgbClr val="00007E"/>
                </a:solidFill>
                <a:latin typeface="Palatino Linotype"/>
                <a:cs typeface="Palatino Linotype"/>
              </a:rPr>
              <a:t>if</a:t>
            </a:r>
            <a:r>
              <a:rPr sz="2050" spc="120" dirty="0">
                <a:solidFill>
                  <a:srgbClr val="00007E"/>
                </a:solidFill>
                <a:latin typeface="Palatino Linotype"/>
                <a:cs typeface="Palatino Linotype"/>
              </a:rPr>
              <a:t> </a:t>
            </a: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2050" i="1" spc="-5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b="0" spc="20" dirty="0">
                <a:latin typeface="Bookman Old Style"/>
                <a:cs typeface="Bookman Old Style"/>
              </a:rPr>
              <a:t>Min</a:t>
            </a:r>
            <a:r>
              <a:rPr sz="2050" b="0" spc="-10" dirty="0">
                <a:latin typeface="Bookman Old Style"/>
                <a:cs typeface="Bookman Old Style"/>
              </a:rPr>
              <a:t> </a:t>
            </a:r>
            <a:r>
              <a:rPr sz="2050" spc="-150" dirty="0">
                <a:latin typeface="Tahoma"/>
                <a:cs typeface="Tahoma"/>
              </a:rPr>
              <a:t>node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114" dirty="0">
                <a:solidFill>
                  <a:srgbClr val="00007E"/>
                </a:solidFill>
                <a:latin typeface="Palatino Linotype"/>
                <a:cs typeface="Palatino Linotype"/>
              </a:rPr>
              <a:t>then</a:t>
            </a:r>
            <a:endParaRPr sz="2050">
              <a:latin typeface="Palatino Linotype"/>
              <a:cs typeface="Palatino Linotype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spc="120" dirty="0">
                <a:solidFill>
                  <a:srgbClr val="00007E"/>
                </a:solidFill>
                <a:latin typeface="Palatino Linotype"/>
                <a:cs typeface="Palatino Linotype"/>
              </a:rPr>
              <a:t>return</a:t>
            </a:r>
            <a:r>
              <a:rPr sz="2050" spc="-80" dirty="0">
                <a:solidFill>
                  <a:srgbClr val="00007E"/>
                </a:solidFill>
                <a:latin typeface="Palatino Linotype"/>
                <a:cs typeface="Palatino Linotype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-19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lowest</a:t>
            </a:r>
            <a:r>
              <a:rPr sz="2050" spc="-215" dirty="0">
                <a:latin typeface="Tahoma"/>
                <a:cs typeface="Tahoma"/>
              </a:rPr>
              <a:t> </a:t>
            </a:r>
            <a:r>
              <a:rPr sz="2050" b="0" spc="50" dirty="0">
                <a:latin typeface="Bookman Old Style"/>
                <a:cs typeface="Bookman Old Style"/>
              </a:rPr>
              <a:t>ExpectiMinimax-Value</a:t>
            </a:r>
            <a:r>
              <a:rPr sz="2050" b="0" spc="-265" dirty="0">
                <a:latin typeface="Bookman Old Style"/>
                <a:cs typeface="Bookman Old Style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200" dirty="0">
                <a:latin typeface="Tahoma"/>
                <a:cs typeface="Tahoma"/>
              </a:rPr>
              <a:t> </a:t>
            </a:r>
            <a:r>
              <a:rPr sz="2050" b="0" spc="10" dirty="0">
                <a:latin typeface="Bookman Old Style"/>
                <a:cs typeface="Bookman Old Style"/>
              </a:rPr>
              <a:t>Successors</a:t>
            </a:r>
            <a:r>
              <a:rPr sz="2050" spc="10" dirty="0">
                <a:latin typeface="Tahoma"/>
                <a:cs typeface="Tahoma"/>
              </a:rPr>
              <a:t>(</a:t>
            </a:r>
            <a:r>
              <a:rPr sz="2050" i="1" spc="10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2050" spc="10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35" dirty="0">
                <a:solidFill>
                  <a:srgbClr val="00007E"/>
                </a:solidFill>
                <a:latin typeface="Palatino Linotype"/>
                <a:cs typeface="Palatino Linotype"/>
              </a:rPr>
              <a:t>if</a:t>
            </a:r>
            <a:r>
              <a:rPr sz="2050" spc="120" dirty="0">
                <a:solidFill>
                  <a:srgbClr val="00007E"/>
                </a:solidFill>
                <a:latin typeface="Palatino Linotype"/>
                <a:cs typeface="Palatino Linotype"/>
              </a:rPr>
              <a:t> </a:t>
            </a: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2050" i="1" spc="-5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chance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node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114" dirty="0">
                <a:solidFill>
                  <a:srgbClr val="00007E"/>
                </a:solidFill>
                <a:latin typeface="Palatino Linotype"/>
                <a:cs typeface="Palatino Linotype"/>
              </a:rPr>
              <a:t>then</a:t>
            </a:r>
            <a:endParaRPr sz="2050">
              <a:latin typeface="Palatino Linotype"/>
              <a:cs typeface="Palatino Linotype"/>
            </a:endParaRPr>
          </a:p>
          <a:p>
            <a:pPr marL="743585">
              <a:lnSpc>
                <a:spcPct val="100000"/>
              </a:lnSpc>
              <a:spcBef>
                <a:spcPts val="25"/>
              </a:spcBef>
            </a:pPr>
            <a:r>
              <a:rPr sz="2050" spc="120" dirty="0">
                <a:solidFill>
                  <a:srgbClr val="00007E"/>
                </a:solidFill>
                <a:latin typeface="Palatino Linotype"/>
                <a:cs typeface="Palatino Linotype"/>
              </a:rPr>
              <a:t>return</a:t>
            </a:r>
            <a:r>
              <a:rPr sz="2050" spc="-75" dirty="0">
                <a:solidFill>
                  <a:srgbClr val="00007E"/>
                </a:solidFill>
                <a:latin typeface="Palatino Linotype"/>
                <a:cs typeface="Palatino Linotype"/>
              </a:rPr>
              <a:t> </a:t>
            </a:r>
            <a:r>
              <a:rPr sz="2050" spc="-160" dirty="0">
                <a:latin typeface="Tahoma"/>
                <a:cs typeface="Tahoma"/>
              </a:rPr>
              <a:t>average</a:t>
            </a:r>
            <a:r>
              <a:rPr sz="2050" spc="-2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204" dirty="0">
                <a:latin typeface="Tahoma"/>
                <a:cs typeface="Tahoma"/>
              </a:rPr>
              <a:t> </a:t>
            </a:r>
            <a:r>
              <a:rPr sz="2050" b="0" spc="50" dirty="0">
                <a:latin typeface="Bookman Old Style"/>
                <a:cs typeface="Bookman Old Style"/>
              </a:rPr>
              <a:t>ExpectiMinimax-Value</a:t>
            </a:r>
            <a:r>
              <a:rPr sz="2050" b="0" spc="-254" dirty="0">
                <a:latin typeface="Bookman Old Style"/>
                <a:cs typeface="Bookman Old Style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210" dirty="0">
                <a:latin typeface="Tahoma"/>
                <a:cs typeface="Tahoma"/>
              </a:rPr>
              <a:t> </a:t>
            </a:r>
            <a:r>
              <a:rPr sz="2050" b="0" spc="10" dirty="0">
                <a:latin typeface="Bookman Old Style"/>
                <a:cs typeface="Bookman Old Style"/>
              </a:rPr>
              <a:t>Successors</a:t>
            </a:r>
            <a:r>
              <a:rPr sz="2050" spc="10" dirty="0">
                <a:latin typeface="Tahoma"/>
                <a:cs typeface="Tahoma"/>
              </a:rPr>
              <a:t>(</a:t>
            </a:r>
            <a:r>
              <a:rPr sz="2050" i="1" spc="10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2050" spc="10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934023-7FA3-42A4-89BE-FE8C16EA7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E03DA-6A7A-4D31-81D4-DA711F34A56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Nondeterministic</a:t>
            </a:r>
            <a:r>
              <a:rPr spc="225" dirty="0"/>
              <a:t> </a:t>
            </a:r>
            <a:r>
              <a:rPr spc="50" dirty="0"/>
              <a:t>games</a:t>
            </a:r>
            <a:r>
              <a:rPr spc="265" dirty="0"/>
              <a:t> </a:t>
            </a:r>
            <a:r>
              <a:rPr spc="30" dirty="0"/>
              <a:t>in</a:t>
            </a:r>
            <a:r>
              <a:rPr spc="245" dirty="0"/>
              <a:t> </a:t>
            </a:r>
            <a:r>
              <a:rPr spc="95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8" y="1396713"/>
            <a:ext cx="6550025" cy="33324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13055">
              <a:lnSpc>
                <a:spcPct val="101000"/>
              </a:lnSpc>
              <a:spcBef>
                <a:spcPts val="90"/>
              </a:spcBef>
            </a:pPr>
            <a:r>
              <a:rPr sz="2050" spc="-75" dirty="0">
                <a:latin typeface="Tahoma"/>
                <a:cs typeface="Tahoma"/>
              </a:rPr>
              <a:t>Dice </a:t>
            </a:r>
            <a:r>
              <a:rPr sz="2050" spc="-90" dirty="0">
                <a:latin typeface="Tahoma"/>
                <a:cs typeface="Tahoma"/>
              </a:rPr>
              <a:t>rolls </a:t>
            </a:r>
            <a:r>
              <a:rPr sz="2050" spc="-145" dirty="0">
                <a:latin typeface="Tahoma"/>
                <a:cs typeface="Tahoma"/>
              </a:rPr>
              <a:t>increase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b="0" i="1" spc="-280" dirty="0">
                <a:latin typeface="Bookman Old Style"/>
                <a:cs typeface="Bookman Old Style"/>
              </a:rPr>
              <a:t>b</a:t>
            </a:r>
            <a:r>
              <a:rPr sz="2050" spc="-280" dirty="0">
                <a:latin typeface="Tahoma"/>
                <a:cs typeface="Tahoma"/>
              </a:rPr>
              <a:t>:</a:t>
            </a:r>
            <a:r>
              <a:rPr sz="2050" spc="-27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21</a:t>
            </a:r>
            <a:r>
              <a:rPr sz="2050" spc="-14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possible </a:t>
            </a:r>
            <a:r>
              <a:rPr sz="2050" spc="-90" dirty="0">
                <a:latin typeface="Tahoma"/>
                <a:cs typeface="Tahoma"/>
              </a:rPr>
              <a:t>rolls </a:t>
            </a:r>
            <a:r>
              <a:rPr sz="2050" spc="-95" dirty="0">
                <a:latin typeface="Tahoma"/>
                <a:cs typeface="Tahoma"/>
              </a:rPr>
              <a:t>with </a:t>
            </a:r>
            <a:r>
              <a:rPr sz="2050" spc="-150" dirty="0">
                <a:latin typeface="Tahoma"/>
                <a:cs typeface="Tahoma"/>
              </a:rPr>
              <a:t>2</a:t>
            </a:r>
            <a:r>
              <a:rPr sz="2050" spc="-14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dice 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Backgammon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≈</a:t>
            </a:r>
            <a:r>
              <a:rPr sz="2050" spc="-10" dirty="0">
                <a:latin typeface="Lucida Sans Unicode"/>
                <a:cs typeface="Lucida Sans Unicode"/>
              </a:rPr>
              <a:t> </a:t>
            </a:r>
            <a:r>
              <a:rPr sz="2050" spc="-150" dirty="0">
                <a:latin typeface="Tahoma"/>
                <a:cs typeface="Tahoma"/>
              </a:rPr>
              <a:t>20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legal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moves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(can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6,000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1-1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roll)</a:t>
            </a:r>
            <a:endParaRPr sz="2050">
              <a:latin typeface="Tahoma"/>
              <a:cs typeface="Tahoma"/>
            </a:endParaRPr>
          </a:p>
          <a:p>
            <a:pPr marL="3017520">
              <a:lnSpc>
                <a:spcPts val="940"/>
              </a:lnSpc>
              <a:spcBef>
                <a:spcPts val="1360"/>
              </a:spcBef>
              <a:tabLst>
                <a:tab pos="4335780" algn="l"/>
              </a:tabLst>
            </a:pPr>
            <a:r>
              <a:rPr sz="1400" dirty="0">
                <a:latin typeface="Times New Roman"/>
                <a:cs typeface="Times New Roman"/>
              </a:rPr>
              <a:t>3	9</a:t>
            </a:r>
            <a:endParaRPr sz="1400">
              <a:latin typeface="Times New Roman"/>
              <a:cs typeface="Times New Roman"/>
            </a:endParaRPr>
          </a:p>
          <a:p>
            <a:pPr marL="329565">
              <a:lnSpc>
                <a:spcPts val="1720"/>
              </a:lnSpc>
              <a:tabLst>
                <a:tab pos="3185160" algn="l"/>
              </a:tabLst>
            </a:pPr>
            <a:r>
              <a:rPr sz="2050" spc="30" dirty="0">
                <a:latin typeface="Garamond"/>
                <a:cs typeface="Garamond"/>
              </a:rPr>
              <a:t>depth</a:t>
            </a:r>
            <a:r>
              <a:rPr sz="2050" spc="120" dirty="0">
                <a:latin typeface="Garamond"/>
                <a:cs typeface="Garamond"/>
              </a:rPr>
              <a:t> </a:t>
            </a:r>
            <a:r>
              <a:rPr sz="2050" spc="-15" dirty="0">
                <a:latin typeface="Garamond"/>
                <a:cs typeface="Garamond"/>
              </a:rPr>
              <a:t>4</a:t>
            </a:r>
            <a:r>
              <a:rPr sz="2050" spc="60" dirty="0">
                <a:latin typeface="Garamond"/>
                <a:cs typeface="Garamond"/>
              </a:rPr>
              <a:t> </a:t>
            </a:r>
            <a:r>
              <a:rPr sz="2050" spc="120" dirty="0">
                <a:latin typeface="Garamond"/>
                <a:cs typeface="Garamond"/>
              </a:rPr>
              <a:t>=</a:t>
            </a:r>
            <a:r>
              <a:rPr sz="2050" spc="60" dirty="0">
                <a:latin typeface="Garamond"/>
                <a:cs typeface="Garamond"/>
              </a:rPr>
              <a:t> </a:t>
            </a:r>
            <a:r>
              <a:rPr sz="2050" spc="-20" dirty="0">
                <a:latin typeface="Garamond"/>
                <a:cs typeface="Garamond"/>
              </a:rPr>
              <a:t>2</a:t>
            </a:r>
            <a:r>
              <a:rPr sz="2050" spc="-15" dirty="0">
                <a:latin typeface="Garamond"/>
                <a:cs typeface="Garamond"/>
              </a:rPr>
              <a:t>0</a:t>
            </a:r>
            <a:r>
              <a:rPr sz="2050" spc="-60" dirty="0">
                <a:latin typeface="Garamond"/>
                <a:cs typeface="Garamond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×</a:t>
            </a:r>
            <a:r>
              <a:rPr sz="2050" spc="-195" dirty="0">
                <a:latin typeface="Lucida Sans Unicode"/>
                <a:cs typeface="Lucida Sans Unicode"/>
              </a:rPr>
              <a:t> </a:t>
            </a:r>
            <a:r>
              <a:rPr sz="2050" spc="35" dirty="0">
                <a:latin typeface="Garamond"/>
                <a:cs typeface="Garamond"/>
              </a:rPr>
              <a:t>(21</a:t>
            </a:r>
            <a:r>
              <a:rPr sz="2050" spc="-50" dirty="0">
                <a:latin typeface="Garamond"/>
                <a:cs typeface="Garamond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×</a:t>
            </a:r>
            <a:r>
              <a:rPr sz="2050" spc="-195" dirty="0">
                <a:latin typeface="Lucida Sans Unicode"/>
                <a:cs typeface="Lucida Sans Unicode"/>
              </a:rPr>
              <a:t> </a:t>
            </a:r>
            <a:r>
              <a:rPr sz="2050" spc="35" dirty="0">
                <a:latin typeface="Garamond"/>
                <a:cs typeface="Garamond"/>
              </a:rPr>
              <a:t>20</a:t>
            </a:r>
            <a:r>
              <a:rPr sz="2050" spc="25" dirty="0">
                <a:latin typeface="Garamond"/>
                <a:cs typeface="Garamond"/>
              </a:rPr>
              <a:t>)</a:t>
            </a:r>
            <a:r>
              <a:rPr sz="2050" dirty="0">
                <a:latin typeface="Garamond"/>
                <a:cs typeface="Garamond"/>
              </a:rPr>
              <a:t>	</a:t>
            </a:r>
            <a:r>
              <a:rPr sz="2050" spc="-25" dirty="0">
                <a:latin typeface="Lucida Sans Unicode"/>
                <a:cs typeface="Lucida Sans Unicode"/>
              </a:rPr>
              <a:t>≈</a:t>
            </a:r>
            <a:r>
              <a:rPr sz="2050" spc="-75" dirty="0">
                <a:latin typeface="Lucida Sans Unicode"/>
                <a:cs typeface="Lucida Sans Unicode"/>
              </a:rPr>
              <a:t> </a:t>
            </a:r>
            <a:r>
              <a:rPr sz="2050" spc="-20" dirty="0">
                <a:latin typeface="Garamond"/>
                <a:cs typeface="Garamond"/>
              </a:rPr>
              <a:t>1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spc="-15" dirty="0">
                <a:latin typeface="Garamond"/>
                <a:cs typeface="Garamond"/>
              </a:rPr>
              <a:t>2</a:t>
            </a:r>
            <a:r>
              <a:rPr sz="2050" spc="-60" dirty="0">
                <a:latin typeface="Garamond"/>
                <a:cs typeface="Garamond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×</a:t>
            </a:r>
            <a:r>
              <a:rPr sz="2050" spc="-195" dirty="0">
                <a:latin typeface="Lucida Sans Unicode"/>
                <a:cs typeface="Lucida Sans Unicode"/>
              </a:rPr>
              <a:t> </a:t>
            </a:r>
            <a:r>
              <a:rPr sz="2050" spc="-20" dirty="0">
                <a:latin typeface="Garamond"/>
                <a:cs typeface="Garamond"/>
              </a:rPr>
              <a:t>10</a:t>
            </a:r>
            <a:endParaRPr sz="20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55" dirty="0">
                <a:latin typeface="Tahoma"/>
                <a:cs typeface="Tahoma"/>
              </a:rPr>
              <a:t>As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depth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increases,</a:t>
            </a:r>
            <a:r>
              <a:rPr sz="2050" spc="5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probability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reaching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given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node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shrinks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140" dirty="0">
                <a:latin typeface="Lucida Sans Unicode"/>
                <a:cs typeface="Lucida Sans Unicode"/>
              </a:rPr>
              <a:t>⇒</a:t>
            </a:r>
            <a:r>
              <a:rPr sz="2050" spc="-15" dirty="0">
                <a:latin typeface="Lucida Sans Unicode"/>
                <a:cs typeface="Lucida Sans Unicode"/>
              </a:rPr>
              <a:t> </a:t>
            </a:r>
            <a:r>
              <a:rPr sz="2050" spc="-140" dirty="0">
                <a:latin typeface="Tahoma"/>
                <a:cs typeface="Tahoma"/>
              </a:rPr>
              <a:t>value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lookahead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diminished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-95" dirty="0">
                <a:latin typeface="Bookman Old Style"/>
                <a:cs typeface="Bookman Old Style"/>
              </a:rPr>
              <a:t>α</a:t>
            </a:r>
            <a:r>
              <a:rPr sz="2050" spc="-95" dirty="0">
                <a:latin typeface="Tahoma"/>
                <a:cs typeface="Tahoma"/>
              </a:rPr>
              <a:t>–</a:t>
            </a:r>
            <a:r>
              <a:rPr sz="2050" b="0" i="1" spc="-95" dirty="0">
                <a:latin typeface="Bookman Old Style"/>
                <a:cs typeface="Bookman Old Style"/>
              </a:rPr>
              <a:t>β</a:t>
            </a:r>
            <a:r>
              <a:rPr sz="2050" b="0" i="1" spc="135" dirty="0">
                <a:latin typeface="Bookman Old Style"/>
                <a:cs typeface="Bookman Old Style"/>
              </a:rPr>
              <a:t> </a:t>
            </a:r>
            <a:r>
              <a:rPr sz="2050" spc="-130" dirty="0">
                <a:latin typeface="Tahoma"/>
                <a:cs typeface="Tahoma"/>
              </a:rPr>
              <a:t>pruning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much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less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effective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spc="-15" dirty="0">
                <a:latin typeface="Bookman Old Style"/>
                <a:cs typeface="Bookman Old Style"/>
              </a:rPr>
              <a:t>TDGammon</a:t>
            </a:r>
            <a:r>
              <a:rPr sz="2050" b="0" dirty="0">
                <a:latin typeface="Bookman Old Style"/>
                <a:cs typeface="Bookman Old Style"/>
              </a:rPr>
              <a:t> </a:t>
            </a:r>
            <a:r>
              <a:rPr sz="2050" spc="-180" dirty="0">
                <a:latin typeface="Tahoma"/>
                <a:cs typeface="Tahoma"/>
              </a:rPr>
              <a:t>uses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depth-2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search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15" dirty="0">
                <a:latin typeface="Tahoma"/>
                <a:cs typeface="Tahoma"/>
              </a:rPr>
              <a:t>+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very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good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b="0" spc="150" dirty="0">
                <a:latin typeface="Bookman Old Style"/>
                <a:cs typeface="Bookman Old Style"/>
              </a:rPr>
              <a:t>Eval</a:t>
            </a:r>
            <a:endParaRPr sz="2050">
              <a:latin typeface="Bookman Old Style"/>
              <a:cs typeface="Bookman Old Style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-25" dirty="0">
                <a:latin typeface="Lucida Sans Unicode"/>
                <a:cs typeface="Lucida Sans Unicode"/>
              </a:rPr>
              <a:t>≈</a:t>
            </a:r>
            <a:r>
              <a:rPr sz="2050" spc="-30" dirty="0">
                <a:latin typeface="Lucida Sans Unicode"/>
                <a:cs typeface="Lucida Sans Unicode"/>
              </a:rPr>
              <a:t> </a:t>
            </a:r>
            <a:r>
              <a:rPr sz="2050" spc="-130" dirty="0">
                <a:latin typeface="Tahoma"/>
                <a:cs typeface="Tahoma"/>
              </a:rPr>
              <a:t>world-champion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level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278E1-0A10-4D52-A75D-A9608BE1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28BB11-F0FA-491D-9ED4-FF8D019D30E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911350" algn="l"/>
              </a:tabLst>
            </a:pPr>
            <a:r>
              <a:rPr spc="65" dirty="0"/>
              <a:t>Digression:	</a:t>
            </a:r>
            <a:r>
              <a:rPr spc="110" dirty="0"/>
              <a:t>Exact</a:t>
            </a:r>
            <a:r>
              <a:rPr spc="229" dirty="0"/>
              <a:t> </a:t>
            </a:r>
            <a:r>
              <a:rPr spc="15" dirty="0"/>
              <a:t>values</a:t>
            </a:r>
            <a:r>
              <a:rPr spc="240" dirty="0"/>
              <a:t> </a:t>
            </a:r>
            <a:r>
              <a:rPr spc="225" dirty="0"/>
              <a:t>DO</a:t>
            </a:r>
            <a:r>
              <a:rPr spc="240" dirty="0"/>
              <a:t> </a:t>
            </a:r>
            <a:r>
              <a:rPr spc="95" dirty="0"/>
              <a:t>matter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319" y="2650148"/>
            <a:ext cx="451484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Times New Roman"/>
                <a:cs typeface="Times New Roman"/>
              </a:rPr>
              <a:t>DICE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319" y="3669727"/>
            <a:ext cx="381000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Times New Roman"/>
                <a:cs typeface="Times New Roman"/>
              </a:rPr>
              <a:t>MIN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319" y="1577231"/>
            <a:ext cx="452120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latin typeface="Times New Roman"/>
                <a:cs typeface="Times New Roman"/>
              </a:rPr>
              <a:t>MAX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2734" y="3622982"/>
            <a:ext cx="1441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9808" y="3622982"/>
            <a:ext cx="1441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3804" y="3622982"/>
            <a:ext cx="1441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5177" y="3622982"/>
            <a:ext cx="1441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4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5841" y="3044673"/>
            <a:ext cx="20320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.9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1994" y="3044673"/>
            <a:ext cx="20320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.1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5990" y="3044673"/>
            <a:ext cx="20320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.9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6487" y="3044673"/>
            <a:ext cx="20320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.1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1066" y="2542457"/>
            <a:ext cx="3219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2.1</a:t>
            </a:r>
            <a:endParaRPr sz="1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15615" y="2542457"/>
            <a:ext cx="3219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1.3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80854" y="3622984"/>
            <a:ext cx="26289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20</a:t>
            </a:r>
            <a:endParaRPr sz="1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3714" y="3622984"/>
            <a:ext cx="26289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30</a:t>
            </a:r>
            <a:endParaRPr sz="1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83278" y="3622984"/>
            <a:ext cx="1441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47679" y="3635418"/>
            <a:ext cx="38100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400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00530" y="3044675"/>
            <a:ext cx="20320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.9</a:t>
            </a:r>
            <a:endParaRPr sz="1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76684" y="3044675"/>
            <a:ext cx="20320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.1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50679" y="3044675"/>
            <a:ext cx="20320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.9</a:t>
            </a:r>
            <a:endParaRPr sz="1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81176" y="3044675"/>
            <a:ext cx="20320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.1</a:t>
            </a:r>
            <a:endParaRPr sz="1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06945" y="2542459"/>
            <a:ext cx="26289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21</a:t>
            </a:r>
            <a:endParaRPr sz="1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20304" y="2542459"/>
            <a:ext cx="44069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40.9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05937" y="1569044"/>
            <a:ext cx="3068955" cy="2969895"/>
            <a:chOff x="2005937" y="1569044"/>
            <a:chExt cx="3068955" cy="2969895"/>
          </a:xfrm>
        </p:grpSpPr>
        <p:sp>
          <p:nvSpPr>
            <p:cNvPr id="27" name="object 27"/>
            <p:cNvSpPr/>
            <p:nvPr/>
          </p:nvSpPr>
          <p:spPr>
            <a:xfrm>
              <a:off x="4002227" y="2896311"/>
              <a:ext cx="1064895" cy="1635125"/>
            </a:xfrm>
            <a:custGeom>
              <a:avLst/>
              <a:gdLst/>
              <a:ahLst/>
              <a:cxnLst/>
              <a:rect l="l" t="t" r="r" b="b"/>
              <a:pathLst>
                <a:path w="1064895" h="1635125">
                  <a:moveTo>
                    <a:pt x="391337" y="0"/>
                  </a:moveTo>
                  <a:lnTo>
                    <a:pt x="0" y="814984"/>
                  </a:lnTo>
                </a:path>
                <a:path w="1064895" h="1635125">
                  <a:moveTo>
                    <a:pt x="357149" y="5702"/>
                  </a:moveTo>
                  <a:lnTo>
                    <a:pt x="851077" y="807389"/>
                  </a:lnTo>
                </a:path>
                <a:path w="1064895" h="1635125">
                  <a:moveTo>
                    <a:pt x="841984" y="1056576"/>
                  </a:moveTo>
                  <a:lnTo>
                    <a:pt x="618782" y="1634883"/>
                  </a:lnTo>
                </a:path>
                <a:path w="1064895" h="1635125">
                  <a:moveTo>
                    <a:pt x="841375" y="1056576"/>
                  </a:moveTo>
                  <a:lnTo>
                    <a:pt x="1064590" y="1634883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09642" y="3697185"/>
              <a:ext cx="269875" cy="258445"/>
            </a:xfrm>
            <a:custGeom>
              <a:avLst/>
              <a:gdLst/>
              <a:ahLst/>
              <a:cxnLst/>
              <a:rect l="l" t="t" r="r" b="b"/>
              <a:pathLst>
                <a:path w="269875" h="258445">
                  <a:moveTo>
                    <a:pt x="0" y="0"/>
                  </a:moveTo>
                  <a:lnTo>
                    <a:pt x="134874" y="258368"/>
                  </a:lnTo>
                  <a:lnTo>
                    <a:pt x="269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83977" y="3697185"/>
              <a:ext cx="1195705" cy="834390"/>
            </a:xfrm>
            <a:custGeom>
              <a:avLst/>
              <a:gdLst/>
              <a:ahLst/>
              <a:cxnLst/>
              <a:rect l="l" t="t" r="r" b="b"/>
              <a:pathLst>
                <a:path w="1195704" h="834389">
                  <a:moveTo>
                    <a:pt x="1195425" y="0"/>
                  </a:moveTo>
                  <a:lnTo>
                    <a:pt x="1060538" y="258368"/>
                  </a:lnTo>
                  <a:lnTo>
                    <a:pt x="925664" y="0"/>
                  </a:lnTo>
                  <a:lnTo>
                    <a:pt x="1195425" y="0"/>
                  </a:lnTo>
                  <a:close/>
                </a:path>
                <a:path w="1195704" h="834389">
                  <a:moveTo>
                    <a:pt x="223202" y="255701"/>
                  </a:moveTo>
                  <a:lnTo>
                    <a:pt x="0" y="834009"/>
                  </a:lnTo>
                </a:path>
                <a:path w="1195704" h="834389">
                  <a:moveTo>
                    <a:pt x="222605" y="255701"/>
                  </a:moveTo>
                  <a:lnTo>
                    <a:pt x="445808" y="834009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72610" y="3697185"/>
              <a:ext cx="269875" cy="258445"/>
            </a:xfrm>
            <a:custGeom>
              <a:avLst/>
              <a:gdLst/>
              <a:ahLst/>
              <a:cxnLst/>
              <a:rect l="l" t="t" r="r" b="b"/>
              <a:pathLst>
                <a:path w="269875" h="258445">
                  <a:moveTo>
                    <a:pt x="0" y="0"/>
                  </a:moveTo>
                  <a:lnTo>
                    <a:pt x="134874" y="258368"/>
                  </a:lnTo>
                  <a:lnTo>
                    <a:pt x="269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13546" y="2877311"/>
              <a:ext cx="2129155" cy="1638935"/>
            </a:xfrm>
            <a:custGeom>
              <a:avLst/>
              <a:gdLst/>
              <a:ahLst/>
              <a:cxnLst/>
              <a:rect l="l" t="t" r="r" b="b"/>
              <a:pathLst>
                <a:path w="2129154" h="1638935">
                  <a:moveTo>
                    <a:pt x="2128824" y="819873"/>
                  </a:moveTo>
                  <a:lnTo>
                    <a:pt x="1993938" y="1078242"/>
                  </a:lnTo>
                  <a:lnTo>
                    <a:pt x="1859064" y="819873"/>
                  </a:lnTo>
                  <a:lnTo>
                    <a:pt x="2128824" y="819873"/>
                  </a:lnTo>
                  <a:close/>
                </a:path>
                <a:path w="2129154" h="1638935">
                  <a:moveTo>
                    <a:pt x="712050" y="7607"/>
                  </a:moveTo>
                  <a:lnTo>
                    <a:pt x="210527" y="799795"/>
                  </a:lnTo>
                </a:path>
                <a:path w="2129154" h="1638935">
                  <a:moveTo>
                    <a:pt x="674052" y="0"/>
                  </a:moveTo>
                  <a:lnTo>
                    <a:pt x="1053998" y="799795"/>
                  </a:lnTo>
                </a:path>
                <a:path w="2129154" h="1638935">
                  <a:moveTo>
                    <a:pt x="223202" y="1060361"/>
                  </a:moveTo>
                  <a:lnTo>
                    <a:pt x="0" y="1638668"/>
                  </a:lnTo>
                </a:path>
                <a:path w="2129154" h="1638935">
                  <a:moveTo>
                    <a:pt x="222592" y="1060361"/>
                  </a:moveTo>
                  <a:lnTo>
                    <a:pt x="445808" y="1638668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02180" y="3681971"/>
              <a:ext cx="269875" cy="258445"/>
            </a:xfrm>
            <a:custGeom>
              <a:avLst/>
              <a:gdLst/>
              <a:ahLst/>
              <a:cxnLst/>
              <a:rect l="l" t="t" r="r" b="b"/>
              <a:pathLst>
                <a:path w="269875" h="258445">
                  <a:moveTo>
                    <a:pt x="0" y="0"/>
                  </a:moveTo>
                  <a:lnTo>
                    <a:pt x="134874" y="258356"/>
                  </a:lnTo>
                  <a:lnTo>
                    <a:pt x="269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02180" y="3681971"/>
              <a:ext cx="1177925" cy="829310"/>
            </a:xfrm>
            <a:custGeom>
              <a:avLst/>
              <a:gdLst/>
              <a:ahLst/>
              <a:cxnLst/>
              <a:rect l="l" t="t" r="r" b="b"/>
              <a:pathLst>
                <a:path w="1177925" h="829310">
                  <a:moveTo>
                    <a:pt x="269760" y="0"/>
                  </a:moveTo>
                  <a:lnTo>
                    <a:pt x="134874" y="258356"/>
                  </a:lnTo>
                  <a:lnTo>
                    <a:pt x="0" y="0"/>
                  </a:lnTo>
                  <a:lnTo>
                    <a:pt x="269760" y="0"/>
                  </a:lnTo>
                  <a:close/>
                </a:path>
                <a:path w="1177925" h="829310">
                  <a:moveTo>
                    <a:pt x="955116" y="250380"/>
                  </a:moveTo>
                  <a:lnTo>
                    <a:pt x="731901" y="828700"/>
                  </a:lnTo>
                </a:path>
                <a:path w="1177925" h="829310">
                  <a:moveTo>
                    <a:pt x="954506" y="250380"/>
                  </a:moveTo>
                  <a:lnTo>
                    <a:pt x="1177709" y="828700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22714" y="3676662"/>
              <a:ext cx="269875" cy="258445"/>
            </a:xfrm>
            <a:custGeom>
              <a:avLst/>
              <a:gdLst/>
              <a:ahLst/>
              <a:cxnLst/>
              <a:rect l="l" t="t" r="r" b="b"/>
              <a:pathLst>
                <a:path w="269875" h="258445">
                  <a:moveTo>
                    <a:pt x="0" y="0"/>
                  </a:moveTo>
                  <a:lnTo>
                    <a:pt x="134886" y="258356"/>
                  </a:lnTo>
                  <a:lnTo>
                    <a:pt x="269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23718" y="1834362"/>
              <a:ext cx="1656714" cy="2101215"/>
            </a:xfrm>
            <a:custGeom>
              <a:avLst/>
              <a:gdLst/>
              <a:ahLst/>
              <a:cxnLst/>
              <a:rect l="l" t="t" r="r" b="b"/>
              <a:pathLst>
                <a:path w="1656714" h="2101215">
                  <a:moveTo>
                    <a:pt x="468757" y="1842300"/>
                  </a:moveTo>
                  <a:lnTo>
                    <a:pt x="333883" y="2100656"/>
                  </a:lnTo>
                  <a:lnTo>
                    <a:pt x="198996" y="1842300"/>
                  </a:lnTo>
                  <a:lnTo>
                    <a:pt x="468757" y="1842300"/>
                  </a:lnTo>
                  <a:close/>
                </a:path>
                <a:path w="1656714" h="2101215">
                  <a:moveTo>
                    <a:pt x="816876" y="12"/>
                  </a:moveTo>
                  <a:lnTo>
                    <a:pt x="1656562" y="833996"/>
                  </a:lnTo>
                </a:path>
                <a:path w="1656714" h="2101215">
                  <a:moveTo>
                    <a:pt x="816876" y="0"/>
                  </a:moveTo>
                  <a:lnTo>
                    <a:pt x="0" y="776986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98838" y="2456256"/>
              <a:ext cx="184785" cy="179070"/>
            </a:xfrm>
            <a:custGeom>
              <a:avLst/>
              <a:gdLst/>
              <a:ahLst/>
              <a:cxnLst/>
              <a:rect l="l" t="t" r="r" b="b"/>
              <a:pathLst>
                <a:path w="184785" h="179069">
                  <a:moveTo>
                    <a:pt x="0" y="178765"/>
                  </a:moveTo>
                  <a:lnTo>
                    <a:pt x="184480" y="68948"/>
                  </a:lnTo>
                  <a:lnTo>
                    <a:pt x="118897" y="0"/>
                  </a:lnTo>
                  <a:lnTo>
                    <a:pt x="0" y="178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23718" y="2468409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5" h="143510">
                  <a:moveTo>
                    <a:pt x="147510" y="55143"/>
                  </a:moveTo>
                  <a:lnTo>
                    <a:pt x="0" y="142938"/>
                  </a:lnTo>
                  <a:lnTo>
                    <a:pt x="95072" y="0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09098" y="1576654"/>
              <a:ext cx="269875" cy="258445"/>
            </a:xfrm>
            <a:custGeom>
              <a:avLst/>
              <a:gdLst/>
              <a:ahLst/>
              <a:cxnLst/>
              <a:rect l="l" t="t" r="r" b="b"/>
              <a:pathLst>
                <a:path w="269875" h="258444">
                  <a:moveTo>
                    <a:pt x="0" y="258368"/>
                  </a:moveTo>
                  <a:lnTo>
                    <a:pt x="269760" y="258368"/>
                  </a:lnTo>
                  <a:lnTo>
                    <a:pt x="134886" y="0"/>
                  </a:lnTo>
                  <a:lnTo>
                    <a:pt x="0" y="25836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9098" y="1576654"/>
              <a:ext cx="269875" cy="258445"/>
            </a:xfrm>
            <a:custGeom>
              <a:avLst/>
              <a:gdLst/>
              <a:ahLst/>
              <a:cxnLst/>
              <a:rect l="l" t="t" r="r" b="b"/>
              <a:pathLst>
                <a:path w="269875" h="258444">
                  <a:moveTo>
                    <a:pt x="269760" y="258368"/>
                  </a:moveTo>
                  <a:lnTo>
                    <a:pt x="134886" y="0"/>
                  </a:lnTo>
                  <a:lnTo>
                    <a:pt x="0" y="258368"/>
                  </a:lnTo>
                  <a:lnTo>
                    <a:pt x="269760" y="258368"/>
                  </a:lnTo>
                  <a:close/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54769" y="2641790"/>
              <a:ext cx="304800" cy="274320"/>
            </a:xfrm>
            <a:custGeom>
              <a:avLst/>
              <a:gdLst/>
              <a:ahLst/>
              <a:cxnLst/>
              <a:rect l="l" t="t" r="r" b="b"/>
              <a:pathLst>
                <a:path w="304800" h="274319">
                  <a:moveTo>
                    <a:pt x="0" y="136956"/>
                  </a:moveTo>
                  <a:lnTo>
                    <a:pt x="7758" y="180252"/>
                  </a:lnTo>
                  <a:lnTo>
                    <a:pt x="29362" y="217852"/>
                  </a:lnTo>
                  <a:lnTo>
                    <a:pt x="62306" y="247501"/>
                  </a:lnTo>
                  <a:lnTo>
                    <a:pt x="104082" y="266944"/>
                  </a:lnTo>
                  <a:lnTo>
                    <a:pt x="152184" y="273926"/>
                  </a:lnTo>
                  <a:lnTo>
                    <a:pt x="200285" y="266944"/>
                  </a:lnTo>
                  <a:lnTo>
                    <a:pt x="242061" y="247501"/>
                  </a:lnTo>
                  <a:lnTo>
                    <a:pt x="275005" y="217852"/>
                  </a:lnTo>
                  <a:lnTo>
                    <a:pt x="296609" y="180252"/>
                  </a:lnTo>
                  <a:lnTo>
                    <a:pt x="304368" y="136956"/>
                  </a:lnTo>
                  <a:lnTo>
                    <a:pt x="296609" y="93667"/>
                  </a:lnTo>
                  <a:lnTo>
                    <a:pt x="275005" y="56071"/>
                  </a:lnTo>
                  <a:lnTo>
                    <a:pt x="242061" y="26424"/>
                  </a:lnTo>
                  <a:lnTo>
                    <a:pt x="200285" y="6981"/>
                  </a:lnTo>
                  <a:lnTo>
                    <a:pt x="152184" y="0"/>
                  </a:lnTo>
                  <a:lnTo>
                    <a:pt x="104082" y="6981"/>
                  </a:lnTo>
                  <a:lnTo>
                    <a:pt x="62306" y="26424"/>
                  </a:lnTo>
                  <a:lnTo>
                    <a:pt x="29362" y="56071"/>
                  </a:lnTo>
                  <a:lnTo>
                    <a:pt x="7758" y="93667"/>
                  </a:lnTo>
                  <a:lnTo>
                    <a:pt x="0" y="13695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54769" y="2641790"/>
              <a:ext cx="304800" cy="274320"/>
            </a:xfrm>
            <a:custGeom>
              <a:avLst/>
              <a:gdLst/>
              <a:ahLst/>
              <a:cxnLst/>
              <a:rect l="l" t="t" r="r" b="b"/>
              <a:pathLst>
                <a:path w="304800" h="274319">
                  <a:moveTo>
                    <a:pt x="304368" y="136956"/>
                  </a:moveTo>
                  <a:lnTo>
                    <a:pt x="296609" y="93667"/>
                  </a:lnTo>
                  <a:lnTo>
                    <a:pt x="275005" y="56071"/>
                  </a:lnTo>
                  <a:lnTo>
                    <a:pt x="242061" y="26424"/>
                  </a:lnTo>
                  <a:lnTo>
                    <a:pt x="200285" y="6981"/>
                  </a:lnTo>
                  <a:lnTo>
                    <a:pt x="152184" y="0"/>
                  </a:lnTo>
                  <a:lnTo>
                    <a:pt x="104082" y="6981"/>
                  </a:lnTo>
                  <a:lnTo>
                    <a:pt x="62306" y="26424"/>
                  </a:lnTo>
                  <a:lnTo>
                    <a:pt x="29362" y="56071"/>
                  </a:lnTo>
                  <a:lnTo>
                    <a:pt x="7758" y="93667"/>
                  </a:lnTo>
                  <a:lnTo>
                    <a:pt x="0" y="136956"/>
                  </a:lnTo>
                  <a:lnTo>
                    <a:pt x="7758" y="180252"/>
                  </a:lnTo>
                  <a:lnTo>
                    <a:pt x="29362" y="217852"/>
                  </a:lnTo>
                  <a:lnTo>
                    <a:pt x="62306" y="247501"/>
                  </a:lnTo>
                  <a:lnTo>
                    <a:pt x="104082" y="266944"/>
                  </a:lnTo>
                  <a:lnTo>
                    <a:pt x="152184" y="273926"/>
                  </a:lnTo>
                  <a:lnTo>
                    <a:pt x="200285" y="266944"/>
                  </a:lnTo>
                  <a:lnTo>
                    <a:pt x="242061" y="247501"/>
                  </a:lnTo>
                  <a:lnTo>
                    <a:pt x="275005" y="217852"/>
                  </a:lnTo>
                  <a:lnTo>
                    <a:pt x="296609" y="180252"/>
                  </a:lnTo>
                  <a:lnTo>
                    <a:pt x="304368" y="136956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21213" y="2657004"/>
              <a:ext cx="304800" cy="274320"/>
            </a:xfrm>
            <a:custGeom>
              <a:avLst/>
              <a:gdLst/>
              <a:ahLst/>
              <a:cxnLst/>
              <a:rect l="l" t="t" r="r" b="b"/>
              <a:pathLst>
                <a:path w="304800" h="274319">
                  <a:moveTo>
                    <a:pt x="0" y="136969"/>
                  </a:moveTo>
                  <a:lnTo>
                    <a:pt x="7758" y="180260"/>
                  </a:lnTo>
                  <a:lnTo>
                    <a:pt x="29362" y="217859"/>
                  </a:lnTo>
                  <a:lnTo>
                    <a:pt x="62306" y="247510"/>
                  </a:lnTo>
                  <a:lnTo>
                    <a:pt x="104082" y="266955"/>
                  </a:lnTo>
                  <a:lnTo>
                    <a:pt x="152184" y="273939"/>
                  </a:lnTo>
                  <a:lnTo>
                    <a:pt x="200287" y="266955"/>
                  </a:lnTo>
                  <a:lnTo>
                    <a:pt x="242066" y="247510"/>
                  </a:lnTo>
                  <a:lnTo>
                    <a:pt x="275013" y="217859"/>
                  </a:lnTo>
                  <a:lnTo>
                    <a:pt x="296621" y="180260"/>
                  </a:lnTo>
                  <a:lnTo>
                    <a:pt x="304380" y="136969"/>
                  </a:lnTo>
                  <a:lnTo>
                    <a:pt x="296621" y="93673"/>
                  </a:lnTo>
                  <a:lnTo>
                    <a:pt x="275013" y="56073"/>
                  </a:lnTo>
                  <a:lnTo>
                    <a:pt x="242066" y="26424"/>
                  </a:lnTo>
                  <a:lnTo>
                    <a:pt x="200287" y="6982"/>
                  </a:lnTo>
                  <a:lnTo>
                    <a:pt x="152184" y="0"/>
                  </a:lnTo>
                  <a:lnTo>
                    <a:pt x="104082" y="6982"/>
                  </a:lnTo>
                  <a:lnTo>
                    <a:pt x="62306" y="26424"/>
                  </a:lnTo>
                  <a:lnTo>
                    <a:pt x="29362" y="56073"/>
                  </a:lnTo>
                  <a:lnTo>
                    <a:pt x="7758" y="93673"/>
                  </a:lnTo>
                  <a:lnTo>
                    <a:pt x="0" y="13696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21213" y="2657004"/>
              <a:ext cx="304800" cy="274320"/>
            </a:xfrm>
            <a:custGeom>
              <a:avLst/>
              <a:gdLst/>
              <a:ahLst/>
              <a:cxnLst/>
              <a:rect l="l" t="t" r="r" b="b"/>
              <a:pathLst>
                <a:path w="304800" h="274319">
                  <a:moveTo>
                    <a:pt x="0" y="136969"/>
                  </a:moveTo>
                  <a:lnTo>
                    <a:pt x="7758" y="93673"/>
                  </a:lnTo>
                  <a:lnTo>
                    <a:pt x="29362" y="56073"/>
                  </a:lnTo>
                  <a:lnTo>
                    <a:pt x="62306" y="26424"/>
                  </a:lnTo>
                  <a:lnTo>
                    <a:pt x="104082" y="6982"/>
                  </a:lnTo>
                  <a:lnTo>
                    <a:pt x="152184" y="0"/>
                  </a:lnTo>
                  <a:lnTo>
                    <a:pt x="200287" y="6982"/>
                  </a:lnTo>
                  <a:lnTo>
                    <a:pt x="242066" y="26424"/>
                  </a:lnTo>
                  <a:lnTo>
                    <a:pt x="275013" y="56073"/>
                  </a:lnTo>
                  <a:lnTo>
                    <a:pt x="296621" y="93673"/>
                  </a:lnTo>
                  <a:lnTo>
                    <a:pt x="304380" y="136969"/>
                  </a:lnTo>
                  <a:lnTo>
                    <a:pt x="296621" y="180260"/>
                  </a:lnTo>
                  <a:lnTo>
                    <a:pt x="275013" y="217859"/>
                  </a:lnTo>
                  <a:lnTo>
                    <a:pt x="242066" y="247510"/>
                  </a:lnTo>
                  <a:lnTo>
                    <a:pt x="200287" y="266955"/>
                  </a:lnTo>
                  <a:lnTo>
                    <a:pt x="152184" y="273939"/>
                  </a:lnTo>
                  <a:lnTo>
                    <a:pt x="104082" y="266955"/>
                  </a:lnTo>
                  <a:lnTo>
                    <a:pt x="62306" y="247510"/>
                  </a:lnTo>
                  <a:lnTo>
                    <a:pt x="29362" y="217859"/>
                  </a:lnTo>
                  <a:lnTo>
                    <a:pt x="7758" y="180260"/>
                  </a:lnTo>
                  <a:lnTo>
                    <a:pt x="0" y="136969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810590" y="1569044"/>
            <a:ext cx="3068955" cy="2969895"/>
            <a:chOff x="5810590" y="1569044"/>
            <a:chExt cx="3068955" cy="2969895"/>
          </a:xfrm>
        </p:grpSpPr>
        <p:sp>
          <p:nvSpPr>
            <p:cNvPr id="45" name="object 45"/>
            <p:cNvSpPr/>
            <p:nvPr/>
          </p:nvSpPr>
          <p:spPr>
            <a:xfrm>
              <a:off x="6038735" y="2900108"/>
              <a:ext cx="1062355" cy="1616075"/>
            </a:xfrm>
            <a:custGeom>
              <a:avLst/>
              <a:gdLst/>
              <a:ahLst/>
              <a:cxnLst/>
              <a:rect l="l" t="t" r="r" b="b"/>
              <a:pathLst>
                <a:path w="1062354" h="1616075">
                  <a:moveTo>
                    <a:pt x="467334" y="0"/>
                  </a:moveTo>
                  <a:lnTo>
                    <a:pt x="851090" y="795985"/>
                  </a:lnTo>
                </a:path>
                <a:path w="1062354" h="1616075">
                  <a:moveTo>
                    <a:pt x="482536" y="0"/>
                  </a:moveTo>
                  <a:lnTo>
                    <a:pt x="0" y="795985"/>
                  </a:lnTo>
                </a:path>
                <a:path w="1062354" h="1616075">
                  <a:moveTo>
                    <a:pt x="839711" y="1037564"/>
                  </a:moveTo>
                  <a:lnTo>
                    <a:pt x="616496" y="1615871"/>
                  </a:lnTo>
                </a:path>
                <a:path w="1062354" h="1616075">
                  <a:moveTo>
                    <a:pt x="839101" y="1037564"/>
                  </a:moveTo>
                  <a:lnTo>
                    <a:pt x="1062304" y="1615871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43864" y="3681971"/>
              <a:ext cx="269875" cy="258445"/>
            </a:xfrm>
            <a:custGeom>
              <a:avLst/>
              <a:gdLst/>
              <a:ahLst/>
              <a:cxnLst/>
              <a:rect l="l" t="t" r="r" b="b"/>
              <a:pathLst>
                <a:path w="269875" h="258445">
                  <a:moveTo>
                    <a:pt x="0" y="0"/>
                  </a:moveTo>
                  <a:lnTo>
                    <a:pt x="134886" y="258356"/>
                  </a:lnTo>
                  <a:lnTo>
                    <a:pt x="269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18200" y="3681971"/>
              <a:ext cx="1195705" cy="834390"/>
            </a:xfrm>
            <a:custGeom>
              <a:avLst/>
              <a:gdLst/>
              <a:ahLst/>
              <a:cxnLst/>
              <a:rect l="l" t="t" r="r" b="b"/>
              <a:pathLst>
                <a:path w="1195704" h="834389">
                  <a:moveTo>
                    <a:pt x="1195425" y="0"/>
                  </a:moveTo>
                  <a:lnTo>
                    <a:pt x="1060551" y="258356"/>
                  </a:lnTo>
                  <a:lnTo>
                    <a:pt x="925664" y="0"/>
                  </a:lnTo>
                  <a:lnTo>
                    <a:pt x="1195425" y="0"/>
                  </a:lnTo>
                  <a:close/>
                </a:path>
                <a:path w="1195704" h="834389">
                  <a:moveTo>
                    <a:pt x="223215" y="255701"/>
                  </a:moveTo>
                  <a:lnTo>
                    <a:pt x="0" y="834009"/>
                  </a:lnTo>
                </a:path>
                <a:path w="1195704" h="834389">
                  <a:moveTo>
                    <a:pt x="222605" y="255701"/>
                  </a:moveTo>
                  <a:lnTo>
                    <a:pt x="445808" y="834009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06833" y="3681971"/>
              <a:ext cx="269875" cy="258445"/>
            </a:xfrm>
            <a:custGeom>
              <a:avLst/>
              <a:gdLst/>
              <a:ahLst/>
              <a:cxnLst/>
              <a:rect l="l" t="t" r="r" b="b"/>
              <a:pathLst>
                <a:path w="269875" h="258445">
                  <a:moveTo>
                    <a:pt x="0" y="0"/>
                  </a:moveTo>
                  <a:lnTo>
                    <a:pt x="134886" y="258356"/>
                  </a:lnTo>
                  <a:lnTo>
                    <a:pt x="269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06833" y="1834362"/>
              <a:ext cx="2259965" cy="2106295"/>
            </a:xfrm>
            <a:custGeom>
              <a:avLst/>
              <a:gdLst/>
              <a:ahLst/>
              <a:cxnLst/>
              <a:rect l="l" t="t" r="r" b="b"/>
              <a:pathLst>
                <a:path w="2259965" h="2106295">
                  <a:moveTo>
                    <a:pt x="269773" y="1847608"/>
                  </a:moveTo>
                  <a:lnTo>
                    <a:pt x="134886" y="2105964"/>
                  </a:lnTo>
                  <a:lnTo>
                    <a:pt x="0" y="1847608"/>
                  </a:lnTo>
                  <a:lnTo>
                    <a:pt x="269773" y="1847608"/>
                  </a:lnTo>
                  <a:close/>
                </a:path>
                <a:path w="2259965" h="2106295">
                  <a:moveTo>
                    <a:pt x="1438922" y="0"/>
                  </a:moveTo>
                  <a:lnTo>
                    <a:pt x="601129" y="820686"/>
                  </a:lnTo>
                </a:path>
                <a:path w="2259965" h="2106295">
                  <a:moveTo>
                    <a:pt x="1438910" y="0"/>
                  </a:moveTo>
                  <a:lnTo>
                    <a:pt x="2259596" y="79218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07464" y="2470759"/>
              <a:ext cx="184150" cy="179705"/>
            </a:xfrm>
            <a:custGeom>
              <a:avLst/>
              <a:gdLst/>
              <a:ahLst/>
              <a:cxnLst/>
              <a:rect l="l" t="t" r="r" b="b"/>
              <a:pathLst>
                <a:path w="184150" h="179705">
                  <a:moveTo>
                    <a:pt x="0" y="68465"/>
                  </a:moveTo>
                  <a:lnTo>
                    <a:pt x="183667" y="179628"/>
                  </a:lnTo>
                  <a:lnTo>
                    <a:pt x="66090" y="0"/>
                  </a:lnTo>
                  <a:lnTo>
                    <a:pt x="0" y="68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19567" y="2482913"/>
              <a:ext cx="147320" cy="144145"/>
            </a:xfrm>
            <a:custGeom>
              <a:avLst/>
              <a:gdLst/>
              <a:ahLst/>
              <a:cxnLst/>
              <a:rect l="l" t="t" r="r" b="b"/>
              <a:pathLst>
                <a:path w="147320" h="144144">
                  <a:moveTo>
                    <a:pt x="52844" y="0"/>
                  </a:moveTo>
                  <a:lnTo>
                    <a:pt x="146862" y="143637"/>
                  </a:lnTo>
                  <a:lnTo>
                    <a:pt x="0" y="5473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13777" y="1576654"/>
              <a:ext cx="269875" cy="258445"/>
            </a:xfrm>
            <a:custGeom>
              <a:avLst/>
              <a:gdLst/>
              <a:ahLst/>
              <a:cxnLst/>
              <a:rect l="l" t="t" r="r" b="b"/>
              <a:pathLst>
                <a:path w="269875" h="258444">
                  <a:moveTo>
                    <a:pt x="0" y="258368"/>
                  </a:moveTo>
                  <a:lnTo>
                    <a:pt x="269760" y="258368"/>
                  </a:lnTo>
                  <a:lnTo>
                    <a:pt x="134874" y="0"/>
                  </a:lnTo>
                  <a:lnTo>
                    <a:pt x="0" y="25836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13777" y="1576654"/>
              <a:ext cx="269875" cy="258445"/>
            </a:xfrm>
            <a:custGeom>
              <a:avLst/>
              <a:gdLst/>
              <a:ahLst/>
              <a:cxnLst/>
              <a:rect l="l" t="t" r="r" b="b"/>
              <a:pathLst>
                <a:path w="269875" h="258444">
                  <a:moveTo>
                    <a:pt x="269760" y="258368"/>
                  </a:moveTo>
                  <a:lnTo>
                    <a:pt x="134874" y="0"/>
                  </a:lnTo>
                  <a:lnTo>
                    <a:pt x="0" y="258368"/>
                  </a:lnTo>
                  <a:lnTo>
                    <a:pt x="269760" y="258368"/>
                  </a:lnTo>
                  <a:close/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59435" y="2641790"/>
              <a:ext cx="304800" cy="274320"/>
            </a:xfrm>
            <a:custGeom>
              <a:avLst/>
              <a:gdLst/>
              <a:ahLst/>
              <a:cxnLst/>
              <a:rect l="l" t="t" r="r" b="b"/>
              <a:pathLst>
                <a:path w="304800" h="274319">
                  <a:moveTo>
                    <a:pt x="0" y="136956"/>
                  </a:moveTo>
                  <a:lnTo>
                    <a:pt x="7758" y="180252"/>
                  </a:lnTo>
                  <a:lnTo>
                    <a:pt x="29363" y="217852"/>
                  </a:lnTo>
                  <a:lnTo>
                    <a:pt x="62309" y="247501"/>
                  </a:lnTo>
                  <a:lnTo>
                    <a:pt x="104088" y="266944"/>
                  </a:lnTo>
                  <a:lnTo>
                    <a:pt x="152196" y="273926"/>
                  </a:lnTo>
                  <a:lnTo>
                    <a:pt x="200298" y="266944"/>
                  </a:lnTo>
                  <a:lnTo>
                    <a:pt x="242074" y="247501"/>
                  </a:lnTo>
                  <a:lnTo>
                    <a:pt x="275018" y="217852"/>
                  </a:lnTo>
                  <a:lnTo>
                    <a:pt x="296622" y="180252"/>
                  </a:lnTo>
                  <a:lnTo>
                    <a:pt x="304380" y="136956"/>
                  </a:lnTo>
                  <a:lnTo>
                    <a:pt x="296622" y="93667"/>
                  </a:lnTo>
                  <a:lnTo>
                    <a:pt x="275018" y="56071"/>
                  </a:lnTo>
                  <a:lnTo>
                    <a:pt x="242074" y="26424"/>
                  </a:lnTo>
                  <a:lnTo>
                    <a:pt x="200298" y="6981"/>
                  </a:lnTo>
                  <a:lnTo>
                    <a:pt x="152196" y="0"/>
                  </a:lnTo>
                  <a:lnTo>
                    <a:pt x="104088" y="6981"/>
                  </a:lnTo>
                  <a:lnTo>
                    <a:pt x="62309" y="26424"/>
                  </a:lnTo>
                  <a:lnTo>
                    <a:pt x="29363" y="56071"/>
                  </a:lnTo>
                  <a:lnTo>
                    <a:pt x="7758" y="93667"/>
                  </a:lnTo>
                  <a:lnTo>
                    <a:pt x="0" y="13695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59435" y="2641790"/>
              <a:ext cx="2512060" cy="1889760"/>
            </a:xfrm>
            <a:custGeom>
              <a:avLst/>
              <a:gdLst/>
              <a:ahLst/>
              <a:cxnLst/>
              <a:rect l="l" t="t" r="r" b="b"/>
              <a:pathLst>
                <a:path w="2512059" h="1889760">
                  <a:moveTo>
                    <a:pt x="304380" y="136956"/>
                  </a:moveTo>
                  <a:lnTo>
                    <a:pt x="296622" y="93667"/>
                  </a:lnTo>
                  <a:lnTo>
                    <a:pt x="275018" y="56071"/>
                  </a:lnTo>
                  <a:lnTo>
                    <a:pt x="242074" y="26424"/>
                  </a:lnTo>
                  <a:lnTo>
                    <a:pt x="200298" y="6981"/>
                  </a:lnTo>
                  <a:lnTo>
                    <a:pt x="152196" y="0"/>
                  </a:lnTo>
                  <a:lnTo>
                    <a:pt x="104088" y="6981"/>
                  </a:lnTo>
                  <a:lnTo>
                    <a:pt x="62309" y="26424"/>
                  </a:lnTo>
                  <a:lnTo>
                    <a:pt x="29363" y="56071"/>
                  </a:lnTo>
                  <a:lnTo>
                    <a:pt x="7758" y="93667"/>
                  </a:lnTo>
                  <a:lnTo>
                    <a:pt x="0" y="136956"/>
                  </a:lnTo>
                  <a:lnTo>
                    <a:pt x="7758" y="180252"/>
                  </a:lnTo>
                  <a:lnTo>
                    <a:pt x="29363" y="217852"/>
                  </a:lnTo>
                  <a:lnTo>
                    <a:pt x="62309" y="247501"/>
                  </a:lnTo>
                  <a:lnTo>
                    <a:pt x="104088" y="266944"/>
                  </a:lnTo>
                  <a:lnTo>
                    <a:pt x="152196" y="273926"/>
                  </a:lnTo>
                  <a:lnTo>
                    <a:pt x="200298" y="266944"/>
                  </a:lnTo>
                  <a:lnTo>
                    <a:pt x="242074" y="247501"/>
                  </a:lnTo>
                  <a:lnTo>
                    <a:pt x="275018" y="217852"/>
                  </a:lnTo>
                  <a:lnTo>
                    <a:pt x="296622" y="180252"/>
                  </a:lnTo>
                  <a:lnTo>
                    <a:pt x="304380" y="136956"/>
                  </a:lnTo>
                </a:path>
                <a:path w="2512059" h="1889760">
                  <a:moveTo>
                    <a:pt x="1825993" y="267817"/>
                  </a:moveTo>
                  <a:lnTo>
                    <a:pt x="1449857" y="1077099"/>
                  </a:lnTo>
                </a:path>
                <a:path w="2512059" h="1889760">
                  <a:moveTo>
                    <a:pt x="1803196" y="262115"/>
                  </a:moveTo>
                  <a:lnTo>
                    <a:pt x="2308529" y="1073302"/>
                  </a:lnTo>
                </a:path>
                <a:path w="2512059" h="1889760">
                  <a:moveTo>
                    <a:pt x="2289454" y="1311097"/>
                  </a:moveTo>
                  <a:lnTo>
                    <a:pt x="2066251" y="1889404"/>
                  </a:lnTo>
                </a:path>
                <a:path w="2512059" h="1889760">
                  <a:moveTo>
                    <a:pt x="2288844" y="1311097"/>
                  </a:moveTo>
                  <a:lnTo>
                    <a:pt x="2512056" y="1889404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14321" y="3697185"/>
              <a:ext cx="269875" cy="258445"/>
            </a:xfrm>
            <a:custGeom>
              <a:avLst/>
              <a:gdLst/>
              <a:ahLst/>
              <a:cxnLst/>
              <a:rect l="l" t="t" r="r" b="b"/>
              <a:pathLst>
                <a:path w="269875" h="258445">
                  <a:moveTo>
                    <a:pt x="0" y="0"/>
                  </a:moveTo>
                  <a:lnTo>
                    <a:pt x="134874" y="258368"/>
                  </a:lnTo>
                  <a:lnTo>
                    <a:pt x="269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88643" y="3697185"/>
              <a:ext cx="1195705" cy="834390"/>
            </a:xfrm>
            <a:custGeom>
              <a:avLst/>
              <a:gdLst/>
              <a:ahLst/>
              <a:cxnLst/>
              <a:rect l="l" t="t" r="r" b="b"/>
              <a:pathLst>
                <a:path w="1195704" h="834389">
                  <a:moveTo>
                    <a:pt x="1195438" y="0"/>
                  </a:moveTo>
                  <a:lnTo>
                    <a:pt x="1060551" y="258368"/>
                  </a:lnTo>
                  <a:lnTo>
                    <a:pt x="925677" y="0"/>
                  </a:lnTo>
                  <a:lnTo>
                    <a:pt x="1195438" y="0"/>
                  </a:lnTo>
                  <a:close/>
                </a:path>
                <a:path w="1195704" h="834389">
                  <a:moveTo>
                    <a:pt x="223202" y="255701"/>
                  </a:moveTo>
                  <a:lnTo>
                    <a:pt x="0" y="834009"/>
                  </a:lnTo>
                </a:path>
                <a:path w="1195704" h="834389">
                  <a:moveTo>
                    <a:pt x="222592" y="255701"/>
                  </a:moveTo>
                  <a:lnTo>
                    <a:pt x="445808" y="834009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677276" y="3697185"/>
              <a:ext cx="269875" cy="258445"/>
            </a:xfrm>
            <a:custGeom>
              <a:avLst/>
              <a:gdLst/>
              <a:ahLst/>
              <a:cxnLst/>
              <a:rect l="l" t="t" r="r" b="b"/>
              <a:pathLst>
                <a:path w="269875" h="258445">
                  <a:moveTo>
                    <a:pt x="0" y="0"/>
                  </a:moveTo>
                  <a:lnTo>
                    <a:pt x="134874" y="258368"/>
                  </a:lnTo>
                  <a:lnTo>
                    <a:pt x="269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77276" y="3697185"/>
              <a:ext cx="269875" cy="258445"/>
            </a:xfrm>
            <a:custGeom>
              <a:avLst/>
              <a:gdLst/>
              <a:ahLst/>
              <a:cxnLst/>
              <a:rect l="l" t="t" r="r" b="b"/>
              <a:pathLst>
                <a:path w="269875" h="258445">
                  <a:moveTo>
                    <a:pt x="269760" y="0"/>
                  </a:moveTo>
                  <a:lnTo>
                    <a:pt x="134874" y="258368"/>
                  </a:lnTo>
                  <a:lnTo>
                    <a:pt x="0" y="0"/>
                  </a:lnTo>
                  <a:lnTo>
                    <a:pt x="269760" y="0"/>
                  </a:lnTo>
                  <a:close/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25891" y="2657004"/>
              <a:ext cx="304800" cy="274320"/>
            </a:xfrm>
            <a:custGeom>
              <a:avLst/>
              <a:gdLst/>
              <a:ahLst/>
              <a:cxnLst/>
              <a:rect l="l" t="t" r="r" b="b"/>
              <a:pathLst>
                <a:path w="304800" h="274319">
                  <a:moveTo>
                    <a:pt x="0" y="136969"/>
                  </a:moveTo>
                  <a:lnTo>
                    <a:pt x="7758" y="180260"/>
                  </a:lnTo>
                  <a:lnTo>
                    <a:pt x="29362" y="217859"/>
                  </a:lnTo>
                  <a:lnTo>
                    <a:pt x="62306" y="247510"/>
                  </a:lnTo>
                  <a:lnTo>
                    <a:pt x="104082" y="266955"/>
                  </a:lnTo>
                  <a:lnTo>
                    <a:pt x="152184" y="273939"/>
                  </a:lnTo>
                  <a:lnTo>
                    <a:pt x="200285" y="266955"/>
                  </a:lnTo>
                  <a:lnTo>
                    <a:pt x="242061" y="247510"/>
                  </a:lnTo>
                  <a:lnTo>
                    <a:pt x="275005" y="217859"/>
                  </a:lnTo>
                  <a:lnTo>
                    <a:pt x="296609" y="180260"/>
                  </a:lnTo>
                  <a:lnTo>
                    <a:pt x="304368" y="136969"/>
                  </a:lnTo>
                  <a:lnTo>
                    <a:pt x="296609" y="93673"/>
                  </a:lnTo>
                  <a:lnTo>
                    <a:pt x="275005" y="56073"/>
                  </a:lnTo>
                  <a:lnTo>
                    <a:pt x="242061" y="26424"/>
                  </a:lnTo>
                  <a:lnTo>
                    <a:pt x="200285" y="6982"/>
                  </a:lnTo>
                  <a:lnTo>
                    <a:pt x="152184" y="0"/>
                  </a:lnTo>
                  <a:lnTo>
                    <a:pt x="104082" y="6982"/>
                  </a:lnTo>
                  <a:lnTo>
                    <a:pt x="62306" y="26424"/>
                  </a:lnTo>
                  <a:lnTo>
                    <a:pt x="29362" y="56073"/>
                  </a:lnTo>
                  <a:lnTo>
                    <a:pt x="7758" y="93673"/>
                  </a:lnTo>
                  <a:lnTo>
                    <a:pt x="0" y="13696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025891" y="2657004"/>
              <a:ext cx="304800" cy="274320"/>
            </a:xfrm>
            <a:custGeom>
              <a:avLst/>
              <a:gdLst/>
              <a:ahLst/>
              <a:cxnLst/>
              <a:rect l="l" t="t" r="r" b="b"/>
              <a:pathLst>
                <a:path w="304800" h="274319">
                  <a:moveTo>
                    <a:pt x="0" y="136969"/>
                  </a:moveTo>
                  <a:lnTo>
                    <a:pt x="7758" y="93673"/>
                  </a:lnTo>
                  <a:lnTo>
                    <a:pt x="29362" y="56073"/>
                  </a:lnTo>
                  <a:lnTo>
                    <a:pt x="62306" y="26424"/>
                  </a:lnTo>
                  <a:lnTo>
                    <a:pt x="104082" y="6982"/>
                  </a:lnTo>
                  <a:lnTo>
                    <a:pt x="152184" y="0"/>
                  </a:lnTo>
                  <a:lnTo>
                    <a:pt x="200285" y="6982"/>
                  </a:lnTo>
                  <a:lnTo>
                    <a:pt x="242061" y="26424"/>
                  </a:lnTo>
                  <a:lnTo>
                    <a:pt x="275005" y="56073"/>
                  </a:lnTo>
                  <a:lnTo>
                    <a:pt x="296609" y="93673"/>
                  </a:lnTo>
                  <a:lnTo>
                    <a:pt x="304368" y="136969"/>
                  </a:lnTo>
                  <a:lnTo>
                    <a:pt x="296609" y="180260"/>
                  </a:lnTo>
                  <a:lnTo>
                    <a:pt x="275005" y="217859"/>
                  </a:lnTo>
                  <a:lnTo>
                    <a:pt x="242061" y="247510"/>
                  </a:lnTo>
                  <a:lnTo>
                    <a:pt x="200285" y="266955"/>
                  </a:lnTo>
                  <a:lnTo>
                    <a:pt x="152184" y="273939"/>
                  </a:lnTo>
                  <a:lnTo>
                    <a:pt x="104082" y="266955"/>
                  </a:lnTo>
                  <a:lnTo>
                    <a:pt x="62306" y="247510"/>
                  </a:lnTo>
                  <a:lnTo>
                    <a:pt x="29362" y="217859"/>
                  </a:lnTo>
                  <a:lnTo>
                    <a:pt x="7758" y="180260"/>
                  </a:lnTo>
                  <a:lnTo>
                    <a:pt x="0" y="136969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130298" y="4444790"/>
            <a:ext cx="7983220" cy="14103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25"/>
              </a:spcBef>
              <a:tabLst>
                <a:tab pos="1290955" algn="l"/>
                <a:tab pos="1671320" algn="l"/>
                <a:tab pos="2127885" algn="l"/>
                <a:tab pos="2599690" algn="l"/>
                <a:tab pos="3056255" algn="l"/>
                <a:tab pos="3436620" algn="l"/>
                <a:tab pos="3908425" algn="l"/>
                <a:tab pos="4555490" algn="l"/>
                <a:tab pos="5049520" algn="l"/>
                <a:tab pos="5438140" algn="l"/>
                <a:tab pos="5871845" algn="l"/>
                <a:tab pos="6396990" algn="l"/>
                <a:tab pos="6868795" algn="l"/>
                <a:tab pos="7150100" algn="l"/>
              </a:tabLst>
            </a:pPr>
            <a:r>
              <a:rPr sz="1650" b="1" spc="15" dirty="0">
                <a:latin typeface="Arial"/>
                <a:cs typeface="Arial"/>
              </a:rPr>
              <a:t>2	2	3	3	1	1	4	4	20	20	30	30	1	1	400</a:t>
            </a:r>
            <a:r>
              <a:rPr sz="1650" b="1" spc="305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400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50" spc="-105" dirty="0">
                <a:latin typeface="Tahoma"/>
                <a:cs typeface="Tahoma"/>
              </a:rPr>
              <a:t>Behaviour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preserved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only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by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Tahoma"/>
                <a:cs typeface="Tahoma"/>
              </a:rPr>
              <a:t>positive</a:t>
            </a:r>
            <a:r>
              <a:rPr sz="2050" spc="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solidFill>
                  <a:srgbClr val="004B00"/>
                </a:solidFill>
                <a:latin typeface="Tahoma"/>
                <a:cs typeface="Tahoma"/>
              </a:rPr>
              <a:t>linear</a:t>
            </a:r>
            <a:r>
              <a:rPr sz="2050" spc="1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transformation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spc="150" dirty="0">
                <a:latin typeface="Bookman Old Style"/>
                <a:cs typeface="Bookman Old Style"/>
              </a:rPr>
              <a:t>Eval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40" dirty="0">
                <a:latin typeface="Tahoma"/>
                <a:cs typeface="Tahoma"/>
              </a:rPr>
              <a:t>Hence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spc="150" dirty="0">
                <a:latin typeface="Bookman Old Style"/>
                <a:cs typeface="Bookman Old Style"/>
              </a:rPr>
              <a:t>Eval</a:t>
            </a:r>
            <a:r>
              <a:rPr sz="2050" b="0" spc="-25" dirty="0">
                <a:latin typeface="Bookman Old Style"/>
                <a:cs typeface="Bookman Old Style"/>
              </a:rPr>
              <a:t> </a:t>
            </a:r>
            <a:r>
              <a:rPr sz="2050" spc="-125" dirty="0">
                <a:latin typeface="Tahoma"/>
                <a:cs typeface="Tahoma"/>
              </a:rPr>
              <a:t>should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proportional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expected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payoff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35</a:t>
            </a:fld>
            <a:endParaRPr spc="2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D72ACE2-25F1-4A03-B8B0-FC010876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00A992D-8DBC-4FF2-9EBD-01DBDB0592B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445" algn="ctr">
              <a:lnSpc>
                <a:spcPts val="2635"/>
              </a:lnSpc>
            </a:pPr>
            <a:r>
              <a:rPr spc="100" dirty="0"/>
              <a:t>Games</a:t>
            </a:r>
            <a:r>
              <a:rPr spc="240" dirty="0"/>
              <a:t> </a:t>
            </a:r>
            <a:r>
              <a:rPr spc="105" dirty="0"/>
              <a:t>of</a:t>
            </a:r>
            <a:r>
              <a:rPr spc="260" dirty="0"/>
              <a:t> </a:t>
            </a:r>
            <a:r>
              <a:rPr spc="100" dirty="0"/>
              <a:t>imperfect</a:t>
            </a:r>
            <a:r>
              <a:rPr spc="254" dirty="0"/>
              <a:t> </a:t>
            </a:r>
            <a:r>
              <a:rPr spc="75" dirty="0"/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199" y="1396713"/>
            <a:ext cx="7613650" cy="3843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spc="-80" dirty="0">
                <a:latin typeface="Tahoma"/>
                <a:cs typeface="Tahoma"/>
              </a:rPr>
              <a:t>E.g.,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card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games,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where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opponent’s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initial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cards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unknown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-85" dirty="0">
                <a:latin typeface="Tahoma"/>
                <a:cs typeface="Tahoma"/>
              </a:rPr>
              <a:t>Typically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235" dirty="0">
                <a:latin typeface="Tahoma"/>
                <a:cs typeface="Tahoma"/>
              </a:rPr>
              <a:t>we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can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calculate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probability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possible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deal</a:t>
            </a:r>
            <a:endParaRPr sz="2050">
              <a:latin typeface="Tahoma"/>
              <a:cs typeface="Tahoma"/>
            </a:endParaRPr>
          </a:p>
          <a:p>
            <a:pPr marL="50800" marR="379730">
              <a:lnSpc>
                <a:spcPct val="163400"/>
              </a:lnSpc>
            </a:pPr>
            <a:r>
              <a:rPr sz="2050" spc="-170" dirty="0">
                <a:latin typeface="Tahoma"/>
                <a:cs typeface="Tahoma"/>
              </a:rPr>
              <a:t>Seems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just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like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having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one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big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dice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roll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beginning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225" dirty="0">
                <a:latin typeface="Tahoma"/>
                <a:cs typeface="Tahoma"/>
              </a:rPr>
              <a:t>game</a:t>
            </a:r>
            <a:r>
              <a:rPr sz="2100" spc="-33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 </a:t>
            </a:r>
            <a:r>
              <a:rPr sz="2100" spc="-63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185" dirty="0">
                <a:solidFill>
                  <a:srgbClr val="004B00"/>
                </a:solidFill>
                <a:latin typeface="Tahoma"/>
                <a:cs typeface="Tahoma"/>
              </a:rPr>
              <a:t>Idea</a:t>
            </a:r>
            <a:r>
              <a:rPr sz="2050" spc="-185" dirty="0">
                <a:latin typeface="Tahoma"/>
                <a:cs typeface="Tahoma"/>
              </a:rPr>
              <a:t>:</a:t>
            </a:r>
            <a:r>
              <a:rPr sz="2050" spc="21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compute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minimax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value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action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deal,</a:t>
            </a:r>
            <a:endParaRPr sz="2050">
              <a:latin typeface="Tahoma"/>
              <a:cs typeface="Tahoma"/>
            </a:endParaRPr>
          </a:p>
          <a:p>
            <a:pPr marL="782320">
              <a:lnSpc>
                <a:spcPct val="100000"/>
              </a:lnSpc>
              <a:spcBef>
                <a:spcPts val="25"/>
              </a:spcBef>
            </a:pPr>
            <a:r>
              <a:rPr sz="2050" spc="-130" dirty="0">
                <a:latin typeface="Tahoma"/>
                <a:cs typeface="Tahoma"/>
              </a:rPr>
              <a:t>then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choose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action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highest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expected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value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over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all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85" dirty="0">
                <a:latin typeface="Tahoma"/>
                <a:cs typeface="Tahoma"/>
              </a:rPr>
              <a:t>deals</a:t>
            </a:r>
            <a:r>
              <a:rPr sz="2100" spc="-27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endParaRPr sz="2100" baseline="29761">
              <a:latin typeface="Lucida Sans Unicode"/>
              <a:cs typeface="Lucida Sans Unicode"/>
            </a:endParaRPr>
          </a:p>
          <a:p>
            <a:pPr marL="50800" marR="1149350">
              <a:lnSpc>
                <a:spcPts val="4029"/>
              </a:lnSpc>
              <a:spcBef>
                <a:spcPts val="385"/>
              </a:spcBef>
            </a:pPr>
            <a:r>
              <a:rPr sz="2050" spc="-90" dirty="0">
                <a:latin typeface="Tahoma"/>
                <a:cs typeface="Tahoma"/>
              </a:rPr>
              <a:t>Special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case: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action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optimal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all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deals,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it’s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optimal.</a:t>
            </a:r>
            <a:r>
              <a:rPr sz="2100" spc="-18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 </a:t>
            </a:r>
            <a:r>
              <a:rPr sz="2100" spc="-63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5" dirty="0">
                <a:latin typeface="Tahoma"/>
                <a:cs typeface="Tahoma"/>
              </a:rPr>
              <a:t>GIB,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current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best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bridge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program,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approximates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this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idea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by</a:t>
            </a:r>
            <a:endParaRPr sz="2050">
              <a:latin typeface="Tahoma"/>
              <a:cs typeface="Tahoma"/>
            </a:endParaRPr>
          </a:p>
          <a:p>
            <a:pPr marL="717550" indent="-302260">
              <a:lnSpc>
                <a:spcPts val="2090"/>
              </a:lnSpc>
              <a:buAutoNum type="arabicParenR"/>
              <a:tabLst>
                <a:tab pos="718185" algn="l"/>
              </a:tabLst>
            </a:pPr>
            <a:r>
              <a:rPr sz="2050" spc="-130" dirty="0">
                <a:latin typeface="Tahoma"/>
                <a:cs typeface="Tahoma"/>
              </a:rPr>
              <a:t>generating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100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deals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consistent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bidding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information</a:t>
            </a:r>
            <a:endParaRPr sz="2050">
              <a:latin typeface="Tahoma"/>
              <a:cs typeface="Tahoma"/>
            </a:endParaRPr>
          </a:p>
          <a:p>
            <a:pPr marL="717550" indent="-302260">
              <a:lnSpc>
                <a:spcPct val="100000"/>
              </a:lnSpc>
              <a:spcBef>
                <a:spcPts val="35"/>
              </a:spcBef>
              <a:buAutoNum type="arabicParenR"/>
              <a:tabLst>
                <a:tab pos="718185" algn="l"/>
              </a:tabLst>
            </a:pPr>
            <a:r>
              <a:rPr sz="2050" spc="-95" dirty="0">
                <a:latin typeface="Tahoma"/>
                <a:cs typeface="Tahoma"/>
              </a:rPr>
              <a:t>picking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action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that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wins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most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tricks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average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3620B-250E-4B8C-AEF2-459DA116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0643A4-A0A0-440E-AB82-5E48BF6AA9C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10429"/>
            <a:ext cx="56927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latin typeface="Tahoma"/>
                <a:cs typeface="Tahoma"/>
              </a:rPr>
              <a:t>Four-card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bridge/whist/hearts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hand,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spc="110" dirty="0">
                <a:latin typeface="Bookman Old Style"/>
                <a:cs typeface="Bookman Old Style"/>
              </a:rPr>
              <a:t>Max</a:t>
            </a:r>
            <a:r>
              <a:rPr sz="2050" b="0" spc="-5" dirty="0"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play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first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36287" y="1873295"/>
            <a:ext cx="253365" cy="308610"/>
            <a:chOff x="2136287" y="1873295"/>
            <a:chExt cx="253365" cy="308610"/>
          </a:xfrm>
        </p:grpSpPr>
        <p:sp>
          <p:nvSpPr>
            <p:cNvPr id="5" name="object 5"/>
            <p:cNvSpPr/>
            <p:nvPr/>
          </p:nvSpPr>
          <p:spPr>
            <a:xfrm>
              <a:off x="2142870" y="1879879"/>
              <a:ext cx="240665" cy="295275"/>
            </a:xfrm>
            <a:custGeom>
              <a:avLst/>
              <a:gdLst/>
              <a:ahLst/>
              <a:cxnLst/>
              <a:rect l="l" t="t" r="r" b="b"/>
              <a:pathLst>
                <a:path w="240664" h="295275">
                  <a:moveTo>
                    <a:pt x="0" y="10528"/>
                  </a:moveTo>
                  <a:lnTo>
                    <a:pt x="0" y="10528"/>
                  </a:lnTo>
                  <a:lnTo>
                    <a:pt x="0" y="238760"/>
                  </a:lnTo>
                  <a:lnTo>
                    <a:pt x="32" y="265175"/>
                  </a:lnTo>
                  <a:lnTo>
                    <a:pt x="8432" y="291414"/>
                  </a:lnTo>
                  <a:lnTo>
                    <a:pt x="10541" y="293179"/>
                  </a:lnTo>
                  <a:lnTo>
                    <a:pt x="12312" y="294192"/>
                  </a:lnTo>
                  <a:lnTo>
                    <a:pt x="16851" y="294713"/>
                  </a:lnTo>
                  <a:lnTo>
                    <a:pt x="27712" y="294904"/>
                  </a:lnTo>
                  <a:lnTo>
                    <a:pt x="48450" y="294932"/>
                  </a:lnTo>
                  <a:lnTo>
                    <a:pt x="80906" y="294932"/>
                  </a:lnTo>
                  <a:lnTo>
                    <a:pt x="120078" y="294932"/>
                  </a:lnTo>
                  <a:lnTo>
                    <a:pt x="159250" y="294932"/>
                  </a:lnTo>
                  <a:lnTo>
                    <a:pt x="191706" y="294932"/>
                  </a:lnTo>
                  <a:lnTo>
                    <a:pt x="212444" y="294904"/>
                  </a:lnTo>
                  <a:lnTo>
                    <a:pt x="223307" y="294713"/>
                  </a:lnTo>
                  <a:lnTo>
                    <a:pt x="227850" y="294192"/>
                  </a:lnTo>
                  <a:lnTo>
                    <a:pt x="229628" y="293179"/>
                  </a:lnTo>
                  <a:lnTo>
                    <a:pt x="231736" y="291414"/>
                  </a:lnTo>
                  <a:lnTo>
                    <a:pt x="235953" y="287909"/>
                  </a:lnTo>
                  <a:lnTo>
                    <a:pt x="240157" y="238760"/>
                  </a:lnTo>
                  <a:lnTo>
                    <a:pt x="240157" y="197387"/>
                  </a:lnTo>
                  <a:lnTo>
                    <a:pt x="240157" y="147461"/>
                  </a:lnTo>
                  <a:lnTo>
                    <a:pt x="240157" y="97536"/>
                  </a:lnTo>
                  <a:lnTo>
                    <a:pt x="240157" y="56172"/>
                  </a:lnTo>
                  <a:lnTo>
                    <a:pt x="240124" y="29756"/>
                  </a:lnTo>
                  <a:lnTo>
                    <a:pt x="212444" y="27"/>
                  </a:lnTo>
                  <a:lnTo>
                    <a:pt x="191706" y="0"/>
                  </a:lnTo>
                  <a:lnTo>
                    <a:pt x="159250" y="0"/>
                  </a:lnTo>
                  <a:lnTo>
                    <a:pt x="120078" y="0"/>
                  </a:lnTo>
                  <a:lnTo>
                    <a:pt x="80906" y="0"/>
                  </a:lnTo>
                  <a:lnTo>
                    <a:pt x="48450" y="0"/>
                  </a:lnTo>
                  <a:lnTo>
                    <a:pt x="27745" y="0"/>
                  </a:lnTo>
                  <a:lnTo>
                    <a:pt x="17113" y="0"/>
                  </a:lnTo>
                  <a:lnTo>
                    <a:pt x="13196" y="0"/>
                  </a:lnTo>
                  <a:lnTo>
                    <a:pt x="12636" y="0"/>
                  </a:lnTo>
                  <a:lnTo>
                    <a:pt x="10541" y="1752"/>
                  </a:lnTo>
                  <a:lnTo>
                    <a:pt x="8432" y="3505"/>
                  </a:lnTo>
                  <a:lnTo>
                    <a:pt x="4216" y="7023"/>
                  </a:lnTo>
                  <a:lnTo>
                    <a:pt x="2108" y="8775"/>
                  </a:lnTo>
                  <a:lnTo>
                    <a:pt x="0" y="10528"/>
                  </a:lnTo>
                </a:path>
              </a:pathLst>
            </a:custGeom>
            <a:ln w="13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9253" y="1965527"/>
              <a:ext cx="107429" cy="12889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146528" y="1899622"/>
            <a:ext cx="123189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15" dirty="0">
                <a:latin typeface="Arial"/>
                <a:cs typeface="Arial"/>
              </a:rPr>
              <a:t>8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21615" y="2421021"/>
            <a:ext cx="253365" cy="308610"/>
            <a:chOff x="3821615" y="2421021"/>
            <a:chExt cx="253365" cy="308610"/>
          </a:xfrm>
        </p:grpSpPr>
        <p:sp>
          <p:nvSpPr>
            <p:cNvPr id="9" name="object 9"/>
            <p:cNvSpPr/>
            <p:nvPr/>
          </p:nvSpPr>
          <p:spPr>
            <a:xfrm>
              <a:off x="3828198" y="2427604"/>
              <a:ext cx="240665" cy="295275"/>
            </a:xfrm>
            <a:custGeom>
              <a:avLst/>
              <a:gdLst/>
              <a:ahLst/>
              <a:cxnLst/>
              <a:rect l="l" t="t" r="r" b="b"/>
              <a:pathLst>
                <a:path w="240664" h="295275">
                  <a:moveTo>
                    <a:pt x="0" y="10541"/>
                  </a:moveTo>
                  <a:lnTo>
                    <a:pt x="0" y="10541"/>
                  </a:lnTo>
                  <a:lnTo>
                    <a:pt x="0" y="238760"/>
                  </a:lnTo>
                  <a:lnTo>
                    <a:pt x="32" y="265175"/>
                  </a:lnTo>
                  <a:lnTo>
                    <a:pt x="263" y="278917"/>
                  </a:lnTo>
                  <a:lnTo>
                    <a:pt x="889" y="284429"/>
                  </a:lnTo>
                  <a:lnTo>
                    <a:pt x="2108" y="286156"/>
                  </a:lnTo>
                  <a:lnTo>
                    <a:pt x="4216" y="287909"/>
                  </a:lnTo>
                  <a:lnTo>
                    <a:pt x="8420" y="291426"/>
                  </a:lnTo>
                  <a:lnTo>
                    <a:pt x="48450" y="294932"/>
                  </a:lnTo>
                  <a:lnTo>
                    <a:pt x="80906" y="294932"/>
                  </a:lnTo>
                  <a:lnTo>
                    <a:pt x="120078" y="294932"/>
                  </a:lnTo>
                  <a:lnTo>
                    <a:pt x="159250" y="294932"/>
                  </a:lnTo>
                  <a:lnTo>
                    <a:pt x="191706" y="294932"/>
                  </a:lnTo>
                  <a:lnTo>
                    <a:pt x="212444" y="294904"/>
                  </a:lnTo>
                  <a:lnTo>
                    <a:pt x="223307" y="294713"/>
                  </a:lnTo>
                  <a:lnTo>
                    <a:pt x="227850" y="294192"/>
                  </a:lnTo>
                  <a:lnTo>
                    <a:pt x="229628" y="293179"/>
                  </a:lnTo>
                  <a:lnTo>
                    <a:pt x="231724" y="291426"/>
                  </a:lnTo>
                  <a:lnTo>
                    <a:pt x="235940" y="287909"/>
                  </a:lnTo>
                  <a:lnTo>
                    <a:pt x="240157" y="238760"/>
                  </a:lnTo>
                  <a:lnTo>
                    <a:pt x="240157" y="197395"/>
                  </a:lnTo>
                  <a:lnTo>
                    <a:pt x="240157" y="147472"/>
                  </a:lnTo>
                  <a:lnTo>
                    <a:pt x="240157" y="97549"/>
                  </a:lnTo>
                  <a:lnTo>
                    <a:pt x="240157" y="56184"/>
                  </a:lnTo>
                  <a:lnTo>
                    <a:pt x="240124" y="29769"/>
                  </a:lnTo>
                  <a:lnTo>
                    <a:pt x="231724" y="3517"/>
                  </a:lnTo>
                  <a:lnTo>
                    <a:pt x="229628" y="1765"/>
                  </a:lnTo>
                  <a:lnTo>
                    <a:pt x="227850" y="744"/>
                  </a:lnTo>
                  <a:lnTo>
                    <a:pt x="223307" y="220"/>
                  </a:lnTo>
                  <a:lnTo>
                    <a:pt x="212444" y="27"/>
                  </a:lnTo>
                  <a:lnTo>
                    <a:pt x="191706" y="0"/>
                  </a:lnTo>
                  <a:lnTo>
                    <a:pt x="159250" y="0"/>
                  </a:lnTo>
                  <a:lnTo>
                    <a:pt x="120078" y="0"/>
                  </a:lnTo>
                  <a:lnTo>
                    <a:pt x="80906" y="0"/>
                  </a:lnTo>
                  <a:lnTo>
                    <a:pt x="48450" y="0"/>
                  </a:lnTo>
                  <a:lnTo>
                    <a:pt x="27745" y="0"/>
                  </a:lnTo>
                  <a:lnTo>
                    <a:pt x="17113" y="0"/>
                  </a:lnTo>
                  <a:lnTo>
                    <a:pt x="13196" y="0"/>
                  </a:lnTo>
                  <a:lnTo>
                    <a:pt x="12636" y="0"/>
                  </a:lnTo>
                  <a:lnTo>
                    <a:pt x="10528" y="1765"/>
                  </a:lnTo>
                  <a:lnTo>
                    <a:pt x="8420" y="3517"/>
                  </a:lnTo>
                  <a:lnTo>
                    <a:pt x="4216" y="7023"/>
                  </a:lnTo>
                  <a:lnTo>
                    <a:pt x="2108" y="8775"/>
                  </a:lnTo>
                  <a:lnTo>
                    <a:pt x="0" y="10541"/>
                  </a:lnTo>
                </a:path>
              </a:pathLst>
            </a:custGeom>
            <a:ln w="13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4581" y="2513253"/>
              <a:ext cx="107416" cy="12890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506931" y="2421021"/>
            <a:ext cx="253365" cy="308610"/>
            <a:chOff x="5506931" y="2421021"/>
            <a:chExt cx="253365" cy="308610"/>
          </a:xfrm>
        </p:grpSpPr>
        <p:sp>
          <p:nvSpPr>
            <p:cNvPr id="12" name="object 12"/>
            <p:cNvSpPr/>
            <p:nvPr/>
          </p:nvSpPr>
          <p:spPr>
            <a:xfrm>
              <a:off x="5513514" y="2427604"/>
              <a:ext cx="240665" cy="295275"/>
            </a:xfrm>
            <a:custGeom>
              <a:avLst/>
              <a:gdLst/>
              <a:ahLst/>
              <a:cxnLst/>
              <a:rect l="l" t="t" r="r" b="b"/>
              <a:pathLst>
                <a:path w="240664" h="295275">
                  <a:moveTo>
                    <a:pt x="0" y="10541"/>
                  </a:moveTo>
                  <a:lnTo>
                    <a:pt x="0" y="10541"/>
                  </a:lnTo>
                  <a:lnTo>
                    <a:pt x="0" y="238760"/>
                  </a:lnTo>
                  <a:lnTo>
                    <a:pt x="32" y="265175"/>
                  </a:lnTo>
                  <a:lnTo>
                    <a:pt x="263" y="278917"/>
                  </a:lnTo>
                  <a:lnTo>
                    <a:pt x="889" y="284429"/>
                  </a:lnTo>
                  <a:lnTo>
                    <a:pt x="2108" y="286156"/>
                  </a:lnTo>
                  <a:lnTo>
                    <a:pt x="4216" y="287909"/>
                  </a:lnTo>
                  <a:lnTo>
                    <a:pt x="8432" y="291426"/>
                  </a:lnTo>
                  <a:lnTo>
                    <a:pt x="48463" y="294932"/>
                  </a:lnTo>
                  <a:lnTo>
                    <a:pt x="80917" y="294932"/>
                  </a:lnTo>
                  <a:lnTo>
                    <a:pt x="120084" y="294932"/>
                  </a:lnTo>
                  <a:lnTo>
                    <a:pt x="159252" y="294932"/>
                  </a:lnTo>
                  <a:lnTo>
                    <a:pt x="191706" y="294932"/>
                  </a:lnTo>
                  <a:lnTo>
                    <a:pt x="212444" y="294904"/>
                  </a:lnTo>
                  <a:lnTo>
                    <a:pt x="235953" y="287909"/>
                  </a:lnTo>
                  <a:lnTo>
                    <a:pt x="238061" y="286156"/>
                  </a:lnTo>
                  <a:lnTo>
                    <a:pt x="239280" y="284429"/>
                  </a:lnTo>
                  <a:lnTo>
                    <a:pt x="239906" y="278917"/>
                  </a:lnTo>
                  <a:lnTo>
                    <a:pt x="240136" y="265175"/>
                  </a:lnTo>
                  <a:lnTo>
                    <a:pt x="240169" y="238760"/>
                  </a:lnTo>
                  <a:lnTo>
                    <a:pt x="240169" y="197395"/>
                  </a:lnTo>
                  <a:lnTo>
                    <a:pt x="240169" y="147472"/>
                  </a:lnTo>
                  <a:lnTo>
                    <a:pt x="240169" y="97549"/>
                  </a:lnTo>
                  <a:lnTo>
                    <a:pt x="240169" y="56184"/>
                  </a:lnTo>
                  <a:lnTo>
                    <a:pt x="240136" y="29769"/>
                  </a:lnTo>
                  <a:lnTo>
                    <a:pt x="231736" y="3517"/>
                  </a:lnTo>
                  <a:lnTo>
                    <a:pt x="229628" y="1765"/>
                  </a:lnTo>
                  <a:lnTo>
                    <a:pt x="227850" y="744"/>
                  </a:lnTo>
                  <a:lnTo>
                    <a:pt x="223307" y="220"/>
                  </a:lnTo>
                  <a:lnTo>
                    <a:pt x="212444" y="27"/>
                  </a:lnTo>
                  <a:lnTo>
                    <a:pt x="191706" y="0"/>
                  </a:lnTo>
                  <a:lnTo>
                    <a:pt x="159252" y="0"/>
                  </a:lnTo>
                  <a:lnTo>
                    <a:pt x="120084" y="0"/>
                  </a:lnTo>
                  <a:lnTo>
                    <a:pt x="80917" y="0"/>
                  </a:lnTo>
                  <a:lnTo>
                    <a:pt x="48463" y="0"/>
                  </a:lnTo>
                  <a:lnTo>
                    <a:pt x="27758" y="0"/>
                  </a:lnTo>
                  <a:lnTo>
                    <a:pt x="17125" y="0"/>
                  </a:lnTo>
                  <a:lnTo>
                    <a:pt x="13208" y="0"/>
                  </a:lnTo>
                  <a:lnTo>
                    <a:pt x="12649" y="0"/>
                  </a:lnTo>
                  <a:lnTo>
                    <a:pt x="10541" y="1765"/>
                  </a:lnTo>
                  <a:lnTo>
                    <a:pt x="8432" y="3517"/>
                  </a:lnTo>
                  <a:lnTo>
                    <a:pt x="4216" y="7023"/>
                  </a:lnTo>
                  <a:lnTo>
                    <a:pt x="2108" y="8775"/>
                  </a:lnTo>
                  <a:lnTo>
                    <a:pt x="0" y="10541"/>
                  </a:lnTo>
                </a:path>
              </a:pathLst>
            </a:custGeom>
            <a:ln w="13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1693" y="2509977"/>
              <a:ext cx="115735" cy="130200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7198842" y="1879879"/>
            <a:ext cx="240665" cy="295275"/>
          </a:xfrm>
          <a:custGeom>
            <a:avLst/>
            <a:gdLst/>
            <a:ahLst/>
            <a:cxnLst/>
            <a:rect l="l" t="t" r="r" b="b"/>
            <a:pathLst>
              <a:path w="240665" h="295275">
                <a:moveTo>
                  <a:pt x="0" y="10528"/>
                </a:moveTo>
                <a:lnTo>
                  <a:pt x="0" y="10528"/>
                </a:lnTo>
                <a:lnTo>
                  <a:pt x="0" y="238760"/>
                </a:lnTo>
                <a:lnTo>
                  <a:pt x="32" y="265175"/>
                </a:lnTo>
                <a:lnTo>
                  <a:pt x="8432" y="291414"/>
                </a:lnTo>
                <a:lnTo>
                  <a:pt x="10541" y="293179"/>
                </a:lnTo>
                <a:lnTo>
                  <a:pt x="12312" y="294192"/>
                </a:lnTo>
                <a:lnTo>
                  <a:pt x="16851" y="294713"/>
                </a:lnTo>
                <a:lnTo>
                  <a:pt x="27712" y="294904"/>
                </a:lnTo>
                <a:lnTo>
                  <a:pt x="48450" y="294932"/>
                </a:lnTo>
                <a:lnTo>
                  <a:pt x="80906" y="294932"/>
                </a:lnTo>
                <a:lnTo>
                  <a:pt x="120078" y="294932"/>
                </a:lnTo>
                <a:lnTo>
                  <a:pt x="159250" y="294932"/>
                </a:lnTo>
                <a:lnTo>
                  <a:pt x="191706" y="294932"/>
                </a:lnTo>
                <a:lnTo>
                  <a:pt x="212444" y="294904"/>
                </a:lnTo>
                <a:lnTo>
                  <a:pt x="223307" y="294713"/>
                </a:lnTo>
                <a:lnTo>
                  <a:pt x="227850" y="294192"/>
                </a:lnTo>
                <a:lnTo>
                  <a:pt x="229628" y="293179"/>
                </a:lnTo>
                <a:lnTo>
                  <a:pt x="231736" y="291414"/>
                </a:lnTo>
                <a:lnTo>
                  <a:pt x="235953" y="287909"/>
                </a:lnTo>
                <a:lnTo>
                  <a:pt x="240157" y="238760"/>
                </a:lnTo>
                <a:lnTo>
                  <a:pt x="240157" y="197387"/>
                </a:lnTo>
                <a:lnTo>
                  <a:pt x="240157" y="147461"/>
                </a:lnTo>
                <a:lnTo>
                  <a:pt x="240157" y="97536"/>
                </a:lnTo>
                <a:lnTo>
                  <a:pt x="240157" y="56172"/>
                </a:lnTo>
                <a:lnTo>
                  <a:pt x="240124" y="29756"/>
                </a:lnTo>
                <a:lnTo>
                  <a:pt x="212444" y="27"/>
                </a:lnTo>
                <a:lnTo>
                  <a:pt x="191706" y="0"/>
                </a:lnTo>
                <a:lnTo>
                  <a:pt x="159250" y="0"/>
                </a:lnTo>
                <a:lnTo>
                  <a:pt x="120078" y="0"/>
                </a:lnTo>
                <a:lnTo>
                  <a:pt x="80906" y="0"/>
                </a:lnTo>
                <a:lnTo>
                  <a:pt x="48450" y="0"/>
                </a:lnTo>
                <a:lnTo>
                  <a:pt x="27745" y="0"/>
                </a:lnTo>
                <a:lnTo>
                  <a:pt x="17113" y="0"/>
                </a:lnTo>
                <a:lnTo>
                  <a:pt x="13196" y="0"/>
                </a:lnTo>
                <a:lnTo>
                  <a:pt x="12636" y="0"/>
                </a:lnTo>
                <a:lnTo>
                  <a:pt x="10541" y="1752"/>
                </a:lnTo>
                <a:lnTo>
                  <a:pt x="8432" y="3505"/>
                </a:lnTo>
                <a:lnTo>
                  <a:pt x="4216" y="7023"/>
                </a:lnTo>
                <a:lnTo>
                  <a:pt x="2108" y="8775"/>
                </a:lnTo>
                <a:lnTo>
                  <a:pt x="0" y="10528"/>
                </a:lnTo>
              </a:path>
            </a:pathLst>
          </a:custGeom>
          <a:ln w="13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03909" y="1899622"/>
            <a:ext cx="123189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1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2057" y="1957920"/>
            <a:ext cx="99187" cy="1388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4127" y="1883561"/>
            <a:ext cx="1132326" cy="83528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39455" y="1883561"/>
            <a:ext cx="1132326" cy="83528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4771" y="1883561"/>
            <a:ext cx="1132326" cy="83528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10099" y="1883561"/>
            <a:ext cx="1132326" cy="83528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89165" y="1962817"/>
            <a:ext cx="60045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1465" algn="l"/>
                <a:tab pos="563880" algn="l"/>
                <a:tab pos="837565" algn="l"/>
                <a:tab pos="1697355" algn="l"/>
                <a:tab pos="1976755" algn="l"/>
                <a:tab pos="2522855" algn="l"/>
                <a:tab pos="3383279" algn="l"/>
                <a:tab pos="3662045" algn="l"/>
                <a:tab pos="4208780" algn="l"/>
                <a:tab pos="5068570" algn="l"/>
                <a:tab pos="5347335" algn="l"/>
                <a:tab pos="5894070" algn="l"/>
              </a:tabLst>
            </a:pPr>
            <a:r>
              <a:rPr sz="1350" b="1" spc="15" dirty="0">
                <a:solidFill>
                  <a:srgbClr val="FF0000"/>
                </a:solidFill>
                <a:latin typeface="Arial"/>
                <a:cs typeface="Arial"/>
              </a:rPr>
              <a:t>6	6	</a:t>
            </a:r>
            <a:r>
              <a:rPr sz="1350" b="1" spc="15" dirty="0">
                <a:latin typeface="Arial"/>
                <a:cs typeface="Arial"/>
              </a:rPr>
              <a:t>8	7	</a:t>
            </a:r>
            <a:r>
              <a:rPr sz="1350" b="1" spc="15" dirty="0">
                <a:solidFill>
                  <a:srgbClr val="FF0000"/>
                </a:solidFill>
                <a:latin typeface="Arial"/>
                <a:cs typeface="Arial"/>
              </a:rPr>
              <a:t>6	6	</a:t>
            </a:r>
            <a:r>
              <a:rPr sz="1350" b="1" spc="15" dirty="0">
                <a:latin typeface="Arial"/>
                <a:cs typeface="Arial"/>
              </a:rPr>
              <a:t>7	</a:t>
            </a:r>
            <a:r>
              <a:rPr sz="1350" b="1" spc="15" dirty="0">
                <a:solidFill>
                  <a:srgbClr val="FF0000"/>
                </a:solidFill>
                <a:latin typeface="Arial"/>
                <a:cs typeface="Arial"/>
              </a:rPr>
              <a:t>6	6	</a:t>
            </a:r>
            <a:r>
              <a:rPr sz="1350" b="1" spc="15" dirty="0">
                <a:latin typeface="Arial"/>
                <a:cs typeface="Arial"/>
              </a:rPr>
              <a:t>7	</a:t>
            </a:r>
            <a:r>
              <a:rPr sz="1350" b="1" spc="15" dirty="0">
                <a:solidFill>
                  <a:srgbClr val="FF0000"/>
                </a:solidFill>
                <a:latin typeface="Arial"/>
                <a:cs typeface="Arial"/>
              </a:rPr>
              <a:t>6	6	</a:t>
            </a:r>
            <a:r>
              <a:rPr sz="1350" b="1" spc="15" dirty="0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3765" y="2384153"/>
            <a:ext cx="60807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15595" algn="l"/>
                <a:tab pos="589280" algn="l"/>
                <a:tab pos="862965" algn="l"/>
                <a:tab pos="1722755" algn="l"/>
                <a:tab pos="2000885" algn="l"/>
                <a:tab pos="2274570" algn="l"/>
                <a:tab pos="2548255" algn="l"/>
                <a:tab pos="2980690" algn="l"/>
                <a:tab pos="3408679" algn="l"/>
                <a:tab pos="3686175" algn="l"/>
                <a:tab pos="4234180" algn="l"/>
                <a:tab pos="4665345" algn="l"/>
                <a:tab pos="5093970" algn="l"/>
                <a:tab pos="5919470" algn="l"/>
              </a:tabLst>
            </a:pPr>
            <a:r>
              <a:rPr sz="1350" b="1" spc="1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350" b="1" spc="15" dirty="0">
                <a:latin typeface="Arial"/>
                <a:cs typeface="Arial"/>
              </a:rPr>
              <a:t>2	9	3	</a:t>
            </a:r>
            <a:r>
              <a:rPr sz="1350" b="1" spc="1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350" b="1" spc="15" dirty="0">
                <a:latin typeface="Arial"/>
                <a:cs typeface="Arial"/>
              </a:rPr>
              <a:t>2	9	3	</a:t>
            </a:r>
            <a:r>
              <a:rPr sz="2025" b="1" spc="22" baseline="-20576" dirty="0">
                <a:latin typeface="Arial"/>
                <a:cs typeface="Arial"/>
              </a:rPr>
              <a:t>9	</a:t>
            </a:r>
            <a:r>
              <a:rPr sz="1350" b="1" spc="1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350" b="1" spc="15" dirty="0">
                <a:latin typeface="Arial"/>
                <a:cs typeface="Arial"/>
              </a:rPr>
              <a:t>2	3	</a:t>
            </a:r>
            <a:r>
              <a:rPr sz="2025" b="1" spc="22" baseline="-20576" dirty="0">
                <a:latin typeface="Arial"/>
                <a:cs typeface="Arial"/>
              </a:rPr>
              <a:t>2	</a:t>
            </a:r>
            <a:r>
              <a:rPr sz="1350" b="1" spc="1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350" b="1" spc="15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595427" y="1883561"/>
            <a:ext cx="1132326" cy="83528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630452" y="1962817"/>
            <a:ext cx="123189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1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55952" y="1962817"/>
            <a:ext cx="123189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15" dirty="0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30452" y="2384153"/>
            <a:ext cx="123189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1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55952" y="2384153"/>
            <a:ext cx="123189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15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98130" y="2046456"/>
            <a:ext cx="230504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dirty="0">
                <a:latin typeface="Arial"/>
                <a:cs typeface="Arial"/>
              </a:rPr>
              <a:t>0</a:t>
            </a:r>
            <a:endParaRPr sz="29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99614" y="2258009"/>
            <a:ext cx="476250" cy="86995"/>
            <a:chOff x="1999614" y="2258009"/>
            <a:chExt cx="476250" cy="86995"/>
          </a:xfrm>
        </p:grpSpPr>
        <p:sp>
          <p:nvSpPr>
            <p:cNvPr id="30" name="object 30"/>
            <p:cNvSpPr/>
            <p:nvPr/>
          </p:nvSpPr>
          <p:spPr>
            <a:xfrm>
              <a:off x="1999614" y="2301214"/>
              <a:ext cx="421640" cy="0"/>
            </a:xfrm>
            <a:custGeom>
              <a:avLst/>
              <a:gdLst/>
              <a:ahLst/>
              <a:cxnLst/>
              <a:rect l="l" t="t" r="r" b="b"/>
              <a:pathLst>
                <a:path w="421639">
                  <a:moveTo>
                    <a:pt x="0" y="0"/>
                  </a:moveTo>
                  <a:lnTo>
                    <a:pt x="421335" y="0"/>
                  </a:lnTo>
                </a:path>
              </a:pathLst>
            </a:custGeom>
            <a:ln w="26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02459" y="2258009"/>
              <a:ext cx="173355" cy="86995"/>
            </a:xfrm>
            <a:custGeom>
              <a:avLst/>
              <a:gdLst/>
              <a:ahLst/>
              <a:cxnLst/>
              <a:rect l="l" t="t" r="r" b="b"/>
              <a:pathLst>
                <a:path w="173355" h="86994">
                  <a:moveTo>
                    <a:pt x="0" y="0"/>
                  </a:moveTo>
                  <a:lnTo>
                    <a:pt x="0" y="86398"/>
                  </a:lnTo>
                  <a:lnTo>
                    <a:pt x="172783" y="43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15616" y="2274874"/>
              <a:ext cx="105410" cy="52705"/>
            </a:xfrm>
            <a:custGeom>
              <a:avLst/>
              <a:gdLst/>
              <a:ahLst/>
              <a:cxnLst/>
              <a:rect l="l" t="t" r="r" b="b"/>
              <a:pathLst>
                <a:path w="105410" h="52705">
                  <a:moveTo>
                    <a:pt x="0" y="0"/>
                  </a:moveTo>
                  <a:lnTo>
                    <a:pt x="105333" y="26339"/>
                  </a:lnTo>
                  <a:lnTo>
                    <a:pt x="0" y="52666"/>
                  </a:lnTo>
                </a:path>
              </a:pathLst>
            </a:custGeom>
            <a:ln w="26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684942" y="2258009"/>
            <a:ext cx="475615" cy="86995"/>
            <a:chOff x="3684942" y="2258009"/>
            <a:chExt cx="475615" cy="86995"/>
          </a:xfrm>
        </p:grpSpPr>
        <p:sp>
          <p:nvSpPr>
            <p:cNvPr id="34" name="object 34"/>
            <p:cNvSpPr/>
            <p:nvPr/>
          </p:nvSpPr>
          <p:spPr>
            <a:xfrm>
              <a:off x="3684942" y="2301214"/>
              <a:ext cx="421640" cy="0"/>
            </a:xfrm>
            <a:custGeom>
              <a:avLst/>
              <a:gdLst/>
              <a:ahLst/>
              <a:cxnLst/>
              <a:rect l="l" t="t" r="r" b="b"/>
              <a:pathLst>
                <a:path w="421639">
                  <a:moveTo>
                    <a:pt x="0" y="0"/>
                  </a:moveTo>
                  <a:lnTo>
                    <a:pt x="421335" y="0"/>
                  </a:lnTo>
                </a:path>
              </a:pathLst>
            </a:custGeom>
            <a:ln w="26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87774" y="2258009"/>
              <a:ext cx="173355" cy="86995"/>
            </a:xfrm>
            <a:custGeom>
              <a:avLst/>
              <a:gdLst/>
              <a:ahLst/>
              <a:cxnLst/>
              <a:rect l="l" t="t" r="r" b="b"/>
              <a:pathLst>
                <a:path w="173354" h="86994">
                  <a:moveTo>
                    <a:pt x="0" y="0"/>
                  </a:moveTo>
                  <a:lnTo>
                    <a:pt x="0" y="86398"/>
                  </a:lnTo>
                  <a:lnTo>
                    <a:pt x="172783" y="43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00944" y="2274874"/>
              <a:ext cx="105410" cy="52705"/>
            </a:xfrm>
            <a:custGeom>
              <a:avLst/>
              <a:gdLst/>
              <a:ahLst/>
              <a:cxnLst/>
              <a:rect l="l" t="t" r="r" b="b"/>
              <a:pathLst>
                <a:path w="105410" h="52705">
                  <a:moveTo>
                    <a:pt x="0" y="0"/>
                  </a:moveTo>
                  <a:lnTo>
                    <a:pt x="105333" y="26339"/>
                  </a:lnTo>
                  <a:lnTo>
                    <a:pt x="0" y="52666"/>
                  </a:lnTo>
                </a:path>
              </a:pathLst>
            </a:custGeom>
            <a:ln w="26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370271" y="2258009"/>
            <a:ext cx="475615" cy="86995"/>
            <a:chOff x="5370271" y="2258009"/>
            <a:chExt cx="475615" cy="86995"/>
          </a:xfrm>
        </p:grpSpPr>
        <p:sp>
          <p:nvSpPr>
            <p:cNvPr id="38" name="object 38"/>
            <p:cNvSpPr/>
            <p:nvPr/>
          </p:nvSpPr>
          <p:spPr>
            <a:xfrm>
              <a:off x="5370271" y="2301214"/>
              <a:ext cx="421640" cy="0"/>
            </a:xfrm>
            <a:custGeom>
              <a:avLst/>
              <a:gdLst/>
              <a:ahLst/>
              <a:cxnLst/>
              <a:rect l="l" t="t" r="r" b="b"/>
              <a:pathLst>
                <a:path w="421639">
                  <a:moveTo>
                    <a:pt x="0" y="0"/>
                  </a:moveTo>
                  <a:lnTo>
                    <a:pt x="421322" y="0"/>
                  </a:lnTo>
                </a:path>
              </a:pathLst>
            </a:custGeom>
            <a:ln w="26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73102" y="2258009"/>
              <a:ext cx="173355" cy="86995"/>
            </a:xfrm>
            <a:custGeom>
              <a:avLst/>
              <a:gdLst/>
              <a:ahLst/>
              <a:cxnLst/>
              <a:rect l="l" t="t" r="r" b="b"/>
              <a:pathLst>
                <a:path w="173354" h="86994">
                  <a:moveTo>
                    <a:pt x="0" y="0"/>
                  </a:moveTo>
                  <a:lnTo>
                    <a:pt x="0" y="86398"/>
                  </a:lnTo>
                  <a:lnTo>
                    <a:pt x="172783" y="43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86272" y="2274874"/>
              <a:ext cx="105410" cy="52705"/>
            </a:xfrm>
            <a:custGeom>
              <a:avLst/>
              <a:gdLst/>
              <a:ahLst/>
              <a:cxnLst/>
              <a:rect l="l" t="t" r="r" b="b"/>
              <a:pathLst>
                <a:path w="105410" h="52705">
                  <a:moveTo>
                    <a:pt x="0" y="0"/>
                  </a:moveTo>
                  <a:lnTo>
                    <a:pt x="105321" y="26339"/>
                  </a:lnTo>
                  <a:lnTo>
                    <a:pt x="0" y="52666"/>
                  </a:lnTo>
                </a:path>
              </a:pathLst>
            </a:custGeom>
            <a:ln w="26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055586" y="2258009"/>
            <a:ext cx="476250" cy="86995"/>
            <a:chOff x="7055586" y="2258009"/>
            <a:chExt cx="476250" cy="86995"/>
          </a:xfrm>
        </p:grpSpPr>
        <p:sp>
          <p:nvSpPr>
            <p:cNvPr id="42" name="object 42"/>
            <p:cNvSpPr/>
            <p:nvPr/>
          </p:nvSpPr>
          <p:spPr>
            <a:xfrm>
              <a:off x="7055586" y="2301214"/>
              <a:ext cx="421640" cy="0"/>
            </a:xfrm>
            <a:custGeom>
              <a:avLst/>
              <a:gdLst/>
              <a:ahLst/>
              <a:cxnLst/>
              <a:rect l="l" t="t" r="r" b="b"/>
              <a:pathLst>
                <a:path w="421640">
                  <a:moveTo>
                    <a:pt x="0" y="0"/>
                  </a:moveTo>
                  <a:lnTo>
                    <a:pt x="421335" y="0"/>
                  </a:lnTo>
                </a:path>
              </a:pathLst>
            </a:custGeom>
            <a:ln w="26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58417" y="2258009"/>
              <a:ext cx="173355" cy="86995"/>
            </a:xfrm>
            <a:custGeom>
              <a:avLst/>
              <a:gdLst/>
              <a:ahLst/>
              <a:cxnLst/>
              <a:rect l="l" t="t" r="r" b="b"/>
              <a:pathLst>
                <a:path w="173354" h="86994">
                  <a:moveTo>
                    <a:pt x="0" y="0"/>
                  </a:moveTo>
                  <a:lnTo>
                    <a:pt x="0" y="86398"/>
                  </a:lnTo>
                  <a:lnTo>
                    <a:pt x="172796" y="43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71587" y="2274874"/>
              <a:ext cx="105410" cy="52705"/>
            </a:xfrm>
            <a:custGeom>
              <a:avLst/>
              <a:gdLst/>
              <a:ahLst/>
              <a:cxnLst/>
              <a:rect l="l" t="t" r="r" b="b"/>
              <a:pathLst>
                <a:path w="105409" h="52705">
                  <a:moveTo>
                    <a:pt x="0" y="0"/>
                  </a:moveTo>
                  <a:lnTo>
                    <a:pt x="105333" y="26339"/>
                  </a:lnTo>
                  <a:lnTo>
                    <a:pt x="0" y="52666"/>
                  </a:lnTo>
                </a:path>
              </a:pathLst>
            </a:custGeom>
            <a:ln w="26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37</a:t>
            </a:fld>
            <a:endParaRPr spc="2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3113F6A-B4AC-43E0-9A11-F51C7EEAF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6CBF799-BFB9-4EC2-8398-565A5560887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10429"/>
            <a:ext cx="56927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latin typeface="Tahoma"/>
                <a:cs typeface="Tahoma"/>
              </a:rPr>
              <a:t>Four-card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bridge/whist/hearts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hand,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spc="110" dirty="0">
                <a:latin typeface="Bookman Old Style"/>
                <a:cs typeface="Bookman Old Style"/>
              </a:rPr>
              <a:t>Max</a:t>
            </a:r>
            <a:r>
              <a:rPr sz="2050" b="0" spc="-5" dirty="0"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play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first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23759" y="3263290"/>
            <a:ext cx="225425" cy="276860"/>
          </a:xfrm>
          <a:custGeom>
            <a:avLst/>
            <a:gdLst/>
            <a:ahLst/>
            <a:cxnLst/>
            <a:rect l="l" t="t" r="r" b="b"/>
            <a:pathLst>
              <a:path w="225425" h="276860">
                <a:moveTo>
                  <a:pt x="0" y="9880"/>
                </a:moveTo>
                <a:lnTo>
                  <a:pt x="0" y="9880"/>
                </a:lnTo>
                <a:lnTo>
                  <a:pt x="0" y="224028"/>
                </a:lnTo>
                <a:lnTo>
                  <a:pt x="30" y="248818"/>
                </a:lnTo>
                <a:lnTo>
                  <a:pt x="246" y="261716"/>
                </a:lnTo>
                <a:lnTo>
                  <a:pt x="830" y="266892"/>
                </a:lnTo>
                <a:lnTo>
                  <a:pt x="1968" y="268516"/>
                </a:lnTo>
                <a:lnTo>
                  <a:pt x="3949" y="270154"/>
                </a:lnTo>
                <a:lnTo>
                  <a:pt x="7899" y="273456"/>
                </a:lnTo>
                <a:lnTo>
                  <a:pt x="45466" y="276745"/>
                </a:lnTo>
                <a:lnTo>
                  <a:pt x="75919" y="276745"/>
                </a:lnTo>
                <a:lnTo>
                  <a:pt x="112674" y="276745"/>
                </a:lnTo>
                <a:lnTo>
                  <a:pt x="149428" y="276745"/>
                </a:lnTo>
                <a:lnTo>
                  <a:pt x="179882" y="276745"/>
                </a:lnTo>
                <a:lnTo>
                  <a:pt x="199341" y="276720"/>
                </a:lnTo>
                <a:lnTo>
                  <a:pt x="221399" y="270154"/>
                </a:lnTo>
                <a:lnTo>
                  <a:pt x="223380" y="268516"/>
                </a:lnTo>
                <a:lnTo>
                  <a:pt x="224518" y="266892"/>
                </a:lnTo>
                <a:lnTo>
                  <a:pt x="225102" y="261716"/>
                </a:lnTo>
                <a:lnTo>
                  <a:pt x="225318" y="248818"/>
                </a:lnTo>
                <a:lnTo>
                  <a:pt x="225348" y="224028"/>
                </a:lnTo>
                <a:lnTo>
                  <a:pt x="225348" y="185216"/>
                </a:lnTo>
                <a:lnTo>
                  <a:pt x="225348" y="138371"/>
                </a:lnTo>
                <a:lnTo>
                  <a:pt x="225348" y="91523"/>
                </a:lnTo>
                <a:lnTo>
                  <a:pt x="225348" y="52705"/>
                </a:lnTo>
                <a:lnTo>
                  <a:pt x="225318" y="27921"/>
                </a:lnTo>
                <a:lnTo>
                  <a:pt x="217449" y="3289"/>
                </a:lnTo>
                <a:lnTo>
                  <a:pt x="215468" y="1638"/>
                </a:lnTo>
                <a:lnTo>
                  <a:pt x="213797" y="691"/>
                </a:lnTo>
                <a:lnTo>
                  <a:pt x="209534" y="204"/>
                </a:lnTo>
                <a:lnTo>
                  <a:pt x="199341" y="25"/>
                </a:lnTo>
                <a:lnTo>
                  <a:pt x="179882" y="0"/>
                </a:lnTo>
                <a:lnTo>
                  <a:pt x="149428" y="0"/>
                </a:lnTo>
                <a:lnTo>
                  <a:pt x="112674" y="0"/>
                </a:lnTo>
                <a:lnTo>
                  <a:pt x="75919" y="0"/>
                </a:lnTo>
                <a:lnTo>
                  <a:pt x="45466" y="0"/>
                </a:lnTo>
                <a:lnTo>
                  <a:pt x="26038" y="0"/>
                </a:lnTo>
                <a:lnTo>
                  <a:pt x="16062" y="0"/>
                </a:lnTo>
                <a:lnTo>
                  <a:pt x="12386" y="0"/>
                </a:lnTo>
                <a:lnTo>
                  <a:pt x="11861" y="0"/>
                </a:lnTo>
                <a:lnTo>
                  <a:pt x="9880" y="1638"/>
                </a:lnTo>
                <a:lnTo>
                  <a:pt x="7899" y="3289"/>
                </a:lnTo>
                <a:lnTo>
                  <a:pt x="3949" y="6578"/>
                </a:lnTo>
                <a:lnTo>
                  <a:pt x="1968" y="8229"/>
                </a:lnTo>
                <a:lnTo>
                  <a:pt x="0" y="9880"/>
                </a:lnTo>
              </a:path>
            </a:pathLst>
          </a:custGeom>
          <a:ln w="12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22743" y="3281029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70081" y="3256940"/>
            <a:ext cx="7388859" cy="793750"/>
            <a:chOff x="1370081" y="3256940"/>
            <a:chExt cx="7388859" cy="7937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0300" y="3341839"/>
              <a:ext cx="106197" cy="123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0081" y="3266741"/>
              <a:ext cx="7388344" cy="78380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79395" y="3263290"/>
              <a:ext cx="225425" cy="276860"/>
            </a:xfrm>
            <a:custGeom>
              <a:avLst/>
              <a:gdLst/>
              <a:ahLst/>
              <a:cxnLst/>
              <a:rect l="l" t="t" r="r" b="b"/>
              <a:pathLst>
                <a:path w="225425" h="276860">
                  <a:moveTo>
                    <a:pt x="0" y="9880"/>
                  </a:moveTo>
                  <a:lnTo>
                    <a:pt x="0" y="9880"/>
                  </a:lnTo>
                  <a:lnTo>
                    <a:pt x="0" y="224028"/>
                  </a:lnTo>
                  <a:lnTo>
                    <a:pt x="30" y="248818"/>
                  </a:lnTo>
                  <a:lnTo>
                    <a:pt x="247" y="261716"/>
                  </a:lnTo>
                  <a:lnTo>
                    <a:pt x="835" y="266892"/>
                  </a:lnTo>
                  <a:lnTo>
                    <a:pt x="1981" y="268516"/>
                  </a:lnTo>
                  <a:lnTo>
                    <a:pt x="3962" y="270154"/>
                  </a:lnTo>
                  <a:lnTo>
                    <a:pt x="7912" y="273456"/>
                  </a:lnTo>
                  <a:lnTo>
                    <a:pt x="45466" y="276745"/>
                  </a:lnTo>
                  <a:lnTo>
                    <a:pt x="75927" y="276745"/>
                  </a:lnTo>
                  <a:lnTo>
                    <a:pt x="112685" y="276745"/>
                  </a:lnTo>
                  <a:lnTo>
                    <a:pt x="149441" y="276745"/>
                  </a:lnTo>
                  <a:lnTo>
                    <a:pt x="179895" y="276745"/>
                  </a:lnTo>
                  <a:lnTo>
                    <a:pt x="199353" y="276720"/>
                  </a:lnTo>
                  <a:lnTo>
                    <a:pt x="209546" y="276540"/>
                  </a:lnTo>
                  <a:lnTo>
                    <a:pt x="213810" y="276054"/>
                  </a:lnTo>
                  <a:lnTo>
                    <a:pt x="215480" y="275107"/>
                  </a:lnTo>
                  <a:lnTo>
                    <a:pt x="217449" y="273456"/>
                  </a:lnTo>
                  <a:lnTo>
                    <a:pt x="221411" y="270154"/>
                  </a:lnTo>
                  <a:lnTo>
                    <a:pt x="225361" y="224028"/>
                  </a:lnTo>
                  <a:lnTo>
                    <a:pt x="225361" y="185216"/>
                  </a:lnTo>
                  <a:lnTo>
                    <a:pt x="225361" y="138371"/>
                  </a:lnTo>
                  <a:lnTo>
                    <a:pt x="225361" y="91523"/>
                  </a:lnTo>
                  <a:lnTo>
                    <a:pt x="225361" y="52705"/>
                  </a:lnTo>
                  <a:lnTo>
                    <a:pt x="225330" y="27921"/>
                  </a:lnTo>
                  <a:lnTo>
                    <a:pt x="217449" y="3289"/>
                  </a:lnTo>
                  <a:lnTo>
                    <a:pt x="215480" y="1638"/>
                  </a:lnTo>
                  <a:lnTo>
                    <a:pt x="213810" y="691"/>
                  </a:lnTo>
                  <a:lnTo>
                    <a:pt x="209546" y="204"/>
                  </a:lnTo>
                  <a:lnTo>
                    <a:pt x="199353" y="25"/>
                  </a:lnTo>
                  <a:lnTo>
                    <a:pt x="179895" y="0"/>
                  </a:lnTo>
                  <a:lnTo>
                    <a:pt x="149441" y="0"/>
                  </a:lnTo>
                  <a:lnTo>
                    <a:pt x="112685" y="0"/>
                  </a:lnTo>
                  <a:lnTo>
                    <a:pt x="75927" y="0"/>
                  </a:lnTo>
                  <a:lnTo>
                    <a:pt x="45466" y="0"/>
                  </a:lnTo>
                  <a:lnTo>
                    <a:pt x="26038" y="0"/>
                  </a:lnTo>
                  <a:lnTo>
                    <a:pt x="16062" y="0"/>
                  </a:lnTo>
                  <a:lnTo>
                    <a:pt x="12386" y="0"/>
                  </a:lnTo>
                  <a:lnTo>
                    <a:pt x="11861" y="0"/>
                  </a:lnTo>
                  <a:lnTo>
                    <a:pt x="9893" y="1638"/>
                  </a:lnTo>
                  <a:lnTo>
                    <a:pt x="7912" y="3289"/>
                  </a:lnTo>
                  <a:lnTo>
                    <a:pt x="3962" y="6578"/>
                  </a:lnTo>
                  <a:lnTo>
                    <a:pt x="1981" y="8229"/>
                  </a:lnTo>
                  <a:lnTo>
                    <a:pt x="0" y="9880"/>
                  </a:lnTo>
                </a:path>
              </a:pathLst>
            </a:custGeom>
            <a:ln w="12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615" y="3343655"/>
              <a:ext cx="100799" cy="12095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73045" y="1873161"/>
            <a:ext cx="238125" cy="289560"/>
            <a:chOff x="2573045" y="1873161"/>
            <a:chExt cx="238125" cy="289560"/>
          </a:xfrm>
        </p:grpSpPr>
        <p:sp>
          <p:nvSpPr>
            <p:cNvPr id="12" name="object 12"/>
            <p:cNvSpPr/>
            <p:nvPr/>
          </p:nvSpPr>
          <p:spPr>
            <a:xfrm>
              <a:off x="2579395" y="1879511"/>
              <a:ext cx="225425" cy="276860"/>
            </a:xfrm>
            <a:custGeom>
              <a:avLst/>
              <a:gdLst/>
              <a:ahLst/>
              <a:cxnLst/>
              <a:rect l="l" t="t" r="r" b="b"/>
              <a:pathLst>
                <a:path w="225425" h="276860">
                  <a:moveTo>
                    <a:pt x="0" y="9893"/>
                  </a:moveTo>
                  <a:lnTo>
                    <a:pt x="0" y="9893"/>
                  </a:lnTo>
                  <a:lnTo>
                    <a:pt x="0" y="224040"/>
                  </a:lnTo>
                  <a:lnTo>
                    <a:pt x="30" y="248831"/>
                  </a:lnTo>
                  <a:lnTo>
                    <a:pt x="247" y="261727"/>
                  </a:lnTo>
                  <a:lnTo>
                    <a:pt x="835" y="266899"/>
                  </a:lnTo>
                  <a:lnTo>
                    <a:pt x="1981" y="268516"/>
                  </a:lnTo>
                  <a:lnTo>
                    <a:pt x="3962" y="270167"/>
                  </a:lnTo>
                  <a:lnTo>
                    <a:pt x="7912" y="273469"/>
                  </a:lnTo>
                  <a:lnTo>
                    <a:pt x="45466" y="276758"/>
                  </a:lnTo>
                  <a:lnTo>
                    <a:pt x="75927" y="276758"/>
                  </a:lnTo>
                  <a:lnTo>
                    <a:pt x="112685" y="276758"/>
                  </a:lnTo>
                  <a:lnTo>
                    <a:pt x="149441" y="276758"/>
                  </a:lnTo>
                  <a:lnTo>
                    <a:pt x="179895" y="276758"/>
                  </a:lnTo>
                  <a:lnTo>
                    <a:pt x="199353" y="276732"/>
                  </a:lnTo>
                  <a:lnTo>
                    <a:pt x="225330" y="248831"/>
                  </a:lnTo>
                  <a:lnTo>
                    <a:pt x="225361" y="224040"/>
                  </a:lnTo>
                  <a:lnTo>
                    <a:pt x="225361" y="185228"/>
                  </a:lnTo>
                  <a:lnTo>
                    <a:pt x="225361" y="138383"/>
                  </a:lnTo>
                  <a:lnTo>
                    <a:pt x="225361" y="91536"/>
                  </a:lnTo>
                  <a:lnTo>
                    <a:pt x="225361" y="52717"/>
                  </a:lnTo>
                  <a:lnTo>
                    <a:pt x="225330" y="27934"/>
                  </a:lnTo>
                  <a:lnTo>
                    <a:pt x="217449" y="3302"/>
                  </a:lnTo>
                  <a:lnTo>
                    <a:pt x="215480" y="1651"/>
                  </a:lnTo>
                  <a:lnTo>
                    <a:pt x="213810" y="696"/>
                  </a:lnTo>
                  <a:lnTo>
                    <a:pt x="209546" y="206"/>
                  </a:lnTo>
                  <a:lnTo>
                    <a:pt x="199353" y="25"/>
                  </a:lnTo>
                  <a:lnTo>
                    <a:pt x="179895" y="0"/>
                  </a:lnTo>
                  <a:lnTo>
                    <a:pt x="149441" y="0"/>
                  </a:lnTo>
                  <a:lnTo>
                    <a:pt x="112685" y="0"/>
                  </a:lnTo>
                  <a:lnTo>
                    <a:pt x="75927" y="0"/>
                  </a:lnTo>
                  <a:lnTo>
                    <a:pt x="45466" y="0"/>
                  </a:lnTo>
                  <a:lnTo>
                    <a:pt x="26038" y="0"/>
                  </a:lnTo>
                  <a:lnTo>
                    <a:pt x="16062" y="0"/>
                  </a:lnTo>
                  <a:lnTo>
                    <a:pt x="12386" y="0"/>
                  </a:lnTo>
                  <a:lnTo>
                    <a:pt x="11861" y="0"/>
                  </a:lnTo>
                  <a:lnTo>
                    <a:pt x="9893" y="1651"/>
                  </a:lnTo>
                  <a:lnTo>
                    <a:pt x="7912" y="3302"/>
                  </a:lnTo>
                  <a:lnTo>
                    <a:pt x="3962" y="6591"/>
                  </a:lnTo>
                  <a:lnTo>
                    <a:pt x="1981" y="8242"/>
                  </a:lnTo>
                  <a:lnTo>
                    <a:pt x="0" y="9893"/>
                  </a:lnTo>
                </a:path>
              </a:pathLst>
            </a:custGeom>
            <a:ln w="12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2437" y="1953711"/>
              <a:ext cx="113154" cy="13330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582049" y="1897263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70081" y="1873161"/>
            <a:ext cx="7388859" cy="803910"/>
            <a:chOff x="1370081" y="1873161"/>
            <a:chExt cx="7388859" cy="803910"/>
          </a:xfrm>
        </p:grpSpPr>
        <p:sp>
          <p:nvSpPr>
            <p:cNvPr id="16" name="object 16"/>
            <p:cNvSpPr/>
            <p:nvPr/>
          </p:nvSpPr>
          <p:spPr>
            <a:xfrm>
              <a:off x="4160850" y="2393492"/>
              <a:ext cx="225425" cy="276860"/>
            </a:xfrm>
            <a:custGeom>
              <a:avLst/>
              <a:gdLst/>
              <a:ahLst/>
              <a:cxnLst/>
              <a:rect l="l" t="t" r="r" b="b"/>
              <a:pathLst>
                <a:path w="225425" h="276860">
                  <a:moveTo>
                    <a:pt x="0" y="9880"/>
                  </a:moveTo>
                  <a:lnTo>
                    <a:pt x="0" y="9880"/>
                  </a:lnTo>
                  <a:lnTo>
                    <a:pt x="0" y="224028"/>
                  </a:lnTo>
                  <a:lnTo>
                    <a:pt x="30" y="248818"/>
                  </a:lnTo>
                  <a:lnTo>
                    <a:pt x="247" y="261716"/>
                  </a:lnTo>
                  <a:lnTo>
                    <a:pt x="835" y="266892"/>
                  </a:lnTo>
                  <a:lnTo>
                    <a:pt x="1981" y="268516"/>
                  </a:lnTo>
                  <a:lnTo>
                    <a:pt x="3949" y="270154"/>
                  </a:lnTo>
                  <a:lnTo>
                    <a:pt x="7912" y="273456"/>
                  </a:lnTo>
                  <a:lnTo>
                    <a:pt x="45466" y="276745"/>
                  </a:lnTo>
                  <a:lnTo>
                    <a:pt x="75921" y="276745"/>
                  </a:lnTo>
                  <a:lnTo>
                    <a:pt x="112680" y="276745"/>
                  </a:lnTo>
                  <a:lnTo>
                    <a:pt x="149439" y="276745"/>
                  </a:lnTo>
                  <a:lnTo>
                    <a:pt x="179895" y="276745"/>
                  </a:lnTo>
                  <a:lnTo>
                    <a:pt x="199353" y="276719"/>
                  </a:lnTo>
                  <a:lnTo>
                    <a:pt x="221399" y="270154"/>
                  </a:lnTo>
                  <a:lnTo>
                    <a:pt x="223380" y="268516"/>
                  </a:lnTo>
                  <a:lnTo>
                    <a:pt x="224525" y="266892"/>
                  </a:lnTo>
                  <a:lnTo>
                    <a:pt x="225113" y="261716"/>
                  </a:lnTo>
                  <a:lnTo>
                    <a:pt x="225330" y="248818"/>
                  </a:lnTo>
                  <a:lnTo>
                    <a:pt x="225361" y="224028"/>
                  </a:lnTo>
                  <a:lnTo>
                    <a:pt x="225361" y="185216"/>
                  </a:lnTo>
                  <a:lnTo>
                    <a:pt x="225361" y="138371"/>
                  </a:lnTo>
                  <a:lnTo>
                    <a:pt x="225361" y="91523"/>
                  </a:lnTo>
                  <a:lnTo>
                    <a:pt x="225361" y="52705"/>
                  </a:lnTo>
                  <a:lnTo>
                    <a:pt x="225330" y="27921"/>
                  </a:lnTo>
                  <a:lnTo>
                    <a:pt x="217449" y="3289"/>
                  </a:lnTo>
                  <a:lnTo>
                    <a:pt x="215480" y="1638"/>
                  </a:lnTo>
                  <a:lnTo>
                    <a:pt x="213810" y="691"/>
                  </a:lnTo>
                  <a:lnTo>
                    <a:pt x="209546" y="204"/>
                  </a:lnTo>
                  <a:lnTo>
                    <a:pt x="199353" y="25"/>
                  </a:lnTo>
                  <a:lnTo>
                    <a:pt x="179895" y="0"/>
                  </a:lnTo>
                  <a:lnTo>
                    <a:pt x="149439" y="0"/>
                  </a:lnTo>
                  <a:lnTo>
                    <a:pt x="112680" y="0"/>
                  </a:lnTo>
                  <a:lnTo>
                    <a:pt x="75921" y="0"/>
                  </a:lnTo>
                  <a:lnTo>
                    <a:pt x="45466" y="0"/>
                  </a:lnTo>
                  <a:lnTo>
                    <a:pt x="26038" y="0"/>
                  </a:lnTo>
                  <a:lnTo>
                    <a:pt x="16062" y="0"/>
                  </a:lnTo>
                  <a:lnTo>
                    <a:pt x="12386" y="0"/>
                  </a:lnTo>
                  <a:lnTo>
                    <a:pt x="11861" y="0"/>
                  </a:lnTo>
                  <a:lnTo>
                    <a:pt x="9880" y="1638"/>
                  </a:lnTo>
                  <a:lnTo>
                    <a:pt x="7912" y="3289"/>
                  </a:lnTo>
                  <a:lnTo>
                    <a:pt x="3949" y="6578"/>
                  </a:lnTo>
                  <a:lnTo>
                    <a:pt x="1981" y="8229"/>
                  </a:lnTo>
                  <a:lnTo>
                    <a:pt x="0" y="9880"/>
                  </a:lnTo>
                </a:path>
              </a:pathLst>
            </a:custGeom>
            <a:ln w="12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3892" y="2467680"/>
              <a:ext cx="113142" cy="13330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42304" y="2393492"/>
              <a:ext cx="225425" cy="276860"/>
            </a:xfrm>
            <a:custGeom>
              <a:avLst/>
              <a:gdLst/>
              <a:ahLst/>
              <a:cxnLst/>
              <a:rect l="l" t="t" r="r" b="b"/>
              <a:pathLst>
                <a:path w="225425" h="276860">
                  <a:moveTo>
                    <a:pt x="0" y="9880"/>
                  </a:moveTo>
                  <a:lnTo>
                    <a:pt x="0" y="9880"/>
                  </a:lnTo>
                  <a:lnTo>
                    <a:pt x="0" y="224028"/>
                  </a:lnTo>
                  <a:lnTo>
                    <a:pt x="30" y="248818"/>
                  </a:lnTo>
                  <a:lnTo>
                    <a:pt x="247" y="261716"/>
                  </a:lnTo>
                  <a:lnTo>
                    <a:pt x="835" y="266892"/>
                  </a:lnTo>
                  <a:lnTo>
                    <a:pt x="1981" y="268516"/>
                  </a:lnTo>
                  <a:lnTo>
                    <a:pt x="3949" y="270154"/>
                  </a:lnTo>
                  <a:lnTo>
                    <a:pt x="7899" y="273456"/>
                  </a:lnTo>
                  <a:lnTo>
                    <a:pt x="45466" y="276745"/>
                  </a:lnTo>
                  <a:lnTo>
                    <a:pt x="75919" y="276745"/>
                  </a:lnTo>
                  <a:lnTo>
                    <a:pt x="112674" y="276745"/>
                  </a:lnTo>
                  <a:lnTo>
                    <a:pt x="149428" y="276745"/>
                  </a:lnTo>
                  <a:lnTo>
                    <a:pt x="179882" y="276745"/>
                  </a:lnTo>
                  <a:lnTo>
                    <a:pt x="199348" y="276719"/>
                  </a:lnTo>
                  <a:lnTo>
                    <a:pt x="221399" y="270154"/>
                  </a:lnTo>
                  <a:lnTo>
                    <a:pt x="223380" y="268516"/>
                  </a:lnTo>
                  <a:lnTo>
                    <a:pt x="224518" y="266892"/>
                  </a:lnTo>
                  <a:lnTo>
                    <a:pt x="225102" y="261716"/>
                  </a:lnTo>
                  <a:lnTo>
                    <a:pt x="225318" y="248818"/>
                  </a:lnTo>
                  <a:lnTo>
                    <a:pt x="225348" y="224028"/>
                  </a:lnTo>
                  <a:lnTo>
                    <a:pt x="225348" y="185216"/>
                  </a:lnTo>
                  <a:lnTo>
                    <a:pt x="225348" y="138371"/>
                  </a:lnTo>
                  <a:lnTo>
                    <a:pt x="225348" y="91523"/>
                  </a:lnTo>
                  <a:lnTo>
                    <a:pt x="225348" y="52705"/>
                  </a:lnTo>
                  <a:lnTo>
                    <a:pt x="225318" y="27921"/>
                  </a:lnTo>
                  <a:lnTo>
                    <a:pt x="217449" y="3289"/>
                  </a:lnTo>
                  <a:lnTo>
                    <a:pt x="215468" y="1638"/>
                  </a:lnTo>
                  <a:lnTo>
                    <a:pt x="213804" y="691"/>
                  </a:lnTo>
                  <a:lnTo>
                    <a:pt x="209543" y="204"/>
                  </a:lnTo>
                  <a:lnTo>
                    <a:pt x="199348" y="25"/>
                  </a:lnTo>
                  <a:lnTo>
                    <a:pt x="179882" y="0"/>
                  </a:lnTo>
                  <a:lnTo>
                    <a:pt x="149428" y="0"/>
                  </a:lnTo>
                  <a:lnTo>
                    <a:pt x="112674" y="0"/>
                  </a:lnTo>
                  <a:lnTo>
                    <a:pt x="75919" y="0"/>
                  </a:lnTo>
                  <a:lnTo>
                    <a:pt x="45466" y="0"/>
                  </a:lnTo>
                  <a:lnTo>
                    <a:pt x="26038" y="0"/>
                  </a:lnTo>
                  <a:lnTo>
                    <a:pt x="16062" y="0"/>
                  </a:lnTo>
                  <a:lnTo>
                    <a:pt x="12386" y="0"/>
                  </a:lnTo>
                  <a:lnTo>
                    <a:pt x="11861" y="0"/>
                  </a:lnTo>
                  <a:lnTo>
                    <a:pt x="9880" y="1638"/>
                  </a:lnTo>
                  <a:lnTo>
                    <a:pt x="7899" y="3289"/>
                  </a:lnTo>
                  <a:lnTo>
                    <a:pt x="3949" y="6578"/>
                  </a:lnTo>
                  <a:lnTo>
                    <a:pt x="1981" y="8229"/>
                  </a:lnTo>
                  <a:lnTo>
                    <a:pt x="0" y="9880"/>
                  </a:lnTo>
                </a:path>
              </a:pathLst>
            </a:custGeom>
            <a:ln w="12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7638" y="2464594"/>
              <a:ext cx="120952" cy="13452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0081" y="1882975"/>
              <a:ext cx="7388344" cy="78380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323759" y="1879511"/>
              <a:ext cx="225425" cy="276860"/>
            </a:xfrm>
            <a:custGeom>
              <a:avLst/>
              <a:gdLst/>
              <a:ahLst/>
              <a:cxnLst/>
              <a:rect l="l" t="t" r="r" b="b"/>
              <a:pathLst>
                <a:path w="225425" h="276860">
                  <a:moveTo>
                    <a:pt x="0" y="9893"/>
                  </a:moveTo>
                  <a:lnTo>
                    <a:pt x="0" y="9893"/>
                  </a:lnTo>
                  <a:lnTo>
                    <a:pt x="0" y="224040"/>
                  </a:lnTo>
                  <a:lnTo>
                    <a:pt x="30" y="248831"/>
                  </a:lnTo>
                  <a:lnTo>
                    <a:pt x="246" y="261727"/>
                  </a:lnTo>
                  <a:lnTo>
                    <a:pt x="830" y="266899"/>
                  </a:lnTo>
                  <a:lnTo>
                    <a:pt x="1968" y="268516"/>
                  </a:lnTo>
                  <a:lnTo>
                    <a:pt x="3949" y="270167"/>
                  </a:lnTo>
                  <a:lnTo>
                    <a:pt x="7899" y="273469"/>
                  </a:lnTo>
                  <a:lnTo>
                    <a:pt x="45466" y="276758"/>
                  </a:lnTo>
                  <a:lnTo>
                    <a:pt x="75919" y="276758"/>
                  </a:lnTo>
                  <a:lnTo>
                    <a:pt x="112674" y="276758"/>
                  </a:lnTo>
                  <a:lnTo>
                    <a:pt x="149428" y="276758"/>
                  </a:lnTo>
                  <a:lnTo>
                    <a:pt x="179882" y="276758"/>
                  </a:lnTo>
                  <a:lnTo>
                    <a:pt x="199341" y="276732"/>
                  </a:lnTo>
                  <a:lnTo>
                    <a:pt x="221399" y="270167"/>
                  </a:lnTo>
                  <a:lnTo>
                    <a:pt x="223380" y="268516"/>
                  </a:lnTo>
                  <a:lnTo>
                    <a:pt x="224518" y="266899"/>
                  </a:lnTo>
                  <a:lnTo>
                    <a:pt x="225102" y="261727"/>
                  </a:lnTo>
                  <a:lnTo>
                    <a:pt x="225318" y="248831"/>
                  </a:lnTo>
                  <a:lnTo>
                    <a:pt x="225348" y="224040"/>
                  </a:lnTo>
                  <a:lnTo>
                    <a:pt x="225348" y="185228"/>
                  </a:lnTo>
                  <a:lnTo>
                    <a:pt x="225348" y="138383"/>
                  </a:lnTo>
                  <a:lnTo>
                    <a:pt x="225348" y="91536"/>
                  </a:lnTo>
                  <a:lnTo>
                    <a:pt x="225348" y="52717"/>
                  </a:lnTo>
                  <a:lnTo>
                    <a:pt x="225318" y="27934"/>
                  </a:lnTo>
                  <a:lnTo>
                    <a:pt x="217449" y="3302"/>
                  </a:lnTo>
                  <a:lnTo>
                    <a:pt x="215468" y="1651"/>
                  </a:lnTo>
                  <a:lnTo>
                    <a:pt x="213797" y="696"/>
                  </a:lnTo>
                  <a:lnTo>
                    <a:pt x="209534" y="206"/>
                  </a:lnTo>
                  <a:lnTo>
                    <a:pt x="199341" y="25"/>
                  </a:lnTo>
                  <a:lnTo>
                    <a:pt x="179882" y="0"/>
                  </a:lnTo>
                  <a:lnTo>
                    <a:pt x="149428" y="0"/>
                  </a:lnTo>
                  <a:lnTo>
                    <a:pt x="112674" y="0"/>
                  </a:lnTo>
                  <a:lnTo>
                    <a:pt x="75919" y="0"/>
                  </a:lnTo>
                  <a:lnTo>
                    <a:pt x="45466" y="0"/>
                  </a:lnTo>
                  <a:lnTo>
                    <a:pt x="26038" y="0"/>
                  </a:lnTo>
                  <a:lnTo>
                    <a:pt x="16062" y="0"/>
                  </a:lnTo>
                  <a:lnTo>
                    <a:pt x="12386" y="0"/>
                  </a:lnTo>
                  <a:lnTo>
                    <a:pt x="11861" y="0"/>
                  </a:lnTo>
                  <a:lnTo>
                    <a:pt x="9880" y="1651"/>
                  </a:lnTo>
                  <a:lnTo>
                    <a:pt x="7899" y="3302"/>
                  </a:lnTo>
                  <a:lnTo>
                    <a:pt x="3949" y="6591"/>
                  </a:lnTo>
                  <a:lnTo>
                    <a:pt x="1968" y="8242"/>
                  </a:lnTo>
                  <a:lnTo>
                    <a:pt x="0" y="9893"/>
                  </a:lnTo>
                </a:path>
              </a:pathLst>
            </a:custGeom>
            <a:ln w="12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27722" y="1897263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33202" y="1946574"/>
            <a:ext cx="105420" cy="14264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921157" y="1956559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27975" y="1956559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02612" y="1956559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21157" y="2351923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27975" y="2351923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02612" y="2351923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0823" y="1950922"/>
            <a:ext cx="567499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63880" algn="l"/>
                <a:tab pos="825500" algn="l"/>
                <a:tab pos="1081405" algn="l"/>
                <a:tab pos="1338580" algn="l"/>
                <a:tab pos="2145030" algn="l"/>
                <a:tab pos="2407285" algn="l"/>
                <a:tab pos="2919730" algn="l"/>
                <a:tab pos="3726815" algn="l"/>
                <a:tab pos="3988435" algn="l"/>
                <a:tab pos="4501515" algn="l"/>
                <a:tab pos="5307965" algn="l"/>
                <a:tab pos="5570220" algn="l"/>
              </a:tabLst>
            </a:pPr>
            <a:r>
              <a:rPr sz="1350" b="1" spc="5" dirty="0">
                <a:latin typeface="Arial"/>
                <a:cs typeface="Arial"/>
              </a:rPr>
              <a:t>MAX	</a:t>
            </a: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6	6	</a:t>
            </a:r>
            <a:r>
              <a:rPr sz="1300" b="1" spc="-5" dirty="0">
                <a:latin typeface="Arial"/>
                <a:cs typeface="Arial"/>
              </a:rPr>
              <a:t>8	7	</a:t>
            </a: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6	6	</a:t>
            </a:r>
            <a:r>
              <a:rPr sz="1300" b="1" spc="-5" dirty="0">
                <a:latin typeface="Arial"/>
                <a:cs typeface="Arial"/>
              </a:rPr>
              <a:t>7	</a:t>
            </a: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6	6	</a:t>
            </a:r>
            <a:r>
              <a:rPr sz="1300" b="1" spc="-5" dirty="0">
                <a:latin typeface="Arial"/>
                <a:cs typeface="Arial"/>
              </a:rPr>
              <a:t>7	</a:t>
            </a: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6	6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5423" y="2346284"/>
            <a:ext cx="547624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89280" algn="l"/>
                <a:tab pos="849630" algn="l"/>
                <a:tab pos="1106805" algn="l"/>
                <a:tab pos="1363980" algn="l"/>
                <a:tab pos="2170430" algn="l"/>
                <a:tab pos="2430780" algn="l"/>
                <a:tab pos="2687955" algn="l"/>
                <a:tab pos="2945130" algn="l"/>
                <a:tab pos="3350260" algn="l"/>
                <a:tab pos="3752215" algn="l"/>
                <a:tab pos="4012565" algn="l"/>
                <a:tab pos="4526915" algn="l"/>
                <a:tab pos="4932045" algn="l"/>
                <a:tab pos="5333365" algn="l"/>
              </a:tabLst>
            </a:pPr>
            <a:r>
              <a:rPr sz="1350" b="1" spc="5" dirty="0">
                <a:latin typeface="Arial"/>
                <a:cs typeface="Arial"/>
              </a:rPr>
              <a:t>MIN	</a:t>
            </a: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300" b="1" spc="-5" dirty="0">
                <a:latin typeface="Arial"/>
                <a:cs typeface="Arial"/>
              </a:rPr>
              <a:t>2	9	3	</a:t>
            </a: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300" b="1" spc="-5" dirty="0">
                <a:latin typeface="Arial"/>
                <a:cs typeface="Arial"/>
              </a:rPr>
              <a:t>2	9	3	</a:t>
            </a:r>
            <a:r>
              <a:rPr sz="1950" b="1" spc="-7" baseline="-19230" dirty="0">
                <a:latin typeface="Arial"/>
                <a:cs typeface="Arial"/>
              </a:rPr>
              <a:t>9	</a:t>
            </a: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300" b="1" spc="-5" dirty="0">
                <a:latin typeface="Arial"/>
                <a:cs typeface="Arial"/>
              </a:rPr>
              <a:t>2	3	</a:t>
            </a:r>
            <a:r>
              <a:rPr sz="1950" b="1" spc="-7" baseline="-19230" dirty="0">
                <a:latin typeface="Arial"/>
                <a:cs typeface="Arial"/>
              </a:rPr>
              <a:t>2	</a:t>
            </a: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11362" y="2035040"/>
            <a:ext cx="217804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b="1" spc="10" dirty="0">
                <a:latin typeface="Arial"/>
                <a:cs typeface="Arial"/>
              </a:rPr>
              <a:t>0</a:t>
            </a:r>
            <a:endParaRPr sz="2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82049" y="3281029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54500" y="3770909"/>
            <a:ext cx="238125" cy="289560"/>
            <a:chOff x="4154500" y="3770909"/>
            <a:chExt cx="238125" cy="289560"/>
          </a:xfrm>
        </p:grpSpPr>
        <p:sp>
          <p:nvSpPr>
            <p:cNvPr id="35" name="object 35"/>
            <p:cNvSpPr/>
            <p:nvPr/>
          </p:nvSpPr>
          <p:spPr>
            <a:xfrm>
              <a:off x="4160850" y="3777259"/>
              <a:ext cx="225425" cy="276860"/>
            </a:xfrm>
            <a:custGeom>
              <a:avLst/>
              <a:gdLst/>
              <a:ahLst/>
              <a:cxnLst/>
              <a:rect l="l" t="t" r="r" b="b"/>
              <a:pathLst>
                <a:path w="225425" h="276860">
                  <a:moveTo>
                    <a:pt x="0" y="9880"/>
                  </a:moveTo>
                  <a:lnTo>
                    <a:pt x="0" y="9880"/>
                  </a:lnTo>
                  <a:lnTo>
                    <a:pt x="0" y="224040"/>
                  </a:lnTo>
                  <a:lnTo>
                    <a:pt x="30" y="248824"/>
                  </a:lnTo>
                  <a:lnTo>
                    <a:pt x="7912" y="273456"/>
                  </a:lnTo>
                  <a:lnTo>
                    <a:pt x="9880" y="275107"/>
                  </a:lnTo>
                  <a:lnTo>
                    <a:pt x="11551" y="276054"/>
                  </a:lnTo>
                  <a:lnTo>
                    <a:pt x="15814" y="276540"/>
                  </a:lnTo>
                  <a:lnTo>
                    <a:pt x="26007" y="276720"/>
                  </a:lnTo>
                  <a:lnTo>
                    <a:pt x="45466" y="276745"/>
                  </a:lnTo>
                  <a:lnTo>
                    <a:pt x="75921" y="276745"/>
                  </a:lnTo>
                  <a:lnTo>
                    <a:pt x="112680" y="276745"/>
                  </a:lnTo>
                  <a:lnTo>
                    <a:pt x="149439" y="276745"/>
                  </a:lnTo>
                  <a:lnTo>
                    <a:pt x="179895" y="276745"/>
                  </a:lnTo>
                  <a:lnTo>
                    <a:pt x="199353" y="276720"/>
                  </a:lnTo>
                  <a:lnTo>
                    <a:pt x="209546" y="276540"/>
                  </a:lnTo>
                  <a:lnTo>
                    <a:pt x="213810" y="276054"/>
                  </a:lnTo>
                  <a:lnTo>
                    <a:pt x="215480" y="275107"/>
                  </a:lnTo>
                  <a:lnTo>
                    <a:pt x="217449" y="273456"/>
                  </a:lnTo>
                  <a:lnTo>
                    <a:pt x="221399" y="270167"/>
                  </a:lnTo>
                  <a:lnTo>
                    <a:pt x="225361" y="224040"/>
                  </a:lnTo>
                  <a:lnTo>
                    <a:pt x="225361" y="185221"/>
                  </a:lnTo>
                  <a:lnTo>
                    <a:pt x="225361" y="138374"/>
                  </a:lnTo>
                  <a:lnTo>
                    <a:pt x="225361" y="91529"/>
                  </a:lnTo>
                  <a:lnTo>
                    <a:pt x="225361" y="52717"/>
                  </a:lnTo>
                  <a:lnTo>
                    <a:pt x="225330" y="27926"/>
                  </a:lnTo>
                  <a:lnTo>
                    <a:pt x="225113" y="15028"/>
                  </a:lnTo>
                  <a:lnTo>
                    <a:pt x="224525" y="9853"/>
                  </a:lnTo>
                  <a:lnTo>
                    <a:pt x="223380" y="8229"/>
                  </a:lnTo>
                  <a:lnTo>
                    <a:pt x="221399" y="6591"/>
                  </a:lnTo>
                  <a:lnTo>
                    <a:pt x="217449" y="3289"/>
                  </a:lnTo>
                  <a:lnTo>
                    <a:pt x="179895" y="0"/>
                  </a:lnTo>
                  <a:lnTo>
                    <a:pt x="149439" y="0"/>
                  </a:lnTo>
                  <a:lnTo>
                    <a:pt x="112680" y="0"/>
                  </a:lnTo>
                  <a:lnTo>
                    <a:pt x="75921" y="0"/>
                  </a:lnTo>
                  <a:lnTo>
                    <a:pt x="45466" y="0"/>
                  </a:lnTo>
                  <a:lnTo>
                    <a:pt x="26038" y="0"/>
                  </a:lnTo>
                  <a:lnTo>
                    <a:pt x="16062" y="0"/>
                  </a:lnTo>
                  <a:lnTo>
                    <a:pt x="12386" y="0"/>
                  </a:lnTo>
                  <a:lnTo>
                    <a:pt x="11861" y="0"/>
                  </a:lnTo>
                  <a:lnTo>
                    <a:pt x="9880" y="1638"/>
                  </a:lnTo>
                  <a:lnTo>
                    <a:pt x="7912" y="3289"/>
                  </a:lnTo>
                  <a:lnTo>
                    <a:pt x="3949" y="6591"/>
                  </a:lnTo>
                  <a:lnTo>
                    <a:pt x="1981" y="8229"/>
                  </a:lnTo>
                  <a:lnTo>
                    <a:pt x="0" y="9880"/>
                  </a:lnTo>
                </a:path>
              </a:pathLst>
            </a:custGeom>
            <a:ln w="12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70070" y="3857624"/>
              <a:ext cx="100799" cy="12095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163504" y="3794998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42304" y="3777259"/>
            <a:ext cx="225425" cy="276860"/>
          </a:xfrm>
          <a:custGeom>
            <a:avLst/>
            <a:gdLst/>
            <a:ahLst/>
            <a:cxnLst/>
            <a:rect l="l" t="t" r="r" b="b"/>
            <a:pathLst>
              <a:path w="225425" h="276860">
                <a:moveTo>
                  <a:pt x="0" y="9880"/>
                </a:moveTo>
                <a:lnTo>
                  <a:pt x="0" y="9880"/>
                </a:lnTo>
                <a:lnTo>
                  <a:pt x="0" y="224040"/>
                </a:lnTo>
                <a:lnTo>
                  <a:pt x="30" y="248824"/>
                </a:lnTo>
                <a:lnTo>
                  <a:pt x="7899" y="273456"/>
                </a:lnTo>
                <a:lnTo>
                  <a:pt x="9880" y="275107"/>
                </a:lnTo>
                <a:lnTo>
                  <a:pt x="11551" y="276054"/>
                </a:lnTo>
                <a:lnTo>
                  <a:pt x="15814" y="276540"/>
                </a:lnTo>
                <a:lnTo>
                  <a:pt x="26007" y="276720"/>
                </a:lnTo>
                <a:lnTo>
                  <a:pt x="45466" y="276745"/>
                </a:lnTo>
                <a:lnTo>
                  <a:pt x="75919" y="276745"/>
                </a:lnTo>
                <a:lnTo>
                  <a:pt x="112674" y="276745"/>
                </a:lnTo>
                <a:lnTo>
                  <a:pt x="149428" y="276745"/>
                </a:lnTo>
                <a:lnTo>
                  <a:pt x="179882" y="276745"/>
                </a:lnTo>
                <a:lnTo>
                  <a:pt x="199348" y="276720"/>
                </a:lnTo>
                <a:lnTo>
                  <a:pt x="209543" y="276540"/>
                </a:lnTo>
                <a:lnTo>
                  <a:pt x="213804" y="276054"/>
                </a:lnTo>
                <a:lnTo>
                  <a:pt x="215468" y="275107"/>
                </a:lnTo>
                <a:lnTo>
                  <a:pt x="217449" y="273456"/>
                </a:lnTo>
                <a:lnTo>
                  <a:pt x="221399" y="270167"/>
                </a:lnTo>
                <a:lnTo>
                  <a:pt x="225348" y="224040"/>
                </a:lnTo>
                <a:lnTo>
                  <a:pt x="225348" y="185221"/>
                </a:lnTo>
                <a:lnTo>
                  <a:pt x="225348" y="138374"/>
                </a:lnTo>
                <a:lnTo>
                  <a:pt x="225348" y="91529"/>
                </a:lnTo>
                <a:lnTo>
                  <a:pt x="225348" y="52717"/>
                </a:lnTo>
                <a:lnTo>
                  <a:pt x="225318" y="27926"/>
                </a:lnTo>
                <a:lnTo>
                  <a:pt x="225102" y="15028"/>
                </a:lnTo>
                <a:lnTo>
                  <a:pt x="224518" y="9853"/>
                </a:lnTo>
                <a:lnTo>
                  <a:pt x="223380" y="8229"/>
                </a:lnTo>
                <a:lnTo>
                  <a:pt x="221399" y="6591"/>
                </a:lnTo>
                <a:lnTo>
                  <a:pt x="217449" y="3289"/>
                </a:lnTo>
                <a:lnTo>
                  <a:pt x="179882" y="0"/>
                </a:lnTo>
                <a:lnTo>
                  <a:pt x="149428" y="0"/>
                </a:lnTo>
                <a:lnTo>
                  <a:pt x="112674" y="0"/>
                </a:lnTo>
                <a:lnTo>
                  <a:pt x="75919" y="0"/>
                </a:lnTo>
                <a:lnTo>
                  <a:pt x="45466" y="0"/>
                </a:lnTo>
                <a:lnTo>
                  <a:pt x="26038" y="0"/>
                </a:lnTo>
                <a:lnTo>
                  <a:pt x="16062" y="0"/>
                </a:lnTo>
                <a:lnTo>
                  <a:pt x="12386" y="0"/>
                </a:lnTo>
                <a:lnTo>
                  <a:pt x="11861" y="0"/>
                </a:lnTo>
                <a:lnTo>
                  <a:pt x="9880" y="1638"/>
                </a:lnTo>
                <a:lnTo>
                  <a:pt x="7899" y="3289"/>
                </a:lnTo>
                <a:lnTo>
                  <a:pt x="3949" y="6591"/>
                </a:lnTo>
                <a:lnTo>
                  <a:pt x="1981" y="8229"/>
                </a:lnTo>
                <a:lnTo>
                  <a:pt x="0" y="9880"/>
                </a:lnTo>
              </a:path>
            </a:pathLst>
          </a:custGeom>
          <a:ln w="12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744857" y="3794998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43815" y="3854538"/>
            <a:ext cx="108597" cy="122186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402181" y="3340325"/>
            <a:ext cx="89154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320" algn="l"/>
                <a:tab pos="530225" algn="l"/>
                <a:tab pos="786765" algn="l"/>
              </a:tabLst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6	6	</a:t>
            </a:r>
            <a:r>
              <a:rPr sz="1300" b="1" spc="-5" dirty="0">
                <a:latin typeface="Arial"/>
                <a:cs typeface="Arial"/>
              </a:rPr>
              <a:t>8	7</a:t>
            </a:r>
            <a:endParaRPr sz="13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38</a:t>
            </a:fld>
            <a:endParaRPr spc="20" dirty="0"/>
          </a:p>
        </p:txBody>
      </p:sp>
      <p:sp>
        <p:nvSpPr>
          <p:cNvPr id="42" name="object 42"/>
          <p:cNvSpPr txBox="1"/>
          <p:nvPr/>
        </p:nvSpPr>
        <p:spPr>
          <a:xfrm>
            <a:off x="2983636" y="3340325"/>
            <a:ext cx="37909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320" algn="l"/>
              </a:tabLst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6	6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58260" y="3340325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65078" y="3340325"/>
            <a:ext cx="37909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320" algn="l"/>
              </a:tabLst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6	6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39715" y="3340325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46533" y="3340325"/>
            <a:ext cx="37909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320" algn="l"/>
              </a:tabLst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6	6</a:t>
            </a:r>
            <a:endParaRPr sz="13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21157" y="3340325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02612" y="3340325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39715" y="3735689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21157" y="3735689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502612" y="3735689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011362" y="3418807"/>
            <a:ext cx="217804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b="1" spc="10" dirty="0">
                <a:latin typeface="Arial"/>
                <a:cs typeface="Arial"/>
              </a:rPr>
              <a:t>0</a:t>
            </a:r>
            <a:endParaRPr sz="27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732966" y="3735689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51511" y="3735689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70056" y="3735689"/>
            <a:ext cx="37274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970" algn="l"/>
              </a:tabLst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300" b="1" spc="-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88614" y="3735689"/>
            <a:ext cx="887094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970" algn="l"/>
                <a:tab pos="525145" algn="l"/>
                <a:tab pos="781685" algn="l"/>
              </a:tabLst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300" b="1" spc="-5" dirty="0">
                <a:latin typeface="Arial"/>
                <a:cs typeface="Arial"/>
              </a:rPr>
              <a:t>2	9	3</a:t>
            </a:r>
            <a:endParaRPr sz="13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89951" y="3340325"/>
            <a:ext cx="11683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50823" y="3730054"/>
            <a:ext cx="144335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68960" algn="l"/>
                <a:tab pos="824230" algn="l"/>
                <a:tab pos="1081405" algn="l"/>
                <a:tab pos="1338580" algn="l"/>
              </a:tabLst>
            </a:pPr>
            <a:r>
              <a:rPr sz="1350" b="1" spc="5" dirty="0">
                <a:latin typeface="Arial"/>
                <a:cs typeface="Arial"/>
              </a:rPr>
              <a:t>MIN	</a:t>
            </a: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300" b="1" spc="-5" dirty="0">
                <a:latin typeface="Arial"/>
                <a:cs typeface="Arial"/>
              </a:rPr>
              <a:t>2	9	3</a:t>
            </a:r>
            <a:endParaRPr sz="13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50823" y="3334692"/>
            <a:ext cx="410209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5" dirty="0">
                <a:latin typeface="Arial"/>
                <a:cs typeface="Arial"/>
              </a:rPr>
              <a:t>MAX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E0C721F-28FB-4F15-9D38-E44CC5DC42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D7F5190-8274-46A4-8535-7354A25B8DD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10429"/>
            <a:ext cx="56927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latin typeface="Tahoma"/>
                <a:cs typeface="Tahoma"/>
              </a:rPr>
              <a:t>Four-card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bridge/whist/hearts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hand,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spc="110" dirty="0">
                <a:latin typeface="Bookman Old Style"/>
                <a:cs typeface="Bookman Old Style"/>
              </a:rPr>
              <a:t>Max</a:t>
            </a:r>
            <a:r>
              <a:rPr sz="2050" b="0" spc="-5" dirty="0"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play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first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08554" y="1871713"/>
            <a:ext cx="229235" cy="278765"/>
            <a:chOff x="2508554" y="1871713"/>
            <a:chExt cx="229235" cy="278765"/>
          </a:xfrm>
        </p:grpSpPr>
        <p:sp>
          <p:nvSpPr>
            <p:cNvPr id="5" name="object 5"/>
            <p:cNvSpPr/>
            <p:nvPr/>
          </p:nvSpPr>
          <p:spPr>
            <a:xfrm>
              <a:off x="2514587" y="1877745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69" h="266700">
                  <a:moveTo>
                    <a:pt x="0" y="9512"/>
                  </a:moveTo>
                  <a:lnTo>
                    <a:pt x="0" y="9512"/>
                  </a:lnTo>
                  <a:lnTo>
                    <a:pt x="0" y="215722"/>
                  </a:lnTo>
                  <a:lnTo>
                    <a:pt x="29" y="239594"/>
                  </a:lnTo>
                  <a:lnTo>
                    <a:pt x="7620" y="263309"/>
                  </a:lnTo>
                  <a:lnTo>
                    <a:pt x="9525" y="264896"/>
                  </a:lnTo>
                  <a:lnTo>
                    <a:pt x="11124" y="265814"/>
                  </a:lnTo>
                  <a:lnTo>
                    <a:pt x="15225" y="266285"/>
                  </a:lnTo>
                  <a:lnTo>
                    <a:pt x="25039" y="266459"/>
                  </a:lnTo>
                  <a:lnTo>
                    <a:pt x="43776" y="266484"/>
                  </a:lnTo>
                  <a:lnTo>
                    <a:pt x="73102" y="266484"/>
                  </a:lnTo>
                  <a:lnTo>
                    <a:pt x="108496" y="266484"/>
                  </a:lnTo>
                  <a:lnTo>
                    <a:pt x="143889" y="266484"/>
                  </a:lnTo>
                  <a:lnTo>
                    <a:pt x="173215" y="266484"/>
                  </a:lnTo>
                  <a:lnTo>
                    <a:pt x="191952" y="266459"/>
                  </a:lnTo>
                  <a:lnTo>
                    <a:pt x="201768" y="266285"/>
                  </a:lnTo>
                  <a:lnTo>
                    <a:pt x="205872" y="265814"/>
                  </a:lnTo>
                  <a:lnTo>
                    <a:pt x="207479" y="264896"/>
                  </a:lnTo>
                  <a:lnTo>
                    <a:pt x="209384" y="263309"/>
                  </a:lnTo>
                  <a:lnTo>
                    <a:pt x="213194" y="260146"/>
                  </a:lnTo>
                  <a:lnTo>
                    <a:pt x="217004" y="215722"/>
                  </a:lnTo>
                  <a:lnTo>
                    <a:pt x="217004" y="178349"/>
                  </a:lnTo>
                  <a:lnTo>
                    <a:pt x="217004" y="133242"/>
                  </a:lnTo>
                  <a:lnTo>
                    <a:pt x="217004" y="88134"/>
                  </a:lnTo>
                  <a:lnTo>
                    <a:pt x="217004" y="50761"/>
                  </a:lnTo>
                  <a:lnTo>
                    <a:pt x="216975" y="26889"/>
                  </a:lnTo>
                  <a:lnTo>
                    <a:pt x="209384" y="3175"/>
                  </a:lnTo>
                  <a:lnTo>
                    <a:pt x="207479" y="1587"/>
                  </a:lnTo>
                  <a:lnTo>
                    <a:pt x="205872" y="669"/>
                  </a:lnTo>
                  <a:lnTo>
                    <a:pt x="201768" y="198"/>
                  </a:lnTo>
                  <a:lnTo>
                    <a:pt x="191952" y="24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25" y="1587"/>
                  </a:lnTo>
                  <a:lnTo>
                    <a:pt x="7620" y="3175"/>
                  </a:lnTo>
                  <a:lnTo>
                    <a:pt x="3810" y="6337"/>
                  </a:lnTo>
                  <a:lnTo>
                    <a:pt x="1905" y="7924"/>
                  </a:lnTo>
                  <a:lnTo>
                    <a:pt x="0" y="9512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3807" y="1949178"/>
              <a:ext cx="108950" cy="12836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16670" y="1894356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8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50132" y="1871713"/>
            <a:ext cx="7114540" cy="774065"/>
            <a:chOff x="1350132" y="1871713"/>
            <a:chExt cx="7114540" cy="774065"/>
          </a:xfrm>
        </p:grpSpPr>
        <p:sp>
          <p:nvSpPr>
            <p:cNvPr id="9" name="object 9"/>
            <p:cNvSpPr/>
            <p:nvPr/>
          </p:nvSpPr>
          <p:spPr>
            <a:xfrm>
              <a:off x="4037380" y="2372652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12"/>
                  </a:moveTo>
                  <a:lnTo>
                    <a:pt x="0" y="9512"/>
                  </a:lnTo>
                  <a:lnTo>
                    <a:pt x="0" y="215722"/>
                  </a:lnTo>
                  <a:lnTo>
                    <a:pt x="29" y="239594"/>
                  </a:lnTo>
                  <a:lnTo>
                    <a:pt x="7620" y="263309"/>
                  </a:lnTo>
                  <a:lnTo>
                    <a:pt x="9525" y="264896"/>
                  </a:lnTo>
                  <a:lnTo>
                    <a:pt x="11124" y="265814"/>
                  </a:lnTo>
                  <a:lnTo>
                    <a:pt x="15225" y="266285"/>
                  </a:lnTo>
                  <a:lnTo>
                    <a:pt x="25039" y="266459"/>
                  </a:lnTo>
                  <a:lnTo>
                    <a:pt x="43776" y="266484"/>
                  </a:lnTo>
                  <a:lnTo>
                    <a:pt x="73102" y="266484"/>
                  </a:lnTo>
                  <a:lnTo>
                    <a:pt x="108496" y="266484"/>
                  </a:lnTo>
                  <a:lnTo>
                    <a:pt x="143889" y="266484"/>
                  </a:lnTo>
                  <a:lnTo>
                    <a:pt x="173215" y="266484"/>
                  </a:lnTo>
                  <a:lnTo>
                    <a:pt x="191952" y="266459"/>
                  </a:lnTo>
                  <a:lnTo>
                    <a:pt x="201768" y="266285"/>
                  </a:lnTo>
                  <a:lnTo>
                    <a:pt x="205872" y="265814"/>
                  </a:lnTo>
                  <a:lnTo>
                    <a:pt x="207479" y="264896"/>
                  </a:lnTo>
                  <a:lnTo>
                    <a:pt x="209384" y="263309"/>
                  </a:lnTo>
                  <a:lnTo>
                    <a:pt x="213194" y="260146"/>
                  </a:lnTo>
                  <a:lnTo>
                    <a:pt x="217004" y="215722"/>
                  </a:lnTo>
                  <a:lnTo>
                    <a:pt x="217004" y="178349"/>
                  </a:lnTo>
                  <a:lnTo>
                    <a:pt x="217004" y="133242"/>
                  </a:lnTo>
                  <a:lnTo>
                    <a:pt x="217004" y="88134"/>
                  </a:lnTo>
                  <a:lnTo>
                    <a:pt x="217004" y="50761"/>
                  </a:lnTo>
                  <a:lnTo>
                    <a:pt x="216975" y="26889"/>
                  </a:lnTo>
                  <a:lnTo>
                    <a:pt x="209384" y="3175"/>
                  </a:lnTo>
                  <a:lnTo>
                    <a:pt x="207479" y="1587"/>
                  </a:lnTo>
                  <a:lnTo>
                    <a:pt x="205872" y="669"/>
                  </a:lnTo>
                  <a:lnTo>
                    <a:pt x="201768" y="198"/>
                  </a:lnTo>
                  <a:lnTo>
                    <a:pt x="191952" y="24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25" y="1587"/>
                  </a:lnTo>
                  <a:lnTo>
                    <a:pt x="7620" y="3175"/>
                  </a:lnTo>
                  <a:lnTo>
                    <a:pt x="3810" y="6337"/>
                  </a:lnTo>
                  <a:lnTo>
                    <a:pt x="1905" y="7924"/>
                  </a:lnTo>
                  <a:lnTo>
                    <a:pt x="0" y="9512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6600" y="2444097"/>
              <a:ext cx="108950" cy="1283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60174" y="2372652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12"/>
                  </a:moveTo>
                  <a:lnTo>
                    <a:pt x="0" y="9512"/>
                  </a:lnTo>
                  <a:lnTo>
                    <a:pt x="0" y="215722"/>
                  </a:lnTo>
                  <a:lnTo>
                    <a:pt x="29" y="239594"/>
                  </a:lnTo>
                  <a:lnTo>
                    <a:pt x="7620" y="263309"/>
                  </a:lnTo>
                  <a:lnTo>
                    <a:pt x="9512" y="264896"/>
                  </a:lnTo>
                  <a:lnTo>
                    <a:pt x="11119" y="265814"/>
                  </a:lnTo>
                  <a:lnTo>
                    <a:pt x="15224" y="266285"/>
                  </a:lnTo>
                  <a:lnTo>
                    <a:pt x="25039" y="266459"/>
                  </a:lnTo>
                  <a:lnTo>
                    <a:pt x="43776" y="266484"/>
                  </a:lnTo>
                  <a:lnTo>
                    <a:pt x="73102" y="266484"/>
                  </a:lnTo>
                  <a:lnTo>
                    <a:pt x="108496" y="266484"/>
                  </a:lnTo>
                  <a:lnTo>
                    <a:pt x="143889" y="266484"/>
                  </a:lnTo>
                  <a:lnTo>
                    <a:pt x="173215" y="266484"/>
                  </a:lnTo>
                  <a:lnTo>
                    <a:pt x="191952" y="266459"/>
                  </a:lnTo>
                  <a:lnTo>
                    <a:pt x="201768" y="266285"/>
                  </a:lnTo>
                  <a:lnTo>
                    <a:pt x="205872" y="265814"/>
                  </a:lnTo>
                  <a:lnTo>
                    <a:pt x="207479" y="264896"/>
                  </a:lnTo>
                  <a:lnTo>
                    <a:pt x="209384" y="263309"/>
                  </a:lnTo>
                  <a:lnTo>
                    <a:pt x="213194" y="260146"/>
                  </a:lnTo>
                  <a:lnTo>
                    <a:pt x="216992" y="215722"/>
                  </a:lnTo>
                  <a:lnTo>
                    <a:pt x="216992" y="178349"/>
                  </a:lnTo>
                  <a:lnTo>
                    <a:pt x="216992" y="133242"/>
                  </a:lnTo>
                  <a:lnTo>
                    <a:pt x="216992" y="88134"/>
                  </a:lnTo>
                  <a:lnTo>
                    <a:pt x="216992" y="50761"/>
                  </a:lnTo>
                  <a:lnTo>
                    <a:pt x="216962" y="26889"/>
                  </a:lnTo>
                  <a:lnTo>
                    <a:pt x="209384" y="3175"/>
                  </a:lnTo>
                  <a:lnTo>
                    <a:pt x="207479" y="1587"/>
                  </a:lnTo>
                  <a:lnTo>
                    <a:pt x="205872" y="669"/>
                  </a:lnTo>
                  <a:lnTo>
                    <a:pt x="201768" y="198"/>
                  </a:lnTo>
                  <a:lnTo>
                    <a:pt x="191952" y="24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12" y="1587"/>
                  </a:lnTo>
                  <a:lnTo>
                    <a:pt x="7620" y="3175"/>
                  </a:lnTo>
                  <a:lnTo>
                    <a:pt x="3810" y="6337"/>
                  </a:lnTo>
                  <a:lnTo>
                    <a:pt x="1905" y="7924"/>
                  </a:lnTo>
                  <a:lnTo>
                    <a:pt x="0" y="9512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1965" y="2441125"/>
              <a:ext cx="116468" cy="1295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0132" y="1881072"/>
              <a:ext cx="7114287" cy="7547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82967" y="1877745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12"/>
                  </a:moveTo>
                  <a:lnTo>
                    <a:pt x="0" y="9512"/>
                  </a:lnTo>
                  <a:lnTo>
                    <a:pt x="0" y="215722"/>
                  </a:lnTo>
                  <a:lnTo>
                    <a:pt x="29" y="239594"/>
                  </a:lnTo>
                  <a:lnTo>
                    <a:pt x="7607" y="263309"/>
                  </a:lnTo>
                  <a:lnTo>
                    <a:pt x="9512" y="264896"/>
                  </a:lnTo>
                  <a:lnTo>
                    <a:pt x="11119" y="265814"/>
                  </a:lnTo>
                  <a:lnTo>
                    <a:pt x="15224" y="266285"/>
                  </a:lnTo>
                  <a:lnTo>
                    <a:pt x="25039" y="266459"/>
                  </a:lnTo>
                  <a:lnTo>
                    <a:pt x="43776" y="266484"/>
                  </a:lnTo>
                  <a:lnTo>
                    <a:pt x="73102" y="266484"/>
                  </a:lnTo>
                  <a:lnTo>
                    <a:pt x="108496" y="266484"/>
                  </a:lnTo>
                  <a:lnTo>
                    <a:pt x="143889" y="266484"/>
                  </a:lnTo>
                  <a:lnTo>
                    <a:pt x="173215" y="266484"/>
                  </a:lnTo>
                  <a:lnTo>
                    <a:pt x="191952" y="266459"/>
                  </a:lnTo>
                  <a:lnTo>
                    <a:pt x="201768" y="266285"/>
                  </a:lnTo>
                  <a:lnTo>
                    <a:pt x="205872" y="265814"/>
                  </a:lnTo>
                  <a:lnTo>
                    <a:pt x="207479" y="264896"/>
                  </a:lnTo>
                  <a:lnTo>
                    <a:pt x="209384" y="263309"/>
                  </a:lnTo>
                  <a:lnTo>
                    <a:pt x="213194" y="260146"/>
                  </a:lnTo>
                  <a:lnTo>
                    <a:pt x="216992" y="215722"/>
                  </a:lnTo>
                  <a:lnTo>
                    <a:pt x="216992" y="178349"/>
                  </a:lnTo>
                  <a:lnTo>
                    <a:pt x="216992" y="133242"/>
                  </a:lnTo>
                  <a:lnTo>
                    <a:pt x="216992" y="88134"/>
                  </a:lnTo>
                  <a:lnTo>
                    <a:pt x="216992" y="50761"/>
                  </a:lnTo>
                  <a:lnTo>
                    <a:pt x="216962" y="26889"/>
                  </a:lnTo>
                  <a:lnTo>
                    <a:pt x="209384" y="3175"/>
                  </a:lnTo>
                  <a:lnTo>
                    <a:pt x="207479" y="1587"/>
                  </a:lnTo>
                  <a:lnTo>
                    <a:pt x="205872" y="669"/>
                  </a:lnTo>
                  <a:lnTo>
                    <a:pt x="201768" y="198"/>
                  </a:lnTo>
                  <a:lnTo>
                    <a:pt x="191952" y="24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12" y="1587"/>
                  </a:lnTo>
                  <a:lnTo>
                    <a:pt x="7607" y="3175"/>
                  </a:lnTo>
                  <a:lnTo>
                    <a:pt x="3810" y="6337"/>
                  </a:lnTo>
                  <a:lnTo>
                    <a:pt x="1905" y="7924"/>
                  </a:lnTo>
                  <a:lnTo>
                    <a:pt x="0" y="9512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86307" y="1894356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88360" y="1942307"/>
            <a:ext cx="101508" cy="1373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471727" y="1951455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7623" y="1951455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7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71727" y="2332163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17623" y="2332163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9655" y="1946042"/>
            <a:ext cx="595884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42925" algn="l"/>
                <a:tab pos="795655" algn="l"/>
                <a:tab pos="1041400" algn="l"/>
                <a:tab pos="1289050" algn="l"/>
                <a:tab pos="2066289" algn="l"/>
                <a:tab pos="2318385" algn="l"/>
                <a:tab pos="2811780" algn="l"/>
                <a:tab pos="3589020" algn="l"/>
                <a:tab pos="3841115" algn="l"/>
                <a:tab pos="4334510" algn="l"/>
                <a:tab pos="5111750" algn="l"/>
                <a:tab pos="5363845" algn="l"/>
                <a:tab pos="5857240" algn="l"/>
              </a:tabLst>
            </a:pPr>
            <a:r>
              <a:rPr sz="1300" b="1" spc="5" dirty="0">
                <a:latin typeface="Arial"/>
                <a:cs typeface="Arial"/>
              </a:rPr>
              <a:t>MAX	</a:t>
            </a: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6	6	</a:t>
            </a:r>
            <a:r>
              <a:rPr sz="1250" b="1" spc="-5" dirty="0">
                <a:latin typeface="Arial"/>
                <a:cs typeface="Arial"/>
              </a:rPr>
              <a:t>8	7	</a:t>
            </a: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6	6	</a:t>
            </a:r>
            <a:r>
              <a:rPr sz="1250" b="1" spc="-5" dirty="0">
                <a:latin typeface="Arial"/>
                <a:cs typeface="Arial"/>
              </a:rPr>
              <a:t>7	</a:t>
            </a: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6	6	</a:t>
            </a:r>
            <a:r>
              <a:rPr sz="1250" b="1" spc="-5" dirty="0">
                <a:latin typeface="Arial"/>
                <a:cs typeface="Arial"/>
              </a:rPr>
              <a:t>7	</a:t>
            </a: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6	6	</a:t>
            </a:r>
            <a:r>
              <a:rPr sz="1250" b="1" spc="-5" dirty="0">
                <a:latin typeface="Arial"/>
                <a:cs typeface="Arial"/>
              </a:rPr>
              <a:t>7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4255" y="2326740"/>
            <a:ext cx="600964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68325" algn="l"/>
                <a:tab pos="819785" algn="l"/>
                <a:tab pos="1066800" algn="l"/>
                <a:tab pos="1314450" algn="l"/>
                <a:tab pos="2091689" algn="l"/>
                <a:tab pos="2342515" algn="l"/>
                <a:tab pos="2590165" algn="l"/>
                <a:tab pos="2837180" algn="l"/>
                <a:tab pos="3227705" algn="l"/>
                <a:tab pos="3614420" algn="l"/>
                <a:tab pos="3865245" algn="l"/>
                <a:tab pos="4359910" algn="l"/>
                <a:tab pos="4750435" algn="l"/>
                <a:tab pos="5137150" algn="l"/>
                <a:tab pos="5882640" algn="l"/>
              </a:tabLst>
            </a:pPr>
            <a:r>
              <a:rPr sz="1300" b="1" spc="5" dirty="0">
                <a:latin typeface="Arial"/>
                <a:cs typeface="Arial"/>
              </a:rPr>
              <a:t>MIN	</a:t>
            </a: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250" b="1" spc="-5" dirty="0">
                <a:latin typeface="Arial"/>
                <a:cs typeface="Arial"/>
              </a:rPr>
              <a:t>2	9	3	</a:t>
            </a: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250" b="1" spc="-5" dirty="0">
                <a:latin typeface="Arial"/>
                <a:cs typeface="Arial"/>
              </a:rPr>
              <a:t>2	9	3	</a:t>
            </a:r>
            <a:r>
              <a:rPr sz="1875" b="1" spc="-7" baseline="-20000" dirty="0">
                <a:latin typeface="Arial"/>
                <a:cs typeface="Arial"/>
              </a:rPr>
              <a:t>9	</a:t>
            </a: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250" b="1" spc="-5" dirty="0">
                <a:latin typeface="Arial"/>
                <a:cs typeface="Arial"/>
              </a:rPr>
              <a:t>2	3	</a:t>
            </a:r>
            <a:r>
              <a:rPr sz="1875" b="1" spc="-7" baseline="-20000" dirty="0">
                <a:latin typeface="Arial"/>
                <a:cs typeface="Arial"/>
              </a:rPr>
              <a:t>2	</a:t>
            </a: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250" b="1" spc="-5" dirty="0"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07501" y="2027031"/>
            <a:ext cx="2108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10" dirty="0">
                <a:latin typeface="Arial"/>
                <a:cs typeface="Arial"/>
              </a:rPr>
              <a:t>0</a:t>
            </a:r>
            <a:endParaRPr sz="2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82967" y="3210191"/>
            <a:ext cx="217170" cy="266700"/>
          </a:xfrm>
          <a:custGeom>
            <a:avLst/>
            <a:gdLst/>
            <a:ahLst/>
            <a:cxnLst/>
            <a:rect l="l" t="t" r="r" b="b"/>
            <a:pathLst>
              <a:path w="217170" h="266700">
                <a:moveTo>
                  <a:pt x="0" y="9512"/>
                </a:moveTo>
                <a:lnTo>
                  <a:pt x="0" y="9512"/>
                </a:lnTo>
                <a:lnTo>
                  <a:pt x="0" y="215722"/>
                </a:lnTo>
                <a:lnTo>
                  <a:pt x="29" y="239587"/>
                </a:lnTo>
                <a:lnTo>
                  <a:pt x="238" y="252002"/>
                </a:lnTo>
                <a:lnTo>
                  <a:pt x="803" y="256984"/>
                </a:lnTo>
                <a:lnTo>
                  <a:pt x="1905" y="258546"/>
                </a:lnTo>
                <a:lnTo>
                  <a:pt x="3810" y="260134"/>
                </a:lnTo>
                <a:lnTo>
                  <a:pt x="7607" y="263309"/>
                </a:lnTo>
                <a:lnTo>
                  <a:pt x="43776" y="266484"/>
                </a:lnTo>
                <a:lnTo>
                  <a:pt x="73102" y="266484"/>
                </a:lnTo>
                <a:lnTo>
                  <a:pt x="108496" y="266484"/>
                </a:lnTo>
                <a:lnTo>
                  <a:pt x="143889" y="266484"/>
                </a:lnTo>
                <a:lnTo>
                  <a:pt x="173215" y="266484"/>
                </a:lnTo>
                <a:lnTo>
                  <a:pt x="191952" y="266459"/>
                </a:lnTo>
                <a:lnTo>
                  <a:pt x="201768" y="266285"/>
                </a:lnTo>
                <a:lnTo>
                  <a:pt x="205872" y="265814"/>
                </a:lnTo>
                <a:lnTo>
                  <a:pt x="207479" y="264896"/>
                </a:lnTo>
                <a:lnTo>
                  <a:pt x="209384" y="263309"/>
                </a:lnTo>
                <a:lnTo>
                  <a:pt x="213194" y="260134"/>
                </a:lnTo>
                <a:lnTo>
                  <a:pt x="216992" y="215722"/>
                </a:lnTo>
                <a:lnTo>
                  <a:pt x="216992" y="178349"/>
                </a:lnTo>
                <a:lnTo>
                  <a:pt x="216992" y="133240"/>
                </a:lnTo>
                <a:lnTo>
                  <a:pt x="216992" y="88129"/>
                </a:lnTo>
                <a:lnTo>
                  <a:pt x="216992" y="50749"/>
                </a:lnTo>
                <a:lnTo>
                  <a:pt x="216962" y="26884"/>
                </a:lnTo>
                <a:lnTo>
                  <a:pt x="209384" y="3162"/>
                </a:lnTo>
                <a:lnTo>
                  <a:pt x="207479" y="1574"/>
                </a:lnTo>
                <a:lnTo>
                  <a:pt x="205872" y="664"/>
                </a:lnTo>
                <a:lnTo>
                  <a:pt x="201768" y="196"/>
                </a:lnTo>
                <a:lnTo>
                  <a:pt x="191952" y="24"/>
                </a:lnTo>
                <a:lnTo>
                  <a:pt x="173215" y="0"/>
                </a:lnTo>
                <a:lnTo>
                  <a:pt x="143889" y="0"/>
                </a:lnTo>
                <a:lnTo>
                  <a:pt x="108496" y="0"/>
                </a:lnTo>
                <a:lnTo>
                  <a:pt x="73102" y="0"/>
                </a:lnTo>
                <a:lnTo>
                  <a:pt x="43776" y="0"/>
                </a:lnTo>
                <a:lnTo>
                  <a:pt x="25069" y="0"/>
                </a:lnTo>
                <a:lnTo>
                  <a:pt x="15462" y="0"/>
                </a:lnTo>
                <a:lnTo>
                  <a:pt x="11922" y="0"/>
                </a:lnTo>
                <a:lnTo>
                  <a:pt x="11417" y="0"/>
                </a:lnTo>
                <a:lnTo>
                  <a:pt x="9512" y="1574"/>
                </a:lnTo>
                <a:lnTo>
                  <a:pt x="7607" y="3162"/>
                </a:lnTo>
                <a:lnTo>
                  <a:pt x="3810" y="6337"/>
                </a:lnTo>
                <a:lnTo>
                  <a:pt x="1905" y="7924"/>
                </a:lnTo>
                <a:lnTo>
                  <a:pt x="0" y="9512"/>
                </a:lnTo>
              </a:path>
            </a:pathLst>
          </a:custGeom>
          <a:ln w="118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81507" y="3226802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08554" y="3204159"/>
            <a:ext cx="4785360" cy="278765"/>
            <a:chOff x="2508554" y="3204159"/>
            <a:chExt cx="4785360" cy="27876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9609" y="3279871"/>
              <a:ext cx="114157" cy="13036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514587" y="3210191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69" h="266700">
                  <a:moveTo>
                    <a:pt x="0" y="9512"/>
                  </a:moveTo>
                  <a:lnTo>
                    <a:pt x="0" y="9512"/>
                  </a:lnTo>
                  <a:lnTo>
                    <a:pt x="0" y="215722"/>
                  </a:lnTo>
                  <a:lnTo>
                    <a:pt x="29" y="239587"/>
                  </a:lnTo>
                  <a:lnTo>
                    <a:pt x="238" y="252002"/>
                  </a:lnTo>
                  <a:lnTo>
                    <a:pt x="803" y="256984"/>
                  </a:lnTo>
                  <a:lnTo>
                    <a:pt x="1905" y="258546"/>
                  </a:lnTo>
                  <a:lnTo>
                    <a:pt x="3810" y="260134"/>
                  </a:lnTo>
                  <a:lnTo>
                    <a:pt x="7620" y="263309"/>
                  </a:lnTo>
                  <a:lnTo>
                    <a:pt x="43776" y="266484"/>
                  </a:lnTo>
                  <a:lnTo>
                    <a:pt x="73102" y="266484"/>
                  </a:lnTo>
                  <a:lnTo>
                    <a:pt x="108496" y="266484"/>
                  </a:lnTo>
                  <a:lnTo>
                    <a:pt x="143889" y="266484"/>
                  </a:lnTo>
                  <a:lnTo>
                    <a:pt x="173215" y="266484"/>
                  </a:lnTo>
                  <a:lnTo>
                    <a:pt x="191952" y="266459"/>
                  </a:lnTo>
                  <a:lnTo>
                    <a:pt x="201768" y="266285"/>
                  </a:lnTo>
                  <a:lnTo>
                    <a:pt x="205872" y="265814"/>
                  </a:lnTo>
                  <a:lnTo>
                    <a:pt x="207479" y="264896"/>
                  </a:lnTo>
                  <a:lnTo>
                    <a:pt x="209384" y="263309"/>
                  </a:lnTo>
                  <a:lnTo>
                    <a:pt x="213194" y="260134"/>
                  </a:lnTo>
                  <a:lnTo>
                    <a:pt x="217004" y="215722"/>
                  </a:lnTo>
                  <a:lnTo>
                    <a:pt x="217004" y="178349"/>
                  </a:lnTo>
                  <a:lnTo>
                    <a:pt x="217004" y="133240"/>
                  </a:lnTo>
                  <a:lnTo>
                    <a:pt x="217004" y="88129"/>
                  </a:lnTo>
                  <a:lnTo>
                    <a:pt x="217004" y="50749"/>
                  </a:lnTo>
                  <a:lnTo>
                    <a:pt x="216975" y="26884"/>
                  </a:lnTo>
                  <a:lnTo>
                    <a:pt x="216766" y="14468"/>
                  </a:lnTo>
                  <a:lnTo>
                    <a:pt x="216201" y="9486"/>
                  </a:lnTo>
                  <a:lnTo>
                    <a:pt x="215099" y="7924"/>
                  </a:lnTo>
                  <a:lnTo>
                    <a:pt x="213194" y="6337"/>
                  </a:lnTo>
                  <a:lnTo>
                    <a:pt x="209384" y="3162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25" y="1574"/>
                  </a:lnTo>
                  <a:lnTo>
                    <a:pt x="7620" y="3162"/>
                  </a:lnTo>
                  <a:lnTo>
                    <a:pt x="3810" y="6337"/>
                  </a:lnTo>
                  <a:lnTo>
                    <a:pt x="1905" y="7924"/>
                  </a:lnTo>
                  <a:lnTo>
                    <a:pt x="0" y="9512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3807" y="3281624"/>
              <a:ext cx="108950" cy="12836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516670" y="3226802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8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031348" y="3699065"/>
            <a:ext cx="229235" cy="278765"/>
            <a:chOff x="4031348" y="3699065"/>
            <a:chExt cx="229235" cy="278765"/>
          </a:xfrm>
        </p:grpSpPr>
        <p:sp>
          <p:nvSpPr>
            <p:cNvPr id="32" name="object 32"/>
            <p:cNvSpPr/>
            <p:nvPr/>
          </p:nvSpPr>
          <p:spPr>
            <a:xfrm>
              <a:off x="4037380" y="3705097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12"/>
                  </a:moveTo>
                  <a:lnTo>
                    <a:pt x="0" y="9512"/>
                  </a:lnTo>
                  <a:lnTo>
                    <a:pt x="0" y="215722"/>
                  </a:lnTo>
                  <a:lnTo>
                    <a:pt x="29" y="239594"/>
                  </a:lnTo>
                  <a:lnTo>
                    <a:pt x="238" y="252012"/>
                  </a:lnTo>
                  <a:lnTo>
                    <a:pt x="803" y="256991"/>
                  </a:lnTo>
                  <a:lnTo>
                    <a:pt x="1905" y="258546"/>
                  </a:lnTo>
                  <a:lnTo>
                    <a:pt x="3810" y="260134"/>
                  </a:lnTo>
                  <a:lnTo>
                    <a:pt x="7620" y="263309"/>
                  </a:lnTo>
                  <a:lnTo>
                    <a:pt x="43776" y="266484"/>
                  </a:lnTo>
                  <a:lnTo>
                    <a:pt x="73102" y="266484"/>
                  </a:lnTo>
                  <a:lnTo>
                    <a:pt x="108496" y="266484"/>
                  </a:lnTo>
                  <a:lnTo>
                    <a:pt x="143889" y="266484"/>
                  </a:lnTo>
                  <a:lnTo>
                    <a:pt x="173215" y="266484"/>
                  </a:lnTo>
                  <a:lnTo>
                    <a:pt x="191952" y="266459"/>
                  </a:lnTo>
                  <a:lnTo>
                    <a:pt x="201768" y="266285"/>
                  </a:lnTo>
                  <a:lnTo>
                    <a:pt x="205872" y="265814"/>
                  </a:lnTo>
                  <a:lnTo>
                    <a:pt x="207479" y="264896"/>
                  </a:lnTo>
                  <a:lnTo>
                    <a:pt x="209384" y="263309"/>
                  </a:lnTo>
                  <a:lnTo>
                    <a:pt x="213194" y="260134"/>
                  </a:lnTo>
                  <a:lnTo>
                    <a:pt x="217004" y="215722"/>
                  </a:lnTo>
                  <a:lnTo>
                    <a:pt x="217004" y="178349"/>
                  </a:lnTo>
                  <a:lnTo>
                    <a:pt x="217004" y="133240"/>
                  </a:lnTo>
                  <a:lnTo>
                    <a:pt x="217004" y="88129"/>
                  </a:lnTo>
                  <a:lnTo>
                    <a:pt x="217004" y="50749"/>
                  </a:lnTo>
                  <a:lnTo>
                    <a:pt x="216975" y="26884"/>
                  </a:lnTo>
                  <a:lnTo>
                    <a:pt x="216766" y="14468"/>
                  </a:lnTo>
                  <a:lnTo>
                    <a:pt x="216201" y="9486"/>
                  </a:lnTo>
                  <a:lnTo>
                    <a:pt x="215099" y="7924"/>
                  </a:lnTo>
                  <a:lnTo>
                    <a:pt x="213194" y="6337"/>
                  </a:lnTo>
                  <a:lnTo>
                    <a:pt x="209384" y="3162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25" y="1587"/>
                  </a:lnTo>
                  <a:lnTo>
                    <a:pt x="7620" y="3162"/>
                  </a:lnTo>
                  <a:lnTo>
                    <a:pt x="3810" y="6337"/>
                  </a:lnTo>
                  <a:lnTo>
                    <a:pt x="1905" y="7924"/>
                  </a:lnTo>
                  <a:lnTo>
                    <a:pt x="0" y="9512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6600" y="3776530"/>
              <a:ext cx="108950" cy="128368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039463" y="3721708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9</a:t>
            </a:r>
            <a:endParaRPr sz="12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60174" y="3705097"/>
            <a:ext cx="217170" cy="266700"/>
          </a:xfrm>
          <a:custGeom>
            <a:avLst/>
            <a:gdLst/>
            <a:ahLst/>
            <a:cxnLst/>
            <a:rect l="l" t="t" r="r" b="b"/>
            <a:pathLst>
              <a:path w="217170" h="266700">
                <a:moveTo>
                  <a:pt x="0" y="9512"/>
                </a:moveTo>
                <a:lnTo>
                  <a:pt x="0" y="9512"/>
                </a:lnTo>
                <a:lnTo>
                  <a:pt x="0" y="215722"/>
                </a:lnTo>
                <a:lnTo>
                  <a:pt x="29" y="239594"/>
                </a:lnTo>
                <a:lnTo>
                  <a:pt x="238" y="252012"/>
                </a:lnTo>
                <a:lnTo>
                  <a:pt x="803" y="256991"/>
                </a:lnTo>
                <a:lnTo>
                  <a:pt x="1905" y="258546"/>
                </a:lnTo>
                <a:lnTo>
                  <a:pt x="3810" y="260134"/>
                </a:lnTo>
                <a:lnTo>
                  <a:pt x="7620" y="263309"/>
                </a:lnTo>
                <a:lnTo>
                  <a:pt x="43776" y="266484"/>
                </a:lnTo>
                <a:lnTo>
                  <a:pt x="73102" y="266484"/>
                </a:lnTo>
                <a:lnTo>
                  <a:pt x="108496" y="266484"/>
                </a:lnTo>
                <a:lnTo>
                  <a:pt x="143889" y="266484"/>
                </a:lnTo>
                <a:lnTo>
                  <a:pt x="173215" y="266484"/>
                </a:lnTo>
                <a:lnTo>
                  <a:pt x="191952" y="266459"/>
                </a:lnTo>
                <a:lnTo>
                  <a:pt x="201768" y="266285"/>
                </a:lnTo>
                <a:lnTo>
                  <a:pt x="205872" y="265814"/>
                </a:lnTo>
                <a:lnTo>
                  <a:pt x="207479" y="264896"/>
                </a:lnTo>
                <a:lnTo>
                  <a:pt x="209384" y="263309"/>
                </a:lnTo>
                <a:lnTo>
                  <a:pt x="213194" y="260134"/>
                </a:lnTo>
                <a:lnTo>
                  <a:pt x="216992" y="215722"/>
                </a:lnTo>
                <a:lnTo>
                  <a:pt x="216992" y="178349"/>
                </a:lnTo>
                <a:lnTo>
                  <a:pt x="216992" y="133240"/>
                </a:lnTo>
                <a:lnTo>
                  <a:pt x="216992" y="88129"/>
                </a:lnTo>
                <a:lnTo>
                  <a:pt x="216992" y="50749"/>
                </a:lnTo>
                <a:lnTo>
                  <a:pt x="216962" y="26884"/>
                </a:lnTo>
                <a:lnTo>
                  <a:pt x="216755" y="14468"/>
                </a:lnTo>
                <a:lnTo>
                  <a:pt x="216193" y="9486"/>
                </a:lnTo>
                <a:lnTo>
                  <a:pt x="215099" y="7924"/>
                </a:lnTo>
                <a:lnTo>
                  <a:pt x="213194" y="6337"/>
                </a:lnTo>
                <a:lnTo>
                  <a:pt x="209384" y="3162"/>
                </a:lnTo>
                <a:lnTo>
                  <a:pt x="173215" y="0"/>
                </a:lnTo>
                <a:lnTo>
                  <a:pt x="143889" y="0"/>
                </a:lnTo>
                <a:lnTo>
                  <a:pt x="108496" y="0"/>
                </a:lnTo>
                <a:lnTo>
                  <a:pt x="73102" y="0"/>
                </a:lnTo>
                <a:lnTo>
                  <a:pt x="43776" y="0"/>
                </a:lnTo>
                <a:lnTo>
                  <a:pt x="25069" y="0"/>
                </a:lnTo>
                <a:lnTo>
                  <a:pt x="15462" y="0"/>
                </a:lnTo>
                <a:lnTo>
                  <a:pt x="11922" y="0"/>
                </a:lnTo>
                <a:lnTo>
                  <a:pt x="11417" y="0"/>
                </a:lnTo>
                <a:lnTo>
                  <a:pt x="9512" y="1587"/>
                </a:lnTo>
                <a:lnTo>
                  <a:pt x="7620" y="3162"/>
                </a:lnTo>
                <a:lnTo>
                  <a:pt x="3810" y="6337"/>
                </a:lnTo>
                <a:lnTo>
                  <a:pt x="1905" y="7924"/>
                </a:lnTo>
                <a:lnTo>
                  <a:pt x="0" y="9512"/>
                </a:lnTo>
              </a:path>
            </a:pathLst>
          </a:custGeom>
          <a:ln w="118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562155" y="3721708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50132" y="3213518"/>
            <a:ext cx="7114540" cy="755015"/>
            <a:chOff x="1350132" y="3213518"/>
            <a:chExt cx="7114540" cy="755015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51965" y="3773571"/>
              <a:ext cx="116468" cy="1295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0132" y="3213518"/>
              <a:ext cx="7114287" cy="75473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903347" y="3283901"/>
            <a:ext cx="36576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795" algn="l"/>
              </a:tabLst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6	6</a:t>
            </a:r>
            <a:endParaRPr sz="12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49243" y="3283901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7</a:t>
            </a:r>
            <a:endParaRPr sz="12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26140" y="3283901"/>
            <a:ext cx="36576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795" algn="l"/>
              </a:tabLst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6	6</a:t>
            </a:r>
            <a:endParaRPr sz="12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72037" y="3283901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7</a:t>
            </a:r>
            <a:endParaRPr sz="12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48934" y="3283901"/>
            <a:ext cx="36576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795" algn="l"/>
              </a:tabLst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6	6</a:t>
            </a:r>
            <a:endParaRPr sz="12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94830" y="3283901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7</a:t>
            </a:r>
            <a:endParaRPr sz="12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217623" y="3283901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7</a:t>
            </a:r>
            <a:endParaRPr sz="12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72037" y="3664596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94830" y="3664596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217623" y="3664596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07501" y="3359477"/>
            <a:ext cx="2108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10" dirty="0">
                <a:latin typeface="Arial"/>
                <a:cs typeface="Arial"/>
              </a:rPr>
              <a:t>0</a:t>
            </a:r>
            <a:endParaRPr sz="2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76528" y="3664596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53734" y="3664596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30941" y="3664596"/>
            <a:ext cx="36004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8445" algn="l"/>
              </a:tabLst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250" b="1" spc="-5" dirty="0"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08147" y="3664596"/>
            <a:ext cx="85471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8445" algn="l"/>
                <a:tab pos="506095" algn="l"/>
                <a:tab pos="753110" algn="l"/>
              </a:tabLst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250" b="1" spc="-5" dirty="0">
                <a:latin typeface="Arial"/>
                <a:cs typeface="Arial"/>
              </a:rPr>
              <a:t>2	9	3</a:t>
            </a:r>
            <a:endParaRPr sz="12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723987" y="3283901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2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49655" y="3278482"/>
            <a:ext cx="139065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42925" algn="l"/>
                <a:tab pos="795655" algn="l"/>
                <a:tab pos="1041400" algn="l"/>
                <a:tab pos="1289050" algn="l"/>
              </a:tabLst>
            </a:pPr>
            <a:r>
              <a:rPr sz="1300" b="1" spc="5" dirty="0">
                <a:latin typeface="Arial"/>
                <a:cs typeface="Arial"/>
              </a:rPr>
              <a:t>MAX	</a:t>
            </a: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6	6	</a:t>
            </a:r>
            <a:r>
              <a:rPr sz="1250" b="1" spc="-5" dirty="0">
                <a:latin typeface="Arial"/>
                <a:cs typeface="Arial"/>
              </a:rPr>
              <a:t>8	7</a:t>
            </a:r>
            <a:endParaRPr sz="12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49655" y="3659180"/>
            <a:ext cx="139065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48005" algn="l"/>
                <a:tab pos="794385" algn="l"/>
                <a:tab pos="1041400" algn="l"/>
                <a:tab pos="1289050" algn="l"/>
              </a:tabLst>
            </a:pPr>
            <a:r>
              <a:rPr sz="1300" b="1" spc="5" dirty="0">
                <a:latin typeface="Arial"/>
                <a:cs typeface="Arial"/>
              </a:rPr>
              <a:t>MIN	</a:t>
            </a: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250" b="1" spc="-5" dirty="0">
                <a:latin typeface="Arial"/>
                <a:cs typeface="Arial"/>
              </a:rPr>
              <a:t>2	9	3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077019" y="4251154"/>
            <a:ext cx="229235" cy="278765"/>
            <a:chOff x="7077019" y="4251154"/>
            <a:chExt cx="229235" cy="278765"/>
          </a:xfrm>
        </p:grpSpPr>
        <p:sp>
          <p:nvSpPr>
            <p:cNvPr id="59" name="object 59"/>
            <p:cNvSpPr/>
            <p:nvPr/>
          </p:nvSpPr>
          <p:spPr>
            <a:xfrm>
              <a:off x="7082967" y="4257103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25"/>
                  </a:moveTo>
                  <a:lnTo>
                    <a:pt x="0" y="9525"/>
                  </a:lnTo>
                  <a:lnTo>
                    <a:pt x="0" y="215734"/>
                  </a:lnTo>
                  <a:lnTo>
                    <a:pt x="29" y="239599"/>
                  </a:lnTo>
                  <a:lnTo>
                    <a:pt x="238" y="252015"/>
                  </a:lnTo>
                  <a:lnTo>
                    <a:pt x="803" y="256997"/>
                  </a:lnTo>
                  <a:lnTo>
                    <a:pt x="1905" y="258559"/>
                  </a:lnTo>
                  <a:lnTo>
                    <a:pt x="3810" y="260146"/>
                  </a:lnTo>
                  <a:lnTo>
                    <a:pt x="7607" y="263321"/>
                  </a:lnTo>
                  <a:lnTo>
                    <a:pt x="43776" y="266496"/>
                  </a:lnTo>
                  <a:lnTo>
                    <a:pt x="73102" y="266496"/>
                  </a:lnTo>
                  <a:lnTo>
                    <a:pt x="108496" y="266496"/>
                  </a:lnTo>
                  <a:lnTo>
                    <a:pt x="143889" y="266496"/>
                  </a:lnTo>
                  <a:lnTo>
                    <a:pt x="173215" y="266496"/>
                  </a:lnTo>
                  <a:lnTo>
                    <a:pt x="191952" y="266471"/>
                  </a:lnTo>
                  <a:lnTo>
                    <a:pt x="216992" y="215734"/>
                  </a:lnTo>
                  <a:lnTo>
                    <a:pt x="216992" y="178354"/>
                  </a:lnTo>
                  <a:lnTo>
                    <a:pt x="216992" y="133243"/>
                  </a:lnTo>
                  <a:lnTo>
                    <a:pt x="216992" y="88135"/>
                  </a:lnTo>
                  <a:lnTo>
                    <a:pt x="216992" y="50761"/>
                  </a:lnTo>
                  <a:lnTo>
                    <a:pt x="216962" y="26897"/>
                  </a:lnTo>
                  <a:lnTo>
                    <a:pt x="209384" y="3175"/>
                  </a:lnTo>
                  <a:lnTo>
                    <a:pt x="207479" y="1587"/>
                  </a:lnTo>
                  <a:lnTo>
                    <a:pt x="205872" y="669"/>
                  </a:lnTo>
                  <a:lnTo>
                    <a:pt x="201768" y="198"/>
                  </a:lnTo>
                  <a:lnTo>
                    <a:pt x="191952" y="24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12" y="1587"/>
                  </a:lnTo>
                  <a:lnTo>
                    <a:pt x="7607" y="3175"/>
                  </a:lnTo>
                  <a:lnTo>
                    <a:pt x="3810" y="6350"/>
                  </a:lnTo>
                  <a:lnTo>
                    <a:pt x="1905" y="7937"/>
                  </a:lnTo>
                  <a:lnTo>
                    <a:pt x="0" y="9525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85558" y="4332744"/>
              <a:ext cx="102260" cy="118465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2508554" y="4631766"/>
            <a:ext cx="229235" cy="278765"/>
            <a:chOff x="2508554" y="4631766"/>
            <a:chExt cx="229235" cy="278765"/>
          </a:xfrm>
        </p:grpSpPr>
        <p:sp>
          <p:nvSpPr>
            <p:cNvPr id="62" name="object 62"/>
            <p:cNvSpPr/>
            <p:nvPr/>
          </p:nvSpPr>
          <p:spPr>
            <a:xfrm>
              <a:off x="2514587" y="4637798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69" h="266700">
                  <a:moveTo>
                    <a:pt x="0" y="9525"/>
                  </a:moveTo>
                  <a:lnTo>
                    <a:pt x="0" y="9525"/>
                  </a:lnTo>
                  <a:lnTo>
                    <a:pt x="0" y="215734"/>
                  </a:lnTo>
                  <a:lnTo>
                    <a:pt x="29" y="239599"/>
                  </a:lnTo>
                  <a:lnTo>
                    <a:pt x="238" y="252015"/>
                  </a:lnTo>
                  <a:lnTo>
                    <a:pt x="803" y="256997"/>
                  </a:lnTo>
                  <a:lnTo>
                    <a:pt x="1905" y="258559"/>
                  </a:lnTo>
                  <a:lnTo>
                    <a:pt x="3810" y="260146"/>
                  </a:lnTo>
                  <a:lnTo>
                    <a:pt x="7620" y="263321"/>
                  </a:lnTo>
                  <a:lnTo>
                    <a:pt x="43776" y="266496"/>
                  </a:lnTo>
                  <a:lnTo>
                    <a:pt x="73102" y="266496"/>
                  </a:lnTo>
                  <a:lnTo>
                    <a:pt x="108496" y="266496"/>
                  </a:lnTo>
                  <a:lnTo>
                    <a:pt x="143889" y="266496"/>
                  </a:lnTo>
                  <a:lnTo>
                    <a:pt x="173215" y="266496"/>
                  </a:lnTo>
                  <a:lnTo>
                    <a:pt x="191952" y="266471"/>
                  </a:lnTo>
                  <a:lnTo>
                    <a:pt x="201768" y="266298"/>
                  </a:lnTo>
                  <a:lnTo>
                    <a:pt x="205872" y="265827"/>
                  </a:lnTo>
                  <a:lnTo>
                    <a:pt x="207479" y="264909"/>
                  </a:lnTo>
                  <a:lnTo>
                    <a:pt x="209384" y="263321"/>
                  </a:lnTo>
                  <a:lnTo>
                    <a:pt x="213194" y="260146"/>
                  </a:lnTo>
                  <a:lnTo>
                    <a:pt x="217004" y="215734"/>
                  </a:lnTo>
                  <a:lnTo>
                    <a:pt x="217004" y="178356"/>
                  </a:lnTo>
                  <a:lnTo>
                    <a:pt x="217004" y="133248"/>
                  </a:lnTo>
                  <a:lnTo>
                    <a:pt x="217004" y="88140"/>
                  </a:lnTo>
                  <a:lnTo>
                    <a:pt x="217004" y="50761"/>
                  </a:lnTo>
                  <a:lnTo>
                    <a:pt x="216975" y="26897"/>
                  </a:lnTo>
                  <a:lnTo>
                    <a:pt x="216766" y="14481"/>
                  </a:lnTo>
                  <a:lnTo>
                    <a:pt x="216201" y="9499"/>
                  </a:lnTo>
                  <a:lnTo>
                    <a:pt x="215099" y="7937"/>
                  </a:lnTo>
                  <a:lnTo>
                    <a:pt x="213194" y="6350"/>
                  </a:lnTo>
                  <a:lnTo>
                    <a:pt x="209384" y="3175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25" y="1587"/>
                  </a:lnTo>
                  <a:lnTo>
                    <a:pt x="7620" y="3175"/>
                  </a:lnTo>
                  <a:lnTo>
                    <a:pt x="3810" y="6350"/>
                  </a:lnTo>
                  <a:lnTo>
                    <a:pt x="1905" y="7937"/>
                  </a:lnTo>
                  <a:lnTo>
                    <a:pt x="0" y="9525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19755" y="4715192"/>
              <a:ext cx="97053" cy="116471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2516670" y="4654421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8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350132" y="4641138"/>
            <a:ext cx="4069079" cy="764540"/>
            <a:chOff x="1350132" y="4641138"/>
            <a:chExt cx="4069079" cy="764540"/>
          </a:xfrm>
        </p:grpSpPr>
        <p:sp>
          <p:nvSpPr>
            <p:cNvPr id="66" name="object 66"/>
            <p:cNvSpPr/>
            <p:nvPr/>
          </p:nvSpPr>
          <p:spPr>
            <a:xfrm>
              <a:off x="4037380" y="5132704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25"/>
                  </a:moveTo>
                  <a:lnTo>
                    <a:pt x="0" y="9525"/>
                  </a:lnTo>
                  <a:lnTo>
                    <a:pt x="0" y="215734"/>
                  </a:lnTo>
                  <a:lnTo>
                    <a:pt x="29" y="239599"/>
                  </a:lnTo>
                  <a:lnTo>
                    <a:pt x="238" y="252015"/>
                  </a:lnTo>
                  <a:lnTo>
                    <a:pt x="803" y="256997"/>
                  </a:lnTo>
                  <a:lnTo>
                    <a:pt x="1905" y="258559"/>
                  </a:lnTo>
                  <a:lnTo>
                    <a:pt x="3810" y="260146"/>
                  </a:lnTo>
                  <a:lnTo>
                    <a:pt x="7620" y="263321"/>
                  </a:lnTo>
                  <a:lnTo>
                    <a:pt x="43776" y="266496"/>
                  </a:lnTo>
                  <a:lnTo>
                    <a:pt x="73102" y="266496"/>
                  </a:lnTo>
                  <a:lnTo>
                    <a:pt x="108496" y="266496"/>
                  </a:lnTo>
                  <a:lnTo>
                    <a:pt x="143889" y="266496"/>
                  </a:lnTo>
                  <a:lnTo>
                    <a:pt x="173215" y="266496"/>
                  </a:lnTo>
                  <a:lnTo>
                    <a:pt x="191952" y="266471"/>
                  </a:lnTo>
                  <a:lnTo>
                    <a:pt x="201768" y="266298"/>
                  </a:lnTo>
                  <a:lnTo>
                    <a:pt x="205872" y="265827"/>
                  </a:lnTo>
                  <a:lnTo>
                    <a:pt x="207479" y="264909"/>
                  </a:lnTo>
                  <a:lnTo>
                    <a:pt x="209384" y="263321"/>
                  </a:lnTo>
                  <a:lnTo>
                    <a:pt x="213194" y="260146"/>
                  </a:lnTo>
                  <a:lnTo>
                    <a:pt x="217004" y="215734"/>
                  </a:lnTo>
                  <a:lnTo>
                    <a:pt x="217004" y="178361"/>
                  </a:lnTo>
                  <a:lnTo>
                    <a:pt x="217004" y="133253"/>
                  </a:lnTo>
                  <a:lnTo>
                    <a:pt x="217004" y="88142"/>
                  </a:lnTo>
                  <a:lnTo>
                    <a:pt x="217004" y="50761"/>
                  </a:lnTo>
                  <a:lnTo>
                    <a:pt x="216975" y="26897"/>
                  </a:lnTo>
                  <a:lnTo>
                    <a:pt x="216766" y="14481"/>
                  </a:lnTo>
                  <a:lnTo>
                    <a:pt x="216201" y="9499"/>
                  </a:lnTo>
                  <a:lnTo>
                    <a:pt x="215099" y="7937"/>
                  </a:lnTo>
                  <a:lnTo>
                    <a:pt x="213194" y="6350"/>
                  </a:lnTo>
                  <a:lnTo>
                    <a:pt x="209384" y="3175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25" y="1587"/>
                  </a:lnTo>
                  <a:lnTo>
                    <a:pt x="7620" y="3175"/>
                  </a:lnTo>
                  <a:lnTo>
                    <a:pt x="3810" y="6350"/>
                  </a:lnTo>
                  <a:lnTo>
                    <a:pt x="1905" y="7937"/>
                  </a:lnTo>
                  <a:lnTo>
                    <a:pt x="0" y="9525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42549" y="5210098"/>
              <a:ext cx="97053" cy="11647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0132" y="4641138"/>
              <a:ext cx="4068713" cy="754733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4039463" y="5149327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9</a:t>
            </a:r>
            <a:endParaRPr sz="12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560174" y="5132704"/>
            <a:ext cx="217170" cy="266700"/>
          </a:xfrm>
          <a:custGeom>
            <a:avLst/>
            <a:gdLst/>
            <a:ahLst/>
            <a:cxnLst/>
            <a:rect l="l" t="t" r="r" b="b"/>
            <a:pathLst>
              <a:path w="217170" h="266700">
                <a:moveTo>
                  <a:pt x="0" y="9525"/>
                </a:moveTo>
                <a:lnTo>
                  <a:pt x="0" y="9525"/>
                </a:lnTo>
                <a:lnTo>
                  <a:pt x="0" y="215734"/>
                </a:lnTo>
                <a:lnTo>
                  <a:pt x="29" y="239599"/>
                </a:lnTo>
                <a:lnTo>
                  <a:pt x="238" y="252015"/>
                </a:lnTo>
                <a:lnTo>
                  <a:pt x="803" y="256997"/>
                </a:lnTo>
                <a:lnTo>
                  <a:pt x="1905" y="258559"/>
                </a:lnTo>
                <a:lnTo>
                  <a:pt x="3810" y="260146"/>
                </a:lnTo>
                <a:lnTo>
                  <a:pt x="7620" y="263321"/>
                </a:lnTo>
                <a:lnTo>
                  <a:pt x="43776" y="266496"/>
                </a:lnTo>
                <a:lnTo>
                  <a:pt x="73102" y="266496"/>
                </a:lnTo>
                <a:lnTo>
                  <a:pt x="108496" y="266496"/>
                </a:lnTo>
                <a:lnTo>
                  <a:pt x="143889" y="266496"/>
                </a:lnTo>
                <a:lnTo>
                  <a:pt x="173215" y="266496"/>
                </a:lnTo>
                <a:lnTo>
                  <a:pt x="191952" y="266471"/>
                </a:lnTo>
                <a:lnTo>
                  <a:pt x="201768" y="266298"/>
                </a:lnTo>
                <a:lnTo>
                  <a:pt x="205872" y="265827"/>
                </a:lnTo>
                <a:lnTo>
                  <a:pt x="207479" y="264909"/>
                </a:lnTo>
                <a:lnTo>
                  <a:pt x="209384" y="263321"/>
                </a:lnTo>
                <a:lnTo>
                  <a:pt x="213194" y="260146"/>
                </a:lnTo>
                <a:lnTo>
                  <a:pt x="216992" y="215734"/>
                </a:lnTo>
                <a:lnTo>
                  <a:pt x="216992" y="178361"/>
                </a:lnTo>
                <a:lnTo>
                  <a:pt x="216992" y="133253"/>
                </a:lnTo>
                <a:lnTo>
                  <a:pt x="216992" y="88142"/>
                </a:lnTo>
                <a:lnTo>
                  <a:pt x="216992" y="50761"/>
                </a:lnTo>
                <a:lnTo>
                  <a:pt x="216962" y="26897"/>
                </a:lnTo>
                <a:lnTo>
                  <a:pt x="216755" y="14481"/>
                </a:lnTo>
                <a:lnTo>
                  <a:pt x="216193" y="9499"/>
                </a:lnTo>
                <a:lnTo>
                  <a:pt x="215099" y="7937"/>
                </a:lnTo>
                <a:lnTo>
                  <a:pt x="213194" y="6350"/>
                </a:lnTo>
                <a:lnTo>
                  <a:pt x="209384" y="3175"/>
                </a:lnTo>
                <a:lnTo>
                  <a:pt x="173215" y="0"/>
                </a:lnTo>
                <a:lnTo>
                  <a:pt x="143889" y="0"/>
                </a:lnTo>
                <a:lnTo>
                  <a:pt x="108496" y="0"/>
                </a:lnTo>
                <a:lnTo>
                  <a:pt x="73102" y="0"/>
                </a:lnTo>
                <a:lnTo>
                  <a:pt x="43776" y="0"/>
                </a:lnTo>
                <a:lnTo>
                  <a:pt x="25069" y="0"/>
                </a:lnTo>
                <a:lnTo>
                  <a:pt x="15462" y="0"/>
                </a:lnTo>
                <a:lnTo>
                  <a:pt x="11922" y="0"/>
                </a:lnTo>
                <a:lnTo>
                  <a:pt x="11417" y="0"/>
                </a:lnTo>
                <a:lnTo>
                  <a:pt x="9512" y="1587"/>
                </a:lnTo>
                <a:lnTo>
                  <a:pt x="7620" y="3175"/>
                </a:lnTo>
                <a:lnTo>
                  <a:pt x="3810" y="6350"/>
                </a:lnTo>
                <a:lnTo>
                  <a:pt x="1905" y="7937"/>
                </a:lnTo>
                <a:lnTo>
                  <a:pt x="0" y="9525"/>
                </a:lnTo>
              </a:path>
            </a:pathLst>
          </a:custGeom>
          <a:ln w="118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562168" y="5149327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72" name="object 7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657913" y="5207126"/>
            <a:ext cx="104584" cy="117652"/>
          </a:xfrm>
          <a:prstGeom prst="rect">
            <a:avLst/>
          </a:prstGeom>
        </p:spPr>
      </p:pic>
      <p:sp>
        <p:nvSpPr>
          <p:cNvPr id="73" name="object 73"/>
          <p:cNvSpPr txBox="1"/>
          <p:nvPr/>
        </p:nvSpPr>
        <p:spPr>
          <a:xfrm>
            <a:off x="2903359" y="4711520"/>
            <a:ext cx="36576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795" algn="l"/>
              </a:tabLst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6	6</a:t>
            </a:r>
            <a:endParaRPr sz="12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49255" y="4711520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7</a:t>
            </a:r>
            <a:endParaRPr sz="12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426153" y="4711520"/>
            <a:ext cx="36576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795" algn="l"/>
              </a:tabLst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6	6</a:t>
            </a:r>
            <a:endParaRPr sz="12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172037" y="4711520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7</a:t>
            </a:r>
            <a:endParaRPr sz="12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172037" y="5092215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430735" y="4979466"/>
            <a:ext cx="429895" cy="78105"/>
            <a:chOff x="5430735" y="4979466"/>
            <a:chExt cx="429895" cy="78105"/>
          </a:xfrm>
        </p:grpSpPr>
        <p:sp>
          <p:nvSpPr>
            <p:cNvPr id="79" name="object 79"/>
            <p:cNvSpPr/>
            <p:nvPr/>
          </p:nvSpPr>
          <p:spPr>
            <a:xfrm>
              <a:off x="5430735" y="5018506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695" y="0"/>
                  </a:lnTo>
                </a:path>
              </a:pathLst>
            </a:custGeom>
            <a:ln w="237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04357" y="4979466"/>
              <a:ext cx="156210" cy="78105"/>
            </a:xfrm>
            <a:custGeom>
              <a:avLst/>
              <a:gdLst/>
              <a:ahLst/>
              <a:cxnLst/>
              <a:rect l="l" t="t" r="r" b="b"/>
              <a:pathLst>
                <a:path w="156210" h="78104">
                  <a:moveTo>
                    <a:pt x="0" y="0"/>
                  </a:moveTo>
                  <a:lnTo>
                    <a:pt x="0" y="78066"/>
                  </a:lnTo>
                  <a:lnTo>
                    <a:pt x="156133" y="39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716257" y="4994706"/>
              <a:ext cx="95250" cy="47625"/>
            </a:xfrm>
            <a:custGeom>
              <a:avLst/>
              <a:gdLst/>
              <a:ahLst/>
              <a:cxnLst/>
              <a:rect l="l" t="t" r="r" b="b"/>
              <a:pathLst>
                <a:path w="95250" h="47625">
                  <a:moveTo>
                    <a:pt x="0" y="0"/>
                  </a:moveTo>
                  <a:lnTo>
                    <a:pt x="95173" y="23799"/>
                  </a:lnTo>
                  <a:lnTo>
                    <a:pt x="0" y="47586"/>
                  </a:lnTo>
                </a:path>
              </a:pathLst>
            </a:custGeom>
            <a:ln w="237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430941" y="5092215"/>
            <a:ext cx="36004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8445" algn="l"/>
              </a:tabLst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250" b="1" spc="-5" dirty="0"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908160" y="5092215"/>
            <a:ext cx="85471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8445" algn="l"/>
                <a:tab pos="506095" algn="l"/>
                <a:tab pos="753110" algn="l"/>
              </a:tabLst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250" b="1" spc="-5" dirty="0">
                <a:latin typeface="Arial"/>
                <a:cs typeface="Arial"/>
              </a:rPr>
              <a:t>2	9	3</a:t>
            </a:r>
            <a:endParaRPr sz="12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49655" y="4706091"/>
            <a:ext cx="139065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42925" algn="l"/>
                <a:tab pos="795655" algn="l"/>
                <a:tab pos="1041400" algn="l"/>
                <a:tab pos="1289050" algn="l"/>
              </a:tabLst>
            </a:pPr>
            <a:r>
              <a:rPr sz="1300" b="1" spc="5" dirty="0">
                <a:latin typeface="Arial"/>
                <a:cs typeface="Arial"/>
              </a:rPr>
              <a:t>MAX	</a:t>
            </a: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6	6	</a:t>
            </a:r>
            <a:r>
              <a:rPr sz="1250" b="1" spc="-5" dirty="0">
                <a:latin typeface="Arial"/>
                <a:cs typeface="Arial"/>
              </a:rPr>
              <a:t>8	7</a:t>
            </a:r>
            <a:endParaRPr sz="12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49655" y="5086790"/>
            <a:ext cx="139065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48005" algn="l"/>
                <a:tab pos="794385" algn="l"/>
                <a:tab pos="1041400" algn="l"/>
                <a:tab pos="1289050" algn="l"/>
              </a:tabLst>
            </a:pPr>
            <a:r>
              <a:rPr sz="1300" b="1" spc="5" dirty="0">
                <a:latin typeface="Arial"/>
                <a:cs typeface="Arial"/>
              </a:rPr>
              <a:t>MIN	</a:t>
            </a: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250" b="1" spc="-5" dirty="0">
                <a:latin typeface="Arial"/>
                <a:cs typeface="Arial"/>
              </a:rPr>
              <a:t>2	9	3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8209592" y="4213080"/>
            <a:ext cx="229235" cy="278765"/>
            <a:chOff x="8209592" y="4213080"/>
            <a:chExt cx="229235" cy="278765"/>
          </a:xfrm>
        </p:grpSpPr>
        <p:sp>
          <p:nvSpPr>
            <p:cNvPr id="87" name="object 87"/>
            <p:cNvSpPr/>
            <p:nvPr/>
          </p:nvSpPr>
          <p:spPr>
            <a:xfrm>
              <a:off x="8215541" y="4219028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25"/>
                  </a:moveTo>
                  <a:lnTo>
                    <a:pt x="0" y="215734"/>
                  </a:lnTo>
                  <a:lnTo>
                    <a:pt x="29" y="239599"/>
                  </a:lnTo>
                  <a:lnTo>
                    <a:pt x="25039" y="266472"/>
                  </a:lnTo>
                  <a:lnTo>
                    <a:pt x="191952" y="266472"/>
                  </a:lnTo>
                  <a:lnTo>
                    <a:pt x="217004" y="215734"/>
                  </a:lnTo>
                  <a:lnTo>
                    <a:pt x="217004" y="50761"/>
                  </a:lnTo>
                  <a:lnTo>
                    <a:pt x="216201" y="9499"/>
                  </a:lnTo>
                  <a:lnTo>
                    <a:pt x="11417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215541" y="4219028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25"/>
                  </a:moveTo>
                  <a:lnTo>
                    <a:pt x="0" y="9525"/>
                  </a:lnTo>
                  <a:lnTo>
                    <a:pt x="0" y="215734"/>
                  </a:lnTo>
                  <a:lnTo>
                    <a:pt x="29" y="239599"/>
                  </a:lnTo>
                  <a:lnTo>
                    <a:pt x="238" y="252015"/>
                  </a:lnTo>
                  <a:lnTo>
                    <a:pt x="803" y="256997"/>
                  </a:lnTo>
                  <a:lnTo>
                    <a:pt x="1905" y="258559"/>
                  </a:lnTo>
                  <a:lnTo>
                    <a:pt x="3810" y="260146"/>
                  </a:lnTo>
                  <a:lnTo>
                    <a:pt x="7620" y="263321"/>
                  </a:lnTo>
                  <a:lnTo>
                    <a:pt x="43776" y="266496"/>
                  </a:lnTo>
                  <a:lnTo>
                    <a:pt x="73102" y="266496"/>
                  </a:lnTo>
                  <a:lnTo>
                    <a:pt x="108496" y="266496"/>
                  </a:lnTo>
                  <a:lnTo>
                    <a:pt x="143889" y="266496"/>
                  </a:lnTo>
                  <a:lnTo>
                    <a:pt x="173215" y="266496"/>
                  </a:lnTo>
                  <a:lnTo>
                    <a:pt x="191952" y="266471"/>
                  </a:lnTo>
                  <a:lnTo>
                    <a:pt x="201768" y="266298"/>
                  </a:lnTo>
                  <a:lnTo>
                    <a:pt x="205872" y="265827"/>
                  </a:lnTo>
                  <a:lnTo>
                    <a:pt x="207479" y="264909"/>
                  </a:lnTo>
                  <a:lnTo>
                    <a:pt x="209384" y="263321"/>
                  </a:lnTo>
                  <a:lnTo>
                    <a:pt x="213194" y="260146"/>
                  </a:lnTo>
                  <a:lnTo>
                    <a:pt x="217004" y="215734"/>
                  </a:lnTo>
                  <a:lnTo>
                    <a:pt x="217004" y="178361"/>
                  </a:lnTo>
                  <a:lnTo>
                    <a:pt x="217004" y="133253"/>
                  </a:lnTo>
                  <a:lnTo>
                    <a:pt x="217004" y="88142"/>
                  </a:lnTo>
                  <a:lnTo>
                    <a:pt x="217004" y="50761"/>
                  </a:lnTo>
                  <a:lnTo>
                    <a:pt x="216975" y="26897"/>
                  </a:lnTo>
                  <a:lnTo>
                    <a:pt x="216766" y="14481"/>
                  </a:lnTo>
                  <a:lnTo>
                    <a:pt x="216201" y="9499"/>
                  </a:lnTo>
                  <a:lnTo>
                    <a:pt x="215099" y="7937"/>
                  </a:lnTo>
                  <a:lnTo>
                    <a:pt x="213194" y="6350"/>
                  </a:lnTo>
                  <a:lnTo>
                    <a:pt x="209384" y="3175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25" y="1587"/>
                  </a:lnTo>
                  <a:lnTo>
                    <a:pt x="7620" y="3175"/>
                  </a:lnTo>
                  <a:lnTo>
                    <a:pt x="3810" y="6350"/>
                  </a:lnTo>
                  <a:lnTo>
                    <a:pt x="1905" y="7937"/>
                  </a:lnTo>
                  <a:lnTo>
                    <a:pt x="0" y="9525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20709" y="4296422"/>
              <a:ext cx="97053" cy="116471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8209592" y="4593788"/>
            <a:ext cx="229235" cy="278765"/>
            <a:chOff x="8209592" y="4593788"/>
            <a:chExt cx="229235" cy="278765"/>
          </a:xfrm>
        </p:grpSpPr>
        <p:sp>
          <p:nvSpPr>
            <p:cNvPr id="91" name="object 91"/>
            <p:cNvSpPr/>
            <p:nvPr/>
          </p:nvSpPr>
          <p:spPr>
            <a:xfrm>
              <a:off x="8215541" y="4599736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12"/>
                  </a:moveTo>
                  <a:lnTo>
                    <a:pt x="0" y="215722"/>
                  </a:lnTo>
                  <a:lnTo>
                    <a:pt x="29" y="239594"/>
                  </a:lnTo>
                  <a:lnTo>
                    <a:pt x="25039" y="266459"/>
                  </a:lnTo>
                  <a:lnTo>
                    <a:pt x="191952" y="266459"/>
                  </a:lnTo>
                  <a:lnTo>
                    <a:pt x="217004" y="215722"/>
                  </a:lnTo>
                  <a:lnTo>
                    <a:pt x="217004" y="50761"/>
                  </a:lnTo>
                  <a:lnTo>
                    <a:pt x="216201" y="9487"/>
                  </a:lnTo>
                  <a:lnTo>
                    <a:pt x="11417" y="0"/>
                  </a:lnTo>
                  <a:lnTo>
                    <a:pt x="0" y="9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215541" y="4599736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12"/>
                  </a:moveTo>
                  <a:lnTo>
                    <a:pt x="0" y="9512"/>
                  </a:lnTo>
                  <a:lnTo>
                    <a:pt x="0" y="215722"/>
                  </a:lnTo>
                  <a:lnTo>
                    <a:pt x="29" y="239594"/>
                  </a:lnTo>
                  <a:lnTo>
                    <a:pt x="7620" y="263309"/>
                  </a:lnTo>
                  <a:lnTo>
                    <a:pt x="9525" y="264896"/>
                  </a:lnTo>
                  <a:lnTo>
                    <a:pt x="11124" y="265814"/>
                  </a:lnTo>
                  <a:lnTo>
                    <a:pt x="15225" y="266285"/>
                  </a:lnTo>
                  <a:lnTo>
                    <a:pt x="25039" y="266459"/>
                  </a:lnTo>
                  <a:lnTo>
                    <a:pt x="43776" y="266484"/>
                  </a:lnTo>
                  <a:lnTo>
                    <a:pt x="73102" y="266484"/>
                  </a:lnTo>
                  <a:lnTo>
                    <a:pt x="108496" y="266484"/>
                  </a:lnTo>
                  <a:lnTo>
                    <a:pt x="143889" y="266484"/>
                  </a:lnTo>
                  <a:lnTo>
                    <a:pt x="173215" y="266484"/>
                  </a:lnTo>
                  <a:lnTo>
                    <a:pt x="191952" y="266459"/>
                  </a:lnTo>
                  <a:lnTo>
                    <a:pt x="201768" y="266285"/>
                  </a:lnTo>
                  <a:lnTo>
                    <a:pt x="205872" y="265814"/>
                  </a:lnTo>
                  <a:lnTo>
                    <a:pt x="207479" y="264896"/>
                  </a:lnTo>
                  <a:lnTo>
                    <a:pt x="209384" y="263309"/>
                  </a:lnTo>
                  <a:lnTo>
                    <a:pt x="213194" y="260146"/>
                  </a:lnTo>
                  <a:lnTo>
                    <a:pt x="217004" y="215722"/>
                  </a:lnTo>
                  <a:lnTo>
                    <a:pt x="217004" y="178349"/>
                  </a:lnTo>
                  <a:lnTo>
                    <a:pt x="217004" y="133242"/>
                  </a:lnTo>
                  <a:lnTo>
                    <a:pt x="217004" y="88134"/>
                  </a:lnTo>
                  <a:lnTo>
                    <a:pt x="217004" y="50761"/>
                  </a:lnTo>
                  <a:lnTo>
                    <a:pt x="216975" y="26889"/>
                  </a:lnTo>
                  <a:lnTo>
                    <a:pt x="209384" y="3175"/>
                  </a:lnTo>
                  <a:lnTo>
                    <a:pt x="207479" y="1587"/>
                  </a:lnTo>
                  <a:lnTo>
                    <a:pt x="205872" y="669"/>
                  </a:lnTo>
                  <a:lnTo>
                    <a:pt x="201768" y="198"/>
                  </a:lnTo>
                  <a:lnTo>
                    <a:pt x="191952" y="24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25" y="1587"/>
                  </a:lnTo>
                  <a:lnTo>
                    <a:pt x="7620" y="3175"/>
                  </a:lnTo>
                  <a:lnTo>
                    <a:pt x="3810" y="6337"/>
                  </a:lnTo>
                  <a:lnTo>
                    <a:pt x="1905" y="7924"/>
                  </a:lnTo>
                  <a:lnTo>
                    <a:pt x="0" y="9512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20709" y="4677117"/>
              <a:ext cx="97053" cy="116471"/>
            </a:xfrm>
            <a:prstGeom prst="rect">
              <a:avLst/>
            </a:prstGeom>
          </p:spPr>
        </p:pic>
      </p:grpSp>
      <p:grpSp>
        <p:nvGrpSpPr>
          <p:cNvPr id="94" name="object 94"/>
          <p:cNvGrpSpPr/>
          <p:nvPr/>
        </p:nvGrpSpPr>
        <p:grpSpPr>
          <a:xfrm>
            <a:off x="7714686" y="4213080"/>
            <a:ext cx="229235" cy="278765"/>
            <a:chOff x="7714686" y="4213080"/>
            <a:chExt cx="229235" cy="278765"/>
          </a:xfrm>
        </p:grpSpPr>
        <p:sp>
          <p:nvSpPr>
            <p:cNvPr id="95" name="object 95"/>
            <p:cNvSpPr/>
            <p:nvPr/>
          </p:nvSpPr>
          <p:spPr>
            <a:xfrm>
              <a:off x="7720634" y="4219028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25"/>
                  </a:moveTo>
                  <a:lnTo>
                    <a:pt x="0" y="215734"/>
                  </a:lnTo>
                  <a:lnTo>
                    <a:pt x="29" y="239599"/>
                  </a:lnTo>
                  <a:lnTo>
                    <a:pt x="25039" y="266472"/>
                  </a:lnTo>
                  <a:lnTo>
                    <a:pt x="191952" y="266472"/>
                  </a:lnTo>
                  <a:lnTo>
                    <a:pt x="217004" y="215734"/>
                  </a:lnTo>
                  <a:lnTo>
                    <a:pt x="217004" y="50761"/>
                  </a:lnTo>
                  <a:lnTo>
                    <a:pt x="216201" y="9499"/>
                  </a:lnTo>
                  <a:lnTo>
                    <a:pt x="11417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720634" y="4219028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25"/>
                  </a:moveTo>
                  <a:lnTo>
                    <a:pt x="0" y="9525"/>
                  </a:lnTo>
                  <a:lnTo>
                    <a:pt x="0" y="215734"/>
                  </a:lnTo>
                  <a:lnTo>
                    <a:pt x="29" y="239599"/>
                  </a:lnTo>
                  <a:lnTo>
                    <a:pt x="238" y="252015"/>
                  </a:lnTo>
                  <a:lnTo>
                    <a:pt x="803" y="256997"/>
                  </a:lnTo>
                  <a:lnTo>
                    <a:pt x="1905" y="258559"/>
                  </a:lnTo>
                  <a:lnTo>
                    <a:pt x="3810" y="260146"/>
                  </a:lnTo>
                  <a:lnTo>
                    <a:pt x="7620" y="263321"/>
                  </a:lnTo>
                  <a:lnTo>
                    <a:pt x="43776" y="266496"/>
                  </a:lnTo>
                  <a:lnTo>
                    <a:pt x="73102" y="266496"/>
                  </a:lnTo>
                  <a:lnTo>
                    <a:pt x="108496" y="266496"/>
                  </a:lnTo>
                  <a:lnTo>
                    <a:pt x="143889" y="266496"/>
                  </a:lnTo>
                  <a:lnTo>
                    <a:pt x="173215" y="266496"/>
                  </a:lnTo>
                  <a:lnTo>
                    <a:pt x="191952" y="266471"/>
                  </a:lnTo>
                  <a:lnTo>
                    <a:pt x="201768" y="266298"/>
                  </a:lnTo>
                  <a:lnTo>
                    <a:pt x="205872" y="265827"/>
                  </a:lnTo>
                  <a:lnTo>
                    <a:pt x="207479" y="264909"/>
                  </a:lnTo>
                  <a:lnTo>
                    <a:pt x="209384" y="263321"/>
                  </a:lnTo>
                  <a:lnTo>
                    <a:pt x="213194" y="260146"/>
                  </a:lnTo>
                  <a:lnTo>
                    <a:pt x="217004" y="215734"/>
                  </a:lnTo>
                  <a:lnTo>
                    <a:pt x="217004" y="178361"/>
                  </a:lnTo>
                  <a:lnTo>
                    <a:pt x="217004" y="133253"/>
                  </a:lnTo>
                  <a:lnTo>
                    <a:pt x="217004" y="88142"/>
                  </a:lnTo>
                  <a:lnTo>
                    <a:pt x="217004" y="50761"/>
                  </a:lnTo>
                  <a:lnTo>
                    <a:pt x="216975" y="26897"/>
                  </a:lnTo>
                  <a:lnTo>
                    <a:pt x="216766" y="14481"/>
                  </a:lnTo>
                  <a:lnTo>
                    <a:pt x="216201" y="9499"/>
                  </a:lnTo>
                  <a:lnTo>
                    <a:pt x="215099" y="7937"/>
                  </a:lnTo>
                  <a:lnTo>
                    <a:pt x="213194" y="6350"/>
                  </a:lnTo>
                  <a:lnTo>
                    <a:pt x="209384" y="3175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12" y="1587"/>
                  </a:lnTo>
                  <a:lnTo>
                    <a:pt x="7620" y="3175"/>
                  </a:lnTo>
                  <a:lnTo>
                    <a:pt x="3810" y="6350"/>
                  </a:lnTo>
                  <a:lnTo>
                    <a:pt x="1905" y="7937"/>
                  </a:lnTo>
                  <a:lnTo>
                    <a:pt x="0" y="9525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31975" y="4289551"/>
              <a:ext cx="89611" cy="125450"/>
            </a:xfrm>
            <a:prstGeom prst="rect">
              <a:avLst/>
            </a:prstGeom>
          </p:spPr>
        </p:pic>
      </p:grpSp>
      <p:grpSp>
        <p:nvGrpSpPr>
          <p:cNvPr id="98" name="object 98"/>
          <p:cNvGrpSpPr/>
          <p:nvPr/>
        </p:nvGrpSpPr>
        <p:grpSpPr>
          <a:xfrm>
            <a:off x="7467239" y="4593788"/>
            <a:ext cx="229235" cy="278765"/>
            <a:chOff x="7467239" y="4593788"/>
            <a:chExt cx="229235" cy="278765"/>
          </a:xfrm>
        </p:grpSpPr>
        <p:sp>
          <p:nvSpPr>
            <p:cNvPr id="99" name="object 99"/>
            <p:cNvSpPr/>
            <p:nvPr/>
          </p:nvSpPr>
          <p:spPr>
            <a:xfrm>
              <a:off x="7473187" y="4599736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12"/>
                  </a:moveTo>
                  <a:lnTo>
                    <a:pt x="0" y="215722"/>
                  </a:lnTo>
                  <a:lnTo>
                    <a:pt x="29" y="239594"/>
                  </a:lnTo>
                  <a:lnTo>
                    <a:pt x="25039" y="266459"/>
                  </a:lnTo>
                  <a:lnTo>
                    <a:pt x="191952" y="266459"/>
                  </a:lnTo>
                  <a:lnTo>
                    <a:pt x="216992" y="215722"/>
                  </a:lnTo>
                  <a:lnTo>
                    <a:pt x="216992" y="50761"/>
                  </a:lnTo>
                  <a:lnTo>
                    <a:pt x="216188" y="9487"/>
                  </a:lnTo>
                  <a:lnTo>
                    <a:pt x="11417" y="0"/>
                  </a:lnTo>
                  <a:lnTo>
                    <a:pt x="0" y="9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73187" y="4599736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12"/>
                  </a:moveTo>
                  <a:lnTo>
                    <a:pt x="0" y="9512"/>
                  </a:lnTo>
                  <a:lnTo>
                    <a:pt x="0" y="215722"/>
                  </a:lnTo>
                  <a:lnTo>
                    <a:pt x="29" y="239594"/>
                  </a:lnTo>
                  <a:lnTo>
                    <a:pt x="7607" y="263309"/>
                  </a:lnTo>
                  <a:lnTo>
                    <a:pt x="9512" y="264896"/>
                  </a:lnTo>
                  <a:lnTo>
                    <a:pt x="11119" y="265814"/>
                  </a:lnTo>
                  <a:lnTo>
                    <a:pt x="15224" y="266285"/>
                  </a:lnTo>
                  <a:lnTo>
                    <a:pt x="25039" y="266459"/>
                  </a:lnTo>
                  <a:lnTo>
                    <a:pt x="43776" y="266484"/>
                  </a:lnTo>
                  <a:lnTo>
                    <a:pt x="73102" y="266484"/>
                  </a:lnTo>
                  <a:lnTo>
                    <a:pt x="108496" y="266484"/>
                  </a:lnTo>
                  <a:lnTo>
                    <a:pt x="143889" y="266484"/>
                  </a:lnTo>
                  <a:lnTo>
                    <a:pt x="173215" y="266484"/>
                  </a:lnTo>
                  <a:lnTo>
                    <a:pt x="191952" y="266459"/>
                  </a:lnTo>
                  <a:lnTo>
                    <a:pt x="201768" y="266285"/>
                  </a:lnTo>
                  <a:lnTo>
                    <a:pt x="205872" y="265814"/>
                  </a:lnTo>
                  <a:lnTo>
                    <a:pt x="207479" y="264896"/>
                  </a:lnTo>
                  <a:lnTo>
                    <a:pt x="209372" y="263309"/>
                  </a:lnTo>
                  <a:lnTo>
                    <a:pt x="213182" y="260146"/>
                  </a:lnTo>
                  <a:lnTo>
                    <a:pt x="216992" y="215722"/>
                  </a:lnTo>
                  <a:lnTo>
                    <a:pt x="216992" y="178349"/>
                  </a:lnTo>
                  <a:lnTo>
                    <a:pt x="216992" y="133242"/>
                  </a:lnTo>
                  <a:lnTo>
                    <a:pt x="216992" y="88134"/>
                  </a:lnTo>
                  <a:lnTo>
                    <a:pt x="216992" y="50761"/>
                  </a:lnTo>
                  <a:lnTo>
                    <a:pt x="216962" y="26889"/>
                  </a:lnTo>
                  <a:lnTo>
                    <a:pt x="209372" y="3175"/>
                  </a:lnTo>
                  <a:lnTo>
                    <a:pt x="207479" y="1587"/>
                  </a:lnTo>
                  <a:lnTo>
                    <a:pt x="205872" y="669"/>
                  </a:lnTo>
                  <a:lnTo>
                    <a:pt x="201768" y="198"/>
                  </a:lnTo>
                  <a:lnTo>
                    <a:pt x="191952" y="24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12" y="1587"/>
                  </a:lnTo>
                  <a:lnTo>
                    <a:pt x="7607" y="3175"/>
                  </a:lnTo>
                  <a:lnTo>
                    <a:pt x="3797" y="6337"/>
                  </a:lnTo>
                  <a:lnTo>
                    <a:pt x="1892" y="7924"/>
                  </a:lnTo>
                  <a:lnTo>
                    <a:pt x="0" y="9512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1" name="object 10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918500" y="4603114"/>
            <a:ext cx="1450408" cy="830770"/>
          </a:xfrm>
          <a:prstGeom prst="rect">
            <a:avLst/>
          </a:prstGeom>
        </p:spPr>
      </p:pic>
      <p:sp>
        <p:nvSpPr>
          <p:cNvPr id="102" name="object 102"/>
          <p:cNvSpPr txBox="1"/>
          <p:nvPr/>
        </p:nvSpPr>
        <p:spPr>
          <a:xfrm>
            <a:off x="5948934" y="4711520"/>
            <a:ext cx="36576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795" algn="l"/>
              </a:tabLst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6	6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694830" y="4711520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7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694830" y="5092215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953734" y="5092215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7467239" y="5164831"/>
            <a:ext cx="229235" cy="278765"/>
            <a:chOff x="7467239" y="5164831"/>
            <a:chExt cx="229235" cy="278765"/>
          </a:xfrm>
        </p:grpSpPr>
        <p:sp>
          <p:nvSpPr>
            <p:cNvPr id="107" name="object 107"/>
            <p:cNvSpPr/>
            <p:nvPr/>
          </p:nvSpPr>
          <p:spPr>
            <a:xfrm>
              <a:off x="7473187" y="5170779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12"/>
                  </a:moveTo>
                  <a:lnTo>
                    <a:pt x="0" y="215734"/>
                  </a:lnTo>
                  <a:lnTo>
                    <a:pt x="29" y="239599"/>
                  </a:lnTo>
                  <a:lnTo>
                    <a:pt x="25039" y="266459"/>
                  </a:lnTo>
                  <a:lnTo>
                    <a:pt x="191952" y="266459"/>
                  </a:lnTo>
                  <a:lnTo>
                    <a:pt x="216992" y="215734"/>
                  </a:lnTo>
                  <a:lnTo>
                    <a:pt x="216992" y="50761"/>
                  </a:lnTo>
                  <a:lnTo>
                    <a:pt x="216188" y="9492"/>
                  </a:lnTo>
                  <a:lnTo>
                    <a:pt x="11417" y="0"/>
                  </a:lnTo>
                  <a:lnTo>
                    <a:pt x="0" y="9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73187" y="5170779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12"/>
                  </a:moveTo>
                  <a:lnTo>
                    <a:pt x="0" y="9512"/>
                  </a:lnTo>
                  <a:lnTo>
                    <a:pt x="0" y="215734"/>
                  </a:lnTo>
                  <a:lnTo>
                    <a:pt x="29" y="239599"/>
                  </a:lnTo>
                  <a:lnTo>
                    <a:pt x="236" y="252015"/>
                  </a:lnTo>
                  <a:lnTo>
                    <a:pt x="798" y="256997"/>
                  </a:lnTo>
                  <a:lnTo>
                    <a:pt x="1892" y="258559"/>
                  </a:lnTo>
                  <a:lnTo>
                    <a:pt x="3797" y="260146"/>
                  </a:lnTo>
                  <a:lnTo>
                    <a:pt x="7607" y="263321"/>
                  </a:lnTo>
                  <a:lnTo>
                    <a:pt x="43776" y="266484"/>
                  </a:lnTo>
                  <a:lnTo>
                    <a:pt x="73102" y="266484"/>
                  </a:lnTo>
                  <a:lnTo>
                    <a:pt x="108496" y="266484"/>
                  </a:lnTo>
                  <a:lnTo>
                    <a:pt x="143889" y="266484"/>
                  </a:lnTo>
                  <a:lnTo>
                    <a:pt x="173215" y="266484"/>
                  </a:lnTo>
                  <a:lnTo>
                    <a:pt x="191952" y="266459"/>
                  </a:lnTo>
                  <a:lnTo>
                    <a:pt x="201768" y="266287"/>
                  </a:lnTo>
                  <a:lnTo>
                    <a:pt x="205872" y="265819"/>
                  </a:lnTo>
                  <a:lnTo>
                    <a:pt x="207479" y="264909"/>
                  </a:lnTo>
                  <a:lnTo>
                    <a:pt x="209372" y="263321"/>
                  </a:lnTo>
                  <a:lnTo>
                    <a:pt x="213182" y="260146"/>
                  </a:lnTo>
                  <a:lnTo>
                    <a:pt x="216992" y="215734"/>
                  </a:lnTo>
                  <a:lnTo>
                    <a:pt x="216992" y="178354"/>
                  </a:lnTo>
                  <a:lnTo>
                    <a:pt x="216992" y="133243"/>
                  </a:lnTo>
                  <a:lnTo>
                    <a:pt x="216992" y="88135"/>
                  </a:lnTo>
                  <a:lnTo>
                    <a:pt x="216992" y="50761"/>
                  </a:lnTo>
                  <a:lnTo>
                    <a:pt x="216962" y="26889"/>
                  </a:lnTo>
                  <a:lnTo>
                    <a:pt x="216754" y="14471"/>
                  </a:lnTo>
                  <a:lnTo>
                    <a:pt x="216188" y="9492"/>
                  </a:lnTo>
                  <a:lnTo>
                    <a:pt x="215087" y="7937"/>
                  </a:lnTo>
                  <a:lnTo>
                    <a:pt x="213182" y="6350"/>
                  </a:lnTo>
                  <a:lnTo>
                    <a:pt x="209372" y="3175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12" y="1587"/>
                  </a:lnTo>
                  <a:lnTo>
                    <a:pt x="7607" y="3175"/>
                  </a:lnTo>
                  <a:lnTo>
                    <a:pt x="3797" y="6350"/>
                  </a:lnTo>
                  <a:lnTo>
                    <a:pt x="1892" y="7937"/>
                  </a:lnTo>
                  <a:lnTo>
                    <a:pt x="0" y="9512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75778" y="5246420"/>
              <a:ext cx="102260" cy="118465"/>
            </a:xfrm>
            <a:prstGeom prst="rect">
              <a:avLst/>
            </a:prstGeom>
          </p:spPr>
        </p:pic>
      </p:grpSp>
      <p:grpSp>
        <p:nvGrpSpPr>
          <p:cNvPr id="110" name="object 110"/>
          <p:cNvGrpSpPr/>
          <p:nvPr/>
        </p:nvGrpSpPr>
        <p:grpSpPr>
          <a:xfrm>
            <a:off x="7048469" y="5545526"/>
            <a:ext cx="229235" cy="278765"/>
            <a:chOff x="7048469" y="5545526"/>
            <a:chExt cx="229235" cy="278765"/>
          </a:xfrm>
        </p:grpSpPr>
        <p:sp>
          <p:nvSpPr>
            <p:cNvPr id="111" name="object 111"/>
            <p:cNvSpPr/>
            <p:nvPr/>
          </p:nvSpPr>
          <p:spPr>
            <a:xfrm>
              <a:off x="7054418" y="5551474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25"/>
                  </a:moveTo>
                  <a:lnTo>
                    <a:pt x="0" y="9525"/>
                  </a:lnTo>
                  <a:lnTo>
                    <a:pt x="0" y="215734"/>
                  </a:lnTo>
                  <a:lnTo>
                    <a:pt x="29" y="239599"/>
                  </a:lnTo>
                  <a:lnTo>
                    <a:pt x="7607" y="263321"/>
                  </a:lnTo>
                  <a:lnTo>
                    <a:pt x="9512" y="264909"/>
                  </a:lnTo>
                  <a:lnTo>
                    <a:pt x="11119" y="265827"/>
                  </a:lnTo>
                  <a:lnTo>
                    <a:pt x="15224" y="266298"/>
                  </a:lnTo>
                  <a:lnTo>
                    <a:pt x="25039" y="266471"/>
                  </a:lnTo>
                  <a:lnTo>
                    <a:pt x="43776" y="266496"/>
                  </a:lnTo>
                  <a:lnTo>
                    <a:pt x="73102" y="266496"/>
                  </a:lnTo>
                  <a:lnTo>
                    <a:pt x="108496" y="266496"/>
                  </a:lnTo>
                  <a:lnTo>
                    <a:pt x="143889" y="266496"/>
                  </a:lnTo>
                  <a:lnTo>
                    <a:pt x="173215" y="266496"/>
                  </a:lnTo>
                  <a:lnTo>
                    <a:pt x="191952" y="266471"/>
                  </a:lnTo>
                  <a:lnTo>
                    <a:pt x="213182" y="260146"/>
                  </a:lnTo>
                  <a:lnTo>
                    <a:pt x="215087" y="258559"/>
                  </a:lnTo>
                  <a:lnTo>
                    <a:pt x="216188" y="256997"/>
                  </a:lnTo>
                  <a:lnTo>
                    <a:pt x="216754" y="252015"/>
                  </a:lnTo>
                  <a:lnTo>
                    <a:pt x="216962" y="239599"/>
                  </a:lnTo>
                  <a:lnTo>
                    <a:pt x="216992" y="215734"/>
                  </a:lnTo>
                  <a:lnTo>
                    <a:pt x="216992" y="178356"/>
                  </a:lnTo>
                  <a:lnTo>
                    <a:pt x="216992" y="133248"/>
                  </a:lnTo>
                  <a:lnTo>
                    <a:pt x="216992" y="88140"/>
                  </a:lnTo>
                  <a:lnTo>
                    <a:pt x="216992" y="50761"/>
                  </a:lnTo>
                  <a:lnTo>
                    <a:pt x="216962" y="26897"/>
                  </a:lnTo>
                  <a:lnTo>
                    <a:pt x="216754" y="14481"/>
                  </a:lnTo>
                  <a:lnTo>
                    <a:pt x="216188" y="9499"/>
                  </a:lnTo>
                  <a:lnTo>
                    <a:pt x="215087" y="7937"/>
                  </a:lnTo>
                  <a:lnTo>
                    <a:pt x="213182" y="6350"/>
                  </a:lnTo>
                  <a:lnTo>
                    <a:pt x="209384" y="3175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12" y="1587"/>
                  </a:lnTo>
                  <a:lnTo>
                    <a:pt x="7607" y="3175"/>
                  </a:lnTo>
                  <a:lnTo>
                    <a:pt x="3797" y="6350"/>
                  </a:lnTo>
                  <a:lnTo>
                    <a:pt x="1905" y="7937"/>
                  </a:lnTo>
                  <a:lnTo>
                    <a:pt x="0" y="9525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65759" y="5621997"/>
              <a:ext cx="89611" cy="125450"/>
            </a:xfrm>
            <a:prstGeom prst="rect">
              <a:avLst/>
            </a:prstGeom>
          </p:spPr>
        </p:pic>
      </p:grpSp>
      <p:grpSp>
        <p:nvGrpSpPr>
          <p:cNvPr id="113" name="object 113"/>
          <p:cNvGrpSpPr/>
          <p:nvPr/>
        </p:nvGrpSpPr>
        <p:grpSpPr>
          <a:xfrm>
            <a:off x="8209592" y="5164831"/>
            <a:ext cx="229235" cy="278765"/>
            <a:chOff x="8209592" y="5164831"/>
            <a:chExt cx="229235" cy="278765"/>
          </a:xfrm>
        </p:grpSpPr>
        <p:sp>
          <p:nvSpPr>
            <p:cNvPr id="114" name="object 114"/>
            <p:cNvSpPr/>
            <p:nvPr/>
          </p:nvSpPr>
          <p:spPr>
            <a:xfrm>
              <a:off x="8215541" y="5170779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12"/>
                  </a:moveTo>
                  <a:lnTo>
                    <a:pt x="0" y="215734"/>
                  </a:lnTo>
                  <a:lnTo>
                    <a:pt x="29" y="239599"/>
                  </a:lnTo>
                  <a:lnTo>
                    <a:pt x="25039" y="266459"/>
                  </a:lnTo>
                  <a:lnTo>
                    <a:pt x="191952" y="266459"/>
                  </a:lnTo>
                  <a:lnTo>
                    <a:pt x="217004" y="215734"/>
                  </a:lnTo>
                  <a:lnTo>
                    <a:pt x="217004" y="50761"/>
                  </a:lnTo>
                  <a:lnTo>
                    <a:pt x="216201" y="9492"/>
                  </a:lnTo>
                  <a:lnTo>
                    <a:pt x="11417" y="0"/>
                  </a:lnTo>
                  <a:lnTo>
                    <a:pt x="0" y="9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215541" y="5170779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12"/>
                  </a:moveTo>
                  <a:lnTo>
                    <a:pt x="0" y="9512"/>
                  </a:lnTo>
                  <a:lnTo>
                    <a:pt x="0" y="215734"/>
                  </a:lnTo>
                  <a:lnTo>
                    <a:pt x="29" y="239599"/>
                  </a:lnTo>
                  <a:lnTo>
                    <a:pt x="238" y="252015"/>
                  </a:lnTo>
                  <a:lnTo>
                    <a:pt x="803" y="256997"/>
                  </a:lnTo>
                  <a:lnTo>
                    <a:pt x="1905" y="258559"/>
                  </a:lnTo>
                  <a:lnTo>
                    <a:pt x="3810" y="260146"/>
                  </a:lnTo>
                  <a:lnTo>
                    <a:pt x="7620" y="263321"/>
                  </a:lnTo>
                  <a:lnTo>
                    <a:pt x="43776" y="266484"/>
                  </a:lnTo>
                  <a:lnTo>
                    <a:pt x="73102" y="266484"/>
                  </a:lnTo>
                  <a:lnTo>
                    <a:pt x="108496" y="266484"/>
                  </a:lnTo>
                  <a:lnTo>
                    <a:pt x="143889" y="266484"/>
                  </a:lnTo>
                  <a:lnTo>
                    <a:pt x="173215" y="266484"/>
                  </a:lnTo>
                  <a:lnTo>
                    <a:pt x="191952" y="266459"/>
                  </a:lnTo>
                  <a:lnTo>
                    <a:pt x="201768" y="266287"/>
                  </a:lnTo>
                  <a:lnTo>
                    <a:pt x="205872" y="265819"/>
                  </a:lnTo>
                  <a:lnTo>
                    <a:pt x="207479" y="264909"/>
                  </a:lnTo>
                  <a:lnTo>
                    <a:pt x="209384" y="263321"/>
                  </a:lnTo>
                  <a:lnTo>
                    <a:pt x="213194" y="260146"/>
                  </a:lnTo>
                  <a:lnTo>
                    <a:pt x="217004" y="215734"/>
                  </a:lnTo>
                  <a:lnTo>
                    <a:pt x="217004" y="178354"/>
                  </a:lnTo>
                  <a:lnTo>
                    <a:pt x="217004" y="133243"/>
                  </a:lnTo>
                  <a:lnTo>
                    <a:pt x="217004" y="88135"/>
                  </a:lnTo>
                  <a:lnTo>
                    <a:pt x="217004" y="50761"/>
                  </a:lnTo>
                  <a:lnTo>
                    <a:pt x="216975" y="26889"/>
                  </a:lnTo>
                  <a:lnTo>
                    <a:pt x="216766" y="14471"/>
                  </a:lnTo>
                  <a:lnTo>
                    <a:pt x="216201" y="9492"/>
                  </a:lnTo>
                  <a:lnTo>
                    <a:pt x="215099" y="7937"/>
                  </a:lnTo>
                  <a:lnTo>
                    <a:pt x="213194" y="6350"/>
                  </a:lnTo>
                  <a:lnTo>
                    <a:pt x="209384" y="3175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25" y="1587"/>
                  </a:lnTo>
                  <a:lnTo>
                    <a:pt x="7620" y="3175"/>
                  </a:lnTo>
                  <a:lnTo>
                    <a:pt x="3810" y="6350"/>
                  </a:lnTo>
                  <a:lnTo>
                    <a:pt x="1905" y="7937"/>
                  </a:lnTo>
                  <a:lnTo>
                    <a:pt x="0" y="9512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20709" y="5248173"/>
              <a:ext cx="97053" cy="116459"/>
            </a:xfrm>
            <a:prstGeom prst="rect">
              <a:avLst/>
            </a:prstGeom>
          </p:spPr>
        </p:pic>
      </p:grpSp>
      <p:grpSp>
        <p:nvGrpSpPr>
          <p:cNvPr id="117" name="object 117"/>
          <p:cNvGrpSpPr/>
          <p:nvPr/>
        </p:nvGrpSpPr>
        <p:grpSpPr>
          <a:xfrm>
            <a:off x="8209592" y="5545526"/>
            <a:ext cx="229235" cy="278765"/>
            <a:chOff x="8209592" y="5545526"/>
            <a:chExt cx="229235" cy="278765"/>
          </a:xfrm>
        </p:grpSpPr>
        <p:sp>
          <p:nvSpPr>
            <p:cNvPr id="118" name="object 118"/>
            <p:cNvSpPr/>
            <p:nvPr/>
          </p:nvSpPr>
          <p:spPr>
            <a:xfrm>
              <a:off x="8215541" y="5551474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25"/>
                  </a:moveTo>
                  <a:lnTo>
                    <a:pt x="0" y="215734"/>
                  </a:lnTo>
                  <a:lnTo>
                    <a:pt x="29" y="239599"/>
                  </a:lnTo>
                  <a:lnTo>
                    <a:pt x="25039" y="266472"/>
                  </a:lnTo>
                  <a:lnTo>
                    <a:pt x="191952" y="266472"/>
                  </a:lnTo>
                  <a:lnTo>
                    <a:pt x="217004" y="215734"/>
                  </a:lnTo>
                  <a:lnTo>
                    <a:pt x="217004" y="50761"/>
                  </a:lnTo>
                  <a:lnTo>
                    <a:pt x="216201" y="9499"/>
                  </a:lnTo>
                  <a:lnTo>
                    <a:pt x="11417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215541" y="5551474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25"/>
                  </a:moveTo>
                  <a:lnTo>
                    <a:pt x="0" y="9525"/>
                  </a:lnTo>
                  <a:lnTo>
                    <a:pt x="0" y="215734"/>
                  </a:lnTo>
                  <a:lnTo>
                    <a:pt x="29" y="239599"/>
                  </a:lnTo>
                  <a:lnTo>
                    <a:pt x="238" y="252015"/>
                  </a:lnTo>
                  <a:lnTo>
                    <a:pt x="803" y="256997"/>
                  </a:lnTo>
                  <a:lnTo>
                    <a:pt x="1905" y="258559"/>
                  </a:lnTo>
                  <a:lnTo>
                    <a:pt x="3810" y="260146"/>
                  </a:lnTo>
                  <a:lnTo>
                    <a:pt x="7620" y="263321"/>
                  </a:lnTo>
                  <a:lnTo>
                    <a:pt x="43776" y="266496"/>
                  </a:lnTo>
                  <a:lnTo>
                    <a:pt x="73102" y="266496"/>
                  </a:lnTo>
                  <a:lnTo>
                    <a:pt x="108496" y="266496"/>
                  </a:lnTo>
                  <a:lnTo>
                    <a:pt x="143889" y="266496"/>
                  </a:lnTo>
                  <a:lnTo>
                    <a:pt x="173215" y="266496"/>
                  </a:lnTo>
                  <a:lnTo>
                    <a:pt x="191952" y="266471"/>
                  </a:lnTo>
                  <a:lnTo>
                    <a:pt x="201768" y="266298"/>
                  </a:lnTo>
                  <a:lnTo>
                    <a:pt x="205872" y="265827"/>
                  </a:lnTo>
                  <a:lnTo>
                    <a:pt x="207479" y="264909"/>
                  </a:lnTo>
                  <a:lnTo>
                    <a:pt x="209384" y="263321"/>
                  </a:lnTo>
                  <a:lnTo>
                    <a:pt x="213194" y="260146"/>
                  </a:lnTo>
                  <a:lnTo>
                    <a:pt x="217004" y="215734"/>
                  </a:lnTo>
                  <a:lnTo>
                    <a:pt x="217004" y="178356"/>
                  </a:lnTo>
                  <a:lnTo>
                    <a:pt x="217004" y="133248"/>
                  </a:lnTo>
                  <a:lnTo>
                    <a:pt x="217004" y="88140"/>
                  </a:lnTo>
                  <a:lnTo>
                    <a:pt x="217004" y="50761"/>
                  </a:lnTo>
                  <a:lnTo>
                    <a:pt x="216975" y="26897"/>
                  </a:lnTo>
                  <a:lnTo>
                    <a:pt x="216766" y="14481"/>
                  </a:lnTo>
                  <a:lnTo>
                    <a:pt x="216201" y="9499"/>
                  </a:lnTo>
                  <a:lnTo>
                    <a:pt x="215099" y="7937"/>
                  </a:lnTo>
                  <a:lnTo>
                    <a:pt x="213194" y="6350"/>
                  </a:lnTo>
                  <a:lnTo>
                    <a:pt x="209384" y="3175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25" y="1587"/>
                  </a:lnTo>
                  <a:lnTo>
                    <a:pt x="7620" y="3175"/>
                  </a:lnTo>
                  <a:lnTo>
                    <a:pt x="3810" y="6350"/>
                  </a:lnTo>
                  <a:lnTo>
                    <a:pt x="1905" y="7937"/>
                  </a:lnTo>
                  <a:lnTo>
                    <a:pt x="0" y="9525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20709" y="5628868"/>
              <a:ext cx="97053" cy="116471"/>
            </a:xfrm>
            <a:prstGeom prst="rect">
              <a:avLst/>
            </a:prstGeom>
          </p:spPr>
        </p:pic>
      </p:grpSp>
      <p:grpSp>
        <p:nvGrpSpPr>
          <p:cNvPr id="121" name="object 121"/>
          <p:cNvGrpSpPr/>
          <p:nvPr/>
        </p:nvGrpSpPr>
        <p:grpSpPr>
          <a:xfrm>
            <a:off x="7467239" y="5545526"/>
            <a:ext cx="229235" cy="278765"/>
            <a:chOff x="7467239" y="5545526"/>
            <a:chExt cx="229235" cy="278765"/>
          </a:xfrm>
        </p:grpSpPr>
        <p:sp>
          <p:nvSpPr>
            <p:cNvPr id="122" name="object 122"/>
            <p:cNvSpPr/>
            <p:nvPr/>
          </p:nvSpPr>
          <p:spPr>
            <a:xfrm>
              <a:off x="7473187" y="5551474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25"/>
                  </a:moveTo>
                  <a:lnTo>
                    <a:pt x="0" y="215734"/>
                  </a:lnTo>
                  <a:lnTo>
                    <a:pt x="29" y="239599"/>
                  </a:lnTo>
                  <a:lnTo>
                    <a:pt x="25039" y="266472"/>
                  </a:lnTo>
                  <a:lnTo>
                    <a:pt x="191952" y="266472"/>
                  </a:lnTo>
                  <a:lnTo>
                    <a:pt x="216992" y="215734"/>
                  </a:lnTo>
                  <a:lnTo>
                    <a:pt x="216992" y="50761"/>
                  </a:lnTo>
                  <a:lnTo>
                    <a:pt x="216188" y="9499"/>
                  </a:lnTo>
                  <a:lnTo>
                    <a:pt x="11417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473187" y="5551474"/>
              <a:ext cx="217170" cy="266700"/>
            </a:xfrm>
            <a:custGeom>
              <a:avLst/>
              <a:gdLst/>
              <a:ahLst/>
              <a:cxnLst/>
              <a:rect l="l" t="t" r="r" b="b"/>
              <a:pathLst>
                <a:path w="217170" h="266700">
                  <a:moveTo>
                    <a:pt x="0" y="9525"/>
                  </a:moveTo>
                  <a:lnTo>
                    <a:pt x="0" y="9525"/>
                  </a:lnTo>
                  <a:lnTo>
                    <a:pt x="0" y="215734"/>
                  </a:lnTo>
                  <a:lnTo>
                    <a:pt x="29" y="239599"/>
                  </a:lnTo>
                  <a:lnTo>
                    <a:pt x="236" y="252015"/>
                  </a:lnTo>
                  <a:lnTo>
                    <a:pt x="798" y="256997"/>
                  </a:lnTo>
                  <a:lnTo>
                    <a:pt x="1892" y="258559"/>
                  </a:lnTo>
                  <a:lnTo>
                    <a:pt x="3797" y="260146"/>
                  </a:lnTo>
                  <a:lnTo>
                    <a:pt x="7607" y="263321"/>
                  </a:lnTo>
                  <a:lnTo>
                    <a:pt x="43776" y="266496"/>
                  </a:lnTo>
                  <a:lnTo>
                    <a:pt x="73102" y="266496"/>
                  </a:lnTo>
                  <a:lnTo>
                    <a:pt x="108496" y="266496"/>
                  </a:lnTo>
                  <a:lnTo>
                    <a:pt x="143889" y="266496"/>
                  </a:lnTo>
                  <a:lnTo>
                    <a:pt x="173215" y="266496"/>
                  </a:lnTo>
                  <a:lnTo>
                    <a:pt x="191952" y="266471"/>
                  </a:lnTo>
                  <a:lnTo>
                    <a:pt x="201768" y="266298"/>
                  </a:lnTo>
                  <a:lnTo>
                    <a:pt x="205872" y="265827"/>
                  </a:lnTo>
                  <a:lnTo>
                    <a:pt x="207479" y="264909"/>
                  </a:lnTo>
                  <a:lnTo>
                    <a:pt x="209372" y="263321"/>
                  </a:lnTo>
                  <a:lnTo>
                    <a:pt x="213182" y="260146"/>
                  </a:lnTo>
                  <a:lnTo>
                    <a:pt x="216992" y="215734"/>
                  </a:lnTo>
                  <a:lnTo>
                    <a:pt x="216992" y="178356"/>
                  </a:lnTo>
                  <a:lnTo>
                    <a:pt x="216992" y="133248"/>
                  </a:lnTo>
                  <a:lnTo>
                    <a:pt x="216992" y="88140"/>
                  </a:lnTo>
                  <a:lnTo>
                    <a:pt x="216992" y="50761"/>
                  </a:lnTo>
                  <a:lnTo>
                    <a:pt x="216962" y="26897"/>
                  </a:lnTo>
                  <a:lnTo>
                    <a:pt x="216754" y="14481"/>
                  </a:lnTo>
                  <a:lnTo>
                    <a:pt x="216188" y="9499"/>
                  </a:lnTo>
                  <a:lnTo>
                    <a:pt x="215087" y="7937"/>
                  </a:lnTo>
                  <a:lnTo>
                    <a:pt x="213182" y="6350"/>
                  </a:lnTo>
                  <a:lnTo>
                    <a:pt x="209372" y="3175"/>
                  </a:lnTo>
                  <a:lnTo>
                    <a:pt x="173215" y="0"/>
                  </a:lnTo>
                  <a:lnTo>
                    <a:pt x="143889" y="0"/>
                  </a:lnTo>
                  <a:lnTo>
                    <a:pt x="108496" y="0"/>
                  </a:lnTo>
                  <a:lnTo>
                    <a:pt x="73102" y="0"/>
                  </a:lnTo>
                  <a:lnTo>
                    <a:pt x="43776" y="0"/>
                  </a:lnTo>
                  <a:lnTo>
                    <a:pt x="25069" y="0"/>
                  </a:lnTo>
                  <a:lnTo>
                    <a:pt x="15462" y="0"/>
                  </a:lnTo>
                  <a:lnTo>
                    <a:pt x="11922" y="0"/>
                  </a:lnTo>
                  <a:lnTo>
                    <a:pt x="11417" y="0"/>
                  </a:lnTo>
                  <a:lnTo>
                    <a:pt x="9512" y="1587"/>
                  </a:lnTo>
                  <a:lnTo>
                    <a:pt x="7607" y="3175"/>
                  </a:lnTo>
                  <a:lnTo>
                    <a:pt x="3797" y="6350"/>
                  </a:lnTo>
                  <a:lnTo>
                    <a:pt x="1892" y="7937"/>
                  </a:lnTo>
                  <a:lnTo>
                    <a:pt x="0" y="9525"/>
                  </a:lnTo>
                </a:path>
              </a:pathLst>
            </a:custGeom>
            <a:ln w="11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4" name="object 124"/>
          <p:cNvGraphicFramePr>
            <a:graphicFrameLocks noGrp="1"/>
          </p:cNvGraphicFramePr>
          <p:nvPr/>
        </p:nvGraphicFramePr>
        <p:xfrm>
          <a:off x="7038708" y="4177165"/>
          <a:ext cx="1414780" cy="1680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E00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7E00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7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E00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7E00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7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7" name="object 1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128" name="object 1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39</a:t>
            </a:fld>
            <a:endParaRPr spc="20" dirty="0"/>
          </a:p>
        </p:txBody>
      </p:sp>
      <p:sp>
        <p:nvSpPr>
          <p:cNvPr id="125" name="object 125"/>
          <p:cNvSpPr txBox="1"/>
          <p:nvPr/>
        </p:nvSpPr>
        <p:spPr>
          <a:xfrm>
            <a:off x="8517153" y="4311215"/>
            <a:ext cx="68326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10" dirty="0">
                <a:latin typeface="Arial"/>
                <a:cs typeface="Arial"/>
              </a:rPr>
              <a:t>−0.5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517153" y="5262960"/>
            <a:ext cx="68326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10" dirty="0">
                <a:latin typeface="Arial"/>
                <a:cs typeface="Arial"/>
              </a:rPr>
              <a:t>−0.5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D6613C96-6D44-4CAF-8CA8-24B6883D541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07D776C6-774E-4919-BAB3-66CFF7866F8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0" dirty="0"/>
              <a:t>Games</a:t>
            </a:r>
            <a:r>
              <a:rPr spc="215" dirty="0"/>
              <a:t> </a:t>
            </a:r>
            <a:r>
              <a:rPr lang="en-US" spc="80" dirty="0"/>
              <a:t>Theory</a:t>
            </a:r>
            <a:endParaRPr spc="100" dirty="0"/>
          </a:p>
        </p:txBody>
      </p:sp>
      <p:sp>
        <p:nvSpPr>
          <p:cNvPr id="3" name="object 3"/>
          <p:cNvSpPr txBox="1"/>
          <p:nvPr/>
        </p:nvSpPr>
        <p:spPr>
          <a:xfrm>
            <a:off x="1130296" y="1396713"/>
            <a:ext cx="7833869" cy="39374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r>
              <a:rPr lang="en-US" sz="2050" dirty="0">
                <a:latin typeface="Tahoma"/>
                <a:cs typeface="Tahoma"/>
              </a:rPr>
              <a:t>S</a:t>
            </a:r>
            <a:r>
              <a:rPr lang="en-US" sz="2050" baseline="-25000" dirty="0">
                <a:latin typeface="Tahoma"/>
                <a:cs typeface="Tahoma"/>
              </a:rPr>
              <a:t>0</a:t>
            </a:r>
            <a:r>
              <a:rPr lang="en-US" sz="2050" dirty="0">
                <a:latin typeface="Tahoma"/>
                <a:cs typeface="Tahoma"/>
              </a:rPr>
              <a:t>: The initial state of the game </a:t>
            </a:r>
          </a:p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endParaRPr lang="en-US" sz="2050" dirty="0">
              <a:latin typeface="Tahoma"/>
              <a:cs typeface="Tahoma"/>
            </a:endParaRPr>
          </a:p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r>
              <a:rPr lang="en-US" sz="2050" dirty="0">
                <a:latin typeface="Tahoma"/>
                <a:cs typeface="Tahoma"/>
              </a:rPr>
              <a:t>TO-MOVE(s): player to move in state s.</a:t>
            </a:r>
          </a:p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endParaRPr lang="en-US" sz="2050" dirty="0">
              <a:latin typeface="Tahoma"/>
              <a:cs typeface="Tahoma"/>
            </a:endParaRPr>
          </a:p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r>
              <a:rPr lang="en-US" sz="2050" dirty="0">
                <a:latin typeface="Tahoma"/>
                <a:cs typeface="Tahoma"/>
              </a:rPr>
              <a:t>ACTIONS(s): The set of legal moves in state s.</a:t>
            </a:r>
          </a:p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endParaRPr lang="en-US" sz="2050" dirty="0">
              <a:latin typeface="Tahoma"/>
              <a:cs typeface="Tahoma"/>
            </a:endParaRPr>
          </a:p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r>
              <a:rPr lang="en-US" sz="2050" dirty="0">
                <a:latin typeface="Tahoma"/>
                <a:cs typeface="Tahoma"/>
              </a:rPr>
              <a:t>RESULT(s, a): The transition model, resulting state</a:t>
            </a:r>
          </a:p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endParaRPr lang="en-US" sz="2050" dirty="0">
              <a:latin typeface="Tahoma"/>
              <a:cs typeface="Tahoma"/>
            </a:endParaRPr>
          </a:p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r>
              <a:rPr lang="en-MY" sz="2050" dirty="0">
                <a:latin typeface="Tahoma"/>
                <a:cs typeface="Tahoma"/>
              </a:rPr>
              <a:t>IS-TERMINAL(s): A terminal test</a:t>
            </a:r>
            <a:r>
              <a:rPr lang="en-US" sz="2050" dirty="0">
                <a:latin typeface="Tahoma"/>
                <a:cs typeface="Tahoma"/>
              </a:rPr>
              <a:t> to detect when the game is over</a:t>
            </a:r>
          </a:p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endParaRPr lang="en-US" sz="2050" dirty="0">
              <a:latin typeface="Tahoma"/>
              <a:cs typeface="Tahoma"/>
            </a:endParaRPr>
          </a:p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r>
              <a:rPr lang="en-US" sz="2050" dirty="0">
                <a:latin typeface="Tahoma"/>
                <a:cs typeface="Tahoma"/>
              </a:rPr>
              <a:t>UTILITY(s; p): A utility function (objective/payoff)</a:t>
            </a:r>
            <a:endParaRPr sz="1950" dirty="0">
              <a:latin typeface="Tahoma"/>
              <a:cs typeface="Tahom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78FC8-222F-456C-8801-ECF32EC1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F94877-0A05-40C2-87D3-433DBBFB10D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2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95" dirty="0"/>
              <a:t>Common</a:t>
            </a:r>
            <a:r>
              <a:rPr lang="en-US" spc="95" dirty="0"/>
              <a:t> </a:t>
            </a:r>
            <a:r>
              <a:rPr spc="95" dirty="0"/>
              <a:t>sense</a:t>
            </a:r>
            <a:r>
              <a:rPr spc="280" dirty="0"/>
              <a:t> </a:t>
            </a:r>
            <a:r>
              <a:rPr spc="8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6045835" cy="1288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513840">
              <a:lnSpc>
                <a:spcPct val="101000"/>
              </a:lnSpc>
              <a:spcBef>
                <a:spcPts val="90"/>
              </a:spcBef>
            </a:pPr>
            <a:r>
              <a:rPr sz="2050" spc="-120" dirty="0">
                <a:latin typeface="Tahoma"/>
                <a:cs typeface="Tahoma"/>
              </a:rPr>
              <a:t>Road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leads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small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heap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gold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pieces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Road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85" dirty="0">
                <a:latin typeface="Tahoma"/>
                <a:cs typeface="Tahoma"/>
              </a:rPr>
              <a:t>B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leads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fork:</a:t>
            </a:r>
            <a:endParaRPr sz="2050">
              <a:latin typeface="Tahoma"/>
              <a:cs typeface="Tahoma"/>
            </a:endParaRPr>
          </a:p>
          <a:p>
            <a:pPr marL="744220" marR="5080">
              <a:lnSpc>
                <a:spcPct val="101000"/>
              </a:lnSpc>
              <a:spcBef>
                <a:spcPts val="10"/>
              </a:spcBef>
            </a:pPr>
            <a:r>
              <a:rPr sz="2050" spc="-120" dirty="0">
                <a:latin typeface="Tahoma"/>
                <a:cs typeface="Tahoma"/>
              </a:rPr>
              <a:t>take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left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fork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you’ll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find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mound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jewels;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ta</a:t>
            </a:r>
            <a:r>
              <a:rPr sz="2050" spc="-114" dirty="0">
                <a:latin typeface="Tahoma"/>
                <a:cs typeface="Tahoma"/>
              </a:rPr>
              <a:t>k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righ</a:t>
            </a:r>
            <a:r>
              <a:rPr sz="2050" spc="-65" dirty="0">
                <a:latin typeface="Tahoma"/>
                <a:cs typeface="Tahoma"/>
              </a:rPr>
              <a:t>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70" dirty="0">
                <a:latin typeface="Tahoma"/>
                <a:cs typeface="Tahoma"/>
              </a:rPr>
              <a:t>r</a:t>
            </a:r>
            <a:r>
              <a:rPr sz="2050" spc="-90" dirty="0">
                <a:latin typeface="Tahoma"/>
                <a:cs typeface="Tahoma"/>
              </a:rPr>
              <a:t>k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85" dirty="0">
                <a:latin typeface="Tahoma"/>
                <a:cs typeface="Tahoma"/>
              </a:rPr>
              <a:t>y</a:t>
            </a:r>
            <a:r>
              <a:rPr sz="2050" spc="-40" dirty="0">
                <a:latin typeface="Tahoma"/>
                <a:cs typeface="Tahoma"/>
              </a:rPr>
              <a:t>ou’ll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ru</a:t>
            </a:r>
            <a:r>
              <a:rPr sz="2050" spc="-140" dirty="0">
                <a:latin typeface="Tahoma"/>
                <a:cs typeface="Tahoma"/>
              </a:rPr>
              <a:t>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over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b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bus.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04F9F-D959-44C8-AC82-58AC8FF7D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6A124-763A-42E8-BBD5-69B9FF9EB15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95" dirty="0"/>
              <a:t>Common</a:t>
            </a:r>
            <a:r>
              <a:rPr lang="en-US" spc="95" dirty="0"/>
              <a:t> </a:t>
            </a:r>
            <a:r>
              <a:rPr spc="95" dirty="0"/>
              <a:t>sense</a:t>
            </a:r>
            <a:r>
              <a:rPr spc="280" dirty="0"/>
              <a:t> </a:t>
            </a:r>
            <a:r>
              <a:rPr spc="8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6195695" cy="2748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663064">
              <a:lnSpc>
                <a:spcPct val="101000"/>
              </a:lnSpc>
              <a:spcBef>
                <a:spcPts val="90"/>
              </a:spcBef>
            </a:pPr>
            <a:r>
              <a:rPr sz="2050" spc="-120" dirty="0">
                <a:latin typeface="Tahoma"/>
                <a:cs typeface="Tahoma"/>
              </a:rPr>
              <a:t>Road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leads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small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heap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gold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pieces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Road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85" dirty="0">
                <a:latin typeface="Tahoma"/>
                <a:cs typeface="Tahoma"/>
              </a:rPr>
              <a:t>B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leads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fork:</a:t>
            </a:r>
            <a:endParaRPr sz="2050">
              <a:latin typeface="Tahoma"/>
              <a:cs typeface="Tahoma"/>
            </a:endParaRPr>
          </a:p>
          <a:p>
            <a:pPr marL="744220" marR="154305">
              <a:lnSpc>
                <a:spcPct val="101000"/>
              </a:lnSpc>
              <a:spcBef>
                <a:spcPts val="10"/>
              </a:spcBef>
            </a:pPr>
            <a:r>
              <a:rPr sz="2050" spc="-120" dirty="0">
                <a:latin typeface="Tahoma"/>
                <a:cs typeface="Tahoma"/>
              </a:rPr>
              <a:t>take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left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fork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you’ll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find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mound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jewels;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ta</a:t>
            </a:r>
            <a:r>
              <a:rPr sz="2050" spc="-114" dirty="0">
                <a:latin typeface="Tahoma"/>
                <a:cs typeface="Tahoma"/>
              </a:rPr>
              <a:t>k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righ</a:t>
            </a:r>
            <a:r>
              <a:rPr sz="2050" spc="-65" dirty="0">
                <a:latin typeface="Tahoma"/>
                <a:cs typeface="Tahoma"/>
              </a:rPr>
              <a:t>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70" dirty="0">
                <a:latin typeface="Tahoma"/>
                <a:cs typeface="Tahoma"/>
              </a:rPr>
              <a:t>r</a:t>
            </a:r>
            <a:r>
              <a:rPr sz="2050" spc="-90" dirty="0">
                <a:latin typeface="Tahoma"/>
                <a:cs typeface="Tahoma"/>
              </a:rPr>
              <a:t>k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85" dirty="0">
                <a:latin typeface="Tahoma"/>
                <a:cs typeface="Tahoma"/>
              </a:rPr>
              <a:t>y</a:t>
            </a:r>
            <a:r>
              <a:rPr sz="2050" spc="-40" dirty="0">
                <a:latin typeface="Tahoma"/>
                <a:cs typeface="Tahoma"/>
              </a:rPr>
              <a:t>ou’ll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ru</a:t>
            </a:r>
            <a:r>
              <a:rPr sz="2050" spc="-140" dirty="0">
                <a:latin typeface="Tahoma"/>
                <a:cs typeface="Tahoma"/>
              </a:rPr>
              <a:t>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over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b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bus.</a:t>
            </a:r>
            <a:endParaRPr sz="2050">
              <a:latin typeface="Tahoma"/>
              <a:cs typeface="Tahoma"/>
            </a:endParaRPr>
          </a:p>
          <a:p>
            <a:pPr marL="12700" marR="1663064">
              <a:lnSpc>
                <a:spcPct val="101000"/>
              </a:lnSpc>
              <a:spcBef>
                <a:spcPts val="1550"/>
              </a:spcBef>
            </a:pPr>
            <a:r>
              <a:rPr sz="2050" spc="-120" dirty="0">
                <a:latin typeface="Tahoma"/>
                <a:cs typeface="Tahoma"/>
              </a:rPr>
              <a:t>Road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leads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small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heap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gold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pieces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Road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85" dirty="0">
                <a:latin typeface="Tahoma"/>
                <a:cs typeface="Tahoma"/>
              </a:rPr>
              <a:t>B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leads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fork:</a:t>
            </a:r>
            <a:endParaRPr sz="2050">
              <a:latin typeface="Tahoma"/>
              <a:cs typeface="Tahoma"/>
            </a:endParaRPr>
          </a:p>
          <a:p>
            <a:pPr marL="744220" marR="5080" indent="-635">
              <a:lnSpc>
                <a:spcPct val="101000"/>
              </a:lnSpc>
              <a:spcBef>
                <a:spcPts val="10"/>
              </a:spcBef>
            </a:pPr>
            <a:r>
              <a:rPr sz="2050" spc="-75" dirty="0">
                <a:latin typeface="Tahoma"/>
                <a:cs typeface="Tahoma"/>
              </a:rPr>
              <a:t>ta</a:t>
            </a:r>
            <a:r>
              <a:rPr sz="2050" spc="-114" dirty="0">
                <a:latin typeface="Tahoma"/>
                <a:cs typeface="Tahoma"/>
              </a:rPr>
              <a:t>k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lef</a:t>
            </a:r>
            <a:r>
              <a:rPr sz="2050" spc="-65" dirty="0">
                <a:latin typeface="Tahoma"/>
                <a:cs typeface="Tahoma"/>
              </a:rPr>
              <a:t>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70" dirty="0">
                <a:latin typeface="Tahoma"/>
                <a:cs typeface="Tahoma"/>
              </a:rPr>
              <a:t>r</a:t>
            </a:r>
            <a:r>
              <a:rPr sz="2050" spc="-90" dirty="0">
                <a:latin typeface="Tahoma"/>
                <a:cs typeface="Tahoma"/>
              </a:rPr>
              <a:t>k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85" dirty="0">
                <a:latin typeface="Tahoma"/>
                <a:cs typeface="Tahoma"/>
              </a:rPr>
              <a:t>y</a:t>
            </a:r>
            <a:r>
              <a:rPr sz="2050" spc="-40" dirty="0">
                <a:latin typeface="Tahoma"/>
                <a:cs typeface="Tahoma"/>
              </a:rPr>
              <a:t>ou’ll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ru</a:t>
            </a:r>
            <a:r>
              <a:rPr sz="2050" spc="-140" dirty="0">
                <a:latin typeface="Tahoma"/>
                <a:cs typeface="Tahoma"/>
              </a:rPr>
              <a:t>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over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b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bus;  </a:t>
            </a:r>
            <a:r>
              <a:rPr sz="2050" spc="-120" dirty="0">
                <a:latin typeface="Tahoma"/>
                <a:cs typeface="Tahoma"/>
              </a:rPr>
              <a:t>take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right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fork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you’ll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find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mound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jewels.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CF3A1-9727-47E9-B0EC-9B72D8763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54F220-AE3C-44D0-8296-8CF1C126F64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95" dirty="0"/>
              <a:t>Common</a:t>
            </a:r>
            <a:r>
              <a:rPr lang="en-US" spc="95" dirty="0"/>
              <a:t> </a:t>
            </a:r>
            <a:r>
              <a:rPr spc="95" dirty="0"/>
              <a:t>sense</a:t>
            </a:r>
            <a:r>
              <a:rPr spc="280" dirty="0"/>
              <a:t> </a:t>
            </a:r>
            <a:r>
              <a:rPr spc="8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6195695" cy="4208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663064">
              <a:lnSpc>
                <a:spcPct val="101000"/>
              </a:lnSpc>
              <a:spcBef>
                <a:spcPts val="90"/>
              </a:spcBef>
            </a:pPr>
            <a:r>
              <a:rPr sz="2050" spc="-120" dirty="0">
                <a:latin typeface="Tahoma"/>
                <a:cs typeface="Tahoma"/>
              </a:rPr>
              <a:t>Road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leads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small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heap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gold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pieces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Road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85" dirty="0">
                <a:latin typeface="Tahoma"/>
                <a:cs typeface="Tahoma"/>
              </a:rPr>
              <a:t>B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leads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fork:</a:t>
            </a:r>
            <a:endParaRPr sz="2050" dirty="0">
              <a:latin typeface="Tahoma"/>
              <a:cs typeface="Tahoma"/>
            </a:endParaRPr>
          </a:p>
          <a:p>
            <a:pPr marL="744220" marR="154305">
              <a:lnSpc>
                <a:spcPct val="101000"/>
              </a:lnSpc>
              <a:spcBef>
                <a:spcPts val="10"/>
              </a:spcBef>
            </a:pPr>
            <a:r>
              <a:rPr sz="2050" spc="-120" dirty="0">
                <a:latin typeface="Tahoma"/>
                <a:cs typeface="Tahoma"/>
              </a:rPr>
              <a:t>take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left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fork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you’ll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find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mound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jewels;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ta</a:t>
            </a:r>
            <a:r>
              <a:rPr sz="2050" spc="-114" dirty="0">
                <a:latin typeface="Tahoma"/>
                <a:cs typeface="Tahoma"/>
              </a:rPr>
              <a:t>k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righ</a:t>
            </a:r>
            <a:r>
              <a:rPr sz="2050" spc="-65" dirty="0">
                <a:latin typeface="Tahoma"/>
                <a:cs typeface="Tahoma"/>
              </a:rPr>
              <a:t>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70" dirty="0">
                <a:latin typeface="Tahoma"/>
                <a:cs typeface="Tahoma"/>
              </a:rPr>
              <a:t>r</a:t>
            </a:r>
            <a:r>
              <a:rPr sz="2050" spc="-90" dirty="0">
                <a:latin typeface="Tahoma"/>
                <a:cs typeface="Tahoma"/>
              </a:rPr>
              <a:t>k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85" dirty="0">
                <a:latin typeface="Tahoma"/>
                <a:cs typeface="Tahoma"/>
              </a:rPr>
              <a:t>y</a:t>
            </a:r>
            <a:r>
              <a:rPr sz="2050" spc="-40" dirty="0">
                <a:latin typeface="Tahoma"/>
                <a:cs typeface="Tahoma"/>
              </a:rPr>
              <a:t>ou’ll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ru</a:t>
            </a:r>
            <a:r>
              <a:rPr sz="2050" spc="-140" dirty="0">
                <a:latin typeface="Tahoma"/>
                <a:cs typeface="Tahoma"/>
              </a:rPr>
              <a:t>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over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b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bus.</a:t>
            </a:r>
            <a:endParaRPr sz="2050" dirty="0">
              <a:latin typeface="Tahoma"/>
              <a:cs typeface="Tahoma"/>
            </a:endParaRPr>
          </a:p>
          <a:p>
            <a:pPr marL="12700" marR="1663064">
              <a:lnSpc>
                <a:spcPct val="101000"/>
              </a:lnSpc>
              <a:spcBef>
                <a:spcPts val="1550"/>
              </a:spcBef>
            </a:pPr>
            <a:r>
              <a:rPr sz="2050" spc="-120" dirty="0">
                <a:latin typeface="Tahoma"/>
                <a:cs typeface="Tahoma"/>
              </a:rPr>
              <a:t>Road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leads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small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heap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gold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pieces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Road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85" dirty="0">
                <a:latin typeface="Tahoma"/>
                <a:cs typeface="Tahoma"/>
              </a:rPr>
              <a:t>B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leads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fork:</a:t>
            </a:r>
            <a:endParaRPr sz="2050" dirty="0">
              <a:latin typeface="Tahoma"/>
              <a:cs typeface="Tahoma"/>
            </a:endParaRPr>
          </a:p>
          <a:p>
            <a:pPr marL="744220" marR="5080" indent="-635">
              <a:lnSpc>
                <a:spcPct val="101000"/>
              </a:lnSpc>
              <a:spcBef>
                <a:spcPts val="10"/>
              </a:spcBef>
            </a:pPr>
            <a:r>
              <a:rPr sz="2050" spc="-75" dirty="0">
                <a:latin typeface="Tahoma"/>
                <a:cs typeface="Tahoma"/>
              </a:rPr>
              <a:t>ta</a:t>
            </a:r>
            <a:r>
              <a:rPr sz="2050" spc="-114" dirty="0">
                <a:latin typeface="Tahoma"/>
                <a:cs typeface="Tahoma"/>
              </a:rPr>
              <a:t>k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lef</a:t>
            </a:r>
            <a:r>
              <a:rPr sz="2050" spc="-65" dirty="0">
                <a:latin typeface="Tahoma"/>
                <a:cs typeface="Tahoma"/>
              </a:rPr>
              <a:t>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70" dirty="0">
                <a:latin typeface="Tahoma"/>
                <a:cs typeface="Tahoma"/>
              </a:rPr>
              <a:t>r</a:t>
            </a:r>
            <a:r>
              <a:rPr sz="2050" spc="-90" dirty="0">
                <a:latin typeface="Tahoma"/>
                <a:cs typeface="Tahoma"/>
              </a:rPr>
              <a:t>k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85" dirty="0">
                <a:latin typeface="Tahoma"/>
                <a:cs typeface="Tahoma"/>
              </a:rPr>
              <a:t>y</a:t>
            </a:r>
            <a:r>
              <a:rPr sz="2050" spc="-40" dirty="0">
                <a:latin typeface="Tahoma"/>
                <a:cs typeface="Tahoma"/>
              </a:rPr>
              <a:t>ou’ll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ru</a:t>
            </a:r>
            <a:r>
              <a:rPr sz="2050" spc="-140" dirty="0">
                <a:latin typeface="Tahoma"/>
                <a:cs typeface="Tahoma"/>
              </a:rPr>
              <a:t>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over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b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bus;  </a:t>
            </a:r>
            <a:r>
              <a:rPr sz="2050" spc="-120" dirty="0">
                <a:latin typeface="Tahoma"/>
                <a:cs typeface="Tahoma"/>
              </a:rPr>
              <a:t>take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right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fork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you’ll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find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mound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jewels.</a:t>
            </a:r>
            <a:endParaRPr sz="2050" dirty="0">
              <a:latin typeface="Tahoma"/>
              <a:cs typeface="Tahoma"/>
            </a:endParaRPr>
          </a:p>
          <a:p>
            <a:pPr marL="12700" marR="1663064">
              <a:lnSpc>
                <a:spcPct val="101499"/>
              </a:lnSpc>
              <a:spcBef>
                <a:spcPts val="1525"/>
              </a:spcBef>
            </a:pPr>
            <a:r>
              <a:rPr sz="2050" spc="-120" dirty="0">
                <a:latin typeface="Tahoma"/>
                <a:cs typeface="Tahoma"/>
              </a:rPr>
              <a:t>Road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leads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small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heap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gold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pieces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Road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85" dirty="0">
                <a:latin typeface="Tahoma"/>
                <a:cs typeface="Tahoma"/>
              </a:rPr>
              <a:t>B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leads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fork:</a:t>
            </a:r>
            <a:endParaRPr sz="2050" dirty="0">
              <a:latin typeface="Tahoma"/>
              <a:cs typeface="Tahoma"/>
            </a:endParaRPr>
          </a:p>
          <a:p>
            <a:pPr marL="744220" marR="378460" indent="-635">
              <a:lnSpc>
                <a:spcPts val="2500"/>
              </a:lnSpc>
              <a:spcBef>
                <a:spcPts val="70"/>
              </a:spcBef>
            </a:pPr>
            <a:r>
              <a:rPr sz="2050" spc="-175" dirty="0">
                <a:latin typeface="Tahoma"/>
                <a:cs typeface="Tahoma"/>
              </a:rPr>
              <a:t>guess </a:t>
            </a:r>
            <a:r>
              <a:rPr sz="2050" spc="-105" dirty="0">
                <a:latin typeface="Tahoma"/>
                <a:cs typeface="Tahoma"/>
              </a:rPr>
              <a:t>c</a:t>
            </a:r>
            <a:r>
              <a:rPr sz="2050" spc="-175" dirty="0">
                <a:latin typeface="Tahoma"/>
                <a:cs typeface="Tahoma"/>
              </a:rPr>
              <a:t>o</a:t>
            </a:r>
            <a:r>
              <a:rPr sz="2050" spc="-85" dirty="0">
                <a:latin typeface="Tahoma"/>
                <a:cs typeface="Tahoma"/>
              </a:rPr>
              <a:t>rrectl</a:t>
            </a:r>
            <a:r>
              <a:rPr sz="2050" spc="-105" dirty="0">
                <a:latin typeface="Tahoma"/>
                <a:cs typeface="Tahoma"/>
              </a:rPr>
              <a:t>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85" dirty="0">
                <a:latin typeface="Tahoma"/>
                <a:cs typeface="Tahoma"/>
              </a:rPr>
              <a:t>y</a:t>
            </a:r>
            <a:r>
              <a:rPr sz="2050" spc="-40" dirty="0">
                <a:latin typeface="Tahoma"/>
                <a:cs typeface="Tahoma"/>
              </a:rPr>
              <a:t>ou’ll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find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moun</a:t>
            </a:r>
            <a:r>
              <a:rPr sz="2050" spc="-135" dirty="0">
                <a:latin typeface="Tahoma"/>
                <a:cs typeface="Tahoma"/>
              </a:rPr>
              <a:t>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je</a:t>
            </a:r>
            <a:r>
              <a:rPr sz="2050" spc="-285" dirty="0">
                <a:latin typeface="Tahoma"/>
                <a:cs typeface="Tahoma"/>
              </a:rPr>
              <a:t>w</a:t>
            </a:r>
            <a:r>
              <a:rPr sz="2050" spc="-140" dirty="0">
                <a:latin typeface="Tahoma"/>
                <a:cs typeface="Tahoma"/>
              </a:rPr>
              <a:t>els;  </a:t>
            </a:r>
            <a:r>
              <a:rPr sz="2050" spc="-175" dirty="0">
                <a:latin typeface="Tahoma"/>
                <a:cs typeface="Tahoma"/>
              </a:rPr>
              <a:t>guess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incorrectly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you’ll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run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over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by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bus.</a:t>
            </a:r>
            <a:endParaRPr sz="2050" dirty="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9A16-CA40-4162-85F5-B41E6BF8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FDED81-6C4F-496C-963D-DFF95FCD9CD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45" dirty="0"/>
              <a:t>Proper</a:t>
            </a:r>
            <a:r>
              <a:rPr spc="235" dirty="0"/>
              <a:t> </a:t>
            </a:r>
            <a:r>
              <a:rPr spc="1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3" y="1410429"/>
            <a:ext cx="6737984" cy="34544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  <a:buClr>
                <a:srgbClr val="990099"/>
              </a:buClr>
              <a:buChar char="*"/>
              <a:tabLst>
                <a:tab pos="218440" algn="l"/>
              </a:tabLst>
            </a:pPr>
            <a:r>
              <a:rPr sz="2050" spc="-90" dirty="0">
                <a:latin typeface="Tahoma"/>
                <a:cs typeface="Tahoma"/>
              </a:rPr>
              <a:t>Intuition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that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value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action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average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its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values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all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actual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states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220" dirty="0">
                <a:solidFill>
                  <a:srgbClr val="7E0000"/>
                </a:solidFill>
                <a:latin typeface="Palatino Linotype"/>
                <a:cs typeface="Palatino Linotype"/>
              </a:rPr>
              <a:t>WRONG</a:t>
            </a:r>
            <a:endParaRPr sz="2050">
              <a:latin typeface="Palatino Linotype"/>
              <a:cs typeface="Palatino Linotype"/>
            </a:endParaRPr>
          </a:p>
          <a:p>
            <a:pPr marL="12700" marR="514350">
              <a:lnSpc>
                <a:spcPct val="101000"/>
              </a:lnSpc>
              <a:spcBef>
                <a:spcPts val="1535"/>
              </a:spcBef>
            </a:pPr>
            <a:r>
              <a:rPr sz="2050" spc="-40" dirty="0">
                <a:latin typeface="Tahoma"/>
                <a:cs typeface="Tahoma"/>
              </a:rPr>
              <a:t>With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partial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observability,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value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action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depends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00007E"/>
                </a:solidFill>
                <a:latin typeface="Tahoma"/>
                <a:cs typeface="Tahoma"/>
              </a:rPr>
              <a:t>information</a:t>
            </a:r>
            <a:r>
              <a:rPr sz="2050" spc="1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state</a:t>
            </a:r>
            <a:r>
              <a:rPr sz="2050" spc="-1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or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belief</a:t>
            </a:r>
            <a:r>
              <a:rPr sz="2050" spc="1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state</a:t>
            </a:r>
            <a:r>
              <a:rPr sz="2050" spc="-1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agent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in</a:t>
            </a:r>
            <a:endParaRPr sz="2050">
              <a:latin typeface="Tahoma"/>
              <a:cs typeface="Tahoma"/>
            </a:endParaRPr>
          </a:p>
          <a:p>
            <a:pPr marL="12700" marR="1302385" indent="-635">
              <a:lnSpc>
                <a:spcPct val="163400"/>
              </a:lnSpc>
            </a:pPr>
            <a:r>
              <a:rPr sz="2050" spc="-100" dirty="0">
                <a:latin typeface="Tahoma"/>
                <a:cs typeface="Tahoma"/>
              </a:rPr>
              <a:t>Can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generate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search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tree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information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states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Leads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rational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behaviors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such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as</a:t>
            </a:r>
            <a:endParaRPr sz="2050">
              <a:latin typeface="Tahoma"/>
              <a:cs typeface="Tahoma"/>
            </a:endParaRPr>
          </a:p>
          <a:p>
            <a:pPr marL="746760" lvl="1" indent="-368935">
              <a:lnSpc>
                <a:spcPct val="100000"/>
              </a:lnSpc>
              <a:spcBef>
                <a:spcPts val="35"/>
              </a:spcBef>
              <a:buFont typeface="Lucida Sans Unicode"/>
              <a:buChar char="♦"/>
              <a:tabLst>
                <a:tab pos="746760" algn="l"/>
                <a:tab pos="747395" algn="l"/>
              </a:tabLst>
            </a:pPr>
            <a:r>
              <a:rPr sz="2050" spc="-55" dirty="0">
                <a:latin typeface="Tahoma"/>
                <a:cs typeface="Tahoma"/>
              </a:rPr>
              <a:t>Acting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obtain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information</a:t>
            </a:r>
            <a:endParaRPr sz="2050">
              <a:latin typeface="Tahoma"/>
              <a:cs typeface="Tahoma"/>
            </a:endParaRPr>
          </a:p>
          <a:p>
            <a:pPr marL="746760" lvl="1" indent="-368935">
              <a:lnSpc>
                <a:spcPct val="100000"/>
              </a:lnSpc>
              <a:spcBef>
                <a:spcPts val="35"/>
              </a:spcBef>
              <a:buFont typeface="Lucida Sans Unicode"/>
              <a:buChar char="♦"/>
              <a:tabLst>
                <a:tab pos="746760" algn="l"/>
                <a:tab pos="747395" algn="l"/>
              </a:tabLst>
            </a:pPr>
            <a:r>
              <a:rPr sz="2050" spc="-85" dirty="0">
                <a:latin typeface="Tahoma"/>
                <a:cs typeface="Tahoma"/>
              </a:rPr>
              <a:t>Signalling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one’s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partner</a:t>
            </a:r>
            <a:endParaRPr sz="2050">
              <a:latin typeface="Tahoma"/>
              <a:cs typeface="Tahoma"/>
            </a:endParaRPr>
          </a:p>
          <a:p>
            <a:pPr marL="746760" lvl="1" indent="-368935">
              <a:lnSpc>
                <a:spcPct val="100000"/>
              </a:lnSpc>
              <a:spcBef>
                <a:spcPts val="25"/>
              </a:spcBef>
              <a:buFont typeface="Lucida Sans Unicode"/>
              <a:buChar char="♦"/>
              <a:tabLst>
                <a:tab pos="746760" algn="l"/>
                <a:tab pos="747395" algn="l"/>
              </a:tabLst>
            </a:pPr>
            <a:r>
              <a:rPr sz="2050" spc="-55" dirty="0">
                <a:latin typeface="Tahoma"/>
                <a:cs typeface="Tahoma"/>
              </a:rPr>
              <a:t>Acting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randomly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minimize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information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disclosure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439BB-68BD-477A-85D4-200FEAFB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BB056-DF1E-4F83-894E-D5BCE3F2BAB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145" dirty="0"/>
              <a:t>Limitations of Game Search Algorithms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130293" y="1410429"/>
            <a:ext cx="6737984" cy="40936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14350" indent="-285750">
              <a:lnSpc>
                <a:spcPct val="101000"/>
              </a:lnSpc>
              <a:spcBef>
                <a:spcPts val="1535"/>
              </a:spcBef>
              <a:buFont typeface="Arial" panose="020B0604020202020204" pitchFamily="34" charset="0"/>
              <a:buChar char="•"/>
            </a:pPr>
            <a:r>
              <a:rPr lang="en-US" sz="2050" spc="-120" dirty="0">
                <a:latin typeface="Tahoma"/>
                <a:cs typeface="Tahoma"/>
              </a:rPr>
              <a:t>Alpha</a:t>
            </a:r>
            <a:r>
              <a:rPr lang="en-US" sz="1800" b="0" i="0" u="none" strike="noStrike" baseline="0" dirty="0">
                <a:latin typeface="NimbusRomNo9L-Regu"/>
              </a:rPr>
              <a:t>–</a:t>
            </a:r>
            <a:r>
              <a:rPr lang="en-US" sz="2050" spc="-120" dirty="0">
                <a:latin typeface="Tahoma"/>
                <a:cs typeface="Tahoma"/>
              </a:rPr>
              <a:t>beta search vulnerable to errors in the heuristic function.</a:t>
            </a:r>
          </a:p>
          <a:p>
            <a:pPr marL="298450" marR="514350" indent="-285750">
              <a:lnSpc>
                <a:spcPct val="101000"/>
              </a:lnSpc>
              <a:spcBef>
                <a:spcPts val="1535"/>
              </a:spcBef>
              <a:buFont typeface="Arial" panose="020B0604020202020204" pitchFamily="34" charset="0"/>
              <a:buChar char="•"/>
            </a:pPr>
            <a:r>
              <a:rPr lang="en-US" sz="2050" spc="-120" dirty="0">
                <a:latin typeface="Tahoma"/>
                <a:cs typeface="Tahoma"/>
              </a:rPr>
              <a:t>Waste of computational time for deciding best move where it is obvious (meta-reasoning).</a:t>
            </a:r>
          </a:p>
          <a:p>
            <a:pPr marL="298450" marR="514350" indent="-285750">
              <a:lnSpc>
                <a:spcPct val="101000"/>
              </a:lnSpc>
              <a:spcBef>
                <a:spcPts val="1535"/>
              </a:spcBef>
              <a:buFont typeface="Arial" panose="020B0604020202020204" pitchFamily="34" charset="0"/>
              <a:buChar char="•"/>
            </a:pPr>
            <a:r>
              <a:rPr lang="en-US" sz="2050" spc="-120" dirty="0">
                <a:latin typeface="Tahoma"/>
                <a:cs typeface="Tahoma"/>
              </a:rPr>
              <a:t>Reasoning done on individual moves. Humans reason on abstract levels.</a:t>
            </a:r>
          </a:p>
          <a:p>
            <a:pPr marL="298450" marR="514350" indent="-285750">
              <a:lnSpc>
                <a:spcPct val="101000"/>
              </a:lnSpc>
              <a:spcBef>
                <a:spcPts val="1535"/>
              </a:spcBef>
              <a:buFont typeface="Arial" panose="020B0604020202020204" pitchFamily="34" charset="0"/>
              <a:buChar char="•"/>
            </a:pPr>
            <a:r>
              <a:rPr lang="en-US" sz="2050" spc="-120" dirty="0">
                <a:latin typeface="Tahoma"/>
                <a:cs typeface="Tahoma"/>
              </a:rPr>
              <a:t>Possibility to incorporate Machine Learning into game search process.</a:t>
            </a:r>
          </a:p>
          <a:p>
            <a:pPr marL="12700" marR="514350">
              <a:lnSpc>
                <a:spcPct val="101000"/>
              </a:lnSpc>
              <a:spcBef>
                <a:spcPts val="1535"/>
              </a:spcBef>
            </a:pPr>
            <a:endParaRPr lang="en-US" dirty="0">
              <a:latin typeface="NimbusRomNo9L-Regu"/>
              <a:cs typeface="Tahoma"/>
            </a:endParaRPr>
          </a:p>
          <a:p>
            <a:pPr marL="12700" marR="514350">
              <a:lnSpc>
                <a:spcPct val="101000"/>
              </a:lnSpc>
              <a:spcBef>
                <a:spcPts val="1535"/>
              </a:spcBef>
            </a:pPr>
            <a:endParaRPr sz="2050" dirty="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FB867-6B65-4BCF-9AB4-48F26543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1EB594-DE56-4D05-948A-786DAA5991C0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29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9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81" y="1408905"/>
            <a:ext cx="6658609" cy="316945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l"/>
            <a:r>
              <a:rPr lang="en-US" sz="2050" spc="-120" dirty="0">
                <a:latin typeface="Tahoma"/>
                <a:cs typeface="Tahoma"/>
              </a:rPr>
              <a:t>Minimax algorithm: selects optimal moves by a depth-first enumeration </a:t>
            </a:r>
            <a:r>
              <a:rPr lang="en-MY" sz="2050" spc="-120" dirty="0">
                <a:latin typeface="Tahoma"/>
                <a:cs typeface="Tahoma"/>
              </a:rPr>
              <a:t>of the game tree.</a:t>
            </a:r>
          </a:p>
          <a:p>
            <a:pPr algn="l"/>
            <a:endParaRPr lang="en-MY" sz="2050" spc="-120" dirty="0">
              <a:latin typeface="Tahoma"/>
              <a:cs typeface="Tahoma"/>
            </a:endParaRPr>
          </a:p>
          <a:p>
            <a:pPr algn="l"/>
            <a:r>
              <a:rPr lang="en-MY" sz="2050" spc="-120" dirty="0">
                <a:latin typeface="Tahoma"/>
                <a:cs typeface="Tahoma"/>
              </a:rPr>
              <a:t>Alpha–beta algorithm: greater efficiency by eliminating subtrees</a:t>
            </a:r>
          </a:p>
          <a:p>
            <a:pPr algn="l"/>
            <a:endParaRPr lang="en-MY" sz="2050" spc="-120" dirty="0">
              <a:latin typeface="Tahoma"/>
              <a:cs typeface="Tahoma"/>
            </a:endParaRPr>
          </a:p>
          <a:p>
            <a:pPr algn="l"/>
            <a:r>
              <a:rPr lang="en-MY" sz="2050" spc="-120" dirty="0">
                <a:latin typeface="Tahoma"/>
                <a:cs typeface="Tahoma"/>
              </a:rPr>
              <a:t>Evaluation function: a heuristic that estimates utility of state.</a:t>
            </a:r>
          </a:p>
          <a:p>
            <a:pPr algn="l"/>
            <a:endParaRPr lang="en-MY" sz="2050" spc="-120" dirty="0">
              <a:latin typeface="Tahoma"/>
              <a:cs typeface="Tahoma"/>
            </a:endParaRPr>
          </a:p>
          <a:p>
            <a:pPr algn="l"/>
            <a:r>
              <a:rPr lang="en-MY" sz="2050" spc="-120" dirty="0">
                <a:latin typeface="Tahoma"/>
                <a:cs typeface="Tahoma"/>
              </a:rPr>
              <a:t>Monte Carlo tree search (MCTS): no heuristic, play game to the end with rules and repeated multiple times to determine optimal moves during playout.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A58B3B-AACA-4EEC-8224-23FD67A4B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9A231-DB67-4D88-8551-493508EBF84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0" dirty="0"/>
              <a:t>Games</a:t>
            </a:r>
            <a:r>
              <a:rPr spc="215" dirty="0"/>
              <a:t> </a:t>
            </a:r>
            <a:r>
              <a:rPr spc="80" dirty="0"/>
              <a:t>vs.</a:t>
            </a:r>
            <a:r>
              <a:rPr spc="240" dirty="0"/>
              <a:t> </a:t>
            </a:r>
            <a:r>
              <a:rPr spc="35" dirty="0"/>
              <a:t>search</a:t>
            </a:r>
            <a:r>
              <a:rPr spc="265" dirty="0"/>
              <a:t> </a:t>
            </a:r>
            <a:r>
              <a:rPr spc="10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6" y="1396713"/>
            <a:ext cx="7011034" cy="2707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r>
              <a:rPr sz="2050" spc="-75" dirty="0">
                <a:latin typeface="Tahoma"/>
                <a:cs typeface="Tahoma"/>
              </a:rPr>
              <a:t>“Unpredictable”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opponent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⇒</a:t>
            </a:r>
            <a:r>
              <a:rPr sz="2050" dirty="0">
                <a:latin typeface="Lucida Sans Unicode"/>
                <a:cs typeface="Lucida Sans Unicode"/>
              </a:rPr>
              <a:t> </a:t>
            </a:r>
            <a:r>
              <a:rPr sz="2050" spc="-95" dirty="0">
                <a:latin typeface="Tahoma"/>
                <a:cs typeface="Tahoma"/>
              </a:rPr>
              <a:t>solution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10" dirty="0">
                <a:solidFill>
                  <a:srgbClr val="004B00"/>
                </a:solidFill>
                <a:latin typeface="Tahoma"/>
                <a:cs typeface="Tahoma"/>
              </a:rPr>
              <a:t>strategy </a:t>
            </a:r>
            <a:r>
              <a:rPr sz="2050" spc="-62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s</a:t>
            </a:r>
            <a:r>
              <a:rPr sz="2050" spc="-130" dirty="0">
                <a:latin typeface="Tahoma"/>
                <a:cs typeface="Tahoma"/>
              </a:rPr>
              <a:t>p</a:t>
            </a:r>
            <a:r>
              <a:rPr sz="2050" spc="-105" dirty="0">
                <a:latin typeface="Tahoma"/>
                <a:cs typeface="Tahoma"/>
              </a:rPr>
              <a:t>ecifying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mov</a:t>
            </a:r>
            <a:r>
              <a:rPr sz="2050" spc="-15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every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p</a:t>
            </a:r>
            <a:r>
              <a:rPr sz="2050" spc="-125" dirty="0">
                <a:latin typeface="Tahoma"/>
                <a:cs typeface="Tahoma"/>
              </a:rPr>
              <a:t>ossible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op</a:t>
            </a:r>
            <a:r>
              <a:rPr sz="2050" spc="-105" dirty="0">
                <a:latin typeface="Tahoma"/>
                <a:cs typeface="Tahoma"/>
              </a:rPr>
              <a:t>p</a:t>
            </a:r>
            <a:r>
              <a:rPr sz="2050" spc="-130" dirty="0">
                <a:latin typeface="Tahoma"/>
                <a:cs typeface="Tahoma"/>
              </a:rPr>
              <a:t>onent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reply</a:t>
            </a:r>
            <a:endParaRPr sz="2050">
              <a:latin typeface="Tahoma"/>
              <a:cs typeface="Tahoma"/>
            </a:endParaRPr>
          </a:p>
          <a:p>
            <a:pPr marL="12700" marR="1378585" indent="-635">
              <a:lnSpc>
                <a:spcPct val="163400"/>
              </a:lnSpc>
            </a:pPr>
            <a:r>
              <a:rPr sz="2050" spc="-80" dirty="0">
                <a:latin typeface="Tahoma"/>
                <a:cs typeface="Tahoma"/>
              </a:rPr>
              <a:t>Time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limits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⇒</a:t>
            </a:r>
            <a:r>
              <a:rPr sz="2050" spc="-5" dirty="0">
                <a:latin typeface="Lucida Sans Unicode"/>
                <a:cs typeface="Lucida Sans Unicode"/>
              </a:rPr>
              <a:t> </a:t>
            </a:r>
            <a:r>
              <a:rPr sz="2050" spc="-105" dirty="0">
                <a:latin typeface="Tahoma"/>
                <a:cs typeface="Tahoma"/>
              </a:rPr>
              <a:t>unlikely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find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goal,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must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approximate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Plan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attack: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ahoma"/>
              <a:cs typeface="Tahoma"/>
            </a:endParaRPr>
          </a:p>
          <a:p>
            <a:pPr marL="329565" indent="-195580">
              <a:lnSpc>
                <a:spcPct val="100000"/>
              </a:lnSpc>
              <a:buFont typeface="Lucida Sans Unicode"/>
              <a:buChar char="•"/>
              <a:tabLst>
                <a:tab pos="330200" algn="l"/>
              </a:tabLst>
            </a:pPr>
            <a:r>
              <a:rPr sz="2050" spc="-120" dirty="0">
                <a:latin typeface="Tahoma"/>
                <a:cs typeface="Tahoma"/>
              </a:rPr>
              <a:t>Computer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considers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possible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lines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play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(Babbage,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1846)</a:t>
            </a:r>
            <a:endParaRPr sz="2050">
              <a:latin typeface="Tahoma"/>
              <a:cs typeface="Tahoma"/>
            </a:endParaRPr>
          </a:p>
          <a:p>
            <a:pPr marL="329565" indent="-195580">
              <a:lnSpc>
                <a:spcPct val="100000"/>
              </a:lnSpc>
              <a:spcBef>
                <a:spcPts val="830"/>
              </a:spcBef>
              <a:buFont typeface="Lucida Sans Unicode"/>
              <a:buChar char="•"/>
              <a:tabLst>
                <a:tab pos="330200" algn="l"/>
              </a:tabLst>
            </a:pPr>
            <a:r>
              <a:rPr sz="2050" spc="-85" dirty="0">
                <a:latin typeface="Tahoma"/>
                <a:cs typeface="Tahoma"/>
              </a:rPr>
              <a:t>Algorithm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perfect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play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(Zermelo,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1912;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Von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Neumann,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1944)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2240" y="4181065"/>
            <a:ext cx="70383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08279" algn="l"/>
              </a:tabLst>
            </a:pPr>
            <a:r>
              <a:rPr sz="2050" spc="-60" dirty="0">
                <a:latin typeface="Tahoma"/>
                <a:cs typeface="Tahoma"/>
              </a:rPr>
              <a:t>Finite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horizon,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approximate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evaluation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(Zuse,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1945;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Wiener,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1948;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2231" y="4393855"/>
            <a:ext cx="7274559" cy="169608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925"/>
              </a:spcBef>
            </a:pPr>
            <a:r>
              <a:rPr sz="2050" spc="-130" dirty="0">
                <a:latin typeface="Tahoma"/>
                <a:cs typeface="Tahoma"/>
              </a:rPr>
              <a:t>Shannon,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1950)</a:t>
            </a:r>
            <a:endParaRPr sz="205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825"/>
              </a:spcBef>
              <a:buFont typeface="Lucida Sans Unicode"/>
              <a:buChar char="•"/>
              <a:tabLst>
                <a:tab pos="208279" algn="l"/>
              </a:tabLst>
            </a:pPr>
            <a:r>
              <a:rPr sz="2050" spc="-50" dirty="0">
                <a:latin typeface="Tahoma"/>
                <a:cs typeface="Tahoma"/>
              </a:rPr>
              <a:t>Firs</a:t>
            </a:r>
            <a:r>
              <a:rPr sz="2050" spc="-40" dirty="0">
                <a:latin typeface="Tahoma"/>
                <a:cs typeface="Tahoma"/>
              </a:rPr>
              <a:t>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chess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p</a:t>
            </a:r>
            <a:r>
              <a:rPr sz="2050" spc="-125" dirty="0">
                <a:latin typeface="Tahoma"/>
                <a:cs typeface="Tahoma"/>
              </a:rPr>
              <a:t>rogra</a:t>
            </a:r>
            <a:r>
              <a:rPr sz="2050" spc="-210" dirty="0">
                <a:latin typeface="Tahoma"/>
                <a:cs typeface="Tahoma"/>
              </a:rPr>
              <a:t>m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(</a:t>
            </a:r>
            <a:r>
              <a:rPr sz="2050" spc="-40" dirty="0">
                <a:latin typeface="Tahoma"/>
                <a:cs typeface="Tahoma"/>
              </a:rPr>
              <a:t>T</a:t>
            </a:r>
            <a:r>
              <a:rPr sz="2050" spc="-114" dirty="0">
                <a:latin typeface="Tahoma"/>
                <a:cs typeface="Tahoma"/>
              </a:rPr>
              <a:t>uring</a:t>
            </a:r>
            <a:r>
              <a:rPr sz="2050" spc="-75" dirty="0">
                <a:latin typeface="Tahoma"/>
                <a:cs typeface="Tahoma"/>
              </a:rPr>
              <a:t>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1951)</a:t>
            </a:r>
            <a:endParaRPr sz="205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830"/>
              </a:spcBef>
              <a:buFont typeface="Lucida Sans Unicode"/>
              <a:buChar char="•"/>
              <a:tabLst>
                <a:tab pos="208279" algn="l"/>
              </a:tabLst>
            </a:pPr>
            <a:r>
              <a:rPr sz="2050" spc="-95" dirty="0">
                <a:latin typeface="Tahoma"/>
                <a:cs typeface="Tahoma"/>
              </a:rPr>
              <a:t>Machine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learning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improve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evaluation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accuracy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(Samuel,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1952–57)</a:t>
            </a:r>
            <a:endParaRPr sz="205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825"/>
              </a:spcBef>
              <a:buFont typeface="Lucida Sans Unicode"/>
              <a:buChar char="•"/>
              <a:tabLst>
                <a:tab pos="208279" algn="l"/>
              </a:tabLst>
            </a:pPr>
            <a:r>
              <a:rPr sz="2050" spc="-90" dirty="0">
                <a:latin typeface="Tahoma"/>
                <a:cs typeface="Tahoma"/>
              </a:rPr>
              <a:t>Pruning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allow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deeper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search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(McCarthy,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1956)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CE255-9303-43E3-9261-F9CCF4B1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9B7B9E-9C62-44A1-9D80-AE9B8FFE380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5" dirty="0"/>
              <a:t>Types</a:t>
            </a:r>
            <a:r>
              <a:rPr spc="229" dirty="0"/>
              <a:t> </a:t>
            </a:r>
            <a:r>
              <a:rPr spc="105" dirty="0"/>
              <a:t>of</a:t>
            </a:r>
            <a:r>
              <a:rPr spc="240" dirty="0"/>
              <a:t> </a:t>
            </a:r>
            <a:r>
              <a:rPr spc="50" dirty="0"/>
              <a:t>games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64485">
              <a:lnSpc>
                <a:spcPct val="100000"/>
              </a:lnSpc>
              <a:spcBef>
                <a:spcPts val="135"/>
              </a:spcBef>
              <a:tabLst>
                <a:tab pos="5198110" algn="l"/>
              </a:tabLst>
            </a:pPr>
            <a:r>
              <a:rPr spc="15" dirty="0"/>
              <a:t>deterministic	</a:t>
            </a:r>
            <a:r>
              <a:rPr spc="20" dirty="0"/>
              <a:t>chance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5" dirty="0"/>
              <a:t>perfect</a:t>
            </a:r>
            <a:r>
              <a:rPr spc="-15" dirty="0"/>
              <a:t> </a:t>
            </a:r>
            <a:r>
              <a:rPr spc="15" dirty="0"/>
              <a:t>information</a:t>
            </a:r>
          </a:p>
          <a:p>
            <a:pPr>
              <a:lnSpc>
                <a:spcPct val="100000"/>
              </a:lnSpc>
            </a:pPr>
            <a:endParaRPr sz="2000"/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pc="15" dirty="0"/>
              <a:t>imperfect</a:t>
            </a:r>
            <a:r>
              <a:rPr spc="-10" dirty="0"/>
              <a:t> </a:t>
            </a:r>
            <a:r>
              <a:rPr spc="15" dirty="0"/>
              <a:t>information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19877" y="1967306"/>
          <a:ext cx="5315585" cy="1684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marL="129539" marR="250190">
                        <a:lnSpc>
                          <a:spcPts val="1789"/>
                        </a:lnSpc>
                        <a:spcBef>
                          <a:spcPts val="1220"/>
                        </a:spcBef>
                      </a:pPr>
                      <a:r>
                        <a:rPr sz="1750" b="1" spc="15" dirty="0">
                          <a:latin typeface="Arial"/>
                          <a:cs typeface="Arial"/>
                        </a:rPr>
                        <a:t>chess,</a:t>
                      </a:r>
                      <a:r>
                        <a:rPr sz="175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15" dirty="0">
                          <a:latin typeface="Arial"/>
                          <a:cs typeface="Arial"/>
                        </a:rPr>
                        <a:t>checkers, </a:t>
                      </a:r>
                      <a:r>
                        <a:rPr sz="1750" b="1" spc="-4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15" dirty="0">
                          <a:latin typeface="Arial"/>
                          <a:cs typeface="Arial"/>
                        </a:rPr>
                        <a:t>go,</a:t>
                      </a:r>
                      <a:r>
                        <a:rPr sz="17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15" dirty="0">
                          <a:latin typeface="Arial"/>
                          <a:cs typeface="Arial"/>
                        </a:rPr>
                        <a:t>othello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 marR="1381760">
                        <a:lnSpc>
                          <a:spcPts val="1789"/>
                        </a:lnSpc>
                        <a:spcBef>
                          <a:spcPts val="1220"/>
                        </a:spcBef>
                      </a:pPr>
                      <a:r>
                        <a:rPr sz="1750" b="1" dirty="0">
                          <a:latin typeface="Arial"/>
                          <a:cs typeface="Arial"/>
                        </a:rPr>
                        <a:t>backgammon  </a:t>
                      </a:r>
                      <a:r>
                        <a:rPr sz="1750" b="1" spc="20" dirty="0">
                          <a:latin typeface="Arial"/>
                          <a:cs typeface="Arial"/>
                        </a:rPr>
                        <a:t>monopoly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415">
                <a:tc>
                  <a:txBody>
                    <a:bodyPr/>
                    <a:lstStyle/>
                    <a:p>
                      <a:pPr marL="129539" marR="528320">
                        <a:lnSpc>
                          <a:spcPts val="1789"/>
                        </a:lnSpc>
                        <a:spcBef>
                          <a:spcPts val="1220"/>
                        </a:spcBef>
                      </a:pPr>
                      <a:r>
                        <a:rPr sz="1750" b="1" spc="15" dirty="0">
                          <a:latin typeface="Arial"/>
                          <a:cs typeface="Arial"/>
                        </a:rPr>
                        <a:t>battleships, </a:t>
                      </a:r>
                      <a:r>
                        <a:rPr sz="175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15" dirty="0">
                          <a:latin typeface="Arial"/>
                          <a:cs typeface="Arial"/>
                        </a:rPr>
                        <a:t>blind</a:t>
                      </a:r>
                      <a:r>
                        <a:rPr sz="175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15" dirty="0">
                          <a:latin typeface="Arial"/>
                          <a:cs typeface="Arial"/>
                        </a:rPr>
                        <a:t>tictactoe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 marR="347980">
                        <a:lnSpc>
                          <a:spcPts val="1789"/>
                        </a:lnSpc>
                        <a:spcBef>
                          <a:spcPts val="1220"/>
                        </a:spcBef>
                      </a:pPr>
                      <a:r>
                        <a:rPr sz="1750" b="1" spc="15" dirty="0">
                          <a:latin typeface="Arial"/>
                          <a:cs typeface="Arial"/>
                        </a:rPr>
                        <a:t>bridge,</a:t>
                      </a:r>
                      <a:r>
                        <a:rPr sz="175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15" dirty="0">
                          <a:latin typeface="Arial"/>
                          <a:cs typeface="Arial"/>
                        </a:rPr>
                        <a:t>poker,</a:t>
                      </a:r>
                      <a:r>
                        <a:rPr sz="17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15" dirty="0">
                          <a:latin typeface="Arial"/>
                          <a:cs typeface="Arial"/>
                        </a:rPr>
                        <a:t>scrabble </a:t>
                      </a:r>
                      <a:r>
                        <a:rPr sz="1750" b="1" spc="-4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15" dirty="0">
                          <a:latin typeface="Arial"/>
                          <a:cs typeface="Arial"/>
                        </a:rPr>
                        <a:t>nuclear</a:t>
                      </a:r>
                      <a:r>
                        <a:rPr sz="17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20" dirty="0">
                          <a:latin typeface="Arial"/>
                          <a:cs typeface="Arial"/>
                        </a:rPr>
                        <a:t>war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4CDAC88-3CD6-46CE-BE69-5B8C2C2C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86600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7FFBA-9440-4A27-AA24-7253B33F458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9745">
              <a:lnSpc>
                <a:spcPts val="2765"/>
              </a:lnSpc>
            </a:pPr>
            <a:r>
              <a:rPr spc="130" dirty="0"/>
              <a:t>Game</a:t>
            </a:r>
            <a:r>
              <a:rPr spc="254" dirty="0"/>
              <a:t> </a:t>
            </a:r>
            <a:r>
              <a:rPr spc="80" dirty="0"/>
              <a:t>tree</a:t>
            </a:r>
            <a:r>
              <a:rPr spc="254" dirty="0"/>
              <a:t> </a:t>
            </a:r>
            <a:r>
              <a:rPr spc="80" dirty="0"/>
              <a:t>(2-player,</a:t>
            </a:r>
            <a:r>
              <a:rPr spc="280" dirty="0"/>
              <a:t> </a:t>
            </a:r>
            <a:r>
              <a:rPr spc="75" dirty="0"/>
              <a:t>deterministic,</a:t>
            </a:r>
            <a:r>
              <a:rPr spc="215" dirty="0"/>
              <a:t> </a:t>
            </a:r>
            <a:r>
              <a:rPr spc="95" dirty="0"/>
              <a:t>turns)</a:t>
            </a:r>
          </a:p>
        </p:txBody>
      </p:sp>
      <p:sp>
        <p:nvSpPr>
          <p:cNvPr id="3" name="object 3"/>
          <p:cNvSpPr/>
          <p:nvPr/>
        </p:nvSpPr>
        <p:spPr>
          <a:xfrm>
            <a:off x="3365322" y="1330388"/>
            <a:ext cx="4214495" cy="1490980"/>
          </a:xfrm>
          <a:custGeom>
            <a:avLst/>
            <a:gdLst/>
            <a:ahLst/>
            <a:cxnLst/>
            <a:rect l="l" t="t" r="r" b="b"/>
            <a:pathLst>
              <a:path w="4214495" h="1490980">
                <a:moveTo>
                  <a:pt x="2369896" y="525589"/>
                </a:moveTo>
                <a:lnTo>
                  <a:pt x="2369896" y="6"/>
                </a:lnTo>
                <a:lnTo>
                  <a:pt x="1844314" y="6"/>
                </a:lnTo>
                <a:lnTo>
                  <a:pt x="1844314" y="525589"/>
                </a:lnTo>
                <a:lnTo>
                  <a:pt x="2369896" y="525589"/>
                </a:lnTo>
                <a:close/>
              </a:path>
              <a:path w="4214495" h="1490980">
                <a:moveTo>
                  <a:pt x="2016328" y="0"/>
                </a:moveTo>
                <a:lnTo>
                  <a:pt x="2016328" y="525589"/>
                </a:lnTo>
              </a:path>
              <a:path w="4214495" h="1490980">
                <a:moveTo>
                  <a:pt x="2197887" y="0"/>
                </a:moveTo>
                <a:lnTo>
                  <a:pt x="2197887" y="525589"/>
                </a:lnTo>
              </a:path>
              <a:path w="4214495" h="1490980">
                <a:moveTo>
                  <a:pt x="1844319" y="181571"/>
                </a:moveTo>
                <a:lnTo>
                  <a:pt x="2369896" y="181571"/>
                </a:lnTo>
              </a:path>
              <a:path w="4214495" h="1490980">
                <a:moveTo>
                  <a:pt x="1844319" y="353580"/>
                </a:moveTo>
                <a:lnTo>
                  <a:pt x="2369896" y="353580"/>
                </a:lnTo>
              </a:path>
              <a:path w="4214495" h="1490980">
                <a:moveTo>
                  <a:pt x="2369896" y="1490751"/>
                </a:moveTo>
                <a:lnTo>
                  <a:pt x="2369896" y="965168"/>
                </a:lnTo>
                <a:lnTo>
                  <a:pt x="1844314" y="965168"/>
                </a:lnTo>
                <a:lnTo>
                  <a:pt x="1844314" y="1490751"/>
                </a:lnTo>
                <a:lnTo>
                  <a:pt x="2369896" y="1490751"/>
                </a:lnTo>
                <a:close/>
              </a:path>
              <a:path w="4214495" h="1490980">
                <a:moveTo>
                  <a:pt x="2016328" y="965161"/>
                </a:moveTo>
                <a:lnTo>
                  <a:pt x="2016328" y="1490751"/>
                </a:lnTo>
              </a:path>
              <a:path w="4214495" h="1490980">
                <a:moveTo>
                  <a:pt x="2197887" y="965161"/>
                </a:moveTo>
                <a:lnTo>
                  <a:pt x="2197887" y="1490751"/>
                </a:lnTo>
              </a:path>
              <a:path w="4214495" h="1490980">
                <a:moveTo>
                  <a:pt x="1844319" y="1146733"/>
                </a:moveTo>
                <a:lnTo>
                  <a:pt x="2369896" y="1146733"/>
                </a:lnTo>
              </a:path>
              <a:path w="4214495" h="1490980">
                <a:moveTo>
                  <a:pt x="1844319" y="1318742"/>
                </a:moveTo>
                <a:lnTo>
                  <a:pt x="2369896" y="1318742"/>
                </a:lnTo>
              </a:path>
              <a:path w="4214495" h="1490980">
                <a:moveTo>
                  <a:pt x="2111883" y="525589"/>
                </a:moveTo>
                <a:lnTo>
                  <a:pt x="0" y="965161"/>
                </a:lnTo>
              </a:path>
              <a:path w="4214495" h="1490980">
                <a:moveTo>
                  <a:pt x="2111883" y="525589"/>
                </a:moveTo>
                <a:lnTo>
                  <a:pt x="707148" y="965161"/>
                </a:lnTo>
              </a:path>
              <a:path w="4214495" h="1490980">
                <a:moveTo>
                  <a:pt x="2111883" y="525589"/>
                </a:moveTo>
                <a:lnTo>
                  <a:pt x="1404747" y="965161"/>
                </a:lnTo>
              </a:path>
              <a:path w="4214495" h="1490980">
                <a:moveTo>
                  <a:pt x="2111883" y="525589"/>
                </a:moveTo>
                <a:lnTo>
                  <a:pt x="2111883" y="965161"/>
                </a:lnTo>
              </a:path>
              <a:path w="4214495" h="1490980">
                <a:moveTo>
                  <a:pt x="2111883" y="525589"/>
                </a:moveTo>
                <a:lnTo>
                  <a:pt x="2809481" y="965161"/>
                </a:lnTo>
              </a:path>
              <a:path w="4214495" h="1490980">
                <a:moveTo>
                  <a:pt x="2111883" y="525589"/>
                </a:moveTo>
                <a:lnTo>
                  <a:pt x="3516630" y="965161"/>
                </a:lnTo>
              </a:path>
              <a:path w="4214495" h="1490980">
                <a:moveTo>
                  <a:pt x="2111883" y="525589"/>
                </a:moveTo>
                <a:lnTo>
                  <a:pt x="4214215" y="965161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81650" y="2477122"/>
            <a:ext cx="181610" cy="172085"/>
          </a:xfrm>
          <a:prstGeom prst="rect">
            <a:avLst/>
          </a:prstGeom>
          <a:ln w="95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20"/>
              </a:spcBef>
            </a:pPr>
            <a:r>
              <a:rPr sz="1050" b="1" dirty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7272" y="2290778"/>
          <a:ext cx="525780" cy="52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50165">
                        <a:lnSpc>
                          <a:spcPts val="1235"/>
                        </a:lnSpc>
                        <a:spcBef>
                          <a:spcPts val="20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00124" y="2290778"/>
          <a:ext cx="525780" cy="52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235"/>
                        </a:lnSpc>
                        <a:spcBef>
                          <a:spcPts val="9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92988" y="2290778"/>
          <a:ext cx="525780" cy="52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235"/>
                        </a:lnSpc>
                        <a:spcBef>
                          <a:spcPts val="9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600055" y="2290778"/>
          <a:ext cx="525780" cy="52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43815">
                        <a:lnSpc>
                          <a:spcPts val="1190"/>
                        </a:lnSpc>
                        <a:spcBef>
                          <a:spcPts val="6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902456" y="2290778"/>
          <a:ext cx="525780" cy="52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235"/>
                        </a:lnSpc>
                        <a:spcBef>
                          <a:spcPts val="20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390617" y="2295556"/>
            <a:ext cx="172085" cy="181610"/>
          </a:xfrm>
          <a:prstGeom prst="rect">
            <a:avLst/>
          </a:prstGeom>
          <a:ln w="955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95"/>
              </a:spcBef>
            </a:pPr>
            <a:r>
              <a:rPr sz="1050" b="1" dirty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995239" y="2290778"/>
          <a:ext cx="525780" cy="52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190"/>
                        </a:lnSpc>
                        <a:spcBef>
                          <a:spcPts val="6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297640" y="2290778"/>
          <a:ext cx="525780" cy="52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90"/>
                        </a:lnSpc>
                        <a:spcBef>
                          <a:spcPts val="6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390609" y="2295550"/>
            <a:ext cx="525780" cy="525780"/>
          </a:xfrm>
          <a:custGeom>
            <a:avLst/>
            <a:gdLst/>
            <a:ahLst/>
            <a:cxnLst/>
            <a:rect l="l" t="t" r="r" b="b"/>
            <a:pathLst>
              <a:path w="525780" h="525780">
                <a:moveTo>
                  <a:pt x="525589" y="525589"/>
                </a:moveTo>
                <a:lnTo>
                  <a:pt x="525589" y="6"/>
                </a:lnTo>
                <a:lnTo>
                  <a:pt x="7" y="6"/>
                </a:lnTo>
                <a:lnTo>
                  <a:pt x="7" y="525589"/>
                </a:lnTo>
                <a:lnTo>
                  <a:pt x="525589" y="525589"/>
                </a:lnTo>
                <a:close/>
              </a:path>
              <a:path w="525780" h="525780">
                <a:moveTo>
                  <a:pt x="172008" y="0"/>
                </a:moveTo>
                <a:lnTo>
                  <a:pt x="172008" y="525589"/>
                </a:lnTo>
              </a:path>
              <a:path w="525780" h="525780">
                <a:moveTo>
                  <a:pt x="353580" y="0"/>
                </a:moveTo>
                <a:lnTo>
                  <a:pt x="353580" y="525589"/>
                </a:lnTo>
              </a:path>
              <a:path w="525780" h="525780">
                <a:moveTo>
                  <a:pt x="0" y="181571"/>
                </a:moveTo>
                <a:lnTo>
                  <a:pt x="525589" y="181571"/>
                </a:lnTo>
              </a:path>
              <a:path w="525780" h="525780">
                <a:moveTo>
                  <a:pt x="0" y="353580"/>
                </a:moveTo>
                <a:lnTo>
                  <a:pt x="525589" y="353580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26795" y="1492649"/>
            <a:ext cx="5384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MAX</a:t>
            </a:r>
            <a:r>
              <a:rPr sz="1050" b="1" spc="-6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(X)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6795" y="2457808"/>
            <a:ext cx="50101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MIN</a:t>
            </a:r>
            <a:r>
              <a:rPr sz="1050" b="1" spc="-7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(O)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7736" y="1855977"/>
            <a:ext cx="5619115" cy="440055"/>
          </a:xfrm>
          <a:custGeom>
            <a:avLst/>
            <a:gdLst/>
            <a:ahLst/>
            <a:cxnLst/>
            <a:rect l="l" t="t" r="r" b="b"/>
            <a:pathLst>
              <a:path w="5619115" h="440055">
                <a:moveTo>
                  <a:pt x="0" y="439572"/>
                </a:moveTo>
                <a:lnTo>
                  <a:pt x="2809468" y="0"/>
                </a:lnTo>
              </a:path>
              <a:path w="5619115" h="440055">
                <a:moveTo>
                  <a:pt x="2809468" y="0"/>
                </a:moveTo>
                <a:lnTo>
                  <a:pt x="5618949" y="439572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790573" y="3169936"/>
          <a:ext cx="525780" cy="52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49530">
                        <a:lnSpc>
                          <a:spcPts val="1235"/>
                        </a:lnSpc>
                        <a:spcBef>
                          <a:spcPts val="9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34925">
                        <a:lnSpc>
                          <a:spcPts val="1150"/>
                        </a:lnSpc>
                        <a:spcBef>
                          <a:spcPts val="100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083424" y="3169936"/>
          <a:ext cx="525780" cy="52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49530">
                        <a:lnSpc>
                          <a:spcPts val="1235"/>
                        </a:lnSpc>
                        <a:spcBef>
                          <a:spcPts val="9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235"/>
                        </a:lnSpc>
                        <a:spcBef>
                          <a:spcPts val="9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390617" y="3174714"/>
            <a:ext cx="172085" cy="181610"/>
          </a:xfrm>
          <a:prstGeom prst="rect">
            <a:avLst/>
          </a:prstGeom>
          <a:ln w="955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95"/>
              </a:spcBef>
            </a:pPr>
            <a:r>
              <a:rPr sz="1050" b="1" dirty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90609" y="3174707"/>
            <a:ext cx="525780" cy="525780"/>
          </a:xfrm>
          <a:custGeom>
            <a:avLst/>
            <a:gdLst/>
            <a:ahLst/>
            <a:cxnLst/>
            <a:rect l="l" t="t" r="r" b="b"/>
            <a:pathLst>
              <a:path w="525780" h="525779">
                <a:moveTo>
                  <a:pt x="525589" y="525589"/>
                </a:moveTo>
                <a:lnTo>
                  <a:pt x="525589" y="6"/>
                </a:lnTo>
                <a:lnTo>
                  <a:pt x="7" y="6"/>
                </a:lnTo>
                <a:lnTo>
                  <a:pt x="7" y="525589"/>
                </a:lnTo>
                <a:lnTo>
                  <a:pt x="525589" y="525589"/>
                </a:lnTo>
                <a:close/>
              </a:path>
              <a:path w="525780" h="525779">
                <a:moveTo>
                  <a:pt x="172008" y="0"/>
                </a:moveTo>
                <a:lnTo>
                  <a:pt x="172008" y="525589"/>
                </a:lnTo>
              </a:path>
              <a:path w="525780" h="525779">
                <a:moveTo>
                  <a:pt x="353580" y="0"/>
                </a:moveTo>
                <a:lnTo>
                  <a:pt x="353580" y="525589"/>
                </a:lnTo>
              </a:path>
              <a:path w="525780" h="525779">
                <a:moveTo>
                  <a:pt x="0" y="181571"/>
                </a:moveTo>
                <a:lnTo>
                  <a:pt x="525589" y="181571"/>
                </a:lnTo>
              </a:path>
              <a:path w="525780" h="525779">
                <a:moveTo>
                  <a:pt x="0" y="353580"/>
                </a:moveTo>
                <a:lnTo>
                  <a:pt x="525589" y="353580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62618" y="3174714"/>
            <a:ext cx="181610" cy="181610"/>
          </a:xfrm>
          <a:prstGeom prst="rect">
            <a:avLst/>
          </a:prstGeom>
          <a:ln w="955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95"/>
              </a:spcBef>
            </a:pPr>
            <a:r>
              <a:rPr sz="1050" b="1" dirty="0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67736" y="2830690"/>
            <a:ext cx="2102485" cy="1223645"/>
          </a:xfrm>
          <a:custGeom>
            <a:avLst/>
            <a:gdLst/>
            <a:ahLst/>
            <a:cxnLst/>
            <a:rect l="l" t="t" r="r" b="b"/>
            <a:pathLst>
              <a:path w="2102485" h="1223645">
                <a:moveTo>
                  <a:pt x="0" y="0"/>
                </a:moveTo>
                <a:lnTo>
                  <a:pt x="0" y="344017"/>
                </a:lnTo>
              </a:path>
              <a:path w="2102485" h="1223645">
                <a:moveTo>
                  <a:pt x="0" y="0"/>
                </a:moveTo>
                <a:lnTo>
                  <a:pt x="697585" y="344017"/>
                </a:lnTo>
              </a:path>
              <a:path w="2102485" h="1223645">
                <a:moveTo>
                  <a:pt x="0" y="0"/>
                </a:moveTo>
                <a:lnTo>
                  <a:pt x="1404734" y="344017"/>
                </a:lnTo>
              </a:path>
              <a:path w="2102485" h="1223645">
                <a:moveTo>
                  <a:pt x="0" y="869607"/>
                </a:moveTo>
                <a:lnTo>
                  <a:pt x="0" y="1223175"/>
                </a:lnTo>
              </a:path>
              <a:path w="2102485" h="1223645">
                <a:moveTo>
                  <a:pt x="0" y="0"/>
                </a:moveTo>
                <a:lnTo>
                  <a:pt x="2102332" y="344017"/>
                </a:lnTo>
              </a:path>
              <a:path w="2102485" h="1223645">
                <a:moveTo>
                  <a:pt x="0" y="869607"/>
                </a:moveTo>
                <a:lnTo>
                  <a:pt x="697585" y="1223175"/>
                </a:lnTo>
              </a:path>
              <a:path w="2102485" h="1223645">
                <a:moveTo>
                  <a:pt x="0" y="869607"/>
                </a:moveTo>
                <a:lnTo>
                  <a:pt x="1404734" y="1223175"/>
                </a:lnTo>
              </a:path>
              <a:path w="2102485" h="1223645">
                <a:moveTo>
                  <a:pt x="0" y="869607"/>
                </a:moveTo>
                <a:lnTo>
                  <a:pt x="2102332" y="1223175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87244" y="5885964"/>
            <a:ext cx="12953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87244" y="5713955"/>
            <a:ext cx="3086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O</a:t>
            </a:r>
            <a:r>
              <a:rPr sz="1050" b="1" spc="3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092988" y="5200586"/>
          <a:ext cx="525780" cy="867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53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R="25400" algn="r">
                        <a:lnSpc>
                          <a:spcPts val="1240"/>
                        </a:lnSpc>
                        <a:spcBef>
                          <a:spcPts val="90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240"/>
                        </a:lnSpc>
                        <a:spcBef>
                          <a:spcPts val="90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240"/>
                        </a:lnSpc>
                        <a:spcBef>
                          <a:spcPts val="90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4765" algn="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5400" algn="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7150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790573" y="5200586"/>
          <a:ext cx="525780" cy="867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53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15875" algn="ctr">
                        <a:lnSpc>
                          <a:spcPts val="1240"/>
                        </a:lnSpc>
                        <a:spcBef>
                          <a:spcPts val="90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085">
                        <a:lnSpc>
                          <a:spcPts val="1240"/>
                        </a:lnSpc>
                        <a:spcBef>
                          <a:spcPts val="90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240"/>
                        </a:lnSpc>
                        <a:spcBef>
                          <a:spcPts val="90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9690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5875" algn="ct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085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1526776" y="3336958"/>
            <a:ext cx="5384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MAX</a:t>
            </a:r>
            <a:r>
              <a:rPr sz="1050" b="1" spc="-6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(X)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90617" y="4053871"/>
            <a:ext cx="172085" cy="181610"/>
          </a:xfrm>
          <a:prstGeom prst="rect">
            <a:avLst/>
          </a:prstGeom>
          <a:ln w="9556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35"/>
              </a:spcBef>
            </a:pPr>
            <a:r>
              <a:rPr sz="1050" b="1" dirty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90609" y="4053865"/>
            <a:ext cx="525780" cy="525780"/>
          </a:xfrm>
          <a:custGeom>
            <a:avLst/>
            <a:gdLst/>
            <a:ahLst/>
            <a:cxnLst/>
            <a:rect l="l" t="t" r="r" b="b"/>
            <a:pathLst>
              <a:path w="525780" h="525779">
                <a:moveTo>
                  <a:pt x="525589" y="525589"/>
                </a:moveTo>
                <a:lnTo>
                  <a:pt x="525589" y="6"/>
                </a:lnTo>
                <a:lnTo>
                  <a:pt x="7" y="6"/>
                </a:lnTo>
                <a:lnTo>
                  <a:pt x="7" y="525589"/>
                </a:lnTo>
                <a:lnTo>
                  <a:pt x="525589" y="525589"/>
                </a:lnTo>
                <a:close/>
              </a:path>
              <a:path w="525780" h="525779">
                <a:moveTo>
                  <a:pt x="172008" y="0"/>
                </a:moveTo>
                <a:lnTo>
                  <a:pt x="172008" y="525589"/>
                </a:lnTo>
              </a:path>
              <a:path w="525780" h="525779">
                <a:moveTo>
                  <a:pt x="353580" y="0"/>
                </a:moveTo>
                <a:lnTo>
                  <a:pt x="353580" y="525589"/>
                </a:lnTo>
              </a:path>
              <a:path w="525780" h="525779">
                <a:moveTo>
                  <a:pt x="0" y="181571"/>
                </a:moveTo>
                <a:lnTo>
                  <a:pt x="525589" y="181571"/>
                </a:lnTo>
              </a:path>
              <a:path w="525780" h="525779">
                <a:moveTo>
                  <a:pt x="0" y="353580"/>
                </a:moveTo>
                <a:lnTo>
                  <a:pt x="525589" y="353580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62618" y="4053871"/>
            <a:ext cx="181610" cy="181610"/>
          </a:xfrm>
          <a:prstGeom prst="rect">
            <a:avLst/>
          </a:prstGeom>
          <a:ln w="9556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35"/>
              </a:spcBef>
            </a:pPr>
            <a:r>
              <a:rPr sz="1050" b="1" dirty="0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44190" y="4053871"/>
            <a:ext cx="172085" cy="181610"/>
          </a:xfrm>
          <a:prstGeom prst="rect">
            <a:avLst/>
          </a:prstGeom>
          <a:ln w="9556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35"/>
              </a:spcBef>
            </a:pPr>
            <a:r>
              <a:rPr sz="1050" b="1" dirty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092988" y="4049093"/>
          <a:ext cx="525780" cy="52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R="25400" algn="r">
                        <a:lnSpc>
                          <a:spcPts val="1195"/>
                        </a:lnSpc>
                        <a:spcBef>
                          <a:spcPts val="13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95"/>
                        </a:lnSpc>
                        <a:spcBef>
                          <a:spcPts val="13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5400" algn="r">
                        <a:lnSpc>
                          <a:spcPts val="1130"/>
                        </a:lnSpc>
                        <a:spcBef>
                          <a:spcPts val="12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790573" y="4049093"/>
          <a:ext cx="525780" cy="52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49530">
                        <a:lnSpc>
                          <a:spcPts val="1195"/>
                        </a:lnSpc>
                        <a:spcBef>
                          <a:spcPts val="13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  <a:spcBef>
                          <a:spcPts val="13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130"/>
                        </a:lnSpc>
                        <a:spcBef>
                          <a:spcPts val="12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1526783" y="4216113"/>
            <a:ext cx="50101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MIN</a:t>
            </a:r>
            <a:r>
              <a:rPr sz="1050" b="1" spc="-7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(O)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90609" y="5544604"/>
            <a:ext cx="525780" cy="525780"/>
          </a:xfrm>
          <a:custGeom>
            <a:avLst/>
            <a:gdLst/>
            <a:ahLst/>
            <a:cxnLst/>
            <a:rect l="l" t="t" r="r" b="b"/>
            <a:pathLst>
              <a:path w="525780" h="525779">
                <a:moveTo>
                  <a:pt x="525589" y="525589"/>
                </a:moveTo>
                <a:lnTo>
                  <a:pt x="525589" y="6"/>
                </a:lnTo>
                <a:lnTo>
                  <a:pt x="7" y="6"/>
                </a:lnTo>
                <a:lnTo>
                  <a:pt x="7" y="525589"/>
                </a:lnTo>
                <a:lnTo>
                  <a:pt x="525589" y="525589"/>
                </a:lnTo>
                <a:close/>
              </a:path>
              <a:path w="525780" h="525779">
                <a:moveTo>
                  <a:pt x="172008" y="0"/>
                </a:moveTo>
                <a:lnTo>
                  <a:pt x="172008" y="525589"/>
                </a:lnTo>
              </a:path>
              <a:path w="525780" h="525779">
                <a:moveTo>
                  <a:pt x="353580" y="0"/>
                </a:moveTo>
                <a:lnTo>
                  <a:pt x="353580" y="525589"/>
                </a:lnTo>
              </a:path>
              <a:path w="525780" h="525779">
                <a:moveTo>
                  <a:pt x="0" y="181571"/>
                </a:moveTo>
                <a:lnTo>
                  <a:pt x="525589" y="181571"/>
                </a:lnTo>
              </a:path>
              <a:path w="525780" h="525779">
                <a:moveTo>
                  <a:pt x="0" y="353580"/>
                </a:moveTo>
                <a:lnTo>
                  <a:pt x="525589" y="353580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7482" y="5543083"/>
            <a:ext cx="46863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X</a:t>
            </a:r>
            <a:r>
              <a:rPr sz="1050" b="1" spc="2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</a:t>
            </a:r>
            <a:r>
              <a:rPr sz="1050" b="1" spc="36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67736" y="4579454"/>
            <a:ext cx="2102485" cy="353695"/>
          </a:xfrm>
          <a:custGeom>
            <a:avLst/>
            <a:gdLst/>
            <a:ahLst/>
            <a:cxnLst/>
            <a:rect l="l" t="t" r="r" b="b"/>
            <a:pathLst>
              <a:path w="2102485" h="353695">
                <a:moveTo>
                  <a:pt x="0" y="0"/>
                </a:moveTo>
                <a:lnTo>
                  <a:pt x="0" y="353568"/>
                </a:lnTo>
              </a:path>
              <a:path w="2102485" h="353695">
                <a:moveTo>
                  <a:pt x="0" y="0"/>
                </a:moveTo>
                <a:lnTo>
                  <a:pt x="697585" y="353568"/>
                </a:lnTo>
              </a:path>
              <a:path w="2102485" h="353695">
                <a:moveTo>
                  <a:pt x="0" y="0"/>
                </a:moveTo>
                <a:lnTo>
                  <a:pt x="1404734" y="353568"/>
                </a:lnTo>
              </a:path>
              <a:path w="2102485" h="353695">
                <a:moveTo>
                  <a:pt x="0" y="0"/>
                </a:moveTo>
                <a:lnTo>
                  <a:pt x="2102332" y="353568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59469" y="4966268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.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.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57063" y="4966268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.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.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64208" y="4966268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.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.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47802" y="4966268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.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.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47802" y="4087114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.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.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47802" y="3207960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.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.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67736" y="5200586"/>
            <a:ext cx="0" cy="344170"/>
          </a:xfrm>
          <a:custGeom>
            <a:avLst/>
            <a:gdLst/>
            <a:ahLst/>
            <a:cxnLst/>
            <a:rect l="l" t="t" r="r" b="b"/>
            <a:pathLst>
              <a:path h="344170">
                <a:moveTo>
                  <a:pt x="0" y="0"/>
                </a:moveTo>
                <a:lnTo>
                  <a:pt x="0" y="344017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747818" y="5501408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.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.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26800" y="5706862"/>
            <a:ext cx="71691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TERMINAL</a:t>
            </a:r>
            <a:endParaRPr sz="10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65464" y="6112994"/>
            <a:ext cx="1784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−1</a:t>
            </a:r>
            <a:endParaRPr sz="10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00224" y="6112994"/>
            <a:ext cx="10033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70199" y="6112994"/>
            <a:ext cx="1784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+1</a:t>
            </a:r>
            <a:endParaRPr sz="10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28595" y="6112994"/>
            <a:ext cx="3975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Utility</a:t>
            </a:r>
            <a:endParaRPr sz="10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810378" y="5200586"/>
            <a:ext cx="0" cy="344170"/>
          </a:xfrm>
          <a:custGeom>
            <a:avLst/>
            <a:gdLst/>
            <a:ahLst/>
            <a:cxnLst/>
            <a:rect l="l" t="t" r="r" b="b"/>
            <a:pathLst>
              <a:path h="344170">
                <a:moveTo>
                  <a:pt x="0" y="0"/>
                </a:moveTo>
                <a:lnTo>
                  <a:pt x="0" y="344017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DEEF398-6605-498E-86A3-FAA1F39B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1823F1E-516B-450E-B2EE-D2B1F51483B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635"/>
              </a:lnSpc>
            </a:pPr>
            <a:r>
              <a:rPr spc="110" dirty="0"/>
              <a:t>Minimax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6016625" cy="1168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85" dirty="0">
                <a:latin typeface="Tahoma"/>
                <a:cs typeface="Tahoma"/>
              </a:rPr>
              <a:t>Perfect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play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deterministic,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perfect-information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games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85" dirty="0">
                <a:latin typeface="Tahoma"/>
                <a:cs typeface="Tahoma"/>
              </a:rPr>
              <a:t>Idea:</a:t>
            </a:r>
            <a:r>
              <a:rPr sz="2050" spc="20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choose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move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position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highest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0" dirty="0">
                <a:solidFill>
                  <a:srgbClr val="00007E"/>
                </a:solidFill>
                <a:latin typeface="Tahoma"/>
                <a:cs typeface="Tahoma"/>
              </a:rPr>
              <a:t>minimax</a:t>
            </a:r>
            <a:r>
              <a:rPr sz="2050" spc="3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solidFill>
                  <a:srgbClr val="00007E"/>
                </a:solidFill>
                <a:latin typeface="Tahoma"/>
                <a:cs typeface="Tahoma"/>
              </a:rPr>
              <a:t>value</a:t>
            </a:r>
            <a:endParaRPr sz="2050" dirty="0">
              <a:latin typeface="Tahoma"/>
              <a:cs typeface="Tahoma"/>
            </a:endParaRPr>
          </a:p>
          <a:p>
            <a:pPr marR="183515" algn="ctr">
              <a:lnSpc>
                <a:spcPct val="100000"/>
              </a:lnSpc>
              <a:spcBef>
                <a:spcPts val="35"/>
              </a:spcBef>
            </a:pP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best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achievable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payoff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against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best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play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1" y="2608885"/>
            <a:ext cx="1784350" cy="77597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050" spc="-80" dirty="0">
                <a:latin typeface="Tahoma"/>
                <a:cs typeface="Tahoma"/>
              </a:rPr>
              <a:t>E.g.,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2-ply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game:</a:t>
            </a:r>
            <a:endParaRPr sz="2050">
              <a:latin typeface="Tahoma"/>
              <a:cs typeface="Tahoma"/>
            </a:endParaRPr>
          </a:p>
          <a:p>
            <a:pPr marL="818515">
              <a:lnSpc>
                <a:spcPct val="100000"/>
              </a:lnSpc>
              <a:spcBef>
                <a:spcPts val="655"/>
              </a:spcBef>
            </a:pPr>
            <a:r>
              <a:rPr sz="1600" spc="-10" dirty="0">
                <a:latin typeface="Arial"/>
                <a:cs typeface="Arial"/>
              </a:rPr>
              <a:t>MAX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1828" y="5298290"/>
            <a:ext cx="1619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b="1" spc="15" dirty="0">
                <a:latin typeface="Arial"/>
                <a:cs typeface="Arial"/>
              </a:rPr>
              <a:t>3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3075" y="5298290"/>
            <a:ext cx="395097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75970" algn="l"/>
                <a:tab pos="1310640" algn="l"/>
                <a:tab pos="1916430" algn="l"/>
                <a:tab pos="2454910" algn="l"/>
                <a:tab pos="3042285" algn="l"/>
                <a:tab pos="3801745" algn="l"/>
              </a:tabLst>
            </a:pPr>
            <a:r>
              <a:rPr sz="1900" b="1" spc="15" dirty="0">
                <a:latin typeface="Arial"/>
                <a:cs typeface="Arial"/>
              </a:rPr>
              <a:t>12	8	2	4	6	14	5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2817" y="5298290"/>
            <a:ext cx="1619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b="1" spc="15" dirty="0">
                <a:latin typeface="Arial"/>
                <a:cs typeface="Arial"/>
              </a:rPr>
              <a:t>2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6305" y="4084751"/>
            <a:ext cx="39624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Arial"/>
                <a:cs typeface="Arial"/>
              </a:rPr>
              <a:t>MIN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6257" y="2998434"/>
            <a:ext cx="1619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b="1" spc="15" dirty="0">
                <a:latin typeface="Arial"/>
                <a:cs typeface="Arial"/>
              </a:rPr>
              <a:t>3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7952" y="3429016"/>
            <a:ext cx="35750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Arial"/>
                <a:cs typeface="Arial"/>
              </a:rPr>
              <a:t>A</a:t>
            </a:r>
            <a:r>
              <a:rPr sz="1850" spc="-190" dirty="0">
                <a:latin typeface="Arial"/>
                <a:cs typeface="Arial"/>
              </a:rPr>
              <a:t> </a:t>
            </a:r>
            <a:r>
              <a:rPr sz="1725" spc="7" baseline="-33816" dirty="0">
                <a:latin typeface="Arial"/>
                <a:cs typeface="Arial"/>
              </a:rPr>
              <a:t>1</a:t>
            </a:r>
            <a:endParaRPr sz="1725" baseline="-3381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4094" y="3429016"/>
            <a:ext cx="36576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Arial"/>
                <a:cs typeface="Arial"/>
              </a:rPr>
              <a:t>A</a:t>
            </a:r>
            <a:r>
              <a:rPr sz="1850" spc="-120" dirty="0">
                <a:latin typeface="Arial"/>
                <a:cs typeface="Arial"/>
              </a:rPr>
              <a:t> </a:t>
            </a:r>
            <a:r>
              <a:rPr sz="1725" spc="7" baseline="-33816" dirty="0">
                <a:latin typeface="Arial"/>
                <a:cs typeface="Arial"/>
              </a:rPr>
              <a:t>3</a:t>
            </a:r>
            <a:endParaRPr sz="1725" baseline="-3381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6197" y="3429016"/>
            <a:ext cx="35750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Arial"/>
                <a:cs typeface="Arial"/>
              </a:rPr>
              <a:t>A</a:t>
            </a:r>
            <a:r>
              <a:rPr sz="1850" spc="-190" dirty="0">
                <a:latin typeface="Arial"/>
                <a:cs typeface="Arial"/>
              </a:rPr>
              <a:t> </a:t>
            </a:r>
            <a:r>
              <a:rPr sz="1725" spc="7" baseline="-33816" dirty="0">
                <a:latin typeface="Arial"/>
                <a:cs typeface="Arial"/>
              </a:rPr>
              <a:t>2</a:t>
            </a:r>
            <a:endParaRPr sz="1725" baseline="-33816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30472" y="4361713"/>
            <a:ext cx="3400425" cy="687070"/>
          </a:xfrm>
          <a:custGeom>
            <a:avLst/>
            <a:gdLst/>
            <a:ahLst/>
            <a:cxnLst/>
            <a:rect l="l" t="t" r="r" b="b"/>
            <a:pathLst>
              <a:path w="3400425" h="687070">
                <a:moveTo>
                  <a:pt x="67335" y="0"/>
                </a:moveTo>
                <a:lnTo>
                  <a:pt x="0" y="687031"/>
                </a:lnTo>
              </a:path>
              <a:path w="3400425" h="687070">
                <a:moveTo>
                  <a:pt x="3400005" y="0"/>
                </a:moveTo>
                <a:lnTo>
                  <a:pt x="3012884" y="687031"/>
                </a:lnTo>
              </a:path>
            </a:pathLst>
          </a:custGeom>
          <a:ln w="16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2964" y="4714326"/>
            <a:ext cx="145097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631825" algn="l"/>
                <a:tab pos="1119505" algn="l"/>
              </a:tabLst>
            </a:pPr>
            <a:r>
              <a:rPr sz="1875" spc="15" baseline="22222" dirty="0">
                <a:latin typeface="Arial"/>
                <a:cs typeface="Arial"/>
              </a:rPr>
              <a:t>A</a:t>
            </a:r>
            <a:r>
              <a:rPr sz="1875" spc="-112" baseline="22222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11</a:t>
            </a:r>
            <a:r>
              <a:rPr sz="850" dirty="0">
                <a:latin typeface="Arial"/>
                <a:cs typeface="Arial"/>
              </a:rPr>
              <a:t>	</a:t>
            </a:r>
            <a:r>
              <a:rPr sz="1875" spc="15" baseline="22222" dirty="0">
                <a:latin typeface="Arial"/>
                <a:cs typeface="Arial"/>
              </a:rPr>
              <a:t>A</a:t>
            </a:r>
            <a:r>
              <a:rPr sz="1875" spc="-112" baseline="22222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12</a:t>
            </a:r>
            <a:r>
              <a:rPr sz="850" dirty="0">
                <a:latin typeface="Arial"/>
                <a:cs typeface="Arial"/>
              </a:rPr>
              <a:t>	</a:t>
            </a:r>
            <a:r>
              <a:rPr sz="1875" spc="15" baseline="24444" dirty="0">
                <a:latin typeface="Arial"/>
                <a:cs typeface="Arial"/>
              </a:rPr>
              <a:t>A</a:t>
            </a:r>
            <a:r>
              <a:rPr sz="1875" spc="-112" baseline="24444" dirty="0">
                <a:latin typeface="Arial"/>
                <a:cs typeface="Arial"/>
              </a:rPr>
              <a:t> </a:t>
            </a:r>
            <a:r>
              <a:rPr sz="1275" spc="22" baseline="3267" dirty="0">
                <a:latin typeface="Arial"/>
                <a:cs typeface="Arial"/>
              </a:rPr>
              <a:t>13</a:t>
            </a:r>
            <a:endParaRPr sz="1275" baseline="326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98985" y="4706744"/>
            <a:ext cx="34417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75" spc="15" baseline="22222" dirty="0">
                <a:latin typeface="Arial"/>
                <a:cs typeface="Arial"/>
              </a:rPr>
              <a:t>A</a:t>
            </a:r>
            <a:r>
              <a:rPr sz="1875" spc="-112" baseline="22222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23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43856" y="4701702"/>
            <a:ext cx="814069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494665" algn="l"/>
              </a:tabLst>
            </a:pPr>
            <a:r>
              <a:rPr sz="1875" spc="15" baseline="22222" dirty="0">
                <a:latin typeface="Arial"/>
                <a:cs typeface="Arial"/>
              </a:rPr>
              <a:t>A</a:t>
            </a:r>
            <a:r>
              <a:rPr sz="1875" spc="-112" baseline="22222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21</a:t>
            </a:r>
            <a:r>
              <a:rPr sz="850" dirty="0">
                <a:latin typeface="Arial"/>
                <a:cs typeface="Arial"/>
              </a:rPr>
              <a:t>	</a:t>
            </a:r>
            <a:r>
              <a:rPr sz="1875" spc="15" baseline="22222" dirty="0">
                <a:latin typeface="Arial"/>
                <a:cs typeface="Arial"/>
              </a:rPr>
              <a:t>A</a:t>
            </a:r>
            <a:r>
              <a:rPr sz="1875" spc="-112" baseline="22222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22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7533" y="4701702"/>
            <a:ext cx="133096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572135" algn="l"/>
                <a:tab pos="1011555" algn="l"/>
              </a:tabLst>
            </a:pPr>
            <a:r>
              <a:rPr sz="1875" spc="15" baseline="22222" dirty="0">
                <a:latin typeface="Arial"/>
                <a:cs typeface="Arial"/>
              </a:rPr>
              <a:t>A</a:t>
            </a:r>
            <a:r>
              <a:rPr sz="1875" spc="-112" baseline="22222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31</a:t>
            </a:r>
            <a:r>
              <a:rPr sz="850" dirty="0">
                <a:latin typeface="Arial"/>
                <a:cs typeface="Arial"/>
              </a:rPr>
              <a:t>	</a:t>
            </a:r>
            <a:r>
              <a:rPr sz="1875" spc="15" baseline="22222" dirty="0">
                <a:latin typeface="Arial"/>
                <a:cs typeface="Arial"/>
              </a:rPr>
              <a:t>A</a:t>
            </a:r>
            <a:r>
              <a:rPr sz="1875" spc="-112" baseline="22222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32</a:t>
            </a:r>
            <a:r>
              <a:rPr sz="850" dirty="0">
                <a:latin typeface="Arial"/>
                <a:cs typeface="Arial"/>
              </a:rPr>
              <a:t>	</a:t>
            </a:r>
            <a:r>
              <a:rPr sz="1875" spc="15" baseline="24444" dirty="0">
                <a:latin typeface="Arial"/>
                <a:cs typeface="Arial"/>
              </a:rPr>
              <a:t>A</a:t>
            </a:r>
            <a:r>
              <a:rPr sz="1875" spc="-112" baseline="24444" dirty="0">
                <a:latin typeface="Arial"/>
                <a:cs typeface="Arial"/>
              </a:rPr>
              <a:t> </a:t>
            </a:r>
            <a:r>
              <a:rPr sz="1275" spc="22" baseline="3267" dirty="0">
                <a:latin typeface="Arial"/>
                <a:cs typeface="Arial"/>
              </a:rPr>
              <a:t>33</a:t>
            </a:r>
            <a:endParaRPr sz="1275" baseline="3267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88894" y="3369513"/>
            <a:ext cx="5187950" cy="1718945"/>
          </a:xfrm>
          <a:custGeom>
            <a:avLst/>
            <a:gdLst/>
            <a:ahLst/>
            <a:cxnLst/>
            <a:rect l="l" t="t" r="r" b="b"/>
            <a:pathLst>
              <a:path w="5187950" h="1718945">
                <a:moveTo>
                  <a:pt x="808913" y="991704"/>
                </a:moveTo>
                <a:lnTo>
                  <a:pt x="0" y="1678762"/>
                </a:lnTo>
              </a:path>
              <a:path w="5187950" h="1718945">
                <a:moveTo>
                  <a:pt x="808926" y="987513"/>
                </a:moveTo>
                <a:lnTo>
                  <a:pt x="1439252" y="1682965"/>
                </a:lnTo>
              </a:path>
              <a:path w="5187950" h="1718945">
                <a:moveTo>
                  <a:pt x="2542311" y="0"/>
                </a:moveTo>
                <a:lnTo>
                  <a:pt x="4160151" y="712266"/>
                </a:lnTo>
              </a:path>
              <a:path w="5187950" h="1718945">
                <a:moveTo>
                  <a:pt x="2542311" y="0"/>
                </a:moveTo>
                <a:lnTo>
                  <a:pt x="2542311" y="708063"/>
                </a:lnTo>
              </a:path>
              <a:path w="5187950" h="1718945">
                <a:moveTo>
                  <a:pt x="2542324" y="0"/>
                </a:moveTo>
                <a:lnTo>
                  <a:pt x="798423" y="714375"/>
                </a:lnTo>
              </a:path>
              <a:path w="5187950" h="1718945">
                <a:moveTo>
                  <a:pt x="2542311" y="985418"/>
                </a:moveTo>
                <a:lnTo>
                  <a:pt x="3151619" y="1689277"/>
                </a:lnTo>
              </a:path>
              <a:path w="5187950" h="1718945">
                <a:moveTo>
                  <a:pt x="2542311" y="985418"/>
                </a:moveTo>
                <a:lnTo>
                  <a:pt x="2575928" y="1718703"/>
                </a:lnTo>
              </a:path>
              <a:path w="5187950" h="1718945">
                <a:moveTo>
                  <a:pt x="2542311" y="983322"/>
                </a:moveTo>
                <a:lnTo>
                  <a:pt x="1987613" y="1678774"/>
                </a:lnTo>
              </a:path>
              <a:path w="5187950" h="1718945">
                <a:moveTo>
                  <a:pt x="4141241" y="991704"/>
                </a:moveTo>
                <a:lnTo>
                  <a:pt x="5187581" y="1685074"/>
                </a:lnTo>
              </a:path>
            </a:pathLst>
          </a:custGeom>
          <a:ln w="16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40391" y="3983090"/>
            <a:ext cx="1619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b="1" spc="15" dirty="0">
                <a:latin typeface="Arial"/>
                <a:cs typeface="Arial"/>
              </a:rPr>
              <a:t>3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07770" y="3983090"/>
            <a:ext cx="1619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b="1" spc="15" dirty="0">
                <a:latin typeface="Arial"/>
                <a:cs typeface="Arial"/>
              </a:rPr>
              <a:t>2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89933" y="3983090"/>
            <a:ext cx="1619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b="1" spc="15" dirty="0">
                <a:latin typeface="Arial"/>
                <a:cs typeface="Arial"/>
              </a:rPr>
              <a:t>2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29983" y="3074077"/>
            <a:ext cx="5504180" cy="2272665"/>
            <a:chOff x="2629983" y="3074077"/>
            <a:chExt cx="5504180" cy="2272665"/>
          </a:xfrm>
        </p:grpSpPr>
        <p:sp>
          <p:nvSpPr>
            <p:cNvPr id="23" name="object 23"/>
            <p:cNvSpPr/>
            <p:nvPr/>
          </p:nvSpPr>
          <p:spPr>
            <a:xfrm>
              <a:off x="4077512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0" y="286131"/>
                  </a:moveTo>
                  <a:lnTo>
                    <a:pt x="302971" y="286131"/>
                  </a:lnTo>
                  <a:lnTo>
                    <a:pt x="151485" y="0"/>
                  </a:lnTo>
                  <a:lnTo>
                    <a:pt x="0" y="2861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77512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151485" y="0"/>
                  </a:moveTo>
                  <a:lnTo>
                    <a:pt x="302971" y="286131"/>
                  </a:lnTo>
                  <a:lnTo>
                    <a:pt x="0" y="286131"/>
                  </a:lnTo>
                  <a:lnTo>
                    <a:pt x="151485" y="0"/>
                  </a:lnTo>
                  <a:close/>
                </a:path>
              </a:pathLst>
            </a:custGeom>
            <a:ln w="16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78987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0" y="286131"/>
                  </a:moveTo>
                  <a:lnTo>
                    <a:pt x="302971" y="286131"/>
                  </a:lnTo>
                  <a:lnTo>
                    <a:pt x="151485" y="0"/>
                  </a:lnTo>
                  <a:lnTo>
                    <a:pt x="0" y="2861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78987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151485" y="0"/>
                  </a:moveTo>
                  <a:lnTo>
                    <a:pt x="302971" y="286131"/>
                  </a:lnTo>
                  <a:lnTo>
                    <a:pt x="0" y="286131"/>
                  </a:lnTo>
                  <a:lnTo>
                    <a:pt x="151485" y="0"/>
                  </a:lnTo>
                  <a:close/>
                </a:path>
              </a:pathLst>
            </a:custGeom>
            <a:ln w="16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38399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30" h="286385">
                  <a:moveTo>
                    <a:pt x="0" y="286131"/>
                  </a:moveTo>
                  <a:lnTo>
                    <a:pt x="302971" y="286131"/>
                  </a:lnTo>
                  <a:lnTo>
                    <a:pt x="151485" y="0"/>
                  </a:lnTo>
                  <a:lnTo>
                    <a:pt x="0" y="2861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38399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30" h="286385">
                  <a:moveTo>
                    <a:pt x="151485" y="0"/>
                  </a:moveTo>
                  <a:lnTo>
                    <a:pt x="302971" y="286131"/>
                  </a:lnTo>
                  <a:lnTo>
                    <a:pt x="0" y="286131"/>
                  </a:lnTo>
                  <a:lnTo>
                    <a:pt x="151485" y="0"/>
                  </a:lnTo>
                  <a:close/>
                </a:path>
              </a:pathLst>
            </a:custGeom>
            <a:ln w="16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63146" y="3082493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0" y="286143"/>
                  </a:moveTo>
                  <a:lnTo>
                    <a:pt x="302971" y="286143"/>
                  </a:lnTo>
                  <a:lnTo>
                    <a:pt x="151485" y="0"/>
                  </a:lnTo>
                  <a:lnTo>
                    <a:pt x="0" y="28614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63146" y="3082493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151485" y="0"/>
                  </a:moveTo>
                  <a:lnTo>
                    <a:pt x="302971" y="286143"/>
                  </a:lnTo>
                  <a:lnTo>
                    <a:pt x="0" y="286143"/>
                  </a:lnTo>
                  <a:lnTo>
                    <a:pt x="151485" y="0"/>
                  </a:lnTo>
                  <a:close/>
                </a:path>
              </a:pathLst>
            </a:custGeom>
            <a:ln w="16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85929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0" y="286131"/>
                  </a:moveTo>
                  <a:lnTo>
                    <a:pt x="302971" y="286131"/>
                  </a:lnTo>
                  <a:lnTo>
                    <a:pt x="151485" y="0"/>
                  </a:lnTo>
                  <a:lnTo>
                    <a:pt x="0" y="2861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85929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151485" y="0"/>
                  </a:moveTo>
                  <a:lnTo>
                    <a:pt x="302971" y="286131"/>
                  </a:lnTo>
                  <a:lnTo>
                    <a:pt x="0" y="286131"/>
                  </a:lnTo>
                  <a:lnTo>
                    <a:pt x="151485" y="0"/>
                  </a:lnTo>
                  <a:close/>
                </a:path>
              </a:pathLst>
            </a:custGeom>
            <a:ln w="16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13642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0" y="286131"/>
                  </a:moveTo>
                  <a:lnTo>
                    <a:pt x="302971" y="286131"/>
                  </a:lnTo>
                  <a:lnTo>
                    <a:pt x="151485" y="0"/>
                  </a:lnTo>
                  <a:lnTo>
                    <a:pt x="0" y="2861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13642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151485" y="0"/>
                  </a:moveTo>
                  <a:lnTo>
                    <a:pt x="302971" y="286131"/>
                  </a:lnTo>
                  <a:lnTo>
                    <a:pt x="0" y="286131"/>
                  </a:lnTo>
                  <a:lnTo>
                    <a:pt x="151485" y="0"/>
                  </a:lnTo>
                  <a:close/>
                </a:path>
              </a:pathLst>
            </a:custGeom>
            <a:ln w="16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24539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0" y="286131"/>
                  </a:moveTo>
                  <a:lnTo>
                    <a:pt x="302971" y="286131"/>
                  </a:lnTo>
                  <a:lnTo>
                    <a:pt x="151485" y="0"/>
                  </a:lnTo>
                  <a:lnTo>
                    <a:pt x="0" y="2861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24539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151485" y="0"/>
                  </a:moveTo>
                  <a:lnTo>
                    <a:pt x="302971" y="286131"/>
                  </a:lnTo>
                  <a:lnTo>
                    <a:pt x="0" y="286131"/>
                  </a:lnTo>
                  <a:lnTo>
                    <a:pt x="151485" y="0"/>
                  </a:lnTo>
                  <a:close/>
                </a:path>
              </a:pathLst>
            </a:custGeom>
            <a:ln w="16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79987" y="4067149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0" y="0"/>
                  </a:moveTo>
                  <a:lnTo>
                    <a:pt x="151485" y="286143"/>
                  </a:lnTo>
                  <a:lnTo>
                    <a:pt x="302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79987" y="4067149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151485" y="286143"/>
                  </a:moveTo>
                  <a:lnTo>
                    <a:pt x="302971" y="0"/>
                  </a:lnTo>
                  <a:lnTo>
                    <a:pt x="0" y="0"/>
                  </a:lnTo>
                  <a:lnTo>
                    <a:pt x="151485" y="286143"/>
                  </a:lnTo>
                  <a:close/>
                </a:path>
              </a:pathLst>
            </a:custGeom>
            <a:ln w="16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46322" y="4075569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0" y="0"/>
                  </a:moveTo>
                  <a:lnTo>
                    <a:pt x="151485" y="286131"/>
                  </a:lnTo>
                  <a:lnTo>
                    <a:pt x="302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46322" y="4075569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151485" y="286131"/>
                  </a:moveTo>
                  <a:lnTo>
                    <a:pt x="302971" y="0"/>
                  </a:lnTo>
                  <a:lnTo>
                    <a:pt x="0" y="0"/>
                  </a:lnTo>
                  <a:lnTo>
                    <a:pt x="151485" y="286131"/>
                  </a:lnTo>
                  <a:close/>
                </a:path>
              </a:pathLst>
            </a:custGeom>
            <a:ln w="16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22565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0" y="286131"/>
                  </a:moveTo>
                  <a:lnTo>
                    <a:pt x="302971" y="286131"/>
                  </a:lnTo>
                  <a:lnTo>
                    <a:pt x="151485" y="0"/>
                  </a:lnTo>
                  <a:lnTo>
                    <a:pt x="0" y="2861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22565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151485" y="0"/>
                  </a:moveTo>
                  <a:lnTo>
                    <a:pt x="302971" y="286131"/>
                  </a:lnTo>
                  <a:lnTo>
                    <a:pt x="0" y="286131"/>
                  </a:lnTo>
                  <a:lnTo>
                    <a:pt x="151485" y="0"/>
                  </a:lnTo>
                  <a:close/>
                </a:path>
              </a:pathLst>
            </a:custGeom>
            <a:ln w="16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91871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0" y="286131"/>
                  </a:moveTo>
                  <a:lnTo>
                    <a:pt x="302971" y="286131"/>
                  </a:lnTo>
                  <a:lnTo>
                    <a:pt x="151485" y="0"/>
                  </a:lnTo>
                  <a:lnTo>
                    <a:pt x="0" y="2861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91871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151485" y="0"/>
                  </a:moveTo>
                  <a:lnTo>
                    <a:pt x="302971" y="286131"/>
                  </a:lnTo>
                  <a:lnTo>
                    <a:pt x="0" y="286131"/>
                  </a:lnTo>
                  <a:lnTo>
                    <a:pt x="151485" y="0"/>
                  </a:lnTo>
                  <a:close/>
                </a:path>
              </a:pathLst>
            </a:custGeom>
            <a:ln w="16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78993" y="4075569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0" y="0"/>
                  </a:moveTo>
                  <a:lnTo>
                    <a:pt x="151485" y="286131"/>
                  </a:lnTo>
                  <a:lnTo>
                    <a:pt x="302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78993" y="4075569"/>
              <a:ext cx="488950" cy="980440"/>
            </a:xfrm>
            <a:custGeom>
              <a:avLst/>
              <a:gdLst/>
              <a:ahLst/>
              <a:cxnLst/>
              <a:rect l="l" t="t" r="r" b="b"/>
              <a:pathLst>
                <a:path w="488950" h="980439">
                  <a:moveTo>
                    <a:pt x="151485" y="286131"/>
                  </a:moveTo>
                  <a:lnTo>
                    <a:pt x="302971" y="0"/>
                  </a:lnTo>
                  <a:lnTo>
                    <a:pt x="0" y="0"/>
                  </a:lnTo>
                  <a:lnTo>
                    <a:pt x="151485" y="286131"/>
                  </a:lnTo>
                  <a:close/>
                </a:path>
                <a:path w="488950" h="980439">
                  <a:moveTo>
                    <a:pt x="151142" y="285673"/>
                  </a:moveTo>
                  <a:lnTo>
                    <a:pt x="488365" y="980071"/>
                  </a:lnTo>
                </a:path>
              </a:pathLst>
            </a:custGeom>
            <a:ln w="16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15632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0" y="286131"/>
                  </a:moveTo>
                  <a:lnTo>
                    <a:pt x="302971" y="286131"/>
                  </a:lnTo>
                  <a:lnTo>
                    <a:pt x="151485" y="0"/>
                  </a:lnTo>
                  <a:lnTo>
                    <a:pt x="0" y="2861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15632" y="5051805"/>
              <a:ext cx="303530" cy="286385"/>
            </a:xfrm>
            <a:custGeom>
              <a:avLst/>
              <a:gdLst/>
              <a:ahLst/>
              <a:cxnLst/>
              <a:rect l="l" t="t" r="r" b="b"/>
              <a:pathLst>
                <a:path w="303529" h="286385">
                  <a:moveTo>
                    <a:pt x="151485" y="0"/>
                  </a:moveTo>
                  <a:lnTo>
                    <a:pt x="302971" y="286131"/>
                  </a:lnTo>
                  <a:lnTo>
                    <a:pt x="0" y="286131"/>
                  </a:lnTo>
                  <a:lnTo>
                    <a:pt x="151485" y="0"/>
                  </a:lnTo>
                  <a:close/>
                </a:path>
              </a:pathLst>
            </a:custGeom>
            <a:ln w="16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4A99D63-FB17-46B6-ABFD-F7F5BE1D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4EC34FE-9590-4958-A042-C517D83E7A40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0" dirty="0"/>
              <a:t>Minimax</a:t>
            </a:r>
            <a:r>
              <a:rPr spc="180" dirty="0"/>
              <a:t> </a:t>
            </a:r>
            <a:r>
              <a:rPr spc="7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1582" y="1488973"/>
            <a:ext cx="7786370" cy="4615815"/>
            <a:chOff x="1181582" y="1488973"/>
            <a:chExt cx="7786370" cy="4615815"/>
          </a:xfrm>
        </p:grpSpPr>
        <p:sp>
          <p:nvSpPr>
            <p:cNvPr id="4" name="object 4"/>
            <p:cNvSpPr/>
            <p:nvPr/>
          </p:nvSpPr>
          <p:spPr>
            <a:xfrm>
              <a:off x="1188567" y="149595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5425" y="1501292"/>
              <a:ext cx="0" cy="4596765"/>
            </a:xfrm>
            <a:custGeom>
              <a:avLst/>
              <a:gdLst/>
              <a:ahLst/>
              <a:cxnLst/>
              <a:rect l="l" t="t" r="r" b="b"/>
              <a:pathLst>
                <a:path h="4596765">
                  <a:moveTo>
                    <a:pt x="0" y="459638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1635" y="2693060"/>
              <a:ext cx="7317105" cy="1670685"/>
            </a:xfrm>
            <a:custGeom>
              <a:avLst/>
              <a:gdLst/>
              <a:ahLst/>
              <a:cxnLst/>
              <a:rect l="l" t="t" r="r" b="b"/>
              <a:pathLst>
                <a:path w="7317105" h="1670685">
                  <a:moveTo>
                    <a:pt x="0" y="0"/>
                  </a:moveTo>
                  <a:lnTo>
                    <a:pt x="7316723" y="0"/>
                  </a:lnTo>
                </a:path>
                <a:path w="7317105" h="1670685">
                  <a:moveTo>
                    <a:pt x="0" y="1670303"/>
                  </a:moveTo>
                  <a:lnTo>
                    <a:pt x="7316723" y="16703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1788" y="1559599"/>
            <a:ext cx="7202805" cy="42913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8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15" dirty="0">
                <a:solidFill>
                  <a:srgbClr val="B30000"/>
                </a:solidFill>
                <a:latin typeface="Bookman Old Style"/>
                <a:cs typeface="Bookman Old Style"/>
              </a:rPr>
              <a:t>Minimax-Decision</a:t>
            </a:r>
            <a:r>
              <a:rPr sz="1700" spc="15" dirty="0">
                <a:latin typeface="Calibri"/>
                <a:cs typeface="Calibri"/>
              </a:rPr>
              <a:t>(</a:t>
            </a:r>
            <a:r>
              <a:rPr sz="1700" i="1" spc="15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15" dirty="0">
                <a:latin typeface="Calibri"/>
                <a:cs typeface="Calibri"/>
              </a:rPr>
              <a:t>)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4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an</a:t>
            </a:r>
            <a:r>
              <a:rPr sz="1700" i="1" spc="2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action</a:t>
            </a:r>
            <a:endParaRPr sz="1700">
              <a:latin typeface="Euclid"/>
              <a:cs typeface="Euclid"/>
            </a:endParaRPr>
          </a:p>
          <a:p>
            <a:pPr marL="272415">
              <a:lnSpc>
                <a:spcPct val="100000"/>
              </a:lnSpc>
              <a:spcBef>
                <a:spcPts val="140"/>
              </a:spcBef>
            </a:pP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inputs</a:t>
            </a:r>
            <a:r>
              <a:rPr sz="1700" spc="35" dirty="0">
                <a:latin typeface="Calibri"/>
                <a:cs typeface="Calibri"/>
              </a:rPr>
              <a:t>:</a:t>
            </a:r>
            <a:r>
              <a:rPr sz="1700" spc="305" dirty="0"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-5" dirty="0">
                <a:latin typeface="Calibri"/>
                <a:cs typeface="Calibri"/>
              </a:rPr>
              <a:t>,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current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state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in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70" dirty="0">
                <a:latin typeface="Calibri"/>
                <a:cs typeface="Calibri"/>
              </a:rPr>
              <a:t>game</a:t>
            </a:r>
            <a:endParaRPr sz="1700">
              <a:latin typeface="Calibri"/>
              <a:cs typeface="Calibri"/>
            </a:endParaRPr>
          </a:p>
          <a:p>
            <a:pPr marL="272415">
              <a:lnSpc>
                <a:spcPct val="100000"/>
              </a:lnSpc>
              <a:spcBef>
                <a:spcPts val="88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60" dirty="0">
                <a:latin typeface="Calibri"/>
                <a:cs typeface="Calibri"/>
              </a:rPr>
              <a:t>the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a</a:t>
            </a:r>
            <a:r>
              <a:rPr sz="1700" i="1" spc="-1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-35" dirty="0">
                <a:latin typeface="Calibri"/>
                <a:cs typeface="Calibri"/>
              </a:rPr>
              <a:t>in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b="0" spc="55" dirty="0">
                <a:latin typeface="Bookman Old Style"/>
                <a:cs typeface="Bookman Old Style"/>
              </a:rPr>
              <a:t>Actions</a:t>
            </a:r>
            <a:r>
              <a:rPr sz="1700" spc="55" dirty="0">
                <a:latin typeface="Calibri"/>
                <a:cs typeface="Calibri"/>
              </a:rPr>
              <a:t>(</a:t>
            </a:r>
            <a:r>
              <a:rPr sz="1700" i="1" spc="55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55" dirty="0">
                <a:latin typeface="Calibri"/>
                <a:cs typeface="Calibri"/>
              </a:rPr>
              <a:t>)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maximizing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b="0" spc="70" dirty="0">
                <a:latin typeface="Bookman Old Style"/>
                <a:cs typeface="Bookman Old Style"/>
              </a:rPr>
              <a:t>Min-Value</a:t>
            </a:r>
            <a:r>
              <a:rPr sz="1700" spc="70" dirty="0">
                <a:latin typeface="Calibri"/>
                <a:cs typeface="Calibri"/>
              </a:rPr>
              <a:t>(</a:t>
            </a:r>
            <a:r>
              <a:rPr sz="1700" b="0" spc="70" dirty="0">
                <a:latin typeface="Bookman Old Style"/>
                <a:cs typeface="Bookman Old Style"/>
              </a:rPr>
              <a:t>Result</a:t>
            </a:r>
            <a:r>
              <a:rPr sz="1700" spc="70" dirty="0">
                <a:latin typeface="Calibri"/>
                <a:cs typeface="Calibri"/>
              </a:rPr>
              <a:t>(</a:t>
            </a:r>
            <a:r>
              <a:rPr sz="1700" i="1" spc="70" dirty="0">
                <a:solidFill>
                  <a:srgbClr val="004B00"/>
                </a:solidFill>
                <a:latin typeface="Euclid"/>
                <a:cs typeface="Euclid"/>
              </a:rPr>
              <a:t>a</a:t>
            </a:r>
            <a:r>
              <a:rPr sz="1700" spc="70" dirty="0">
                <a:latin typeface="Calibri"/>
                <a:cs typeface="Calibri"/>
              </a:rPr>
              <a:t>,</a:t>
            </a:r>
            <a:r>
              <a:rPr sz="1700" spc="-150" dirty="0"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20" dirty="0">
                <a:latin typeface="Calibri"/>
                <a:cs typeface="Calibri"/>
              </a:rPr>
              <a:t>))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9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50" dirty="0">
                <a:solidFill>
                  <a:srgbClr val="B30000"/>
                </a:solidFill>
                <a:latin typeface="Bookman Old Style"/>
                <a:cs typeface="Bookman Old Style"/>
              </a:rPr>
              <a:t>Max-Value</a:t>
            </a:r>
            <a:r>
              <a:rPr sz="1700" spc="50" dirty="0">
                <a:latin typeface="Calibri"/>
                <a:cs typeface="Calibri"/>
              </a:rPr>
              <a:t>(</a:t>
            </a:r>
            <a:r>
              <a:rPr sz="1700" i="1" spc="50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50" dirty="0">
                <a:latin typeface="Calibri"/>
                <a:cs typeface="Calibri"/>
              </a:rPr>
              <a:t>)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a</a:t>
            </a:r>
            <a:r>
              <a:rPr sz="1700" i="1" spc="4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i="1" spc="-15" dirty="0">
                <a:solidFill>
                  <a:srgbClr val="004B00"/>
                </a:solidFill>
                <a:latin typeface="Euclid"/>
                <a:cs typeface="Euclid"/>
              </a:rPr>
              <a:t>utility</a:t>
            </a:r>
            <a:r>
              <a:rPr sz="1700" i="1" spc="5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i="1" spc="-5" dirty="0">
                <a:solidFill>
                  <a:srgbClr val="004B00"/>
                </a:solidFill>
                <a:latin typeface="Euclid"/>
                <a:cs typeface="Euclid"/>
              </a:rPr>
              <a:t>value</a:t>
            </a:r>
            <a:endParaRPr sz="1700">
              <a:latin typeface="Euclid"/>
              <a:cs typeface="Euclid"/>
            </a:endParaRPr>
          </a:p>
          <a:p>
            <a:pPr marL="272415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7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70" dirty="0">
                <a:latin typeface="Bookman Old Style"/>
                <a:cs typeface="Bookman Old Style"/>
              </a:rPr>
              <a:t>Terminal-Test</a:t>
            </a:r>
            <a:r>
              <a:rPr sz="1700" spc="70" dirty="0">
                <a:latin typeface="Calibri"/>
                <a:cs typeface="Calibri"/>
              </a:rPr>
              <a:t>(</a:t>
            </a:r>
            <a:r>
              <a:rPr sz="1700" i="1" spc="70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70" dirty="0">
                <a:latin typeface="Calibri"/>
                <a:cs typeface="Calibri"/>
              </a:rPr>
              <a:t>)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105" dirty="0">
                <a:latin typeface="Bookman Old Style"/>
                <a:cs typeface="Bookman Old Style"/>
              </a:rPr>
              <a:t>Utility</a:t>
            </a:r>
            <a:r>
              <a:rPr sz="1700" spc="105" dirty="0">
                <a:latin typeface="Calibri"/>
                <a:cs typeface="Calibri"/>
              </a:rPr>
              <a:t>(</a:t>
            </a:r>
            <a:r>
              <a:rPr sz="1700" i="1" spc="105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105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272415">
              <a:lnSpc>
                <a:spcPct val="100000"/>
              </a:lnSpc>
              <a:spcBef>
                <a:spcPts val="155"/>
              </a:spcBef>
            </a:pP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v</a:t>
            </a:r>
            <a:r>
              <a:rPr sz="1700" i="1" spc="-27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195" dirty="0">
                <a:latin typeface="Arial"/>
                <a:cs typeface="Arial"/>
              </a:rPr>
              <a:t> </a:t>
            </a:r>
            <a:r>
              <a:rPr sz="1700" spc="425" dirty="0">
                <a:latin typeface="Arial"/>
                <a:cs typeface="Arial"/>
              </a:rPr>
              <a:t>−∞</a:t>
            </a:r>
            <a:endParaRPr sz="170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145"/>
              </a:spcBef>
            </a:pP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for</a:t>
            </a:r>
            <a:r>
              <a:rPr sz="1700" spc="7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a,</a:t>
            </a:r>
            <a:r>
              <a:rPr sz="1700" i="1" spc="3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s</a:t>
            </a:r>
            <a:r>
              <a:rPr sz="1700" i="1" spc="-1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-35" dirty="0">
                <a:latin typeface="Calibri"/>
                <a:cs typeface="Calibri"/>
              </a:rPr>
              <a:t>in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b="0" spc="25" dirty="0">
                <a:latin typeface="Bookman Old Style"/>
                <a:cs typeface="Bookman Old Style"/>
              </a:rPr>
              <a:t>Successors</a:t>
            </a:r>
            <a:r>
              <a:rPr sz="1700" spc="25" dirty="0">
                <a:latin typeface="Calibri"/>
                <a:cs typeface="Calibri"/>
              </a:rPr>
              <a:t>(</a:t>
            </a:r>
            <a:r>
              <a:rPr sz="1700" i="1" spc="25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25" dirty="0">
                <a:latin typeface="Calibri"/>
                <a:cs typeface="Calibri"/>
              </a:rPr>
              <a:t>)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v</a:t>
            </a:r>
            <a:r>
              <a:rPr sz="1700" i="1" spc="-27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195" dirty="0">
                <a:latin typeface="Arial"/>
                <a:cs typeface="Arial"/>
              </a:rPr>
              <a:t> </a:t>
            </a:r>
            <a:r>
              <a:rPr sz="1700" b="0" spc="70" dirty="0">
                <a:latin typeface="Bookman Old Style"/>
                <a:cs typeface="Bookman Old Style"/>
              </a:rPr>
              <a:t>Max</a:t>
            </a:r>
            <a:r>
              <a:rPr sz="1700" spc="70" dirty="0">
                <a:latin typeface="Calibri"/>
                <a:cs typeface="Calibri"/>
              </a:rPr>
              <a:t>(</a:t>
            </a:r>
            <a:r>
              <a:rPr sz="1700" i="1" spc="70" dirty="0">
                <a:solidFill>
                  <a:srgbClr val="004B00"/>
                </a:solidFill>
                <a:latin typeface="Euclid"/>
                <a:cs typeface="Euclid"/>
              </a:rPr>
              <a:t>v</a:t>
            </a:r>
            <a:r>
              <a:rPr sz="1700" spc="70" dirty="0">
                <a:latin typeface="Calibri"/>
                <a:cs typeface="Calibri"/>
              </a:rPr>
              <a:t>,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b="0" spc="55" dirty="0">
                <a:latin typeface="Bookman Old Style"/>
                <a:cs typeface="Bookman Old Style"/>
              </a:rPr>
              <a:t>Min-Value</a:t>
            </a:r>
            <a:r>
              <a:rPr sz="1700" spc="55" dirty="0">
                <a:latin typeface="Calibri"/>
                <a:cs typeface="Calibri"/>
              </a:rPr>
              <a:t>(</a:t>
            </a:r>
            <a:r>
              <a:rPr sz="1700" i="1" spc="55" dirty="0">
                <a:solidFill>
                  <a:srgbClr val="004B00"/>
                </a:solidFill>
                <a:latin typeface="Euclid"/>
                <a:cs typeface="Euclid"/>
              </a:rPr>
              <a:t>s</a:t>
            </a:r>
            <a:r>
              <a:rPr sz="1700" spc="55" dirty="0">
                <a:latin typeface="Calibri"/>
                <a:cs typeface="Calibri"/>
              </a:rPr>
              <a:t>))</a:t>
            </a:r>
            <a:endParaRPr sz="1700">
              <a:latin typeface="Calibri"/>
              <a:cs typeface="Calibri"/>
            </a:endParaRPr>
          </a:p>
          <a:p>
            <a:pPr marL="272415">
              <a:lnSpc>
                <a:spcPct val="100000"/>
              </a:lnSpc>
              <a:spcBef>
                <a:spcPts val="15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v</a:t>
            </a:r>
            <a:endParaRPr sz="1700">
              <a:latin typeface="Euclid"/>
              <a:cs typeface="Eucli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Euclid"/>
              <a:cs typeface="Eucli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8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40" dirty="0">
                <a:solidFill>
                  <a:srgbClr val="B30000"/>
                </a:solidFill>
                <a:latin typeface="Bookman Old Style"/>
                <a:cs typeface="Bookman Old Style"/>
              </a:rPr>
              <a:t>Min-Value</a:t>
            </a:r>
            <a:r>
              <a:rPr sz="1700" spc="40" dirty="0">
                <a:latin typeface="Calibri"/>
                <a:cs typeface="Calibri"/>
              </a:rPr>
              <a:t>(</a:t>
            </a:r>
            <a:r>
              <a:rPr sz="1700" i="1" spc="40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40" dirty="0">
                <a:latin typeface="Calibri"/>
                <a:cs typeface="Calibri"/>
              </a:rPr>
              <a:t>)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4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a</a:t>
            </a:r>
            <a:r>
              <a:rPr sz="1700" i="1" spc="3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i="1" spc="-15" dirty="0">
                <a:solidFill>
                  <a:srgbClr val="004B00"/>
                </a:solidFill>
                <a:latin typeface="Euclid"/>
                <a:cs typeface="Euclid"/>
              </a:rPr>
              <a:t>utility</a:t>
            </a:r>
            <a:r>
              <a:rPr sz="1700" i="1" spc="4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i="1" spc="-5" dirty="0">
                <a:solidFill>
                  <a:srgbClr val="004B00"/>
                </a:solidFill>
                <a:latin typeface="Euclid"/>
                <a:cs typeface="Euclid"/>
              </a:rPr>
              <a:t>value</a:t>
            </a:r>
            <a:endParaRPr sz="1700">
              <a:latin typeface="Euclid"/>
              <a:cs typeface="Euclid"/>
            </a:endParaRPr>
          </a:p>
          <a:p>
            <a:pPr marL="272415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7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70" dirty="0">
                <a:latin typeface="Bookman Old Style"/>
                <a:cs typeface="Bookman Old Style"/>
              </a:rPr>
              <a:t>Terminal-Test</a:t>
            </a:r>
            <a:r>
              <a:rPr sz="1700" spc="70" dirty="0">
                <a:latin typeface="Calibri"/>
                <a:cs typeface="Calibri"/>
              </a:rPr>
              <a:t>(</a:t>
            </a:r>
            <a:r>
              <a:rPr sz="1700" i="1" spc="70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70" dirty="0">
                <a:latin typeface="Calibri"/>
                <a:cs typeface="Calibri"/>
              </a:rPr>
              <a:t>)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105" dirty="0">
                <a:latin typeface="Bookman Old Style"/>
                <a:cs typeface="Bookman Old Style"/>
              </a:rPr>
              <a:t>Utility</a:t>
            </a:r>
            <a:r>
              <a:rPr sz="1700" spc="105" dirty="0">
                <a:latin typeface="Calibri"/>
                <a:cs typeface="Calibri"/>
              </a:rPr>
              <a:t>(</a:t>
            </a:r>
            <a:r>
              <a:rPr sz="1700" i="1" spc="105" dirty="0">
                <a:solidFill>
                  <a:srgbClr val="004B00"/>
                </a:solidFill>
                <a:latin typeface="Euclid"/>
                <a:cs typeface="Euclid"/>
              </a:rPr>
              <a:t>state</a:t>
            </a:r>
            <a:r>
              <a:rPr sz="1700" spc="105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272415">
              <a:lnSpc>
                <a:spcPct val="100000"/>
              </a:lnSpc>
              <a:spcBef>
                <a:spcPts val="155"/>
              </a:spcBef>
            </a:pP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v</a:t>
            </a:r>
            <a:r>
              <a:rPr sz="1700" i="1" spc="-27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195" dirty="0">
                <a:latin typeface="Arial"/>
                <a:cs typeface="Arial"/>
              </a:rPr>
              <a:t> </a:t>
            </a:r>
            <a:r>
              <a:rPr sz="1700" spc="505" dirty="0">
                <a:latin typeface="Arial"/>
                <a:cs typeface="Arial"/>
              </a:rPr>
              <a:t>∞</a:t>
            </a:r>
            <a:endParaRPr sz="170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14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fo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r</a:t>
            </a:r>
            <a:r>
              <a:rPr sz="1700" spc="7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a,</a:t>
            </a:r>
            <a:r>
              <a:rPr sz="1700" i="1" spc="3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s</a:t>
            </a:r>
            <a:r>
              <a:rPr sz="1700" i="1" spc="-2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-35" dirty="0">
                <a:latin typeface="Calibri"/>
                <a:cs typeface="Calibri"/>
              </a:rPr>
              <a:t>in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b="0" spc="30" dirty="0">
                <a:latin typeface="Bookman Old Style"/>
                <a:cs typeface="Bookman Old Style"/>
              </a:rPr>
              <a:t>Successor</a:t>
            </a:r>
            <a:r>
              <a:rPr sz="1700" b="0" spc="-10" dirty="0">
                <a:latin typeface="Bookman Old Style"/>
                <a:cs typeface="Bookman Old Style"/>
              </a:rPr>
              <a:t>s</a:t>
            </a:r>
            <a:r>
              <a:rPr sz="1700" spc="100" dirty="0">
                <a:latin typeface="Calibri"/>
                <a:cs typeface="Calibri"/>
              </a:rPr>
              <a:t>(</a:t>
            </a:r>
            <a:r>
              <a:rPr sz="1700" i="1" spc="-20" dirty="0">
                <a:solidFill>
                  <a:srgbClr val="004B00"/>
                </a:solidFill>
                <a:latin typeface="Euclid"/>
                <a:cs typeface="Euclid"/>
              </a:rPr>
              <a:t>stat</a:t>
            </a:r>
            <a:r>
              <a:rPr sz="1700" i="1" spc="15" dirty="0">
                <a:solidFill>
                  <a:srgbClr val="004B00"/>
                </a:solidFill>
                <a:latin typeface="Euclid"/>
                <a:cs typeface="Euclid"/>
              </a:rPr>
              <a:t>e</a:t>
            </a:r>
            <a:r>
              <a:rPr sz="1700" spc="110" dirty="0">
                <a:latin typeface="Calibri"/>
                <a:cs typeface="Calibri"/>
              </a:rPr>
              <a:t>)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v</a:t>
            </a:r>
            <a:r>
              <a:rPr sz="1700" i="1" spc="-27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195" dirty="0">
                <a:latin typeface="Arial"/>
                <a:cs typeface="Arial"/>
              </a:rPr>
              <a:t> </a:t>
            </a:r>
            <a:r>
              <a:rPr sz="1700" b="0" spc="25" dirty="0">
                <a:latin typeface="Bookman Old Style"/>
                <a:cs typeface="Bookman Old Style"/>
              </a:rPr>
              <a:t>Mi</a:t>
            </a:r>
            <a:r>
              <a:rPr sz="1700" b="0" spc="15" dirty="0">
                <a:latin typeface="Bookman Old Style"/>
                <a:cs typeface="Bookman Old Style"/>
              </a:rPr>
              <a:t>n</a:t>
            </a:r>
            <a:r>
              <a:rPr sz="1700" spc="100" dirty="0">
                <a:latin typeface="Calibri"/>
                <a:cs typeface="Calibri"/>
              </a:rPr>
              <a:t>(</a:t>
            </a:r>
            <a:r>
              <a:rPr sz="1700" i="1" spc="-5" dirty="0">
                <a:solidFill>
                  <a:srgbClr val="004B00"/>
                </a:solidFill>
                <a:latin typeface="Euclid"/>
                <a:cs typeface="Euclid"/>
              </a:rPr>
              <a:t>v</a:t>
            </a:r>
            <a:r>
              <a:rPr sz="1700" spc="25" dirty="0">
                <a:latin typeface="Calibri"/>
                <a:cs typeface="Calibri"/>
              </a:rPr>
              <a:t>,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b="0" spc="70" dirty="0">
                <a:latin typeface="Bookman Old Style"/>
                <a:cs typeface="Bookman Old Style"/>
              </a:rPr>
              <a:t>Max-</a:t>
            </a:r>
            <a:r>
              <a:rPr sz="1700" b="0" dirty="0">
                <a:latin typeface="Bookman Old Style"/>
                <a:cs typeface="Bookman Old Style"/>
              </a:rPr>
              <a:t>V</a:t>
            </a:r>
            <a:r>
              <a:rPr sz="1700" b="0" spc="100" dirty="0">
                <a:latin typeface="Bookman Old Style"/>
                <a:cs typeface="Bookman Old Style"/>
              </a:rPr>
              <a:t>alu</a:t>
            </a:r>
            <a:r>
              <a:rPr sz="1700" b="0" spc="85" dirty="0">
                <a:latin typeface="Bookman Old Style"/>
                <a:cs typeface="Bookman Old Style"/>
              </a:rPr>
              <a:t>e</a:t>
            </a:r>
            <a:r>
              <a:rPr sz="1700" spc="100" dirty="0">
                <a:latin typeface="Calibri"/>
                <a:cs typeface="Calibri"/>
              </a:rPr>
              <a:t>(</a:t>
            </a:r>
            <a:r>
              <a:rPr sz="1700" i="1" spc="-20" dirty="0">
                <a:solidFill>
                  <a:srgbClr val="004B00"/>
                </a:solidFill>
                <a:latin typeface="Euclid"/>
                <a:cs typeface="Euclid"/>
              </a:rPr>
              <a:t>s</a:t>
            </a:r>
            <a:r>
              <a:rPr sz="1700" spc="100" dirty="0">
                <a:latin typeface="Calibri"/>
                <a:cs typeface="Calibri"/>
              </a:rPr>
              <a:t>))</a:t>
            </a:r>
            <a:endParaRPr sz="1700">
              <a:latin typeface="Calibri"/>
              <a:cs typeface="Calibri"/>
            </a:endParaRPr>
          </a:p>
          <a:p>
            <a:pPr marL="272415">
              <a:lnSpc>
                <a:spcPct val="100000"/>
              </a:lnSpc>
              <a:spcBef>
                <a:spcPts val="15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Euclid"/>
                <a:cs typeface="Euclid"/>
              </a:rPr>
              <a:t>v</a:t>
            </a:r>
            <a:endParaRPr sz="1700">
              <a:latin typeface="Euclid"/>
              <a:cs typeface="Eucli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8567" y="1501292"/>
            <a:ext cx="7772400" cy="4601845"/>
          </a:xfrm>
          <a:custGeom>
            <a:avLst/>
            <a:gdLst/>
            <a:ahLst/>
            <a:cxnLst/>
            <a:rect l="l" t="t" r="r" b="b"/>
            <a:pathLst>
              <a:path w="7772400" h="4601845">
                <a:moveTo>
                  <a:pt x="7767066" y="4596384"/>
                </a:moveTo>
                <a:lnTo>
                  <a:pt x="7767066" y="0"/>
                </a:lnTo>
              </a:path>
              <a:path w="7772400" h="4601845">
                <a:moveTo>
                  <a:pt x="0" y="4601718"/>
                </a:moveTo>
                <a:lnTo>
                  <a:pt x="7772400" y="4601718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EE0818-5CF1-4F9A-83D4-BE65FEBC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432094-3214-47D5-98C6-4C3B7D4B2B0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3425</Words>
  <Application>Microsoft Office PowerPoint</Application>
  <PresentationFormat>Custom</PresentationFormat>
  <Paragraphs>698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3" baseType="lpstr">
      <vt:lpstr>Arial</vt:lpstr>
      <vt:lpstr>Bookman Old Style</vt:lpstr>
      <vt:lpstr>Calibri</vt:lpstr>
      <vt:lpstr>Century</vt:lpstr>
      <vt:lpstr>CMR10</vt:lpstr>
      <vt:lpstr>CMSS8</vt:lpstr>
      <vt:lpstr>CMSY10</vt:lpstr>
      <vt:lpstr>Euclid</vt:lpstr>
      <vt:lpstr>Garamond</vt:lpstr>
      <vt:lpstr>Lucida Sans Unicode</vt:lpstr>
      <vt:lpstr>NimbusRomNo9L-Medi</vt:lpstr>
      <vt:lpstr>NimbusRomNo9L-Regu</vt:lpstr>
      <vt:lpstr>NimbusRomNo9L-ReguItal</vt:lpstr>
      <vt:lpstr>Palatino Linotype</vt:lpstr>
      <vt:lpstr>Tahoma</vt:lpstr>
      <vt:lpstr>Times New Roman</vt:lpstr>
      <vt:lpstr>Trebuchet MS</vt:lpstr>
      <vt:lpstr>Office Theme</vt:lpstr>
      <vt:lpstr>Adversarial Search And Games</vt:lpstr>
      <vt:lpstr>Outline</vt:lpstr>
      <vt:lpstr>Games Theory</vt:lpstr>
      <vt:lpstr>Games Theory</vt:lpstr>
      <vt:lpstr>Games vs. search problems</vt:lpstr>
      <vt:lpstr>Types of games</vt:lpstr>
      <vt:lpstr>Game tree (2-player, deterministic, turns)</vt:lpstr>
      <vt:lpstr>Minimax</vt:lpstr>
      <vt:lpstr>Minimax algorithm</vt:lpstr>
      <vt:lpstr>Properties of minimax</vt:lpstr>
      <vt:lpstr>Properties of minimax</vt:lpstr>
      <vt:lpstr>Properties of minimax</vt:lpstr>
      <vt:lpstr>Properties of minimax</vt:lpstr>
      <vt:lpstr>Properties of minimax</vt:lpstr>
      <vt:lpstr>α–β pruning example</vt:lpstr>
      <vt:lpstr>α–β pruning example</vt:lpstr>
      <vt:lpstr>α–β pruning example</vt:lpstr>
      <vt:lpstr>α–β pruning example</vt:lpstr>
      <vt:lpstr>α–β pruning example</vt:lpstr>
      <vt:lpstr>Why is it called α–β?</vt:lpstr>
      <vt:lpstr>The α–β algorithm</vt:lpstr>
      <vt:lpstr>Properties of α–β</vt:lpstr>
      <vt:lpstr>Monte Carlo Tree Search</vt:lpstr>
      <vt:lpstr>Monte Carlo Tree Search</vt:lpstr>
      <vt:lpstr>Monte Carlo Tree Search</vt:lpstr>
      <vt:lpstr>Monte Carlo Tree Search</vt:lpstr>
      <vt:lpstr>Resource limits</vt:lpstr>
      <vt:lpstr>Evaluation functions</vt:lpstr>
      <vt:lpstr>Digression: Exact values don’t matter</vt:lpstr>
      <vt:lpstr>Deterministic games in practice</vt:lpstr>
      <vt:lpstr>Nondeterministic games: backgammon</vt:lpstr>
      <vt:lpstr>Nondeterministic games in general</vt:lpstr>
      <vt:lpstr>Algorithm for nondeterministic games</vt:lpstr>
      <vt:lpstr>Nondeterministic games in practice</vt:lpstr>
      <vt:lpstr>Digression: Exact values DO matter</vt:lpstr>
      <vt:lpstr>Games of imperfect information</vt:lpstr>
      <vt:lpstr>Example</vt:lpstr>
      <vt:lpstr>Example</vt:lpstr>
      <vt:lpstr>Example</vt:lpstr>
      <vt:lpstr>Common sense example</vt:lpstr>
      <vt:lpstr>Common sense example</vt:lpstr>
      <vt:lpstr>Common sense example</vt:lpstr>
      <vt:lpstr>Proper analysis</vt:lpstr>
      <vt:lpstr>Limitations of Game Search Algorithms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chapter06.dvi</dc:title>
  <dc:creator>User</dc:creator>
  <cp:lastModifiedBy>Kumar, Aman</cp:lastModifiedBy>
  <cp:revision>8</cp:revision>
  <dcterms:created xsi:type="dcterms:W3CDTF">2021-09-01T06:15:46Z</dcterms:created>
  <dcterms:modified xsi:type="dcterms:W3CDTF">2022-02-02T12:08:47Z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2015-12-13T00:00:00Z</vt:filetime>
  </property>
  <property fmtid="{D5CDD505-2E9C-101B-9397-08002B2CF9AE}" pid="3" name="Creator">
    <vt:lpwstr>dvips(k) 5.86 Copyright 1999 Radical Eye Software</vt:lpwstr>
  </property>
  <property fmtid="{D5CDD505-2E9C-101B-9397-08002B2CF9AE}" pid="4" name="LastSaved">
    <vt:filetime>2021-09-01T00:00:00Z</vt:filetime>
  </property>
</Properties>
</file>