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6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1EC7D-2372-4FD5-9D54-5F9AA2B240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" y="7287875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E918F-5D1B-4938-8EE3-EB9DD442361B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0105" y="3387211"/>
            <a:ext cx="49510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0" dirty="0">
                <a:latin typeface="Century"/>
                <a:cs typeface="Century"/>
              </a:rPr>
              <a:t>Inference</a:t>
            </a:r>
            <a:r>
              <a:rPr sz="2450" spc="220" dirty="0">
                <a:latin typeface="Century"/>
                <a:cs typeface="Century"/>
              </a:rPr>
              <a:t> </a:t>
            </a:r>
            <a:r>
              <a:rPr sz="2450" spc="-5" dirty="0">
                <a:latin typeface="Century"/>
                <a:cs typeface="Century"/>
              </a:rPr>
              <a:t>in</a:t>
            </a:r>
            <a:r>
              <a:rPr sz="2450" spc="240" dirty="0">
                <a:latin typeface="Century"/>
                <a:cs typeface="Century"/>
              </a:rPr>
              <a:t> </a:t>
            </a:r>
            <a:r>
              <a:rPr sz="2450" spc="270" dirty="0">
                <a:latin typeface="Century"/>
                <a:cs typeface="Century"/>
              </a:rPr>
              <a:t>first-order</a:t>
            </a:r>
            <a:r>
              <a:rPr sz="2450" spc="204" dirty="0">
                <a:latin typeface="Century"/>
                <a:cs typeface="Century"/>
              </a:rPr>
              <a:t> </a:t>
            </a:r>
            <a:r>
              <a:rPr sz="2450" spc="295" dirty="0">
                <a:latin typeface="Century"/>
                <a:cs typeface="Century"/>
              </a:rPr>
              <a:t>logic</a:t>
            </a:r>
            <a:endParaRPr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9610" y="2849140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CAE993-1B41-4766-8FB6-1682CDFFB35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D9D82-5C1E-4B1B-AA53-3D027FCEA289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8" name="Picture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8AF88911-5425-4EA0-B4B8-230E9203F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45AD5-9EBF-4079-AF65-DBDAC8627CD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76AB1-76DE-4D40-B71E-B2A3677A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325120"/>
            <a:chOff x="822934" y="4238523"/>
            <a:chExt cx="7867650" cy="325120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317500"/>
            </a:xfrm>
            <a:custGeom>
              <a:avLst/>
              <a:gdLst/>
              <a:ahLst/>
              <a:cxnLst/>
              <a:rect l="l" t="t" r="r" b="b"/>
              <a:pathLst>
                <a:path w="2590800" h="317500">
                  <a:moveTo>
                    <a:pt x="0" y="316991"/>
                  </a:moveTo>
                  <a:lnTo>
                    <a:pt x="0" y="0"/>
                  </a:lnTo>
                </a:path>
                <a:path w="2590800" h="317500">
                  <a:moveTo>
                    <a:pt x="2590800" y="316991"/>
                  </a:moveTo>
                  <a:lnTo>
                    <a:pt x="2590800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4802" y="4190458"/>
            <a:ext cx="1136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0" y="316991"/>
                </a:moveTo>
                <a:lnTo>
                  <a:pt x="0" y="0"/>
                </a:lnTo>
              </a:path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EAC5-5C31-429C-A999-BD0B64B8D40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BBFDC1-FD01-4D53-872F-955FEAE0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  <a:path w="2590800" h="634364">
                  <a:moveTo>
                    <a:pt x="2590800" y="633983"/>
                  </a:moveTo>
                  <a:lnTo>
                    <a:pt x="259080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875682"/>
            <a:ext cx="2590800" cy="634365"/>
          </a:xfrm>
          <a:custGeom>
            <a:avLst/>
            <a:gdLst/>
            <a:ahLst/>
            <a:cxnLst/>
            <a:rect l="l" t="t" r="r" b="b"/>
            <a:pathLst>
              <a:path w="2590800" h="634364">
                <a:moveTo>
                  <a:pt x="0" y="316991"/>
                </a:moveTo>
                <a:lnTo>
                  <a:pt x="0" y="0"/>
                </a:lnTo>
              </a:path>
              <a:path w="2590800" h="634364">
                <a:moveTo>
                  <a:pt x="2590800" y="316991"/>
                </a:moveTo>
                <a:lnTo>
                  <a:pt x="2590800" y="0"/>
                </a:lnTo>
              </a:path>
              <a:path w="2590800" h="634364">
                <a:moveTo>
                  <a:pt x="0" y="633983"/>
                </a:moveTo>
                <a:lnTo>
                  <a:pt x="0" y="316992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ECD87-7D7C-476F-841A-E8834D4B75B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2BF132-0DB8-4437-B8DD-853A09EA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305935" cy="977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046" y="4822918"/>
            <a:ext cx="775335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tabLst>
                <a:tab pos="459105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35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90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)</a:t>
            </a:r>
            <a:r>
              <a:rPr sz="2050" spc="170" dirty="0">
                <a:solidFill>
                  <a:srgbClr val="004B00"/>
                </a:solidFill>
                <a:latin typeface="Cambria"/>
                <a:cs typeface="Cambria"/>
              </a:rPr>
              <a:t>}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4557E-D5BE-4DED-9B7C-7E74FB9E6F2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B51319-B9ED-4A43-805B-33213400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305935" cy="977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  <a:path w="2590800" h="949960">
                <a:moveTo>
                  <a:pt x="2590800" y="949451"/>
                </a:moveTo>
                <a:lnTo>
                  <a:pt x="259080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12" name="object 12"/>
          <p:cNvSpPr txBox="1"/>
          <p:nvPr/>
        </p:nvSpPr>
        <p:spPr>
          <a:xfrm>
            <a:off x="458469" y="4822918"/>
            <a:ext cx="8196580" cy="115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9895" marR="30480">
              <a:lnSpc>
                <a:spcPct val="101499"/>
              </a:lnSpc>
              <a:spcBef>
                <a:spcPts val="80"/>
              </a:spcBef>
              <a:tabLst>
                <a:tab pos="500888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35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90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)</a:t>
            </a:r>
            <a:r>
              <a:rPr sz="2050" spc="170" dirty="0">
                <a:solidFill>
                  <a:srgbClr val="004B00"/>
                </a:solidFill>
                <a:latin typeface="Cambria"/>
                <a:cs typeface="Cambria"/>
              </a:rPr>
              <a:t>} 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4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b="0" i="1" spc="110" dirty="0">
                <a:solidFill>
                  <a:srgbClr val="004B00"/>
                </a:solidFill>
                <a:latin typeface="Bookman Old Style"/>
                <a:cs typeface="Bookman Old Style"/>
              </a:rPr>
              <a:t>fail</a:t>
            </a:r>
            <a:endParaRPr sz="205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460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Standardizing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apart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eliminates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overlap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17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DF0A2-43D8-43CD-B08E-4CAD358B593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D2072F-B600-453F-B375-E3787337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40" dirty="0"/>
              <a:t>Generalized</a:t>
            </a:r>
            <a:r>
              <a:rPr spc="95" dirty="0"/>
              <a:t> </a:t>
            </a:r>
            <a:r>
              <a:rPr spc="55" dirty="0"/>
              <a:t>Modus</a:t>
            </a:r>
            <a:r>
              <a:rPr spc="130" dirty="0"/>
              <a:t> </a:t>
            </a:r>
            <a:r>
              <a:rPr spc="5" dirty="0"/>
              <a:t>Ponens</a:t>
            </a:r>
            <a:r>
              <a:rPr spc="160" dirty="0"/>
              <a:t> </a:t>
            </a:r>
            <a:r>
              <a:rPr spc="360" dirty="0"/>
              <a:t>(GMP)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401" y="2014187"/>
            <a:ext cx="427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44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-44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4170" y="2014187"/>
            <a:ext cx="14478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6270" y="2014187"/>
            <a:ext cx="26593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1349" y="2400706"/>
            <a:ext cx="4688205" cy="0"/>
          </a:xfrm>
          <a:custGeom>
            <a:avLst/>
            <a:gdLst/>
            <a:ahLst/>
            <a:cxnLst/>
            <a:rect l="l" t="t" r="r" b="b"/>
            <a:pathLst>
              <a:path w="4688205">
                <a:moveTo>
                  <a:pt x="0" y="0"/>
                </a:moveTo>
                <a:lnTo>
                  <a:pt x="4687823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6222" y="2370802"/>
            <a:ext cx="268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6901941" y="2162985"/>
            <a:ext cx="7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8717" y="2190970"/>
            <a:ext cx="25800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10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619" y="3129755"/>
            <a:ext cx="206248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104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-52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spc="45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7848" y="3129755"/>
            <a:ext cx="1783714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9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38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55" y="3762214"/>
            <a:ext cx="7101840" cy="1471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1435"/>
              </a:spcBef>
            </a:pPr>
            <a:r>
              <a:rPr sz="2050" spc="40" dirty="0">
                <a:latin typeface="Calibri"/>
                <a:cs typeface="Calibri"/>
              </a:rPr>
              <a:t>GMP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definite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clauses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(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exactly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positive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literal)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All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assumed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67488-5F2F-4699-89AA-B163437C623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FB3E2-4C12-4001-8174-4FE6F5CF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-60" dirty="0"/>
              <a:t>Soundness</a:t>
            </a:r>
            <a:r>
              <a:rPr spc="75" dirty="0"/>
              <a:t> </a:t>
            </a:r>
            <a:r>
              <a:rPr spc="50" dirty="0"/>
              <a:t>of</a:t>
            </a:r>
            <a:r>
              <a:rPr spc="130" dirty="0"/>
              <a:t> </a:t>
            </a:r>
            <a:r>
              <a:rPr spc="355" dirty="0"/>
              <a:t>GMP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592038"/>
            <a:ext cx="7768590" cy="3403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Need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show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endParaRPr sz="205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  <a:spcBef>
                <a:spcPts val="1560"/>
              </a:spcBef>
              <a:tabLst>
                <a:tab pos="1940560" algn="l"/>
              </a:tabLst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3373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3373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80" dirty="0">
                <a:latin typeface="Calibri"/>
                <a:cs typeface="Calibri"/>
              </a:rPr>
              <a:t>rovide</a:t>
            </a:r>
            <a:r>
              <a:rPr sz="2050" spc="-90" dirty="0">
                <a:latin typeface="Calibri"/>
                <a:cs typeface="Calibri"/>
              </a:rPr>
              <a:t>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tha</a:t>
            </a:r>
            <a:r>
              <a:rPr sz="2050" spc="-20" dirty="0">
                <a:latin typeface="Calibri"/>
                <a:cs typeface="Calibri"/>
              </a:rPr>
              <a:t>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Lemma: 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105" dirty="0">
                <a:latin typeface="Calibri"/>
                <a:cs typeface="Calibri"/>
              </a:rPr>
              <a:t>F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</a:t>
            </a:r>
            <a:r>
              <a:rPr sz="2050" spc="-85" dirty="0">
                <a:latin typeface="Calibri"/>
                <a:cs typeface="Calibri"/>
              </a:rPr>
              <a:t>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pθ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UI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0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23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2.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21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spc="195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21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3.</a:t>
            </a:r>
            <a:r>
              <a:rPr sz="2050" spc="3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From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2,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ordinary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Modus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Ponens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D0AD-BE8D-4217-8614-86FC92FEE7D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2174-2103-4537-BECD-016DA7D9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30" dirty="0"/>
              <a:t> </a:t>
            </a:r>
            <a:r>
              <a:rPr spc="10" dirty="0"/>
              <a:t>knowledge</a:t>
            </a:r>
            <a:r>
              <a:rPr spc="165" dirty="0"/>
              <a:t> </a:t>
            </a:r>
            <a:r>
              <a:rPr spc="-45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4" y="1608802"/>
            <a:ext cx="7793990" cy="1483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90" dirty="0">
                <a:latin typeface="Calibri"/>
                <a:cs typeface="Calibri"/>
              </a:rPr>
              <a:t>law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says </a:t>
            </a:r>
            <a:r>
              <a:rPr sz="2050" spc="-35" dirty="0">
                <a:latin typeface="Calibri"/>
                <a:cs typeface="Calibri"/>
              </a:rPr>
              <a:t>that </a:t>
            </a:r>
            <a:r>
              <a:rPr sz="2050" spc="-5" dirty="0">
                <a:latin typeface="Calibri"/>
                <a:cs typeface="Calibri"/>
              </a:rPr>
              <a:t>it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55" dirty="0">
                <a:latin typeface="Calibri"/>
                <a:cs typeface="Calibri"/>
              </a:rPr>
              <a:t>a </a:t>
            </a:r>
            <a:r>
              <a:rPr sz="2050" spc="-65" dirty="0">
                <a:latin typeface="Calibri"/>
                <a:cs typeface="Calibri"/>
              </a:rPr>
              <a:t>crime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 </a:t>
            </a:r>
            <a:r>
              <a:rPr sz="2050" spc="-45" dirty="0">
                <a:latin typeface="Calibri"/>
                <a:cs typeface="Calibri"/>
              </a:rPr>
              <a:t>American </a:t>
            </a:r>
            <a:r>
              <a:rPr sz="2050" spc="-55" dirty="0">
                <a:latin typeface="Calibri"/>
                <a:cs typeface="Calibri"/>
              </a:rPr>
              <a:t>to </a:t>
            </a:r>
            <a:r>
              <a:rPr sz="2050" spc="-60" dirty="0">
                <a:latin typeface="Calibri"/>
                <a:cs typeface="Calibri"/>
              </a:rPr>
              <a:t>sell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 </a:t>
            </a:r>
            <a:r>
              <a:rPr sz="2050" spc="-65" dirty="0">
                <a:latin typeface="Calibri"/>
                <a:cs typeface="Calibri"/>
              </a:rPr>
              <a:t>hostile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nations.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50" dirty="0">
                <a:latin typeface="Calibri"/>
                <a:cs typeface="Calibri"/>
              </a:rPr>
              <a:t>country Nono,</a:t>
            </a:r>
            <a:r>
              <a:rPr sz="2050" spc="3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31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America,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45" dirty="0">
                <a:latin typeface="Calibri"/>
                <a:cs typeface="Calibri"/>
              </a:rPr>
              <a:t>were</a:t>
            </a:r>
            <a:r>
              <a:rPr sz="2050" spc="-13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Colonel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West,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American.</a:t>
            </a:r>
            <a:endParaRPr sz="2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Prove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Col.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West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criminal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299B-5A6C-48BE-96C7-28FA25D3EFA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C19F1-5C20-4FEC-BC0B-65316E61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93165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1FAD0-23E7-4236-B38C-8E5DBBB9F3D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05A23-12E7-47AB-824E-EC499A41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8065134" cy="972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latin typeface="Calibri"/>
                <a:cs typeface="Calibri"/>
              </a:rPr>
              <a:t>Non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ha</a:t>
            </a:r>
            <a:r>
              <a:rPr sz="2050" spc="-55" dirty="0">
                <a:latin typeface="Calibri"/>
                <a:cs typeface="Calibri"/>
              </a:rPr>
              <a:t>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EE956-38CD-4754-93D9-1BE0350AB4A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DF2F4-5F63-4B74-9F8E-54A1488F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167FA-3B08-4426-9C80-2C2FAE33D52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B6216-4CFF-41C4-8FC3-4EEDE29D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45" dirty="0">
                <a:latin typeface="Calibri"/>
                <a:cs typeface="Calibri"/>
              </a:rPr>
              <a:t>Reducing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inference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latin typeface="Calibri"/>
                <a:cs typeface="Calibri"/>
              </a:rPr>
              <a:t>Unification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65" dirty="0">
                <a:latin typeface="Calibri"/>
                <a:cs typeface="Calibri"/>
              </a:rPr>
              <a:t>Generalized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Modus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Ponens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10" dirty="0">
                <a:latin typeface="Calibri"/>
                <a:cs typeface="Calibri"/>
              </a:rPr>
              <a:t>Logic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programming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60" dirty="0">
                <a:latin typeface="Calibri"/>
                <a:cs typeface="Calibri"/>
              </a:rPr>
              <a:t>Resolution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8146F-1E35-49F3-9BEC-E239BE2986A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4C55B-A5AF-40C8-880C-55B6D59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2237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B1F62-D8AC-4E34-A41A-3C1838280DF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DC7E8-6E6B-41DA-8702-E4552EF5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2870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eapo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10" dirty="0">
                <a:latin typeface="Calibri"/>
                <a:cs typeface="Calibri"/>
              </a:rPr>
              <a:t>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counts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“hostile”: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E8D3-3B00-404C-AF42-6C64D6B1DB2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7AE2E-5F03-4AD2-AA5C-753D6F6A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4452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eapo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10" dirty="0">
                <a:latin typeface="Calibri"/>
                <a:cs typeface="Calibri"/>
              </a:rPr>
              <a:t>An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counts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“hostile”: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  <a:tabLst>
                <a:tab pos="2808605" algn="l"/>
                <a:tab pos="3201670" algn="l"/>
              </a:tabLst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Enemy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America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45" dirty="0">
                <a:latin typeface="Calibri"/>
                <a:cs typeface="Calibri"/>
              </a:rPr>
              <a:t>est,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</a:t>
            </a:r>
            <a:r>
              <a:rPr sz="2050" spc="-10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ican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20" dirty="0">
                <a:latin typeface="Calibri"/>
                <a:cs typeface="Calibri"/>
              </a:rPr>
              <a:t>Th</a:t>
            </a:r>
            <a:r>
              <a:rPr sz="2050" spc="30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country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Nono</a:t>
            </a:r>
            <a:r>
              <a:rPr sz="2050" spc="-25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nem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ica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DC1A0-DBA3-4117-A8F6-45F2ADF10DF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0E239-AC19-4814-81D8-040651A6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10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852" y="1701063"/>
            <a:ext cx="7786370" cy="4338320"/>
            <a:chOff x="547852" y="1701063"/>
            <a:chExt cx="7786370" cy="4338320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4906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658" y="1680248"/>
            <a:ext cx="5900420" cy="15982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FOL-FC-Ask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8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30" dirty="0">
                <a:latin typeface="Gill Sans MT"/>
                <a:cs typeface="Gill Sans MT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155" dirty="0">
                <a:latin typeface="Gill Sans MT"/>
                <a:cs typeface="Gill Sans MT"/>
              </a:rPr>
              <a:t>or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860"/>
              </a:spcBef>
            </a:pP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repeat</a:t>
            </a:r>
            <a:r>
              <a:rPr sz="1700" spc="21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until</a:t>
            </a: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709295">
              <a:lnSpc>
                <a:spcPct val="100000"/>
              </a:lnSpc>
              <a:spcBef>
                <a:spcPts val="160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{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70929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1120775">
              <a:lnSpc>
                <a:spcPct val="100000"/>
              </a:lnSpc>
              <a:spcBef>
                <a:spcPts val="145"/>
              </a:spcBef>
              <a:tabLst>
                <a:tab pos="2967990" algn="l"/>
              </a:tabLst>
            </a:pPr>
            <a:r>
              <a:rPr sz="1700" spc="40" dirty="0">
                <a:latin typeface="Arial"/>
                <a:cs typeface="Arial"/>
              </a:rPr>
              <a:t>(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22" baseline="-11574" dirty="0">
                <a:latin typeface="Gill Sans MT"/>
                <a:cs typeface="Gill Sans MT"/>
              </a:rPr>
              <a:t>1</a:t>
            </a:r>
            <a:r>
              <a:rPr sz="1800" spc="150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14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-15" baseline="-11574" dirty="0">
                <a:latin typeface="Georgia"/>
                <a:cs typeface="Georgia"/>
              </a:rPr>
              <a:t>n</a:t>
            </a:r>
            <a:r>
              <a:rPr sz="1800" i="1" baseline="-11574" dirty="0">
                <a:latin typeface="Georgia"/>
                <a:cs typeface="Georgia"/>
              </a:rPr>
              <a:t>  </a:t>
            </a:r>
            <a:r>
              <a:rPr sz="1800" i="1" spc="60" baseline="-11574" dirty="0">
                <a:latin typeface="Georgia"/>
                <a:cs typeface="Georgia"/>
              </a:rPr>
              <a:t> </a:t>
            </a:r>
            <a:r>
              <a:rPr sz="1700" spc="245" dirty="0">
                <a:latin typeface="Cambria"/>
                <a:cs typeface="Cambria"/>
              </a:rPr>
              <a:t>⇒</a:t>
            </a:r>
            <a:r>
              <a:rPr sz="1700" dirty="0">
                <a:latin typeface="Cambria"/>
                <a:cs typeface="Cambria"/>
              </a:rPr>
              <a:t>	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35" dirty="0">
                <a:latin typeface="Century"/>
                <a:cs typeface="Century"/>
              </a:rPr>
              <a:t>d</a:t>
            </a:r>
            <a:r>
              <a:rPr sz="1700" spc="110" dirty="0">
                <a:latin typeface="Century"/>
                <a:cs typeface="Century"/>
              </a:rPr>
              <a:t>ardize-A</a:t>
            </a:r>
            <a:r>
              <a:rPr sz="1700" spc="-155" dirty="0">
                <a:latin typeface="Century"/>
                <a:cs typeface="Century"/>
              </a:rPr>
              <a:t>p</a:t>
            </a:r>
            <a:r>
              <a:rPr sz="1700" spc="105" dirty="0">
                <a:latin typeface="Century"/>
                <a:cs typeface="Century"/>
              </a:rPr>
              <a:t>a</a:t>
            </a:r>
            <a:r>
              <a:rPr sz="1700" spc="150" dirty="0">
                <a:latin typeface="Century"/>
                <a:cs typeface="Century"/>
              </a:rPr>
              <a:t>r</a:t>
            </a:r>
            <a:r>
              <a:rPr sz="1700" spc="36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8634" y="3391215"/>
            <a:ext cx="1316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214120" algn="l"/>
              </a:tabLst>
            </a:pPr>
            <a:r>
              <a:rPr sz="1200" spc="-15" dirty="0">
                <a:latin typeface="Gill Sans MT"/>
                <a:cs typeface="Gill Sans MT"/>
              </a:rPr>
              <a:t>1	</a:t>
            </a:r>
            <a:r>
              <a:rPr sz="1200" i="1" spc="-10" dirty="0">
                <a:latin typeface="Georgia"/>
                <a:cs typeface="Georgia"/>
              </a:rPr>
              <a:t>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414" y="3269546"/>
            <a:ext cx="58267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813810" algn="l"/>
                <a:tab pos="4099560" algn="l"/>
                <a:tab pos="4497705" algn="l"/>
              </a:tabLst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fo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r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6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ea</a:t>
            </a:r>
            <a:r>
              <a:rPr sz="1700" spc="10" dirty="0">
                <a:solidFill>
                  <a:srgbClr val="00007E"/>
                </a:solidFill>
                <a:latin typeface="Georgia"/>
                <a:cs typeface="Georgia"/>
              </a:rPr>
              <a:t>c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h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r>
              <a:rPr sz="1700" b="0" i="1" spc="70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such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that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22" baseline="-11574" dirty="0">
                <a:latin typeface="Gill Sans MT"/>
                <a:cs typeface="Gill Sans MT"/>
              </a:rPr>
              <a:t>1</a:t>
            </a:r>
            <a:r>
              <a:rPr sz="1800" baseline="-11574" dirty="0">
                <a:latin typeface="Gill Sans MT"/>
                <a:cs typeface="Gill Sans MT"/>
              </a:rPr>
              <a:t>  </a:t>
            </a:r>
            <a:r>
              <a:rPr sz="1800" spc="-44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b="0" i="1" spc="-11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67" baseline="-11574" dirty="0">
                <a:latin typeface="Georgia"/>
                <a:cs typeface="Georgia"/>
              </a:rPr>
              <a:t>n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r>
              <a:rPr sz="1700" b="0" i="1" dirty="0">
                <a:latin typeface="Bookman Old Style"/>
                <a:cs typeface="Bookman Old Style"/>
              </a:rPr>
              <a:t>	</a:t>
            </a:r>
            <a:r>
              <a:rPr sz="1700" spc="245" dirty="0">
                <a:latin typeface="Arial"/>
                <a:cs typeface="Arial"/>
              </a:rPr>
              <a:t>=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baseline="27777" dirty="0">
                <a:latin typeface="Verdana"/>
                <a:cs typeface="Verdana"/>
              </a:rPr>
              <a:t>	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b="0" i="1" spc="-10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7" baseline="27777" dirty="0">
                <a:latin typeface="Verdana"/>
                <a:cs typeface="Verdana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321" y="3668583"/>
            <a:ext cx="784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82625" algn="l"/>
              </a:tabLst>
            </a:pPr>
            <a:r>
              <a:rPr sz="1200" spc="-15" dirty="0">
                <a:latin typeface="Gill Sans MT"/>
                <a:cs typeface="Gill Sans MT"/>
              </a:rPr>
              <a:t>1	</a:t>
            </a:r>
            <a:r>
              <a:rPr sz="1200" i="1" spc="-10" dirty="0">
                <a:latin typeface="Georgia"/>
                <a:cs typeface="Georgia"/>
              </a:rPr>
              <a:t>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2872" y="3548438"/>
            <a:ext cx="2373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Gill Sans MT"/>
                <a:cs typeface="Gill Sans MT"/>
              </a:rPr>
              <a:t>f</a:t>
            </a:r>
            <a:r>
              <a:rPr sz="1700" spc="-100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some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72" baseline="27777" dirty="0">
                <a:latin typeface="Verdana"/>
                <a:cs typeface="Verdan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baseline="27777" dirty="0">
                <a:latin typeface="Verdana"/>
                <a:cs typeface="Verdana"/>
              </a:rPr>
              <a:t> </a:t>
            </a:r>
            <a:r>
              <a:rPr sz="1800" spc="165" baseline="27777" dirty="0">
                <a:latin typeface="Verdana"/>
                <a:cs typeface="Verdana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753" y="3809276"/>
            <a:ext cx="7127875" cy="1974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2540">
              <a:lnSpc>
                <a:spcPct val="100000"/>
              </a:lnSpc>
              <a:spcBef>
                <a:spcPts val="250"/>
              </a:spcBef>
            </a:pP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85" dirty="0">
                <a:latin typeface="Century"/>
                <a:cs typeface="Century"/>
              </a:rPr>
              <a:t>Subs</a:t>
            </a:r>
            <a:r>
              <a:rPr sz="1700" spc="3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5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116713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187" baseline="27777" dirty="0">
                <a:latin typeface="Verdana"/>
                <a:cs typeface="Verdana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</a:t>
            </a:r>
            <a:r>
              <a:rPr sz="1700" spc="-35" dirty="0">
                <a:latin typeface="Gill Sans MT"/>
                <a:cs typeface="Gill Sans MT"/>
              </a:rPr>
              <a:t>t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renaming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already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i="1" spc="7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85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168402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254" baseline="27777" dirty="0">
                <a:latin typeface="Verdana"/>
                <a:cs typeface="Verdana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endParaRPr sz="170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  <a:spcBef>
                <a:spcPts val="145"/>
              </a:spcBef>
            </a:pP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r>
              <a:rPr sz="1700" b="0" i="1" spc="-229" dirty="0"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00" dirty="0">
                <a:latin typeface="Century"/>
                <a:cs typeface="Century"/>
              </a:rPr>
              <a:t>Unif</a:t>
            </a:r>
            <a:r>
              <a:rPr sz="1700" spc="90" dirty="0">
                <a:latin typeface="Century"/>
                <a:cs typeface="Century"/>
              </a:rPr>
              <a:t>y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52" baseline="27777" dirty="0">
                <a:latin typeface="Verdana"/>
                <a:cs typeface="Verdana"/>
              </a:rPr>
              <a:t>l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15" dirty="0">
                <a:latin typeface="Bookman Old Style"/>
                <a:cs typeface="Bookman Old Style"/>
              </a:rPr>
              <a:t>α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168402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r>
              <a:rPr sz="1700" b="0" i="1" spc="25" dirty="0"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</a:t>
            </a:r>
            <a:r>
              <a:rPr sz="1700" spc="-35" dirty="0">
                <a:latin typeface="Gill Sans MT"/>
                <a:cs typeface="Gill Sans MT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fail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endParaRPr sz="1700">
              <a:latin typeface="Bookman Old Style"/>
              <a:cs typeface="Bookman Old Style"/>
            </a:endParaRPr>
          </a:p>
          <a:p>
            <a:pPr marL="449580">
              <a:lnSpc>
                <a:spcPct val="100000"/>
              </a:lnSpc>
              <a:spcBef>
                <a:spcPts val="160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837" y="1714906"/>
            <a:ext cx="7772400" cy="4323080"/>
          </a:xfrm>
          <a:custGeom>
            <a:avLst/>
            <a:gdLst/>
            <a:ahLst/>
            <a:cxnLst/>
            <a:rect l="l" t="t" r="r" b="b"/>
            <a:pathLst>
              <a:path w="7772400" h="4323080">
                <a:moveTo>
                  <a:pt x="7767066" y="4317491"/>
                </a:moveTo>
                <a:lnTo>
                  <a:pt x="7767066" y="0"/>
                </a:lnTo>
              </a:path>
              <a:path w="7772400" h="4323080">
                <a:moveTo>
                  <a:pt x="0" y="4322826"/>
                </a:moveTo>
                <a:lnTo>
                  <a:pt x="7772400" y="432282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02B7E-CE5E-4EFB-AC5D-B949883388D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A5BB2-11AE-47EE-B804-206FD373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7424" y="4770880"/>
            <a:ext cx="20294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Enemy(Nono,America)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DB279-04F6-443A-93EF-8EDC72369FC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E83DC-B83E-4DF6-B852-1F1A12C2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Weapon(M1)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0"/>
              </a:spcBef>
            </a:pPr>
            <a:r>
              <a:rPr sz="1550" i="1" spc="10" dirty="0">
                <a:latin typeface="Times New Roman"/>
                <a:cs typeface="Times New Roman"/>
              </a:rPr>
              <a:t>Sells(West,M1,Nono)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D639C-B2A7-4BF1-B6D7-7B78055B3EA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C8A5E7-0C32-46F4-B9E5-4791D5F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30122" y="2046973"/>
            <a:ext cx="3089275" cy="2717165"/>
            <a:chOff x="1030122" y="2046973"/>
            <a:chExt cx="3089275" cy="2717165"/>
          </a:xfrm>
        </p:grpSpPr>
        <p:sp>
          <p:nvSpPr>
            <p:cNvPr id="6" name="object 6"/>
            <p:cNvSpPr/>
            <p:nvPr/>
          </p:nvSpPr>
          <p:spPr>
            <a:xfrm>
              <a:off x="1037424" y="3355568"/>
              <a:ext cx="0" cy="1401445"/>
            </a:xfrm>
            <a:custGeom>
              <a:avLst/>
              <a:gdLst/>
              <a:ahLst/>
              <a:cxnLst/>
              <a:rect l="l" t="t" r="r" b="b"/>
              <a:pathLst>
                <a:path h="1401445">
                  <a:moveTo>
                    <a:pt x="0" y="0"/>
                  </a:moveTo>
                  <a:lnTo>
                    <a:pt x="0" y="1401036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1878" y="2054275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901"/>
                  </a:moveTo>
                  <a:lnTo>
                    <a:pt x="0" y="0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Weapon(M1)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23030" y="1754262"/>
            <a:ext cx="13563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9253" y="2405976"/>
            <a:ext cx="6399530" cy="933450"/>
          </a:xfrm>
          <a:custGeom>
            <a:avLst/>
            <a:gdLst/>
            <a:ahLst/>
            <a:cxnLst/>
            <a:rect l="l" t="t" r="r" b="b"/>
            <a:pathLst>
              <a:path w="6399530" h="933450">
                <a:moveTo>
                  <a:pt x="0" y="933221"/>
                </a:moveTo>
                <a:lnTo>
                  <a:pt x="3066288" y="0"/>
                </a:lnTo>
              </a:path>
              <a:path w="6399530" h="933450">
                <a:moveTo>
                  <a:pt x="3066288" y="0"/>
                </a:moveTo>
                <a:lnTo>
                  <a:pt x="6399199" y="933221"/>
                </a:lnTo>
              </a:path>
              <a:path w="6399530" h="933450">
                <a:moveTo>
                  <a:pt x="3066288" y="0"/>
                </a:moveTo>
                <a:lnTo>
                  <a:pt x="1718297" y="933221"/>
                </a:lnTo>
              </a:path>
              <a:path w="6399530" h="933450">
                <a:moveTo>
                  <a:pt x="3066288" y="0"/>
                </a:moveTo>
                <a:lnTo>
                  <a:pt x="3673614" y="933221"/>
                </a:lnTo>
              </a:path>
              <a:path w="6399530" h="933450">
                <a:moveTo>
                  <a:pt x="2462644" y="185178"/>
                </a:moveTo>
                <a:lnTo>
                  <a:pt x="2505865" y="196633"/>
                </a:lnTo>
                <a:lnTo>
                  <a:pt x="2565095" y="212331"/>
                </a:lnTo>
                <a:lnTo>
                  <a:pt x="2638071" y="231230"/>
                </a:lnTo>
                <a:lnTo>
                  <a:pt x="2682288" y="241892"/>
                </a:lnTo>
                <a:lnTo>
                  <a:pt x="2730864" y="252705"/>
                </a:lnTo>
                <a:lnTo>
                  <a:pt x="2783201" y="263177"/>
                </a:lnTo>
                <a:lnTo>
                  <a:pt x="2838705" y="272816"/>
                </a:lnTo>
                <a:lnTo>
                  <a:pt x="2896779" y="281129"/>
                </a:lnTo>
                <a:lnTo>
                  <a:pt x="2956827" y="287624"/>
                </a:lnTo>
                <a:lnTo>
                  <a:pt x="3018253" y="291809"/>
                </a:lnTo>
                <a:lnTo>
                  <a:pt x="3080461" y="293192"/>
                </a:lnTo>
                <a:lnTo>
                  <a:pt x="3137183" y="291722"/>
                </a:lnTo>
                <a:lnTo>
                  <a:pt x="3193569" y="287902"/>
                </a:lnTo>
                <a:lnTo>
                  <a:pt x="3249128" y="282104"/>
                </a:lnTo>
                <a:lnTo>
                  <a:pt x="3303371" y="274700"/>
                </a:lnTo>
                <a:lnTo>
                  <a:pt x="3355808" y="266064"/>
                </a:lnTo>
                <a:lnTo>
                  <a:pt x="3405950" y="256568"/>
                </a:lnTo>
                <a:lnTo>
                  <a:pt x="3453306" y="246586"/>
                </a:lnTo>
                <a:lnTo>
                  <a:pt x="3497388" y="236490"/>
                </a:lnTo>
                <a:lnTo>
                  <a:pt x="3537705" y="226652"/>
                </a:lnTo>
                <a:lnTo>
                  <a:pt x="3605085" y="209245"/>
                </a:lnTo>
                <a:lnTo>
                  <a:pt x="3666106" y="193187"/>
                </a:lnTo>
                <a:lnTo>
                  <a:pt x="3697441" y="184942"/>
                </a:lnTo>
                <a:lnTo>
                  <a:pt x="3708986" y="181904"/>
                </a:lnTo>
                <a:lnTo>
                  <a:pt x="3710635" y="18147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0"/>
              </a:spcBef>
            </a:pPr>
            <a:r>
              <a:rPr sz="1550" i="1" spc="10" dirty="0">
                <a:latin typeface="Times New Roman"/>
                <a:cs typeface="Times New Roman"/>
              </a:rPr>
              <a:t>Sells(West,M1,Nono)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F7769-D4D7-4A78-93A8-4AA4A18110C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B654FD-1731-4BBA-B44F-FFBC48A3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35" dirty="0"/>
              <a:t>forward</a:t>
            </a:r>
            <a:r>
              <a:rPr spc="165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7" y="1608802"/>
            <a:ext cx="7628890" cy="250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2386330" indent="-635">
              <a:lnSpc>
                <a:spcPct val="101000"/>
              </a:lnSpc>
              <a:spcBef>
                <a:spcPts val="90"/>
              </a:spcBef>
            </a:pPr>
            <a:r>
              <a:rPr sz="2050" spc="-45" dirty="0">
                <a:latin typeface="Calibri"/>
                <a:cs typeface="Calibri"/>
              </a:rPr>
              <a:t>Sound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(proof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similar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proof)</a:t>
            </a:r>
            <a:endParaRPr sz="2050">
              <a:latin typeface="Calibri"/>
              <a:cs typeface="Calibri"/>
            </a:endParaRPr>
          </a:p>
          <a:p>
            <a:pPr marL="63500" marR="55880">
              <a:lnSpc>
                <a:spcPct val="101499"/>
              </a:lnSpc>
              <a:spcBef>
                <a:spcPts val="1525"/>
              </a:spcBef>
            </a:pPr>
            <a:r>
              <a:rPr sz="2050" spc="-10" dirty="0">
                <a:solidFill>
                  <a:srgbClr val="00007E"/>
                </a:solidFill>
                <a:latin typeface="Calibri"/>
                <a:cs typeface="Calibri"/>
              </a:rPr>
              <a:t>Datalog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no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functions</a:t>
            </a:r>
            <a:r>
              <a:rPr sz="2050" spc="1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90" dirty="0">
                <a:latin typeface="Calibri"/>
                <a:cs typeface="Calibri"/>
              </a:rPr>
              <a:t>KB)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FC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terminates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Datalog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iterations: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89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-4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literals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latin typeface="Calibri"/>
                <a:cs typeface="Calibri"/>
              </a:rPr>
              <a:t>May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terminate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unavoidable:</a:t>
            </a:r>
            <a:r>
              <a:rPr sz="2050" spc="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semidecidable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27E45-61BD-45CA-9959-B9BF17DBD9F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A4E62-53C6-4D41-B8AE-BD267982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Efficiency</a:t>
            </a:r>
            <a:r>
              <a:rPr spc="130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35" dirty="0"/>
              <a:t>forward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1608802"/>
            <a:ext cx="7802245" cy="33324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Simple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observation: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iteration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sz="2050">
              <a:latin typeface="Bookman Old Style"/>
              <a:cs typeface="Bookman Old Style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95" dirty="0">
                <a:latin typeface="Calibri"/>
                <a:cs typeface="Calibri"/>
              </a:rPr>
              <a:t>remis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30" dirty="0">
                <a:latin typeface="Calibri"/>
                <a:cs typeface="Calibri"/>
              </a:rPr>
              <a:t>asn’t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added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iteratio</a:t>
            </a:r>
            <a:r>
              <a:rPr sz="2050" spc="-70" dirty="0">
                <a:latin typeface="Calibri"/>
                <a:cs typeface="Calibri"/>
              </a:rPr>
              <a:t>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35"/>
              </a:spcBef>
              <a:tabLst>
                <a:tab pos="141351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premise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contains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newly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added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literal</a:t>
            </a:r>
            <a:endParaRPr sz="2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Matching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itself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expensive</a:t>
            </a:r>
            <a:endParaRPr sz="2050">
              <a:latin typeface="Calibri"/>
              <a:cs typeface="Calibri"/>
            </a:endParaRPr>
          </a:p>
          <a:p>
            <a:pPr marL="441959" marR="2059939" indent="-365760">
              <a:lnSpc>
                <a:spcPct val="101499"/>
              </a:lnSpc>
              <a:spcBef>
                <a:spcPts val="1525"/>
              </a:spcBef>
            </a:pP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Database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indexing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(1)</a:t>
            </a:r>
            <a:r>
              <a:rPr sz="2050" spc="8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65" dirty="0">
                <a:latin typeface="Calibri"/>
                <a:cs typeface="Calibri"/>
              </a:rPr>
              <a:t>retrieval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query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Missile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0" dirty="0">
                <a:latin typeface="Calibri"/>
                <a:cs typeface="Calibri"/>
              </a:rPr>
              <a:t>retrieves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Missile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8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76200" marR="1263015" indent="-635">
              <a:lnSpc>
                <a:spcPct val="163400"/>
              </a:lnSpc>
            </a:pPr>
            <a:r>
              <a:rPr sz="2050" spc="-40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conjunctive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premises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against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facts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NP-hard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widely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deductive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databases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E931C-EFA6-43AC-8729-5CF43D38C1D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403DF-1135-410D-8624-4E11136C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75" dirty="0"/>
              <a:t>Hard</a:t>
            </a:r>
            <a:r>
              <a:rPr spc="140" dirty="0"/>
              <a:t> </a:t>
            </a:r>
            <a:r>
              <a:rPr dirty="0"/>
              <a:t>matching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7567" y="2487891"/>
            <a:ext cx="2267585" cy="1237615"/>
            <a:chOff x="1007567" y="2487891"/>
            <a:chExt cx="2267585" cy="1237615"/>
          </a:xfrm>
        </p:grpSpPr>
        <p:sp>
          <p:nvSpPr>
            <p:cNvPr id="4" name="object 4"/>
            <p:cNvSpPr/>
            <p:nvPr/>
          </p:nvSpPr>
          <p:spPr>
            <a:xfrm>
              <a:off x="1191043" y="2495829"/>
              <a:ext cx="2076450" cy="1221740"/>
            </a:xfrm>
            <a:custGeom>
              <a:avLst/>
              <a:gdLst/>
              <a:ahLst/>
              <a:cxnLst/>
              <a:rect l="l" t="t" r="r" b="b"/>
              <a:pathLst>
                <a:path w="2076450" h="1221739">
                  <a:moveTo>
                    <a:pt x="1709623" y="1221155"/>
                  </a:moveTo>
                  <a:lnTo>
                    <a:pt x="2075967" y="793750"/>
                  </a:lnTo>
                </a:path>
                <a:path w="2076450" h="1221739">
                  <a:moveTo>
                    <a:pt x="2075967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1831746" y="183172"/>
                  </a:moveTo>
                  <a:lnTo>
                    <a:pt x="915873" y="0"/>
                  </a:lnTo>
                </a:path>
                <a:path w="2076450" h="1221739">
                  <a:moveTo>
                    <a:pt x="915873" y="0"/>
                  </a:moveTo>
                  <a:lnTo>
                    <a:pt x="0" y="427405"/>
                  </a:lnTo>
                </a:path>
                <a:path w="2076450" h="1221739">
                  <a:moveTo>
                    <a:pt x="0" y="427405"/>
                  </a:moveTo>
                  <a:lnTo>
                    <a:pt x="976934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915873" y="0"/>
                  </a:lnTo>
                </a:path>
                <a:path w="2076450" h="1221739">
                  <a:moveTo>
                    <a:pt x="976934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976934" y="793750"/>
                  </a:moveTo>
                  <a:lnTo>
                    <a:pt x="2075967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1709623" y="1221155"/>
                  </a:lnTo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2342" y="2809627"/>
            <a:ext cx="2616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WA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3440" y="2314257"/>
            <a:ext cx="367030" cy="367030"/>
            <a:chOff x="1923440" y="2314257"/>
            <a:chExt cx="367030" cy="367030"/>
          </a:xfrm>
        </p:grpSpPr>
        <p:sp>
          <p:nvSpPr>
            <p:cNvPr id="9" name="object 9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2624" y="238222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NT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4489" y="3108007"/>
            <a:ext cx="367030" cy="367030"/>
            <a:chOff x="1984489" y="3108007"/>
            <a:chExt cx="367030" cy="367030"/>
          </a:xfrm>
        </p:grpSpPr>
        <p:sp>
          <p:nvSpPr>
            <p:cNvPr id="13" name="object 13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57577" y="317597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SA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9300" y="2497429"/>
            <a:ext cx="367030" cy="367030"/>
            <a:chOff x="2839300" y="2497429"/>
            <a:chExt cx="367030" cy="367030"/>
          </a:xfrm>
        </p:grpSpPr>
        <p:sp>
          <p:nvSpPr>
            <p:cNvPr id="17" name="object 17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5137" y="2565393"/>
            <a:ext cx="1397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Q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83534" y="3108007"/>
            <a:ext cx="367030" cy="367030"/>
            <a:chOff x="3083534" y="3108007"/>
            <a:chExt cx="367030" cy="367030"/>
          </a:xfrm>
        </p:grpSpPr>
        <p:sp>
          <p:nvSpPr>
            <p:cNvPr id="21" name="object 21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30676" y="3186257"/>
            <a:ext cx="28194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105" dirty="0">
                <a:latin typeface="Arial"/>
                <a:cs typeface="Arial"/>
              </a:rPr>
              <a:t>NSW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7495" y="3535718"/>
            <a:ext cx="366395" cy="366395"/>
            <a:chOff x="2717495" y="3535718"/>
            <a:chExt cx="366395" cy="366395"/>
          </a:xfrm>
        </p:grpSpPr>
        <p:sp>
          <p:nvSpPr>
            <p:cNvPr id="25" name="object 25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09926" y="3623240"/>
            <a:ext cx="3816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spc="-80" dirty="0">
                <a:latin typeface="Arial"/>
                <a:cs typeface="Arial"/>
              </a:rPr>
              <a:t>Vic</a:t>
            </a:r>
            <a:r>
              <a:rPr sz="1725" spc="-120" baseline="7246" dirty="0">
                <a:latin typeface="Arial"/>
                <a:cs typeface="Arial"/>
              </a:rPr>
              <a:t>V</a:t>
            </a:r>
            <a:r>
              <a:rPr sz="700" spc="-80" dirty="0">
                <a:latin typeface="Arial"/>
                <a:cs typeface="Arial"/>
              </a:rPr>
              <a:t>toria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6189" y="4092879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351078" y="175539"/>
                </a:moveTo>
                <a:lnTo>
                  <a:pt x="344808" y="128872"/>
                </a:lnTo>
                <a:lnTo>
                  <a:pt x="327113" y="86939"/>
                </a:lnTo>
                <a:lnTo>
                  <a:pt x="299666" y="51412"/>
                </a:lnTo>
                <a:lnTo>
                  <a:pt x="264139" y="23965"/>
                </a:lnTo>
                <a:lnTo>
                  <a:pt x="222206" y="6270"/>
                </a:lnTo>
                <a:lnTo>
                  <a:pt x="175539" y="0"/>
                </a:lnTo>
                <a:lnTo>
                  <a:pt x="128872" y="6270"/>
                </a:lnTo>
                <a:lnTo>
                  <a:pt x="86939" y="23965"/>
                </a:lnTo>
                <a:lnTo>
                  <a:pt x="51412" y="51412"/>
                </a:lnTo>
                <a:lnTo>
                  <a:pt x="23965" y="86939"/>
                </a:lnTo>
                <a:lnTo>
                  <a:pt x="6270" y="128872"/>
                </a:lnTo>
                <a:lnTo>
                  <a:pt x="0" y="175539"/>
                </a:lnTo>
                <a:lnTo>
                  <a:pt x="6270" y="222206"/>
                </a:lnTo>
                <a:lnTo>
                  <a:pt x="23965" y="264139"/>
                </a:lnTo>
                <a:lnTo>
                  <a:pt x="51412" y="299666"/>
                </a:lnTo>
                <a:lnTo>
                  <a:pt x="86939" y="327113"/>
                </a:lnTo>
                <a:lnTo>
                  <a:pt x="128872" y="344808"/>
                </a:lnTo>
                <a:lnTo>
                  <a:pt x="175539" y="351078"/>
                </a:lnTo>
                <a:lnTo>
                  <a:pt x="222206" y="344808"/>
                </a:lnTo>
                <a:lnTo>
                  <a:pt x="264139" y="327113"/>
                </a:lnTo>
                <a:lnTo>
                  <a:pt x="299666" y="299666"/>
                </a:lnTo>
                <a:lnTo>
                  <a:pt x="327113" y="264139"/>
                </a:lnTo>
                <a:lnTo>
                  <a:pt x="344808" y="222206"/>
                </a:lnTo>
                <a:lnTo>
                  <a:pt x="351078" y="175539"/>
                </a:lnTo>
                <a:close/>
              </a:path>
            </a:pathLst>
          </a:custGeom>
          <a:ln w="15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12389" y="4152893"/>
            <a:ext cx="1149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4170934" y="1570133"/>
            <a:ext cx="3320415" cy="7600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434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nt,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nt,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453" y="2304700"/>
            <a:ext cx="3329304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  <a:tabLst>
                <a:tab pos="1262380" algn="l"/>
                <a:tab pos="1655445" algn="l"/>
              </a:tabLst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Cambria"/>
                <a:cs typeface="Cambria"/>
              </a:rPr>
              <a:t>∧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Cambria"/>
                <a:cs typeface="Cambria"/>
              </a:rPr>
              <a:t>∧  </a:t>
            </a:r>
            <a:r>
              <a:rPr sz="2050" i="1" spc="-30" dirty="0">
                <a:solidFill>
                  <a:srgbClr val="990099"/>
                </a:solidFill>
                <a:latin typeface="Georgia"/>
                <a:cs typeface="Georgia"/>
              </a:rPr>
              <a:t>Diff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v,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Colorable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0937" y="3455322"/>
            <a:ext cx="19208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ed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een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3365" y="3455322"/>
            <a:ext cx="2188845" cy="11277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ed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434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1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een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567" y="4710143"/>
            <a:ext cx="67417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Colorable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()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inferred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include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85" dirty="0">
                <a:latin typeface="Calibri"/>
                <a:cs typeface="Calibri"/>
              </a:rPr>
              <a:t>3SAT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case,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hence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NP-hard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C04026-BDCA-48FF-AF78-E0273474EF1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E413C8-6C1F-4651-8987-C5BB84B1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Universal</a:t>
            </a:r>
            <a:r>
              <a:rPr spc="160" dirty="0"/>
              <a:t> </a:t>
            </a:r>
            <a:r>
              <a:rPr spc="5" dirty="0"/>
              <a:t>instantiation</a:t>
            </a:r>
            <a:r>
              <a:rPr spc="130" dirty="0"/>
              <a:t> </a:t>
            </a:r>
            <a:r>
              <a:rPr spc="300" dirty="0"/>
              <a:t>(UI)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470810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569" y="1518317"/>
            <a:ext cx="8516620" cy="36709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50" spc="-25" dirty="0">
                <a:latin typeface="Calibri"/>
                <a:cs typeface="Calibri"/>
              </a:rPr>
              <a:t>Every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instantiation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it:</a:t>
            </a:r>
            <a:endParaRPr sz="2050">
              <a:latin typeface="Calibri"/>
              <a:cs typeface="Calibri"/>
            </a:endParaRPr>
          </a:p>
          <a:p>
            <a:pPr marR="5949950" algn="ctr">
              <a:lnSpc>
                <a:spcPct val="100000"/>
              </a:lnSpc>
              <a:spcBef>
                <a:spcPts val="1005"/>
              </a:spcBef>
              <a:tabLst>
                <a:tab pos="467359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R="5950585" algn="ctr">
              <a:lnSpc>
                <a:spcPct val="100000"/>
              </a:lnSpc>
              <a:spcBef>
                <a:spcPts val="350"/>
              </a:spcBef>
            </a:pP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Subs</a:t>
            </a:r>
            <a:r>
              <a:rPr sz="2050" spc="70" dirty="0">
                <a:solidFill>
                  <a:srgbClr val="990099"/>
                </a:solidFill>
                <a:latin typeface="Century"/>
                <a:cs typeface="Century"/>
              </a:rPr>
              <a:t>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term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50925" algn="l"/>
                <a:tab pos="3578860" algn="l"/>
                <a:tab pos="3971290" algn="l"/>
              </a:tabLst>
            </a:pP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yields</a:t>
            </a:r>
            <a:endParaRPr sz="2050">
              <a:latin typeface="Calibri"/>
              <a:cs typeface="Calibri"/>
            </a:endParaRPr>
          </a:p>
          <a:p>
            <a:pPr marL="391795" marR="1986914">
              <a:lnSpc>
                <a:spcPct val="101000"/>
              </a:lnSpc>
              <a:spcBef>
                <a:spcPts val="1405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5817235" algn="l"/>
                <a:tab pos="621157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endParaRPr sz="205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25"/>
              </a:spcBef>
            </a:pPr>
            <a:r>
              <a:rPr sz="2050" b="1" spc="-10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139B1-1CC3-41C9-BD1C-80702E6F28F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4829-EEC7-4427-9AA2-FFBBFAFE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Backward</a:t>
            </a:r>
            <a:r>
              <a:rPr spc="13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4064635"/>
            <a:chOff x="554837" y="1701190"/>
            <a:chExt cx="7774305" cy="406463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4040504"/>
            </a:xfrm>
            <a:custGeom>
              <a:avLst/>
              <a:gdLst/>
              <a:ahLst/>
              <a:cxnLst/>
              <a:rect l="l" t="t" r="r" b="b"/>
              <a:pathLst>
                <a:path h="4040504">
                  <a:moveTo>
                    <a:pt x="0" y="404012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" y="1713382"/>
              <a:ext cx="7772400" cy="4045585"/>
            </a:xfrm>
            <a:custGeom>
              <a:avLst/>
              <a:gdLst/>
              <a:ahLst/>
              <a:cxnLst/>
              <a:rect l="l" t="t" r="r" b="b"/>
              <a:pathLst>
                <a:path w="7772400" h="4045585">
                  <a:moveTo>
                    <a:pt x="7767066" y="4040123"/>
                  </a:moveTo>
                  <a:lnTo>
                    <a:pt x="7767066" y="0"/>
                  </a:lnTo>
                </a:path>
                <a:path w="7772400" h="4045585">
                  <a:moveTo>
                    <a:pt x="0" y="4045458"/>
                  </a:moveTo>
                  <a:lnTo>
                    <a:pt x="7772400" y="404545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9958" y="1771689"/>
            <a:ext cx="7214870" cy="3735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0" dirty="0">
                <a:solidFill>
                  <a:srgbClr val="B30000"/>
                </a:solidFill>
                <a:latin typeface="Century"/>
                <a:cs typeface="Century"/>
              </a:rPr>
              <a:t>FOL-BC-Ask</a:t>
            </a:r>
            <a:r>
              <a:rPr sz="1700" spc="90" dirty="0">
                <a:latin typeface="Gill Sans MT"/>
                <a:cs typeface="Gill Sans MT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9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spc="-1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θ</a:t>
            </a:r>
            <a:r>
              <a:rPr sz="1700" spc="-5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substitutions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140"/>
              </a:spcBef>
            </a:pP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85" dirty="0">
                <a:latin typeface="Gill Sans MT"/>
                <a:cs typeface="Gill Sans MT"/>
              </a:rPr>
              <a:t>:</a:t>
            </a:r>
            <a:r>
              <a:rPr sz="1700" spc="204" dirty="0">
                <a:latin typeface="Gill Sans MT"/>
                <a:cs typeface="Gill Sans MT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125" dirty="0">
                <a:latin typeface="Gill Sans MT"/>
                <a:cs typeface="Gill Sans MT"/>
              </a:rPr>
              <a:t>,</a:t>
            </a:r>
            <a:r>
              <a:rPr sz="1700" spc="50" dirty="0">
                <a:latin typeface="Gill Sans MT"/>
                <a:cs typeface="Gill Sans MT"/>
              </a:rPr>
              <a:t> 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knowledge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base</a:t>
            </a:r>
            <a:endParaRPr sz="1700">
              <a:latin typeface="Gill Sans MT"/>
              <a:cs typeface="Gill Sans MT"/>
            </a:endParaRPr>
          </a:p>
          <a:p>
            <a:pPr marL="1130300">
              <a:lnSpc>
                <a:spcPct val="100000"/>
              </a:lnSpc>
              <a:spcBef>
                <a:spcPts val="160"/>
              </a:spcBef>
            </a:pP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spc="-1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conjuncts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forming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query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(</a:t>
            </a:r>
            <a:r>
              <a:rPr sz="1700" b="0" i="1" spc="-75" dirty="0">
                <a:latin typeface="Bookman Old Style"/>
                <a:cs typeface="Bookman Old Style"/>
              </a:rPr>
              <a:t>θ</a:t>
            </a:r>
            <a:r>
              <a:rPr sz="1700" b="0" i="1" spc="85" dirty="0">
                <a:latin typeface="Bookman Old Style"/>
                <a:cs typeface="Bookman Old Style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already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applied)</a:t>
            </a:r>
            <a:endParaRPr sz="1700">
              <a:latin typeface="Gill Sans MT"/>
              <a:cs typeface="Gill Sans MT"/>
            </a:endParaRPr>
          </a:p>
          <a:p>
            <a:pPr marL="1130300">
              <a:lnSpc>
                <a:spcPct val="100000"/>
              </a:lnSpc>
              <a:spcBef>
                <a:spcPts val="155"/>
              </a:spcBef>
            </a:pP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θ</a:t>
            </a:r>
            <a:r>
              <a:rPr sz="1700" spc="-50" dirty="0">
                <a:latin typeface="Gill Sans MT"/>
                <a:cs typeface="Gill Sans MT"/>
              </a:rPr>
              <a:t>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current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substitution,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200" dirty="0">
                <a:latin typeface="Cambria"/>
                <a:cs typeface="Cambria"/>
              </a:rPr>
              <a:t>{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10515">
              <a:lnSpc>
                <a:spcPct val="100000"/>
              </a:lnSpc>
              <a:spcBef>
                <a:spcPts val="14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5" dirty="0">
                <a:latin typeface="Gill Sans MT"/>
                <a:cs typeface="Gill Sans MT"/>
              </a:rPr>
              <a:t>:</a:t>
            </a:r>
            <a:r>
              <a:rPr sz="1700" spc="25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r>
              <a:rPr sz="1700" spc="30" dirty="0">
                <a:latin typeface="Gill Sans MT"/>
                <a:cs typeface="Gill Sans MT"/>
              </a:rPr>
              <a:t>,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substitutions,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87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latin typeface="Cambria"/>
                <a:cs typeface="Cambria"/>
              </a:rPr>
              <a:t>{</a:t>
            </a:r>
            <a:r>
              <a:rPr sz="1700" b="0" i="1" spc="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10515">
              <a:lnSpc>
                <a:spcPct val="100000"/>
              </a:lnSpc>
              <a:spcBef>
                <a:spcPts val="155"/>
              </a:spcBef>
            </a:pP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85" dirty="0">
                <a:latin typeface="Century"/>
                <a:cs typeface="Century"/>
              </a:rPr>
              <a:t>Subs</a:t>
            </a:r>
            <a:r>
              <a:rPr sz="1700" spc="50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140" dirty="0">
                <a:latin typeface="Century"/>
                <a:cs typeface="Century"/>
              </a:rPr>
              <a:t>Firs</a:t>
            </a:r>
            <a:r>
              <a:rPr sz="1700" spc="14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))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  <a:spcBef>
                <a:spcPts val="155"/>
              </a:spcBef>
              <a:tabLst>
                <a:tab pos="6019165" algn="l"/>
                <a:tab pos="6368415" algn="l"/>
              </a:tabLst>
            </a:pP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95" dirty="0">
                <a:latin typeface="Century"/>
                <a:cs typeface="Century"/>
              </a:rPr>
              <a:t>Standardize-Apart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95" dirty="0">
                <a:latin typeface="Gill Sans MT"/>
                <a:cs typeface="Gill Sans MT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82" baseline="-11574" dirty="0">
                <a:latin typeface="Gill Sans MT"/>
                <a:cs typeface="Gill Sans MT"/>
              </a:rPr>
              <a:t>1 </a:t>
            </a:r>
            <a:r>
              <a:rPr sz="1800" spc="397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550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425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560" dirty="0">
                <a:latin typeface="Cambria"/>
                <a:cs typeface="Cambria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75" baseline="-11574" dirty="0">
                <a:latin typeface="Georgia"/>
                <a:cs typeface="Georgia"/>
              </a:rPr>
              <a:t>n	</a:t>
            </a:r>
            <a:r>
              <a:rPr sz="1700" spc="245" dirty="0">
                <a:latin typeface="Cambria"/>
                <a:cs typeface="Cambria"/>
              </a:rPr>
              <a:t>⇒	</a:t>
            </a:r>
            <a:r>
              <a:rPr sz="1700" b="0" i="1" spc="-55" dirty="0">
                <a:latin typeface="Bookman Old Style"/>
                <a:cs typeface="Bookman Old Style"/>
              </a:rPr>
              <a:t>q</a:t>
            </a:r>
            <a:r>
              <a:rPr sz="1700" spc="-5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133475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170" dirty="0">
                <a:latin typeface="Bookman Old Style"/>
                <a:cs typeface="Bookman Old Style"/>
              </a:rPr>
              <a:t>θ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100" dirty="0">
                <a:latin typeface="Century"/>
                <a:cs typeface="Century"/>
              </a:rPr>
              <a:t>Unif</a:t>
            </a:r>
            <a:r>
              <a:rPr sz="1700" spc="90" dirty="0">
                <a:latin typeface="Century"/>
                <a:cs typeface="Century"/>
              </a:rPr>
              <a:t>y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7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5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52" baseline="27777" dirty="0">
                <a:latin typeface="Verdana"/>
                <a:cs typeface="Verdana"/>
              </a:rPr>
              <a:t>l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succeeds</a:t>
            </a:r>
            <a:endParaRPr sz="1700">
              <a:latin typeface="Gill Sans MT"/>
              <a:cs typeface="Gill Sans MT"/>
            </a:endParaRPr>
          </a:p>
          <a:p>
            <a:pPr marL="721995">
              <a:lnSpc>
                <a:spcPct val="100000"/>
              </a:lnSpc>
              <a:spcBef>
                <a:spcPts val="145"/>
              </a:spcBef>
            </a:pP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ne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w</a:t>
            </a:r>
            <a:r>
              <a:rPr sz="1700" u="sng" spc="90" dirty="0">
                <a:solidFill>
                  <a:srgbClr val="004B00"/>
                </a:solidFill>
                <a:uFill>
                  <a:solidFill>
                    <a:srgbClr val="004A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als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110" dirty="0">
                <a:latin typeface="Cambria"/>
                <a:cs typeface="Cambria"/>
              </a:rPr>
              <a:t> 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52" baseline="-11574" dirty="0">
                <a:latin typeface="Gill Sans MT"/>
                <a:cs typeface="Gill Sans MT"/>
              </a:rPr>
              <a:t>1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67" baseline="-11574" dirty="0">
                <a:latin typeface="Georgia"/>
                <a:cs typeface="Georgia"/>
              </a:rPr>
              <a:t>n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65" dirty="0">
                <a:latin typeface="Century"/>
                <a:cs typeface="Century"/>
              </a:rPr>
              <a:t>Res</a:t>
            </a:r>
            <a:r>
              <a:rPr sz="1700" spc="100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)</a:t>
            </a:r>
            <a:r>
              <a:rPr sz="1700" spc="-4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5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85" dirty="0">
                <a:latin typeface="Century"/>
                <a:cs typeface="Century"/>
              </a:rPr>
              <a:t>OL-BC-As</a:t>
            </a:r>
            <a:r>
              <a:rPr sz="1700" spc="90" dirty="0">
                <a:latin typeface="Century"/>
                <a:cs typeface="Century"/>
              </a:rPr>
              <a:t>k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ne</a:t>
            </a:r>
            <a:r>
              <a:rPr sz="1700" i="1" spc="165" dirty="0">
                <a:solidFill>
                  <a:srgbClr val="004B00"/>
                </a:solidFill>
                <a:latin typeface="Times New Roman"/>
                <a:cs typeface="Times New Roman"/>
              </a:rPr>
              <a:t>w</a:t>
            </a:r>
            <a:r>
              <a:rPr sz="1700" u="sng" spc="80" dirty="0">
                <a:solidFill>
                  <a:srgbClr val="004B00"/>
                </a:solidFill>
                <a:uFill>
                  <a:solidFill>
                    <a:srgbClr val="004A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70" dirty="0">
                <a:latin typeface="Century"/>
                <a:cs typeface="Century"/>
              </a:rPr>
              <a:t>Compos</a:t>
            </a:r>
            <a:r>
              <a:rPr sz="1700" spc="20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40" dirty="0">
                <a:latin typeface="Bookman Old Style"/>
                <a:cs typeface="Bookman Old Style"/>
              </a:rPr>
              <a:t>θ</a:t>
            </a:r>
            <a:r>
              <a:rPr sz="1800" spc="89" baseline="27777" dirty="0">
                <a:latin typeface="Verdana"/>
                <a:cs typeface="Verdana"/>
              </a:rPr>
              <a:t>l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)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spc="155" dirty="0">
                <a:latin typeface="Cambria"/>
                <a:cs typeface="Cambr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endParaRPr sz="170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3ECA0-1550-4B81-BF8D-C746EA49EEC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66084-7193-4C4E-9816-6A7FDB8C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182F4-1010-4C4C-A283-4B642F89422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4C584-A657-4EC1-9608-4C2779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Weapon(y)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American(x)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13" name="object 13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532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40DB7-4C5B-4301-A9FE-C9590587E17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A0917D-CEE4-469A-8E18-238A5D83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Weapon(y)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74"/>
            <a:ext cx="7561580" cy="309245"/>
          </a:xfrm>
          <a:custGeom>
            <a:avLst/>
            <a:gdLst/>
            <a:ahLst/>
            <a:cxnLst/>
            <a:rect l="l" t="t" r="r" b="b"/>
            <a:pathLst>
              <a:path w="7561580" h="309245">
                <a:moveTo>
                  <a:pt x="1447292" y="0"/>
                </a:moveTo>
                <a:lnTo>
                  <a:pt x="0" y="0"/>
                </a:lnTo>
                <a:lnTo>
                  <a:pt x="0" y="309245"/>
                </a:lnTo>
                <a:lnTo>
                  <a:pt x="1447292" y="309245"/>
                </a:lnTo>
                <a:lnTo>
                  <a:pt x="1447292" y="0"/>
                </a:lnTo>
                <a:close/>
              </a:path>
              <a:path w="7561580" h="309245">
                <a:moveTo>
                  <a:pt x="7561262" y="0"/>
                </a:moveTo>
                <a:lnTo>
                  <a:pt x="6282093" y="0"/>
                </a:lnTo>
                <a:lnTo>
                  <a:pt x="6282093" y="309245"/>
                </a:lnTo>
                <a:lnTo>
                  <a:pt x="7561262" y="309245"/>
                </a:lnTo>
                <a:lnTo>
                  <a:pt x="7561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11" name="object 1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B3D9D-0357-427A-8B09-0AC42FEA572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9C3C5C-64E8-48EE-A898-8356EA24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Hostile(Nono)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77073-9A37-4EFE-86F8-1A562DB005B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69AA9C-261E-4C8F-8716-CD041227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Hostile(Nono)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7544" y="1752819"/>
            <a:ext cx="12103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8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F8B17-20D5-4982-9B81-9D776B3F2B1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86FD36-A129-447F-82B7-EBE8B611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4" name="object 4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19" name="object 19"/>
          <p:cNvSpPr txBox="1"/>
          <p:nvPr/>
        </p:nvSpPr>
        <p:spPr>
          <a:xfrm>
            <a:off x="3808951" y="3614807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z/Nono</a:t>
            </a:r>
            <a:r>
              <a:rPr sz="2325" i="1" spc="-277" baseline="1792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549" y="1752814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z/Nono}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3ECB6-6890-4F0C-BC88-438D5C1434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C457449-44FA-421C-8026-B1EA5827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71356" y="3319539"/>
          <a:ext cx="1995803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4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6" name="object 6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0" name="object 20"/>
          <p:cNvSpPr txBox="1"/>
          <p:nvPr/>
        </p:nvSpPr>
        <p:spPr>
          <a:xfrm>
            <a:off x="721439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2262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746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8953" y="3614808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z/Nono</a:t>
            </a:r>
            <a:r>
              <a:rPr sz="2325" i="1" spc="-277" baseline="1792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07544" y="1752819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z/Nono}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3A81F-7A18-449D-8561-A8206F6F657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3ACB2A-5F40-4368-AB46-F8A09A1D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5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-15" dirty="0"/>
              <a:t>backward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15759" cy="2504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Depth-first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recursive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search: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proof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latin typeface="Calibri"/>
                <a:cs typeface="Calibri"/>
              </a:rPr>
              <a:t>Incomplete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due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infinite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loops</a:t>
            </a:r>
            <a:endParaRPr sz="205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25"/>
              </a:spcBef>
              <a:tabLst>
                <a:tab pos="98425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20" dirty="0">
                <a:latin typeface="Calibri"/>
                <a:cs typeface="Calibri"/>
              </a:rPr>
              <a:t>fix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against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stack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Inefficient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due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repeated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subgoals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(both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success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failure)</a:t>
            </a:r>
            <a:endParaRPr sz="205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35"/>
              </a:spcBef>
              <a:tabLst>
                <a:tab pos="98425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20" dirty="0">
                <a:latin typeface="Calibri"/>
                <a:cs typeface="Calibri"/>
              </a:rPr>
              <a:t>fix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using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caching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previous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results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(extra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space!)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Widely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(without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improvements!)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logic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programming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92F24-AA94-4D5C-9595-B4A8DCF50B6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A348A-64DB-47CB-94B9-94453F41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635"/>
              </a:lnSpc>
            </a:pPr>
            <a:r>
              <a:rPr spc="70" dirty="0"/>
              <a:t>Logic</a:t>
            </a:r>
            <a:r>
              <a:rPr spc="90" dirty="0"/>
              <a:t> </a:t>
            </a:r>
            <a:r>
              <a:rPr spc="3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4597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Sound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bite: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computation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KBs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52" y="2087338"/>
            <a:ext cx="3795395" cy="2555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solidFill>
                  <a:srgbClr val="004B00"/>
                </a:solidFill>
                <a:latin typeface="Calibri"/>
                <a:cs typeface="Calibri"/>
              </a:rPr>
              <a:t>Logic</a:t>
            </a:r>
            <a:r>
              <a:rPr sz="2050" spc="1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programming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5" dirty="0">
                <a:latin typeface="Calibri"/>
                <a:cs typeface="Calibri"/>
              </a:rPr>
              <a:t>Identify</a:t>
            </a:r>
            <a:r>
              <a:rPr sz="2050" spc="114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problem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65" dirty="0">
                <a:latin typeface="Calibri"/>
                <a:cs typeface="Calibri"/>
              </a:rPr>
              <a:t>Assemble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20" dirty="0">
                <a:latin typeface="Calibri"/>
                <a:cs typeface="Calibri"/>
              </a:rPr>
              <a:t>Tea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break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instance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20" dirty="0">
                <a:latin typeface="Calibri"/>
                <a:cs typeface="Calibri"/>
              </a:rPr>
              <a:t>Ask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queries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5" dirty="0">
                <a:latin typeface="Calibri"/>
                <a:cs typeface="Calibri"/>
              </a:rPr>
              <a:t>Find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321" y="2087338"/>
            <a:ext cx="3418840" cy="2555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8230" indent="635">
              <a:lnSpc>
                <a:spcPct val="101299"/>
              </a:lnSpc>
              <a:spcBef>
                <a:spcPts val="85"/>
              </a:spcBef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Ordinary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programming </a:t>
            </a:r>
            <a:r>
              <a:rPr sz="2050" spc="-44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Identify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problem 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Assemble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Figure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-55" dirty="0">
                <a:latin typeface="Calibri"/>
                <a:cs typeface="Calibri"/>
              </a:rPr>
              <a:t> solution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Program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endParaRPr sz="2050">
              <a:latin typeface="Calibri"/>
              <a:cs typeface="Calibri"/>
            </a:endParaRPr>
          </a:p>
          <a:p>
            <a:pPr marL="13970" marR="5080" indent="-1905">
              <a:lnSpc>
                <a:spcPts val="2500"/>
              </a:lnSpc>
              <a:spcBef>
                <a:spcPts val="70"/>
              </a:spcBef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instance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data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Apply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program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data</a:t>
            </a:r>
            <a:endParaRPr sz="2050">
              <a:latin typeface="Calibri"/>
              <a:cs typeface="Calibri"/>
            </a:endParaRPr>
          </a:p>
          <a:p>
            <a:pPr marL="13335">
              <a:lnSpc>
                <a:spcPts val="2390"/>
              </a:lnSpc>
            </a:pPr>
            <a:r>
              <a:rPr sz="2050" spc="-35" dirty="0">
                <a:latin typeface="Calibri"/>
                <a:cs typeface="Calibri"/>
              </a:rPr>
              <a:t>Debug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procedural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errors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44" y="4800064"/>
            <a:ext cx="7359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Should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easier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debug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Capital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ewY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ork,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US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14" dirty="0">
                <a:solidFill>
                  <a:srgbClr val="990099"/>
                </a:solidFill>
                <a:latin typeface="Arial"/>
                <a:cs typeface="Arial"/>
              </a:rPr>
              <a:t>:=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+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2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BBD55-C7A9-4FB5-9C5E-D64EFDE2EC2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EC801-1AA6-4668-BC4A-5D93392D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Existential</a:t>
            </a:r>
            <a:r>
              <a:rPr spc="140" dirty="0"/>
              <a:t> </a:t>
            </a:r>
            <a:r>
              <a:rPr spc="5" dirty="0"/>
              <a:t>instantiation</a:t>
            </a:r>
            <a:r>
              <a:rPr spc="120" dirty="0"/>
              <a:t> </a:t>
            </a:r>
            <a:r>
              <a:rPr spc="260" dirty="0"/>
              <a:t>(EI)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786278"/>
            <a:ext cx="1882139" cy="0"/>
          </a:xfrm>
          <a:custGeom>
            <a:avLst/>
            <a:gdLst/>
            <a:ahLst/>
            <a:cxnLst/>
            <a:rect l="l" t="t" r="r" b="b"/>
            <a:pathLst>
              <a:path w="1882139">
                <a:moveTo>
                  <a:pt x="0" y="0"/>
                </a:moveTo>
                <a:lnTo>
                  <a:pt x="188213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643855"/>
            <a:ext cx="7141209" cy="4476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dirty="0">
                <a:latin typeface="Calibri"/>
                <a:cs typeface="Calibri"/>
              </a:rPr>
              <a:t>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spc="-1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sz="2050">
              <a:latin typeface="Bookman Old Style"/>
              <a:cs typeface="Bookman Old Style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that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does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not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appear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elsewhere</a:t>
            </a:r>
            <a:r>
              <a:rPr sz="2050" spc="22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in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the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knowledge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base</a:t>
            </a:r>
            <a:r>
              <a:rPr sz="2050" spc="20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  <a:p>
            <a:pPr marR="4487545" algn="ctr">
              <a:lnSpc>
                <a:spcPct val="100000"/>
              </a:lnSpc>
              <a:spcBef>
                <a:spcPts val="1005"/>
              </a:spcBef>
              <a:tabLst>
                <a:tab pos="468630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R="4488180" algn="ctr">
              <a:lnSpc>
                <a:spcPct val="100000"/>
              </a:lnSpc>
              <a:spcBef>
                <a:spcPts val="360"/>
              </a:spcBef>
            </a:pP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Subs</a:t>
            </a:r>
            <a:r>
              <a:rPr sz="2050" spc="70" dirty="0">
                <a:solidFill>
                  <a:srgbClr val="990099"/>
                </a:solidFill>
                <a:latin typeface="Century"/>
                <a:cs typeface="Century"/>
              </a:rPr>
              <a:t>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40"/>
              </a:spcBef>
              <a:tabLst>
                <a:tab pos="1089025" algn="l"/>
              </a:tabLst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yields</a:t>
            </a:r>
            <a:endParaRPr sz="205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89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89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50800" marR="464184">
              <a:lnSpc>
                <a:spcPct val="163400"/>
              </a:lnSpc>
              <a:tabLst>
                <a:tab pos="3006090" algn="l"/>
              </a:tabLst>
            </a:pPr>
            <a:r>
              <a:rPr sz="2050" spc="-85" dirty="0">
                <a:latin typeface="Calibri"/>
                <a:cs typeface="Calibri"/>
              </a:rPr>
              <a:t>provided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called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Skolem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constant </a:t>
            </a:r>
            <a:r>
              <a:rPr sz="2050" spc="-4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Another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example: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fro</a:t>
            </a:r>
            <a:r>
              <a:rPr sz="2050" spc="-120" dirty="0">
                <a:latin typeface="Calibri"/>
                <a:cs typeface="Calibri"/>
              </a:rPr>
              <a:t>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/d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-240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50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obtain</a:t>
            </a:r>
            <a:endParaRPr sz="205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97" baseline="3373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/d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240" baseline="3373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100" baseline="3373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80" dirty="0">
                <a:latin typeface="Calibri"/>
                <a:cs typeface="Calibri"/>
              </a:rPr>
              <a:t>rovide</a:t>
            </a:r>
            <a:r>
              <a:rPr sz="2050" spc="-90" dirty="0">
                <a:latin typeface="Calibri"/>
                <a:cs typeface="Calibri"/>
              </a:rPr>
              <a:t>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ne</a:t>
            </a:r>
            <a:r>
              <a:rPr sz="2050" spc="-155" dirty="0">
                <a:latin typeface="Calibri"/>
                <a:cs typeface="Calibri"/>
              </a:rPr>
              <a:t>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sym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60" dirty="0">
                <a:latin typeface="Calibri"/>
                <a:cs typeface="Calibri"/>
              </a:rPr>
              <a:t>ol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564B-F97D-4A60-97D0-864200D9C888}"/>
              </a:ext>
            </a:extLst>
          </p:cNvPr>
          <p:cNvSpPr txBox="1"/>
          <p:nvPr/>
        </p:nvSpPr>
        <p:spPr>
          <a:xfrm>
            <a:off x="3749356" y="7162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7B5CB-F2CD-410C-9DFF-9F15C74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Prolog</a:t>
            </a:r>
            <a:r>
              <a:rPr spc="114" dirty="0"/>
              <a:t>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7" y="1608802"/>
            <a:ext cx="7632065" cy="4327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r>
              <a:rPr sz="2050" spc="-5" dirty="0">
                <a:latin typeface="Calibri"/>
                <a:cs typeface="Calibri"/>
              </a:rPr>
              <a:t>Basis: </a:t>
            </a:r>
            <a:r>
              <a:rPr sz="2050" spc="-70" dirty="0">
                <a:latin typeface="Calibri"/>
                <a:cs typeface="Calibri"/>
              </a:rPr>
              <a:t>backward </a:t>
            </a:r>
            <a:r>
              <a:rPr sz="2050" spc="-40" dirty="0">
                <a:latin typeface="Calibri"/>
                <a:cs typeface="Calibri"/>
              </a:rPr>
              <a:t>chaining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55" dirty="0">
                <a:latin typeface="Calibri"/>
                <a:cs typeface="Calibri"/>
              </a:rPr>
              <a:t>Horn </a:t>
            </a:r>
            <a:r>
              <a:rPr sz="2050" spc="-60" dirty="0">
                <a:latin typeface="Calibri"/>
                <a:cs typeface="Calibri"/>
              </a:rPr>
              <a:t>clauses </a:t>
            </a:r>
            <a:r>
              <a:rPr sz="2050" spc="484" dirty="0">
                <a:latin typeface="Calibri"/>
                <a:cs typeface="Calibri"/>
              </a:rPr>
              <a:t>+ </a:t>
            </a:r>
            <a:r>
              <a:rPr sz="2050" spc="-55" dirty="0">
                <a:latin typeface="Calibri"/>
                <a:cs typeface="Calibri"/>
              </a:rPr>
              <a:t>bells </a:t>
            </a:r>
            <a:r>
              <a:rPr sz="2050" spc="70" dirty="0">
                <a:latin typeface="Calibri"/>
                <a:cs typeface="Calibri"/>
              </a:rPr>
              <a:t>&amp; </a:t>
            </a:r>
            <a:r>
              <a:rPr sz="2050" spc="-75" dirty="0">
                <a:latin typeface="Calibri"/>
                <a:cs typeface="Calibri"/>
              </a:rPr>
              <a:t>whistles 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Widely </a:t>
            </a:r>
            <a:r>
              <a:rPr sz="2050" spc="-100" dirty="0">
                <a:latin typeface="Calibri"/>
                <a:cs typeface="Calibri"/>
              </a:rPr>
              <a:t>used </a:t>
            </a:r>
            <a:r>
              <a:rPr sz="2050" spc="-50" dirty="0">
                <a:latin typeface="Calibri"/>
                <a:cs typeface="Calibri"/>
              </a:rPr>
              <a:t>in </a:t>
            </a:r>
            <a:r>
              <a:rPr sz="2050" spc="-40" dirty="0">
                <a:latin typeface="Calibri"/>
                <a:cs typeface="Calibri"/>
              </a:rPr>
              <a:t>Europe, </a:t>
            </a:r>
            <a:r>
              <a:rPr sz="2050" spc="-5" dirty="0">
                <a:latin typeface="Calibri"/>
                <a:cs typeface="Calibri"/>
              </a:rPr>
              <a:t>Japan </a:t>
            </a:r>
            <a:r>
              <a:rPr sz="2050" spc="-25" dirty="0">
                <a:latin typeface="Calibri"/>
                <a:cs typeface="Calibri"/>
              </a:rPr>
              <a:t>(basis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" dirty="0">
                <a:latin typeface="Calibri"/>
                <a:cs typeface="Calibri"/>
              </a:rPr>
              <a:t>5th </a:t>
            </a:r>
            <a:r>
              <a:rPr sz="2050" spc="-70" dirty="0">
                <a:latin typeface="Calibri"/>
                <a:cs typeface="Calibri"/>
              </a:rPr>
              <a:t>Generation </a:t>
            </a:r>
            <a:r>
              <a:rPr sz="2050" spc="-40" dirty="0">
                <a:latin typeface="Calibri"/>
                <a:cs typeface="Calibri"/>
              </a:rPr>
              <a:t>project) 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Compilation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techniques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200" dirty="0">
                <a:latin typeface="Cambria"/>
                <a:cs typeface="Cambria"/>
              </a:rPr>
              <a:t> </a:t>
            </a:r>
            <a:r>
              <a:rPr sz="2050" spc="-65" dirty="0">
                <a:latin typeface="Calibri"/>
                <a:cs typeface="Calibri"/>
              </a:rPr>
              <a:t>approaching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billion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30" dirty="0">
                <a:latin typeface="Calibri"/>
                <a:cs typeface="Calibri"/>
              </a:rPr>
              <a:t>LIPS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60"/>
              </a:spcBef>
              <a:tabLst>
                <a:tab pos="3689350" algn="l"/>
                <a:tab pos="4094479" algn="l"/>
                <a:tab pos="5408295" algn="l"/>
                <a:tab pos="5845175" algn="l"/>
              </a:tabLst>
            </a:pPr>
            <a:r>
              <a:rPr sz="2050" spc="-30" dirty="0">
                <a:latin typeface="Calibri"/>
                <a:cs typeface="Calibri"/>
              </a:rPr>
              <a:t>Program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head	</a:t>
            </a:r>
            <a:r>
              <a:rPr sz="2050" spc="310" dirty="0">
                <a:latin typeface="Trebuchet MS"/>
                <a:cs typeface="Trebuchet MS"/>
              </a:rPr>
              <a:t>:-	</a:t>
            </a:r>
            <a:r>
              <a:rPr sz="2050" spc="250" dirty="0">
                <a:latin typeface="Trebuchet MS"/>
                <a:cs typeface="Trebuchet MS"/>
              </a:rPr>
              <a:t>literal</a:t>
            </a:r>
            <a:r>
              <a:rPr sz="2100" spc="375" baseline="-11904" dirty="0">
                <a:latin typeface="Garamond"/>
                <a:cs typeface="Garamond"/>
              </a:rPr>
              <a:t>1</a:t>
            </a:r>
            <a:r>
              <a:rPr sz="2050" spc="250" dirty="0">
                <a:latin typeface="Trebuchet MS"/>
                <a:cs typeface="Trebuchet MS"/>
              </a:rPr>
              <a:t>,	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	</a:t>
            </a:r>
            <a:r>
              <a:rPr sz="2050" spc="240" dirty="0">
                <a:latin typeface="Trebuchet MS"/>
                <a:cs typeface="Trebuchet MS"/>
              </a:rPr>
              <a:t>literal</a:t>
            </a:r>
            <a:r>
              <a:rPr sz="2100" b="0" i="1" spc="359" baseline="-11904" dirty="0">
                <a:latin typeface="Bookman Old Style"/>
                <a:cs typeface="Bookman Old Style"/>
              </a:rPr>
              <a:t>n</a:t>
            </a:r>
            <a:r>
              <a:rPr sz="2050" spc="240" dirty="0">
                <a:latin typeface="Trebuchet MS"/>
                <a:cs typeface="Trebuchet MS"/>
              </a:rPr>
              <a:t>.</a:t>
            </a:r>
            <a:endParaRPr sz="2050" dirty="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610"/>
              </a:spcBef>
            </a:pPr>
            <a:r>
              <a:rPr sz="1700" spc="120" dirty="0">
                <a:latin typeface="Trebuchet MS"/>
                <a:cs typeface="Trebuchet MS"/>
              </a:rPr>
              <a:t>criminal(X)</a:t>
            </a:r>
            <a:r>
              <a:rPr sz="1700" spc="340" dirty="0">
                <a:latin typeface="Trebuchet MS"/>
                <a:cs typeface="Trebuchet MS"/>
              </a:rPr>
              <a:t> </a:t>
            </a:r>
            <a:r>
              <a:rPr sz="1700" spc="260" dirty="0">
                <a:latin typeface="Trebuchet MS"/>
                <a:cs typeface="Trebuchet MS"/>
              </a:rPr>
              <a:t>:-</a:t>
            </a:r>
            <a:r>
              <a:rPr sz="1700" spc="370" dirty="0">
                <a:latin typeface="Trebuchet MS"/>
                <a:cs typeface="Trebuchet MS"/>
              </a:rPr>
              <a:t> </a:t>
            </a:r>
            <a:r>
              <a:rPr sz="1700" spc="65" dirty="0">
                <a:latin typeface="Trebuchet MS"/>
                <a:cs typeface="Trebuchet MS"/>
              </a:rPr>
              <a:t>american(X),</a:t>
            </a:r>
            <a:r>
              <a:rPr sz="1700" spc="34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weapon(Y),</a:t>
            </a:r>
            <a:r>
              <a:rPr sz="1700" spc="345" dirty="0">
                <a:latin typeface="Trebuchet MS"/>
                <a:cs typeface="Trebuchet MS"/>
              </a:rPr>
              <a:t> </a:t>
            </a:r>
            <a:r>
              <a:rPr sz="1700" spc="170" dirty="0">
                <a:latin typeface="Trebuchet MS"/>
                <a:cs typeface="Trebuchet MS"/>
              </a:rPr>
              <a:t>sells(X,Y,Z),</a:t>
            </a:r>
            <a:r>
              <a:rPr sz="1700" spc="335" dirty="0">
                <a:latin typeface="Trebuchet MS"/>
                <a:cs typeface="Trebuchet MS"/>
              </a:rPr>
              <a:t> </a:t>
            </a:r>
            <a:r>
              <a:rPr sz="1700" spc="165" dirty="0">
                <a:latin typeface="Trebuchet MS"/>
                <a:cs typeface="Trebuchet MS"/>
              </a:rPr>
              <a:t>hostile(Z).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2050" spc="-25" dirty="0">
                <a:latin typeface="Calibri"/>
                <a:cs typeface="Calibri"/>
              </a:rPr>
              <a:t>Efficient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unification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open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coding</a:t>
            </a:r>
            <a:endParaRPr sz="2050" dirty="0">
              <a:latin typeface="Calibri"/>
              <a:cs typeface="Calibri"/>
            </a:endParaRPr>
          </a:p>
          <a:p>
            <a:pPr marL="50165" marR="1996439">
              <a:lnSpc>
                <a:spcPct val="101000"/>
              </a:lnSpc>
              <a:spcBef>
                <a:spcPts val="10"/>
              </a:spcBef>
            </a:pPr>
            <a:r>
              <a:rPr sz="2050" spc="-25" dirty="0">
                <a:latin typeface="Calibri"/>
                <a:cs typeface="Calibri"/>
              </a:rPr>
              <a:t>Efficient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retrieval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direct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linking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Depth-first,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left-to-right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endParaRPr sz="2050" dirty="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tabLst>
                <a:tab pos="4786630" algn="l"/>
                <a:tab pos="5191760" algn="l"/>
              </a:tabLst>
            </a:pPr>
            <a:r>
              <a:rPr sz="2050" dirty="0">
                <a:latin typeface="Calibri"/>
                <a:cs typeface="Calibri"/>
              </a:rPr>
              <a:t>Built-in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predicates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arithmetic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etc.,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X	</a:t>
            </a:r>
            <a:r>
              <a:rPr sz="2050" spc="355" dirty="0">
                <a:latin typeface="Trebuchet MS"/>
                <a:cs typeface="Trebuchet MS"/>
              </a:rPr>
              <a:t>is	</a:t>
            </a:r>
            <a:r>
              <a:rPr sz="2050" spc="20" dirty="0">
                <a:latin typeface="Trebuchet MS"/>
                <a:cs typeface="Trebuchet MS"/>
              </a:rPr>
              <a:t>Y*Z+3</a:t>
            </a:r>
            <a:endParaRPr sz="2050" dirty="0">
              <a:latin typeface="Trebuchet MS"/>
              <a:cs typeface="Trebuchet MS"/>
            </a:endParaRPr>
          </a:p>
          <a:p>
            <a:pPr marL="416559" marR="2640965" indent="-365760">
              <a:lnSpc>
                <a:spcPts val="2500"/>
              </a:lnSpc>
              <a:spcBef>
                <a:spcPts val="75"/>
              </a:spcBef>
              <a:tabLst>
                <a:tab pos="2763520" algn="l"/>
                <a:tab pos="3168015" algn="l"/>
                <a:tab pos="3707129" algn="l"/>
              </a:tabLst>
            </a:pPr>
            <a:r>
              <a:rPr sz="2050" spc="-70" dirty="0">
                <a:latin typeface="Calibri"/>
                <a:cs typeface="Calibri"/>
              </a:rPr>
              <a:t>Closed-world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assumption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(“negation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failure”)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180" dirty="0">
                <a:latin typeface="Trebuchet MS"/>
                <a:cs typeface="Trebuchet MS"/>
              </a:rPr>
              <a:t>alive(X)	</a:t>
            </a:r>
            <a:r>
              <a:rPr sz="2050" spc="310" dirty="0">
                <a:latin typeface="Trebuchet MS"/>
                <a:cs typeface="Trebuchet MS"/>
              </a:rPr>
              <a:t>:-	</a:t>
            </a:r>
            <a:r>
              <a:rPr sz="2050" spc="50" dirty="0">
                <a:latin typeface="Trebuchet MS"/>
                <a:cs typeface="Trebuchet MS"/>
              </a:rPr>
              <a:t>not	</a:t>
            </a:r>
            <a:r>
              <a:rPr sz="2050" spc="75" dirty="0">
                <a:latin typeface="Trebuchet MS"/>
                <a:cs typeface="Trebuchet MS"/>
              </a:rPr>
              <a:t>dead(X). </a:t>
            </a:r>
            <a:r>
              <a:rPr sz="2050" spc="8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alive(joe)</a:t>
            </a:r>
            <a:r>
              <a:rPr sz="2050" spc="-2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Calibri"/>
                <a:cs typeface="Calibri"/>
              </a:rPr>
              <a:t>succeeds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dead(joe)</a:t>
            </a:r>
            <a:r>
              <a:rPr sz="2050" spc="-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Calibri"/>
                <a:cs typeface="Calibri"/>
              </a:rPr>
              <a:t>fails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553C7-3258-4FA7-9334-6976A87BB02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339B-1664-4084-BC79-E8AA220D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Prolog</a:t>
            </a:r>
            <a:r>
              <a:rPr spc="13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0" dirty="0"/>
              <a:t>Depth-first</a:t>
            </a:r>
            <a:r>
              <a:rPr spc="155" dirty="0"/>
              <a:t> </a:t>
            </a:r>
            <a:r>
              <a:rPr spc="-80" dirty="0"/>
              <a:t>search</a:t>
            </a:r>
            <a:r>
              <a:rPr spc="180" dirty="0"/>
              <a:t> </a:t>
            </a:r>
            <a:r>
              <a:rPr spc="-85" dirty="0"/>
              <a:t>from</a:t>
            </a:r>
            <a:r>
              <a:rPr spc="204" dirty="0"/>
              <a:t> </a:t>
            </a:r>
            <a:r>
              <a:rPr spc="-55" dirty="0"/>
              <a:t>a</a:t>
            </a:r>
            <a:r>
              <a:rPr spc="170" dirty="0"/>
              <a:t> </a:t>
            </a:r>
            <a:r>
              <a:rPr spc="-40" dirty="0"/>
              <a:t>start</a:t>
            </a:r>
            <a:r>
              <a:rPr spc="180" dirty="0"/>
              <a:t> </a:t>
            </a:r>
            <a:r>
              <a:rPr spc="-50" dirty="0"/>
              <a:t>state</a:t>
            </a:r>
            <a:r>
              <a:rPr spc="180" dirty="0"/>
              <a:t> </a:t>
            </a:r>
            <a:r>
              <a:rPr spc="-45" dirty="0">
                <a:latin typeface="Trebuchet MS"/>
                <a:cs typeface="Trebuchet MS"/>
              </a:rPr>
              <a:t>X</a:t>
            </a:r>
            <a:r>
              <a:rPr spc="-45" dirty="0"/>
              <a:t>: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55675" algn="l"/>
                <a:tab pos="1360805" algn="l"/>
              </a:tabLst>
            </a:pPr>
            <a:r>
              <a:rPr spc="165" dirty="0">
                <a:latin typeface="Trebuchet MS"/>
                <a:cs typeface="Trebuchet MS"/>
              </a:rPr>
              <a:t>dfs(X)	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160" dirty="0">
                <a:latin typeface="Trebuchet MS"/>
                <a:cs typeface="Trebuchet MS"/>
              </a:rPr>
              <a:t>goal(X).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55675" algn="l"/>
                <a:tab pos="1360805" algn="l"/>
              </a:tabLst>
            </a:pPr>
            <a:r>
              <a:rPr spc="165" dirty="0">
                <a:latin typeface="Trebuchet MS"/>
                <a:cs typeface="Trebuchet MS"/>
              </a:rPr>
              <a:t>dfs(X)	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160" dirty="0">
                <a:latin typeface="Trebuchet MS"/>
                <a:cs typeface="Trebuchet MS"/>
              </a:rPr>
              <a:t>successor(X,S),dfs(S).</a:t>
            </a:r>
          </a:p>
          <a:p>
            <a:pPr marL="12700" marR="5080">
              <a:lnSpc>
                <a:spcPct val="163400"/>
              </a:lnSpc>
            </a:pPr>
            <a:r>
              <a:rPr spc="-35" dirty="0"/>
              <a:t>No</a:t>
            </a:r>
            <a:r>
              <a:rPr spc="180" dirty="0"/>
              <a:t> </a:t>
            </a:r>
            <a:r>
              <a:rPr spc="-125" dirty="0"/>
              <a:t>need</a:t>
            </a:r>
            <a:r>
              <a:rPr spc="200" dirty="0"/>
              <a:t> </a:t>
            </a:r>
            <a:r>
              <a:rPr spc="-55" dirty="0"/>
              <a:t>to</a:t>
            </a:r>
            <a:r>
              <a:rPr spc="180" dirty="0"/>
              <a:t> </a:t>
            </a:r>
            <a:r>
              <a:rPr spc="-70" dirty="0"/>
              <a:t>loop</a:t>
            </a:r>
            <a:r>
              <a:rPr spc="195" dirty="0"/>
              <a:t> </a:t>
            </a:r>
            <a:r>
              <a:rPr spc="-90" dirty="0"/>
              <a:t>over</a:t>
            </a:r>
            <a:r>
              <a:rPr spc="175" dirty="0"/>
              <a:t> </a:t>
            </a:r>
            <a:r>
              <a:rPr spc="30" dirty="0">
                <a:latin typeface="Trebuchet MS"/>
                <a:cs typeface="Trebuchet MS"/>
              </a:rPr>
              <a:t>S</a:t>
            </a:r>
            <a:r>
              <a:rPr spc="30" dirty="0"/>
              <a:t>:</a:t>
            </a:r>
            <a:r>
              <a:rPr spc="180" dirty="0"/>
              <a:t> </a:t>
            </a:r>
            <a:r>
              <a:rPr spc="100" dirty="0">
                <a:latin typeface="Trebuchet MS"/>
                <a:cs typeface="Trebuchet MS"/>
              </a:rPr>
              <a:t>successor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75" dirty="0"/>
              <a:t>succeeds</a:t>
            </a:r>
            <a:r>
              <a:rPr spc="190" dirty="0"/>
              <a:t> </a:t>
            </a:r>
            <a:r>
              <a:rPr spc="-90" dirty="0"/>
              <a:t>for</a:t>
            </a:r>
            <a:r>
              <a:rPr spc="180" dirty="0"/>
              <a:t> </a:t>
            </a:r>
            <a:r>
              <a:rPr spc="-75" dirty="0"/>
              <a:t>each </a:t>
            </a:r>
            <a:r>
              <a:rPr spc="-450" dirty="0"/>
              <a:t> </a:t>
            </a:r>
            <a:r>
              <a:rPr spc="-45" dirty="0"/>
              <a:t>Appending</a:t>
            </a:r>
            <a:r>
              <a:rPr spc="-40" dirty="0"/>
              <a:t> </a:t>
            </a:r>
            <a:r>
              <a:rPr spc="-120" dirty="0"/>
              <a:t>two</a:t>
            </a:r>
            <a:r>
              <a:rPr spc="-114" dirty="0"/>
              <a:t> </a:t>
            </a:r>
            <a:r>
              <a:rPr spc="-35" dirty="0"/>
              <a:t>lists</a:t>
            </a:r>
            <a:r>
              <a:rPr spc="-30" dirty="0"/>
              <a:t> </a:t>
            </a:r>
            <a:r>
              <a:rPr spc="-55" dirty="0"/>
              <a:t>to</a:t>
            </a:r>
            <a:r>
              <a:rPr spc="-50" dirty="0"/>
              <a:t> </a:t>
            </a:r>
            <a:r>
              <a:rPr spc="-85" dirty="0"/>
              <a:t>produce</a:t>
            </a:r>
            <a:r>
              <a:rPr spc="-80" dirty="0"/>
              <a:t> </a:t>
            </a:r>
            <a:r>
              <a:rPr spc="-55" dirty="0"/>
              <a:t>a</a:t>
            </a:r>
            <a:r>
              <a:rPr spc="-50" dirty="0"/>
              <a:t> third: </a:t>
            </a:r>
            <a:r>
              <a:rPr spc="-45" dirty="0"/>
              <a:t> </a:t>
            </a:r>
            <a:r>
              <a:rPr spc="105" dirty="0">
                <a:latin typeface="Trebuchet MS"/>
                <a:cs typeface="Trebuchet MS"/>
              </a:rPr>
              <a:t>append([],Y,Y).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382645" algn="l"/>
              </a:tabLst>
            </a:pPr>
            <a:r>
              <a:rPr spc="85" dirty="0">
                <a:latin typeface="Trebuchet MS"/>
                <a:cs typeface="Trebuchet MS"/>
              </a:rPr>
              <a:t>append([X|L],Y,[X|Z])</a:t>
            </a:r>
            <a:r>
              <a:rPr spc="370" dirty="0">
                <a:latin typeface="Trebuchet MS"/>
                <a:cs typeface="Trebuchet MS"/>
              </a:rPr>
              <a:t> 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75" dirty="0">
                <a:latin typeface="Trebuchet MS"/>
                <a:cs typeface="Trebuchet MS"/>
              </a:rPr>
              <a:t>append(L,Y,Z).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225550" algn="l"/>
              </a:tabLst>
            </a:pPr>
            <a:r>
              <a:rPr spc="70" dirty="0">
                <a:latin typeface="Trebuchet MS"/>
                <a:cs typeface="Trebuchet MS"/>
              </a:rPr>
              <a:t>query:	</a:t>
            </a:r>
            <a:r>
              <a:rPr spc="90" dirty="0">
                <a:latin typeface="Trebuchet MS"/>
                <a:cs typeface="Trebuchet MS"/>
              </a:rPr>
              <a:t>append(A,B,[1,2])</a:t>
            </a:r>
            <a:r>
              <a:rPr spc="325" dirty="0">
                <a:latin typeface="Trebuchet MS"/>
                <a:cs typeface="Trebuchet MS"/>
              </a:rPr>
              <a:t> </a:t>
            </a:r>
            <a:r>
              <a:rPr spc="31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555" y="5232882"/>
            <a:ext cx="1917064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24915" algn="l"/>
              </a:tabLst>
            </a:pPr>
            <a:r>
              <a:rPr sz="2050" spc="55" dirty="0">
                <a:latin typeface="Trebuchet MS"/>
                <a:cs typeface="Trebuchet MS"/>
              </a:rPr>
              <a:t>answers:	</a:t>
            </a:r>
            <a:r>
              <a:rPr sz="2050" spc="114" dirty="0">
                <a:latin typeface="Trebuchet MS"/>
                <a:cs typeface="Trebuchet MS"/>
              </a:rPr>
              <a:t>A=[]</a:t>
            </a:r>
            <a:endParaRPr sz="2050">
              <a:latin typeface="Trebuchet MS"/>
              <a:cs typeface="Trebuchet MS"/>
            </a:endParaRPr>
          </a:p>
          <a:p>
            <a:pPr marL="1226820">
              <a:lnSpc>
                <a:spcPct val="100000"/>
              </a:lnSpc>
              <a:spcBef>
                <a:spcPts val="25"/>
              </a:spcBef>
            </a:pPr>
            <a:r>
              <a:rPr sz="2050" spc="90" dirty="0">
                <a:latin typeface="Trebuchet MS"/>
                <a:cs typeface="Trebuchet MS"/>
              </a:rPr>
              <a:t>A=[1]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941" y="5232882"/>
            <a:ext cx="97345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5080" indent="-1905">
              <a:lnSpc>
                <a:spcPct val="101000"/>
              </a:lnSpc>
              <a:spcBef>
                <a:spcPts val="90"/>
              </a:spcBef>
            </a:pPr>
            <a:r>
              <a:rPr sz="2050" spc="105" dirty="0">
                <a:latin typeface="Trebuchet MS"/>
                <a:cs typeface="Trebuchet MS"/>
              </a:rPr>
              <a:t>B=[1,2]  </a:t>
            </a:r>
            <a:r>
              <a:rPr sz="2050" spc="100" dirty="0">
                <a:latin typeface="Trebuchet MS"/>
                <a:cs typeface="Trebuchet MS"/>
              </a:rPr>
              <a:t>B=[2]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1185" y="5865342"/>
            <a:ext cx="16465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90930" algn="l"/>
              </a:tabLst>
            </a:pPr>
            <a:r>
              <a:rPr sz="2050" spc="105" dirty="0">
                <a:latin typeface="Trebuchet MS"/>
                <a:cs typeface="Trebuchet MS"/>
              </a:rPr>
              <a:t>A=[1,2]	</a:t>
            </a:r>
            <a:r>
              <a:rPr sz="2050" spc="125" dirty="0">
                <a:latin typeface="Trebuchet MS"/>
                <a:cs typeface="Trebuchet MS"/>
              </a:rPr>
              <a:t>B=[]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4FF8-328A-4E3F-9AA2-ABD51D4CCC0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DE011-519D-4745-802A-BE403D38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954530" algn="l"/>
              </a:tabLst>
            </a:pPr>
            <a:r>
              <a:rPr spc="25" dirty="0"/>
              <a:t>Resolution:	</a:t>
            </a:r>
            <a:r>
              <a:rPr spc="50" dirty="0"/>
              <a:t>brief</a:t>
            </a:r>
            <a:r>
              <a:rPr spc="9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383942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833" y="451754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664" y="1535080"/>
            <a:ext cx="8244840" cy="42849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695"/>
              </a:spcBef>
            </a:pPr>
            <a:r>
              <a:rPr sz="2050" dirty="0">
                <a:latin typeface="Calibri"/>
                <a:cs typeface="Calibri"/>
              </a:rPr>
              <a:t>Full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version:</a:t>
            </a:r>
            <a:endParaRPr sz="2050">
              <a:latin typeface="Calibri"/>
              <a:cs typeface="Calibri"/>
            </a:endParaRPr>
          </a:p>
          <a:p>
            <a:pPr marL="330835" algn="ctr">
              <a:lnSpc>
                <a:spcPct val="100000"/>
              </a:lnSpc>
              <a:spcBef>
                <a:spcPts val="600"/>
              </a:spcBef>
              <a:tabLst>
                <a:tab pos="2244725" algn="l"/>
              </a:tabLst>
            </a:pP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-11904">
              <a:latin typeface="Bookman Old Style"/>
              <a:cs typeface="Bookman Old Style"/>
            </a:endParaRPr>
          </a:p>
          <a:p>
            <a:pPr marL="332105" algn="ctr">
              <a:lnSpc>
                <a:spcPct val="100000"/>
              </a:lnSpc>
              <a:spcBef>
                <a:spcPts val="360"/>
              </a:spcBef>
            </a:pP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225" baseline="-11904" dirty="0">
                <a:solidFill>
                  <a:srgbClr val="990099"/>
                </a:solidFill>
                <a:latin typeface="Segoe UI Symbol"/>
                <a:cs typeface="Segoe UI Symbol"/>
              </a:rPr>
              <a:t>−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5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9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spc="225" baseline="-11904" dirty="0">
                <a:solidFill>
                  <a:srgbClr val="990099"/>
                </a:solidFill>
                <a:latin typeface="Segoe UI Symbol"/>
                <a:cs typeface="Segoe UI Symbol"/>
              </a:rPr>
              <a:t>−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9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5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01600" marR="5259705">
              <a:lnSpc>
                <a:spcPts val="4020"/>
              </a:lnSpc>
              <a:spcBef>
                <a:spcPts val="140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4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20" dirty="0">
                <a:latin typeface="Calibri"/>
                <a:cs typeface="Calibri"/>
              </a:rPr>
              <a:t>.  </a:t>
            </a: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example,</a:t>
            </a:r>
            <a:endParaRPr sz="2050">
              <a:latin typeface="Calibri"/>
              <a:cs typeface="Calibri"/>
            </a:endParaRPr>
          </a:p>
          <a:p>
            <a:pPr marL="560070" marR="4972685">
              <a:lnSpc>
                <a:spcPct val="101499"/>
              </a:lnSpc>
              <a:spcBef>
                <a:spcPts val="880"/>
              </a:spcBef>
            </a:pP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ic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nhapp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Rich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Ken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049020">
              <a:lnSpc>
                <a:spcPct val="100000"/>
              </a:lnSpc>
              <a:spcBef>
                <a:spcPts val="155"/>
              </a:spcBef>
            </a:pP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Unhappy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Ken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50"/>
              </a:spcBef>
            </a:pPr>
            <a:r>
              <a:rPr sz="2050" spc="-60" dirty="0">
                <a:latin typeface="Calibri"/>
                <a:cs typeface="Calibri"/>
              </a:rPr>
              <a:t>wit</a:t>
            </a:r>
            <a:r>
              <a:rPr sz="2050" spc="-65" dirty="0">
                <a:latin typeface="Calibri"/>
                <a:cs typeface="Calibri"/>
              </a:rPr>
              <a:t>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Apply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resolutio</a:t>
            </a:r>
            <a:r>
              <a:rPr sz="2050" spc="-85" dirty="0">
                <a:latin typeface="Calibri"/>
                <a:cs typeface="Calibri"/>
              </a:rPr>
              <a:t>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steps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" dirty="0">
                <a:latin typeface="Calibri"/>
                <a:cs typeface="Calibri"/>
              </a:rPr>
              <a:t>;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05" dirty="0">
                <a:latin typeface="Calibri"/>
                <a:cs typeface="Calibri"/>
              </a:rPr>
              <a:t>F</a:t>
            </a:r>
            <a:r>
              <a:rPr sz="2050" spc="125" dirty="0">
                <a:latin typeface="Calibri"/>
                <a:cs typeface="Calibri"/>
              </a:rPr>
              <a:t>OL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AA2CB-44AE-498D-B9E2-A4D418321AB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157A9-B4D9-4768-A652-4E91D642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5" dirty="0"/>
              <a:t> </a:t>
            </a:r>
            <a:r>
              <a:rPr spc="95" dirty="0"/>
              <a:t>to</a:t>
            </a:r>
            <a:r>
              <a:rPr spc="135" dirty="0"/>
              <a:t> </a:t>
            </a:r>
            <a:r>
              <a:rPr spc="260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539242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Calibri"/>
                <a:cs typeface="Calibri"/>
              </a:rPr>
              <a:t>Everyone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loves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animals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loved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someone:</a:t>
            </a:r>
            <a:endParaRPr sz="205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859155" algn="l"/>
                <a:tab pos="1393825" algn="l"/>
                <a:tab pos="2720340" algn="l"/>
                <a:tab pos="3112770" algn="l"/>
                <a:tab pos="4562475" algn="l"/>
                <a:tab pos="49568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Eliminate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biconditionals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implications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463" y="1909031"/>
            <a:ext cx="13442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2930111"/>
            <a:ext cx="665670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14"/>
              </a:spcBef>
              <a:tabLst>
                <a:tab pos="808990" algn="l"/>
                <a:tab pos="1520190" algn="l"/>
                <a:tab pos="532447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127375" algn="l"/>
                <a:tab pos="3884929" algn="l"/>
                <a:tab pos="4504690" algn="l"/>
                <a:tab pos="5475605" algn="l"/>
                <a:tab pos="6234430" algn="l"/>
              </a:tabLst>
            </a:pPr>
            <a:r>
              <a:rPr sz="2050" spc="-25" dirty="0">
                <a:latin typeface="Calibri"/>
                <a:cs typeface="Calibri"/>
              </a:rPr>
              <a:t>2.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Move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80" dirty="0">
                <a:latin typeface="Calibri"/>
                <a:cs typeface="Calibri"/>
              </a:rPr>
              <a:t>inwards: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≡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15" dirty="0">
                <a:latin typeface="Calibri"/>
                <a:cs typeface="Calibri"/>
              </a:rPr>
              <a:t>,	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¬∃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≡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5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6996" y="3999014"/>
          <a:ext cx="6563360" cy="135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0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60"/>
                        </a:lnSpc>
                        <a:tabLst>
                          <a:tab pos="4242435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))]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0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0"/>
                        </a:lnSpc>
                        <a:tabLst>
                          <a:tab pos="4231640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5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5"/>
                        </a:lnSpc>
                        <a:tabLst>
                          <a:tab pos="3883025" algn="l"/>
                        </a:tabLst>
                      </a:pP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6F29AD-6DC3-4BB2-BF53-D34007622C4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30BC8-542E-40CD-B52A-293CB305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0" dirty="0"/>
              <a:t> </a:t>
            </a:r>
            <a:r>
              <a:rPr spc="95" dirty="0"/>
              <a:t>to</a:t>
            </a:r>
            <a:r>
              <a:rPr spc="145" dirty="0"/>
              <a:t> </a:t>
            </a:r>
            <a:r>
              <a:rPr spc="265" dirty="0"/>
              <a:t>CNF</a:t>
            </a:r>
            <a:r>
              <a:rPr spc="15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8201659" cy="45485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314325" algn="l"/>
              </a:tabLst>
            </a:pPr>
            <a:r>
              <a:rPr sz="2050" spc="-45" dirty="0">
                <a:latin typeface="Calibri"/>
                <a:cs typeface="Calibri"/>
              </a:rPr>
              <a:t>Standardize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variables: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quantifier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different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1344930" algn="l"/>
                <a:tab pos="514667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  <a:p>
            <a:pPr marL="314325" marR="1571625" indent="-314325">
              <a:lnSpc>
                <a:spcPct val="101200"/>
              </a:lnSpc>
              <a:spcBef>
                <a:spcPts val="1530"/>
              </a:spcBef>
              <a:buAutoNum type="arabicPeriod" startAt="4"/>
              <a:tabLst>
                <a:tab pos="314325" algn="l"/>
              </a:tabLst>
            </a:pPr>
            <a:r>
              <a:rPr sz="2050" spc="-45" dirty="0">
                <a:latin typeface="Calibri"/>
                <a:cs typeface="Calibri"/>
              </a:rPr>
              <a:t>Skolemize: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more</a:t>
            </a:r>
            <a:r>
              <a:rPr sz="2050" spc="-11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3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 instantiation.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Each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replaced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Skolem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function </a:t>
            </a:r>
            <a:r>
              <a:rPr sz="2050" spc="-4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enclosing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variables: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70"/>
              </a:spcBef>
              <a:tabLst>
                <a:tab pos="8089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))]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eriod" startAt="5"/>
              <a:tabLst>
                <a:tab pos="314325" algn="l"/>
              </a:tabLst>
            </a:pPr>
            <a:r>
              <a:rPr sz="2050" spc="-30" dirty="0">
                <a:latin typeface="Calibri"/>
                <a:cs typeface="Calibri"/>
              </a:rPr>
              <a:t>Drop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universal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quantifiers: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))]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eriod" startAt="6"/>
              <a:tabLst>
                <a:tab pos="314325" algn="l"/>
              </a:tabLst>
            </a:pPr>
            <a:r>
              <a:rPr sz="2050" spc="-30" dirty="0">
                <a:latin typeface="Calibri"/>
                <a:cs typeface="Calibri"/>
              </a:rPr>
              <a:t>Distribute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8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75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1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60932-9FE5-48EE-8AB4-FB2F3F0E24F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6AD97-8A45-4415-935D-B19268B7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spc="25" dirty="0"/>
              <a:t>Resolution</a:t>
            </a:r>
            <a:r>
              <a:rPr spc="180" dirty="0"/>
              <a:t> </a:t>
            </a:r>
            <a:r>
              <a:rPr spc="50" dirty="0"/>
              <a:t>proof:	</a:t>
            </a:r>
            <a:r>
              <a:rPr spc="30" dirty="0"/>
              <a:t>definite</a:t>
            </a:r>
            <a:r>
              <a:rPr spc="105" dirty="0"/>
              <a:t> </a:t>
            </a:r>
            <a:r>
              <a:rPr spc="-75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426" y="2237852"/>
            <a:ext cx="116649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American(West)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442" y="3314457"/>
            <a:ext cx="89725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994" y="4391074"/>
            <a:ext cx="9423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985" y="4929376"/>
            <a:ext cx="121158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Owns(Nono,M1)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558" y="6005981"/>
            <a:ext cx="16154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Enemy(Nono,America)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636" y="6005981"/>
            <a:ext cx="157035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Enemy(Nono,America)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26" y="1699550"/>
            <a:ext cx="529336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75"/>
              </a:spcBef>
              <a:tabLst>
                <a:tab pos="1424305" algn="l"/>
                <a:tab pos="2505710" algn="l"/>
                <a:tab pos="3619500" algn="l"/>
                <a:tab pos="4495165" algn="l"/>
              </a:tabLst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American(x)	Weapon(y)	Sells(x,y,z)	Hostile(z)	Criminal(x)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93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362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355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2478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4984" y="2776155"/>
            <a:ext cx="1794510" cy="269240"/>
          </a:xfrm>
          <a:custGeom>
            <a:avLst/>
            <a:gdLst/>
            <a:ahLst/>
            <a:cxnLst/>
            <a:rect l="l" t="t" r="r" b="b"/>
            <a:pathLst>
              <a:path w="1794510" h="269239">
                <a:moveTo>
                  <a:pt x="1794344" y="269152"/>
                </a:moveTo>
                <a:lnTo>
                  <a:pt x="1794344" y="0"/>
                </a:lnTo>
                <a:lnTo>
                  <a:pt x="0" y="0"/>
                </a:lnTo>
                <a:lnTo>
                  <a:pt x="0" y="269152"/>
                </a:lnTo>
                <a:lnTo>
                  <a:pt x="1794344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58007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Weapon(x)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954" y="278668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6916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4372" y="3852759"/>
            <a:ext cx="3678554" cy="269240"/>
          </a:xfrm>
          <a:custGeom>
            <a:avLst/>
            <a:gdLst/>
            <a:ahLst/>
            <a:cxnLst/>
            <a:rect l="l" t="t" r="r" b="b"/>
            <a:pathLst>
              <a:path w="3678554" h="269239">
                <a:moveTo>
                  <a:pt x="3678415" y="269152"/>
                </a:moveTo>
                <a:lnTo>
                  <a:pt x="3678415" y="0"/>
                </a:lnTo>
                <a:lnTo>
                  <a:pt x="0" y="0"/>
                </a:lnTo>
                <a:lnTo>
                  <a:pt x="0" y="269152"/>
                </a:lnTo>
                <a:lnTo>
                  <a:pt x="3678415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3034" y="3863285"/>
            <a:ext cx="117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Sells(West,x,Nono)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7102" y="3863285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6089" y="3863285"/>
            <a:ext cx="9061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Owns(Nono,x)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2083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956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6120" y="5467679"/>
            <a:ext cx="233299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5"/>
              </a:spcBef>
              <a:tabLst>
                <a:tab pos="1636395" algn="l"/>
              </a:tabLst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Enemy(x,America)	Hostile(x)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8940" y="5551652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4485" y="2237852"/>
            <a:ext cx="4755515" cy="269240"/>
          </a:xfrm>
          <a:custGeom>
            <a:avLst/>
            <a:gdLst/>
            <a:ahLst/>
            <a:cxnLst/>
            <a:rect l="l" t="t" r="r" b="b"/>
            <a:pathLst>
              <a:path w="4755515" h="269239">
                <a:moveTo>
                  <a:pt x="4755019" y="269152"/>
                </a:moveTo>
                <a:lnTo>
                  <a:pt x="4755019" y="0"/>
                </a:lnTo>
                <a:lnTo>
                  <a:pt x="0" y="0"/>
                </a:lnTo>
                <a:lnTo>
                  <a:pt x="0" y="269152"/>
                </a:lnTo>
                <a:lnTo>
                  <a:pt x="4755019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16357" y="2248378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1599" y="2248378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Weapon(y)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4203" y="2248378"/>
            <a:ext cx="10115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American(West)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7580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9061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68742" y="2248378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34723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72787" y="2776155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05792" y="2786680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1034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Weapon(y)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8509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8177" y="2786680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4171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62500" y="3314457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79249" y="3324983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966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31634" y="3324983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97628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77003" y="332497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Missile(y)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66220" y="3852772"/>
            <a:ext cx="2422525" cy="269240"/>
          </a:xfrm>
          <a:custGeom>
            <a:avLst/>
            <a:gdLst/>
            <a:ahLst/>
            <a:cxnLst/>
            <a:rect l="l" t="t" r="r" b="b"/>
            <a:pathLst>
              <a:path w="2422525" h="269239">
                <a:moveTo>
                  <a:pt x="2422372" y="269152"/>
                </a:moveTo>
                <a:lnTo>
                  <a:pt x="2422372" y="0"/>
                </a:lnTo>
                <a:lnTo>
                  <a:pt x="0" y="0"/>
                </a:lnTo>
                <a:lnTo>
                  <a:pt x="0" y="269152"/>
                </a:lnTo>
                <a:lnTo>
                  <a:pt x="242237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73101" y="3863285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9081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90680" y="3863272"/>
            <a:ext cx="1045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Sells(West,M1,z)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19704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9612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9067" y="4391074"/>
            <a:ext cx="381317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5"/>
              </a:spcBef>
              <a:tabLst>
                <a:tab pos="1397000" algn="l"/>
                <a:tab pos="284670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Missile(M1)	Owns(Nono,M1)	Hostile(Nono)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10965" y="5013350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83062" y="4929363"/>
            <a:ext cx="26466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75"/>
              </a:spcBef>
              <a:tabLst>
                <a:tab pos="167449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Owns(Nono,M1)	Hostile(Nono)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6797" y="5467666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Hostile(Nono)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52450" y="6269715"/>
            <a:ext cx="2164080" cy="459740"/>
            <a:chOff x="2752450" y="6269715"/>
            <a:chExt cx="2164080" cy="459740"/>
          </a:xfrm>
        </p:grpSpPr>
        <p:sp>
          <p:nvSpPr>
            <p:cNvPr id="57" name="object 57"/>
            <p:cNvSpPr/>
            <p:nvPr/>
          </p:nvSpPr>
          <p:spPr>
            <a:xfrm>
              <a:off x="3879345" y="65442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179434" y="179434"/>
                  </a:moveTo>
                  <a:lnTo>
                    <a:pt x="179434" y="0"/>
                  </a:lnTo>
                  <a:lnTo>
                    <a:pt x="0" y="0"/>
                  </a:lnTo>
                  <a:lnTo>
                    <a:pt x="0" y="179434"/>
                  </a:lnTo>
                  <a:lnTo>
                    <a:pt x="179434" y="179434"/>
                  </a:lnTo>
                  <a:close/>
                </a:path>
              </a:pathLst>
            </a:custGeom>
            <a:ln w="1083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57868" y="6275133"/>
              <a:ext cx="2153285" cy="269240"/>
            </a:xfrm>
            <a:custGeom>
              <a:avLst/>
              <a:gdLst/>
              <a:ahLst/>
              <a:cxnLst/>
              <a:rect l="l" t="t" r="r" b="b"/>
              <a:pathLst>
                <a:path w="2153285" h="269240">
                  <a:moveTo>
                    <a:pt x="2153221" y="0"/>
                  </a:moveTo>
                  <a:lnTo>
                    <a:pt x="1211186" y="269156"/>
                  </a:lnTo>
                </a:path>
                <a:path w="2153285" h="269240">
                  <a:moveTo>
                    <a:pt x="0" y="0"/>
                  </a:moveTo>
                  <a:lnTo>
                    <a:pt x="1211186" y="269156"/>
                  </a:lnTo>
                </a:path>
              </a:pathLst>
            </a:custGeom>
            <a:ln w="10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802724" y="5736831"/>
            <a:ext cx="2467610" cy="269240"/>
          </a:xfrm>
          <a:custGeom>
            <a:avLst/>
            <a:gdLst/>
            <a:ahLst/>
            <a:cxnLst/>
            <a:rect l="l" t="t" r="r" b="b"/>
            <a:pathLst>
              <a:path w="2467610" h="269239">
                <a:moveTo>
                  <a:pt x="2467229" y="0"/>
                </a:moveTo>
                <a:lnTo>
                  <a:pt x="2108365" y="269151"/>
                </a:lnTo>
              </a:path>
              <a:path w="2467610" h="269239">
                <a:moveTo>
                  <a:pt x="0" y="0"/>
                </a:moveTo>
                <a:lnTo>
                  <a:pt x="2108365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8155" y="5198529"/>
            <a:ext cx="2961005" cy="269240"/>
          </a:xfrm>
          <a:custGeom>
            <a:avLst/>
            <a:gdLst/>
            <a:ahLst/>
            <a:cxnLst/>
            <a:rect l="l" t="t" r="r" b="b"/>
            <a:pathLst>
              <a:path w="2961004" h="269239">
                <a:moveTo>
                  <a:pt x="2960674" y="0"/>
                </a:moveTo>
                <a:lnTo>
                  <a:pt x="2601798" y="269151"/>
                </a:lnTo>
              </a:path>
              <a:path w="2961004" h="269239">
                <a:moveTo>
                  <a:pt x="0" y="0"/>
                </a:moveTo>
                <a:lnTo>
                  <a:pt x="2601798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7581" y="4660226"/>
            <a:ext cx="3006090" cy="269240"/>
          </a:xfrm>
          <a:custGeom>
            <a:avLst/>
            <a:gdLst/>
            <a:ahLst/>
            <a:cxnLst/>
            <a:rect l="l" t="t" r="r" b="b"/>
            <a:pathLst>
              <a:path w="3006090" h="269239">
                <a:moveTo>
                  <a:pt x="3005531" y="0"/>
                </a:moveTo>
                <a:lnTo>
                  <a:pt x="2781249" y="269151"/>
                </a:lnTo>
              </a:path>
              <a:path w="3006090" h="269239">
                <a:moveTo>
                  <a:pt x="0" y="0"/>
                </a:moveTo>
                <a:lnTo>
                  <a:pt x="2781249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3860" y="1968703"/>
            <a:ext cx="4665345" cy="2422525"/>
          </a:xfrm>
          <a:custGeom>
            <a:avLst/>
            <a:gdLst/>
            <a:ahLst/>
            <a:cxnLst/>
            <a:rect l="l" t="t" r="r" b="b"/>
            <a:pathLst>
              <a:path w="4665345" h="2422525">
                <a:moveTo>
                  <a:pt x="269151" y="0"/>
                </a:moveTo>
                <a:lnTo>
                  <a:pt x="3454120" y="269151"/>
                </a:lnTo>
              </a:path>
              <a:path w="4665345" h="2422525">
                <a:moveTo>
                  <a:pt x="4665306" y="0"/>
                </a:moveTo>
                <a:lnTo>
                  <a:pt x="3409251" y="269151"/>
                </a:lnTo>
              </a:path>
              <a:path w="4665345" h="2422525">
                <a:moveTo>
                  <a:pt x="403720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1076604"/>
                </a:moveTo>
                <a:lnTo>
                  <a:pt x="3498977" y="1345755"/>
                </a:lnTo>
              </a:path>
              <a:path w="4665345" h="2422525">
                <a:moveTo>
                  <a:pt x="3498977" y="1614919"/>
                </a:moveTo>
                <a:lnTo>
                  <a:pt x="3498977" y="1884070"/>
                </a:lnTo>
              </a:path>
              <a:path w="4665345" h="2422525">
                <a:moveTo>
                  <a:pt x="3498977" y="2153221"/>
                </a:moveTo>
                <a:lnTo>
                  <a:pt x="3409251" y="2422372"/>
                </a:lnTo>
              </a:path>
              <a:path w="4665345" h="2422525">
                <a:moveTo>
                  <a:pt x="0" y="2153221"/>
                </a:moveTo>
                <a:lnTo>
                  <a:pt x="3409251" y="2422372"/>
                </a:lnTo>
              </a:path>
              <a:path w="4665345" h="2422525">
                <a:moveTo>
                  <a:pt x="897166" y="1614919"/>
                </a:moveTo>
                <a:lnTo>
                  <a:pt x="3498977" y="1884070"/>
                </a:lnTo>
              </a:path>
              <a:path w="4665345" h="2422525">
                <a:moveTo>
                  <a:pt x="538302" y="1076604"/>
                </a:moveTo>
                <a:lnTo>
                  <a:pt x="3498977" y="1345755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436286" y="1699550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Criminal(West)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EC1A6-C142-4F1C-8052-4ADA286790E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08085A6-9711-4D36-A5FB-157C553A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Gödel's Incompleteness Theorem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458467" y="1608802"/>
            <a:ext cx="7632065" cy="424520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There are true arithmetic sentences that cannot be proved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For any set of true sentences of number theory, and in particular any set of basic axioms, there are other true sentences that cannot be proved from those axioms. 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We can never prove all the theorems of mathematics within any given system of axioms.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A9D1C-4EBB-41A2-A301-C6A94D6E119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419C2-A16F-44F4-9902-635FBA52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1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Resolution strategies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458467" y="1608802"/>
            <a:ext cx="7632065" cy="35251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Unit preference</a:t>
            </a:r>
            <a:r>
              <a:rPr lang="en-MY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prefers to do resolutions where one of the sentences is a single literal (unit clause)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Set of support: </a:t>
            </a:r>
            <a:r>
              <a:rPr lang="en-US" sz="1800" i="0" u="none" strike="noStrike" baseline="0" dirty="0">
                <a:latin typeface="NimbusRomNo9L-Regu"/>
              </a:rPr>
              <a:t>every resolution step involve at least one element of a special set of clauses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Medi"/>
              </a:rPr>
              <a:t>Input resolution: </a:t>
            </a:r>
            <a:r>
              <a:rPr lang="en-US" dirty="0">
                <a:latin typeface="NimbusRomNo9L-Medi"/>
              </a:rPr>
              <a:t>every resolution combines one of the KB input sentences with other sentences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Subsumption: </a:t>
            </a:r>
            <a:r>
              <a:rPr lang="en-US" dirty="0">
                <a:latin typeface="NimbusRomNo9L-Medi"/>
              </a:rPr>
              <a:t>eliminates all sentences that are subsumed by KB sentences 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Learning: </a:t>
            </a:r>
            <a:r>
              <a:rPr lang="en-MY" dirty="0">
                <a:latin typeface="NimbusRomNo9L-Medi"/>
              </a:rPr>
              <a:t>learning from experience (machine learning)</a:t>
            </a:r>
            <a:endParaRPr lang="en-US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1BA96-10A7-492A-B2B8-C3F8110ED24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1A74B-CE58-40DD-A4FC-50C31FAC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8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Summary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625194" y="1600200"/>
            <a:ext cx="7632065" cy="426450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Unification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identify appropriate substitutions for variables eliminates the instantiation step in first-order proofs, making the process more efficient in many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Forward chaining </a:t>
            </a:r>
            <a:r>
              <a:rPr lang="en-US" sz="1800" b="0" i="0" u="none" strike="noStrike" baseline="0" dirty="0">
                <a:latin typeface="NimbusRomNo9L-Regu"/>
              </a:rPr>
              <a:t>is used in </a:t>
            </a:r>
            <a:r>
              <a:rPr lang="en-US" sz="1800" b="0" i="0" u="none" strike="noStrike" baseline="0" dirty="0">
                <a:latin typeface="NimbusRomNo9L-Medi"/>
              </a:rPr>
              <a:t>deductive databases</a:t>
            </a:r>
            <a:r>
              <a:rPr lang="en-US" sz="1800" b="0" i="0" u="none" strike="noStrike" baseline="0" dirty="0">
                <a:latin typeface="NimbusRomNo9L-Regu"/>
              </a:rPr>
              <a:t>, where it can be combined with relational database operations. It is also used in </a:t>
            </a:r>
            <a:r>
              <a:rPr lang="en-US" sz="1800" b="0" i="0" u="none" strike="noStrike" baseline="0" dirty="0">
                <a:latin typeface="NimbusRomNo9L-Medi"/>
              </a:rPr>
              <a:t>production systems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Backward chaining </a:t>
            </a:r>
            <a:r>
              <a:rPr lang="en-US" sz="1800" b="0" i="0" u="none" strike="noStrike" baseline="0" dirty="0">
                <a:latin typeface="NimbusRomNo9L-Regu"/>
              </a:rPr>
              <a:t>is used in </a:t>
            </a:r>
            <a:r>
              <a:rPr lang="en-US" sz="1800" b="0" i="0" u="none" strike="noStrike" baseline="0" dirty="0">
                <a:latin typeface="NimbusRomNo9L-Medi"/>
              </a:rPr>
              <a:t>logic programming systems</a:t>
            </a:r>
            <a:r>
              <a:rPr lang="en-US" sz="1800" b="0" i="0" u="none" strike="noStrike" baseline="0" dirty="0">
                <a:latin typeface="NimbusRomNo9L-Regu"/>
              </a:rPr>
              <a:t>, which employ sophisticated compiler technology to provide very fast inference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Prolog</a:t>
            </a:r>
            <a:r>
              <a:rPr lang="en-US" sz="1800" b="0" i="0" u="none" strike="noStrike" baseline="0" dirty="0">
                <a:latin typeface="NimbusRomNo9L-Regu"/>
              </a:rPr>
              <a:t>, unlike first-order logic, uses a closed world with the unique names assumption </a:t>
            </a:r>
            <a:r>
              <a:rPr lang="en-MY" sz="1800" b="0" i="0" u="none" strike="noStrike" baseline="0" dirty="0">
                <a:latin typeface="NimbusRomNo9L-Regu"/>
              </a:rPr>
              <a:t>and negation as failure.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generalized </a:t>
            </a:r>
            <a:r>
              <a:rPr lang="en-US" sz="1800" b="1" i="0" u="none" strike="noStrike" baseline="0" dirty="0">
                <a:latin typeface="NimbusRomNo9L-Medi"/>
              </a:rPr>
              <a:t>resolution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inference rule provides a complete proof system for first order logic, using knowledge bases in conjunctive normal form.</a:t>
            </a:r>
            <a:endParaRPr lang="en-US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A0654-9C4E-4BF1-9514-D3747361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Existential</a:t>
            </a:r>
            <a:r>
              <a:rPr spc="145" dirty="0"/>
              <a:t> </a:t>
            </a:r>
            <a:r>
              <a:rPr spc="5" dirty="0"/>
              <a:t>instantiation</a:t>
            </a:r>
            <a:r>
              <a:rPr spc="11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6190615" cy="1800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634">
              <a:lnSpc>
                <a:spcPct val="101499"/>
              </a:lnSpc>
              <a:spcBef>
                <a:spcPts val="80"/>
              </a:spcBef>
            </a:pPr>
            <a:r>
              <a:rPr sz="2050" spc="15" dirty="0">
                <a:latin typeface="Calibri"/>
                <a:cs typeface="Calibri"/>
              </a:rPr>
              <a:t>UI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applied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several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add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sentences;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logically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equivalent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535"/>
              </a:spcBef>
            </a:pPr>
            <a:r>
              <a:rPr sz="2050" spc="85" dirty="0">
                <a:latin typeface="Calibri"/>
                <a:cs typeface="Calibri"/>
              </a:rPr>
              <a:t>EI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applied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replace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sentence;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not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65" dirty="0">
                <a:latin typeface="Calibri"/>
                <a:cs typeface="Calibri"/>
              </a:rPr>
              <a:t>equivalent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old,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satisfiable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satisfiable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30033-6A33-461D-B583-73FA9CBEBCB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F8E13-E8AE-4C78-9CC2-D7AD80EA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55" dirty="0"/>
              <a:t> </a:t>
            </a:r>
            <a:r>
              <a:rPr spc="95" dirty="0"/>
              <a:t>to</a:t>
            </a:r>
            <a:r>
              <a:rPr spc="130" dirty="0"/>
              <a:t> </a:t>
            </a:r>
            <a:r>
              <a:rPr spc="20" dirty="0"/>
              <a:t>propositional</a:t>
            </a:r>
            <a:r>
              <a:rPr spc="165" dirty="0"/>
              <a:t> </a:t>
            </a:r>
            <a:r>
              <a:rPr spc="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445165"/>
            <a:ext cx="7282180" cy="515556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contains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just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following:</a:t>
            </a:r>
            <a:endParaRPr sz="2050">
              <a:latin typeface="Calibri"/>
              <a:cs typeface="Calibri"/>
            </a:endParaRPr>
          </a:p>
          <a:p>
            <a:pPr marL="391795" marR="2637790">
              <a:lnSpc>
                <a:spcPct val="101499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 marR="4119879">
              <a:lnSpc>
                <a:spcPts val="2500"/>
              </a:lnSpc>
              <a:spcBef>
                <a:spcPts val="75"/>
              </a:spcBef>
            </a:pP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50" spc="-30" dirty="0">
                <a:latin typeface="Calibri"/>
                <a:cs typeface="Calibri"/>
              </a:rPr>
              <a:t>Instantiating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universal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E0000"/>
                </a:solidFill>
                <a:latin typeface="Century"/>
                <a:cs typeface="Century"/>
              </a:rPr>
              <a:t>all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possible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0" dirty="0">
                <a:latin typeface="Calibri"/>
                <a:cs typeface="Calibri"/>
              </a:rPr>
              <a:t>ways,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endParaRPr sz="2050">
              <a:latin typeface="Calibri"/>
              <a:cs typeface="Calibri"/>
            </a:endParaRP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propositionalized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proposition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are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7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35" dirty="0">
                <a:latin typeface="Calibri"/>
                <a:cs typeface="Calibri"/>
              </a:rPr>
              <a:t>etc.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DD4E-C8C9-42BA-8E84-0633B5D99A1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12FFA-47A3-4790-B449-FD6E70B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25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592038"/>
            <a:ext cx="8021320" cy="5180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latin typeface="Calibri"/>
                <a:cs typeface="Calibri"/>
              </a:rPr>
              <a:t>Claim: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sentence</a:t>
            </a:r>
            <a:r>
              <a:rPr sz="2100" spc="-135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∗</a:t>
            </a:r>
            <a:r>
              <a:rPr sz="2100" spc="6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original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6364" marR="124460" indent="-635">
              <a:lnSpc>
                <a:spcPct val="163400"/>
              </a:lnSpc>
            </a:pPr>
            <a:r>
              <a:rPr sz="2050" spc="-15" dirty="0">
                <a:latin typeface="Calibri"/>
                <a:cs typeface="Calibri"/>
              </a:rPr>
              <a:t>Claim:</a:t>
            </a:r>
            <a:r>
              <a:rPr sz="2050" spc="42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propositionalized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preserve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propositionalize</a:t>
            </a:r>
            <a:r>
              <a:rPr sz="2050" spc="34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32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query,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apply </a:t>
            </a:r>
            <a:r>
              <a:rPr sz="2050" spc="-65" dirty="0">
                <a:latin typeface="Calibri"/>
                <a:cs typeface="Calibri"/>
              </a:rPr>
              <a:t>resolution,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return</a:t>
            </a:r>
            <a:r>
              <a:rPr sz="2050" spc="3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result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Problem: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infinitely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many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terms,</a:t>
            </a:r>
            <a:endParaRPr sz="205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)))</a:t>
            </a:r>
            <a:endParaRPr sz="2050">
              <a:latin typeface="Arial"/>
              <a:cs typeface="Arial"/>
            </a:endParaRPr>
          </a:p>
          <a:p>
            <a:pPr marL="857885" marR="588010" indent="-731520">
              <a:lnSpc>
                <a:spcPct val="101499"/>
              </a:lnSpc>
              <a:spcBef>
                <a:spcPts val="1525"/>
              </a:spcBef>
            </a:pPr>
            <a:r>
              <a:rPr sz="2050" spc="-55" dirty="0">
                <a:latin typeface="Calibri"/>
                <a:cs typeface="Calibri"/>
              </a:rPr>
              <a:t>Theorem: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Herbrand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(1930).</a:t>
            </a:r>
            <a:r>
              <a:rPr sz="2050" spc="409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55" dirty="0">
                <a:latin typeface="Calibri"/>
                <a:cs typeface="Calibri"/>
              </a:rPr>
              <a:t>KB,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finite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Calibri"/>
                <a:cs typeface="Calibri"/>
              </a:rPr>
              <a:t>subset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0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320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r>
              <a:rPr sz="2050" spc="1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0" dirty="0">
                <a:latin typeface="Calibri"/>
                <a:cs typeface="Calibri"/>
              </a:rPr>
              <a:t>do</a:t>
            </a:r>
            <a:endParaRPr sz="2050">
              <a:latin typeface="Calibri"/>
              <a:cs typeface="Calibri"/>
            </a:endParaRPr>
          </a:p>
          <a:p>
            <a:pPr marL="857885" marR="779145">
              <a:lnSpc>
                <a:spcPts val="2500"/>
              </a:lnSpc>
              <a:spcBef>
                <a:spcPts val="75"/>
              </a:spcBef>
            </a:pPr>
            <a:r>
              <a:rPr sz="2050" spc="-70" dirty="0">
                <a:latin typeface="Calibri"/>
                <a:cs typeface="Calibri"/>
              </a:rPr>
              <a:t>create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instantiating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depth-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0" dirty="0">
                <a:latin typeface="Calibri"/>
                <a:cs typeface="Calibri"/>
              </a:rPr>
              <a:t>terms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see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1465"/>
              </a:spcBef>
            </a:pPr>
            <a:r>
              <a:rPr sz="2050" spc="-50" dirty="0">
                <a:latin typeface="Calibri"/>
                <a:cs typeface="Calibri"/>
              </a:rPr>
              <a:t>Problem: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works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entailed,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loops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endParaRPr sz="205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Theorem:</a:t>
            </a:r>
            <a:r>
              <a:rPr sz="2050" spc="34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Turing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(1936),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Church</a:t>
            </a:r>
            <a:r>
              <a:rPr sz="2050" spc="7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(1936),</a:t>
            </a:r>
            <a:r>
              <a:rPr sz="2050" spc="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semidecidable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724C5-5E1F-415A-AEAD-097C910A326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352E-A2B2-49BB-B56A-D650B418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2635"/>
              </a:lnSpc>
            </a:pPr>
            <a:r>
              <a:rPr spc="55" dirty="0"/>
              <a:t>Problems</a:t>
            </a:r>
            <a:r>
              <a:rPr spc="135" dirty="0"/>
              <a:t> </a:t>
            </a:r>
            <a:r>
              <a:rPr spc="60" dirty="0"/>
              <a:t>with</a:t>
            </a:r>
            <a:r>
              <a:rPr spc="140" dirty="0"/>
              <a:t> </a:t>
            </a:r>
            <a:r>
              <a:rPr spc="25" dirty="0"/>
              <a:t>propositionalization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9" y="1608802"/>
            <a:ext cx="7893050" cy="3920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977265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latin typeface="Calibri"/>
                <a:cs typeface="Calibri"/>
              </a:rPr>
              <a:t>Propositionalization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seems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generate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lots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irrelevant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sentences.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endParaRPr sz="2050">
              <a:latin typeface="Calibri"/>
              <a:cs typeface="Calibri"/>
            </a:endParaRPr>
          </a:p>
          <a:p>
            <a:pPr marL="442595" marR="3198495">
              <a:lnSpc>
                <a:spcPct val="101000"/>
              </a:lnSpc>
              <a:spcBef>
                <a:spcPts val="1295"/>
              </a:spcBef>
              <a:tabLst>
                <a:tab pos="923925" algn="l"/>
                <a:tab pos="3451860" algn="l"/>
                <a:tab pos="38442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42595" marR="4679950">
              <a:lnSpc>
                <a:spcPct val="101499"/>
              </a:lnSpc>
              <a:tabLst>
                <a:tab pos="91186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-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63500" marR="55880">
              <a:lnSpc>
                <a:spcPct val="101000"/>
              </a:lnSpc>
              <a:spcBef>
                <a:spcPts val="1440"/>
              </a:spcBef>
            </a:pP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seems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obvious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propositionalization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lots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facts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irrelevant</a:t>
            </a:r>
            <a:endParaRPr sz="2050">
              <a:latin typeface="Calibri"/>
              <a:cs typeface="Calibri"/>
            </a:endParaRPr>
          </a:p>
          <a:p>
            <a:pPr marL="62865" marR="477520">
              <a:lnSpc>
                <a:spcPct val="163400"/>
              </a:lnSpc>
            </a:pPr>
            <a:r>
              <a:rPr sz="2050" spc="-20" dirty="0">
                <a:latin typeface="Calibri"/>
                <a:cs typeface="Calibri"/>
              </a:rPr>
              <a:t>With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60" dirty="0">
                <a:latin typeface="Calibri"/>
                <a:cs typeface="Calibri"/>
              </a:rPr>
              <a:t>-ary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predicates</a:t>
            </a:r>
            <a:r>
              <a:rPr sz="2050" spc="-70" dirty="0">
                <a:latin typeface="Calibri"/>
                <a:cs typeface="Calibri"/>
              </a:rPr>
              <a:t> 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spc="-40" dirty="0">
                <a:latin typeface="Calibri"/>
                <a:cs typeface="Calibri"/>
              </a:rPr>
              <a:t>constants,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10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instantiations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With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gets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nuch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much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worse!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4C9B1-4312-4174-A1CF-29A679D4D35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3A219-21D3-4F6D-9D51-5993C002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1274445"/>
            <a:chOff x="822934" y="4238523"/>
            <a:chExt cx="7867650" cy="127444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1266825"/>
            </a:xfrm>
            <a:custGeom>
              <a:avLst/>
              <a:gdLst/>
              <a:ahLst/>
              <a:cxnLst/>
              <a:rect l="l" t="t" r="r" b="b"/>
              <a:pathLst>
                <a:path w="2590800" h="1266825">
                  <a:moveTo>
                    <a:pt x="0" y="316991"/>
                  </a:moveTo>
                  <a:lnTo>
                    <a:pt x="0" y="0"/>
                  </a:lnTo>
                </a:path>
                <a:path w="2590800" h="1266825">
                  <a:moveTo>
                    <a:pt x="2590800" y="316991"/>
                  </a:moveTo>
                  <a:lnTo>
                    <a:pt x="2590800" y="0"/>
                  </a:lnTo>
                </a:path>
                <a:path w="2590800" h="1266825">
                  <a:moveTo>
                    <a:pt x="0" y="633983"/>
                  </a:moveTo>
                  <a:lnTo>
                    <a:pt x="0" y="316992"/>
                  </a:lnTo>
                </a:path>
                <a:path w="2590800" h="1266825">
                  <a:moveTo>
                    <a:pt x="2590800" y="633983"/>
                  </a:moveTo>
                  <a:lnTo>
                    <a:pt x="2590800" y="316992"/>
                  </a:lnTo>
                </a:path>
                <a:path w="2590800" h="1266825">
                  <a:moveTo>
                    <a:pt x="0" y="949451"/>
                  </a:moveTo>
                  <a:lnTo>
                    <a:pt x="0" y="632460"/>
                  </a:lnTo>
                </a:path>
                <a:path w="2590800" h="1266825">
                  <a:moveTo>
                    <a:pt x="2590800" y="949451"/>
                  </a:moveTo>
                  <a:lnTo>
                    <a:pt x="2590800" y="632460"/>
                  </a:lnTo>
                </a:path>
                <a:path w="2590800" h="1266825">
                  <a:moveTo>
                    <a:pt x="0" y="1266443"/>
                  </a:moveTo>
                  <a:lnTo>
                    <a:pt x="0" y="94945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9980B-4EB9-427F-AA3D-9F8643F6ADA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16E649-1D3B-4847-9137-8D1B544A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5202</Words>
  <Application>Microsoft Office PowerPoint</Application>
  <PresentationFormat>Custom</PresentationFormat>
  <Paragraphs>614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Bookman Old Style</vt:lpstr>
      <vt:lpstr>Calibri</vt:lpstr>
      <vt:lpstr>Cambria</vt:lpstr>
      <vt:lpstr>Century</vt:lpstr>
      <vt:lpstr>Garamond</vt:lpstr>
      <vt:lpstr>Georgia</vt:lpstr>
      <vt:lpstr>Gill Sans MT</vt:lpstr>
      <vt:lpstr>NimbusRomNo9L-Medi</vt:lpstr>
      <vt:lpstr>NimbusRomNo9L-Regu</vt:lpstr>
      <vt:lpstr>Palatino Linotype</vt:lpstr>
      <vt:lpstr>Segoe UI Symbol</vt:lpstr>
      <vt:lpstr>Symbol</vt:lpstr>
      <vt:lpstr>Times New Roman</vt:lpstr>
      <vt:lpstr>Trebuchet MS</vt:lpstr>
      <vt:lpstr>Verdana</vt:lpstr>
      <vt:lpstr>Office Theme</vt:lpstr>
      <vt:lpstr>PowerPoint Presentation</vt:lpstr>
      <vt:lpstr>Outline</vt:lpstr>
      <vt:lpstr>Universal instantiation (UI)</vt:lpstr>
      <vt:lpstr>Existential instantiation (EI)</vt:lpstr>
      <vt:lpstr>Existential instantiation contd.</vt:lpstr>
      <vt:lpstr>Reduction to propositional inference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Generalized Modus Ponens (GMP)</vt:lpstr>
      <vt:lpstr>Soundness of GMP</vt:lpstr>
      <vt:lpstr>Example knowledge base</vt:lpstr>
      <vt:lpstr>Example knowledge base contd.</vt:lpstr>
      <vt:lpstr>Example knowledge base contd.</vt:lpstr>
      <vt:lpstr>Example knowledge base contd.</vt:lpstr>
      <vt:lpstr>Example knowledge base contd.</vt:lpstr>
      <vt:lpstr>Example knowledge base contd.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</vt:lpstr>
      <vt:lpstr>Prolog systems</vt:lpstr>
      <vt:lpstr>Prolog examples</vt:lpstr>
      <vt:lpstr>Resolution: brief summary</vt:lpstr>
      <vt:lpstr>Conversion to CNF</vt:lpstr>
      <vt:lpstr>Conversion to CNF contd.</vt:lpstr>
      <vt:lpstr>Resolution proof: definite clauses</vt:lpstr>
      <vt:lpstr>Gödel's Incompleteness Theorem</vt:lpstr>
      <vt:lpstr>Resolution strategies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6</cp:revision>
  <dcterms:created xsi:type="dcterms:W3CDTF">2021-09-01T06:26:14Z</dcterms:created>
  <dcterms:modified xsi:type="dcterms:W3CDTF">2022-02-23T03:08:30Z</dcterms:modified>
</cp:coreProperties>
</file>