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305" r:id="rId5"/>
    <p:sldId id="307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304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718DC-CF7B-4E04-B831-8D1C59188FF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5025" y="7217305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80C9E-ED75-4642-9FD5-C08496FA7337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2560" y="3847118"/>
            <a:ext cx="495109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MY" sz="2450" spc="200" dirty="0">
                <a:latin typeface="Century"/>
                <a:cs typeface="Century"/>
              </a:rPr>
              <a:t>Knowledge Representation</a:t>
            </a:r>
            <a:endParaRPr lang="en-MY" sz="245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0" y="3124200"/>
            <a:ext cx="2097279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lang="en-US" sz="2050" dirty="0">
                <a:latin typeface="Century"/>
                <a:cs typeface="Century"/>
              </a:rPr>
              <a:t>10</a:t>
            </a:r>
            <a:endParaRPr sz="205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37B75D3E-BE2C-4149-86E3-CA1640F79D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03DE17-09AE-464F-A99F-1C6BB1704474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A4981-2A19-440D-AB6F-D715FE1E9455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3E3FB-DE68-4F84-B6B4-1BBA096B361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3D95B4-0B97-4B95-A0E7-ECDD68D3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Reasoning Systems for Categories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3888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Description logics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notations that are designed to make it easier to describe definitions and </a:t>
            </a:r>
            <a:r>
              <a:rPr lang="en-MY" sz="1800" b="0" i="0" u="none" strike="noStrike" baseline="0" dirty="0">
                <a:latin typeface="NimbusRomNo9L-Regu"/>
              </a:rPr>
              <a:t>properties of categories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evolved from semantic networks in response to pressure to formalize what the networks mean while retaining the emphasis on taxonomic structure as an organizing principle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Principal inference tasks:</a:t>
            </a:r>
            <a:endParaRPr lang="en-US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i="0" u="none" strike="noStrike" baseline="0" dirty="0">
                <a:latin typeface="NimbusRomNo9L-Medi"/>
              </a:rPr>
              <a:t>Subsumption</a:t>
            </a:r>
            <a:r>
              <a:rPr lang="en-US" dirty="0">
                <a:latin typeface="NimbusRomNo9L-Regu"/>
              </a:rPr>
              <a:t>: checking if one category is a subset of another by comparing their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i="0" u="none" strike="noStrike" baseline="0" dirty="0">
                <a:latin typeface="NimbusRomNo9L-Medi"/>
              </a:rPr>
              <a:t>Classification</a:t>
            </a:r>
            <a:r>
              <a:rPr lang="en-US" b="0" i="0" u="none" strike="noStrike" baseline="0" dirty="0">
                <a:latin typeface="NimbusRomNo9L-Regu"/>
              </a:rPr>
              <a:t>: checking whether an object belongs to a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CLASSIC language (</a:t>
            </a:r>
            <a:r>
              <a:rPr lang="en-US" sz="1800" b="0" i="0" u="none" strike="noStrike" baseline="0" dirty="0" err="1">
                <a:latin typeface="NimbusRomNo9L-Regu"/>
              </a:rPr>
              <a:t>Borgida</a:t>
            </a:r>
            <a:r>
              <a:rPr lang="en-US" sz="1800" b="0" i="0" u="none" strike="noStrike" baseline="0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Ital"/>
              </a:rPr>
              <a:t>et al.</a:t>
            </a:r>
            <a:r>
              <a:rPr lang="en-US" sz="1800" b="0" i="0" u="none" strike="noStrike" baseline="0" dirty="0">
                <a:latin typeface="NimbusRomNo9L-Regu"/>
              </a:rPr>
              <a:t>, 1989) is a typical description logic</a:t>
            </a:r>
            <a:endParaRPr lang="en-US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latin typeface="NimbusRomNo9L-Regu"/>
              </a:rPr>
              <a:t>Eg</a:t>
            </a:r>
            <a:r>
              <a:rPr lang="en-US" b="0" i="0" u="none" strike="noStrike" baseline="0" dirty="0">
                <a:latin typeface="NimbusRomNo9L-Regu"/>
              </a:rPr>
              <a:t>: bachelors are unmarried adult males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NimbusRomNo9L-ReguItal"/>
              </a:rPr>
              <a:t>Bachelor</a:t>
            </a:r>
            <a:r>
              <a:rPr lang="en-US" sz="1800" b="0" i="0" u="none" strike="noStrike" baseline="0" dirty="0">
                <a:latin typeface="NimbusRomNo9L-ReguItal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= </a:t>
            </a:r>
            <a:r>
              <a:rPr lang="en-US" sz="1800" b="0" i="1" u="none" strike="noStrike" baseline="0" dirty="0">
                <a:latin typeface="NimbusRomNo9L-ReguItal"/>
              </a:rPr>
              <a:t>And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Unmarried</a:t>
            </a:r>
            <a:r>
              <a:rPr lang="en-US" sz="1800" b="0" i="0" u="none" strike="noStrike" baseline="0" dirty="0">
                <a:latin typeface="CMMI10"/>
              </a:rPr>
              <a:t>, </a:t>
            </a:r>
            <a:r>
              <a:rPr lang="en-US" sz="1800" b="0" i="1" u="none" strike="noStrike" baseline="0" dirty="0">
                <a:latin typeface="NimbusRomNo9L-ReguItal"/>
              </a:rPr>
              <a:t>Adult</a:t>
            </a:r>
            <a:r>
              <a:rPr lang="en-US" sz="1800" b="0" i="0" u="none" strike="noStrike" baseline="0" dirty="0">
                <a:latin typeface="CMMI10"/>
              </a:rPr>
              <a:t>, </a:t>
            </a:r>
            <a:r>
              <a:rPr lang="en-US" sz="1800" b="0" i="1" u="none" strike="noStrike" baseline="0" dirty="0">
                <a:latin typeface="NimbusRomNo9L-ReguItal"/>
              </a:rPr>
              <a:t>Male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endParaRPr lang="en-US" b="0" i="0" u="none" strike="noStrike" baseline="0" dirty="0">
              <a:latin typeface="NimbusRomNo9L-Reg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DE863-EAA6-45E3-BFFA-6AF9DC9C199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773400-019D-4596-8793-5FB2E693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6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Reasoning with Default Information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33348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Circumscription and default logic</a:t>
            </a: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Circumscription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can be seen as a more powerful and precise version of the closed-world </a:t>
            </a:r>
            <a:r>
              <a:rPr lang="en-MY" sz="1800" b="0" i="0" u="none" strike="noStrike" baseline="0" dirty="0">
                <a:latin typeface="NimbusRomNo9L-Regu"/>
              </a:rPr>
              <a:t>assumption.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Specify particular predicates that are assumed to be “as false as </a:t>
            </a:r>
            <a:r>
              <a:rPr lang="en-MY" b="0" i="0" u="none" strike="noStrike" baseline="0" dirty="0">
                <a:latin typeface="NimbusRomNo9L-Regu"/>
              </a:rPr>
              <a:t>possible”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It is an example of a model preference logic</a:t>
            </a:r>
            <a:endParaRPr lang="en-MY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Default logic </a:t>
            </a:r>
            <a:r>
              <a:rPr lang="en-US" sz="1800" b="0" i="0" u="none" strike="noStrike" baseline="0" dirty="0">
                <a:latin typeface="NimbusRomNo9L-Regu"/>
              </a:rPr>
              <a:t>is a formalism in which default rules can be written to generate contingent </a:t>
            </a:r>
            <a:r>
              <a:rPr lang="en-MY" sz="1800" b="0" i="0" u="none" strike="noStrike" baseline="0" dirty="0">
                <a:latin typeface="NimbusRomNo9L-Regu"/>
              </a:rPr>
              <a:t>nonmonotonic conclusions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>
                <a:latin typeface="NimbusRomNo9L-Regu"/>
              </a:rPr>
              <a:t>Eg</a:t>
            </a:r>
            <a:r>
              <a:rPr lang="en-MY" dirty="0">
                <a:latin typeface="NimbusRomNo9L-Regu"/>
              </a:rPr>
              <a:t>: </a:t>
            </a:r>
            <a:r>
              <a:rPr lang="en-US" sz="1800" b="0" i="1" u="none" strike="noStrike" baseline="0" dirty="0">
                <a:latin typeface="NimbusRomNo9L-ReguItal"/>
              </a:rPr>
              <a:t>Bird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: </a:t>
            </a:r>
            <a:r>
              <a:rPr lang="en-US" sz="1800" b="0" i="1" u="none" strike="noStrike" baseline="0" dirty="0">
                <a:latin typeface="NimbusRomNo9L-ReguItal"/>
              </a:rPr>
              <a:t>Flies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CMMI10"/>
              </a:rPr>
              <a:t>/</a:t>
            </a:r>
            <a:r>
              <a:rPr lang="en-US" sz="1800" b="0" i="1" u="none" strike="noStrike" baseline="0" dirty="0">
                <a:latin typeface="NimbusRomNo9L-ReguItal"/>
              </a:rPr>
              <a:t>Flies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This rule means that if </a:t>
            </a:r>
            <a:r>
              <a:rPr lang="en-US" sz="1800" b="0" i="1" u="none" strike="noStrike" baseline="0" dirty="0">
                <a:latin typeface="NimbusRomNo9L-ReguItal"/>
              </a:rPr>
              <a:t>Bird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x</a:t>
            </a:r>
            <a:r>
              <a:rPr lang="en-US" sz="1800" b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is true, and if </a:t>
            </a:r>
            <a:r>
              <a:rPr lang="en-US" sz="1800" b="0" i="1" u="none" strike="noStrike" baseline="0" dirty="0">
                <a:latin typeface="NimbusRomNo9L-ReguItal"/>
              </a:rPr>
              <a:t>Flies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is consistent with the knowledge base, then </a:t>
            </a:r>
            <a:r>
              <a:rPr lang="en-US" sz="1800" b="0" i="1" u="none" strike="noStrike" baseline="0" dirty="0">
                <a:latin typeface="NimbusRomNo9L-ReguItal"/>
              </a:rPr>
              <a:t>Flies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may be concluded by default.</a:t>
            </a:r>
            <a:endParaRPr lang="en-US" b="0" i="0" u="none" strike="noStrike" baseline="0" dirty="0">
              <a:latin typeface="NimbusRomNo9L-Reg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DE3C4-8B6B-451D-853D-A95BD1A0463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3A26CF-DEA8-4A6D-813F-D7739314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Reasoning with Default Information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3888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Truth maintenance systems</a:t>
            </a: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Belief revision</a:t>
            </a:r>
            <a:r>
              <a:rPr lang="en-US" sz="1800" i="0" u="none" strike="noStrike" baseline="0" dirty="0">
                <a:latin typeface="NimbusRomNo9L-Medi"/>
              </a:rPr>
              <a:t>: inferred</a:t>
            </a:r>
            <a:r>
              <a:rPr lang="en-US" dirty="0">
                <a:latin typeface="NimbusRomNo9L-Medi"/>
              </a:rPr>
              <a:t> </a:t>
            </a:r>
            <a:r>
              <a:rPr lang="en-US" sz="1800" i="0" u="none" strike="noStrike" baseline="0" dirty="0">
                <a:latin typeface="NimbusRomNo9L-Medi"/>
              </a:rPr>
              <a:t>facts will turn out to be wrong and will have to be retracted 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Truth maintenance systems</a:t>
            </a:r>
            <a:r>
              <a:rPr lang="en-US" dirty="0">
                <a:latin typeface="NimbusRomNo9L-Regu"/>
              </a:rPr>
              <a:t>, or TMSs, are designed to handle complications of any additional sentences that inferred from a wrong sentence.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Justification-based truth maintenance system (JTMS</a:t>
            </a:r>
            <a:r>
              <a:rPr lang="en-US" dirty="0">
                <a:latin typeface="NimbusRomNo9L-Regu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Each sentence in the knowledge base is annotated with a justification consisting of the set of sentences from which it was inferred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Justifications make retraction 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Assumes that sentences that are considered once will probably be considered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ABB76-6BDE-4AF4-A652-5BA4F6C1272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2096A5-A18F-46BC-876B-3A16E27D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2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Summary</a:t>
            </a:r>
            <a:endParaRPr lang="en-MY" spc="-7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43FEED2-588B-4E86-B733-422E14419319}"/>
              </a:ext>
            </a:extLst>
          </p:cNvPr>
          <p:cNvSpPr txBox="1"/>
          <p:nvPr/>
        </p:nvSpPr>
        <p:spPr>
          <a:xfrm>
            <a:off x="625194" y="1600200"/>
            <a:ext cx="7632065" cy="37105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Upper ontology </a:t>
            </a:r>
            <a:r>
              <a:rPr lang="en-US" sz="1800" i="0" u="none" strike="noStrike" baseline="0" dirty="0">
                <a:latin typeface="NimbusRomNo9L-Medi"/>
              </a:rPr>
              <a:t>based on categories and the event calculus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NimbusRomNo9L-Med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Special-purpose representation systems, such as </a:t>
            </a:r>
            <a:r>
              <a:rPr lang="en-US" sz="1800" b="1" i="0" u="none" strike="noStrike" baseline="0" dirty="0">
                <a:latin typeface="NimbusRomNo9L-Regu"/>
              </a:rPr>
              <a:t>semantic networks </a:t>
            </a:r>
            <a:r>
              <a:rPr lang="en-US" sz="1800" i="0" u="none" strike="noStrike" baseline="0" dirty="0">
                <a:latin typeface="NimbusRomNo9L-Regu"/>
              </a:rPr>
              <a:t>and </a:t>
            </a:r>
            <a:r>
              <a:rPr lang="en-US" sz="1800" b="1" i="0" u="none" strike="noStrike" baseline="0" dirty="0">
                <a:latin typeface="NimbusRomNo9L-Regu"/>
              </a:rPr>
              <a:t>description logics</a:t>
            </a:r>
            <a:r>
              <a:rPr lang="en-US" sz="1800" i="0" u="none" strike="noStrike" baseline="0" dirty="0">
                <a:latin typeface="NimbusRomNo9L-Regu"/>
              </a:rPr>
              <a:t>, have been devised to help in organizing a hierarchy of categories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NimbusRomNo9L-Regu"/>
              </a:rPr>
              <a:t>Nonmonotonic logics, such as </a:t>
            </a:r>
            <a:r>
              <a:rPr lang="en-US" sz="1800" b="1" i="0" u="none" strike="noStrike" baseline="0" dirty="0">
                <a:latin typeface="NimbusRomNo9L-Regu"/>
              </a:rPr>
              <a:t>circumscription</a:t>
            </a:r>
            <a:r>
              <a:rPr lang="en-US" sz="1800" i="0" u="none" strike="noStrike" baseline="0" dirty="0">
                <a:latin typeface="NimbusRomNo9L-Regu"/>
              </a:rPr>
              <a:t> and </a:t>
            </a:r>
            <a:r>
              <a:rPr lang="en-US" sz="1800" b="1" i="0" u="none" strike="noStrike" baseline="0" dirty="0">
                <a:latin typeface="NimbusRomNo9L-Regu"/>
              </a:rPr>
              <a:t>default logic</a:t>
            </a:r>
            <a:r>
              <a:rPr lang="en-US" sz="1800" i="0" u="none" strike="noStrike" baseline="0" dirty="0">
                <a:latin typeface="NimbusRomNo9L-Regu"/>
              </a:rPr>
              <a:t>, are intended to capture default reasoning in general.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Truth maintenance systems </a:t>
            </a:r>
            <a:r>
              <a:rPr lang="en-US" sz="1800" b="0" i="0" u="none" strike="noStrike" baseline="0" dirty="0">
                <a:latin typeface="NimbusRomNo9L-Regu"/>
              </a:rPr>
              <a:t>handle knowledge updates and revisions efficiently</a:t>
            </a:r>
            <a:endParaRPr lang="en-US" dirty="0">
              <a:latin typeface="NimbusRomNo9L-Medi"/>
            </a:endParaRPr>
          </a:p>
          <a:p>
            <a:pPr marL="50800" marR="1060450" algn="just">
              <a:lnSpc>
                <a:spcPct val="101200"/>
              </a:lnSpc>
              <a:spcBef>
                <a:spcPts val="85"/>
              </a:spcBef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4F4CCA3-294A-4C2A-AAE4-7C1070D724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168609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5" y="1592038"/>
            <a:ext cx="6085205" cy="316689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spc="-35" dirty="0">
                <a:latin typeface="Calibri"/>
                <a:cs typeface="Calibri"/>
              </a:rPr>
              <a:t>Ontological</a:t>
            </a: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 </a:t>
            </a:r>
            <a:r>
              <a:rPr lang="en-MY" sz="2050" spc="-35" dirty="0">
                <a:latin typeface="Calibri"/>
                <a:cs typeface="Calibri"/>
              </a:rPr>
              <a:t>Engineering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MY" spc="-35" dirty="0">
              <a:solidFill>
                <a:srgbClr val="9A009A"/>
              </a:solidFill>
              <a:latin typeface="CMSSBX10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spc="-35" dirty="0">
                <a:latin typeface="Calibri"/>
                <a:cs typeface="Calibri"/>
              </a:rPr>
              <a:t>Categories and Objects 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MY" sz="2050" spc="-35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65" dirty="0">
                <a:latin typeface="Calibri"/>
                <a:cs typeface="Calibri"/>
              </a:rPr>
              <a:t>Events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80" dirty="0">
                <a:latin typeface="Calibri"/>
                <a:cs typeface="Calibri"/>
              </a:rPr>
              <a:t>Mental Objects and Modal Logic 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spc="10" dirty="0">
                <a:latin typeface="Calibri"/>
                <a:cs typeface="Calibri"/>
              </a:rPr>
              <a:t>Reasoning Systems for Categories 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spc="-60" dirty="0">
                <a:latin typeface="Calibri"/>
                <a:cs typeface="Calibri"/>
              </a:rPr>
              <a:t>Reasoning with Default Information 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9A1AB04-F260-41D9-ABE8-241FE3E9D88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024F3-8B6E-4ED1-BA21-C2421DF579C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31DEE-439A-44C1-BC38-52A02499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Ontological 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28795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Ontological Engineering: </a:t>
            </a:r>
            <a:r>
              <a:rPr lang="en-US" sz="1800" i="0" u="none" strike="noStrike" baseline="0" dirty="0">
                <a:latin typeface="NimbusRomNo9L-Medi"/>
              </a:rPr>
              <a:t>General and flexible representations for complex domains</a:t>
            </a:r>
            <a:r>
              <a:rPr lang="en-US" sz="1800" i="0" u="none" strike="noStrike" baseline="0" dirty="0">
                <a:latin typeface="NimbusRomNo9L-Regu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Upper ontology</a:t>
            </a:r>
            <a:r>
              <a:rPr lang="en-US" dirty="0">
                <a:latin typeface="NimbusRomNo9L-Regu"/>
              </a:rPr>
              <a:t>: The general framework of concepts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Example of ontology of the world: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NimbusRomNo9L-Med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8F8A93-1FDA-49A2-BE5C-520BF2D75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95"/>
          <a:stretch/>
        </p:blipFill>
        <p:spPr>
          <a:xfrm>
            <a:off x="1307220" y="3617312"/>
            <a:ext cx="6798139" cy="312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1B29E-6357-4C10-9F87-1C9456CCCB0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324977-B974-4A7E-9E42-5931CBDD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20" y="7194607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Categories and Objects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310206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organization of objects into </a:t>
            </a:r>
            <a:r>
              <a:rPr lang="en-US" sz="1800" b="0" i="0" u="none" strike="noStrike" baseline="0" dirty="0">
                <a:latin typeface="NimbusRomNo9L-Medi"/>
              </a:rPr>
              <a:t>categories </a:t>
            </a:r>
            <a:r>
              <a:rPr lang="en-US" sz="1800" b="0" i="0" u="none" strike="noStrike" baseline="0" dirty="0">
                <a:latin typeface="NimbusRomNo9L-Regu"/>
              </a:rPr>
              <a:t>is a vital part of knowledge representation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Categories for FOL can be represented by predicates and objects.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Physical composition</a:t>
            </a:r>
            <a:r>
              <a:rPr lang="en-US" dirty="0">
                <a:latin typeface="NimbusRomNo9L-Regu"/>
              </a:rPr>
              <a:t>: one object can be part of another is a familiar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NimbusRomNo9L-Regu"/>
              </a:rPr>
              <a:t>Eg</a:t>
            </a:r>
            <a:r>
              <a:rPr lang="en-US" dirty="0">
                <a:latin typeface="NimbusRomNo9L-Regu"/>
              </a:rPr>
              <a:t>: Romania is part of Bucharest. </a:t>
            </a:r>
            <a:r>
              <a:rPr lang="en-US" i="1" dirty="0" err="1">
                <a:latin typeface="NimbusRomNo9L-Regu"/>
              </a:rPr>
              <a:t>PartOf</a:t>
            </a:r>
            <a:r>
              <a:rPr lang="en-US" dirty="0">
                <a:latin typeface="NimbusRomNo9L-Regu"/>
              </a:rPr>
              <a:t>(</a:t>
            </a:r>
            <a:r>
              <a:rPr lang="en-US" i="1" dirty="0">
                <a:latin typeface="NimbusRomNo9L-Regu"/>
              </a:rPr>
              <a:t>Bucharest</a:t>
            </a:r>
            <a:r>
              <a:rPr lang="en-US" dirty="0">
                <a:latin typeface="NimbusRomNo9L-Regu"/>
              </a:rPr>
              <a:t>, </a:t>
            </a:r>
            <a:r>
              <a:rPr lang="en-US" i="1" dirty="0">
                <a:latin typeface="NimbusRomNo9L-Regu"/>
              </a:rPr>
              <a:t>Romania</a:t>
            </a:r>
            <a:r>
              <a:rPr lang="en-US" dirty="0">
                <a:latin typeface="NimbusRomNo9L-Regu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Measurements</a:t>
            </a:r>
            <a:r>
              <a:rPr lang="en-US" dirty="0">
                <a:latin typeface="NimbusRomNo9L-Regu"/>
              </a:rPr>
              <a:t>: values that we assign for properties of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NimbusRomNo9L-Regu"/>
              </a:rPr>
              <a:t>Eg</a:t>
            </a:r>
            <a:r>
              <a:rPr lang="en-US" dirty="0">
                <a:latin typeface="NimbusRomNo9L-Regu"/>
              </a:rPr>
              <a:t>: </a:t>
            </a:r>
            <a:r>
              <a:rPr lang="en-US" sz="1800" b="0" i="1" u="none" strike="noStrike" baseline="0" dirty="0">
                <a:latin typeface="NimbusRomNo9L-ReguItal"/>
              </a:rPr>
              <a:t>Length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L</a:t>
            </a:r>
            <a:r>
              <a:rPr lang="en-US" sz="1800" b="0" i="0" u="none" strike="noStrike" baseline="-2500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R10"/>
              </a:rPr>
              <a:t>)=</a:t>
            </a:r>
            <a:r>
              <a:rPr lang="en-US" sz="1800" b="0" i="1" u="none" strike="noStrike" baseline="0" dirty="0">
                <a:latin typeface="NimbusRomNo9L-ReguItal"/>
              </a:rPr>
              <a:t>Inches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MI10"/>
              </a:rPr>
              <a:t>.</a:t>
            </a:r>
            <a:r>
              <a:rPr lang="en-US" sz="1800" b="0" i="0" u="none" strike="noStrike" baseline="0" dirty="0">
                <a:latin typeface="NimbusRomNo9L-Regu"/>
              </a:rPr>
              <a:t>5</a:t>
            </a:r>
            <a:r>
              <a:rPr lang="en-US" sz="1800" b="0" i="0" u="none" strike="noStrike" baseline="0" dirty="0">
                <a:latin typeface="CMR10"/>
              </a:rPr>
              <a:t>)=</a:t>
            </a:r>
            <a:r>
              <a:rPr lang="en-US" sz="1800" b="0" i="1" u="none" strike="noStrike" baseline="0" dirty="0">
                <a:latin typeface="NimbusRomNo9L-ReguItal"/>
              </a:rPr>
              <a:t>Centimeters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"/>
              </a:rPr>
              <a:t>3</a:t>
            </a:r>
            <a:r>
              <a:rPr lang="en-US" sz="1800" b="0" i="0" u="none" strike="noStrike" baseline="0" dirty="0">
                <a:latin typeface="CMMI10"/>
              </a:rPr>
              <a:t>.</a:t>
            </a:r>
            <a:r>
              <a:rPr lang="en-US" sz="1800" b="0" i="0" u="none" strike="noStrike" baseline="0" dirty="0">
                <a:latin typeface="NimbusRomNo9L-Regu"/>
              </a:rPr>
              <a:t>81</a:t>
            </a:r>
            <a:r>
              <a:rPr lang="en-US" sz="1800" b="0" i="0" u="none" strike="noStrike" baseline="0" dirty="0">
                <a:latin typeface="CMR10"/>
              </a:rPr>
              <a:t>)</a:t>
            </a:r>
            <a:endParaRPr lang="en-US" dirty="0">
              <a:latin typeface="NimbusRomNo9L-Regu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3B82F-F69A-41DB-90FF-8E9E3604289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F16EF-FF50-4BF4-A238-521B1388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7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Categories and Objects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36560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Stuff</a:t>
            </a:r>
            <a:r>
              <a:rPr lang="en-US" sz="1800" b="0" i="0" u="none" strike="noStrike" baseline="0" dirty="0">
                <a:latin typeface="NimbusRomNo9L-Regu"/>
              </a:rPr>
              <a:t>: a significant portion of reality that seems to defy any obvious individuation—division into distinct objects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Intrinsic</a:t>
            </a:r>
            <a:r>
              <a:rPr lang="en-US" sz="1800" b="0" i="0" u="none" strike="noStrike" baseline="0" dirty="0">
                <a:latin typeface="NimbusRomNo9L-Regu"/>
              </a:rPr>
              <a:t>: they belong to the very substance of the object, rather than to the object as a whole.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Extrinsic</a:t>
            </a:r>
            <a:r>
              <a:rPr lang="en-US" dirty="0">
                <a:latin typeface="NimbusRomNo9L-Regu"/>
              </a:rPr>
              <a:t>: weight, length, shape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Substance</a:t>
            </a:r>
            <a:r>
              <a:rPr lang="en-US" dirty="0">
                <a:latin typeface="NimbusRomNo9L-Regu"/>
              </a:rPr>
              <a:t>: a category of objects that includes in its definition only intrinsic properties  (mass noun).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Regu"/>
              </a:rPr>
              <a:t>Count noun</a:t>
            </a:r>
            <a:r>
              <a:rPr lang="en-MY" sz="1800" b="0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class that includes any extrinsic properties</a:t>
            </a:r>
            <a:endParaRPr lang="en-US" dirty="0">
              <a:latin typeface="NimbusRomNo9L-Regu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68398-9BD4-4209-A39F-08EBB5A70A3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EF112-7ACC-4F74-8207-39E2CC4F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Events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39330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Event calculus</a:t>
            </a:r>
            <a:r>
              <a:rPr lang="en-US" sz="1800" b="0" i="0" u="none" strike="noStrike" baseline="0" dirty="0">
                <a:latin typeface="NimbusRomNo9L-Regu"/>
              </a:rPr>
              <a:t>: events, </a:t>
            </a:r>
            <a:r>
              <a:rPr lang="en-US" sz="1800" b="0" i="0" u="none" strike="noStrike" baseline="0" dirty="0" err="1">
                <a:latin typeface="NimbusRomNo9L-Regu"/>
              </a:rPr>
              <a:t>fluents</a:t>
            </a:r>
            <a:r>
              <a:rPr lang="en-US" sz="1800" b="0" i="0" u="none" strike="noStrike" baseline="0" dirty="0">
                <a:latin typeface="NimbusRomNo9L-Regu"/>
              </a:rPr>
              <a:t>, and time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latin typeface="NimbusRomNo9L-Regu"/>
              </a:rPr>
              <a:t>Fluents</a:t>
            </a:r>
            <a:r>
              <a:rPr lang="en-US" b="0" i="0" u="none" strike="noStrike" baseline="0" dirty="0">
                <a:latin typeface="NimbusRomNo9L-Regu"/>
              </a:rPr>
              <a:t> (</a:t>
            </a:r>
            <a:r>
              <a:rPr lang="en-US" b="0" i="0" u="none" strike="noStrike" baseline="0" dirty="0" err="1">
                <a:latin typeface="NimbusRomNo9L-Regu"/>
              </a:rPr>
              <a:t>eg</a:t>
            </a:r>
            <a:r>
              <a:rPr lang="en-US" b="0" i="0" u="none" strike="noStrike" baseline="0" dirty="0">
                <a:latin typeface="NimbusRomNo9L-Regu"/>
              </a:rPr>
              <a:t>): </a:t>
            </a:r>
            <a:r>
              <a:rPr lang="en-MY" sz="1800" b="0" i="1" u="none" strike="noStrike" baseline="0" dirty="0">
                <a:latin typeface="NimbusRomNo9L-ReguItal"/>
              </a:rPr>
              <a:t>At</a:t>
            </a:r>
            <a:r>
              <a:rPr lang="en-MY" sz="1800" b="0" i="0" u="none" strike="noStrike" baseline="0" dirty="0">
                <a:latin typeface="CMR10"/>
              </a:rPr>
              <a:t>(</a:t>
            </a:r>
            <a:r>
              <a:rPr lang="en-MY" sz="1800" b="0" i="1" u="none" strike="noStrike" baseline="0" dirty="0">
                <a:latin typeface="NimbusRomNo9L-ReguItal"/>
              </a:rPr>
              <a:t>Shankar</a:t>
            </a:r>
            <a:r>
              <a:rPr lang="en-MY" sz="1800" b="0" i="0" u="none" strike="noStrike" baseline="0" dirty="0">
                <a:latin typeface="CMMI10"/>
              </a:rPr>
              <a:t>, </a:t>
            </a:r>
            <a:r>
              <a:rPr lang="en-MY" sz="1800" b="0" i="1" u="none" strike="noStrike" baseline="0" dirty="0">
                <a:latin typeface="NimbusRomNo9L-ReguItal"/>
              </a:rPr>
              <a:t>Berkeley</a:t>
            </a:r>
            <a:r>
              <a:rPr lang="en-MY" sz="1800" b="0" i="0" u="none" strike="noStrike" baseline="0" dirty="0">
                <a:latin typeface="CMR1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CMR10"/>
              </a:rPr>
              <a:t>Events (</a:t>
            </a:r>
            <a:r>
              <a:rPr lang="en-MY" dirty="0" err="1">
                <a:latin typeface="CMR10"/>
              </a:rPr>
              <a:t>eg</a:t>
            </a:r>
            <a:r>
              <a:rPr lang="en-MY" dirty="0">
                <a:latin typeface="CMR10"/>
              </a:rPr>
              <a:t>): Event </a:t>
            </a:r>
            <a:r>
              <a:rPr lang="en-MY" sz="1800" b="0" i="1" u="none" strike="noStrike" baseline="0" dirty="0">
                <a:latin typeface="NimbusRomNo9L-ReguItal"/>
              </a:rPr>
              <a:t>E</a:t>
            </a:r>
            <a:r>
              <a:rPr lang="en-MY" sz="1800" b="0" i="0" u="none" strike="noStrike" baseline="-25000" dirty="0">
                <a:latin typeface="NimbusRomNo9L-Regu"/>
              </a:rPr>
              <a:t>1 </a:t>
            </a:r>
            <a:r>
              <a:rPr lang="en-MY" dirty="0">
                <a:latin typeface="CMR10"/>
              </a:rPr>
              <a:t>of Shankar flying from San Francisco to DC</a:t>
            </a:r>
            <a:endParaRPr lang="en-US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1" u="none" strike="noStrike" baseline="0" dirty="0">
                <a:latin typeface="NimbusRomNo9L-ReguItal"/>
              </a:rPr>
              <a:t>E</a:t>
            </a:r>
            <a:r>
              <a:rPr lang="en-MY" b="0" i="0" u="none" strike="noStrike" baseline="-25000" dirty="0">
                <a:latin typeface="NimbusRomNo9L-Regu"/>
              </a:rPr>
              <a:t>1</a:t>
            </a:r>
            <a:r>
              <a:rPr lang="en-MY" b="0" i="0" u="none" strike="noStrike" baseline="0" dirty="0">
                <a:latin typeface="NimbusRomNo9L-Regu"/>
              </a:rPr>
              <a:t> ∈</a:t>
            </a:r>
            <a:r>
              <a:rPr lang="en-MY" b="0" i="0" u="none" strike="noStrike" baseline="0" dirty="0">
                <a:latin typeface="CMSY10"/>
              </a:rPr>
              <a:t> </a:t>
            </a:r>
            <a:r>
              <a:rPr lang="en-MY" b="0" i="1" u="none" strike="noStrike" baseline="0" dirty="0" err="1">
                <a:latin typeface="NimbusRomNo9L-ReguItal"/>
              </a:rPr>
              <a:t>Flyings</a:t>
            </a:r>
            <a:r>
              <a:rPr lang="en-MY" b="0" i="0" u="none" strike="noStrike" baseline="0" dirty="0">
                <a:latin typeface="NimbusRomNo9L-ReguItal"/>
              </a:rPr>
              <a:t> </a:t>
            </a:r>
            <a:r>
              <a:rPr lang="en-MY" dirty="0"/>
              <a:t>∧ </a:t>
            </a:r>
            <a:r>
              <a:rPr lang="en-MY" b="0" i="1" u="none" strike="noStrike" baseline="0" dirty="0">
                <a:latin typeface="NimbusRomNo9L-ReguItal"/>
              </a:rPr>
              <a:t>Flyer </a:t>
            </a:r>
            <a:r>
              <a:rPr lang="en-MY" b="0" i="0" u="none" strike="noStrike" baseline="0" dirty="0">
                <a:latin typeface="CMR10"/>
              </a:rPr>
              <a:t>(</a:t>
            </a:r>
            <a:r>
              <a:rPr lang="en-MY" b="0" i="1" u="none" strike="noStrike" baseline="0" dirty="0">
                <a:latin typeface="NimbusRomNo9L-ReguItal"/>
              </a:rPr>
              <a:t>E</a:t>
            </a:r>
            <a:r>
              <a:rPr lang="en-MY" b="0" i="0" u="none" strike="noStrike" baseline="-25000" dirty="0">
                <a:latin typeface="NimbusRomNo9L-Regu"/>
              </a:rPr>
              <a:t>1</a:t>
            </a:r>
            <a:r>
              <a:rPr lang="en-MY" b="0" i="0" u="none" strike="noStrike" baseline="0" dirty="0">
                <a:latin typeface="CMMI10"/>
              </a:rPr>
              <a:t>, </a:t>
            </a:r>
            <a:r>
              <a:rPr lang="en-MY" b="0" i="1" u="none" strike="noStrike" baseline="0" dirty="0">
                <a:latin typeface="NimbusRomNo9L-ReguItal"/>
              </a:rPr>
              <a:t>Shankar</a:t>
            </a:r>
            <a:r>
              <a:rPr lang="en-MY" b="0" i="0" u="none" strike="noStrike" baseline="0" dirty="0">
                <a:latin typeface="CMR10"/>
              </a:rPr>
              <a:t>)</a:t>
            </a:r>
            <a:r>
              <a:rPr lang="en-MY" dirty="0"/>
              <a:t> ∧ </a:t>
            </a:r>
            <a:r>
              <a:rPr lang="en-MY" b="0" i="1" u="none" strike="noStrike" baseline="0" dirty="0">
                <a:latin typeface="NimbusRomNo9L-ReguItal"/>
              </a:rPr>
              <a:t>Origin</a:t>
            </a:r>
            <a:r>
              <a:rPr lang="en-MY" b="0" i="0" u="none" strike="noStrike" baseline="0" dirty="0">
                <a:latin typeface="CMR10"/>
              </a:rPr>
              <a:t>(</a:t>
            </a:r>
            <a:r>
              <a:rPr lang="en-MY" b="0" i="1" u="none" strike="noStrike" baseline="0" dirty="0">
                <a:latin typeface="NimbusRomNo9L-ReguItal"/>
              </a:rPr>
              <a:t>E</a:t>
            </a:r>
            <a:r>
              <a:rPr lang="en-MY" b="0" i="0" u="none" strike="noStrike" baseline="-25000" dirty="0">
                <a:latin typeface="NimbusRomNo9L-Regu"/>
              </a:rPr>
              <a:t>1</a:t>
            </a:r>
            <a:r>
              <a:rPr lang="en-MY" b="0" i="0" u="none" strike="noStrike" baseline="0" dirty="0">
                <a:latin typeface="CMMI10"/>
              </a:rPr>
              <a:t>, </a:t>
            </a:r>
            <a:r>
              <a:rPr lang="en-MY" b="0" i="1" u="none" strike="noStrike" baseline="0" dirty="0">
                <a:latin typeface="NimbusRomNo9L-ReguItal"/>
              </a:rPr>
              <a:t>SF</a:t>
            </a:r>
            <a:r>
              <a:rPr lang="en-MY" b="0" i="0" u="none" strike="noStrike" baseline="0" dirty="0">
                <a:latin typeface="CMR10"/>
              </a:rPr>
              <a:t>)</a:t>
            </a:r>
            <a:r>
              <a:rPr lang="en-MY" dirty="0"/>
              <a:t> ∧ </a:t>
            </a:r>
            <a:r>
              <a:rPr lang="en-MY" b="0" i="1" u="none" strike="noStrike" baseline="0" dirty="0">
                <a:latin typeface="NimbusRomNo9L-ReguItal"/>
              </a:rPr>
              <a:t>Destination</a:t>
            </a:r>
            <a:r>
              <a:rPr lang="en-MY" b="0" i="0" u="none" strike="noStrike" baseline="0" dirty="0">
                <a:latin typeface="CMR10"/>
              </a:rPr>
              <a:t>(</a:t>
            </a:r>
            <a:r>
              <a:rPr lang="en-MY" b="0" i="1" u="none" strike="noStrike" baseline="0" dirty="0">
                <a:latin typeface="NimbusRomNo9L-ReguItal"/>
              </a:rPr>
              <a:t>E</a:t>
            </a:r>
            <a:r>
              <a:rPr lang="en-MY" b="0" i="0" u="none" strike="noStrike" baseline="-25000" dirty="0">
                <a:latin typeface="NimbusRomNo9L-Regu"/>
              </a:rPr>
              <a:t>1</a:t>
            </a:r>
            <a:r>
              <a:rPr lang="en-MY" b="0" i="0" u="none" strike="noStrike" baseline="0" dirty="0">
                <a:latin typeface="CMMI10"/>
              </a:rPr>
              <a:t>, </a:t>
            </a:r>
            <a:r>
              <a:rPr lang="en-MY" b="0" i="1" u="none" strike="noStrike" baseline="0" dirty="0">
                <a:latin typeface="NimbusRomNo9L-ReguItal"/>
              </a:rPr>
              <a:t>DC</a:t>
            </a:r>
            <a:r>
              <a:rPr lang="en-MY" b="0" i="0" u="none" strike="noStrike" baseline="0" dirty="0">
                <a:latin typeface="CMR10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i="1" dirty="0" err="1">
                <a:latin typeface="CMR10"/>
              </a:rPr>
              <a:t>Flyings</a:t>
            </a:r>
            <a:r>
              <a:rPr lang="en-MY" dirty="0">
                <a:latin typeface="CMR10"/>
              </a:rPr>
              <a:t> is the category of all flying events.</a:t>
            </a:r>
            <a:endParaRPr lang="en-MY" dirty="0">
              <a:latin typeface="CMMI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Categories for FOL can be represented by predicates and objects.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Physical composition</a:t>
            </a:r>
            <a:r>
              <a:rPr lang="en-US" dirty="0">
                <a:latin typeface="NimbusRomNo9L-Regu"/>
              </a:rPr>
              <a:t>: one object can be part of another is a familiar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NimbusRomNo9L-Regu"/>
              </a:rPr>
              <a:t>Eg</a:t>
            </a:r>
            <a:r>
              <a:rPr lang="en-US" dirty="0">
                <a:latin typeface="NimbusRomNo9L-Regu"/>
              </a:rPr>
              <a:t>: Romania is part of Bucharest. </a:t>
            </a:r>
            <a:r>
              <a:rPr lang="en-US" i="1" dirty="0" err="1">
                <a:latin typeface="NimbusRomNo9L-Regu"/>
              </a:rPr>
              <a:t>PartOf</a:t>
            </a:r>
            <a:r>
              <a:rPr lang="en-US" dirty="0">
                <a:latin typeface="NimbusRomNo9L-Regu"/>
              </a:rPr>
              <a:t>(</a:t>
            </a:r>
            <a:r>
              <a:rPr lang="en-US" i="1" dirty="0">
                <a:latin typeface="NimbusRomNo9L-Regu"/>
              </a:rPr>
              <a:t>Bucharest</a:t>
            </a:r>
            <a:r>
              <a:rPr lang="en-US" dirty="0">
                <a:latin typeface="NimbusRomNo9L-Regu"/>
              </a:rPr>
              <a:t>, </a:t>
            </a:r>
            <a:r>
              <a:rPr lang="en-US" i="1" dirty="0">
                <a:latin typeface="NimbusRomNo9L-Regu"/>
              </a:rPr>
              <a:t>Romania</a:t>
            </a:r>
            <a:r>
              <a:rPr lang="en-US" dirty="0">
                <a:latin typeface="NimbusRomNo9L-Regu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Measurements</a:t>
            </a:r>
            <a:r>
              <a:rPr lang="en-US" dirty="0">
                <a:latin typeface="NimbusRomNo9L-Regu"/>
              </a:rPr>
              <a:t>: values that we assign for properties of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NimbusRomNo9L-Regu"/>
              </a:rPr>
              <a:t>Eg</a:t>
            </a:r>
            <a:r>
              <a:rPr lang="en-US" dirty="0">
                <a:latin typeface="NimbusRomNo9L-Regu"/>
              </a:rPr>
              <a:t>: </a:t>
            </a:r>
            <a:r>
              <a:rPr lang="en-US" sz="1800" b="0" i="1" u="none" strike="noStrike" baseline="0" dirty="0">
                <a:latin typeface="NimbusRomNo9L-ReguItal"/>
              </a:rPr>
              <a:t>Length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L</a:t>
            </a:r>
            <a:r>
              <a:rPr lang="en-US" sz="1800" b="0" i="0" u="none" strike="noStrike" baseline="-2500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R10"/>
              </a:rPr>
              <a:t>)=</a:t>
            </a:r>
            <a:r>
              <a:rPr lang="en-US" sz="1800" b="0" i="1" u="none" strike="noStrike" baseline="0" dirty="0">
                <a:latin typeface="NimbusRomNo9L-ReguItal"/>
              </a:rPr>
              <a:t>Inches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MI10"/>
              </a:rPr>
              <a:t>.</a:t>
            </a:r>
            <a:r>
              <a:rPr lang="en-US" sz="1800" b="0" i="0" u="none" strike="noStrike" baseline="0" dirty="0">
                <a:latin typeface="NimbusRomNo9L-Regu"/>
              </a:rPr>
              <a:t>5</a:t>
            </a:r>
            <a:r>
              <a:rPr lang="en-US" sz="1800" b="0" i="0" u="none" strike="noStrike" baseline="0" dirty="0">
                <a:latin typeface="CMR10"/>
              </a:rPr>
              <a:t>)=</a:t>
            </a:r>
            <a:r>
              <a:rPr lang="en-US" sz="1800" b="0" i="1" u="none" strike="noStrike" baseline="0" dirty="0">
                <a:latin typeface="NimbusRomNo9L-ReguItal"/>
              </a:rPr>
              <a:t>Centimeters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"/>
              </a:rPr>
              <a:t>3</a:t>
            </a:r>
            <a:r>
              <a:rPr lang="en-US" sz="1800" b="0" i="0" u="none" strike="noStrike" baseline="0" dirty="0">
                <a:latin typeface="CMMI10"/>
              </a:rPr>
              <a:t>.</a:t>
            </a:r>
            <a:r>
              <a:rPr lang="en-US" sz="1800" b="0" i="0" u="none" strike="noStrike" baseline="0" dirty="0">
                <a:latin typeface="NimbusRomNo9L-Regu"/>
              </a:rPr>
              <a:t>81</a:t>
            </a:r>
            <a:r>
              <a:rPr lang="en-US" sz="1800" b="0" i="0" u="none" strike="noStrike" baseline="0" dirty="0">
                <a:latin typeface="CMR10"/>
              </a:rPr>
              <a:t>)</a:t>
            </a:r>
            <a:endParaRPr lang="en-US" dirty="0">
              <a:latin typeface="NimbusRomNo9L-Regu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87D59-BD85-4A3E-8374-D45A5930861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698C0A-37FA-4659-9927-DEFED687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5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Mental Objects and Modal Logic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5550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/>
            <a:r>
              <a:rPr lang="en-US" b="1" dirty="0">
                <a:latin typeface="NimbusRomNo9L-Regu"/>
              </a:rPr>
              <a:t>M</a:t>
            </a:r>
            <a:r>
              <a:rPr lang="en-US" sz="1800" b="1" i="0" u="none" strike="noStrike" baseline="0" dirty="0">
                <a:latin typeface="NimbusRomNo9L-Regu"/>
              </a:rPr>
              <a:t>ental objects </a:t>
            </a:r>
            <a:r>
              <a:rPr lang="en-US" sz="1800" b="0" i="0" u="none" strike="noStrike" baseline="0" dirty="0">
                <a:latin typeface="NimbusRomNo9L-Regu"/>
              </a:rPr>
              <a:t>are knowledge in someone’s head (or KB) 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b="1" dirty="0">
                <a:latin typeface="NimbusRomNo9L-Medi"/>
              </a:rPr>
              <a:t>P</a:t>
            </a:r>
            <a:r>
              <a:rPr lang="en-US" sz="1800" b="1" i="0" u="none" strike="noStrike" baseline="0" dirty="0">
                <a:latin typeface="NimbusRomNo9L-Medi"/>
              </a:rPr>
              <a:t>ropositional attitudes </a:t>
            </a:r>
            <a:r>
              <a:rPr lang="en-US" sz="1800" b="0" i="0" u="none" strike="noStrike" baseline="0" dirty="0">
                <a:latin typeface="NimbusRomNo9L-Regu"/>
              </a:rPr>
              <a:t>that an agent can have toward mental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u="none" strike="noStrike" baseline="0" dirty="0" err="1">
                <a:latin typeface="NimbusRomNo9L-ReguItal"/>
              </a:rPr>
              <a:t>Eg</a:t>
            </a:r>
            <a:r>
              <a:rPr lang="en-US" sz="1800" b="0" i="1" u="none" strike="noStrike" baseline="0" dirty="0">
                <a:latin typeface="NimbusRomNo9L-ReguItal"/>
              </a:rPr>
              <a:t>: Believes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1" u="none" strike="noStrike" baseline="0" dirty="0">
                <a:latin typeface="NimbusRomNo9L-ReguItal"/>
              </a:rPr>
              <a:t>Knows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1" u="none" strike="noStrike" baseline="0" dirty="0">
                <a:latin typeface="NimbusRomNo9L-ReguItal"/>
              </a:rPr>
              <a:t>Wants</a:t>
            </a:r>
            <a:r>
              <a:rPr lang="en-US" sz="1800" b="0" i="0" u="none" strike="noStrike" baseline="0" dirty="0">
                <a:latin typeface="NimbusRomNo9L-Regu"/>
              </a:rPr>
              <a:t>, and </a:t>
            </a:r>
            <a:r>
              <a:rPr lang="en-US" sz="1800" b="0" i="1" u="none" strike="noStrike" baseline="0" dirty="0">
                <a:latin typeface="NimbusRomNo9L-ReguItal"/>
              </a:rPr>
              <a:t>Informs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1" dirty="0">
              <a:latin typeface="NimbusRomNo9L-ReguItal"/>
            </a:endParaRPr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Lois knows that Superman can fly:</a:t>
            </a:r>
          </a:p>
          <a:p>
            <a:pPr algn="l"/>
            <a:r>
              <a:rPr lang="en-MY" sz="1800" b="0" i="0" u="none" strike="noStrike" baseline="0" dirty="0">
                <a:latin typeface="NimbusRomNo9L-ReguItal"/>
              </a:rPr>
              <a:t>	</a:t>
            </a:r>
            <a:r>
              <a:rPr lang="en-MY" sz="1800" b="0" i="1" u="none" strike="noStrike" baseline="0" dirty="0">
                <a:latin typeface="NimbusRomNo9L-ReguItal"/>
              </a:rPr>
              <a:t>Knows</a:t>
            </a:r>
            <a:r>
              <a:rPr lang="en-MY" sz="1800" b="0" i="0" u="none" strike="noStrike" baseline="0" dirty="0">
                <a:latin typeface="CMR10"/>
              </a:rPr>
              <a:t>(</a:t>
            </a:r>
            <a:r>
              <a:rPr lang="en-MY" sz="1800" b="0" i="1" u="none" strike="noStrike" baseline="0" dirty="0">
                <a:latin typeface="NimbusRomNo9L-ReguItal"/>
              </a:rPr>
              <a:t>Lois</a:t>
            </a:r>
            <a:r>
              <a:rPr lang="en-MY" sz="1800" b="0" i="0" u="none" strike="noStrike" baseline="0" dirty="0">
                <a:latin typeface="CMMI10"/>
              </a:rPr>
              <a:t>, </a:t>
            </a:r>
            <a:r>
              <a:rPr lang="en-MY" sz="1800" b="0" i="1" u="none" strike="noStrike" baseline="0" dirty="0" err="1">
                <a:latin typeface="NimbusRomNo9L-ReguItal"/>
              </a:rPr>
              <a:t>CanFly</a:t>
            </a:r>
            <a:r>
              <a:rPr lang="en-MY" sz="1800" b="0" i="0" u="none" strike="noStrike" baseline="0" dirty="0">
                <a:latin typeface="CMR10"/>
              </a:rPr>
              <a:t>(</a:t>
            </a:r>
            <a:r>
              <a:rPr lang="en-MY" sz="1800" b="0" i="1" u="none" strike="noStrike" baseline="0" dirty="0">
                <a:latin typeface="NimbusRomNo9L-ReguItal"/>
              </a:rPr>
              <a:t>Superman</a:t>
            </a:r>
            <a:r>
              <a:rPr lang="en-MY" sz="1800" b="0" i="0" u="none" strike="noStrike" baseline="0" dirty="0">
                <a:latin typeface="CMR10"/>
              </a:rPr>
              <a:t>)) </a:t>
            </a:r>
            <a:endParaRPr lang="en-MY" dirty="0">
              <a:latin typeface="CMMI10"/>
            </a:endParaRPr>
          </a:p>
          <a:p>
            <a:pPr algn="l"/>
            <a:endParaRPr lang="en-MY" i="1" dirty="0">
              <a:latin typeface="CMMI10"/>
            </a:endParaRPr>
          </a:p>
          <a:p>
            <a:pPr algn="l"/>
            <a:r>
              <a:rPr lang="en-US" dirty="0">
                <a:latin typeface="NimbusRomNo9L-Regu"/>
              </a:rPr>
              <a:t>Sentences can sometimes be verbose and clumsy.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Regular logic is concerned with a single modality, the modality of truth.</a:t>
            </a:r>
            <a:endParaRPr lang="en-US" dirty="0">
              <a:latin typeface="NimbusRomNo9L-Regu"/>
            </a:endParaRP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dirty="0">
                <a:latin typeface="NimbusRomNo9L-Regu"/>
              </a:rPr>
              <a:t>Modal logic addresses this, with </a:t>
            </a:r>
            <a:r>
              <a:rPr lang="en-US" sz="1800" b="0" i="0" u="none" strike="noStrike" baseline="0" dirty="0">
                <a:latin typeface="NimbusRomNo9L-Regu"/>
              </a:rPr>
              <a:t>special </a:t>
            </a:r>
            <a:r>
              <a:rPr lang="en-US" sz="1800" b="0" i="0" u="none" strike="noStrike" baseline="0" dirty="0">
                <a:latin typeface="NimbusRomNo9L-Medi"/>
              </a:rPr>
              <a:t>modal operators </a:t>
            </a:r>
            <a:r>
              <a:rPr lang="en-US" sz="1800" b="0" i="0" u="none" strike="noStrike" baseline="0" dirty="0">
                <a:latin typeface="NimbusRomNo9L-Regu"/>
              </a:rPr>
              <a:t>that take sentences (rather than terms) as arguments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“</a:t>
            </a:r>
            <a:r>
              <a:rPr lang="en-US" sz="1800" b="0" i="0" u="none" strike="noStrike" baseline="0" dirty="0">
                <a:latin typeface="NimbusRomNo9L-ReguItal"/>
              </a:rPr>
              <a:t>A </a:t>
            </a:r>
            <a:r>
              <a:rPr lang="en-US" sz="1800" b="0" i="0" u="none" strike="noStrike" baseline="0" dirty="0">
                <a:latin typeface="NimbusRomNo9L-Regu"/>
              </a:rPr>
              <a:t>knows </a:t>
            </a:r>
            <a:r>
              <a:rPr lang="en-US" sz="1800" b="0" i="0" u="none" strike="noStrike" baseline="0" dirty="0">
                <a:latin typeface="NimbusRomNo9L-ReguItal"/>
              </a:rPr>
              <a:t>P</a:t>
            </a:r>
            <a:r>
              <a:rPr lang="en-US" sz="1800" b="0" i="0" u="none" strike="noStrike" baseline="0" dirty="0">
                <a:latin typeface="NimbusRomNo9L-Regu"/>
              </a:rPr>
              <a:t>” is represented with the notation </a:t>
            </a:r>
            <a:r>
              <a:rPr lang="en-US" sz="1800" b="1" i="0" u="none" strike="noStrike" baseline="0" dirty="0">
                <a:latin typeface="NimbusRomNo9L-Medi"/>
              </a:rPr>
              <a:t>K</a:t>
            </a:r>
            <a:r>
              <a:rPr lang="en-US" sz="1800" b="0" i="0" u="none" strike="noStrike" baseline="-25000" dirty="0">
                <a:latin typeface="NimbusRomNo9L-ReguItal"/>
              </a:rPr>
              <a:t>A</a:t>
            </a:r>
            <a:r>
              <a:rPr lang="en-US" sz="1800" b="0" i="0" u="none" strike="noStrike" baseline="0" dirty="0">
                <a:latin typeface="NimbusRomNo9L-ReguItal"/>
              </a:rPr>
              <a:t>P</a:t>
            </a:r>
            <a:r>
              <a:rPr lang="en-US" sz="1800" b="0" i="0" u="none" strike="noStrike" baseline="0" dirty="0">
                <a:latin typeface="NimbusRomNo9L-Regu"/>
              </a:rPr>
              <a:t>, where </a:t>
            </a:r>
            <a:r>
              <a:rPr lang="en-US" sz="1800" b="1" i="0" u="none" strike="noStrike" baseline="0" dirty="0">
                <a:latin typeface="NimbusRomNo9L-Medi"/>
              </a:rPr>
              <a:t>K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is the modal operator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knowledge. It takes two arguments, an agent (written as the subscript) and a sentence.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syntax of modal logic is the same as first-order logic, except that sentences can also be </a:t>
            </a:r>
            <a:r>
              <a:rPr lang="en-MY" sz="1800" b="0" i="0" u="none" strike="noStrike" baseline="0" dirty="0">
                <a:latin typeface="NimbusRomNo9L-Regu"/>
              </a:rPr>
              <a:t>formed with modal operators</a:t>
            </a:r>
            <a:endParaRPr lang="en-US" dirty="0">
              <a:latin typeface="NimbusRomNo9L-Reg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9F17B-767D-4809-8BF4-F27EB61B493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D930ED-AC67-4DB2-9710-AE501CBA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3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Mental Objects and Modal Logic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250389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Agents are able to draw conclusions. If an agent knows </a:t>
            </a:r>
            <a:r>
              <a:rPr lang="en-US" sz="1800" b="0" i="1" u="none" strike="noStrike" baseline="0" dirty="0">
                <a:latin typeface="NimbusRomNo9L-ReguItal"/>
              </a:rPr>
              <a:t>P</a:t>
            </a:r>
            <a:r>
              <a:rPr lang="en-US" sz="1800" b="0" i="0" u="none" strike="noStrike" baseline="0" dirty="0">
                <a:latin typeface="NimbusRomNo9L-ReguItal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and knows that </a:t>
            </a:r>
            <a:r>
              <a:rPr lang="en-US" sz="1800" b="0" i="1" u="none" strike="noStrike" baseline="0" dirty="0">
                <a:latin typeface="NimbusRomNo9L-ReguItal"/>
              </a:rPr>
              <a:t>P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implies </a:t>
            </a:r>
            <a:r>
              <a:rPr lang="en-US" sz="1800" b="0" i="1" u="none" strike="noStrike" baseline="0" dirty="0">
                <a:latin typeface="NimbusRomNo9L-ReguItal"/>
              </a:rPr>
              <a:t>Q</a:t>
            </a:r>
            <a:r>
              <a:rPr lang="en-US" sz="1800" b="0" i="0" u="none" strike="noStrike" baseline="0" dirty="0">
                <a:latin typeface="NimbusRomNo9L-Regu"/>
              </a:rPr>
              <a:t>, then the agent knows </a:t>
            </a:r>
            <a:r>
              <a:rPr lang="en-US" sz="1800" b="0" i="1" u="none" strike="noStrike" baseline="0" dirty="0">
                <a:latin typeface="NimbusRomNo9L-ReguItal"/>
              </a:rPr>
              <a:t>Q:</a:t>
            </a:r>
          </a:p>
          <a:p>
            <a:pPr algn="l"/>
            <a:endParaRPr lang="en-US" sz="1800" b="0" i="1" u="none" strike="noStrike" baseline="0" dirty="0">
              <a:latin typeface="NimbusRomNo9L-Regu"/>
            </a:endParaRPr>
          </a:p>
          <a:p>
            <a:pPr algn="ctr"/>
            <a:r>
              <a:rPr lang="nn-NO" sz="1800" b="0" i="0" u="none" strike="noStrike" baseline="0" dirty="0">
                <a:latin typeface="CMR10"/>
              </a:rPr>
              <a:t>(</a:t>
            </a:r>
            <a:r>
              <a:rPr lang="nn-NO" sz="1800" b="1" i="1" u="none" strike="noStrike" baseline="0" dirty="0">
                <a:latin typeface="NimbusRomNo9L-Medi"/>
              </a:rPr>
              <a:t>K</a:t>
            </a:r>
            <a:r>
              <a:rPr lang="nn-NO" sz="1800" b="0" i="1" u="none" strike="noStrike" baseline="-25000" dirty="0">
                <a:latin typeface="NimbusRomNo9L-ReguItal"/>
              </a:rPr>
              <a:t>a</a:t>
            </a:r>
            <a:r>
              <a:rPr lang="nn-NO" sz="1800" b="0" i="1" u="none" strike="noStrike" baseline="0" dirty="0">
                <a:latin typeface="NimbusRomNo9L-ReguItal"/>
              </a:rPr>
              <a:t>P</a:t>
            </a:r>
            <a:r>
              <a:rPr lang="en-MY" dirty="0"/>
              <a:t> ∧ </a:t>
            </a:r>
            <a:r>
              <a:rPr lang="nn-NO" sz="1800" b="1" i="1" u="none" strike="noStrike" baseline="0" dirty="0">
                <a:latin typeface="NimbusRomNo9L-Medi"/>
              </a:rPr>
              <a:t>K</a:t>
            </a:r>
            <a:r>
              <a:rPr lang="nn-NO" sz="1800" b="0" i="1" u="none" strike="noStrike" baseline="-25000" dirty="0">
                <a:latin typeface="NimbusRomNo9L-ReguItal"/>
              </a:rPr>
              <a:t>a</a:t>
            </a:r>
            <a:r>
              <a:rPr lang="nn-NO" sz="1800" b="0" i="0" u="none" strike="noStrike" baseline="0" dirty="0">
                <a:latin typeface="CMR10"/>
              </a:rPr>
              <a:t>(</a:t>
            </a:r>
            <a:r>
              <a:rPr lang="nn-NO" sz="1800" b="0" i="1" u="none" strike="noStrike" baseline="0" dirty="0">
                <a:latin typeface="NimbusRomNo9L-ReguItal"/>
              </a:rPr>
              <a:t>P</a:t>
            </a:r>
            <a:r>
              <a:rPr lang="nn-NO" sz="1800" b="0" i="0" u="none" strike="noStrike" baseline="0" dirty="0">
                <a:latin typeface="NimbusRomNo9L-ReguItal"/>
              </a:rPr>
              <a:t> </a:t>
            </a:r>
            <a:r>
              <a:rPr lang="en-MY" dirty="0"/>
              <a:t>⇒</a:t>
            </a:r>
            <a:r>
              <a:rPr lang="nn-NO" sz="1800" b="0" i="0" u="none" strike="noStrike" baseline="0" dirty="0">
                <a:latin typeface="CMSY10"/>
              </a:rPr>
              <a:t> </a:t>
            </a:r>
            <a:r>
              <a:rPr lang="nn-NO" sz="1800" b="0" i="1" u="none" strike="noStrike" baseline="0" dirty="0">
                <a:latin typeface="NimbusRomNo9L-ReguItal"/>
              </a:rPr>
              <a:t>Q</a:t>
            </a:r>
            <a:r>
              <a:rPr lang="nn-NO" sz="1800" b="0" i="0" u="none" strike="noStrike" baseline="0" dirty="0">
                <a:latin typeface="CMR10"/>
              </a:rPr>
              <a:t>))</a:t>
            </a:r>
            <a:r>
              <a:rPr lang="nn-NO" sz="1800" b="0" i="0" u="none" strike="noStrike" baseline="0" dirty="0">
                <a:latin typeface="CMSY10"/>
              </a:rPr>
              <a:t> </a:t>
            </a:r>
            <a:r>
              <a:rPr lang="en-MY" dirty="0"/>
              <a:t>⇒ </a:t>
            </a:r>
            <a:r>
              <a:rPr lang="nn-NO" sz="1800" b="0" i="1" u="none" strike="noStrike" baseline="0" dirty="0">
                <a:latin typeface="NimbusRomNo9L-Medi"/>
              </a:rPr>
              <a:t>K</a:t>
            </a:r>
            <a:r>
              <a:rPr lang="nn-NO" sz="1800" b="0" i="1" u="none" strike="noStrike" baseline="-25000" dirty="0">
                <a:latin typeface="NimbusRomNo9L-ReguItal"/>
              </a:rPr>
              <a:t>a</a:t>
            </a:r>
            <a:r>
              <a:rPr lang="nn-NO" sz="1800" b="0" i="1" u="none" strike="noStrike" baseline="0" dirty="0">
                <a:latin typeface="NimbusRomNo9L-ReguItal"/>
              </a:rPr>
              <a:t>Q</a:t>
            </a:r>
            <a:endParaRPr lang="en-US" i="1" dirty="0">
              <a:latin typeface="NimbusRomNo9L-Regu"/>
            </a:endParaRP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Logical agents (but not all people) are able to introspect on their own knowledge.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If they know something, then they know that they know it: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ctr"/>
            <a:r>
              <a:rPr lang="nn-NO" sz="1800" b="1" i="1" u="none" strike="noStrike" baseline="0" dirty="0">
                <a:latin typeface="NimbusRomNo9L-Medi"/>
              </a:rPr>
              <a:t>K</a:t>
            </a:r>
            <a:r>
              <a:rPr lang="nn-NO" sz="1800" b="0" i="1" u="none" strike="noStrike" baseline="-25000" dirty="0">
                <a:latin typeface="NimbusRomNo9L-ReguItal"/>
              </a:rPr>
              <a:t>a</a:t>
            </a:r>
            <a:r>
              <a:rPr lang="nn-NO" sz="1800" b="0" i="1" u="none" strike="noStrike" baseline="0" dirty="0">
                <a:latin typeface="NimbusRomNo9L-ReguItal"/>
              </a:rPr>
              <a:t>P</a:t>
            </a:r>
            <a:r>
              <a:rPr lang="en-MY" sz="1800" b="0" i="0" u="none" strike="noStrike" baseline="0" dirty="0">
                <a:latin typeface="NimbusRomNo9L-ReguItal"/>
              </a:rPr>
              <a:t> </a:t>
            </a:r>
            <a:r>
              <a:rPr lang="en-MY" dirty="0"/>
              <a:t>⇒</a:t>
            </a:r>
            <a:r>
              <a:rPr lang="en-MY" sz="1800" b="0" i="0" u="none" strike="noStrike" baseline="0" dirty="0">
                <a:latin typeface="CMSY10"/>
              </a:rPr>
              <a:t> </a:t>
            </a:r>
            <a:r>
              <a:rPr lang="nn-NO" sz="1800" b="1" i="1" u="none" strike="noStrike" baseline="0" dirty="0">
                <a:latin typeface="NimbusRomNo9L-Medi"/>
              </a:rPr>
              <a:t>K</a:t>
            </a:r>
            <a:r>
              <a:rPr lang="nn-NO" sz="1800" b="0" i="1" u="none" strike="noStrike" baseline="-25000" dirty="0">
                <a:latin typeface="NimbusRomNo9L-ReguItal"/>
              </a:rPr>
              <a:t>a</a:t>
            </a:r>
            <a:r>
              <a:rPr lang="nn-NO" i="1" dirty="0">
                <a:latin typeface="NimbusRomNo9L-ReguItal"/>
              </a:rPr>
              <a:t> </a:t>
            </a:r>
            <a:r>
              <a:rPr lang="en-MY" sz="1800" b="0" i="0" u="none" strike="noStrike" baseline="0" dirty="0">
                <a:latin typeface="CMR10"/>
              </a:rPr>
              <a:t>(</a:t>
            </a:r>
            <a:r>
              <a:rPr lang="nn-NO" sz="1800" b="1" i="1" u="none" strike="noStrike" baseline="0" dirty="0">
                <a:latin typeface="NimbusRomNo9L-Medi"/>
              </a:rPr>
              <a:t>K</a:t>
            </a:r>
            <a:r>
              <a:rPr lang="nn-NO" sz="1800" b="0" i="1" u="none" strike="noStrike" baseline="-25000" dirty="0">
                <a:latin typeface="NimbusRomNo9L-ReguItal"/>
              </a:rPr>
              <a:t>a</a:t>
            </a:r>
            <a:r>
              <a:rPr lang="nn-NO" sz="1800" b="0" i="1" u="none" strike="noStrike" baseline="0" dirty="0">
                <a:latin typeface="NimbusRomNo9L-ReguItal"/>
              </a:rPr>
              <a:t>P</a:t>
            </a:r>
            <a:r>
              <a:rPr lang="en-MY" sz="1800" b="0" i="0" u="none" strike="noStrike" baseline="0" dirty="0">
                <a:latin typeface="CMR10"/>
              </a:rPr>
              <a:t>)</a:t>
            </a:r>
            <a:endParaRPr lang="en-US" dirty="0">
              <a:latin typeface="NimbusRomNo9L-Reg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E8533-D54C-4B21-A612-4A514395262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52375-E5B0-467F-A36C-5AA61D81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00362B-AC4F-4E93-A708-C3F82709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1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5" dirty="0"/>
              <a:t>Reasoning Systems for Categories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6869AB-DE63-4190-9ED4-5D952763DD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315200" y="7217304"/>
            <a:ext cx="6563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lang="en-US" spc="20" dirty="0"/>
              <a:t>10</a:t>
            </a:r>
            <a:endParaRPr spc="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FB36710-1970-499A-B372-4F96AC3760CD}"/>
              </a:ext>
            </a:extLst>
          </p:cNvPr>
          <p:cNvSpPr txBox="1"/>
          <p:nvPr/>
        </p:nvSpPr>
        <p:spPr>
          <a:xfrm>
            <a:off x="625194" y="1600200"/>
            <a:ext cx="7632065" cy="16728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Semantic networks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convenient to perform </a:t>
            </a:r>
            <a:r>
              <a:rPr lang="en-US" sz="1800" b="0" i="0" u="none" strike="noStrike" baseline="0" dirty="0">
                <a:latin typeface="NimbusRomNo9L-Medi"/>
              </a:rPr>
              <a:t>inheritance </a:t>
            </a:r>
            <a:r>
              <a:rPr lang="en-US" sz="1800" b="0" i="0" u="none" strike="noStrike" baseline="0" dirty="0">
                <a:latin typeface="NimbusRomNo9L-Regu"/>
              </a:rPr>
              <a:t>reasoning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 err="1">
                <a:latin typeface="NimbusRomNo9L-Regu"/>
              </a:rPr>
              <a:t>Eg</a:t>
            </a:r>
            <a:r>
              <a:rPr lang="en-MY" sz="1800" b="0" i="0" u="none" strike="noStrike" baseline="0" dirty="0">
                <a:latin typeface="NimbusRomNo9L-Regu"/>
              </a:rPr>
              <a:t>: Mary inherits </a:t>
            </a:r>
            <a:r>
              <a:rPr lang="en-US" sz="1800" b="0" i="0" u="none" strike="noStrike" baseline="0" dirty="0">
                <a:latin typeface="NimbusRomNo9L-Regu"/>
              </a:rPr>
              <a:t>the property of having two legs. Thus, to find out how many legs Mary has, the inheritance algorithm follows the </a:t>
            </a:r>
            <a:r>
              <a:rPr lang="en-US" sz="1800" b="0" i="1" u="none" strike="noStrike" baseline="0" dirty="0" err="1">
                <a:latin typeface="NimbusRomNo9L-ReguItal"/>
              </a:rPr>
              <a:t>MemberOf</a:t>
            </a:r>
            <a:r>
              <a:rPr lang="en-US" sz="1800" b="0" i="0" u="none" strike="noStrike" baseline="0" dirty="0">
                <a:latin typeface="NimbusRomNo9L-ReguItal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link from </a:t>
            </a:r>
            <a:r>
              <a:rPr lang="en-US" sz="1800" b="0" i="1" u="none" strike="noStrike" baseline="0" dirty="0">
                <a:latin typeface="NimbusRomNo9L-ReguItal"/>
              </a:rPr>
              <a:t>Mary</a:t>
            </a:r>
            <a:r>
              <a:rPr lang="en-US" sz="1800" b="0" i="0" u="none" strike="noStrike" baseline="0" dirty="0">
                <a:latin typeface="NimbusRomNo9L-ReguItal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to the category she belongs to and then follows </a:t>
            </a:r>
            <a:r>
              <a:rPr lang="en-US" sz="1800" b="0" i="1" u="none" strike="noStrike" baseline="0" dirty="0" err="1">
                <a:latin typeface="NimbusRomNo9L-Regu"/>
              </a:rPr>
              <a:t>SubsetOf</a:t>
            </a:r>
            <a:r>
              <a:rPr lang="en-US" sz="1800" b="0" i="0" u="none" strike="noStrike" baseline="0" dirty="0">
                <a:latin typeface="NimbusRomNo9L-Regu"/>
              </a:rPr>
              <a:t> links up the hierarchy until it finds a category for which there is a </a:t>
            </a:r>
            <a:r>
              <a:rPr lang="en-US" sz="1800" b="0" i="1" u="none" strike="noStrike" baseline="0" dirty="0">
                <a:latin typeface="NimbusRomNo9L-Regu"/>
              </a:rPr>
              <a:t>boxed</a:t>
            </a:r>
            <a:r>
              <a:rPr lang="en-US" sz="1800" b="0" i="0" u="none" strike="noStrike" baseline="0" dirty="0">
                <a:latin typeface="NimbusRomNo9L-Regu"/>
              </a:rPr>
              <a:t> Legs link</a:t>
            </a:r>
            <a:endParaRPr lang="en-US" dirty="0">
              <a:latin typeface="NimbusRomNo9L-Reg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2E8CF-1D06-4C4D-AEC5-E2DD91D8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" y="3657600"/>
            <a:ext cx="6446632" cy="29243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3DD72-6435-44AC-81F1-08057D4E98D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B5F40B-1306-45E3-A194-D6831DE2D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2315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2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1136</Words>
  <Application>Microsoft Office PowerPoint</Application>
  <PresentationFormat>Custom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Century</vt:lpstr>
      <vt:lpstr>CMMI10</vt:lpstr>
      <vt:lpstr>CMR10</vt:lpstr>
      <vt:lpstr>CMSSBX10</vt:lpstr>
      <vt:lpstr>CMSY10</vt:lpstr>
      <vt:lpstr>NimbusRomNo9L-Medi</vt:lpstr>
      <vt:lpstr>NimbusRomNo9L-Regu</vt:lpstr>
      <vt:lpstr>NimbusRomNo9L-ReguItal</vt:lpstr>
      <vt:lpstr>Palatino Linotype</vt:lpstr>
      <vt:lpstr>Office Theme</vt:lpstr>
      <vt:lpstr>PowerPoint Presentation</vt:lpstr>
      <vt:lpstr>Outline</vt:lpstr>
      <vt:lpstr>Ontological Engineering</vt:lpstr>
      <vt:lpstr>Categories and Objects</vt:lpstr>
      <vt:lpstr>Categories and Objects</vt:lpstr>
      <vt:lpstr>Events</vt:lpstr>
      <vt:lpstr>Mental Objects and Modal Logic</vt:lpstr>
      <vt:lpstr>Mental Objects and Modal Logic</vt:lpstr>
      <vt:lpstr>Reasoning Systems for Categories</vt:lpstr>
      <vt:lpstr>Reasoning Systems for Categories</vt:lpstr>
      <vt:lpstr>Reasoning with Default Information</vt:lpstr>
      <vt:lpstr>Reasoning with Default Information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9</cp:revision>
  <dcterms:created xsi:type="dcterms:W3CDTF">2021-09-01T06:26:14Z</dcterms:created>
  <dcterms:modified xsi:type="dcterms:W3CDTF">2022-02-23T03:11:47Z</dcterms:modified>
</cp:coreProperties>
</file>