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07" r:id="rId4"/>
    <p:sldId id="305" r:id="rId5"/>
    <p:sldId id="306" r:id="rId6"/>
    <p:sldId id="308" r:id="rId7"/>
    <p:sldId id="309" r:id="rId8"/>
    <p:sldId id="310" r:id="rId9"/>
    <p:sldId id="311" r:id="rId10"/>
    <p:sldId id="272" r:id="rId11"/>
    <p:sldId id="273" r:id="rId12"/>
    <p:sldId id="274" r:id="rId13"/>
    <p:sldId id="275" r:id="rId14"/>
    <p:sldId id="276" r:id="rId15"/>
    <p:sldId id="277" r:id="rId16"/>
    <p:sldId id="316" r:id="rId17"/>
    <p:sldId id="313" r:id="rId18"/>
    <p:sldId id="314" r:id="rId19"/>
    <p:sldId id="282" r:id="rId20"/>
    <p:sldId id="315" r:id="rId21"/>
    <p:sldId id="283" r:id="rId22"/>
    <p:sldId id="284" r:id="rId23"/>
    <p:sldId id="285" r:id="rId24"/>
    <p:sldId id="286" r:id="rId25"/>
    <p:sldId id="287" r:id="rId26"/>
    <p:sldId id="288" r:id="rId27"/>
    <p:sldId id="304" r:id="rId28"/>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79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918461" y="2470821"/>
            <a:ext cx="6221476" cy="40322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type="body" idx="1"/>
          </p:nvPr>
        </p:nvSpPr>
        <p:spPr/>
        <p:txBody>
          <a:bodyPr lIns="0" tIns="0" rIns="0" bIns="0"/>
          <a:lstStyle>
            <a:lvl1pPr>
              <a:defRPr sz="205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7" name="Holder 7"/>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5" name="Holder 5"/>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4" name="Holder 4"/>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5025" y="1010818"/>
            <a:ext cx="8988348" cy="381000"/>
          </a:xfrm>
          <a:prstGeom prst="rect">
            <a:avLst/>
          </a:prstGeom>
        </p:spPr>
        <p:txBody>
          <a:bodyPr wrap="square" lIns="0" tIns="0" rIns="0" bIns="0">
            <a:spAutoFit/>
          </a:bodyPr>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type="body" idx="1"/>
          </p:nvPr>
        </p:nvSpPr>
        <p:spPr>
          <a:xfrm>
            <a:off x="496550" y="1608802"/>
            <a:ext cx="5655310" cy="3647440"/>
          </a:xfrm>
          <a:prstGeom prst="rect">
            <a:avLst/>
          </a:prstGeom>
        </p:spPr>
        <p:txBody>
          <a:bodyPr wrap="square" lIns="0" tIns="0" rIns="0" bIns="0">
            <a:spAutoFit/>
          </a:bodyPr>
          <a:lstStyle>
            <a:lvl1pPr>
              <a:defRPr sz="205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7474966" y="7217305"/>
            <a:ext cx="496570" cy="127000"/>
          </a:xfrm>
          <a:prstGeom prst="rect">
            <a:avLst/>
          </a:prstGeom>
        </p:spPr>
        <p:txBody>
          <a:bodyPr wrap="square" lIns="0" tIns="0" rIns="0" bIns="0">
            <a:spAutoFit/>
          </a:bodyPr>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a:xfrm>
            <a:off x="8134856" y="7217305"/>
            <a:ext cx="195579" cy="127000"/>
          </a:xfrm>
          <a:prstGeom prst="rect">
            <a:avLst/>
          </a:prstGeom>
        </p:spPr>
        <p:txBody>
          <a:bodyPr wrap="square" lIns="0" tIns="0" rIns="0" bIns="0">
            <a:spAutoFit/>
          </a:bodyPr>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pic>
        <p:nvPicPr>
          <p:cNvPr id="7" name="Picture 6">
            <a:extLst>
              <a:ext uri="{FF2B5EF4-FFF2-40B4-BE49-F238E27FC236}">
                <a16:creationId xmlns:a16="http://schemas.microsoft.com/office/drawing/2014/main" id="{FA816977-FEC5-406C-96BA-786B8E639626}"/>
              </a:ext>
            </a:extLst>
          </p:cNvPr>
          <p:cNvPicPr>
            <a:picLocks noChangeAspect="1"/>
          </p:cNvPicPr>
          <p:nvPr userDrawn="1"/>
        </p:nvPicPr>
        <p:blipFill>
          <a:blip r:embed="rId7"/>
          <a:stretch>
            <a:fillRect/>
          </a:stretch>
        </p:blipFill>
        <p:spPr>
          <a:xfrm>
            <a:off x="535025" y="7252656"/>
            <a:ext cx="914400" cy="276225"/>
          </a:xfrm>
          <a:prstGeom prst="rect">
            <a:avLst/>
          </a:prstGeom>
        </p:spPr>
      </p:pic>
      <p:sp>
        <p:nvSpPr>
          <p:cNvPr id="8" name="TextBox 7">
            <a:extLst>
              <a:ext uri="{FF2B5EF4-FFF2-40B4-BE49-F238E27FC236}">
                <a16:creationId xmlns:a16="http://schemas.microsoft.com/office/drawing/2014/main" id="{9FC6BAAB-5326-42C5-AB5F-4A1DE3578377}"/>
              </a:ext>
            </a:extLst>
          </p:cNvPr>
          <p:cNvSpPr txBox="1"/>
          <p:nvPr userDrawn="1"/>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50130" y="3925282"/>
            <a:ext cx="5930139" cy="393056"/>
          </a:xfrm>
          <a:prstGeom prst="rect">
            <a:avLst/>
          </a:prstGeom>
        </p:spPr>
        <p:txBody>
          <a:bodyPr vert="horz" wrap="square" lIns="0" tIns="15875" rIns="0" bIns="0" rtlCol="0">
            <a:spAutoFit/>
          </a:bodyPr>
          <a:lstStyle/>
          <a:p>
            <a:pPr marL="12700" algn="ctr">
              <a:lnSpc>
                <a:spcPct val="100000"/>
              </a:lnSpc>
              <a:spcBef>
                <a:spcPts val="125"/>
              </a:spcBef>
            </a:pPr>
            <a:r>
              <a:rPr lang="en-MY" sz="2450" spc="200" dirty="0">
                <a:latin typeface="Century"/>
                <a:cs typeface="Century"/>
              </a:rPr>
              <a:t>Quantifying Uncertainty</a:t>
            </a:r>
            <a:endParaRPr lang="en-MY" sz="2450" dirty="0">
              <a:latin typeface="Century"/>
              <a:cs typeface="Century"/>
            </a:endParaRPr>
          </a:p>
        </p:txBody>
      </p:sp>
      <p:sp>
        <p:nvSpPr>
          <p:cNvPr id="3" name="object 3"/>
          <p:cNvSpPr txBox="1"/>
          <p:nvPr/>
        </p:nvSpPr>
        <p:spPr>
          <a:xfrm>
            <a:off x="6477000" y="3276600"/>
            <a:ext cx="2097279" cy="330218"/>
          </a:xfrm>
          <a:prstGeom prst="rect">
            <a:avLst/>
          </a:prstGeom>
        </p:spPr>
        <p:txBody>
          <a:bodyPr vert="horz" wrap="square" lIns="0" tIns="14604" rIns="0" bIns="0" rtlCol="0">
            <a:spAutoFit/>
          </a:bodyPr>
          <a:lstStyle/>
          <a:p>
            <a:pPr marL="12700">
              <a:lnSpc>
                <a:spcPct val="100000"/>
              </a:lnSpc>
              <a:spcBef>
                <a:spcPts val="114"/>
              </a:spcBef>
            </a:pPr>
            <a:r>
              <a:rPr sz="2050" spc="155" dirty="0">
                <a:latin typeface="Century"/>
                <a:cs typeface="Century"/>
              </a:rPr>
              <a:t>Chapter</a:t>
            </a:r>
            <a:r>
              <a:rPr sz="2050" spc="165" dirty="0">
                <a:latin typeface="Century"/>
                <a:cs typeface="Century"/>
              </a:rPr>
              <a:t> </a:t>
            </a:r>
            <a:r>
              <a:rPr lang="en-US" sz="2050" dirty="0">
                <a:latin typeface="Century"/>
                <a:cs typeface="Century"/>
              </a:rPr>
              <a:t>12</a:t>
            </a:r>
            <a:endParaRPr sz="2050" dirty="0">
              <a:latin typeface="Century"/>
              <a:cs typeface="Century"/>
            </a:endParaRPr>
          </a:p>
        </p:txBody>
      </p:sp>
      <p:sp>
        <p:nvSpPr>
          <p:cNvPr id="4" name="object 4"/>
          <p:cNvSpPr txBox="1">
            <a:spLocks noGrp="1"/>
          </p:cNvSpPr>
          <p:nvPr>
            <p:ph type="ftr" sz="quarter" idx="5"/>
          </p:nvPr>
        </p:nvSpPr>
        <p:spPr>
          <a:xfrm>
            <a:off x="7315200" y="7217304"/>
            <a:ext cx="656336" cy="115416"/>
          </a:xfrm>
          <a:prstGeom prst="rect">
            <a:avLst/>
          </a:prstGeom>
        </p:spPr>
        <p:txBody>
          <a:bodyPr vert="horz" wrap="square" lIns="0" tIns="0" rIns="0" bIns="0" rtlCol="0">
            <a:spAutoFit/>
          </a:bodyPr>
          <a:lstStyle/>
          <a:p>
            <a:pPr marL="12700">
              <a:lnSpc>
                <a:spcPts val="885"/>
              </a:lnSpc>
            </a:pPr>
            <a:r>
              <a:rPr lang="en-MY" spc="15" dirty="0"/>
              <a:t>Chapter 12</a:t>
            </a:r>
            <a:endParaRPr spc="2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a:t>
            </a:fld>
            <a:endParaRPr spc="20" dirty="0"/>
          </a:p>
        </p:txBody>
      </p:sp>
      <p:pic>
        <p:nvPicPr>
          <p:cNvPr id="6" name="Picture 5" descr="A picture containing qr code&#10;&#10;Description automatically generated">
            <a:extLst>
              <a:ext uri="{FF2B5EF4-FFF2-40B4-BE49-F238E27FC236}">
                <a16:creationId xmlns:a16="http://schemas.microsoft.com/office/drawing/2014/main" id="{0EF0F9AF-D977-4DA4-9C68-2E4ECB017A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981200"/>
            <a:ext cx="3373838" cy="4267200"/>
          </a:xfrm>
          <a:prstGeom prst="rect">
            <a:avLst/>
          </a:prstGeom>
        </p:spPr>
      </p:pic>
      <p:sp>
        <p:nvSpPr>
          <p:cNvPr id="7" name="Title 1">
            <a:extLst>
              <a:ext uri="{FF2B5EF4-FFF2-40B4-BE49-F238E27FC236}">
                <a16:creationId xmlns:a16="http://schemas.microsoft.com/office/drawing/2014/main" id="{2618DB9D-363B-4FF6-A01C-491875BB13EE}"/>
              </a:ext>
            </a:extLst>
          </p:cNvPr>
          <p:cNvSpPr txBox="1">
            <a:spLocks/>
          </p:cNvSpPr>
          <p:nvPr/>
        </p:nvSpPr>
        <p:spPr>
          <a:xfrm>
            <a:off x="457200" y="533400"/>
            <a:ext cx="8988348" cy="553998"/>
          </a:xfrm>
          <a:prstGeom prst="rect">
            <a:avLst/>
          </a:prstGeom>
        </p:spPr>
        <p:txBody>
          <a:bodyPr wrap="square" lIns="0" tIns="0" rIns="0" bIns="0">
            <a:spAutoFit/>
          </a:bodyPr>
          <a:lstStyle>
            <a:lvl1pPr>
              <a:defRPr sz="2500" b="0" i="0">
                <a:solidFill>
                  <a:schemeClr val="tx1"/>
                </a:solidFill>
                <a:latin typeface="Century"/>
                <a:ea typeface="+mj-ea"/>
                <a:cs typeface="Century"/>
              </a:defRPr>
            </a:lvl1pPr>
          </a:lstStyle>
          <a:p>
            <a:r>
              <a:rPr lang="en-US" sz="3600" b="1" kern="0" dirty="0">
                <a:solidFill>
                  <a:srgbClr val="007FA3"/>
                </a:solidFill>
                <a:latin typeface="+mj-lt"/>
                <a:cs typeface="Times New Roman"/>
                <a:sym typeface="Times New Roman"/>
              </a:rPr>
              <a:t>Artificial Intelligence: A Modern Approach</a:t>
            </a:r>
          </a:p>
        </p:txBody>
      </p:sp>
      <p:sp>
        <p:nvSpPr>
          <p:cNvPr id="8" name="TextBox 7">
            <a:extLst>
              <a:ext uri="{FF2B5EF4-FFF2-40B4-BE49-F238E27FC236}">
                <a16:creationId xmlns:a16="http://schemas.microsoft.com/office/drawing/2014/main" id="{B16D3338-F6A7-4607-8CAB-C773FC3FD633}"/>
              </a:ext>
            </a:extLst>
          </p:cNvPr>
          <p:cNvSpPr txBox="1"/>
          <p:nvPr/>
        </p:nvSpPr>
        <p:spPr>
          <a:xfrm>
            <a:off x="422787" y="1225359"/>
            <a:ext cx="5066031" cy="400110"/>
          </a:xfrm>
          <a:prstGeom prst="rect">
            <a:avLst/>
          </a:prstGeom>
          <a:noFill/>
        </p:spPr>
        <p:txBody>
          <a:bodyPr wrap="square" rtlCol="0">
            <a:spAutoFit/>
          </a:bodyPr>
          <a:lstStyle/>
          <a:p>
            <a:r>
              <a:rPr lang="en-US" sz="2000" dirty="0">
                <a:solidFill>
                  <a:srgbClr val="007FA3"/>
                </a:solidFill>
                <a:latin typeface="+mj-lt"/>
                <a:ea typeface="+mj-ea"/>
                <a:cs typeface="Times New Roman"/>
              </a:rPr>
              <a:t>Fourth Edition, Global Edition</a:t>
            </a:r>
          </a:p>
        </p:txBody>
      </p:sp>
      <p:sp>
        <p:nvSpPr>
          <p:cNvPr id="9" name="TextBox 8">
            <a:extLst>
              <a:ext uri="{FF2B5EF4-FFF2-40B4-BE49-F238E27FC236}">
                <a16:creationId xmlns:a16="http://schemas.microsoft.com/office/drawing/2014/main" id="{717A350B-F42F-4E2D-8485-D30365FAC6F3}"/>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10" name="Picture 9">
            <a:extLst>
              <a:ext uri="{FF2B5EF4-FFF2-40B4-BE49-F238E27FC236}">
                <a16:creationId xmlns:a16="http://schemas.microsoft.com/office/drawing/2014/main" id="{26FD2CF9-D490-485D-A29D-79A3C360D9CE}"/>
              </a:ext>
            </a:extLst>
          </p:cNvPr>
          <p:cNvPicPr>
            <a:picLocks noChangeAspect="1"/>
          </p:cNvPicPr>
          <p:nvPr/>
        </p:nvPicPr>
        <p:blipFill>
          <a:blip r:embed="rId3"/>
          <a:stretch>
            <a:fillRect/>
          </a:stretch>
        </p:blipFill>
        <p:spPr>
          <a:xfrm>
            <a:off x="477297" y="7136899"/>
            <a:ext cx="914400" cy="2762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13</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10</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25" dirty="0"/>
              <a:t>Inference Using Full Joint Distributions</a:t>
            </a:r>
            <a:endParaRPr spc="70" dirty="0"/>
          </a:p>
        </p:txBody>
      </p:sp>
      <p:sp>
        <p:nvSpPr>
          <p:cNvPr id="3" name="object 3"/>
          <p:cNvSpPr txBox="1"/>
          <p:nvPr/>
        </p:nvSpPr>
        <p:spPr>
          <a:xfrm>
            <a:off x="1130300" y="1396713"/>
            <a:ext cx="3319779" cy="340360"/>
          </a:xfrm>
          <a:prstGeom prst="rect">
            <a:avLst/>
          </a:prstGeom>
        </p:spPr>
        <p:txBody>
          <a:bodyPr vert="horz" wrap="square" lIns="0" tIns="14604" rIns="0" bIns="0" rtlCol="0">
            <a:spAutoFit/>
          </a:bodyPr>
          <a:lstStyle/>
          <a:p>
            <a:pPr marL="12700">
              <a:lnSpc>
                <a:spcPct val="100000"/>
              </a:lnSpc>
              <a:spcBef>
                <a:spcPts val="114"/>
              </a:spcBef>
            </a:pPr>
            <a:r>
              <a:rPr sz="2050" dirty="0">
                <a:latin typeface="Calibri"/>
                <a:cs typeface="Calibri"/>
              </a:rPr>
              <a:t>Start</a:t>
            </a:r>
            <a:r>
              <a:rPr sz="2050" spc="170" dirty="0">
                <a:latin typeface="Calibri"/>
                <a:cs typeface="Calibri"/>
              </a:rPr>
              <a:t> </a:t>
            </a:r>
            <a:r>
              <a:rPr sz="2050" spc="-65" dirty="0">
                <a:latin typeface="Calibri"/>
                <a:cs typeface="Calibri"/>
              </a:rPr>
              <a:t>with</a:t>
            </a:r>
            <a:r>
              <a:rPr sz="2050" spc="200" dirty="0">
                <a:latin typeface="Calibri"/>
                <a:cs typeface="Calibri"/>
              </a:rPr>
              <a:t> </a:t>
            </a:r>
            <a:r>
              <a:rPr sz="2050" spc="-80" dirty="0">
                <a:latin typeface="Calibri"/>
                <a:cs typeface="Calibri"/>
              </a:rPr>
              <a:t>the</a:t>
            </a:r>
            <a:r>
              <a:rPr sz="2050" spc="185" dirty="0">
                <a:latin typeface="Calibri"/>
                <a:cs typeface="Calibri"/>
              </a:rPr>
              <a:t> </a:t>
            </a:r>
            <a:r>
              <a:rPr sz="2050" spc="-35" dirty="0">
                <a:latin typeface="Calibri"/>
                <a:cs typeface="Calibri"/>
              </a:rPr>
              <a:t>joint</a:t>
            </a:r>
            <a:r>
              <a:rPr sz="2050" spc="170" dirty="0">
                <a:latin typeface="Calibri"/>
                <a:cs typeface="Calibri"/>
              </a:rPr>
              <a:t> </a:t>
            </a:r>
            <a:r>
              <a:rPr sz="2050" spc="-50" dirty="0">
                <a:latin typeface="Calibri"/>
                <a:cs typeface="Calibri"/>
              </a:rPr>
              <a:t>distribution:</a:t>
            </a:r>
            <a:endParaRPr sz="2050">
              <a:latin typeface="Calibri"/>
              <a:cs typeface="Calibri"/>
            </a:endParaRPr>
          </a:p>
        </p:txBody>
      </p:sp>
      <p:graphicFrame>
        <p:nvGraphicFramePr>
          <p:cNvPr id="4" name="object 4"/>
          <p:cNvGraphicFramePr>
            <a:graphicFrameLocks noGrp="1"/>
          </p:cNvGraphicFramePr>
          <p:nvPr/>
        </p:nvGraphicFramePr>
        <p:xfrm>
          <a:off x="2556520" y="1757884"/>
          <a:ext cx="4946013" cy="1912620"/>
        </p:xfrm>
        <a:graphic>
          <a:graphicData uri="http://schemas.openxmlformats.org/drawingml/2006/table">
            <a:tbl>
              <a:tblPr firstRow="1" bandRow="1">
                <a:tableStyleId>{2D5ABB26-0587-4C30-8999-92F81FD0307C}</a:tableStyleId>
              </a:tblPr>
              <a:tblGrid>
                <a:gridCol w="1116965">
                  <a:extLst>
                    <a:ext uri="{9D8B030D-6E8A-4147-A177-3AD203B41FA5}">
                      <a16:colId xmlns:a16="http://schemas.microsoft.com/office/drawing/2014/main" val="20000"/>
                    </a:ext>
                  </a:extLst>
                </a:gridCol>
                <a:gridCol w="797560">
                  <a:extLst>
                    <a:ext uri="{9D8B030D-6E8A-4147-A177-3AD203B41FA5}">
                      <a16:colId xmlns:a16="http://schemas.microsoft.com/office/drawing/2014/main" val="20001"/>
                    </a:ext>
                  </a:extLst>
                </a:gridCol>
                <a:gridCol w="1116964">
                  <a:extLst>
                    <a:ext uri="{9D8B030D-6E8A-4147-A177-3AD203B41FA5}">
                      <a16:colId xmlns:a16="http://schemas.microsoft.com/office/drawing/2014/main" val="20002"/>
                    </a:ext>
                  </a:extLst>
                </a:gridCol>
                <a:gridCol w="797560">
                  <a:extLst>
                    <a:ext uri="{9D8B030D-6E8A-4147-A177-3AD203B41FA5}">
                      <a16:colId xmlns:a16="http://schemas.microsoft.com/office/drawing/2014/main" val="20003"/>
                    </a:ext>
                  </a:extLst>
                </a:gridCol>
                <a:gridCol w="1116964">
                  <a:extLst>
                    <a:ext uri="{9D8B030D-6E8A-4147-A177-3AD203B41FA5}">
                      <a16:colId xmlns:a16="http://schemas.microsoft.com/office/drawing/2014/main" val="20004"/>
                    </a:ext>
                  </a:extLst>
                </a:gridCol>
              </a:tblGrid>
              <a:tr h="478155">
                <a:tc>
                  <a:txBody>
                    <a:bodyPr/>
                    <a:lstStyle/>
                    <a:p>
                      <a:pPr>
                        <a:lnSpc>
                          <a:spcPct val="100000"/>
                        </a:lnSpc>
                      </a:pPr>
                      <a:endParaRPr sz="2000">
                        <a:latin typeface="Times New Roman"/>
                        <a:cs typeface="Times New Roman"/>
                      </a:endParaRPr>
                    </a:p>
                  </a:txBody>
                  <a:tcPr marL="0" marR="0" marT="0" marB="0">
                    <a:lnL w="28575">
                      <a:solidFill>
                        <a:srgbClr val="000000"/>
                      </a:solidFill>
                      <a:prstDash val="solid"/>
                    </a:lnL>
                    <a:lnR w="76200">
                      <a:solidFill>
                        <a:srgbClr val="000000"/>
                      </a:solidFill>
                      <a:prstDash val="solid"/>
                    </a:lnR>
                    <a:lnT w="28575">
                      <a:solidFill>
                        <a:srgbClr val="000000"/>
                      </a:solidFill>
                      <a:prstDash val="solid"/>
                    </a:lnT>
                    <a:lnB w="28575">
                      <a:solidFill>
                        <a:srgbClr val="000000"/>
                      </a:solidFill>
                      <a:prstDash val="solid"/>
                    </a:lnB>
                  </a:tcPr>
                </a:tc>
                <a:tc gridSpan="2">
                  <a:txBody>
                    <a:bodyPr/>
                    <a:lstStyle/>
                    <a:p>
                      <a:pPr marL="388620">
                        <a:lnSpc>
                          <a:spcPct val="100000"/>
                        </a:lnSpc>
                        <a:spcBef>
                          <a:spcPts val="385"/>
                        </a:spcBef>
                      </a:pPr>
                      <a:r>
                        <a:rPr sz="2200" i="1" spc="-5" dirty="0">
                          <a:latin typeface="Times New Roman"/>
                          <a:cs typeface="Times New Roman"/>
                        </a:rPr>
                        <a:t>toothache</a:t>
                      </a:r>
                      <a:endParaRPr sz="2200">
                        <a:latin typeface="Times New Roman"/>
                        <a:cs typeface="Times New Roman"/>
                      </a:endParaRPr>
                    </a:p>
                  </a:txBody>
                  <a:tcPr marL="0" marR="0" marT="48895" marB="0">
                    <a:lnL w="76200">
                      <a:solidFill>
                        <a:srgbClr val="000000"/>
                      </a:solidFill>
                      <a:prstDash val="solid"/>
                    </a:lnL>
                    <a:lnR w="76200">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gridSpan="2">
                  <a:txBody>
                    <a:bodyPr/>
                    <a:lstStyle/>
                    <a:p>
                      <a:pPr marL="478155">
                        <a:lnSpc>
                          <a:spcPct val="100000"/>
                        </a:lnSpc>
                        <a:spcBef>
                          <a:spcPts val="385"/>
                        </a:spcBef>
                      </a:pPr>
                      <a:r>
                        <a:rPr sz="2200" i="1" spc="-5" dirty="0">
                          <a:latin typeface="Times New Roman"/>
                          <a:cs typeface="Times New Roman"/>
                        </a:rPr>
                        <a:t>toothache</a:t>
                      </a:r>
                      <a:endParaRPr sz="2200">
                        <a:latin typeface="Times New Roman"/>
                        <a:cs typeface="Times New Roman"/>
                      </a:endParaRPr>
                    </a:p>
                  </a:txBody>
                  <a:tcPr marL="0" marR="0" marT="48895" marB="0">
                    <a:lnL w="762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478155">
                <a:tc>
                  <a:txBody>
                    <a:bodyPr/>
                    <a:lstStyle/>
                    <a:p>
                      <a:pPr>
                        <a:lnSpc>
                          <a:spcPct val="100000"/>
                        </a:lnSpc>
                      </a:pPr>
                      <a:endParaRPr sz="2000">
                        <a:latin typeface="Times New Roman"/>
                        <a:cs typeface="Times New Roman"/>
                      </a:endParaRPr>
                    </a:p>
                  </a:txBody>
                  <a:tcPr marL="0" marR="0" marT="0" marB="0">
                    <a:lnL w="28575">
                      <a:solidFill>
                        <a:srgbClr val="000000"/>
                      </a:solidFill>
                      <a:prstDash val="solid"/>
                    </a:lnL>
                    <a:lnR w="76200">
                      <a:solidFill>
                        <a:srgbClr val="000000"/>
                      </a:solidFill>
                      <a:prstDash val="solid"/>
                    </a:lnR>
                    <a:lnT w="28575">
                      <a:solidFill>
                        <a:srgbClr val="000000"/>
                      </a:solidFill>
                      <a:prstDash val="solid"/>
                    </a:lnT>
                    <a:lnB w="76200">
                      <a:solidFill>
                        <a:srgbClr val="000000"/>
                      </a:solidFill>
                      <a:prstDash val="solid"/>
                    </a:lnB>
                  </a:tcPr>
                </a:tc>
                <a:tc>
                  <a:txBody>
                    <a:bodyPr/>
                    <a:lstStyle/>
                    <a:p>
                      <a:pPr marL="26034" algn="ctr">
                        <a:lnSpc>
                          <a:spcPct val="100000"/>
                        </a:lnSpc>
                        <a:spcBef>
                          <a:spcPts val="385"/>
                        </a:spcBef>
                      </a:pPr>
                      <a:r>
                        <a:rPr sz="2200" i="1" spc="-5" dirty="0">
                          <a:latin typeface="Times New Roman"/>
                          <a:cs typeface="Times New Roman"/>
                        </a:rPr>
                        <a:t>catch</a:t>
                      </a:r>
                      <a:endParaRPr sz="2200">
                        <a:latin typeface="Times New Roman"/>
                        <a:cs typeface="Times New Roman"/>
                      </a:endParaRPr>
                    </a:p>
                  </a:txBody>
                  <a:tcPr marL="0" marR="0" marT="48895" marB="0">
                    <a:lnL w="76200">
                      <a:solidFill>
                        <a:srgbClr val="000000"/>
                      </a:solidFill>
                      <a:prstDash val="solid"/>
                    </a:lnL>
                    <a:lnR w="28575">
                      <a:solidFill>
                        <a:srgbClr val="000000"/>
                      </a:solidFill>
                      <a:prstDash val="solid"/>
                    </a:lnR>
                    <a:lnT w="28575">
                      <a:solidFill>
                        <a:srgbClr val="000000"/>
                      </a:solidFill>
                      <a:prstDash val="solid"/>
                    </a:lnT>
                    <a:lnB w="76200">
                      <a:solidFill>
                        <a:srgbClr val="000000"/>
                      </a:solidFill>
                      <a:prstDash val="solid"/>
                    </a:lnB>
                  </a:tcPr>
                </a:tc>
                <a:tc>
                  <a:txBody>
                    <a:bodyPr/>
                    <a:lstStyle/>
                    <a:p>
                      <a:pPr marL="428625">
                        <a:lnSpc>
                          <a:spcPct val="100000"/>
                        </a:lnSpc>
                        <a:spcBef>
                          <a:spcPts val="385"/>
                        </a:spcBef>
                      </a:pPr>
                      <a:r>
                        <a:rPr sz="2200" i="1" spc="-5" dirty="0">
                          <a:latin typeface="Times New Roman"/>
                          <a:cs typeface="Times New Roman"/>
                        </a:rPr>
                        <a:t>catch</a:t>
                      </a:r>
                      <a:endParaRPr sz="2200">
                        <a:latin typeface="Times New Roman"/>
                        <a:cs typeface="Times New Roman"/>
                      </a:endParaRPr>
                    </a:p>
                  </a:txBody>
                  <a:tcPr marL="0" marR="0" marT="48895" marB="0">
                    <a:lnL w="28575">
                      <a:solidFill>
                        <a:srgbClr val="000000"/>
                      </a:solidFill>
                      <a:prstDash val="solid"/>
                    </a:lnL>
                    <a:lnR w="76200">
                      <a:solidFill>
                        <a:srgbClr val="000000"/>
                      </a:solidFill>
                      <a:prstDash val="solid"/>
                    </a:lnR>
                    <a:lnT w="28575">
                      <a:solidFill>
                        <a:srgbClr val="000000"/>
                      </a:solidFill>
                      <a:prstDash val="solid"/>
                    </a:lnT>
                    <a:lnB w="76200">
                      <a:solidFill>
                        <a:srgbClr val="000000"/>
                      </a:solidFill>
                      <a:prstDash val="solid"/>
                    </a:lnB>
                  </a:tcPr>
                </a:tc>
                <a:tc>
                  <a:txBody>
                    <a:bodyPr/>
                    <a:lstStyle/>
                    <a:p>
                      <a:pPr marL="26034" algn="ctr">
                        <a:lnSpc>
                          <a:spcPct val="100000"/>
                        </a:lnSpc>
                        <a:spcBef>
                          <a:spcPts val="385"/>
                        </a:spcBef>
                      </a:pPr>
                      <a:r>
                        <a:rPr sz="2200" i="1" spc="-5" dirty="0">
                          <a:latin typeface="Times New Roman"/>
                          <a:cs typeface="Times New Roman"/>
                        </a:rPr>
                        <a:t>catch</a:t>
                      </a:r>
                      <a:endParaRPr sz="2200">
                        <a:latin typeface="Times New Roman"/>
                        <a:cs typeface="Times New Roman"/>
                      </a:endParaRPr>
                    </a:p>
                  </a:txBody>
                  <a:tcPr marL="0" marR="0" marT="48895" marB="0">
                    <a:lnL w="76200">
                      <a:solidFill>
                        <a:srgbClr val="000000"/>
                      </a:solidFill>
                      <a:prstDash val="solid"/>
                    </a:lnL>
                    <a:lnR w="28575">
                      <a:solidFill>
                        <a:srgbClr val="000000"/>
                      </a:solidFill>
                      <a:prstDash val="solid"/>
                    </a:lnR>
                    <a:lnT w="28575">
                      <a:solidFill>
                        <a:srgbClr val="000000"/>
                      </a:solidFill>
                      <a:prstDash val="solid"/>
                    </a:lnT>
                    <a:lnB w="76200">
                      <a:solidFill>
                        <a:srgbClr val="000000"/>
                      </a:solidFill>
                      <a:prstDash val="solid"/>
                    </a:lnB>
                  </a:tcPr>
                </a:tc>
                <a:tc>
                  <a:txBody>
                    <a:bodyPr/>
                    <a:lstStyle/>
                    <a:p>
                      <a:pPr marL="428625">
                        <a:lnSpc>
                          <a:spcPct val="100000"/>
                        </a:lnSpc>
                        <a:spcBef>
                          <a:spcPts val="385"/>
                        </a:spcBef>
                      </a:pPr>
                      <a:r>
                        <a:rPr sz="2200" i="1" spc="-5" dirty="0">
                          <a:latin typeface="Times New Roman"/>
                          <a:cs typeface="Times New Roman"/>
                        </a:rPr>
                        <a:t>catch</a:t>
                      </a:r>
                      <a:endParaRPr sz="2200">
                        <a:latin typeface="Times New Roman"/>
                        <a:cs typeface="Times New Roman"/>
                      </a:endParaRPr>
                    </a:p>
                  </a:txBody>
                  <a:tcPr marL="0" marR="0" marT="48895" marB="0">
                    <a:lnL w="28575">
                      <a:solidFill>
                        <a:srgbClr val="000000"/>
                      </a:solidFill>
                      <a:prstDash val="solid"/>
                    </a:lnL>
                    <a:lnR w="28575">
                      <a:solidFill>
                        <a:srgbClr val="000000"/>
                      </a:solidFill>
                      <a:prstDash val="solid"/>
                    </a:lnR>
                    <a:lnT w="28575">
                      <a:solidFill>
                        <a:srgbClr val="000000"/>
                      </a:solidFill>
                      <a:prstDash val="solid"/>
                    </a:lnT>
                    <a:lnB w="76200">
                      <a:solidFill>
                        <a:srgbClr val="000000"/>
                      </a:solidFill>
                      <a:prstDash val="solid"/>
                    </a:lnB>
                  </a:tcPr>
                </a:tc>
                <a:extLst>
                  <a:ext uri="{0D108BD9-81ED-4DB2-BD59-A6C34878D82A}">
                    <a16:rowId xmlns:a16="http://schemas.microsoft.com/office/drawing/2014/main" val="10001"/>
                  </a:ext>
                </a:extLst>
              </a:tr>
              <a:tr h="478155">
                <a:tc>
                  <a:txBody>
                    <a:bodyPr/>
                    <a:lstStyle/>
                    <a:p>
                      <a:pPr marR="123189" algn="r">
                        <a:lnSpc>
                          <a:spcPct val="100000"/>
                        </a:lnSpc>
                        <a:spcBef>
                          <a:spcPts val="385"/>
                        </a:spcBef>
                      </a:pPr>
                      <a:r>
                        <a:rPr sz="2200" i="1" spc="-5" dirty="0">
                          <a:latin typeface="Times New Roman"/>
                          <a:cs typeface="Times New Roman"/>
                        </a:rPr>
                        <a:t>cavity</a:t>
                      </a:r>
                      <a:endParaRPr sz="2200">
                        <a:latin typeface="Times New Roman"/>
                        <a:cs typeface="Times New Roman"/>
                      </a:endParaRPr>
                    </a:p>
                  </a:txBody>
                  <a:tcPr marL="0" marR="0" marT="48895" marB="0">
                    <a:lnL w="28575">
                      <a:solidFill>
                        <a:srgbClr val="000000"/>
                      </a:solidFill>
                      <a:prstDash val="solid"/>
                    </a:lnL>
                    <a:lnR w="76200">
                      <a:solidFill>
                        <a:srgbClr val="000000"/>
                      </a:solidFill>
                      <a:prstDash val="solid"/>
                    </a:lnR>
                    <a:lnT w="76200">
                      <a:solidFill>
                        <a:srgbClr val="000000"/>
                      </a:solidFill>
                      <a:prstDash val="solid"/>
                    </a:lnT>
                    <a:lnB w="28575">
                      <a:solidFill>
                        <a:srgbClr val="000000"/>
                      </a:solidFill>
                      <a:prstDash val="solid"/>
                    </a:lnB>
                  </a:tcPr>
                </a:tc>
                <a:tc>
                  <a:txBody>
                    <a:bodyPr/>
                    <a:lstStyle/>
                    <a:p>
                      <a:pPr marL="64769" algn="ctr">
                        <a:lnSpc>
                          <a:spcPct val="100000"/>
                        </a:lnSpc>
                        <a:spcBef>
                          <a:spcPts val="439"/>
                        </a:spcBef>
                      </a:pPr>
                      <a:r>
                        <a:rPr sz="2200" b="1" spc="-5" dirty="0">
                          <a:latin typeface="Arial"/>
                          <a:cs typeface="Arial"/>
                        </a:rPr>
                        <a:t>.108</a:t>
                      </a:r>
                      <a:endParaRPr sz="2200">
                        <a:latin typeface="Arial"/>
                        <a:cs typeface="Arial"/>
                      </a:endParaRPr>
                    </a:p>
                  </a:txBody>
                  <a:tcPr marL="0" marR="0" marT="55879" marB="0">
                    <a:lnL w="76200">
                      <a:solidFill>
                        <a:srgbClr val="000000"/>
                      </a:solidFill>
                      <a:prstDash val="solid"/>
                    </a:lnL>
                    <a:lnR w="28575">
                      <a:solidFill>
                        <a:srgbClr val="000000"/>
                      </a:solidFill>
                      <a:prstDash val="solid"/>
                    </a:lnR>
                    <a:lnT w="76200">
                      <a:solidFill>
                        <a:srgbClr val="000000"/>
                      </a:solidFill>
                      <a:prstDash val="solid"/>
                    </a:lnT>
                    <a:lnB w="28575">
                      <a:solidFill>
                        <a:srgbClr val="000000"/>
                      </a:solidFill>
                      <a:prstDash val="solid"/>
                    </a:lnB>
                  </a:tcPr>
                </a:tc>
                <a:tc>
                  <a:txBody>
                    <a:bodyPr/>
                    <a:lstStyle/>
                    <a:p>
                      <a:pPr marL="159385">
                        <a:lnSpc>
                          <a:spcPct val="100000"/>
                        </a:lnSpc>
                        <a:spcBef>
                          <a:spcPts val="439"/>
                        </a:spcBef>
                      </a:pPr>
                      <a:r>
                        <a:rPr sz="2200" b="1" spc="-5" dirty="0">
                          <a:latin typeface="Arial"/>
                          <a:cs typeface="Arial"/>
                        </a:rPr>
                        <a:t>.012</a:t>
                      </a:r>
                      <a:endParaRPr sz="2200">
                        <a:latin typeface="Arial"/>
                        <a:cs typeface="Arial"/>
                      </a:endParaRPr>
                    </a:p>
                  </a:txBody>
                  <a:tcPr marL="0" marR="0" marT="55879" marB="0">
                    <a:lnL w="28575">
                      <a:solidFill>
                        <a:srgbClr val="000000"/>
                      </a:solidFill>
                      <a:prstDash val="solid"/>
                    </a:lnL>
                    <a:lnR w="76200">
                      <a:solidFill>
                        <a:srgbClr val="000000"/>
                      </a:solidFill>
                      <a:prstDash val="solid"/>
                    </a:lnR>
                    <a:lnT w="76200">
                      <a:solidFill>
                        <a:srgbClr val="000000"/>
                      </a:solidFill>
                      <a:prstDash val="solid"/>
                    </a:lnT>
                    <a:lnB w="28575">
                      <a:solidFill>
                        <a:srgbClr val="000000"/>
                      </a:solidFill>
                      <a:prstDash val="solid"/>
                    </a:lnB>
                  </a:tcPr>
                </a:tc>
                <a:tc>
                  <a:txBody>
                    <a:bodyPr/>
                    <a:lstStyle/>
                    <a:p>
                      <a:pPr marL="64769" algn="ctr">
                        <a:lnSpc>
                          <a:spcPct val="100000"/>
                        </a:lnSpc>
                        <a:spcBef>
                          <a:spcPts val="439"/>
                        </a:spcBef>
                      </a:pPr>
                      <a:r>
                        <a:rPr sz="2200" b="1" spc="-5" dirty="0">
                          <a:latin typeface="Arial"/>
                          <a:cs typeface="Arial"/>
                        </a:rPr>
                        <a:t>.072</a:t>
                      </a:r>
                      <a:endParaRPr sz="2200">
                        <a:latin typeface="Arial"/>
                        <a:cs typeface="Arial"/>
                      </a:endParaRPr>
                    </a:p>
                  </a:txBody>
                  <a:tcPr marL="0" marR="0" marT="55879" marB="0">
                    <a:lnL w="76200">
                      <a:solidFill>
                        <a:srgbClr val="000000"/>
                      </a:solidFill>
                      <a:prstDash val="solid"/>
                    </a:lnL>
                    <a:lnR w="28575">
                      <a:solidFill>
                        <a:srgbClr val="000000"/>
                      </a:solidFill>
                      <a:prstDash val="solid"/>
                    </a:lnR>
                    <a:lnT w="76200">
                      <a:solidFill>
                        <a:srgbClr val="000000"/>
                      </a:solidFill>
                      <a:prstDash val="solid"/>
                    </a:lnT>
                    <a:lnB w="28575">
                      <a:solidFill>
                        <a:srgbClr val="000000"/>
                      </a:solidFill>
                      <a:prstDash val="solid"/>
                    </a:lnB>
                  </a:tcPr>
                </a:tc>
                <a:tc>
                  <a:txBody>
                    <a:bodyPr/>
                    <a:lstStyle/>
                    <a:p>
                      <a:pPr marL="159385">
                        <a:lnSpc>
                          <a:spcPct val="100000"/>
                        </a:lnSpc>
                        <a:spcBef>
                          <a:spcPts val="439"/>
                        </a:spcBef>
                      </a:pPr>
                      <a:r>
                        <a:rPr sz="2200" b="1" spc="-5" dirty="0">
                          <a:latin typeface="Arial"/>
                          <a:cs typeface="Arial"/>
                        </a:rPr>
                        <a:t>.008</a:t>
                      </a:r>
                      <a:endParaRPr sz="2200">
                        <a:latin typeface="Arial"/>
                        <a:cs typeface="Arial"/>
                      </a:endParaRPr>
                    </a:p>
                  </a:txBody>
                  <a:tcPr marL="0" marR="0" marT="55879" marB="0">
                    <a:lnL w="28575">
                      <a:solidFill>
                        <a:srgbClr val="000000"/>
                      </a:solidFill>
                      <a:prstDash val="solid"/>
                    </a:lnL>
                    <a:lnR w="28575">
                      <a:solidFill>
                        <a:srgbClr val="000000"/>
                      </a:solidFill>
                      <a:prstDash val="solid"/>
                    </a:lnR>
                    <a:lnT w="76200">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478155">
                <a:tc>
                  <a:txBody>
                    <a:bodyPr/>
                    <a:lstStyle/>
                    <a:p>
                      <a:pPr marR="123189" algn="r">
                        <a:lnSpc>
                          <a:spcPct val="100000"/>
                        </a:lnSpc>
                        <a:spcBef>
                          <a:spcPts val="385"/>
                        </a:spcBef>
                      </a:pPr>
                      <a:r>
                        <a:rPr sz="2200" i="1" spc="-5" dirty="0">
                          <a:latin typeface="Times New Roman"/>
                          <a:cs typeface="Times New Roman"/>
                        </a:rPr>
                        <a:t>cavity</a:t>
                      </a:r>
                      <a:endParaRPr sz="2200">
                        <a:latin typeface="Times New Roman"/>
                        <a:cs typeface="Times New Roman"/>
                      </a:endParaRPr>
                    </a:p>
                  </a:txBody>
                  <a:tcPr marL="0" marR="0" marT="48895" marB="0">
                    <a:lnL w="28575">
                      <a:solidFill>
                        <a:srgbClr val="000000"/>
                      </a:solidFill>
                      <a:prstDash val="solid"/>
                    </a:lnL>
                    <a:lnR w="76200">
                      <a:solidFill>
                        <a:srgbClr val="000000"/>
                      </a:solidFill>
                      <a:prstDash val="solid"/>
                    </a:lnR>
                    <a:lnT w="28575">
                      <a:solidFill>
                        <a:srgbClr val="000000"/>
                      </a:solidFill>
                      <a:prstDash val="solid"/>
                    </a:lnT>
                    <a:lnB w="28575">
                      <a:solidFill>
                        <a:srgbClr val="000000"/>
                      </a:solidFill>
                      <a:prstDash val="solid"/>
                    </a:lnB>
                  </a:tcPr>
                </a:tc>
                <a:tc>
                  <a:txBody>
                    <a:bodyPr/>
                    <a:lstStyle/>
                    <a:p>
                      <a:pPr marL="64769" algn="ctr">
                        <a:lnSpc>
                          <a:spcPct val="100000"/>
                        </a:lnSpc>
                        <a:spcBef>
                          <a:spcPts val="439"/>
                        </a:spcBef>
                      </a:pPr>
                      <a:r>
                        <a:rPr sz="2200" b="1" spc="-5" dirty="0">
                          <a:latin typeface="Arial"/>
                          <a:cs typeface="Arial"/>
                        </a:rPr>
                        <a:t>.016</a:t>
                      </a:r>
                      <a:endParaRPr sz="2200">
                        <a:latin typeface="Arial"/>
                        <a:cs typeface="Arial"/>
                      </a:endParaRPr>
                    </a:p>
                  </a:txBody>
                  <a:tcPr marL="0" marR="0" marT="55879" marB="0">
                    <a:lnL w="762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59385">
                        <a:lnSpc>
                          <a:spcPct val="100000"/>
                        </a:lnSpc>
                        <a:spcBef>
                          <a:spcPts val="439"/>
                        </a:spcBef>
                      </a:pPr>
                      <a:r>
                        <a:rPr sz="2200" b="1" spc="-5" dirty="0">
                          <a:latin typeface="Arial"/>
                          <a:cs typeface="Arial"/>
                        </a:rPr>
                        <a:t>.064</a:t>
                      </a:r>
                      <a:endParaRPr sz="2200">
                        <a:latin typeface="Arial"/>
                        <a:cs typeface="Arial"/>
                      </a:endParaRPr>
                    </a:p>
                  </a:txBody>
                  <a:tcPr marL="0" marR="0" marT="55879" marB="0">
                    <a:lnL w="28575">
                      <a:solidFill>
                        <a:srgbClr val="000000"/>
                      </a:solidFill>
                      <a:prstDash val="solid"/>
                    </a:lnL>
                    <a:lnR w="76200">
                      <a:solidFill>
                        <a:srgbClr val="000000"/>
                      </a:solidFill>
                      <a:prstDash val="solid"/>
                    </a:lnR>
                    <a:lnT w="28575">
                      <a:solidFill>
                        <a:srgbClr val="000000"/>
                      </a:solidFill>
                      <a:prstDash val="solid"/>
                    </a:lnT>
                    <a:lnB w="28575">
                      <a:solidFill>
                        <a:srgbClr val="000000"/>
                      </a:solidFill>
                      <a:prstDash val="solid"/>
                    </a:lnB>
                  </a:tcPr>
                </a:tc>
                <a:tc>
                  <a:txBody>
                    <a:bodyPr/>
                    <a:lstStyle/>
                    <a:p>
                      <a:pPr marL="64769" algn="ctr">
                        <a:lnSpc>
                          <a:spcPct val="100000"/>
                        </a:lnSpc>
                        <a:spcBef>
                          <a:spcPts val="439"/>
                        </a:spcBef>
                      </a:pPr>
                      <a:r>
                        <a:rPr sz="2200" b="1" spc="-5" dirty="0">
                          <a:latin typeface="Arial"/>
                          <a:cs typeface="Arial"/>
                        </a:rPr>
                        <a:t>.144</a:t>
                      </a:r>
                      <a:endParaRPr sz="2200">
                        <a:latin typeface="Arial"/>
                        <a:cs typeface="Arial"/>
                      </a:endParaRPr>
                    </a:p>
                  </a:txBody>
                  <a:tcPr marL="0" marR="0" marT="55879" marB="0">
                    <a:lnL w="762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59385">
                        <a:lnSpc>
                          <a:spcPct val="100000"/>
                        </a:lnSpc>
                        <a:spcBef>
                          <a:spcPts val="439"/>
                        </a:spcBef>
                      </a:pPr>
                      <a:r>
                        <a:rPr sz="2200" b="1" spc="-5" dirty="0">
                          <a:latin typeface="Arial"/>
                          <a:cs typeface="Arial"/>
                        </a:rPr>
                        <a:t>.576</a:t>
                      </a:r>
                      <a:endParaRPr sz="2200">
                        <a:latin typeface="Arial"/>
                        <a:cs typeface="Arial"/>
                      </a:endParaRPr>
                    </a:p>
                  </a:txBody>
                  <a:tcPr marL="0" marR="0" marT="5587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
        <p:nvSpPr>
          <p:cNvPr id="5" name="object 5"/>
          <p:cNvSpPr txBox="1"/>
          <p:nvPr/>
        </p:nvSpPr>
        <p:spPr>
          <a:xfrm>
            <a:off x="1104900" y="3975320"/>
            <a:ext cx="6477635" cy="666750"/>
          </a:xfrm>
          <a:prstGeom prst="rect">
            <a:avLst/>
          </a:prstGeom>
        </p:spPr>
        <p:txBody>
          <a:bodyPr vert="horz" wrap="square" lIns="0" tIns="14604" rIns="0" bIns="0" rtlCol="0">
            <a:spAutoFit/>
          </a:bodyPr>
          <a:lstStyle/>
          <a:p>
            <a:pPr marL="38100">
              <a:lnSpc>
                <a:spcPts val="2270"/>
              </a:lnSpc>
              <a:spcBef>
                <a:spcPts val="114"/>
              </a:spcBef>
            </a:pPr>
            <a:r>
              <a:rPr sz="2050" spc="-35" dirty="0">
                <a:latin typeface="Calibri"/>
                <a:cs typeface="Calibri"/>
              </a:rPr>
              <a:t>For</a:t>
            </a:r>
            <a:r>
              <a:rPr sz="2050" spc="165" dirty="0">
                <a:latin typeface="Calibri"/>
                <a:cs typeface="Calibri"/>
              </a:rPr>
              <a:t> </a:t>
            </a:r>
            <a:r>
              <a:rPr sz="2050" spc="-55" dirty="0">
                <a:latin typeface="Calibri"/>
                <a:cs typeface="Calibri"/>
              </a:rPr>
              <a:t>any</a:t>
            </a:r>
            <a:r>
              <a:rPr sz="2050" spc="170" dirty="0">
                <a:latin typeface="Calibri"/>
                <a:cs typeface="Calibri"/>
              </a:rPr>
              <a:t> </a:t>
            </a:r>
            <a:r>
              <a:rPr sz="2050" spc="-65" dirty="0">
                <a:latin typeface="Calibri"/>
                <a:cs typeface="Calibri"/>
              </a:rPr>
              <a:t>proposition</a:t>
            </a:r>
            <a:r>
              <a:rPr sz="2050" spc="195" dirty="0">
                <a:latin typeface="Calibri"/>
                <a:cs typeface="Calibri"/>
              </a:rPr>
              <a:t> </a:t>
            </a:r>
            <a:r>
              <a:rPr sz="2050" b="0" i="1" spc="-105" dirty="0">
                <a:solidFill>
                  <a:srgbClr val="990099"/>
                </a:solidFill>
                <a:latin typeface="Bookman Old Style"/>
                <a:cs typeface="Bookman Old Style"/>
              </a:rPr>
              <a:t>φ</a:t>
            </a:r>
            <a:r>
              <a:rPr sz="2050" spc="-105" dirty="0">
                <a:latin typeface="Calibri"/>
                <a:cs typeface="Calibri"/>
              </a:rPr>
              <a:t>,</a:t>
            </a:r>
            <a:r>
              <a:rPr sz="2050" spc="170" dirty="0">
                <a:latin typeface="Calibri"/>
                <a:cs typeface="Calibri"/>
              </a:rPr>
              <a:t> </a:t>
            </a:r>
            <a:r>
              <a:rPr sz="2050" spc="-80" dirty="0">
                <a:latin typeface="Calibri"/>
                <a:cs typeface="Calibri"/>
              </a:rPr>
              <a:t>sum</a:t>
            </a:r>
            <a:r>
              <a:rPr sz="2050" spc="185" dirty="0">
                <a:latin typeface="Calibri"/>
                <a:cs typeface="Calibri"/>
              </a:rPr>
              <a:t> </a:t>
            </a:r>
            <a:r>
              <a:rPr sz="2050" spc="-80" dirty="0">
                <a:latin typeface="Calibri"/>
                <a:cs typeface="Calibri"/>
              </a:rPr>
              <a:t>the</a:t>
            </a:r>
            <a:r>
              <a:rPr sz="2050" spc="200" dirty="0">
                <a:latin typeface="Calibri"/>
                <a:cs typeface="Calibri"/>
              </a:rPr>
              <a:t> </a:t>
            </a:r>
            <a:r>
              <a:rPr sz="2050" spc="-45" dirty="0">
                <a:latin typeface="Calibri"/>
                <a:cs typeface="Calibri"/>
              </a:rPr>
              <a:t>atomic</a:t>
            </a:r>
            <a:r>
              <a:rPr sz="2050" spc="155" dirty="0">
                <a:latin typeface="Calibri"/>
                <a:cs typeface="Calibri"/>
              </a:rPr>
              <a:t> </a:t>
            </a:r>
            <a:r>
              <a:rPr sz="2050" spc="-80" dirty="0">
                <a:latin typeface="Calibri"/>
                <a:cs typeface="Calibri"/>
              </a:rPr>
              <a:t>events</a:t>
            </a:r>
            <a:r>
              <a:rPr sz="2050" spc="175" dirty="0">
                <a:latin typeface="Calibri"/>
                <a:cs typeface="Calibri"/>
              </a:rPr>
              <a:t> </a:t>
            </a:r>
            <a:r>
              <a:rPr sz="2050" spc="-125" dirty="0">
                <a:latin typeface="Calibri"/>
                <a:cs typeface="Calibri"/>
              </a:rPr>
              <a:t>where</a:t>
            </a:r>
            <a:r>
              <a:rPr sz="2050" spc="204" dirty="0">
                <a:latin typeface="Calibri"/>
                <a:cs typeface="Calibri"/>
              </a:rPr>
              <a:t> </a:t>
            </a:r>
            <a:r>
              <a:rPr sz="2050" spc="-5" dirty="0">
                <a:latin typeface="Calibri"/>
                <a:cs typeface="Calibri"/>
              </a:rPr>
              <a:t>it</a:t>
            </a:r>
            <a:r>
              <a:rPr sz="2050" spc="180" dirty="0">
                <a:latin typeface="Calibri"/>
                <a:cs typeface="Calibri"/>
              </a:rPr>
              <a:t> </a:t>
            </a:r>
            <a:r>
              <a:rPr sz="2050" spc="-40" dirty="0">
                <a:latin typeface="Calibri"/>
                <a:cs typeface="Calibri"/>
              </a:rPr>
              <a:t>is</a:t>
            </a:r>
            <a:r>
              <a:rPr sz="2050" spc="180" dirty="0">
                <a:latin typeface="Calibri"/>
                <a:cs typeface="Calibri"/>
              </a:rPr>
              <a:t> </a:t>
            </a:r>
            <a:r>
              <a:rPr sz="2050" spc="-70" dirty="0">
                <a:latin typeface="Calibri"/>
                <a:cs typeface="Calibri"/>
              </a:rPr>
              <a:t>true:</a:t>
            </a:r>
            <a:endParaRPr sz="2050">
              <a:latin typeface="Calibri"/>
              <a:cs typeface="Calibri"/>
            </a:endParaRPr>
          </a:p>
          <a:p>
            <a:pPr marL="403225">
              <a:lnSpc>
                <a:spcPts val="2750"/>
              </a:lnSpc>
            </a:pPr>
            <a:r>
              <a:rPr sz="2050" b="0" i="1" spc="70" dirty="0">
                <a:solidFill>
                  <a:srgbClr val="990099"/>
                </a:solidFill>
                <a:latin typeface="Bookman Old Style"/>
                <a:cs typeface="Bookman Old Style"/>
              </a:rPr>
              <a:t>P</a:t>
            </a:r>
            <a:r>
              <a:rPr sz="2050" b="0" i="1" spc="-335" dirty="0">
                <a:solidFill>
                  <a:srgbClr val="990099"/>
                </a:solidFill>
                <a:latin typeface="Bookman Old Style"/>
                <a:cs typeface="Bookman Old Style"/>
              </a:rPr>
              <a:t> </a:t>
            </a:r>
            <a:r>
              <a:rPr sz="2050" spc="130" dirty="0">
                <a:solidFill>
                  <a:srgbClr val="990099"/>
                </a:solidFill>
                <a:latin typeface="Garamond"/>
                <a:cs typeface="Garamond"/>
              </a:rPr>
              <a:t>(</a:t>
            </a:r>
            <a:r>
              <a:rPr sz="2050" b="0" i="1" spc="-235" dirty="0">
                <a:solidFill>
                  <a:srgbClr val="990099"/>
                </a:solidFill>
                <a:latin typeface="Bookman Old Style"/>
                <a:cs typeface="Bookman Old Style"/>
              </a:rPr>
              <a:t>φ</a:t>
            </a:r>
            <a:r>
              <a:rPr sz="2050" spc="130" dirty="0">
                <a:solidFill>
                  <a:srgbClr val="990099"/>
                </a:solidFill>
                <a:latin typeface="Garamond"/>
                <a:cs typeface="Garamond"/>
              </a:rPr>
              <a:t>)</a:t>
            </a:r>
            <a:r>
              <a:rPr sz="2050" spc="60" dirty="0">
                <a:solidFill>
                  <a:srgbClr val="990099"/>
                </a:solidFill>
                <a:latin typeface="Garamond"/>
                <a:cs typeface="Garamond"/>
              </a:rPr>
              <a:t> </a:t>
            </a:r>
            <a:r>
              <a:rPr sz="2050" spc="120" dirty="0">
                <a:solidFill>
                  <a:srgbClr val="990099"/>
                </a:solidFill>
                <a:latin typeface="Garamond"/>
                <a:cs typeface="Garamond"/>
              </a:rPr>
              <a:t>=</a:t>
            </a:r>
            <a:r>
              <a:rPr sz="2050" spc="50" dirty="0">
                <a:solidFill>
                  <a:srgbClr val="990099"/>
                </a:solidFill>
                <a:latin typeface="Garamond"/>
                <a:cs typeface="Garamond"/>
              </a:rPr>
              <a:t> </a:t>
            </a:r>
            <a:r>
              <a:rPr sz="2450" spc="225" dirty="0">
                <a:solidFill>
                  <a:srgbClr val="990099"/>
                </a:solidFill>
                <a:latin typeface="Times New Roman"/>
                <a:cs typeface="Times New Roman"/>
              </a:rPr>
              <a:t>Σ</a:t>
            </a:r>
            <a:r>
              <a:rPr sz="2100" b="0" i="1" spc="-127" baseline="-13888" dirty="0">
                <a:solidFill>
                  <a:srgbClr val="990099"/>
                </a:solidFill>
                <a:latin typeface="Bookman Old Style"/>
                <a:cs typeface="Bookman Old Style"/>
              </a:rPr>
              <a:t>ω</a:t>
            </a:r>
            <a:r>
              <a:rPr sz="2100" spc="67" baseline="-13888" dirty="0">
                <a:solidFill>
                  <a:srgbClr val="990099"/>
                </a:solidFill>
                <a:latin typeface="Book Antiqua"/>
                <a:cs typeface="Book Antiqua"/>
              </a:rPr>
              <a:t>:</a:t>
            </a:r>
            <a:r>
              <a:rPr sz="2100" b="0" i="1" spc="-127" baseline="-13888" dirty="0">
                <a:solidFill>
                  <a:srgbClr val="990099"/>
                </a:solidFill>
                <a:latin typeface="Bookman Old Style"/>
                <a:cs typeface="Bookman Old Style"/>
              </a:rPr>
              <a:t>ω</a:t>
            </a:r>
            <a:r>
              <a:rPr sz="2100" spc="-434" baseline="-13888" dirty="0">
                <a:solidFill>
                  <a:srgbClr val="990099"/>
                </a:solidFill>
                <a:latin typeface="Cambria"/>
                <a:cs typeface="Cambria"/>
              </a:rPr>
              <a:t>|</a:t>
            </a:r>
            <a:r>
              <a:rPr sz="2100" spc="352" baseline="-13888" dirty="0">
                <a:solidFill>
                  <a:srgbClr val="990099"/>
                </a:solidFill>
                <a:latin typeface="Book Antiqua"/>
                <a:cs typeface="Book Antiqua"/>
              </a:rPr>
              <a:t>=</a:t>
            </a:r>
            <a:r>
              <a:rPr sz="2100" b="0" i="1" spc="-142" baseline="-13888" dirty="0">
                <a:solidFill>
                  <a:srgbClr val="990099"/>
                </a:solidFill>
                <a:latin typeface="Bookman Old Style"/>
                <a:cs typeface="Bookman Old Style"/>
              </a:rPr>
              <a:t>φ</a:t>
            </a:r>
            <a:r>
              <a:rPr sz="2050" b="0" i="1" spc="70" dirty="0">
                <a:solidFill>
                  <a:srgbClr val="990099"/>
                </a:solidFill>
                <a:latin typeface="Bookman Old Style"/>
                <a:cs typeface="Bookman Old Style"/>
              </a:rPr>
              <a:t>P</a:t>
            </a:r>
            <a:r>
              <a:rPr sz="2050" b="0" i="1" spc="-335" dirty="0">
                <a:solidFill>
                  <a:srgbClr val="990099"/>
                </a:solidFill>
                <a:latin typeface="Bookman Old Style"/>
                <a:cs typeface="Bookman Old Style"/>
              </a:rPr>
              <a:t> </a:t>
            </a:r>
            <a:r>
              <a:rPr sz="2050" spc="130" dirty="0">
                <a:solidFill>
                  <a:srgbClr val="990099"/>
                </a:solidFill>
                <a:latin typeface="Garamond"/>
                <a:cs typeface="Garamond"/>
              </a:rPr>
              <a:t>(</a:t>
            </a:r>
            <a:r>
              <a:rPr sz="2050" b="0" i="1" spc="-145" dirty="0">
                <a:solidFill>
                  <a:srgbClr val="990099"/>
                </a:solidFill>
                <a:latin typeface="Bookman Old Style"/>
                <a:cs typeface="Bookman Old Style"/>
              </a:rPr>
              <a:t>ω</a:t>
            </a:r>
            <a:r>
              <a:rPr sz="2050" spc="130" dirty="0">
                <a:solidFill>
                  <a:srgbClr val="990099"/>
                </a:solidFill>
                <a:latin typeface="Garamond"/>
                <a:cs typeface="Garamond"/>
              </a:rPr>
              <a:t>)</a:t>
            </a:r>
            <a:endParaRPr sz="2050">
              <a:latin typeface="Garamond"/>
              <a:cs typeface="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13</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11</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25" dirty="0"/>
              <a:t>Inference Using Full Joint Distributions</a:t>
            </a:r>
            <a:endParaRPr spc="70" dirty="0"/>
          </a:p>
        </p:txBody>
      </p:sp>
      <p:sp>
        <p:nvSpPr>
          <p:cNvPr id="3" name="object 3"/>
          <p:cNvSpPr txBox="1"/>
          <p:nvPr/>
        </p:nvSpPr>
        <p:spPr>
          <a:xfrm>
            <a:off x="1130300" y="1396713"/>
            <a:ext cx="3319779" cy="340360"/>
          </a:xfrm>
          <a:prstGeom prst="rect">
            <a:avLst/>
          </a:prstGeom>
        </p:spPr>
        <p:txBody>
          <a:bodyPr vert="horz" wrap="square" lIns="0" tIns="14604" rIns="0" bIns="0" rtlCol="0">
            <a:spAutoFit/>
          </a:bodyPr>
          <a:lstStyle/>
          <a:p>
            <a:pPr marL="12700">
              <a:lnSpc>
                <a:spcPct val="100000"/>
              </a:lnSpc>
              <a:spcBef>
                <a:spcPts val="114"/>
              </a:spcBef>
            </a:pPr>
            <a:r>
              <a:rPr sz="2050" dirty="0">
                <a:latin typeface="Calibri"/>
                <a:cs typeface="Calibri"/>
              </a:rPr>
              <a:t>Start</a:t>
            </a:r>
            <a:r>
              <a:rPr sz="2050" spc="170" dirty="0">
                <a:latin typeface="Calibri"/>
                <a:cs typeface="Calibri"/>
              </a:rPr>
              <a:t> </a:t>
            </a:r>
            <a:r>
              <a:rPr sz="2050" spc="-65" dirty="0">
                <a:latin typeface="Calibri"/>
                <a:cs typeface="Calibri"/>
              </a:rPr>
              <a:t>with</a:t>
            </a:r>
            <a:r>
              <a:rPr sz="2050" spc="200" dirty="0">
                <a:latin typeface="Calibri"/>
                <a:cs typeface="Calibri"/>
              </a:rPr>
              <a:t> </a:t>
            </a:r>
            <a:r>
              <a:rPr sz="2050" spc="-80" dirty="0">
                <a:latin typeface="Calibri"/>
                <a:cs typeface="Calibri"/>
              </a:rPr>
              <a:t>the</a:t>
            </a:r>
            <a:r>
              <a:rPr sz="2050" spc="185" dirty="0">
                <a:latin typeface="Calibri"/>
                <a:cs typeface="Calibri"/>
              </a:rPr>
              <a:t> </a:t>
            </a:r>
            <a:r>
              <a:rPr sz="2050" spc="-35" dirty="0">
                <a:latin typeface="Calibri"/>
                <a:cs typeface="Calibri"/>
              </a:rPr>
              <a:t>joint</a:t>
            </a:r>
            <a:r>
              <a:rPr sz="2050" spc="170" dirty="0">
                <a:latin typeface="Calibri"/>
                <a:cs typeface="Calibri"/>
              </a:rPr>
              <a:t> </a:t>
            </a:r>
            <a:r>
              <a:rPr sz="2050" spc="-50" dirty="0">
                <a:latin typeface="Calibri"/>
                <a:cs typeface="Calibri"/>
              </a:rPr>
              <a:t>distribution:</a:t>
            </a:r>
            <a:endParaRPr sz="2050">
              <a:latin typeface="Calibri"/>
              <a:cs typeface="Calibri"/>
            </a:endParaRPr>
          </a:p>
        </p:txBody>
      </p:sp>
      <p:graphicFrame>
        <p:nvGraphicFramePr>
          <p:cNvPr id="4" name="object 4"/>
          <p:cNvGraphicFramePr>
            <a:graphicFrameLocks noGrp="1"/>
          </p:cNvGraphicFramePr>
          <p:nvPr/>
        </p:nvGraphicFramePr>
        <p:xfrm>
          <a:off x="2556520" y="1757884"/>
          <a:ext cx="4946013" cy="1912620"/>
        </p:xfrm>
        <a:graphic>
          <a:graphicData uri="http://schemas.openxmlformats.org/drawingml/2006/table">
            <a:tbl>
              <a:tblPr firstRow="1" bandRow="1">
                <a:tableStyleId>{2D5ABB26-0587-4C30-8999-92F81FD0307C}</a:tableStyleId>
              </a:tblPr>
              <a:tblGrid>
                <a:gridCol w="1116965">
                  <a:extLst>
                    <a:ext uri="{9D8B030D-6E8A-4147-A177-3AD203B41FA5}">
                      <a16:colId xmlns:a16="http://schemas.microsoft.com/office/drawing/2014/main" val="20000"/>
                    </a:ext>
                  </a:extLst>
                </a:gridCol>
                <a:gridCol w="797560">
                  <a:extLst>
                    <a:ext uri="{9D8B030D-6E8A-4147-A177-3AD203B41FA5}">
                      <a16:colId xmlns:a16="http://schemas.microsoft.com/office/drawing/2014/main" val="20001"/>
                    </a:ext>
                  </a:extLst>
                </a:gridCol>
                <a:gridCol w="1116964">
                  <a:extLst>
                    <a:ext uri="{9D8B030D-6E8A-4147-A177-3AD203B41FA5}">
                      <a16:colId xmlns:a16="http://schemas.microsoft.com/office/drawing/2014/main" val="20002"/>
                    </a:ext>
                  </a:extLst>
                </a:gridCol>
                <a:gridCol w="797560">
                  <a:extLst>
                    <a:ext uri="{9D8B030D-6E8A-4147-A177-3AD203B41FA5}">
                      <a16:colId xmlns:a16="http://schemas.microsoft.com/office/drawing/2014/main" val="20003"/>
                    </a:ext>
                  </a:extLst>
                </a:gridCol>
                <a:gridCol w="1116964">
                  <a:extLst>
                    <a:ext uri="{9D8B030D-6E8A-4147-A177-3AD203B41FA5}">
                      <a16:colId xmlns:a16="http://schemas.microsoft.com/office/drawing/2014/main" val="20004"/>
                    </a:ext>
                  </a:extLst>
                </a:gridCol>
              </a:tblGrid>
              <a:tr h="478155">
                <a:tc>
                  <a:txBody>
                    <a:bodyPr/>
                    <a:lstStyle/>
                    <a:p>
                      <a:pPr>
                        <a:lnSpc>
                          <a:spcPct val="100000"/>
                        </a:lnSpc>
                      </a:pPr>
                      <a:endParaRPr sz="2000">
                        <a:latin typeface="Times New Roman"/>
                        <a:cs typeface="Times New Roman"/>
                      </a:endParaRPr>
                    </a:p>
                  </a:txBody>
                  <a:tcPr marL="0" marR="0" marT="0" marB="0">
                    <a:lnL w="28575">
                      <a:solidFill>
                        <a:srgbClr val="000000"/>
                      </a:solidFill>
                      <a:prstDash val="solid"/>
                    </a:lnL>
                    <a:lnR w="76200">
                      <a:solidFill>
                        <a:srgbClr val="000000"/>
                      </a:solidFill>
                      <a:prstDash val="solid"/>
                    </a:lnR>
                    <a:lnT w="28575">
                      <a:solidFill>
                        <a:srgbClr val="000000"/>
                      </a:solidFill>
                      <a:prstDash val="solid"/>
                    </a:lnT>
                    <a:lnB w="28575">
                      <a:solidFill>
                        <a:srgbClr val="000000"/>
                      </a:solidFill>
                      <a:prstDash val="solid"/>
                    </a:lnB>
                  </a:tcPr>
                </a:tc>
                <a:tc gridSpan="2">
                  <a:txBody>
                    <a:bodyPr/>
                    <a:lstStyle/>
                    <a:p>
                      <a:pPr marL="388620">
                        <a:lnSpc>
                          <a:spcPct val="100000"/>
                        </a:lnSpc>
                        <a:spcBef>
                          <a:spcPts val="385"/>
                        </a:spcBef>
                      </a:pPr>
                      <a:r>
                        <a:rPr sz="2200" i="1" spc="-5" dirty="0">
                          <a:latin typeface="Times New Roman"/>
                          <a:cs typeface="Times New Roman"/>
                        </a:rPr>
                        <a:t>toothache</a:t>
                      </a:r>
                      <a:endParaRPr sz="2200">
                        <a:latin typeface="Times New Roman"/>
                        <a:cs typeface="Times New Roman"/>
                      </a:endParaRPr>
                    </a:p>
                  </a:txBody>
                  <a:tcPr marL="0" marR="0" marT="48895" marB="0">
                    <a:lnL w="76200">
                      <a:solidFill>
                        <a:srgbClr val="000000"/>
                      </a:solidFill>
                      <a:prstDash val="solid"/>
                    </a:lnL>
                    <a:lnR w="76200">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gridSpan="2">
                  <a:txBody>
                    <a:bodyPr/>
                    <a:lstStyle/>
                    <a:p>
                      <a:pPr marL="478155">
                        <a:lnSpc>
                          <a:spcPct val="100000"/>
                        </a:lnSpc>
                        <a:spcBef>
                          <a:spcPts val="385"/>
                        </a:spcBef>
                      </a:pPr>
                      <a:r>
                        <a:rPr sz="2200" i="1" spc="-5" dirty="0">
                          <a:latin typeface="Times New Roman"/>
                          <a:cs typeface="Times New Roman"/>
                        </a:rPr>
                        <a:t>toothache</a:t>
                      </a:r>
                      <a:endParaRPr sz="2200">
                        <a:latin typeface="Times New Roman"/>
                        <a:cs typeface="Times New Roman"/>
                      </a:endParaRPr>
                    </a:p>
                  </a:txBody>
                  <a:tcPr marL="0" marR="0" marT="48895" marB="0">
                    <a:lnL w="762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478155">
                <a:tc>
                  <a:txBody>
                    <a:bodyPr/>
                    <a:lstStyle/>
                    <a:p>
                      <a:pPr>
                        <a:lnSpc>
                          <a:spcPct val="100000"/>
                        </a:lnSpc>
                      </a:pPr>
                      <a:endParaRPr sz="2000">
                        <a:latin typeface="Times New Roman"/>
                        <a:cs typeface="Times New Roman"/>
                      </a:endParaRPr>
                    </a:p>
                  </a:txBody>
                  <a:tcPr marL="0" marR="0" marT="0" marB="0">
                    <a:lnL w="28575">
                      <a:solidFill>
                        <a:srgbClr val="000000"/>
                      </a:solidFill>
                      <a:prstDash val="solid"/>
                    </a:lnL>
                    <a:lnR w="76200">
                      <a:solidFill>
                        <a:srgbClr val="000000"/>
                      </a:solidFill>
                      <a:prstDash val="solid"/>
                    </a:lnR>
                    <a:lnT w="28575">
                      <a:solidFill>
                        <a:srgbClr val="000000"/>
                      </a:solidFill>
                      <a:prstDash val="solid"/>
                    </a:lnT>
                    <a:lnB w="76200">
                      <a:solidFill>
                        <a:srgbClr val="000000"/>
                      </a:solidFill>
                      <a:prstDash val="solid"/>
                    </a:lnB>
                  </a:tcPr>
                </a:tc>
                <a:tc>
                  <a:txBody>
                    <a:bodyPr/>
                    <a:lstStyle/>
                    <a:p>
                      <a:pPr marL="26034" algn="ctr">
                        <a:lnSpc>
                          <a:spcPct val="100000"/>
                        </a:lnSpc>
                        <a:spcBef>
                          <a:spcPts val="385"/>
                        </a:spcBef>
                      </a:pPr>
                      <a:r>
                        <a:rPr sz="2200" i="1" spc="-5" dirty="0">
                          <a:latin typeface="Times New Roman"/>
                          <a:cs typeface="Times New Roman"/>
                        </a:rPr>
                        <a:t>catch</a:t>
                      </a:r>
                      <a:endParaRPr sz="2200">
                        <a:latin typeface="Times New Roman"/>
                        <a:cs typeface="Times New Roman"/>
                      </a:endParaRPr>
                    </a:p>
                  </a:txBody>
                  <a:tcPr marL="0" marR="0" marT="48895" marB="0">
                    <a:lnL w="76200">
                      <a:solidFill>
                        <a:srgbClr val="000000"/>
                      </a:solidFill>
                      <a:prstDash val="solid"/>
                    </a:lnL>
                    <a:lnR w="28575">
                      <a:solidFill>
                        <a:srgbClr val="000000"/>
                      </a:solidFill>
                      <a:prstDash val="solid"/>
                    </a:lnR>
                    <a:lnT w="28575">
                      <a:solidFill>
                        <a:srgbClr val="000000"/>
                      </a:solidFill>
                      <a:prstDash val="solid"/>
                    </a:lnT>
                    <a:lnB w="76200">
                      <a:solidFill>
                        <a:srgbClr val="00FF00"/>
                      </a:solidFill>
                      <a:prstDash val="solid"/>
                    </a:lnB>
                  </a:tcPr>
                </a:tc>
                <a:tc>
                  <a:txBody>
                    <a:bodyPr/>
                    <a:lstStyle/>
                    <a:p>
                      <a:pPr marL="428625">
                        <a:lnSpc>
                          <a:spcPct val="100000"/>
                        </a:lnSpc>
                        <a:spcBef>
                          <a:spcPts val="385"/>
                        </a:spcBef>
                      </a:pPr>
                      <a:r>
                        <a:rPr sz="2200" i="1" spc="-5" dirty="0">
                          <a:latin typeface="Times New Roman"/>
                          <a:cs typeface="Times New Roman"/>
                        </a:rPr>
                        <a:t>catch</a:t>
                      </a:r>
                      <a:endParaRPr sz="2200">
                        <a:latin typeface="Times New Roman"/>
                        <a:cs typeface="Times New Roman"/>
                      </a:endParaRPr>
                    </a:p>
                  </a:txBody>
                  <a:tcPr marL="0" marR="0" marT="48895" marB="0">
                    <a:lnL w="28575">
                      <a:solidFill>
                        <a:srgbClr val="000000"/>
                      </a:solidFill>
                      <a:prstDash val="solid"/>
                    </a:lnL>
                    <a:lnR w="76200">
                      <a:solidFill>
                        <a:srgbClr val="000000"/>
                      </a:solidFill>
                      <a:prstDash val="solid"/>
                    </a:lnR>
                    <a:lnT w="28575">
                      <a:solidFill>
                        <a:srgbClr val="000000"/>
                      </a:solidFill>
                      <a:prstDash val="solid"/>
                    </a:lnT>
                    <a:lnB w="76200">
                      <a:solidFill>
                        <a:srgbClr val="00FF00"/>
                      </a:solidFill>
                      <a:prstDash val="solid"/>
                    </a:lnB>
                  </a:tcPr>
                </a:tc>
                <a:tc>
                  <a:txBody>
                    <a:bodyPr/>
                    <a:lstStyle/>
                    <a:p>
                      <a:pPr marL="26034" algn="ctr">
                        <a:lnSpc>
                          <a:spcPct val="100000"/>
                        </a:lnSpc>
                        <a:spcBef>
                          <a:spcPts val="385"/>
                        </a:spcBef>
                      </a:pPr>
                      <a:r>
                        <a:rPr sz="2200" i="1" spc="-5" dirty="0">
                          <a:latin typeface="Times New Roman"/>
                          <a:cs typeface="Times New Roman"/>
                        </a:rPr>
                        <a:t>catch</a:t>
                      </a:r>
                      <a:endParaRPr sz="2200">
                        <a:latin typeface="Times New Roman"/>
                        <a:cs typeface="Times New Roman"/>
                      </a:endParaRPr>
                    </a:p>
                  </a:txBody>
                  <a:tcPr marL="0" marR="0" marT="48895" marB="0">
                    <a:lnL w="76200">
                      <a:solidFill>
                        <a:srgbClr val="000000"/>
                      </a:solidFill>
                      <a:prstDash val="solid"/>
                    </a:lnL>
                    <a:lnR w="28575">
                      <a:solidFill>
                        <a:srgbClr val="000000"/>
                      </a:solidFill>
                      <a:prstDash val="solid"/>
                    </a:lnR>
                    <a:lnT w="28575">
                      <a:solidFill>
                        <a:srgbClr val="000000"/>
                      </a:solidFill>
                      <a:prstDash val="solid"/>
                    </a:lnT>
                    <a:lnB w="76200">
                      <a:solidFill>
                        <a:srgbClr val="000000"/>
                      </a:solidFill>
                      <a:prstDash val="solid"/>
                    </a:lnB>
                  </a:tcPr>
                </a:tc>
                <a:tc>
                  <a:txBody>
                    <a:bodyPr/>
                    <a:lstStyle/>
                    <a:p>
                      <a:pPr marL="428625">
                        <a:lnSpc>
                          <a:spcPct val="100000"/>
                        </a:lnSpc>
                        <a:spcBef>
                          <a:spcPts val="385"/>
                        </a:spcBef>
                      </a:pPr>
                      <a:r>
                        <a:rPr sz="2200" i="1" spc="-5" dirty="0">
                          <a:latin typeface="Times New Roman"/>
                          <a:cs typeface="Times New Roman"/>
                        </a:rPr>
                        <a:t>catch</a:t>
                      </a:r>
                      <a:endParaRPr sz="2200">
                        <a:latin typeface="Times New Roman"/>
                        <a:cs typeface="Times New Roman"/>
                      </a:endParaRPr>
                    </a:p>
                  </a:txBody>
                  <a:tcPr marL="0" marR="0" marT="48895" marB="0">
                    <a:lnL w="28575">
                      <a:solidFill>
                        <a:srgbClr val="000000"/>
                      </a:solidFill>
                      <a:prstDash val="solid"/>
                    </a:lnL>
                    <a:lnR w="28575">
                      <a:solidFill>
                        <a:srgbClr val="000000"/>
                      </a:solidFill>
                      <a:prstDash val="solid"/>
                    </a:lnR>
                    <a:lnT w="28575">
                      <a:solidFill>
                        <a:srgbClr val="000000"/>
                      </a:solidFill>
                      <a:prstDash val="solid"/>
                    </a:lnT>
                    <a:lnB w="76200">
                      <a:solidFill>
                        <a:srgbClr val="000000"/>
                      </a:solidFill>
                      <a:prstDash val="solid"/>
                    </a:lnB>
                  </a:tcPr>
                </a:tc>
                <a:extLst>
                  <a:ext uri="{0D108BD9-81ED-4DB2-BD59-A6C34878D82A}">
                    <a16:rowId xmlns:a16="http://schemas.microsoft.com/office/drawing/2014/main" val="10001"/>
                  </a:ext>
                </a:extLst>
              </a:tr>
              <a:tr h="478155">
                <a:tc>
                  <a:txBody>
                    <a:bodyPr/>
                    <a:lstStyle/>
                    <a:p>
                      <a:pPr marR="123189" algn="r">
                        <a:lnSpc>
                          <a:spcPct val="100000"/>
                        </a:lnSpc>
                        <a:spcBef>
                          <a:spcPts val="385"/>
                        </a:spcBef>
                      </a:pPr>
                      <a:r>
                        <a:rPr sz="2200" i="1" spc="-5" dirty="0">
                          <a:latin typeface="Times New Roman"/>
                          <a:cs typeface="Times New Roman"/>
                        </a:rPr>
                        <a:t>cavity</a:t>
                      </a:r>
                      <a:endParaRPr sz="2200">
                        <a:latin typeface="Times New Roman"/>
                        <a:cs typeface="Times New Roman"/>
                      </a:endParaRPr>
                    </a:p>
                  </a:txBody>
                  <a:tcPr marL="0" marR="0" marT="48895" marB="0">
                    <a:lnL w="28575">
                      <a:solidFill>
                        <a:srgbClr val="000000"/>
                      </a:solidFill>
                      <a:prstDash val="solid"/>
                    </a:lnL>
                    <a:lnR w="76200">
                      <a:solidFill>
                        <a:srgbClr val="00FF00"/>
                      </a:solidFill>
                      <a:prstDash val="solid"/>
                    </a:lnR>
                    <a:lnT w="76200">
                      <a:solidFill>
                        <a:srgbClr val="000000"/>
                      </a:solidFill>
                      <a:prstDash val="solid"/>
                    </a:lnT>
                    <a:lnB w="28575">
                      <a:solidFill>
                        <a:srgbClr val="000000"/>
                      </a:solidFill>
                      <a:prstDash val="solid"/>
                    </a:lnB>
                  </a:tcPr>
                </a:tc>
                <a:tc>
                  <a:txBody>
                    <a:bodyPr/>
                    <a:lstStyle/>
                    <a:p>
                      <a:pPr marL="64769" algn="ctr">
                        <a:lnSpc>
                          <a:spcPct val="100000"/>
                        </a:lnSpc>
                        <a:spcBef>
                          <a:spcPts val="439"/>
                        </a:spcBef>
                      </a:pPr>
                      <a:r>
                        <a:rPr sz="2200" b="1" spc="-5" dirty="0">
                          <a:latin typeface="Arial"/>
                          <a:cs typeface="Arial"/>
                        </a:rPr>
                        <a:t>.108</a:t>
                      </a:r>
                      <a:endParaRPr sz="2200">
                        <a:latin typeface="Arial"/>
                        <a:cs typeface="Arial"/>
                      </a:endParaRPr>
                    </a:p>
                  </a:txBody>
                  <a:tcPr marL="0" marR="0" marT="55879" marB="0">
                    <a:lnL w="76200">
                      <a:solidFill>
                        <a:srgbClr val="00FF00"/>
                      </a:solidFill>
                      <a:prstDash val="solid"/>
                    </a:lnL>
                    <a:lnR w="28575">
                      <a:solidFill>
                        <a:srgbClr val="000000"/>
                      </a:solidFill>
                      <a:prstDash val="solid"/>
                    </a:lnR>
                    <a:lnT w="76200">
                      <a:solidFill>
                        <a:srgbClr val="00FF00"/>
                      </a:solidFill>
                      <a:prstDash val="solid"/>
                    </a:lnT>
                    <a:lnB w="28575">
                      <a:solidFill>
                        <a:srgbClr val="000000"/>
                      </a:solidFill>
                      <a:prstDash val="solid"/>
                    </a:lnB>
                  </a:tcPr>
                </a:tc>
                <a:tc>
                  <a:txBody>
                    <a:bodyPr/>
                    <a:lstStyle/>
                    <a:p>
                      <a:pPr marL="159385">
                        <a:lnSpc>
                          <a:spcPct val="100000"/>
                        </a:lnSpc>
                        <a:spcBef>
                          <a:spcPts val="439"/>
                        </a:spcBef>
                      </a:pPr>
                      <a:r>
                        <a:rPr sz="2200" b="1" spc="-5" dirty="0">
                          <a:latin typeface="Arial"/>
                          <a:cs typeface="Arial"/>
                        </a:rPr>
                        <a:t>.012</a:t>
                      </a:r>
                      <a:endParaRPr sz="2200">
                        <a:latin typeface="Arial"/>
                        <a:cs typeface="Arial"/>
                      </a:endParaRPr>
                    </a:p>
                  </a:txBody>
                  <a:tcPr marL="0" marR="0" marT="55879" marB="0">
                    <a:lnL w="28575">
                      <a:solidFill>
                        <a:srgbClr val="000000"/>
                      </a:solidFill>
                      <a:prstDash val="solid"/>
                    </a:lnL>
                    <a:lnR w="76200">
                      <a:solidFill>
                        <a:srgbClr val="00FF00"/>
                      </a:solidFill>
                      <a:prstDash val="solid"/>
                    </a:lnR>
                    <a:lnT w="76200">
                      <a:solidFill>
                        <a:srgbClr val="00FF00"/>
                      </a:solidFill>
                      <a:prstDash val="solid"/>
                    </a:lnT>
                    <a:lnB w="28575">
                      <a:solidFill>
                        <a:srgbClr val="000000"/>
                      </a:solidFill>
                      <a:prstDash val="solid"/>
                    </a:lnB>
                  </a:tcPr>
                </a:tc>
                <a:tc>
                  <a:txBody>
                    <a:bodyPr/>
                    <a:lstStyle/>
                    <a:p>
                      <a:pPr marL="64769" algn="ctr">
                        <a:lnSpc>
                          <a:spcPct val="100000"/>
                        </a:lnSpc>
                        <a:spcBef>
                          <a:spcPts val="439"/>
                        </a:spcBef>
                      </a:pPr>
                      <a:r>
                        <a:rPr sz="2200" b="1" spc="-5" dirty="0">
                          <a:latin typeface="Arial"/>
                          <a:cs typeface="Arial"/>
                        </a:rPr>
                        <a:t>.072</a:t>
                      </a:r>
                      <a:endParaRPr sz="2200">
                        <a:latin typeface="Arial"/>
                        <a:cs typeface="Arial"/>
                      </a:endParaRPr>
                    </a:p>
                  </a:txBody>
                  <a:tcPr marL="0" marR="0" marT="55879" marB="0">
                    <a:lnL w="76200">
                      <a:solidFill>
                        <a:srgbClr val="00FF00"/>
                      </a:solidFill>
                      <a:prstDash val="solid"/>
                    </a:lnL>
                    <a:lnR w="28575">
                      <a:solidFill>
                        <a:srgbClr val="000000"/>
                      </a:solidFill>
                      <a:prstDash val="solid"/>
                    </a:lnR>
                    <a:lnT w="76200">
                      <a:solidFill>
                        <a:srgbClr val="000000"/>
                      </a:solidFill>
                      <a:prstDash val="solid"/>
                    </a:lnT>
                    <a:lnB w="28575">
                      <a:solidFill>
                        <a:srgbClr val="000000"/>
                      </a:solidFill>
                      <a:prstDash val="solid"/>
                    </a:lnB>
                  </a:tcPr>
                </a:tc>
                <a:tc>
                  <a:txBody>
                    <a:bodyPr/>
                    <a:lstStyle/>
                    <a:p>
                      <a:pPr marL="159385">
                        <a:lnSpc>
                          <a:spcPct val="100000"/>
                        </a:lnSpc>
                        <a:spcBef>
                          <a:spcPts val="439"/>
                        </a:spcBef>
                      </a:pPr>
                      <a:r>
                        <a:rPr sz="2200" b="1" spc="-5" dirty="0">
                          <a:latin typeface="Arial"/>
                          <a:cs typeface="Arial"/>
                        </a:rPr>
                        <a:t>.008</a:t>
                      </a:r>
                      <a:endParaRPr sz="2200">
                        <a:latin typeface="Arial"/>
                        <a:cs typeface="Arial"/>
                      </a:endParaRPr>
                    </a:p>
                  </a:txBody>
                  <a:tcPr marL="0" marR="0" marT="55879" marB="0">
                    <a:lnL w="28575">
                      <a:solidFill>
                        <a:srgbClr val="000000"/>
                      </a:solidFill>
                      <a:prstDash val="solid"/>
                    </a:lnL>
                    <a:lnR w="28575">
                      <a:solidFill>
                        <a:srgbClr val="000000"/>
                      </a:solidFill>
                      <a:prstDash val="solid"/>
                    </a:lnR>
                    <a:lnT w="76200">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478155">
                <a:tc>
                  <a:txBody>
                    <a:bodyPr/>
                    <a:lstStyle/>
                    <a:p>
                      <a:pPr marR="123189" algn="r">
                        <a:lnSpc>
                          <a:spcPct val="100000"/>
                        </a:lnSpc>
                        <a:spcBef>
                          <a:spcPts val="385"/>
                        </a:spcBef>
                      </a:pPr>
                      <a:r>
                        <a:rPr sz="2200" i="1" spc="-5" dirty="0">
                          <a:latin typeface="Times New Roman"/>
                          <a:cs typeface="Times New Roman"/>
                        </a:rPr>
                        <a:t>cavity</a:t>
                      </a:r>
                      <a:endParaRPr sz="2200">
                        <a:latin typeface="Times New Roman"/>
                        <a:cs typeface="Times New Roman"/>
                      </a:endParaRPr>
                    </a:p>
                  </a:txBody>
                  <a:tcPr marL="0" marR="0" marT="48895" marB="0">
                    <a:lnL w="28575">
                      <a:solidFill>
                        <a:srgbClr val="000000"/>
                      </a:solidFill>
                      <a:prstDash val="solid"/>
                    </a:lnL>
                    <a:lnR w="76200">
                      <a:solidFill>
                        <a:srgbClr val="00FF00"/>
                      </a:solidFill>
                      <a:prstDash val="solid"/>
                    </a:lnR>
                    <a:lnT w="28575">
                      <a:solidFill>
                        <a:srgbClr val="000000"/>
                      </a:solidFill>
                      <a:prstDash val="solid"/>
                    </a:lnT>
                    <a:lnB w="28575">
                      <a:solidFill>
                        <a:srgbClr val="000000"/>
                      </a:solidFill>
                      <a:prstDash val="solid"/>
                    </a:lnB>
                  </a:tcPr>
                </a:tc>
                <a:tc>
                  <a:txBody>
                    <a:bodyPr/>
                    <a:lstStyle/>
                    <a:p>
                      <a:pPr marL="64769" algn="ctr">
                        <a:lnSpc>
                          <a:spcPct val="100000"/>
                        </a:lnSpc>
                        <a:spcBef>
                          <a:spcPts val="439"/>
                        </a:spcBef>
                      </a:pPr>
                      <a:r>
                        <a:rPr sz="2200" b="1" spc="-5" dirty="0">
                          <a:latin typeface="Arial"/>
                          <a:cs typeface="Arial"/>
                        </a:rPr>
                        <a:t>.016</a:t>
                      </a:r>
                      <a:endParaRPr sz="2200">
                        <a:latin typeface="Arial"/>
                        <a:cs typeface="Arial"/>
                      </a:endParaRPr>
                    </a:p>
                  </a:txBody>
                  <a:tcPr marL="0" marR="0" marT="55879" marB="0">
                    <a:lnL w="76200">
                      <a:solidFill>
                        <a:srgbClr val="00FF00"/>
                      </a:solidFill>
                      <a:prstDash val="solid"/>
                    </a:lnL>
                    <a:lnR w="28575">
                      <a:solidFill>
                        <a:srgbClr val="000000"/>
                      </a:solidFill>
                      <a:prstDash val="solid"/>
                    </a:lnR>
                    <a:lnT w="28575">
                      <a:solidFill>
                        <a:srgbClr val="000000"/>
                      </a:solidFill>
                      <a:prstDash val="solid"/>
                    </a:lnT>
                    <a:lnB w="76200">
                      <a:solidFill>
                        <a:srgbClr val="00FF00"/>
                      </a:solidFill>
                      <a:prstDash val="solid"/>
                    </a:lnB>
                  </a:tcPr>
                </a:tc>
                <a:tc>
                  <a:txBody>
                    <a:bodyPr/>
                    <a:lstStyle/>
                    <a:p>
                      <a:pPr marL="159385">
                        <a:lnSpc>
                          <a:spcPct val="100000"/>
                        </a:lnSpc>
                        <a:spcBef>
                          <a:spcPts val="439"/>
                        </a:spcBef>
                      </a:pPr>
                      <a:r>
                        <a:rPr sz="2200" b="1" spc="-5" dirty="0">
                          <a:latin typeface="Arial"/>
                          <a:cs typeface="Arial"/>
                        </a:rPr>
                        <a:t>.064</a:t>
                      </a:r>
                      <a:endParaRPr sz="2200">
                        <a:latin typeface="Arial"/>
                        <a:cs typeface="Arial"/>
                      </a:endParaRPr>
                    </a:p>
                  </a:txBody>
                  <a:tcPr marL="0" marR="0" marT="55879" marB="0">
                    <a:lnL w="28575">
                      <a:solidFill>
                        <a:srgbClr val="000000"/>
                      </a:solidFill>
                      <a:prstDash val="solid"/>
                    </a:lnL>
                    <a:lnR w="76200">
                      <a:solidFill>
                        <a:srgbClr val="00FF00"/>
                      </a:solidFill>
                      <a:prstDash val="solid"/>
                    </a:lnR>
                    <a:lnT w="28575">
                      <a:solidFill>
                        <a:srgbClr val="000000"/>
                      </a:solidFill>
                      <a:prstDash val="solid"/>
                    </a:lnT>
                    <a:lnB w="76200">
                      <a:solidFill>
                        <a:srgbClr val="00FF00"/>
                      </a:solidFill>
                      <a:prstDash val="solid"/>
                    </a:lnB>
                  </a:tcPr>
                </a:tc>
                <a:tc>
                  <a:txBody>
                    <a:bodyPr/>
                    <a:lstStyle/>
                    <a:p>
                      <a:pPr marL="64769" algn="ctr">
                        <a:lnSpc>
                          <a:spcPct val="100000"/>
                        </a:lnSpc>
                        <a:spcBef>
                          <a:spcPts val="439"/>
                        </a:spcBef>
                      </a:pPr>
                      <a:r>
                        <a:rPr sz="2200" b="1" spc="-5" dirty="0">
                          <a:latin typeface="Arial"/>
                          <a:cs typeface="Arial"/>
                        </a:rPr>
                        <a:t>.144</a:t>
                      </a:r>
                      <a:endParaRPr sz="2200">
                        <a:latin typeface="Arial"/>
                        <a:cs typeface="Arial"/>
                      </a:endParaRPr>
                    </a:p>
                  </a:txBody>
                  <a:tcPr marL="0" marR="0" marT="55879" marB="0">
                    <a:lnL w="76200">
                      <a:solidFill>
                        <a:srgbClr val="00FF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59385">
                        <a:lnSpc>
                          <a:spcPct val="100000"/>
                        </a:lnSpc>
                        <a:spcBef>
                          <a:spcPts val="439"/>
                        </a:spcBef>
                      </a:pPr>
                      <a:r>
                        <a:rPr sz="2200" b="1" spc="-5" dirty="0">
                          <a:latin typeface="Arial"/>
                          <a:cs typeface="Arial"/>
                        </a:rPr>
                        <a:t>.576</a:t>
                      </a:r>
                      <a:endParaRPr sz="2200">
                        <a:latin typeface="Arial"/>
                        <a:cs typeface="Arial"/>
                      </a:endParaRPr>
                    </a:p>
                  </a:txBody>
                  <a:tcPr marL="0" marR="0" marT="5587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
        <p:nvSpPr>
          <p:cNvPr id="5" name="object 5"/>
          <p:cNvSpPr txBox="1"/>
          <p:nvPr/>
        </p:nvSpPr>
        <p:spPr>
          <a:xfrm>
            <a:off x="1104897" y="3975320"/>
            <a:ext cx="6477635" cy="1166495"/>
          </a:xfrm>
          <a:prstGeom prst="rect">
            <a:avLst/>
          </a:prstGeom>
        </p:spPr>
        <p:txBody>
          <a:bodyPr vert="horz" wrap="square" lIns="0" tIns="14604" rIns="0" bIns="0" rtlCol="0">
            <a:spAutoFit/>
          </a:bodyPr>
          <a:lstStyle/>
          <a:p>
            <a:pPr marL="38100">
              <a:lnSpc>
                <a:spcPts val="2270"/>
              </a:lnSpc>
              <a:spcBef>
                <a:spcPts val="114"/>
              </a:spcBef>
            </a:pPr>
            <a:r>
              <a:rPr sz="2050" spc="-35" dirty="0">
                <a:latin typeface="Calibri"/>
                <a:cs typeface="Calibri"/>
              </a:rPr>
              <a:t>For</a:t>
            </a:r>
            <a:r>
              <a:rPr sz="2050" spc="165" dirty="0">
                <a:latin typeface="Calibri"/>
                <a:cs typeface="Calibri"/>
              </a:rPr>
              <a:t> </a:t>
            </a:r>
            <a:r>
              <a:rPr sz="2050" spc="-55" dirty="0">
                <a:latin typeface="Calibri"/>
                <a:cs typeface="Calibri"/>
              </a:rPr>
              <a:t>any</a:t>
            </a:r>
            <a:r>
              <a:rPr sz="2050" spc="170" dirty="0">
                <a:latin typeface="Calibri"/>
                <a:cs typeface="Calibri"/>
              </a:rPr>
              <a:t> </a:t>
            </a:r>
            <a:r>
              <a:rPr sz="2050" spc="-65" dirty="0">
                <a:latin typeface="Calibri"/>
                <a:cs typeface="Calibri"/>
              </a:rPr>
              <a:t>proposition</a:t>
            </a:r>
            <a:r>
              <a:rPr sz="2050" spc="195" dirty="0">
                <a:latin typeface="Calibri"/>
                <a:cs typeface="Calibri"/>
              </a:rPr>
              <a:t> </a:t>
            </a:r>
            <a:r>
              <a:rPr sz="2050" b="0" i="1" spc="-105" dirty="0">
                <a:solidFill>
                  <a:srgbClr val="990099"/>
                </a:solidFill>
                <a:latin typeface="Bookman Old Style"/>
                <a:cs typeface="Bookman Old Style"/>
              </a:rPr>
              <a:t>φ</a:t>
            </a:r>
            <a:r>
              <a:rPr sz="2050" spc="-105" dirty="0">
                <a:latin typeface="Calibri"/>
                <a:cs typeface="Calibri"/>
              </a:rPr>
              <a:t>,</a:t>
            </a:r>
            <a:r>
              <a:rPr sz="2050" spc="170" dirty="0">
                <a:latin typeface="Calibri"/>
                <a:cs typeface="Calibri"/>
              </a:rPr>
              <a:t> </a:t>
            </a:r>
            <a:r>
              <a:rPr sz="2050" spc="-80" dirty="0">
                <a:latin typeface="Calibri"/>
                <a:cs typeface="Calibri"/>
              </a:rPr>
              <a:t>sum</a:t>
            </a:r>
            <a:r>
              <a:rPr sz="2050" spc="185" dirty="0">
                <a:latin typeface="Calibri"/>
                <a:cs typeface="Calibri"/>
              </a:rPr>
              <a:t> </a:t>
            </a:r>
            <a:r>
              <a:rPr sz="2050" spc="-80" dirty="0">
                <a:latin typeface="Calibri"/>
                <a:cs typeface="Calibri"/>
              </a:rPr>
              <a:t>the</a:t>
            </a:r>
            <a:r>
              <a:rPr sz="2050" spc="200" dirty="0">
                <a:latin typeface="Calibri"/>
                <a:cs typeface="Calibri"/>
              </a:rPr>
              <a:t> </a:t>
            </a:r>
            <a:r>
              <a:rPr sz="2050" spc="-45" dirty="0">
                <a:latin typeface="Calibri"/>
                <a:cs typeface="Calibri"/>
              </a:rPr>
              <a:t>atomic</a:t>
            </a:r>
            <a:r>
              <a:rPr sz="2050" spc="155" dirty="0">
                <a:latin typeface="Calibri"/>
                <a:cs typeface="Calibri"/>
              </a:rPr>
              <a:t> </a:t>
            </a:r>
            <a:r>
              <a:rPr sz="2050" spc="-80" dirty="0">
                <a:latin typeface="Calibri"/>
                <a:cs typeface="Calibri"/>
              </a:rPr>
              <a:t>events</a:t>
            </a:r>
            <a:r>
              <a:rPr sz="2050" spc="175" dirty="0">
                <a:latin typeface="Calibri"/>
                <a:cs typeface="Calibri"/>
              </a:rPr>
              <a:t> </a:t>
            </a:r>
            <a:r>
              <a:rPr sz="2050" spc="-125" dirty="0">
                <a:latin typeface="Calibri"/>
                <a:cs typeface="Calibri"/>
              </a:rPr>
              <a:t>where</a:t>
            </a:r>
            <a:r>
              <a:rPr sz="2050" spc="204" dirty="0">
                <a:latin typeface="Calibri"/>
                <a:cs typeface="Calibri"/>
              </a:rPr>
              <a:t> </a:t>
            </a:r>
            <a:r>
              <a:rPr sz="2050" spc="-5" dirty="0">
                <a:latin typeface="Calibri"/>
                <a:cs typeface="Calibri"/>
              </a:rPr>
              <a:t>it</a:t>
            </a:r>
            <a:r>
              <a:rPr sz="2050" spc="180" dirty="0">
                <a:latin typeface="Calibri"/>
                <a:cs typeface="Calibri"/>
              </a:rPr>
              <a:t> </a:t>
            </a:r>
            <a:r>
              <a:rPr sz="2050" spc="-40" dirty="0">
                <a:latin typeface="Calibri"/>
                <a:cs typeface="Calibri"/>
              </a:rPr>
              <a:t>is</a:t>
            </a:r>
            <a:r>
              <a:rPr sz="2050" spc="180" dirty="0">
                <a:latin typeface="Calibri"/>
                <a:cs typeface="Calibri"/>
              </a:rPr>
              <a:t> </a:t>
            </a:r>
            <a:r>
              <a:rPr sz="2050" spc="-70" dirty="0">
                <a:latin typeface="Calibri"/>
                <a:cs typeface="Calibri"/>
              </a:rPr>
              <a:t>true:</a:t>
            </a:r>
            <a:endParaRPr sz="2050">
              <a:latin typeface="Calibri"/>
              <a:cs typeface="Calibri"/>
            </a:endParaRPr>
          </a:p>
          <a:p>
            <a:pPr marL="403860">
              <a:lnSpc>
                <a:spcPts val="2750"/>
              </a:lnSpc>
            </a:pPr>
            <a:r>
              <a:rPr sz="2050" b="0" i="1" spc="70" dirty="0">
                <a:solidFill>
                  <a:srgbClr val="990099"/>
                </a:solidFill>
                <a:latin typeface="Bookman Old Style"/>
                <a:cs typeface="Bookman Old Style"/>
              </a:rPr>
              <a:t>P</a:t>
            </a:r>
            <a:r>
              <a:rPr sz="2050" b="0" i="1" spc="-335" dirty="0">
                <a:solidFill>
                  <a:srgbClr val="990099"/>
                </a:solidFill>
                <a:latin typeface="Bookman Old Style"/>
                <a:cs typeface="Bookman Old Style"/>
              </a:rPr>
              <a:t> </a:t>
            </a:r>
            <a:r>
              <a:rPr sz="2050" spc="130" dirty="0">
                <a:solidFill>
                  <a:srgbClr val="990099"/>
                </a:solidFill>
                <a:latin typeface="Garamond"/>
                <a:cs typeface="Garamond"/>
              </a:rPr>
              <a:t>(</a:t>
            </a:r>
            <a:r>
              <a:rPr sz="2050" b="0" i="1" spc="-235" dirty="0">
                <a:solidFill>
                  <a:srgbClr val="990099"/>
                </a:solidFill>
                <a:latin typeface="Bookman Old Style"/>
                <a:cs typeface="Bookman Old Style"/>
              </a:rPr>
              <a:t>φ</a:t>
            </a:r>
            <a:r>
              <a:rPr sz="2050" spc="130" dirty="0">
                <a:solidFill>
                  <a:srgbClr val="990099"/>
                </a:solidFill>
                <a:latin typeface="Garamond"/>
                <a:cs typeface="Garamond"/>
              </a:rPr>
              <a:t>)</a:t>
            </a:r>
            <a:r>
              <a:rPr sz="2050" spc="60" dirty="0">
                <a:solidFill>
                  <a:srgbClr val="990099"/>
                </a:solidFill>
                <a:latin typeface="Garamond"/>
                <a:cs typeface="Garamond"/>
              </a:rPr>
              <a:t> </a:t>
            </a:r>
            <a:r>
              <a:rPr sz="2050" spc="120" dirty="0">
                <a:solidFill>
                  <a:srgbClr val="990099"/>
                </a:solidFill>
                <a:latin typeface="Garamond"/>
                <a:cs typeface="Garamond"/>
              </a:rPr>
              <a:t>=</a:t>
            </a:r>
            <a:r>
              <a:rPr sz="2050" spc="50" dirty="0">
                <a:solidFill>
                  <a:srgbClr val="990099"/>
                </a:solidFill>
                <a:latin typeface="Garamond"/>
                <a:cs typeface="Garamond"/>
              </a:rPr>
              <a:t> </a:t>
            </a:r>
            <a:r>
              <a:rPr sz="2450" spc="225" dirty="0">
                <a:solidFill>
                  <a:srgbClr val="990099"/>
                </a:solidFill>
                <a:latin typeface="Times New Roman"/>
                <a:cs typeface="Times New Roman"/>
              </a:rPr>
              <a:t>Σ</a:t>
            </a:r>
            <a:r>
              <a:rPr sz="2100" b="0" i="1" spc="-127" baseline="-13888" dirty="0">
                <a:solidFill>
                  <a:srgbClr val="990099"/>
                </a:solidFill>
                <a:latin typeface="Bookman Old Style"/>
                <a:cs typeface="Bookman Old Style"/>
              </a:rPr>
              <a:t>ω</a:t>
            </a:r>
            <a:r>
              <a:rPr sz="2100" spc="67" baseline="-13888" dirty="0">
                <a:solidFill>
                  <a:srgbClr val="990099"/>
                </a:solidFill>
                <a:latin typeface="Book Antiqua"/>
                <a:cs typeface="Book Antiqua"/>
              </a:rPr>
              <a:t>:</a:t>
            </a:r>
            <a:r>
              <a:rPr sz="2100" b="0" i="1" spc="-127" baseline="-13888" dirty="0">
                <a:solidFill>
                  <a:srgbClr val="990099"/>
                </a:solidFill>
                <a:latin typeface="Bookman Old Style"/>
                <a:cs typeface="Bookman Old Style"/>
              </a:rPr>
              <a:t>ω</a:t>
            </a:r>
            <a:r>
              <a:rPr sz="2100" spc="-434" baseline="-13888" dirty="0">
                <a:solidFill>
                  <a:srgbClr val="990099"/>
                </a:solidFill>
                <a:latin typeface="Cambria"/>
                <a:cs typeface="Cambria"/>
              </a:rPr>
              <a:t>|</a:t>
            </a:r>
            <a:r>
              <a:rPr sz="2100" spc="352" baseline="-13888" dirty="0">
                <a:solidFill>
                  <a:srgbClr val="990099"/>
                </a:solidFill>
                <a:latin typeface="Book Antiqua"/>
                <a:cs typeface="Book Antiqua"/>
              </a:rPr>
              <a:t>=</a:t>
            </a:r>
            <a:r>
              <a:rPr sz="2100" b="0" i="1" spc="-142" baseline="-13888" dirty="0">
                <a:solidFill>
                  <a:srgbClr val="990099"/>
                </a:solidFill>
                <a:latin typeface="Bookman Old Style"/>
                <a:cs typeface="Bookman Old Style"/>
              </a:rPr>
              <a:t>φ</a:t>
            </a:r>
            <a:r>
              <a:rPr sz="2050" b="0" i="1" spc="70" dirty="0">
                <a:solidFill>
                  <a:srgbClr val="990099"/>
                </a:solidFill>
                <a:latin typeface="Bookman Old Style"/>
                <a:cs typeface="Bookman Old Style"/>
              </a:rPr>
              <a:t>P</a:t>
            </a:r>
            <a:r>
              <a:rPr sz="2050" b="0" i="1" spc="-335" dirty="0">
                <a:solidFill>
                  <a:srgbClr val="990099"/>
                </a:solidFill>
                <a:latin typeface="Bookman Old Style"/>
                <a:cs typeface="Bookman Old Style"/>
              </a:rPr>
              <a:t> </a:t>
            </a:r>
            <a:r>
              <a:rPr sz="2050" spc="130" dirty="0">
                <a:solidFill>
                  <a:srgbClr val="990099"/>
                </a:solidFill>
                <a:latin typeface="Garamond"/>
                <a:cs typeface="Garamond"/>
              </a:rPr>
              <a:t>(</a:t>
            </a:r>
            <a:r>
              <a:rPr sz="2050" b="0" i="1" spc="-145" dirty="0">
                <a:solidFill>
                  <a:srgbClr val="990099"/>
                </a:solidFill>
                <a:latin typeface="Bookman Old Style"/>
                <a:cs typeface="Bookman Old Style"/>
              </a:rPr>
              <a:t>ω</a:t>
            </a:r>
            <a:r>
              <a:rPr sz="2050" spc="130" dirty="0">
                <a:solidFill>
                  <a:srgbClr val="990099"/>
                </a:solidFill>
                <a:latin typeface="Garamond"/>
                <a:cs typeface="Garamond"/>
              </a:rPr>
              <a:t>)</a:t>
            </a:r>
            <a:endParaRPr sz="2050">
              <a:latin typeface="Garamond"/>
              <a:cs typeface="Garamond"/>
            </a:endParaRPr>
          </a:p>
          <a:p>
            <a:pPr marL="38100">
              <a:lnSpc>
                <a:spcPct val="100000"/>
              </a:lnSpc>
              <a:spcBef>
                <a:spcPts val="1480"/>
              </a:spcBef>
            </a:pPr>
            <a:r>
              <a:rPr sz="2050" b="0" i="1" spc="70" dirty="0">
                <a:solidFill>
                  <a:srgbClr val="990099"/>
                </a:solidFill>
                <a:latin typeface="Bookman Old Style"/>
                <a:cs typeface="Bookman Old Style"/>
              </a:rPr>
              <a:t>P</a:t>
            </a:r>
            <a:r>
              <a:rPr sz="2050" b="0" i="1" spc="-335" dirty="0">
                <a:solidFill>
                  <a:srgbClr val="990099"/>
                </a:solidFill>
                <a:latin typeface="Bookman Old Style"/>
                <a:cs typeface="Bookman Old Style"/>
              </a:rPr>
              <a:t> </a:t>
            </a:r>
            <a:r>
              <a:rPr sz="2050" spc="130" dirty="0">
                <a:solidFill>
                  <a:srgbClr val="990099"/>
                </a:solidFill>
                <a:latin typeface="Garamond"/>
                <a:cs typeface="Garamond"/>
              </a:rPr>
              <a:t>(</a:t>
            </a:r>
            <a:r>
              <a:rPr sz="2050" b="0" i="1" spc="-100" dirty="0">
                <a:solidFill>
                  <a:srgbClr val="990099"/>
                </a:solidFill>
                <a:latin typeface="Bookman Old Style"/>
                <a:cs typeface="Bookman Old Style"/>
              </a:rPr>
              <a:t>toothach</a:t>
            </a:r>
            <a:r>
              <a:rPr sz="2050" b="0" i="1" spc="-110" dirty="0">
                <a:solidFill>
                  <a:srgbClr val="990099"/>
                </a:solidFill>
                <a:latin typeface="Bookman Old Style"/>
                <a:cs typeface="Bookman Old Style"/>
              </a:rPr>
              <a:t>e</a:t>
            </a:r>
            <a:r>
              <a:rPr sz="2050" spc="130" dirty="0">
                <a:solidFill>
                  <a:srgbClr val="990099"/>
                </a:solidFill>
                <a:latin typeface="Garamond"/>
                <a:cs typeface="Garamond"/>
              </a:rPr>
              <a:t>)</a:t>
            </a:r>
            <a:r>
              <a:rPr sz="2050" spc="50" dirty="0">
                <a:solidFill>
                  <a:srgbClr val="990099"/>
                </a:solidFill>
                <a:latin typeface="Garamond"/>
                <a:cs typeface="Garamond"/>
              </a:rPr>
              <a:t> </a:t>
            </a:r>
            <a:r>
              <a:rPr sz="2050" spc="120" dirty="0">
                <a:solidFill>
                  <a:srgbClr val="990099"/>
                </a:solidFill>
                <a:latin typeface="Garamond"/>
                <a:cs typeface="Garamond"/>
              </a:rPr>
              <a:t>=</a:t>
            </a:r>
            <a:r>
              <a:rPr sz="2050" spc="60" dirty="0">
                <a:solidFill>
                  <a:srgbClr val="990099"/>
                </a:solidFill>
                <a:latin typeface="Garamond"/>
                <a:cs typeface="Garamond"/>
              </a:rPr>
              <a:t> </a:t>
            </a:r>
            <a:r>
              <a:rPr sz="2050" spc="-20" dirty="0">
                <a:solidFill>
                  <a:srgbClr val="990099"/>
                </a:solidFill>
                <a:latin typeface="Garamond"/>
                <a:cs typeface="Garamond"/>
              </a:rPr>
              <a:t>0</a:t>
            </a:r>
            <a:r>
              <a:rPr sz="2050" b="0" i="1" spc="-55" dirty="0">
                <a:solidFill>
                  <a:srgbClr val="990099"/>
                </a:solidFill>
                <a:latin typeface="Bookman Old Style"/>
                <a:cs typeface="Bookman Old Style"/>
              </a:rPr>
              <a:t>.</a:t>
            </a:r>
            <a:r>
              <a:rPr sz="2050" spc="-20" dirty="0">
                <a:solidFill>
                  <a:srgbClr val="990099"/>
                </a:solidFill>
                <a:latin typeface="Garamond"/>
                <a:cs typeface="Garamond"/>
              </a:rPr>
              <a:t>10</a:t>
            </a:r>
            <a:r>
              <a:rPr sz="2050" spc="-15" dirty="0">
                <a:solidFill>
                  <a:srgbClr val="990099"/>
                </a:solidFill>
                <a:latin typeface="Garamond"/>
                <a:cs typeface="Garamond"/>
              </a:rPr>
              <a:t>8</a:t>
            </a:r>
            <a:r>
              <a:rPr sz="2050" spc="-60" dirty="0">
                <a:solidFill>
                  <a:srgbClr val="990099"/>
                </a:solidFill>
                <a:latin typeface="Garamond"/>
                <a:cs typeface="Garamond"/>
              </a:rPr>
              <a:t> </a:t>
            </a:r>
            <a:r>
              <a:rPr sz="2050" spc="120" dirty="0">
                <a:solidFill>
                  <a:srgbClr val="990099"/>
                </a:solidFill>
                <a:latin typeface="Garamond"/>
                <a:cs typeface="Garamond"/>
              </a:rPr>
              <a:t>+</a:t>
            </a:r>
            <a:r>
              <a:rPr sz="2050" spc="-60" dirty="0">
                <a:solidFill>
                  <a:srgbClr val="990099"/>
                </a:solidFill>
                <a:latin typeface="Garamond"/>
                <a:cs typeface="Garamond"/>
              </a:rPr>
              <a:t> </a:t>
            </a:r>
            <a:r>
              <a:rPr sz="2050" spc="-20" dirty="0">
                <a:solidFill>
                  <a:srgbClr val="990099"/>
                </a:solidFill>
                <a:latin typeface="Garamond"/>
                <a:cs typeface="Garamond"/>
              </a:rPr>
              <a:t>0</a:t>
            </a:r>
            <a:r>
              <a:rPr sz="2050" b="0" i="1" spc="-55" dirty="0">
                <a:solidFill>
                  <a:srgbClr val="990099"/>
                </a:solidFill>
                <a:latin typeface="Bookman Old Style"/>
                <a:cs typeface="Bookman Old Style"/>
              </a:rPr>
              <a:t>.</a:t>
            </a:r>
            <a:r>
              <a:rPr sz="2050" spc="-20" dirty="0">
                <a:solidFill>
                  <a:srgbClr val="990099"/>
                </a:solidFill>
                <a:latin typeface="Garamond"/>
                <a:cs typeface="Garamond"/>
              </a:rPr>
              <a:t>01</a:t>
            </a:r>
            <a:r>
              <a:rPr sz="2050" spc="-15" dirty="0">
                <a:solidFill>
                  <a:srgbClr val="990099"/>
                </a:solidFill>
                <a:latin typeface="Garamond"/>
                <a:cs typeface="Garamond"/>
              </a:rPr>
              <a:t>2</a:t>
            </a:r>
            <a:r>
              <a:rPr sz="2050" spc="-60" dirty="0">
                <a:solidFill>
                  <a:srgbClr val="990099"/>
                </a:solidFill>
                <a:latin typeface="Garamond"/>
                <a:cs typeface="Garamond"/>
              </a:rPr>
              <a:t> </a:t>
            </a:r>
            <a:r>
              <a:rPr sz="2050" spc="120" dirty="0">
                <a:solidFill>
                  <a:srgbClr val="990099"/>
                </a:solidFill>
                <a:latin typeface="Garamond"/>
                <a:cs typeface="Garamond"/>
              </a:rPr>
              <a:t>+</a:t>
            </a:r>
            <a:r>
              <a:rPr sz="2050" spc="-60" dirty="0">
                <a:solidFill>
                  <a:srgbClr val="990099"/>
                </a:solidFill>
                <a:latin typeface="Garamond"/>
                <a:cs typeface="Garamond"/>
              </a:rPr>
              <a:t> </a:t>
            </a:r>
            <a:r>
              <a:rPr sz="2050" spc="-20" dirty="0">
                <a:solidFill>
                  <a:srgbClr val="990099"/>
                </a:solidFill>
                <a:latin typeface="Garamond"/>
                <a:cs typeface="Garamond"/>
              </a:rPr>
              <a:t>0</a:t>
            </a:r>
            <a:r>
              <a:rPr sz="2050" b="0" i="1" spc="-55" dirty="0">
                <a:solidFill>
                  <a:srgbClr val="990099"/>
                </a:solidFill>
                <a:latin typeface="Bookman Old Style"/>
                <a:cs typeface="Bookman Old Style"/>
              </a:rPr>
              <a:t>.</a:t>
            </a:r>
            <a:r>
              <a:rPr sz="2050" spc="-20" dirty="0">
                <a:solidFill>
                  <a:srgbClr val="990099"/>
                </a:solidFill>
                <a:latin typeface="Garamond"/>
                <a:cs typeface="Garamond"/>
              </a:rPr>
              <a:t>01</a:t>
            </a:r>
            <a:r>
              <a:rPr sz="2050" spc="-15" dirty="0">
                <a:solidFill>
                  <a:srgbClr val="990099"/>
                </a:solidFill>
                <a:latin typeface="Garamond"/>
                <a:cs typeface="Garamond"/>
              </a:rPr>
              <a:t>6</a:t>
            </a:r>
            <a:r>
              <a:rPr sz="2050" spc="-60" dirty="0">
                <a:solidFill>
                  <a:srgbClr val="990099"/>
                </a:solidFill>
                <a:latin typeface="Garamond"/>
                <a:cs typeface="Garamond"/>
              </a:rPr>
              <a:t> </a:t>
            </a:r>
            <a:r>
              <a:rPr sz="2050" spc="120" dirty="0">
                <a:solidFill>
                  <a:srgbClr val="990099"/>
                </a:solidFill>
                <a:latin typeface="Garamond"/>
                <a:cs typeface="Garamond"/>
              </a:rPr>
              <a:t>+</a:t>
            </a:r>
            <a:r>
              <a:rPr sz="2050" spc="-60" dirty="0">
                <a:solidFill>
                  <a:srgbClr val="990099"/>
                </a:solidFill>
                <a:latin typeface="Garamond"/>
                <a:cs typeface="Garamond"/>
              </a:rPr>
              <a:t> </a:t>
            </a:r>
            <a:r>
              <a:rPr sz="2050" spc="-20" dirty="0">
                <a:solidFill>
                  <a:srgbClr val="990099"/>
                </a:solidFill>
                <a:latin typeface="Garamond"/>
                <a:cs typeface="Garamond"/>
              </a:rPr>
              <a:t>0</a:t>
            </a:r>
            <a:r>
              <a:rPr sz="2050" b="0" i="1" spc="-55" dirty="0">
                <a:solidFill>
                  <a:srgbClr val="990099"/>
                </a:solidFill>
                <a:latin typeface="Bookman Old Style"/>
                <a:cs typeface="Bookman Old Style"/>
              </a:rPr>
              <a:t>.</a:t>
            </a:r>
            <a:r>
              <a:rPr sz="2050" spc="-20" dirty="0">
                <a:solidFill>
                  <a:srgbClr val="990099"/>
                </a:solidFill>
                <a:latin typeface="Garamond"/>
                <a:cs typeface="Garamond"/>
              </a:rPr>
              <a:t>06</a:t>
            </a:r>
            <a:r>
              <a:rPr sz="2050" spc="-15" dirty="0">
                <a:solidFill>
                  <a:srgbClr val="990099"/>
                </a:solidFill>
                <a:latin typeface="Garamond"/>
                <a:cs typeface="Garamond"/>
              </a:rPr>
              <a:t>4</a:t>
            </a:r>
            <a:r>
              <a:rPr sz="2050" spc="60" dirty="0">
                <a:solidFill>
                  <a:srgbClr val="990099"/>
                </a:solidFill>
                <a:latin typeface="Garamond"/>
                <a:cs typeface="Garamond"/>
              </a:rPr>
              <a:t> </a:t>
            </a:r>
            <a:r>
              <a:rPr sz="2050" spc="120" dirty="0">
                <a:solidFill>
                  <a:srgbClr val="990099"/>
                </a:solidFill>
                <a:latin typeface="Garamond"/>
                <a:cs typeface="Garamond"/>
              </a:rPr>
              <a:t>=</a:t>
            </a:r>
            <a:r>
              <a:rPr sz="2050" spc="60" dirty="0">
                <a:solidFill>
                  <a:srgbClr val="990099"/>
                </a:solidFill>
                <a:latin typeface="Garamond"/>
                <a:cs typeface="Garamond"/>
              </a:rPr>
              <a:t> </a:t>
            </a:r>
            <a:r>
              <a:rPr sz="2050" spc="-20" dirty="0">
                <a:solidFill>
                  <a:srgbClr val="990099"/>
                </a:solidFill>
                <a:latin typeface="Garamond"/>
                <a:cs typeface="Garamond"/>
              </a:rPr>
              <a:t>0</a:t>
            </a:r>
            <a:r>
              <a:rPr sz="2050" b="0" i="1" spc="-55" dirty="0">
                <a:solidFill>
                  <a:srgbClr val="990099"/>
                </a:solidFill>
                <a:latin typeface="Bookman Old Style"/>
                <a:cs typeface="Bookman Old Style"/>
              </a:rPr>
              <a:t>.</a:t>
            </a:r>
            <a:r>
              <a:rPr sz="2050" spc="-15" dirty="0">
                <a:solidFill>
                  <a:srgbClr val="990099"/>
                </a:solidFill>
                <a:latin typeface="Garamond"/>
                <a:cs typeface="Garamond"/>
              </a:rPr>
              <a:t>2</a:t>
            </a:r>
            <a:endParaRPr sz="2050">
              <a:latin typeface="Garamond"/>
              <a:cs typeface="Garamo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13</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12</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25" dirty="0"/>
              <a:t>Inference Using Full Joint Distributions</a:t>
            </a:r>
            <a:endParaRPr spc="70" dirty="0"/>
          </a:p>
        </p:txBody>
      </p:sp>
      <p:sp>
        <p:nvSpPr>
          <p:cNvPr id="3" name="object 3"/>
          <p:cNvSpPr txBox="1"/>
          <p:nvPr/>
        </p:nvSpPr>
        <p:spPr>
          <a:xfrm>
            <a:off x="1130300" y="1396713"/>
            <a:ext cx="3319779" cy="340360"/>
          </a:xfrm>
          <a:prstGeom prst="rect">
            <a:avLst/>
          </a:prstGeom>
        </p:spPr>
        <p:txBody>
          <a:bodyPr vert="horz" wrap="square" lIns="0" tIns="14604" rIns="0" bIns="0" rtlCol="0">
            <a:spAutoFit/>
          </a:bodyPr>
          <a:lstStyle/>
          <a:p>
            <a:pPr marL="12700">
              <a:lnSpc>
                <a:spcPct val="100000"/>
              </a:lnSpc>
              <a:spcBef>
                <a:spcPts val="114"/>
              </a:spcBef>
            </a:pPr>
            <a:r>
              <a:rPr sz="2050" dirty="0">
                <a:latin typeface="Calibri"/>
                <a:cs typeface="Calibri"/>
              </a:rPr>
              <a:t>Start</a:t>
            </a:r>
            <a:r>
              <a:rPr sz="2050" spc="170" dirty="0">
                <a:latin typeface="Calibri"/>
                <a:cs typeface="Calibri"/>
              </a:rPr>
              <a:t> </a:t>
            </a:r>
            <a:r>
              <a:rPr sz="2050" spc="-65" dirty="0">
                <a:latin typeface="Calibri"/>
                <a:cs typeface="Calibri"/>
              </a:rPr>
              <a:t>with</a:t>
            </a:r>
            <a:r>
              <a:rPr sz="2050" spc="200" dirty="0">
                <a:latin typeface="Calibri"/>
                <a:cs typeface="Calibri"/>
              </a:rPr>
              <a:t> </a:t>
            </a:r>
            <a:r>
              <a:rPr sz="2050" spc="-80" dirty="0">
                <a:latin typeface="Calibri"/>
                <a:cs typeface="Calibri"/>
              </a:rPr>
              <a:t>the</a:t>
            </a:r>
            <a:r>
              <a:rPr sz="2050" spc="185" dirty="0">
                <a:latin typeface="Calibri"/>
                <a:cs typeface="Calibri"/>
              </a:rPr>
              <a:t> </a:t>
            </a:r>
            <a:r>
              <a:rPr sz="2050" spc="-35" dirty="0">
                <a:latin typeface="Calibri"/>
                <a:cs typeface="Calibri"/>
              </a:rPr>
              <a:t>joint</a:t>
            </a:r>
            <a:r>
              <a:rPr sz="2050" spc="170" dirty="0">
                <a:latin typeface="Calibri"/>
                <a:cs typeface="Calibri"/>
              </a:rPr>
              <a:t> </a:t>
            </a:r>
            <a:r>
              <a:rPr sz="2050" spc="-50" dirty="0">
                <a:latin typeface="Calibri"/>
                <a:cs typeface="Calibri"/>
              </a:rPr>
              <a:t>distribution:</a:t>
            </a:r>
            <a:endParaRPr sz="2050">
              <a:latin typeface="Calibri"/>
              <a:cs typeface="Calibri"/>
            </a:endParaRPr>
          </a:p>
        </p:txBody>
      </p:sp>
      <p:graphicFrame>
        <p:nvGraphicFramePr>
          <p:cNvPr id="4" name="object 4"/>
          <p:cNvGraphicFramePr>
            <a:graphicFrameLocks noGrp="1"/>
          </p:cNvGraphicFramePr>
          <p:nvPr/>
        </p:nvGraphicFramePr>
        <p:xfrm>
          <a:off x="2556520" y="1757884"/>
          <a:ext cx="4946013" cy="1912620"/>
        </p:xfrm>
        <a:graphic>
          <a:graphicData uri="http://schemas.openxmlformats.org/drawingml/2006/table">
            <a:tbl>
              <a:tblPr firstRow="1" bandRow="1">
                <a:tableStyleId>{2D5ABB26-0587-4C30-8999-92F81FD0307C}</a:tableStyleId>
              </a:tblPr>
              <a:tblGrid>
                <a:gridCol w="1116965">
                  <a:extLst>
                    <a:ext uri="{9D8B030D-6E8A-4147-A177-3AD203B41FA5}">
                      <a16:colId xmlns:a16="http://schemas.microsoft.com/office/drawing/2014/main" val="20000"/>
                    </a:ext>
                  </a:extLst>
                </a:gridCol>
                <a:gridCol w="797560">
                  <a:extLst>
                    <a:ext uri="{9D8B030D-6E8A-4147-A177-3AD203B41FA5}">
                      <a16:colId xmlns:a16="http://schemas.microsoft.com/office/drawing/2014/main" val="20001"/>
                    </a:ext>
                  </a:extLst>
                </a:gridCol>
                <a:gridCol w="1116964">
                  <a:extLst>
                    <a:ext uri="{9D8B030D-6E8A-4147-A177-3AD203B41FA5}">
                      <a16:colId xmlns:a16="http://schemas.microsoft.com/office/drawing/2014/main" val="20002"/>
                    </a:ext>
                  </a:extLst>
                </a:gridCol>
                <a:gridCol w="797560">
                  <a:extLst>
                    <a:ext uri="{9D8B030D-6E8A-4147-A177-3AD203B41FA5}">
                      <a16:colId xmlns:a16="http://schemas.microsoft.com/office/drawing/2014/main" val="20003"/>
                    </a:ext>
                  </a:extLst>
                </a:gridCol>
                <a:gridCol w="1116964">
                  <a:extLst>
                    <a:ext uri="{9D8B030D-6E8A-4147-A177-3AD203B41FA5}">
                      <a16:colId xmlns:a16="http://schemas.microsoft.com/office/drawing/2014/main" val="20004"/>
                    </a:ext>
                  </a:extLst>
                </a:gridCol>
              </a:tblGrid>
              <a:tr h="478155">
                <a:tc>
                  <a:txBody>
                    <a:bodyPr/>
                    <a:lstStyle/>
                    <a:p>
                      <a:pPr>
                        <a:lnSpc>
                          <a:spcPct val="100000"/>
                        </a:lnSpc>
                      </a:pPr>
                      <a:endParaRPr sz="2000">
                        <a:latin typeface="Times New Roman"/>
                        <a:cs typeface="Times New Roman"/>
                      </a:endParaRPr>
                    </a:p>
                  </a:txBody>
                  <a:tcPr marL="0" marR="0" marT="0" marB="0">
                    <a:lnL w="28575">
                      <a:solidFill>
                        <a:srgbClr val="000000"/>
                      </a:solidFill>
                      <a:prstDash val="solid"/>
                    </a:lnL>
                    <a:lnR w="76200">
                      <a:solidFill>
                        <a:srgbClr val="000000"/>
                      </a:solidFill>
                      <a:prstDash val="solid"/>
                    </a:lnR>
                    <a:lnT w="28575">
                      <a:solidFill>
                        <a:srgbClr val="000000"/>
                      </a:solidFill>
                      <a:prstDash val="solid"/>
                    </a:lnT>
                    <a:lnB w="28575">
                      <a:solidFill>
                        <a:srgbClr val="000000"/>
                      </a:solidFill>
                      <a:prstDash val="solid"/>
                    </a:lnB>
                  </a:tcPr>
                </a:tc>
                <a:tc gridSpan="2">
                  <a:txBody>
                    <a:bodyPr/>
                    <a:lstStyle/>
                    <a:p>
                      <a:pPr marL="388620">
                        <a:lnSpc>
                          <a:spcPct val="100000"/>
                        </a:lnSpc>
                        <a:spcBef>
                          <a:spcPts val="385"/>
                        </a:spcBef>
                      </a:pPr>
                      <a:r>
                        <a:rPr sz="2200" i="1" spc="-5" dirty="0">
                          <a:latin typeface="Times New Roman"/>
                          <a:cs typeface="Times New Roman"/>
                        </a:rPr>
                        <a:t>toothache</a:t>
                      </a:r>
                      <a:endParaRPr sz="2200">
                        <a:latin typeface="Times New Roman"/>
                        <a:cs typeface="Times New Roman"/>
                      </a:endParaRPr>
                    </a:p>
                  </a:txBody>
                  <a:tcPr marL="0" marR="0" marT="48895" marB="0">
                    <a:lnL w="76200">
                      <a:solidFill>
                        <a:srgbClr val="000000"/>
                      </a:solidFill>
                      <a:prstDash val="solid"/>
                    </a:lnL>
                    <a:lnR w="76200">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gridSpan="2">
                  <a:txBody>
                    <a:bodyPr/>
                    <a:lstStyle/>
                    <a:p>
                      <a:pPr marL="478155">
                        <a:lnSpc>
                          <a:spcPct val="100000"/>
                        </a:lnSpc>
                        <a:spcBef>
                          <a:spcPts val="385"/>
                        </a:spcBef>
                      </a:pPr>
                      <a:r>
                        <a:rPr sz="2200" i="1" spc="-5" dirty="0">
                          <a:latin typeface="Times New Roman"/>
                          <a:cs typeface="Times New Roman"/>
                        </a:rPr>
                        <a:t>toothache</a:t>
                      </a:r>
                      <a:endParaRPr sz="2200">
                        <a:latin typeface="Times New Roman"/>
                        <a:cs typeface="Times New Roman"/>
                      </a:endParaRPr>
                    </a:p>
                  </a:txBody>
                  <a:tcPr marL="0" marR="0" marT="48895" marB="0">
                    <a:lnL w="762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478155">
                <a:tc>
                  <a:txBody>
                    <a:bodyPr/>
                    <a:lstStyle/>
                    <a:p>
                      <a:pPr>
                        <a:lnSpc>
                          <a:spcPct val="100000"/>
                        </a:lnSpc>
                      </a:pPr>
                      <a:endParaRPr sz="2000">
                        <a:latin typeface="Times New Roman"/>
                        <a:cs typeface="Times New Roman"/>
                      </a:endParaRPr>
                    </a:p>
                  </a:txBody>
                  <a:tcPr marL="0" marR="0" marT="0" marB="0">
                    <a:lnL w="28575">
                      <a:solidFill>
                        <a:srgbClr val="000000"/>
                      </a:solidFill>
                      <a:prstDash val="solid"/>
                    </a:lnL>
                    <a:lnR w="76200">
                      <a:solidFill>
                        <a:srgbClr val="000000"/>
                      </a:solidFill>
                      <a:prstDash val="solid"/>
                    </a:lnR>
                    <a:lnT w="28575">
                      <a:solidFill>
                        <a:srgbClr val="000000"/>
                      </a:solidFill>
                      <a:prstDash val="solid"/>
                    </a:lnT>
                    <a:lnB w="76200">
                      <a:solidFill>
                        <a:srgbClr val="000000"/>
                      </a:solidFill>
                      <a:prstDash val="solid"/>
                    </a:lnB>
                  </a:tcPr>
                </a:tc>
                <a:tc>
                  <a:txBody>
                    <a:bodyPr/>
                    <a:lstStyle/>
                    <a:p>
                      <a:pPr marL="26034" algn="ctr">
                        <a:lnSpc>
                          <a:spcPct val="100000"/>
                        </a:lnSpc>
                        <a:spcBef>
                          <a:spcPts val="385"/>
                        </a:spcBef>
                      </a:pPr>
                      <a:r>
                        <a:rPr sz="2200" i="1" spc="-5" dirty="0">
                          <a:latin typeface="Times New Roman"/>
                          <a:cs typeface="Times New Roman"/>
                        </a:rPr>
                        <a:t>catch</a:t>
                      </a:r>
                      <a:endParaRPr sz="2200">
                        <a:latin typeface="Times New Roman"/>
                        <a:cs typeface="Times New Roman"/>
                      </a:endParaRPr>
                    </a:p>
                  </a:txBody>
                  <a:tcPr marL="0" marR="0" marT="48895" marB="0">
                    <a:lnL w="76200">
                      <a:solidFill>
                        <a:srgbClr val="000000"/>
                      </a:solidFill>
                      <a:prstDash val="solid"/>
                    </a:lnL>
                    <a:lnR w="28575">
                      <a:solidFill>
                        <a:srgbClr val="000000"/>
                      </a:solidFill>
                      <a:prstDash val="solid"/>
                    </a:lnR>
                    <a:lnT w="28575">
                      <a:solidFill>
                        <a:srgbClr val="000000"/>
                      </a:solidFill>
                      <a:prstDash val="solid"/>
                    </a:lnT>
                    <a:lnB w="76200">
                      <a:solidFill>
                        <a:srgbClr val="00FF00"/>
                      </a:solidFill>
                      <a:prstDash val="solid"/>
                    </a:lnB>
                  </a:tcPr>
                </a:tc>
                <a:tc>
                  <a:txBody>
                    <a:bodyPr/>
                    <a:lstStyle/>
                    <a:p>
                      <a:pPr marL="428625">
                        <a:lnSpc>
                          <a:spcPct val="100000"/>
                        </a:lnSpc>
                        <a:spcBef>
                          <a:spcPts val="385"/>
                        </a:spcBef>
                      </a:pPr>
                      <a:r>
                        <a:rPr sz="2200" i="1" spc="-5" dirty="0">
                          <a:latin typeface="Times New Roman"/>
                          <a:cs typeface="Times New Roman"/>
                        </a:rPr>
                        <a:t>catch</a:t>
                      </a:r>
                      <a:endParaRPr sz="2200">
                        <a:latin typeface="Times New Roman"/>
                        <a:cs typeface="Times New Roman"/>
                      </a:endParaRPr>
                    </a:p>
                  </a:txBody>
                  <a:tcPr marL="0" marR="0" marT="48895" marB="0">
                    <a:lnL w="28575">
                      <a:solidFill>
                        <a:srgbClr val="000000"/>
                      </a:solidFill>
                      <a:prstDash val="solid"/>
                    </a:lnL>
                    <a:lnR w="76200">
                      <a:solidFill>
                        <a:srgbClr val="000000"/>
                      </a:solidFill>
                      <a:prstDash val="solid"/>
                    </a:lnR>
                    <a:lnT w="28575">
                      <a:solidFill>
                        <a:srgbClr val="000000"/>
                      </a:solidFill>
                      <a:prstDash val="solid"/>
                    </a:lnT>
                    <a:lnB w="76200">
                      <a:solidFill>
                        <a:srgbClr val="00FF00"/>
                      </a:solidFill>
                      <a:prstDash val="solid"/>
                    </a:lnB>
                  </a:tcPr>
                </a:tc>
                <a:tc>
                  <a:txBody>
                    <a:bodyPr/>
                    <a:lstStyle/>
                    <a:p>
                      <a:pPr marL="26034" algn="ctr">
                        <a:lnSpc>
                          <a:spcPct val="100000"/>
                        </a:lnSpc>
                        <a:spcBef>
                          <a:spcPts val="385"/>
                        </a:spcBef>
                      </a:pPr>
                      <a:r>
                        <a:rPr sz="2200" i="1" spc="-5" dirty="0">
                          <a:latin typeface="Times New Roman"/>
                          <a:cs typeface="Times New Roman"/>
                        </a:rPr>
                        <a:t>catch</a:t>
                      </a:r>
                      <a:endParaRPr sz="2200">
                        <a:latin typeface="Times New Roman"/>
                        <a:cs typeface="Times New Roman"/>
                      </a:endParaRPr>
                    </a:p>
                  </a:txBody>
                  <a:tcPr marL="0" marR="0" marT="48895" marB="0">
                    <a:lnL w="76200">
                      <a:solidFill>
                        <a:srgbClr val="000000"/>
                      </a:solidFill>
                      <a:prstDash val="solid"/>
                    </a:lnL>
                    <a:lnR w="28575">
                      <a:solidFill>
                        <a:srgbClr val="000000"/>
                      </a:solidFill>
                      <a:prstDash val="solid"/>
                    </a:lnR>
                    <a:lnT w="28575">
                      <a:solidFill>
                        <a:srgbClr val="000000"/>
                      </a:solidFill>
                      <a:prstDash val="solid"/>
                    </a:lnT>
                    <a:lnB w="76200">
                      <a:solidFill>
                        <a:srgbClr val="00FF00"/>
                      </a:solidFill>
                      <a:prstDash val="solid"/>
                    </a:lnB>
                  </a:tcPr>
                </a:tc>
                <a:tc>
                  <a:txBody>
                    <a:bodyPr/>
                    <a:lstStyle/>
                    <a:p>
                      <a:pPr marL="428625">
                        <a:lnSpc>
                          <a:spcPct val="100000"/>
                        </a:lnSpc>
                        <a:spcBef>
                          <a:spcPts val="385"/>
                        </a:spcBef>
                      </a:pPr>
                      <a:r>
                        <a:rPr sz="2200" i="1" spc="-5" dirty="0">
                          <a:latin typeface="Times New Roman"/>
                          <a:cs typeface="Times New Roman"/>
                        </a:rPr>
                        <a:t>catch</a:t>
                      </a:r>
                      <a:endParaRPr sz="2200">
                        <a:latin typeface="Times New Roman"/>
                        <a:cs typeface="Times New Roman"/>
                      </a:endParaRPr>
                    </a:p>
                  </a:txBody>
                  <a:tcPr marL="0" marR="0" marT="48895" marB="0">
                    <a:lnL w="28575">
                      <a:solidFill>
                        <a:srgbClr val="000000"/>
                      </a:solidFill>
                      <a:prstDash val="solid"/>
                    </a:lnL>
                    <a:lnR w="28575">
                      <a:solidFill>
                        <a:srgbClr val="000000"/>
                      </a:solidFill>
                      <a:prstDash val="solid"/>
                    </a:lnR>
                    <a:lnT w="28575">
                      <a:solidFill>
                        <a:srgbClr val="000000"/>
                      </a:solidFill>
                      <a:prstDash val="solid"/>
                    </a:lnT>
                    <a:lnB w="76200">
                      <a:solidFill>
                        <a:srgbClr val="00FF00"/>
                      </a:solidFill>
                      <a:prstDash val="solid"/>
                    </a:lnB>
                  </a:tcPr>
                </a:tc>
                <a:extLst>
                  <a:ext uri="{0D108BD9-81ED-4DB2-BD59-A6C34878D82A}">
                    <a16:rowId xmlns:a16="http://schemas.microsoft.com/office/drawing/2014/main" val="10001"/>
                  </a:ext>
                </a:extLst>
              </a:tr>
              <a:tr h="478155">
                <a:tc>
                  <a:txBody>
                    <a:bodyPr/>
                    <a:lstStyle/>
                    <a:p>
                      <a:pPr marR="123189" algn="r">
                        <a:lnSpc>
                          <a:spcPct val="100000"/>
                        </a:lnSpc>
                        <a:spcBef>
                          <a:spcPts val="385"/>
                        </a:spcBef>
                      </a:pPr>
                      <a:r>
                        <a:rPr sz="2200" i="1" spc="-5" dirty="0">
                          <a:latin typeface="Times New Roman"/>
                          <a:cs typeface="Times New Roman"/>
                        </a:rPr>
                        <a:t>cavity</a:t>
                      </a:r>
                      <a:endParaRPr sz="2200">
                        <a:latin typeface="Times New Roman"/>
                        <a:cs typeface="Times New Roman"/>
                      </a:endParaRPr>
                    </a:p>
                  </a:txBody>
                  <a:tcPr marL="0" marR="0" marT="48895" marB="0">
                    <a:lnL w="28575">
                      <a:solidFill>
                        <a:srgbClr val="000000"/>
                      </a:solidFill>
                      <a:prstDash val="solid"/>
                    </a:lnL>
                    <a:lnR w="76200">
                      <a:solidFill>
                        <a:srgbClr val="00FF00"/>
                      </a:solidFill>
                      <a:prstDash val="solid"/>
                    </a:lnR>
                    <a:lnT w="76200">
                      <a:solidFill>
                        <a:srgbClr val="000000"/>
                      </a:solidFill>
                      <a:prstDash val="solid"/>
                    </a:lnT>
                    <a:lnB w="28575">
                      <a:solidFill>
                        <a:srgbClr val="000000"/>
                      </a:solidFill>
                      <a:prstDash val="solid"/>
                    </a:lnB>
                  </a:tcPr>
                </a:tc>
                <a:tc>
                  <a:txBody>
                    <a:bodyPr/>
                    <a:lstStyle/>
                    <a:p>
                      <a:pPr marL="64769" algn="ctr">
                        <a:lnSpc>
                          <a:spcPct val="100000"/>
                        </a:lnSpc>
                        <a:spcBef>
                          <a:spcPts val="439"/>
                        </a:spcBef>
                      </a:pPr>
                      <a:r>
                        <a:rPr sz="2200" b="1" spc="-5" dirty="0">
                          <a:latin typeface="Arial"/>
                          <a:cs typeface="Arial"/>
                        </a:rPr>
                        <a:t>.108</a:t>
                      </a:r>
                      <a:endParaRPr sz="2200">
                        <a:latin typeface="Arial"/>
                        <a:cs typeface="Arial"/>
                      </a:endParaRPr>
                    </a:p>
                  </a:txBody>
                  <a:tcPr marL="0" marR="0" marT="55879" marB="0">
                    <a:lnL w="76200">
                      <a:solidFill>
                        <a:srgbClr val="00FF00"/>
                      </a:solidFill>
                      <a:prstDash val="solid"/>
                    </a:lnL>
                    <a:lnR w="28575">
                      <a:solidFill>
                        <a:srgbClr val="000000"/>
                      </a:solidFill>
                      <a:prstDash val="solid"/>
                    </a:lnR>
                    <a:lnT w="76200">
                      <a:solidFill>
                        <a:srgbClr val="00FF00"/>
                      </a:solidFill>
                      <a:prstDash val="solid"/>
                    </a:lnT>
                    <a:lnB w="76200">
                      <a:solidFill>
                        <a:srgbClr val="00FF00"/>
                      </a:solidFill>
                      <a:prstDash val="solid"/>
                    </a:lnB>
                  </a:tcPr>
                </a:tc>
                <a:tc>
                  <a:txBody>
                    <a:bodyPr/>
                    <a:lstStyle/>
                    <a:p>
                      <a:pPr marL="159385">
                        <a:lnSpc>
                          <a:spcPct val="100000"/>
                        </a:lnSpc>
                        <a:spcBef>
                          <a:spcPts val="439"/>
                        </a:spcBef>
                      </a:pPr>
                      <a:r>
                        <a:rPr sz="2200" b="1" spc="-5" dirty="0">
                          <a:latin typeface="Arial"/>
                          <a:cs typeface="Arial"/>
                        </a:rPr>
                        <a:t>.012</a:t>
                      </a:r>
                      <a:endParaRPr sz="2200">
                        <a:latin typeface="Arial"/>
                        <a:cs typeface="Arial"/>
                      </a:endParaRPr>
                    </a:p>
                  </a:txBody>
                  <a:tcPr marL="0" marR="0" marT="55879" marB="0">
                    <a:lnL w="28575">
                      <a:solidFill>
                        <a:srgbClr val="000000"/>
                      </a:solidFill>
                      <a:prstDash val="solid"/>
                    </a:lnL>
                    <a:lnR w="76200">
                      <a:solidFill>
                        <a:srgbClr val="00FF00"/>
                      </a:solidFill>
                      <a:prstDash val="solid"/>
                    </a:lnR>
                    <a:lnT w="76200">
                      <a:solidFill>
                        <a:srgbClr val="00FF00"/>
                      </a:solidFill>
                      <a:prstDash val="solid"/>
                    </a:lnT>
                    <a:lnB w="76200">
                      <a:solidFill>
                        <a:srgbClr val="00FF00"/>
                      </a:solidFill>
                      <a:prstDash val="solid"/>
                    </a:lnB>
                  </a:tcPr>
                </a:tc>
                <a:tc>
                  <a:txBody>
                    <a:bodyPr/>
                    <a:lstStyle/>
                    <a:p>
                      <a:pPr marL="64769" algn="ctr">
                        <a:lnSpc>
                          <a:spcPct val="100000"/>
                        </a:lnSpc>
                        <a:spcBef>
                          <a:spcPts val="439"/>
                        </a:spcBef>
                      </a:pPr>
                      <a:r>
                        <a:rPr sz="2200" b="1" spc="-5" dirty="0">
                          <a:latin typeface="Arial"/>
                          <a:cs typeface="Arial"/>
                        </a:rPr>
                        <a:t>.072</a:t>
                      </a:r>
                      <a:endParaRPr sz="2200">
                        <a:latin typeface="Arial"/>
                        <a:cs typeface="Arial"/>
                      </a:endParaRPr>
                    </a:p>
                  </a:txBody>
                  <a:tcPr marL="0" marR="0" marT="55879" marB="0">
                    <a:lnL w="76200">
                      <a:solidFill>
                        <a:srgbClr val="00FF00"/>
                      </a:solidFill>
                      <a:prstDash val="solid"/>
                    </a:lnL>
                    <a:lnR w="28575">
                      <a:solidFill>
                        <a:srgbClr val="000000"/>
                      </a:solidFill>
                      <a:prstDash val="solid"/>
                    </a:lnR>
                    <a:lnT w="76200">
                      <a:solidFill>
                        <a:srgbClr val="00FF00"/>
                      </a:solidFill>
                      <a:prstDash val="solid"/>
                    </a:lnT>
                    <a:lnB w="76200">
                      <a:solidFill>
                        <a:srgbClr val="00FF00"/>
                      </a:solidFill>
                      <a:prstDash val="solid"/>
                    </a:lnB>
                  </a:tcPr>
                </a:tc>
                <a:tc>
                  <a:txBody>
                    <a:bodyPr/>
                    <a:lstStyle/>
                    <a:p>
                      <a:pPr marL="159385">
                        <a:lnSpc>
                          <a:spcPct val="100000"/>
                        </a:lnSpc>
                        <a:spcBef>
                          <a:spcPts val="439"/>
                        </a:spcBef>
                      </a:pPr>
                      <a:r>
                        <a:rPr sz="2200" b="1" spc="-5" dirty="0">
                          <a:latin typeface="Arial"/>
                          <a:cs typeface="Arial"/>
                        </a:rPr>
                        <a:t>.008</a:t>
                      </a:r>
                      <a:endParaRPr sz="2200">
                        <a:latin typeface="Arial"/>
                        <a:cs typeface="Arial"/>
                      </a:endParaRPr>
                    </a:p>
                  </a:txBody>
                  <a:tcPr marL="0" marR="0" marT="55879" marB="0">
                    <a:lnL w="28575">
                      <a:solidFill>
                        <a:srgbClr val="000000"/>
                      </a:solidFill>
                      <a:prstDash val="solid"/>
                    </a:lnL>
                    <a:lnR w="76200">
                      <a:solidFill>
                        <a:srgbClr val="00FF00"/>
                      </a:solidFill>
                      <a:prstDash val="solid"/>
                    </a:lnR>
                    <a:lnT w="76200">
                      <a:solidFill>
                        <a:srgbClr val="00FF00"/>
                      </a:solidFill>
                      <a:prstDash val="solid"/>
                    </a:lnT>
                    <a:lnB w="76200">
                      <a:solidFill>
                        <a:srgbClr val="00FF00"/>
                      </a:solidFill>
                      <a:prstDash val="solid"/>
                    </a:lnB>
                  </a:tcPr>
                </a:tc>
                <a:extLst>
                  <a:ext uri="{0D108BD9-81ED-4DB2-BD59-A6C34878D82A}">
                    <a16:rowId xmlns:a16="http://schemas.microsoft.com/office/drawing/2014/main" val="10002"/>
                  </a:ext>
                </a:extLst>
              </a:tr>
              <a:tr h="478155">
                <a:tc>
                  <a:txBody>
                    <a:bodyPr/>
                    <a:lstStyle/>
                    <a:p>
                      <a:pPr marR="123189" algn="r">
                        <a:lnSpc>
                          <a:spcPct val="100000"/>
                        </a:lnSpc>
                        <a:spcBef>
                          <a:spcPts val="385"/>
                        </a:spcBef>
                      </a:pPr>
                      <a:r>
                        <a:rPr sz="2200" i="1" spc="-5" dirty="0">
                          <a:latin typeface="Times New Roman"/>
                          <a:cs typeface="Times New Roman"/>
                        </a:rPr>
                        <a:t>cavity</a:t>
                      </a:r>
                      <a:endParaRPr sz="2200">
                        <a:latin typeface="Times New Roman"/>
                        <a:cs typeface="Times New Roman"/>
                      </a:endParaRPr>
                    </a:p>
                  </a:txBody>
                  <a:tcPr marL="0" marR="0" marT="48895" marB="0">
                    <a:lnL w="28575">
                      <a:solidFill>
                        <a:srgbClr val="000000"/>
                      </a:solidFill>
                      <a:prstDash val="solid"/>
                    </a:lnL>
                    <a:lnR w="76200">
                      <a:solidFill>
                        <a:srgbClr val="00FF00"/>
                      </a:solidFill>
                      <a:prstDash val="solid"/>
                    </a:lnR>
                    <a:lnT w="28575">
                      <a:solidFill>
                        <a:srgbClr val="000000"/>
                      </a:solidFill>
                      <a:prstDash val="solid"/>
                    </a:lnT>
                    <a:lnB w="28575">
                      <a:solidFill>
                        <a:srgbClr val="000000"/>
                      </a:solidFill>
                      <a:prstDash val="solid"/>
                    </a:lnB>
                  </a:tcPr>
                </a:tc>
                <a:tc>
                  <a:txBody>
                    <a:bodyPr/>
                    <a:lstStyle/>
                    <a:p>
                      <a:pPr marL="64769" algn="ctr">
                        <a:lnSpc>
                          <a:spcPct val="100000"/>
                        </a:lnSpc>
                        <a:spcBef>
                          <a:spcPts val="439"/>
                        </a:spcBef>
                      </a:pPr>
                      <a:r>
                        <a:rPr sz="2200" b="1" spc="-5" dirty="0">
                          <a:latin typeface="Arial"/>
                          <a:cs typeface="Arial"/>
                        </a:rPr>
                        <a:t>.016</a:t>
                      </a:r>
                      <a:endParaRPr sz="2200">
                        <a:latin typeface="Arial"/>
                        <a:cs typeface="Arial"/>
                      </a:endParaRPr>
                    </a:p>
                  </a:txBody>
                  <a:tcPr marL="0" marR="0" marT="55879" marB="0">
                    <a:lnL w="76200">
                      <a:solidFill>
                        <a:srgbClr val="00FF00"/>
                      </a:solidFill>
                      <a:prstDash val="solid"/>
                    </a:lnL>
                    <a:lnR w="28575">
                      <a:solidFill>
                        <a:srgbClr val="000000"/>
                      </a:solidFill>
                      <a:prstDash val="solid"/>
                    </a:lnR>
                    <a:lnT w="76200">
                      <a:solidFill>
                        <a:srgbClr val="00FF00"/>
                      </a:solidFill>
                      <a:prstDash val="solid"/>
                    </a:lnT>
                    <a:lnB w="76200">
                      <a:solidFill>
                        <a:srgbClr val="00FF00"/>
                      </a:solidFill>
                      <a:prstDash val="solid"/>
                    </a:lnB>
                  </a:tcPr>
                </a:tc>
                <a:tc>
                  <a:txBody>
                    <a:bodyPr/>
                    <a:lstStyle/>
                    <a:p>
                      <a:pPr marL="159385">
                        <a:lnSpc>
                          <a:spcPct val="100000"/>
                        </a:lnSpc>
                        <a:spcBef>
                          <a:spcPts val="439"/>
                        </a:spcBef>
                      </a:pPr>
                      <a:r>
                        <a:rPr sz="2200" b="1" spc="-5" dirty="0">
                          <a:latin typeface="Arial"/>
                          <a:cs typeface="Arial"/>
                        </a:rPr>
                        <a:t>.064</a:t>
                      </a:r>
                      <a:endParaRPr sz="2200">
                        <a:latin typeface="Arial"/>
                        <a:cs typeface="Arial"/>
                      </a:endParaRPr>
                    </a:p>
                  </a:txBody>
                  <a:tcPr marL="0" marR="0" marT="55879" marB="0">
                    <a:lnL w="28575">
                      <a:solidFill>
                        <a:srgbClr val="000000"/>
                      </a:solidFill>
                      <a:prstDash val="solid"/>
                    </a:lnL>
                    <a:lnR w="76200">
                      <a:solidFill>
                        <a:srgbClr val="00FF00"/>
                      </a:solidFill>
                      <a:prstDash val="solid"/>
                    </a:lnR>
                    <a:lnT w="76200">
                      <a:solidFill>
                        <a:srgbClr val="00FF00"/>
                      </a:solidFill>
                      <a:prstDash val="solid"/>
                    </a:lnT>
                    <a:lnB w="76200">
                      <a:solidFill>
                        <a:srgbClr val="00FF00"/>
                      </a:solidFill>
                      <a:prstDash val="solid"/>
                    </a:lnB>
                  </a:tcPr>
                </a:tc>
                <a:tc>
                  <a:txBody>
                    <a:bodyPr/>
                    <a:lstStyle/>
                    <a:p>
                      <a:pPr marL="64769" algn="ctr">
                        <a:lnSpc>
                          <a:spcPct val="100000"/>
                        </a:lnSpc>
                        <a:spcBef>
                          <a:spcPts val="439"/>
                        </a:spcBef>
                      </a:pPr>
                      <a:r>
                        <a:rPr sz="2200" b="1" spc="-5" dirty="0">
                          <a:latin typeface="Arial"/>
                          <a:cs typeface="Arial"/>
                        </a:rPr>
                        <a:t>.144</a:t>
                      </a:r>
                      <a:endParaRPr sz="2200">
                        <a:latin typeface="Arial"/>
                        <a:cs typeface="Arial"/>
                      </a:endParaRPr>
                    </a:p>
                  </a:txBody>
                  <a:tcPr marL="0" marR="0" marT="55879" marB="0">
                    <a:lnL w="76200">
                      <a:solidFill>
                        <a:srgbClr val="00FF00"/>
                      </a:solidFill>
                      <a:prstDash val="solid"/>
                    </a:lnL>
                    <a:lnR w="28575">
                      <a:solidFill>
                        <a:srgbClr val="000000"/>
                      </a:solidFill>
                      <a:prstDash val="solid"/>
                    </a:lnR>
                    <a:lnT w="76200">
                      <a:solidFill>
                        <a:srgbClr val="00FF00"/>
                      </a:solidFill>
                      <a:prstDash val="solid"/>
                    </a:lnT>
                    <a:lnB w="76200">
                      <a:solidFill>
                        <a:srgbClr val="00FF00"/>
                      </a:solidFill>
                      <a:prstDash val="solid"/>
                    </a:lnB>
                  </a:tcPr>
                </a:tc>
                <a:tc>
                  <a:txBody>
                    <a:bodyPr/>
                    <a:lstStyle/>
                    <a:p>
                      <a:pPr marL="159385">
                        <a:lnSpc>
                          <a:spcPct val="100000"/>
                        </a:lnSpc>
                        <a:spcBef>
                          <a:spcPts val="439"/>
                        </a:spcBef>
                      </a:pPr>
                      <a:r>
                        <a:rPr sz="2200" b="1" spc="-5" dirty="0">
                          <a:latin typeface="Arial"/>
                          <a:cs typeface="Arial"/>
                        </a:rPr>
                        <a:t>.576</a:t>
                      </a:r>
                      <a:endParaRPr sz="2200">
                        <a:latin typeface="Arial"/>
                        <a:cs typeface="Arial"/>
                      </a:endParaRPr>
                    </a:p>
                  </a:txBody>
                  <a:tcPr marL="0" marR="0" marT="55879" marB="0">
                    <a:lnL w="28575">
                      <a:solidFill>
                        <a:srgbClr val="000000"/>
                      </a:solidFill>
                      <a:prstDash val="solid"/>
                    </a:lnL>
                    <a:lnR w="76200">
                      <a:solidFill>
                        <a:srgbClr val="00FF00"/>
                      </a:solidFill>
                      <a:prstDash val="solid"/>
                    </a:lnR>
                    <a:lnT w="76200">
                      <a:solidFill>
                        <a:srgbClr val="00FF00"/>
                      </a:solidFill>
                      <a:prstDash val="solid"/>
                    </a:lnT>
                    <a:lnB w="76200">
                      <a:solidFill>
                        <a:srgbClr val="00FF00"/>
                      </a:solidFill>
                      <a:prstDash val="solid"/>
                    </a:lnB>
                  </a:tcPr>
                </a:tc>
                <a:extLst>
                  <a:ext uri="{0D108BD9-81ED-4DB2-BD59-A6C34878D82A}">
                    <a16:rowId xmlns:a16="http://schemas.microsoft.com/office/drawing/2014/main" val="10003"/>
                  </a:ext>
                </a:extLst>
              </a:tr>
            </a:tbl>
          </a:graphicData>
        </a:graphic>
      </p:graphicFrame>
      <p:sp>
        <p:nvSpPr>
          <p:cNvPr id="5" name="object 5"/>
          <p:cNvSpPr txBox="1"/>
          <p:nvPr/>
        </p:nvSpPr>
        <p:spPr>
          <a:xfrm>
            <a:off x="1104897" y="3975320"/>
            <a:ext cx="7838440" cy="1166495"/>
          </a:xfrm>
          <a:prstGeom prst="rect">
            <a:avLst/>
          </a:prstGeom>
        </p:spPr>
        <p:txBody>
          <a:bodyPr vert="horz" wrap="square" lIns="0" tIns="14604" rIns="0" bIns="0" rtlCol="0">
            <a:spAutoFit/>
          </a:bodyPr>
          <a:lstStyle/>
          <a:p>
            <a:pPr marL="38100">
              <a:lnSpc>
                <a:spcPts val="2270"/>
              </a:lnSpc>
              <a:spcBef>
                <a:spcPts val="114"/>
              </a:spcBef>
            </a:pPr>
            <a:r>
              <a:rPr sz="2050" spc="-35" dirty="0">
                <a:latin typeface="Calibri"/>
                <a:cs typeface="Calibri"/>
              </a:rPr>
              <a:t>For</a:t>
            </a:r>
            <a:r>
              <a:rPr sz="2050" spc="165" dirty="0">
                <a:latin typeface="Calibri"/>
                <a:cs typeface="Calibri"/>
              </a:rPr>
              <a:t> </a:t>
            </a:r>
            <a:r>
              <a:rPr sz="2050" spc="-55" dirty="0">
                <a:latin typeface="Calibri"/>
                <a:cs typeface="Calibri"/>
              </a:rPr>
              <a:t>any</a:t>
            </a:r>
            <a:r>
              <a:rPr sz="2050" spc="170" dirty="0">
                <a:latin typeface="Calibri"/>
                <a:cs typeface="Calibri"/>
              </a:rPr>
              <a:t> </a:t>
            </a:r>
            <a:r>
              <a:rPr sz="2050" spc="-65" dirty="0">
                <a:latin typeface="Calibri"/>
                <a:cs typeface="Calibri"/>
              </a:rPr>
              <a:t>proposition</a:t>
            </a:r>
            <a:r>
              <a:rPr sz="2050" spc="195" dirty="0">
                <a:latin typeface="Calibri"/>
                <a:cs typeface="Calibri"/>
              </a:rPr>
              <a:t> </a:t>
            </a:r>
            <a:r>
              <a:rPr sz="2050" b="0" i="1" spc="-105" dirty="0">
                <a:solidFill>
                  <a:srgbClr val="990099"/>
                </a:solidFill>
                <a:latin typeface="Bookman Old Style"/>
                <a:cs typeface="Bookman Old Style"/>
              </a:rPr>
              <a:t>φ</a:t>
            </a:r>
            <a:r>
              <a:rPr sz="2050" spc="-105" dirty="0">
                <a:latin typeface="Calibri"/>
                <a:cs typeface="Calibri"/>
              </a:rPr>
              <a:t>,</a:t>
            </a:r>
            <a:r>
              <a:rPr sz="2050" spc="170" dirty="0">
                <a:latin typeface="Calibri"/>
                <a:cs typeface="Calibri"/>
              </a:rPr>
              <a:t> </a:t>
            </a:r>
            <a:r>
              <a:rPr sz="2050" spc="-80" dirty="0">
                <a:latin typeface="Calibri"/>
                <a:cs typeface="Calibri"/>
              </a:rPr>
              <a:t>sum</a:t>
            </a:r>
            <a:r>
              <a:rPr sz="2050" spc="185" dirty="0">
                <a:latin typeface="Calibri"/>
                <a:cs typeface="Calibri"/>
              </a:rPr>
              <a:t> </a:t>
            </a:r>
            <a:r>
              <a:rPr sz="2050" spc="-80" dirty="0">
                <a:latin typeface="Calibri"/>
                <a:cs typeface="Calibri"/>
              </a:rPr>
              <a:t>the</a:t>
            </a:r>
            <a:r>
              <a:rPr sz="2050" spc="200" dirty="0">
                <a:latin typeface="Calibri"/>
                <a:cs typeface="Calibri"/>
              </a:rPr>
              <a:t> </a:t>
            </a:r>
            <a:r>
              <a:rPr sz="2050" spc="-45" dirty="0">
                <a:latin typeface="Calibri"/>
                <a:cs typeface="Calibri"/>
              </a:rPr>
              <a:t>atomic</a:t>
            </a:r>
            <a:r>
              <a:rPr sz="2050" spc="155" dirty="0">
                <a:latin typeface="Calibri"/>
                <a:cs typeface="Calibri"/>
              </a:rPr>
              <a:t> </a:t>
            </a:r>
            <a:r>
              <a:rPr sz="2050" spc="-80" dirty="0">
                <a:latin typeface="Calibri"/>
                <a:cs typeface="Calibri"/>
              </a:rPr>
              <a:t>events</a:t>
            </a:r>
            <a:r>
              <a:rPr sz="2050" spc="175" dirty="0">
                <a:latin typeface="Calibri"/>
                <a:cs typeface="Calibri"/>
              </a:rPr>
              <a:t> </a:t>
            </a:r>
            <a:r>
              <a:rPr sz="2050" spc="-125" dirty="0">
                <a:latin typeface="Calibri"/>
                <a:cs typeface="Calibri"/>
              </a:rPr>
              <a:t>where</a:t>
            </a:r>
            <a:r>
              <a:rPr sz="2050" spc="204" dirty="0">
                <a:latin typeface="Calibri"/>
                <a:cs typeface="Calibri"/>
              </a:rPr>
              <a:t> </a:t>
            </a:r>
            <a:r>
              <a:rPr sz="2050" spc="-5" dirty="0">
                <a:latin typeface="Calibri"/>
                <a:cs typeface="Calibri"/>
              </a:rPr>
              <a:t>it</a:t>
            </a:r>
            <a:r>
              <a:rPr sz="2050" spc="180" dirty="0">
                <a:latin typeface="Calibri"/>
                <a:cs typeface="Calibri"/>
              </a:rPr>
              <a:t> </a:t>
            </a:r>
            <a:r>
              <a:rPr sz="2050" spc="-40" dirty="0">
                <a:latin typeface="Calibri"/>
                <a:cs typeface="Calibri"/>
              </a:rPr>
              <a:t>is</a:t>
            </a:r>
            <a:r>
              <a:rPr sz="2050" spc="180" dirty="0">
                <a:latin typeface="Calibri"/>
                <a:cs typeface="Calibri"/>
              </a:rPr>
              <a:t> </a:t>
            </a:r>
            <a:r>
              <a:rPr sz="2050" spc="-70" dirty="0">
                <a:latin typeface="Calibri"/>
                <a:cs typeface="Calibri"/>
              </a:rPr>
              <a:t>true:</a:t>
            </a:r>
            <a:endParaRPr sz="2050">
              <a:latin typeface="Calibri"/>
              <a:cs typeface="Calibri"/>
            </a:endParaRPr>
          </a:p>
          <a:p>
            <a:pPr marL="403860">
              <a:lnSpc>
                <a:spcPts val="2750"/>
              </a:lnSpc>
            </a:pPr>
            <a:r>
              <a:rPr sz="2050" b="0" i="1" spc="70" dirty="0">
                <a:solidFill>
                  <a:srgbClr val="990099"/>
                </a:solidFill>
                <a:latin typeface="Bookman Old Style"/>
                <a:cs typeface="Bookman Old Style"/>
              </a:rPr>
              <a:t>P</a:t>
            </a:r>
            <a:r>
              <a:rPr sz="2050" b="0" i="1" spc="-335" dirty="0">
                <a:solidFill>
                  <a:srgbClr val="990099"/>
                </a:solidFill>
                <a:latin typeface="Bookman Old Style"/>
                <a:cs typeface="Bookman Old Style"/>
              </a:rPr>
              <a:t> </a:t>
            </a:r>
            <a:r>
              <a:rPr sz="2050" spc="130" dirty="0">
                <a:solidFill>
                  <a:srgbClr val="990099"/>
                </a:solidFill>
                <a:latin typeface="Garamond"/>
                <a:cs typeface="Garamond"/>
              </a:rPr>
              <a:t>(</a:t>
            </a:r>
            <a:r>
              <a:rPr sz="2050" b="0" i="1" spc="-235" dirty="0">
                <a:solidFill>
                  <a:srgbClr val="990099"/>
                </a:solidFill>
                <a:latin typeface="Bookman Old Style"/>
                <a:cs typeface="Bookman Old Style"/>
              </a:rPr>
              <a:t>φ</a:t>
            </a:r>
            <a:r>
              <a:rPr sz="2050" spc="130" dirty="0">
                <a:solidFill>
                  <a:srgbClr val="990099"/>
                </a:solidFill>
                <a:latin typeface="Garamond"/>
                <a:cs typeface="Garamond"/>
              </a:rPr>
              <a:t>)</a:t>
            </a:r>
            <a:r>
              <a:rPr sz="2050" spc="60" dirty="0">
                <a:solidFill>
                  <a:srgbClr val="990099"/>
                </a:solidFill>
                <a:latin typeface="Garamond"/>
                <a:cs typeface="Garamond"/>
              </a:rPr>
              <a:t> </a:t>
            </a:r>
            <a:r>
              <a:rPr sz="2050" spc="120" dirty="0">
                <a:solidFill>
                  <a:srgbClr val="990099"/>
                </a:solidFill>
                <a:latin typeface="Garamond"/>
                <a:cs typeface="Garamond"/>
              </a:rPr>
              <a:t>=</a:t>
            </a:r>
            <a:r>
              <a:rPr sz="2050" spc="50" dirty="0">
                <a:solidFill>
                  <a:srgbClr val="990099"/>
                </a:solidFill>
                <a:latin typeface="Garamond"/>
                <a:cs typeface="Garamond"/>
              </a:rPr>
              <a:t> </a:t>
            </a:r>
            <a:r>
              <a:rPr sz="2450" spc="225" dirty="0">
                <a:solidFill>
                  <a:srgbClr val="990099"/>
                </a:solidFill>
                <a:latin typeface="Times New Roman"/>
                <a:cs typeface="Times New Roman"/>
              </a:rPr>
              <a:t>Σ</a:t>
            </a:r>
            <a:r>
              <a:rPr sz="2100" b="0" i="1" spc="-127" baseline="-13888" dirty="0">
                <a:solidFill>
                  <a:srgbClr val="990099"/>
                </a:solidFill>
                <a:latin typeface="Bookman Old Style"/>
                <a:cs typeface="Bookman Old Style"/>
              </a:rPr>
              <a:t>ω</a:t>
            </a:r>
            <a:r>
              <a:rPr sz="2100" spc="67" baseline="-13888" dirty="0">
                <a:solidFill>
                  <a:srgbClr val="990099"/>
                </a:solidFill>
                <a:latin typeface="Book Antiqua"/>
                <a:cs typeface="Book Antiqua"/>
              </a:rPr>
              <a:t>:</a:t>
            </a:r>
            <a:r>
              <a:rPr sz="2100" b="0" i="1" spc="-127" baseline="-13888" dirty="0">
                <a:solidFill>
                  <a:srgbClr val="990099"/>
                </a:solidFill>
                <a:latin typeface="Bookman Old Style"/>
                <a:cs typeface="Bookman Old Style"/>
              </a:rPr>
              <a:t>ω</a:t>
            </a:r>
            <a:r>
              <a:rPr sz="2100" spc="-434" baseline="-13888" dirty="0">
                <a:solidFill>
                  <a:srgbClr val="990099"/>
                </a:solidFill>
                <a:latin typeface="Cambria"/>
                <a:cs typeface="Cambria"/>
              </a:rPr>
              <a:t>|</a:t>
            </a:r>
            <a:r>
              <a:rPr sz="2100" spc="352" baseline="-13888" dirty="0">
                <a:solidFill>
                  <a:srgbClr val="990099"/>
                </a:solidFill>
                <a:latin typeface="Book Antiqua"/>
                <a:cs typeface="Book Antiqua"/>
              </a:rPr>
              <a:t>=</a:t>
            </a:r>
            <a:r>
              <a:rPr sz="2100" b="0" i="1" spc="-142" baseline="-13888" dirty="0">
                <a:solidFill>
                  <a:srgbClr val="990099"/>
                </a:solidFill>
                <a:latin typeface="Bookman Old Style"/>
                <a:cs typeface="Bookman Old Style"/>
              </a:rPr>
              <a:t>φ</a:t>
            </a:r>
            <a:r>
              <a:rPr sz="2050" b="0" i="1" spc="70" dirty="0">
                <a:solidFill>
                  <a:srgbClr val="990099"/>
                </a:solidFill>
                <a:latin typeface="Bookman Old Style"/>
                <a:cs typeface="Bookman Old Style"/>
              </a:rPr>
              <a:t>P</a:t>
            </a:r>
            <a:r>
              <a:rPr sz="2050" b="0" i="1" spc="-335" dirty="0">
                <a:solidFill>
                  <a:srgbClr val="990099"/>
                </a:solidFill>
                <a:latin typeface="Bookman Old Style"/>
                <a:cs typeface="Bookman Old Style"/>
              </a:rPr>
              <a:t> </a:t>
            </a:r>
            <a:r>
              <a:rPr sz="2050" spc="130" dirty="0">
                <a:solidFill>
                  <a:srgbClr val="990099"/>
                </a:solidFill>
                <a:latin typeface="Garamond"/>
                <a:cs typeface="Garamond"/>
              </a:rPr>
              <a:t>(</a:t>
            </a:r>
            <a:r>
              <a:rPr sz="2050" b="0" i="1" spc="-145" dirty="0">
                <a:solidFill>
                  <a:srgbClr val="990099"/>
                </a:solidFill>
                <a:latin typeface="Bookman Old Style"/>
                <a:cs typeface="Bookman Old Style"/>
              </a:rPr>
              <a:t>ω</a:t>
            </a:r>
            <a:r>
              <a:rPr sz="2050" spc="130" dirty="0">
                <a:solidFill>
                  <a:srgbClr val="990099"/>
                </a:solidFill>
                <a:latin typeface="Garamond"/>
                <a:cs typeface="Garamond"/>
              </a:rPr>
              <a:t>)</a:t>
            </a:r>
            <a:endParaRPr sz="2050">
              <a:latin typeface="Garamond"/>
              <a:cs typeface="Garamond"/>
            </a:endParaRPr>
          </a:p>
          <a:p>
            <a:pPr marL="38100">
              <a:lnSpc>
                <a:spcPct val="100000"/>
              </a:lnSpc>
              <a:spcBef>
                <a:spcPts val="1480"/>
              </a:spcBef>
            </a:pPr>
            <a:r>
              <a:rPr sz="2050" b="0" i="1" spc="70" dirty="0">
                <a:solidFill>
                  <a:srgbClr val="990099"/>
                </a:solidFill>
                <a:latin typeface="Bookman Old Style"/>
                <a:cs typeface="Bookman Old Style"/>
              </a:rPr>
              <a:t>P</a:t>
            </a:r>
            <a:r>
              <a:rPr sz="2050" b="0" i="1" spc="-335" dirty="0">
                <a:solidFill>
                  <a:srgbClr val="990099"/>
                </a:solidFill>
                <a:latin typeface="Bookman Old Style"/>
                <a:cs typeface="Bookman Old Style"/>
              </a:rPr>
              <a:t> </a:t>
            </a:r>
            <a:r>
              <a:rPr sz="2050" spc="-70" dirty="0">
                <a:solidFill>
                  <a:srgbClr val="990099"/>
                </a:solidFill>
                <a:latin typeface="Garamond"/>
                <a:cs typeface="Garamond"/>
              </a:rPr>
              <a:t>(</a:t>
            </a:r>
            <a:r>
              <a:rPr sz="2050" b="0" i="1" spc="-70" dirty="0">
                <a:solidFill>
                  <a:srgbClr val="990099"/>
                </a:solidFill>
                <a:latin typeface="Bookman Old Style"/>
                <a:cs typeface="Bookman Old Style"/>
              </a:rPr>
              <a:t>cavity</a:t>
            </a:r>
            <a:r>
              <a:rPr sz="2050" spc="-70" dirty="0">
                <a:solidFill>
                  <a:srgbClr val="990099"/>
                </a:solidFill>
                <a:latin typeface="Lucida Sans Unicode"/>
                <a:cs typeface="Lucida Sans Unicode"/>
              </a:rPr>
              <a:t>∨</a:t>
            </a:r>
            <a:r>
              <a:rPr sz="2050" b="0" i="1" spc="-70" dirty="0">
                <a:solidFill>
                  <a:srgbClr val="990099"/>
                </a:solidFill>
                <a:latin typeface="Bookman Old Style"/>
                <a:cs typeface="Bookman Old Style"/>
              </a:rPr>
              <a:t>toothache</a:t>
            </a:r>
            <a:r>
              <a:rPr sz="2050" spc="-70" dirty="0">
                <a:solidFill>
                  <a:srgbClr val="990099"/>
                </a:solidFill>
                <a:latin typeface="Garamond"/>
                <a:cs typeface="Garamond"/>
              </a:rPr>
              <a:t>)</a:t>
            </a:r>
            <a:r>
              <a:rPr sz="2050" spc="35" dirty="0">
                <a:solidFill>
                  <a:srgbClr val="990099"/>
                </a:solidFill>
                <a:latin typeface="Garamond"/>
                <a:cs typeface="Garamond"/>
              </a:rPr>
              <a:t> </a:t>
            </a:r>
            <a:r>
              <a:rPr sz="2050" spc="120" dirty="0">
                <a:solidFill>
                  <a:srgbClr val="990099"/>
                </a:solidFill>
                <a:latin typeface="Garamond"/>
                <a:cs typeface="Garamond"/>
              </a:rPr>
              <a:t>=</a:t>
            </a:r>
            <a:r>
              <a:rPr sz="2050" spc="60" dirty="0">
                <a:solidFill>
                  <a:srgbClr val="990099"/>
                </a:solidFill>
                <a:latin typeface="Garamond"/>
                <a:cs typeface="Garamond"/>
              </a:rPr>
              <a:t> </a:t>
            </a:r>
            <a:r>
              <a:rPr sz="2050" spc="5" dirty="0">
                <a:solidFill>
                  <a:srgbClr val="990099"/>
                </a:solidFill>
                <a:latin typeface="Garamond"/>
                <a:cs typeface="Garamond"/>
              </a:rPr>
              <a:t>0</a:t>
            </a:r>
            <a:r>
              <a:rPr sz="2050" b="0" i="1" spc="5" dirty="0">
                <a:solidFill>
                  <a:srgbClr val="990099"/>
                </a:solidFill>
                <a:latin typeface="Bookman Old Style"/>
                <a:cs typeface="Bookman Old Style"/>
              </a:rPr>
              <a:t>.</a:t>
            </a:r>
            <a:r>
              <a:rPr sz="2050" spc="5" dirty="0">
                <a:solidFill>
                  <a:srgbClr val="990099"/>
                </a:solidFill>
                <a:latin typeface="Garamond"/>
                <a:cs typeface="Garamond"/>
              </a:rPr>
              <a:t>108+0</a:t>
            </a:r>
            <a:r>
              <a:rPr sz="2050" b="0" i="1" spc="5" dirty="0">
                <a:solidFill>
                  <a:srgbClr val="990099"/>
                </a:solidFill>
                <a:latin typeface="Bookman Old Style"/>
                <a:cs typeface="Bookman Old Style"/>
              </a:rPr>
              <a:t>.</a:t>
            </a:r>
            <a:r>
              <a:rPr sz="2050" spc="5" dirty="0">
                <a:solidFill>
                  <a:srgbClr val="990099"/>
                </a:solidFill>
                <a:latin typeface="Garamond"/>
                <a:cs typeface="Garamond"/>
              </a:rPr>
              <a:t>012+0</a:t>
            </a:r>
            <a:r>
              <a:rPr sz="2050" b="0" i="1" spc="5" dirty="0">
                <a:solidFill>
                  <a:srgbClr val="990099"/>
                </a:solidFill>
                <a:latin typeface="Bookman Old Style"/>
                <a:cs typeface="Bookman Old Style"/>
              </a:rPr>
              <a:t>.</a:t>
            </a:r>
            <a:r>
              <a:rPr sz="2050" spc="5" dirty="0">
                <a:solidFill>
                  <a:srgbClr val="990099"/>
                </a:solidFill>
                <a:latin typeface="Garamond"/>
                <a:cs typeface="Garamond"/>
              </a:rPr>
              <a:t>072+0</a:t>
            </a:r>
            <a:r>
              <a:rPr sz="2050" b="0" i="1" spc="5" dirty="0">
                <a:solidFill>
                  <a:srgbClr val="990099"/>
                </a:solidFill>
                <a:latin typeface="Bookman Old Style"/>
                <a:cs typeface="Bookman Old Style"/>
              </a:rPr>
              <a:t>.</a:t>
            </a:r>
            <a:r>
              <a:rPr sz="2050" spc="5" dirty="0">
                <a:solidFill>
                  <a:srgbClr val="990099"/>
                </a:solidFill>
                <a:latin typeface="Garamond"/>
                <a:cs typeface="Garamond"/>
              </a:rPr>
              <a:t>008+0</a:t>
            </a:r>
            <a:r>
              <a:rPr sz="2050" b="0" i="1" spc="5" dirty="0">
                <a:solidFill>
                  <a:srgbClr val="990099"/>
                </a:solidFill>
                <a:latin typeface="Bookman Old Style"/>
                <a:cs typeface="Bookman Old Style"/>
              </a:rPr>
              <a:t>.</a:t>
            </a:r>
            <a:r>
              <a:rPr sz="2050" spc="5" dirty="0">
                <a:solidFill>
                  <a:srgbClr val="990099"/>
                </a:solidFill>
                <a:latin typeface="Garamond"/>
                <a:cs typeface="Garamond"/>
              </a:rPr>
              <a:t>016+0</a:t>
            </a:r>
            <a:r>
              <a:rPr sz="2050" b="0" i="1" spc="5" dirty="0">
                <a:solidFill>
                  <a:srgbClr val="990099"/>
                </a:solidFill>
                <a:latin typeface="Bookman Old Style"/>
                <a:cs typeface="Bookman Old Style"/>
              </a:rPr>
              <a:t>.</a:t>
            </a:r>
            <a:r>
              <a:rPr sz="2050" spc="5" dirty="0">
                <a:solidFill>
                  <a:srgbClr val="990099"/>
                </a:solidFill>
                <a:latin typeface="Garamond"/>
                <a:cs typeface="Garamond"/>
              </a:rPr>
              <a:t>064</a:t>
            </a:r>
            <a:r>
              <a:rPr sz="2050" spc="60" dirty="0">
                <a:solidFill>
                  <a:srgbClr val="990099"/>
                </a:solidFill>
                <a:latin typeface="Garamond"/>
                <a:cs typeface="Garamond"/>
              </a:rPr>
              <a:t> </a:t>
            </a:r>
            <a:r>
              <a:rPr sz="2050" spc="120" dirty="0">
                <a:solidFill>
                  <a:srgbClr val="990099"/>
                </a:solidFill>
                <a:latin typeface="Garamond"/>
                <a:cs typeface="Garamond"/>
              </a:rPr>
              <a:t>=</a:t>
            </a:r>
            <a:r>
              <a:rPr sz="2050" spc="60" dirty="0">
                <a:solidFill>
                  <a:srgbClr val="990099"/>
                </a:solidFill>
                <a:latin typeface="Garamond"/>
                <a:cs typeface="Garamond"/>
              </a:rPr>
              <a:t> </a:t>
            </a:r>
            <a:r>
              <a:rPr sz="2050" spc="-30" dirty="0">
                <a:solidFill>
                  <a:srgbClr val="990099"/>
                </a:solidFill>
                <a:latin typeface="Garamond"/>
                <a:cs typeface="Garamond"/>
              </a:rPr>
              <a:t>0</a:t>
            </a:r>
            <a:r>
              <a:rPr sz="2050" b="0" i="1" spc="-30" dirty="0">
                <a:solidFill>
                  <a:srgbClr val="990099"/>
                </a:solidFill>
                <a:latin typeface="Bookman Old Style"/>
                <a:cs typeface="Bookman Old Style"/>
              </a:rPr>
              <a:t>.</a:t>
            </a:r>
            <a:r>
              <a:rPr sz="2050" spc="-30" dirty="0">
                <a:solidFill>
                  <a:srgbClr val="990099"/>
                </a:solidFill>
                <a:latin typeface="Garamond"/>
                <a:cs typeface="Garamond"/>
              </a:rPr>
              <a:t>28</a:t>
            </a:r>
            <a:endParaRPr sz="2050">
              <a:latin typeface="Garamond"/>
              <a:cs typeface="Garamon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25" dirty="0"/>
              <a:t>Inference Using Full Joint Distributions</a:t>
            </a:r>
            <a:endParaRPr spc="70" dirty="0"/>
          </a:p>
        </p:txBody>
      </p:sp>
      <p:sp>
        <p:nvSpPr>
          <p:cNvPr id="3" name="object 3"/>
          <p:cNvSpPr txBox="1"/>
          <p:nvPr/>
        </p:nvSpPr>
        <p:spPr>
          <a:xfrm>
            <a:off x="1130300" y="1396713"/>
            <a:ext cx="3319779" cy="340360"/>
          </a:xfrm>
          <a:prstGeom prst="rect">
            <a:avLst/>
          </a:prstGeom>
        </p:spPr>
        <p:txBody>
          <a:bodyPr vert="horz" wrap="square" lIns="0" tIns="14604" rIns="0" bIns="0" rtlCol="0">
            <a:spAutoFit/>
          </a:bodyPr>
          <a:lstStyle/>
          <a:p>
            <a:pPr marL="12700">
              <a:lnSpc>
                <a:spcPct val="100000"/>
              </a:lnSpc>
              <a:spcBef>
                <a:spcPts val="114"/>
              </a:spcBef>
            </a:pPr>
            <a:r>
              <a:rPr sz="2050" dirty="0">
                <a:latin typeface="Calibri"/>
                <a:cs typeface="Calibri"/>
              </a:rPr>
              <a:t>Start</a:t>
            </a:r>
            <a:r>
              <a:rPr sz="2050" spc="170" dirty="0">
                <a:latin typeface="Calibri"/>
                <a:cs typeface="Calibri"/>
              </a:rPr>
              <a:t> </a:t>
            </a:r>
            <a:r>
              <a:rPr sz="2050" spc="-65" dirty="0">
                <a:latin typeface="Calibri"/>
                <a:cs typeface="Calibri"/>
              </a:rPr>
              <a:t>with</a:t>
            </a:r>
            <a:r>
              <a:rPr sz="2050" spc="200" dirty="0">
                <a:latin typeface="Calibri"/>
                <a:cs typeface="Calibri"/>
              </a:rPr>
              <a:t> </a:t>
            </a:r>
            <a:r>
              <a:rPr sz="2050" spc="-80" dirty="0">
                <a:latin typeface="Calibri"/>
                <a:cs typeface="Calibri"/>
              </a:rPr>
              <a:t>the</a:t>
            </a:r>
            <a:r>
              <a:rPr sz="2050" spc="185" dirty="0">
                <a:latin typeface="Calibri"/>
                <a:cs typeface="Calibri"/>
              </a:rPr>
              <a:t> </a:t>
            </a:r>
            <a:r>
              <a:rPr sz="2050" spc="-35" dirty="0">
                <a:latin typeface="Calibri"/>
                <a:cs typeface="Calibri"/>
              </a:rPr>
              <a:t>joint</a:t>
            </a:r>
            <a:r>
              <a:rPr sz="2050" spc="170" dirty="0">
                <a:latin typeface="Calibri"/>
                <a:cs typeface="Calibri"/>
              </a:rPr>
              <a:t> </a:t>
            </a:r>
            <a:r>
              <a:rPr sz="2050" spc="-50" dirty="0">
                <a:latin typeface="Calibri"/>
                <a:cs typeface="Calibri"/>
              </a:rPr>
              <a:t>distribution:</a:t>
            </a:r>
            <a:endParaRPr sz="2050">
              <a:latin typeface="Calibri"/>
              <a:cs typeface="Calibri"/>
            </a:endParaRPr>
          </a:p>
        </p:txBody>
      </p:sp>
      <p:graphicFrame>
        <p:nvGraphicFramePr>
          <p:cNvPr id="4" name="object 4"/>
          <p:cNvGraphicFramePr>
            <a:graphicFrameLocks noGrp="1"/>
          </p:cNvGraphicFramePr>
          <p:nvPr/>
        </p:nvGraphicFramePr>
        <p:xfrm>
          <a:off x="2556520" y="1757884"/>
          <a:ext cx="4946013" cy="1912620"/>
        </p:xfrm>
        <a:graphic>
          <a:graphicData uri="http://schemas.openxmlformats.org/drawingml/2006/table">
            <a:tbl>
              <a:tblPr firstRow="1" bandRow="1">
                <a:tableStyleId>{2D5ABB26-0587-4C30-8999-92F81FD0307C}</a:tableStyleId>
              </a:tblPr>
              <a:tblGrid>
                <a:gridCol w="1116965">
                  <a:extLst>
                    <a:ext uri="{9D8B030D-6E8A-4147-A177-3AD203B41FA5}">
                      <a16:colId xmlns:a16="http://schemas.microsoft.com/office/drawing/2014/main" val="20000"/>
                    </a:ext>
                  </a:extLst>
                </a:gridCol>
                <a:gridCol w="797560">
                  <a:extLst>
                    <a:ext uri="{9D8B030D-6E8A-4147-A177-3AD203B41FA5}">
                      <a16:colId xmlns:a16="http://schemas.microsoft.com/office/drawing/2014/main" val="20001"/>
                    </a:ext>
                  </a:extLst>
                </a:gridCol>
                <a:gridCol w="1116964">
                  <a:extLst>
                    <a:ext uri="{9D8B030D-6E8A-4147-A177-3AD203B41FA5}">
                      <a16:colId xmlns:a16="http://schemas.microsoft.com/office/drawing/2014/main" val="20002"/>
                    </a:ext>
                  </a:extLst>
                </a:gridCol>
                <a:gridCol w="797560">
                  <a:extLst>
                    <a:ext uri="{9D8B030D-6E8A-4147-A177-3AD203B41FA5}">
                      <a16:colId xmlns:a16="http://schemas.microsoft.com/office/drawing/2014/main" val="20003"/>
                    </a:ext>
                  </a:extLst>
                </a:gridCol>
                <a:gridCol w="1116964">
                  <a:extLst>
                    <a:ext uri="{9D8B030D-6E8A-4147-A177-3AD203B41FA5}">
                      <a16:colId xmlns:a16="http://schemas.microsoft.com/office/drawing/2014/main" val="20004"/>
                    </a:ext>
                  </a:extLst>
                </a:gridCol>
              </a:tblGrid>
              <a:tr h="478155">
                <a:tc>
                  <a:txBody>
                    <a:bodyPr/>
                    <a:lstStyle/>
                    <a:p>
                      <a:pPr>
                        <a:lnSpc>
                          <a:spcPct val="100000"/>
                        </a:lnSpc>
                      </a:pPr>
                      <a:endParaRPr sz="2000">
                        <a:latin typeface="Times New Roman"/>
                        <a:cs typeface="Times New Roman"/>
                      </a:endParaRPr>
                    </a:p>
                  </a:txBody>
                  <a:tcPr marL="0" marR="0" marT="0" marB="0">
                    <a:lnL w="28575">
                      <a:solidFill>
                        <a:srgbClr val="000000"/>
                      </a:solidFill>
                      <a:prstDash val="solid"/>
                    </a:lnL>
                    <a:lnR w="76200">
                      <a:solidFill>
                        <a:srgbClr val="000000"/>
                      </a:solidFill>
                      <a:prstDash val="solid"/>
                    </a:lnR>
                    <a:lnT w="28575">
                      <a:solidFill>
                        <a:srgbClr val="000000"/>
                      </a:solidFill>
                      <a:prstDash val="solid"/>
                    </a:lnT>
                    <a:lnB w="28575">
                      <a:solidFill>
                        <a:srgbClr val="000000"/>
                      </a:solidFill>
                      <a:prstDash val="solid"/>
                    </a:lnB>
                  </a:tcPr>
                </a:tc>
                <a:tc gridSpan="2">
                  <a:txBody>
                    <a:bodyPr/>
                    <a:lstStyle/>
                    <a:p>
                      <a:pPr marL="388620">
                        <a:lnSpc>
                          <a:spcPct val="100000"/>
                        </a:lnSpc>
                        <a:spcBef>
                          <a:spcPts val="385"/>
                        </a:spcBef>
                      </a:pPr>
                      <a:r>
                        <a:rPr sz="2200" i="1" spc="-5" dirty="0">
                          <a:latin typeface="Times New Roman"/>
                          <a:cs typeface="Times New Roman"/>
                        </a:rPr>
                        <a:t>toothache</a:t>
                      </a:r>
                      <a:endParaRPr sz="2200">
                        <a:latin typeface="Times New Roman"/>
                        <a:cs typeface="Times New Roman"/>
                      </a:endParaRPr>
                    </a:p>
                  </a:txBody>
                  <a:tcPr marL="0" marR="0" marT="48895" marB="0">
                    <a:lnL w="76200">
                      <a:solidFill>
                        <a:srgbClr val="000000"/>
                      </a:solidFill>
                      <a:prstDash val="solid"/>
                    </a:lnL>
                    <a:lnR w="76200">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gridSpan="2">
                  <a:txBody>
                    <a:bodyPr/>
                    <a:lstStyle/>
                    <a:p>
                      <a:pPr marL="478155">
                        <a:lnSpc>
                          <a:spcPct val="100000"/>
                        </a:lnSpc>
                        <a:spcBef>
                          <a:spcPts val="385"/>
                        </a:spcBef>
                      </a:pPr>
                      <a:r>
                        <a:rPr sz="2200" i="1" spc="-5" dirty="0">
                          <a:latin typeface="Times New Roman"/>
                          <a:cs typeface="Times New Roman"/>
                        </a:rPr>
                        <a:t>toothache</a:t>
                      </a:r>
                      <a:endParaRPr sz="2200">
                        <a:latin typeface="Times New Roman"/>
                        <a:cs typeface="Times New Roman"/>
                      </a:endParaRPr>
                    </a:p>
                  </a:txBody>
                  <a:tcPr marL="0" marR="0" marT="48895" marB="0">
                    <a:lnL w="762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478155">
                <a:tc>
                  <a:txBody>
                    <a:bodyPr/>
                    <a:lstStyle/>
                    <a:p>
                      <a:pPr>
                        <a:lnSpc>
                          <a:spcPct val="100000"/>
                        </a:lnSpc>
                      </a:pPr>
                      <a:endParaRPr sz="2000">
                        <a:latin typeface="Times New Roman"/>
                        <a:cs typeface="Times New Roman"/>
                      </a:endParaRPr>
                    </a:p>
                  </a:txBody>
                  <a:tcPr marL="0" marR="0" marT="0" marB="0">
                    <a:lnL w="28575">
                      <a:solidFill>
                        <a:srgbClr val="000000"/>
                      </a:solidFill>
                      <a:prstDash val="solid"/>
                    </a:lnL>
                    <a:lnR w="76200">
                      <a:solidFill>
                        <a:srgbClr val="000000"/>
                      </a:solidFill>
                      <a:prstDash val="solid"/>
                    </a:lnR>
                    <a:lnT w="28575">
                      <a:solidFill>
                        <a:srgbClr val="000000"/>
                      </a:solidFill>
                      <a:prstDash val="solid"/>
                    </a:lnT>
                    <a:lnB w="76200">
                      <a:solidFill>
                        <a:srgbClr val="000000"/>
                      </a:solidFill>
                      <a:prstDash val="solid"/>
                    </a:lnB>
                  </a:tcPr>
                </a:tc>
                <a:tc>
                  <a:txBody>
                    <a:bodyPr/>
                    <a:lstStyle/>
                    <a:p>
                      <a:pPr marL="26034" algn="ctr">
                        <a:lnSpc>
                          <a:spcPct val="100000"/>
                        </a:lnSpc>
                        <a:spcBef>
                          <a:spcPts val="385"/>
                        </a:spcBef>
                      </a:pPr>
                      <a:r>
                        <a:rPr sz="2200" i="1" spc="-5" dirty="0">
                          <a:latin typeface="Times New Roman"/>
                          <a:cs typeface="Times New Roman"/>
                        </a:rPr>
                        <a:t>catch</a:t>
                      </a:r>
                      <a:endParaRPr sz="2200">
                        <a:latin typeface="Times New Roman"/>
                        <a:cs typeface="Times New Roman"/>
                      </a:endParaRPr>
                    </a:p>
                  </a:txBody>
                  <a:tcPr marL="0" marR="0" marT="48895" marB="0">
                    <a:lnL w="76200">
                      <a:solidFill>
                        <a:srgbClr val="000000"/>
                      </a:solidFill>
                      <a:prstDash val="solid"/>
                    </a:lnL>
                    <a:lnR w="28575">
                      <a:solidFill>
                        <a:srgbClr val="000000"/>
                      </a:solidFill>
                      <a:prstDash val="solid"/>
                    </a:lnR>
                    <a:lnT w="28575">
                      <a:solidFill>
                        <a:srgbClr val="000000"/>
                      </a:solidFill>
                      <a:prstDash val="solid"/>
                    </a:lnT>
                    <a:lnB w="76200">
                      <a:solidFill>
                        <a:srgbClr val="FF0000"/>
                      </a:solidFill>
                      <a:prstDash val="solid"/>
                    </a:lnB>
                  </a:tcPr>
                </a:tc>
                <a:tc>
                  <a:txBody>
                    <a:bodyPr/>
                    <a:lstStyle/>
                    <a:p>
                      <a:pPr marL="428625">
                        <a:lnSpc>
                          <a:spcPct val="100000"/>
                        </a:lnSpc>
                        <a:spcBef>
                          <a:spcPts val="385"/>
                        </a:spcBef>
                      </a:pPr>
                      <a:r>
                        <a:rPr sz="2200" i="1" spc="-5" dirty="0">
                          <a:latin typeface="Times New Roman"/>
                          <a:cs typeface="Times New Roman"/>
                        </a:rPr>
                        <a:t>catch</a:t>
                      </a:r>
                      <a:endParaRPr sz="2200">
                        <a:latin typeface="Times New Roman"/>
                        <a:cs typeface="Times New Roman"/>
                      </a:endParaRPr>
                    </a:p>
                  </a:txBody>
                  <a:tcPr marL="0" marR="0" marT="48895" marB="0">
                    <a:lnL w="28575">
                      <a:solidFill>
                        <a:srgbClr val="000000"/>
                      </a:solidFill>
                      <a:prstDash val="solid"/>
                    </a:lnL>
                    <a:lnR w="76200">
                      <a:solidFill>
                        <a:srgbClr val="000000"/>
                      </a:solidFill>
                      <a:prstDash val="solid"/>
                    </a:lnR>
                    <a:lnT w="28575">
                      <a:solidFill>
                        <a:srgbClr val="000000"/>
                      </a:solidFill>
                      <a:prstDash val="solid"/>
                    </a:lnT>
                    <a:lnB w="76200">
                      <a:solidFill>
                        <a:srgbClr val="FF0000"/>
                      </a:solidFill>
                      <a:prstDash val="solid"/>
                    </a:lnB>
                  </a:tcPr>
                </a:tc>
                <a:tc>
                  <a:txBody>
                    <a:bodyPr/>
                    <a:lstStyle/>
                    <a:p>
                      <a:pPr marL="26034" algn="ctr">
                        <a:lnSpc>
                          <a:spcPct val="100000"/>
                        </a:lnSpc>
                        <a:spcBef>
                          <a:spcPts val="385"/>
                        </a:spcBef>
                      </a:pPr>
                      <a:r>
                        <a:rPr sz="2200" i="1" spc="-5" dirty="0">
                          <a:latin typeface="Times New Roman"/>
                          <a:cs typeface="Times New Roman"/>
                        </a:rPr>
                        <a:t>catch</a:t>
                      </a:r>
                      <a:endParaRPr sz="2200">
                        <a:latin typeface="Times New Roman"/>
                        <a:cs typeface="Times New Roman"/>
                      </a:endParaRPr>
                    </a:p>
                  </a:txBody>
                  <a:tcPr marL="0" marR="0" marT="48895" marB="0">
                    <a:lnL w="76200">
                      <a:solidFill>
                        <a:srgbClr val="000000"/>
                      </a:solidFill>
                      <a:prstDash val="solid"/>
                    </a:lnL>
                    <a:lnR w="28575">
                      <a:solidFill>
                        <a:srgbClr val="000000"/>
                      </a:solidFill>
                      <a:prstDash val="solid"/>
                    </a:lnR>
                    <a:lnT w="28575">
                      <a:solidFill>
                        <a:srgbClr val="000000"/>
                      </a:solidFill>
                      <a:prstDash val="solid"/>
                    </a:lnT>
                    <a:lnB w="76200">
                      <a:solidFill>
                        <a:srgbClr val="000000"/>
                      </a:solidFill>
                      <a:prstDash val="solid"/>
                    </a:lnB>
                  </a:tcPr>
                </a:tc>
                <a:tc>
                  <a:txBody>
                    <a:bodyPr/>
                    <a:lstStyle/>
                    <a:p>
                      <a:pPr marL="428625">
                        <a:lnSpc>
                          <a:spcPct val="100000"/>
                        </a:lnSpc>
                        <a:spcBef>
                          <a:spcPts val="385"/>
                        </a:spcBef>
                      </a:pPr>
                      <a:r>
                        <a:rPr sz="2200" i="1" spc="-5" dirty="0">
                          <a:latin typeface="Times New Roman"/>
                          <a:cs typeface="Times New Roman"/>
                        </a:rPr>
                        <a:t>catch</a:t>
                      </a:r>
                      <a:endParaRPr sz="2200">
                        <a:latin typeface="Times New Roman"/>
                        <a:cs typeface="Times New Roman"/>
                      </a:endParaRPr>
                    </a:p>
                  </a:txBody>
                  <a:tcPr marL="0" marR="0" marT="48895" marB="0">
                    <a:lnL w="28575">
                      <a:solidFill>
                        <a:srgbClr val="000000"/>
                      </a:solidFill>
                      <a:prstDash val="solid"/>
                    </a:lnL>
                    <a:lnR w="28575">
                      <a:solidFill>
                        <a:srgbClr val="000000"/>
                      </a:solidFill>
                      <a:prstDash val="solid"/>
                    </a:lnR>
                    <a:lnT w="28575">
                      <a:solidFill>
                        <a:srgbClr val="000000"/>
                      </a:solidFill>
                      <a:prstDash val="solid"/>
                    </a:lnT>
                    <a:lnB w="76200">
                      <a:solidFill>
                        <a:srgbClr val="000000"/>
                      </a:solidFill>
                      <a:prstDash val="solid"/>
                    </a:lnB>
                  </a:tcPr>
                </a:tc>
                <a:extLst>
                  <a:ext uri="{0D108BD9-81ED-4DB2-BD59-A6C34878D82A}">
                    <a16:rowId xmlns:a16="http://schemas.microsoft.com/office/drawing/2014/main" val="10001"/>
                  </a:ext>
                </a:extLst>
              </a:tr>
              <a:tr h="478155">
                <a:tc>
                  <a:txBody>
                    <a:bodyPr/>
                    <a:lstStyle/>
                    <a:p>
                      <a:pPr marR="123189" algn="r">
                        <a:lnSpc>
                          <a:spcPct val="100000"/>
                        </a:lnSpc>
                        <a:spcBef>
                          <a:spcPts val="385"/>
                        </a:spcBef>
                      </a:pPr>
                      <a:r>
                        <a:rPr sz="2200" i="1" spc="-5" dirty="0">
                          <a:latin typeface="Times New Roman"/>
                          <a:cs typeface="Times New Roman"/>
                        </a:rPr>
                        <a:t>cavity</a:t>
                      </a:r>
                      <a:endParaRPr sz="2200">
                        <a:latin typeface="Times New Roman"/>
                        <a:cs typeface="Times New Roman"/>
                      </a:endParaRPr>
                    </a:p>
                  </a:txBody>
                  <a:tcPr marL="0" marR="0" marT="48895" marB="0">
                    <a:lnL w="28575">
                      <a:solidFill>
                        <a:srgbClr val="000000"/>
                      </a:solidFill>
                      <a:prstDash val="solid"/>
                    </a:lnL>
                    <a:lnR w="76200">
                      <a:solidFill>
                        <a:srgbClr val="FF0000"/>
                      </a:solidFill>
                      <a:prstDash val="solid"/>
                    </a:lnR>
                    <a:lnT w="76200">
                      <a:solidFill>
                        <a:srgbClr val="000000"/>
                      </a:solidFill>
                      <a:prstDash val="solid"/>
                    </a:lnT>
                    <a:lnB w="28575">
                      <a:solidFill>
                        <a:srgbClr val="000000"/>
                      </a:solidFill>
                      <a:prstDash val="solid"/>
                    </a:lnB>
                  </a:tcPr>
                </a:tc>
                <a:tc>
                  <a:txBody>
                    <a:bodyPr/>
                    <a:lstStyle/>
                    <a:p>
                      <a:pPr marL="64769" algn="ctr">
                        <a:lnSpc>
                          <a:spcPct val="100000"/>
                        </a:lnSpc>
                        <a:spcBef>
                          <a:spcPts val="439"/>
                        </a:spcBef>
                      </a:pPr>
                      <a:r>
                        <a:rPr sz="2200" b="1" spc="-5" dirty="0">
                          <a:latin typeface="Arial"/>
                          <a:cs typeface="Arial"/>
                        </a:rPr>
                        <a:t>.108</a:t>
                      </a:r>
                      <a:endParaRPr sz="2200">
                        <a:latin typeface="Arial"/>
                        <a:cs typeface="Arial"/>
                      </a:endParaRPr>
                    </a:p>
                  </a:txBody>
                  <a:tcPr marL="0" marR="0" marT="55879" marB="0">
                    <a:lnL w="76200">
                      <a:solidFill>
                        <a:srgbClr val="FF0000"/>
                      </a:solidFill>
                      <a:prstDash val="solid"/>
                    </a:lnL>
                    <a:lnR w="28575">
                      <a:solidFill>
                        <a:srgbClr val="000000"/>
                      </a:solidFill>
                      <a:prstDash val="solid"/>
                    </a:lnR>
                    <a:lnT w="76200">
                      <a:solidFill>
                        <a:srgbClr val="FF0000"/>
                      </a:solidFill>
                      <a:prstDash val="solid"/>
                    </a:lnT>
                    <a:lnB w="28575">
                      <a:solidFill>
                        <a:srgbClr val="00FF00"/>
                      </a:solidFill>
                      <a:prstDash val="solid"/>
                    </a:lnB>
                  </a:tcPr>
                </a:tc>
                <a:tc>
                  <a:txBody>
                    <a:bodyPr/>
                    <a:lstStyle/>
                    <a:p>
                      <a:pPr marL="159385">
                        <a:lnSpc>
                          <a:spcPct val="100000"/>
                        </a:lnSpc>
                        <a:spcBef>
                          <a:spcPts val="439"/>
                        </a:spcBef>
                      </a:pPr>
                      <a:r>
                        <a:rPr sz="2200" b="1" spc="-5" dirty="0">
                          <a:latin typeface="Arial"/>
                          <a:cs typeface="Arial"/>
                        </a:rPr>
                        <a:t>.012</a:t>
                      </a:r>
                      <a:endParaRPr sz="2200">
                        <a:latin typeface="Arial"/>
                        <a:cs typeface="Arial"/>
                      </a:endParaRPr>
                    </a:p>
                  </a:txBody>
                  <a:tcPr marL="0" marR="0" marT="55879" marB="0">
                    <a:lnL w="28575">
                      <a:solidFill>
                        <a:srgbClr val="000000"/>
                      </a:solidFill>
                      <a:prstDash val="solid"/>
                    </a:lnL>
                    <a:lnR w="76200">
                      <a:solidFill>
                        <a:srgbClr val="FF0000"/>
                      </a:solidFill>
                      <a:prstDash val="solid"/>
                    </a:lnR>
                    <a:lnT w="76200">
                      <a:solidFill>
                        <a:srgbClr val="FF0000"/>
                      </a:solidFill>
                      <a:prstDash val="solid"/>
                    </a:lnT>
                    <a:lnB w="28575">
                      <a:solidFill>
                        <a:srgbClr val="00FF00"/>
                      </a:solidFill>
                      <a:prstDash val="solid"/>
                    </a:lnB>
                  </a:tcPr>
                </a:tc>
                <a:tc>
                  <a:txBody>
                    <a:bodyPr/>
                    <a:lstStyle/>
                    <a:p>
                      <a:pPr marL="64769" algn="ctr">
                        <a:lnSpc>
                          <a:spcPct val="100000"/>
                        </a:lnSpc>
                        <a:spcBef>
                          <a:spcPts val="439"/>
                        </a:spcBef>
                      </a:pPr>
                      <a:r>
                        <a:rPr sz="2200" b="1" spc="-5" dirty="0">
                          <a:latin typeface="Arial"/>
                          <a:cs typeface="Arial"/>
                        </a:rPr>
                        <a:t>.072</a:t>
                      </a:r>
                      <a:endParaRPr sz="2200">
                        <a:latin typeface="Arial"/>
                        <a:cs typeface="Arial"/>
                      </a:endParaRPr>
                    </a:p>
                  </a:txBody>
                  <a:tcPr marL="0" marR="0" marT="55879" marB="0">
                    <a:lnL w="76200">
                      <a:solidFill>
                        <a:srgbClr val="FF0000"/>
                      </a:solidFill>
                      <a:prstDash val="solid"/>
                    </a:lnL>
                    <a:lnR w="28575">
                      <a:solidFill>
                        <a:srgbClr val="000000"/>
                      </a:solidFill>
                      <a:prstDash val="solid"/>
                    </a:lnR>
                    <a:lnT w="76200">
                      <a:solidFill>
                        <a:srgbClr val="000000"/>
                      </a:solidFill>
                      <a:prstDash val="solid"/>
                    </a:lnT>
                    <a:lnB w="28575">
                      <a:solidFill>
                        <a:srgbClr val="000000"/>
                      </a:solidFill>
                      <a:prstDash val="solid"/>
                    </a:lnB>
                  </a:tcPr>
                </a:tc>
                <a:tc>
                  <a:txBody>
                    <a:bodyPr/>
                    <a:lstStyle/>
                    <a:p>
                      <a:pPr marL="159385">
                        <a:lnSpc>
                          <a:spcPct val="100000"/>
                        </a:lnSpc>
                        <a:spcBef>
                          <a:spcPts val="439"/>
                        </a:spcBef>
                      </a:pPr>
                      <a:r>
                        <a:rPr sz="2200" b="1" spc="-5" dirty="0">
                          <a:latin typeface="Arial"/>
                          <a:cs typeface="Arial"/>
                        </a:rPr>
                        <a:t>.008</a:t>
                      </a:r>
                      <a:endParaRPr sz="2200">
                        <a:latin typeface="Arial"/>
                        <a:cs typeface="Arial"/>
                      </a:endParaRPr>
                    </a:p>
                  </a:txBody>
                  <a:tcPr marL="0" marR="0" marT="55879" marB="0">
                    <a:lnL w="28575">
                      <a:solidFill>
                        <a:srgbClr val="000000"/>
                      </a:solidFill>
                      <a:prstDash val="solid"/>
                    </a:lnL>
                    <a:lnR w="28575">
                      <a:solidFill>
                        <a:srgbClr val="000000"/>
                      </a:solidFill>
                      <a:prstDash val="solid"/>
                    </a:lnR>
                    <a:lnT w="76200">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478155">
                <a:tc>
                  <a:txBody>
                    <a:bodyPr/>
                    <a:lstStyle/>
                    <a:p>
                      <a:pPr marR="123189" algn="r">
                        <a:lnSpc>
                          <a:spcPct val="100000"/>
                        </a:lnSpc>
                        <a:spcBef>
                          <a:spcPts val="385"/>
                        </a:spcBef>
                      </a:pPr>
                      <a:r>
                        <a:rPr sz="2200" i="1" spc="-5" dirty="0">
                          <a:latin typeface="Times New Roman"/>
                          <a:cs typeface="Times New Roman"/>
                        </a:rPr>
                        <a:t>cavity</a:t>
                      </a:r>
                      <a:endParaRPr sz="2200">
                        <a:latin typeface="Times New Roman"/>
                        <a:cs typeface="Times New Roman"/>
                      </a:endParaRPr>
                    </a:p>
                  </a:txBody>
                  <a:tcPr marL="0" marR="0" marT="48895" marB="0">
                    <a:lnL w="28575">
                      <a:solidFill>
                        <a:srgbClr val="000000"/>
                      </a:solidFill>
                      <a:prstDash val="solid"/>
                    </a:lnL>
                    <a:lnR w="76200">
                      <a:solidFill>
                        <a:srgbClr val="FF0000"/>
                      </a:solidFill>
                      <a:prstDash val="solid"/>
                    </a:lnR>
                    <a:lnT w="28575">
                      <a:solidFill>
                        <a:srgbClr val="000000"/>
                      </a:solidFill>
                      <a:prstDash val="solid"/>
                    </a:lnT>
                    <a:lnB w="28575">
                      <a:solidFill>
                        <a:srgbClr val="000000"/>
                      </a:solidFill>
                      <a:prstDash val="solid"/>
                    </a:lnB>
                  </a:tcPr>
                </a:tc>
                <a:tc>
                  <a:txBody>
                    <a:bodyPr/>
                    <a:lstStyle/>
                    <a:p>
                      <a:pPr marL="64769" algn="ctr">
                        <a:lnSpc>
                          <a:spcPct val="100000"/>
                        </a:lnSpc>
                        <a:spcBef>
                          <a:spcPts val="439"/>
                        </a:spcBef>
                      </a:pPr>
                      <a:r>
                        <a:rPr sz="2200" b="1" spc="-5" dirty="0">
                          <a:latin typeface="Arial"/>
                          <a:cs typeface="Arial"/>
                        </a:rPr>
                        <a:t>.016</a:t>
                      </a:r>
                      <a:endParaRPr sz="2200">
                        <a:latin typeface="Arial"/>
                        <a:cs typeface="Arial"/>
                      </a:endParaRPr>
                    </a:p>
                  </a:txBody>
                  <a:tcPr marL="0" marR="0" marT="55879" marB="0">
                    <a:lnL w="76200">
                      <a:solidFill>
                        <a:srgbClr val="FF0000"/>
                      </a:solidFill>
                      <a:prstDash val="solid"/>
                    </a:lnL>
                    <a:lnR w="28575">
                      <a:solidFill>
                        <a:srgbClr val="000000"/>
                      </a:solidFill>
                      <a:prstDash val="solid"/>
                    </a:lnR>
                    <a:lnT w="28575">
                      <a:solidFill>
                        <a:srgbClr val="00FF00"/>
                      </a:solidFill>
                      <a:prstDash val="solid"/>
                    </a:lnT>
                    <a:lnB w="76200">
                      <a:solidFill>
                        <a:srgbClr val="00FF00"/>
                      </a:solidFill>
                      <a:prstDash val="solid"/>
                    </a:lnB>
                  </a:tcPr>
                </a:tc>
                <a:tc>
                  <a:txBody>
                    <a:bodyPr/>
                    <a:lstStyle/>
                    <a:p>
                      <a:pPr marL="159385">
                        <a:lnSpc>
                          <a:spcPct val="100000"/>
                        </a:lnSpc>
                        <a:spcBef>
                          <a:spcPts val="439"/>
                        </a:spcBef>
                      </a:pPr>
                      <a:r>
                        <a:rPr sz="2200" b="1" spc="-5" dirty="0">
                          <a:latin typeface="Arial"/>
                          <a:cs typeface="Arial"/>
                        </a:rPr>
                        <a:t>.064</a:t>
                      </a:r>
                      <a:endParaRPr sz="2200">
                        <a:latin typeface="Arial"/>
                        <a:cs typeface="Arial"/>
                      </a:endParaRPr>
                    </a:p>
                  </a:txBody>
                  <a:tcPr marL="0" marR="0" marT="55879" marB="0">
                    <a:lnL w="28575">
                      <a:solidFill>
                        <a:srgbClr val="000000"/>
                      </a:solidFill>
                      <a:prstDash val="solid"/>
                    </a:lnL>
                    <a:lnR w="76200">
                      <a:solidFill>
                        <a:srgbClr val="FF0000"/>
                      </a:solidFill>
                      <a:prstDash val="solid"/>
                    </a:lnR>
                    <a:lnT w="28575">
                      <a:solidFill>
                        <a:srgbClr val="00FF00"/>
                      </a:solidFill>
                      <a:prstDash val="solid"/>
                    </a:lnT>
                    <a:lnB w="76200">
                      <a:solidFill>
                        <a:srgbClr val="00FF00"/>
                      </a:solidFill>
                      <a:prstDash val="solid"/>
                    </a:lnB>
                  </a:tcPr>
                </a:tc>
                <a:tc>
                  <a:txBody>
                    <a:bodyPr/>
                    <a:lstStyle/>
                    <a:p>
                      <a:pPr marL="64769" algn="ctr">
                        <a:lnSpc>
                          <a:spcPct val="100000"/>
                        </a:lnSpc>
                        <a:spcBef>
                          <a:spcPts val="439"/>
                        </a:spcBef>
                      </a:pPr>
                      <a:r>
                        <a:rPr sz="2200" b="1" spc="-5" dirty="0">
                          <a:latin typeface="Arial"/>
                          <a:cs typeface="Arial"/>
                        </a:rPr>
                        <a:t>.144</a:t>
                      </a:r>
                      <a:endParaRPr sz="2200">
                        <a:latin typeface="Arial"/>
                        <a:cs typeface="Arial"/>
                      </a:endParaRPr>
                    </a:p>
                  </a:txBody>
                  <a:tcPr marL="0" marR="0" marT="55879" marB="0">
                    <a:lnL w="76200">
                      <a:solidFill>
                        <a:srgbClr val="FF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59385">
                        <a:lnSpc>
                          <a:spcPct val="100000"/>
                        </a:lnSpc>
                        <a:spcBef>
                          <a:spcPts val="439"/>
                        </a:spcBef>
                      </a:pPr>
                      <a:r>
                        <a:rPr sz="2200" b="1" spc="-5" dirty="0">
                          <a:latin typeface="Arial"/>
                          <a:cs typeface="Arial"/>
                        </a:rPr>
                        <a:t>.576</a:t>
                      </a:r>
                      <a:endParaRPr sz="2200">
                        <a:latin typeface="Arial"/>
                        <a:cs typeface="Arial"/>
                      </a:endParaRPr>
                    </a:p>
                  </a:txBody>
                  <a:tcPr marL="0" marR="0" marT="5587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
        <p:nvSpPr>
          <p:cNvPr id="5" name="object 5"/>
          <p:cNvSpPr txBox="1"/>
          <p:nvPr/>
        </p:nvSpPr>
        <p:spPr>
          <a:xfrm>
            <a:off x="1130300" y="3975320"/>
            <a:ext cx="4444365" cy="340360"/>
          </a:xfrm>
          <a:prstGeom prst="rect">
            <a:avLst/>
          </a:prstGeom>
        </p:spPr>
        <p:txBody>
          <a:bodyPr vert="horz" wrap="square" lIns="0" tIns="14604" rIns="0" bIns="0" rtlCol="0">
            <a:spAutoFit/>
          </a:bodyPr>
          <a:lstStyle/>
          <a:p>
            <a:pPr marL="12700">
              <a:lnSpc>
                <a:spcPct val="100000"/>
              </a:lnSpc>
              <a:spcBef>
                <a:spcPts val="114"/>
              </a:spcBef>
            </a:pPr>
            <a:r>
              <a:rPr sz="2050" dirty="0">
                <a:latin typeface="Calibri"/>
                <a:cs typeface="Calibri"/>
              </a:rPr>
              <a:t>Can</a:t>
            </a:r>
            <a:r>
              <a:rPr sz="2050" spc="180" dirty="0">
                <a:latin typeface="Calibri"/>
                <a:cs typeface="Calibri"/>
              </a:rPr>
              <a:t> </a:t>
            </a:r>
            <a:r>
              <a:rPr sz="2050" spc="-60" dirty="0">
                <a:latin typeface="Calibri"/>
                <a:cs typeface="Calibri"/>
              </a:rPr>
              <a:t>also</a:t>
            </a:r>
            <a:r>
              <a:rPr sz="2050" spc="170" dirty="0">
                <a:latin typeface="Calibri"/>
                <a:cs typeface="Calibri"/>
              </a:rPr>
              <a:t> </a:t>
            </a:r>
            <a:r>
              <a:rPr sz="2050" spc="-75" dirty="0">
                <a:latin typeface="Calibri"/>
                <a:cs typeface="Calibri"/>
              </a:rPr>
              <a:t>compute</a:t>
            </a:r>
            <a:r>
              <a:rPr sz="2050" spc="185" dirty="0">
                <a:latin typeface="Calibri"/>
                <a:cs typeface="Calibri"/>
              </a:rPr>
              <a:t> </a:t>
            </a:r>
            <a:r>
              <a:rPr sz="2050" spc="-50" dirty="0">
                <a:latin typeface="Calibri"/>
                <a:cs typeface="Calibri"/>
              </a:rPr>
              <a:t>conditional</a:t>
            </a:r>
            <a:r>
              <a:rPr sz="2050" spc="170" dirty="0">
                <a:latin typeface="Calibri"/>
                <a:cs typeface="Calibri"/>
              </a:rPr>
              <a:t> </a:t>
            </a:r>
            <a:r>
              <a:rPr sz="2050" spc="-60" dirty="0">
                <a:latin typeface="Calibri"/>
                <a:cs typeface="Calibri"/>
              </a:rPr>
              <a:t>probabilities:</a:t>
            </a:r>
            <a:endParaRPr sz="2050">
              <a:latin typeface="Calibri"/>
              <a:cs typeface="Calibri"/>
            </a:endParaRPr>
          </a:p>
        </p:txBody>
      </p:sp>
      <p:sp>
        <p:nvSpPr>
          <p:cNvPr id="6" name="object 6"/>
          <p:cNvSpPr txBox="1"/>
          <p:nvPr/>
        </p:nvSpPr>
        <p:spPr>
          <a:xfrm>
            <a:off x="1447291" y="4606256"/>
            <a:ext cx="2760345" cy="340360"/>
          </a:xfrm>
          <a:prstGeom prst="rect">
            <a:avLst/>
          </a:prstGeom>
        </p:spPr>
        <p:txBody>
          <a:bodyPr vert="horz" wrap="square" lIns="0" tIns="14604" rIns="0" bIns="0" rtlCol="0">
            <a:spAutoFit/>
          </a:bodyPr>
          <a:lstStyle/>
          <a:p>
            <a:pPr marL="12700">
              <a:lnSpc>
                <a:spcPct val="100000"/>
              </a:lnSpc>
              <a:spcBef>
                <a:spcPts val="114"/>
              </a:spcBef>
            </a:pPr>
            <a:r>
              <a:rPr sz="2050" b="0" i="1" spc="70" dirty="0">
                <a:solidFill>
                  <a:srgbClr val="990099"/>
                </a:solidFill>
                <a:latin typeface="Bookman Old Style"/>
                <a:cs typeface="Bookman Old Style"/>
              </a:rPr>
              <a:t>P</a:t>
            </a:r>
            <a:r>
              <a:rPr sz="2050" b="0" i="1" spc="-335" dirty="0">
                <a:solidFill>
                  <a:srgbClr val="990099"/>
                </a:solidFill>
                <a:latin typeface="Bookman Old Style"/>
                <a:cs typeface="Bookman Old Style"/>
              </a:rPr>
              <a:t> </a:t>
            </a:r>
            <a:r>
              <a:rPr sz="2050" spc="130" dirty="0">
                <a:solidFill>
                  <a:srgbClr val="990099"/>
                </a:solidFill>
                <a:latin typeface="Garamond"/>
                <a:cs typeface="Garamond"/>
              </a:rPr>
              <a:t>(</a:t>
            </a:r>
            <a:r>
              <a:rPr sz="2050" spc="-254" dirty="0">
                <a:solidFill>
                  <a:srgbClr val="990099"/>
                </a:solidFill>
                <a:latin typeface="Lucida Sans Unicode"/>
                <a:cs typeface="Lucida Sans Unicode"/>
              </a:rPr>
              <a:t>¬</a:t>
            </a:r>
            <a:r>
              <a:rPr sz="2050" b="0" i="1" spc="-155" dirty="0">
                <a:solidFill>
                  <a:srgbClr val="990099"/>
                </a:solidFill>
                <a:latin typeface="Bookman Old Style"/>
                <a:cs typeface="Bookman Old Style"/>
              </a:rPr>
              <a:t>ca</a:t>
            </a:r>
            <a:r>
              <a:rPr sz="2050" b="0" i="1" spc="-75" dirty="0">
                <a:solidFill>
                  <a:srgbClr val="990099"/>
                </a:solidFill>
                <a:latin typeface="Bookman Old Style"/>
                <a:cs typeface="Bookman Old Style"/>
              </a:rPr>
              <a:t>v</a:t>
            </a:r>
            <a:r>
              <a:rPr sz="2050" b="0" i="1" spc="-25" dirty="0">
                <a:solidFill>
                  <a:srgbClr val="990099"/>
                </a:solidFill>
                <a:latin typeface="Bookman Old Style"/>
                <a:cs typeface="Bookman Old Style"/>
              </a:rPr>
              <a:t>it</a:t>
            </a:r>
            <a:r>
              <a:rPr sz="2050" b="0" i="1" spc="15" dirty="0">
                <a:solidFill>
                  <a:srgbClr val="990099"/>
                </a:solidFill>
                <a:latin typeface="Bookman Old Style"/>
                <a:cs typeface="Bookman Old Style"/>
              </a:rPr>
              <a:t>y</a:t>
            </a:r>
            <a:r>
              <a:rPr sz="2050" spc="-195" dirty="0">
                <a:solidFill>
                  <a:srgbClr val="990099"/>
                </a:solidFill>
                <a:latin typeface="Lucida Sans Unicode"/>
                <a:cs typeface="Lucida Sans Unicode"/>
              </a:rPr>
              <a:t>|</a:t>
            </a:r>
            <a:r>
              <a:rPr sz="2050" b="0" i="1" spc="-100" dirty="0">
                <a:solidFill>
                  <a:srgbClr val="990099"/>
                </a:solidFill>
                <a:latin typeface="Bookman Old Style"/>
                <a:cs typeface="Bookman Old Style"/>
              </a:rPr>
              <a:t>toothach</a:t>
            </a:r>
            <a:r>
              <a:rPr sz="2050" b="0" i="1" spc="-110" dirty="0">
                <a:solidFill>
                  <a:srgbClr val="990099"/>
                </a:solidFill>
                <a:latin typeface="Bookman Old Style"/>
                <a:cs typeface="Bookman Old Style"/>
              </a:rPr>
              <a:t>e</a:t>
            </a:r>
            <a:r>
              <a:rPr sz="2050" spc="130" dirty="0">
                <a:solidFill>
                  <a:srgbClr val="990099"/>
                </a:solidFill>
                <a:latin typeface="Garamond"/>
                <a:cs typeface="Garamond"/>
              </a:rPr>
              <a:t>)</a:t>
            </a:r>
            <a:r>
              <a:rPr sz="2050" dirty="0">
                <a:solidFill>
                  <a:srgbClr val="990099"/>
                </a:solidFill>
                <a:latin typeface="Garamond"/>
                <a:cs typeface="Garamond"/>
              </a:rPr>
              <a:t> </a:t>
            </a:r>
            <a:r>
              <a:rPr sz="2050" spc="-65" dirty="0">
                <a:solidFill>
                  <a:srgbClr val="990099"/>
                </a:solidFill>
                <a:latin typeface="Garamond"/>
                <a:cs typeface="Garamond"/>
              </a:rPr>
              <a:t> </a:t>
            </a:r>
            <a:r>
              <a:rPr sz="2050" spc="120" dirty="0">
                <a:solidFill>
                  <a:srgbClr val="990099"/>
                </a:solidFill>
                <a:latin typeface="Garamond"/>
                <a:cs typeface="Garamond"/>
              </a:rPr>
              <a:t>=</a:t>
            </a:r>
            <a:endParaRPr sz="2050">
              <a:latin typeface="Garamond"/>
              <a:cs typeface="Garamond"/>
            </a:endParaRPr>
          </a:p>
        </p:txBody>
      </p:sp>
      <p:sp>
        <p:nvSpPr>
          <p:cNvPr id="7" name="object 7"/>
          <p:cNvSpPr txBox="1"/>
          <p:nvPr/>
        </p:nvSpPr>
        <p:spPr>
          <a:xfrm>
            <a:off x="4326134" y="4429472"/>
            <a:ext cx="2665730" cy="340360"/>
          </a:xfrm>
          <a:prstGeom prst="rect">
            <a:avLst/>
          </a:prstGeom>
        </p:spPr>
        <p:txBody>
          <a:bodyPr vert="horz" wrap="square" lIns="0" tIns="14604" rIns="0" bIns="0" rtlCol="0">
            <a:spAutoFit/>
          </a:bodyPr>
          <a:lstStyle/>
          <a:p>
            <a:pPr marL="12700">
              <a:lnSpc>
                <a:spcPct val="100000"/>
              </a:lnSpc>
              <a:spcBef>
                <a:spcPts val="114"/>
              </a:spcBef>
            </a:pPr>
            <a:r>
              <a:rPr sz="2050" b="0" i="1" spc="70" dirty="0">
                <a:solidFill>
                  <a:srgbClr val="990099"/>
                </a:solidFill>
                <a:latin typeface="Bookman Old Style"/>
                <a:cs typeface="Bookman Old Style"/>
              </a:rPr>
              <a:t>P</a:t>
            </a:r>
            <a:r>
              <a:rPr sz="2050" b="0" i="1" spc="-335" dirty="0">
                <a:solidFill>
                  <a:srgbClr val="990099"/>
                </a:solidFill>
                <a:latin typeface="Bookman Old Style"/>
                <a:cs typeface="Bookman Old Style"/>
              </a:rPr>
              <a:t> </a:t>
            </a:r>
            <a:r>
              <a:rPr sz="2050" spc="130" dirty="0">
                <a:solidFill>
                  <a:srgbClr val="990099"/>
                </a:solidFill>
                <a:latin typeface="Garamond"/>
                <a:cs typeface="Garamond"/>
              </a:rPr>
              <a:t>(</a:t>
            </a:r>
            <a:r>
              <a:rPr sz="2050" spc="-254" dirty="0">
                <a:solidFill>
                  <a:srgbClr val="990099"/>
                </a:solidFill>
                <a:latin typeface="Lucida Sans Unicode"/>
                <a:cs typeface="Lucida Sans Unicode"/>
              </a:rPr>
              <a:t>¬</a:t>
            </a:r>
            <a:r>
              <a:rPr sz="2050" b="0" i="1" spc="-155" dirty="0">
                <a:solidFill>
                  <a:srgbClr val="990099"/>
                </a:solidFill>
                <a:latin typeface="Bookman Old Style"/>
                <a:cs typeface="Bookman Old Style"/>
              </a:rPr>
              <a:t>ca</a:t>
            </a:r>
            <a:r>
              <a:rPr sz="2050" b="0" i="1" spc="-75" dirty="0">
                <a:solidFill>
                  <a:srgbClr val="990099"/>
                </a:solidFill>
                <a:latin typeface="Bookman Old Style"/>
                <a:cs typeface="Bookman Old Style"/>
              </a:rPr>
              <a:t>v</a:t>
            </a:r>
            <a:r>
              <a:rPr sz="2050" b="0" i="1" spc="-35" dirty="0">
                <a:solidFill>
                  <a:srgbClr val="990099"/>
                </a:solidFill>
                <a:latin typeface="Bookman Old Style"/>
                <a:cs typeface="Bookman Old Style"/>
              </a:rPr>
              <a:t>ity</a:t>
            </a:r>
            <a:r>
              <a:rPr sz="2050" b="0" i="1" spc="-105" dirty="0">
                <a:solidFill>
                  <a:srgbClr val="990099"/>
                </a:solidFill>
                <a:latin typeface="Bookman Old Style"/>
                <a:cs typeface="Bookman Old Style"/>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b="0" i="1" spc="-100" dirty="0">
                <a:solidFill>
                  <a:srgbClr val="990099"/>
                </a:solidFill>
                <a:latin typeface="Bookman Old Style"/>
                <a:cs typeface="Bookman Old Style"/>
              </a:rPr>
              <a:t>toothach</a:t>
            </a:r>
            <a:r>
              <a:rPr sz="2050" b="0" i="1" spc="-110" dirty="0">
                <a:solidFill>
                  <a:srgbClr val="990099"/>
                </a:solidFill>
                <a:latin typeface="Bookman Old Style"/>
                <a:cs typeface="Bookman Old Style"/>
              </a:rPr>
              <a:t>e</a:t>
            </a:r>
            <a:r>
              <a:rPr sz="2050" spc="130" dirty="0">
                <a:solidFill>
                  <a:srgbClr val="990099"/>
                </a:solidFill>
                <a:latin typeface="Garamond"/>
                <a:cs typeface="Garamond"/>
              </a:rPr>
              <a:t>)</a:t>
            </a:r>
            <a:endParaRPr sz="2050">
              <a:latin typeface="Garamond"/>
              <a:cs typeface="Garamond"/>
            </a:endParaRPr>
          </a:p>
        </p:txBody>
      </p:sp>
      <p:sp>
        <p:nvSpPr>
          <p:cNvPr id="8" name="object 8"/>
          <p:cNvSpPr/>
          <p:nvPr/>
        </p:nvSpPr>
        <p:spPr>
          <a:xfrm>
            <a:off x="4338675" y="4815992"/>
            <a:ext cx="2641600" cy="0"/>
          </a:xfrm>
          <a:custGeom>
            <a:avLst/>
            <a:gdLst/>
            <a:ahLst/>
            <a:cxnLst/>
            <a:rect l="l" t="t" r="r" b="b"/>
            <a:pathLst>
              <a:path w="2641600">
                <a:moveTo>
                  <a:pt x="0" y="0"/>
                </a:moveTo>
                <a:lnTo>
                  <a:pt x="2641092" y="0"/>
                </a:lnTo>
              </a:path>
            </a:pathLst>
          </a:custGeom>
          <a:ln w="6095">
            <a:solidFill>
              <a:srgbClr val="980098"/>
            </a:solidFill>
          </a:ln>
        </p:spPr>
        <p:txBody>
          <a:bodyPr wrap="square" lIns="0" tIns="0" rIns="0" bIns="0" rtlCol="0"/>
          <a:lstStyle/>
          <a:p>
            <a:endParaRPr/>
          </a:p>
        </p:txBody>
      </p:sp>
      <p:sp>
        <p:nvSpPr>
          <p:cNvPr id="9" name="object 9"/>
          <p:cNvSpPr txBox="1"/>
          <p:nvPr/>
        </p:nvSpPr>
        <p:spPr>
          <a:xfrm>
            <a:off x="4906771" y="4787612"/>
            <a:ext cx="1711960" cy="625475"/>
          </a:xfrm>
          <a:prstGeom prst="rect">
            <a:avLst/>
          </a:prstGeom>
        </p:spPr>
        <p:txBody>
          <a:bodyPr vert="horz" wrap="square" lIns="0" tIns="47625" rIns="0" bIns="0" rtlCol="0">
            <a:spAutoFit/>
          </a:bodyPr>
          <a:lstStyle/>
          <a:p>
            <a:pPr marL="289560" marR="5080" indent="-277495">
              <a:lnSpc>
                <a:spcPts val="2240"/>
              </a:lnSpc>
              <a:spcBef>
                <a:spcPts val="375"/>
              </a:spcBef>
            </a:pPr>
            <a:r>
              <a:rPr sz="2050" b="0" i="1" spc="70" dirty="0">
                <a:solidFill>
                  <a:srgbClr val="990099"/>
                </a:solidFill>
                <a:latin typeface="Bookman Old Style"/>
                <a:cs typeface="Bookman Old Style"/>
              </a:rPr>
              <a:t>P</a:t>
            </a:r>
            <a:r>
              <a:rPr sz="2050" b="0" i="1" spc="-335" dirty="0">
                <a:solidFill>
                  <a:srgbClr val="990099"/>
                </a:solidFill>
                <a:latin typeface="Bookman Old Style"/>
                <a:cs typeface="Bookman Old Style"/>
              </a:rPr>
              <a:t> </a:t>
            </a:r>
            <a:r>
              <a:rPr sz="2050" spc="130" dirty="0">
                <a:solidFill>
                  <a:srgbClr val="990099"/>
                </a:solidFill>
                <a:latin typeface="Garamond"/>
                <a:cs typeface="Garamond"/>
              </a:rPr>
              <a:t>(</a:t>
            </a:r>
            <a:r>
              <a:rPr sz="2050" b="0" i="1" spc="-100" dirty="0">
                <a:solidFill>
                  <a:srgbClr val="990099"/>
                </a:solidFill>
                <a:latin typeface="Bookman Old Style"/>
                <a:cs typeface="Bookman Old Style"/>
              </a:rPr>
              <a:t>toothach</a:t>
            </a:r>
            <a:r>
              <a:rPr sz="2050" b="0" i="1" spc="-110" dirty="0">
                <a:solidFill>
                  <a:srgbClr val="990099"/>
                </a:solidFill>
                <a:latin typeface="Bookman Old Style"/>
                <a:cs typeface="Bookman Old Style"/>
              </a:rPr>
              <a:t>e</a:t>
            </a:r>
            <a:r>
              <a:rPr sz="2050" spc="120" dirty="0">
                <a:solidFill>
                  <a:srgbClr val="990099"/>
                </a:solidFill>
                <a:latin typeface="Garamond"/>
                <a:cs typeface="Garamond"/>
              </a:rPr>
              <a:t>)  </a:t>
            </a:r>
            <a:r>
              <a:rPr sz="2050" spc="-25" dirty="0">
                <a:solidFill>
                  <a:srgbClr val="990099"/>
                </a:solidFill>
                <a:latin typeface="Garamond"/>
                <a:cs typeface="Garamond"/>
              </a:rPr>
              <a:t>0</a:t>
            </a:r>
            <a:r>
              <a:rPr sz="2050" b="0" i="1" spc="-25" dirty="0">
                <a:solidFill>
                  <a:srgbClr val="990099"/>
                </a:solidFill>
                <a:latin typeface="Bookman Old Style"/>
                <a:cs typeface="Bookman Old Style"/>
              </a:rPr>
              <a:t>.</a:t>
            </a:r>
            <a:r>
              <a:rPr sz="2050" spc="-25" dirty="0">
                <a:solidFill>
                  <a:srgbClr val="990099"/>
                </a:solidFill>
                <a:latin typeface="Garamond"/>
                <a:cs typeface="Garamond"/>
              </a:rPr>
              <a:t>016</a:t>
            </a:r>
            <a:r>
              <a:rPr sz="2050" spc="-105" dirty="0">
                <a:solidFill>
                  <a:srgbClr val="990099"/>
                </a:solidFill>
                <a:latin typeface="Garamond"/>
                <a:cs typeface="Garamond"/>
              </a:rPr>
              <a:t> </a:t>
            </a:r>
            <a:r>
              <a:rPr sz="2050" spc="120" dirty="0">
                <a:solidFill>
                  <a:srgbClr val="990099"/>
                </a:solidFill>
                <a:latin typeface="Garamond"/>
                <a:cs typeface="Garamond"/>
              </a:rPr>
              <a:t>+</a:t>
            </a:r>
            <a:r>
              <a:rPr sz="2050" spc="-105" dirty="0">
                <a:solidFill>
                  <a:srgbClr val="990099"/>
                </a:solidFill>
                <a:latin typeface="Garamond"/>
                <a:cs typeface="Garamond"/>
              </a:rPr>
              <a:t> </a:t>
            </a:r>
            <a:r>
              <a:rPr sz="2050" spc="-25" dirty="0">
                <a:solidFill>
                  <a:srgbClr val="990099"/>
                </a:solidFill>
                <a:latin typeface="Garamond"/>
                <a:cs typeface="Garamond"/>
              </a:rPr>
              <a:t>0</a:t>
            </a:r>
            <a:r>
              <a:rPr sz="2050" b="0" i="1" spc="-25" dirty="0">
                <a:solidFill>
                  <a:srgbClr val="990099"/>
                </a:solidFill>
                <a:latin typeface="Bookman Old Style"/>
                <a:cs typeface="Bookman Old Style"/>
              </a:rPr>
              <a:t>.</a:t>
            </a:r>
            <a:r>
              <a:rPr sz="2050" spc="-25" dirty="0">
                <a:solidFill>
                  <a:srgbClr val="990099"/>
                </a:solidFill>
                <a:latin typeface="Garamond"/>
                <a:cs typeface="Garamond"/>
              </a:rPr>
              <a:t>064</a:t>
            </a:r>
            <a:endParaRPr sz="2050">
              <a:latin typeface="Garamond"/>
              <a:cs typeface="Garamond"/>
            </a:endParaRPr>
          </a:p>
        </p:txBody>
      </p:sp>
      <p:sp>
        <p:nvSpPr>
          <p:cNvPr id="10" name="object 10"/>
          <p:cNvSpPr txBox="1"/>
          <p:nvPr/>
        </p:nvSpPr>
        <p:spPr>
          <a:xfrm>
            <a:off x="3995418" y="5249387"/>
            <a:ext cx="214629" cy="340360"/>
          </a:xfrm>
          <a:prstGeom prst="rect">
            <a:avLst/>
          </a:prstGeom>
        </p:spPr>
        <p:txBody>
          <a:bodyPr vert="horz" wrap="square" lIns="0" tIns="14604" rIns="0" bIns="0" rtlCol="0">
            <a:spAutoFit/>
          </a:bodyPr>
          <a:lstStyle/>
          <a:p>
            <a:pPr marL="12700">
              <a:lnSpc>
                <a:spcPct val="100000"/>
              </a:lnSpc>
              <a:spcBef>
                <a:spcPts val="114"/>
              </a:spcBef>
            </a:pPr>
            <a:r>
              <a:rPr sz="2050" spc="120" dirty="0">
                <a:solidFill>
                  <a:srgbClr val="990099"/>
                </a:solidFill>
                <a:latin typeface="Garamond"/>
                <a:cs typeface="Garamond"/>
              </a:rPr>
              <a:t>=</a:t>
            </a:r>
            <a:endParaRPr sz="2050">
              <a:latin typeface="Garamond"/>
              <a:cs typeface="Garamond"/>
            </a:endParaRPr>
          </a:p>
        </p:txBody>
      </p:sp>
      <p:sp>
        <p:nvSpPr>
          <p:cNvPr id="11" name="object 11"/>
          <p:cNvSpPr/>
          <p:nvPr/>
        </p:nvSpPr>
        <p:spPr>
          <a:xfrm>
            <a:off x="4338675" y="5459120"/>
            <a:ext cx="3129280" cy="0"/>
          </a:xfrm>
          <a:custGeom>
            <a:avLst/>
            <a:gdLst/>
            <a:ahLst/>
            <a:cxnLst/>
            <a:rect l="l" t="t" r="r" b="b"/>
            <a:pathLst>
              <a:path w="3129279">
                <a:moveTo>
                  <a:pt x="0" y="0"/>
                </a:moveTo>
                <a:lnTo>
                  <a:pt x="3128772" y="0"/>
                </a:lnTo>
              </a:path>
            </a:pathLst>
          </a:custGeom>
          <a:ln w="6095">
            <a:solidFill>
              <a:srgbClr val="980098"/>
            </a:solidFill>
          </a:ln>
        </p:spPr>
        <p:txBody>
          <a:bodyPr wrap="square" lIns="0" tIns="0" rIns="0" bIns="0" rtlCol="0"/>
          <a:lstStyle/>
          <a:p>
            <a:endParaRPr/>
          </a:p>
        </p:txBody>
      </p:sp>
      <p:sp>
        <p:nvSpPr>
          <p:cNvPr id="12" name="object 12"/>
          <p:cNvSpPr txBox="1"/>
          <p:nvPr/>
        </p:nvSpPr>
        <p:spPr>
          <a:xfrm>
            <a:off x="4326128" y="5429217"/>
            <a:ext cx="3148330" cy="340360"/>
          </a:xfrm>
          <a:prstGeom prst="rect">
            <a:avLst/>
          </a:prstGeom>
        </p:spPr>
        <p:txBody>
          <a:bodyPr vert="horz" wrap="square" lIns="0" tIns="14604" rIns="0" bIns="0" rtlCol="0">
            <a:spAutoFit/>
          </a:bodyPr>
          <a:lstStyle/>
          <a:p>
            <a:pPr marL="12700">
              <a:lnSpc>
                <a:spcPct val="100000"/>
              </a:lnSpc>
              <a:spcBef>
                <a:spcPts val="114"/>
              </a:spcBef>
            </a:pPr>
            <a:r>
              <a:rPr sz="2050" spc="-25" dirty="0">
                <a:solidFill>
                  <a:srgbClr val="990099"/>
                </a:solidFill>
                <a:latin typeface="Garamond"/>
                <a:cs typeface="Garamond"/>
              </a:rPr>
              <a:t>0</a:t>
            </a:r>
            <a:r>
              <a:rPr sz="2050" b="0" i="1" spc="-25" dirty="0">
                <a:solidFill>
                  <a:srgbClr val="990099"/>
                </a:solidFill>
                <a:latin typeface="Bookman Old Style"/>
                <a:cs typeface="Bookman Old Style"/>
              </a:rPr>
              <a:t>.</a:t>
            </a:r>
            <a:r>
              <a:rPr sz="2050" spc="-25" dirty="0">
                <a:solidFill>
                  <a:srgbClr val="990099"/>
                </a:solidFill>
                <a:latin typeface="Garamond"/>
                <a:cs typeface="Garamond"/>
              </a:rPr>
              <a:t>108</a:t>
            </a:r>
            <a:r>
              <a:rPr sz="2050" spc="-75" dirty="0">
                <a:solidFill>
                  <a:srgbClr val="990099"/>
                </a:solidFill>
                <a:latin typeface="Garamond"/>
                <a:cs typeface="Garamond"/>
              </a:rPr>
              <a:t> </a:t>
            </a:r>
            <a:r>
              <a:rPr sz="2050" spc="120" dirty="0">
                <a:solidFill>
                  <a:srgbClr val="990099"/>
                </a:solidFill>
                <a:latin typeface="Garamond"/>
                <a:cs typeface="Garamond"/>
              </a:rPr>
              <a:t>+</a:t>
            </a:r>
            <a:r>
              <a:rPr sz="2050" spc="-70" dirty="0">
                <a:solidFill>
                  <a:srgbClr val="990099"/>
                </a:solidFill>
                <a:latin typeface="Garamond"/>
                <a:cs typeface="Garamond"/>
              </a:rPr>
              <a:t> </a:t>
            </a:r>
            <a:r>
              <a:rPr sz="2050" spc="-25" dirty="0">
                <a:solidFill>
                  <a:srgbClr val="990099"/>
                </a:solidFill>
                <a:latin typeface="Garamond"/>
                <a:cs typeface="Garamond"/>
              </a:rPr>
              <a:t>0</a:t>
            </a:r>
            <a:r>
              <a:rPr sz="2050" b="0" i="1" spc="-25" dirty="0">
                <a:solidFill>
                  <a:srgbClr val="990099"/>
                </a:solidFill>
                <a:latin typeface="Bookman Old Style"/>
                <a:cs typeface="Bookman Old Style"/>
              </a:rPr>
              <a:t>.</a:t>
            </a:r>
            <a:r>
              <a:rPr sz="2050" spc="-25" dirty="0">
                <a:solidFill>
                  <a:srgbClr val="990099"/>
                </a:solidFill>
                <a:latin typeface="Garamond"/>
                <a:cs typeface="Garamond"/>
              </a:rPr>
              <a:t>012</a:t>
            </a:r>
            <a:r>
              <a:rPr sz="2050" spc="-70" dirty="0">
                <a:solidFill>
                  <a:srgbClr val="990099"/>
                </a:solidFill>
                <a:latin typeface="Garamond"/>
                <a:cs typeface="Garamond"/>
              </a:rPr>
              <a:t> </a:t>
            </a:r>
            <a:r>
              <a:rPr sz="2050" spc="120" dirty="0">
                <a:solidFill>
                  <a:srgbClr val="990099"/>
                </a:solidFill>
                <a:latin typeface="Garamond"/>
                <a:cs typeface="Garamond"/>
              </a:rPr>
              <a:t>+</a:t>
            </a:r>
            <a:r>
              <a:rPr sz="2050" spc="-75" dirty="0">
                <a:solidFill>
                  <a:srgbClr val="990099"/>
                </a:solidFill>
                <a:latin typeface="Garamond"/>
                <a:cs typeface="Garamond"/>
              </a:rPr>
              <a:t> </a:t>
            </a:r>
            <a:r>
              <a:rPr sz="2050" spc="-25" dirty="0">
                <a:solidFill>
                  <a:srgbClr val="990099"/>
                </a:solidFill>
                <a:latin typeface="Garamond"/>
                <a:cs typeface="Garamond"/>
              </a:rPr>
              <a:t>0</a:t>
            </a:r>
            <a:r>
              <a:rPr sz="2050" b="0" i="1" spc="-25" dirty="0">
                <a:solidFill>
                  <a:srgbClr val="990099"/>
                </a:solidFill>
                <a:latin typeface="Bookman Old Style"/>
                <a:cs typeface="Bookman Old Style"/>
              </a:rPr>
              <a:t>.</a:t>
            </a:r>
            <a:r>
              <a:rPr sz="2050" spc="-25" dirty="0">
                <a:solidFill>
                  <a:srgbClr val="990099"/>
                </a:solidFill>
                <a:latin typeface="Garamond"/>
                <a:cs typeface="Garamond"/>
              </a:rPr>
              <a:t>016</a:t>
            </a:r>
            <a:r>
              <a:rPr sz="2050" spc="-70" dirty="0">
                <a:solidFill>
                  <a:srgbClr val="990099"/>
                </a:solidFill>
                <a:latin typeface="Garamond"/>
                <a:cs typeface="Garamond"/>
              </a:rPr>
              <a:t> </a:t>
            </a:r>
            <a:r>
              <a:rPr sz="2050" spc="120" dirty="0">
                <a:solidFill>
                  <a:srgbClr val="990099"/>
                </a:solidFill>
                <a:latin typeface="Garamond"/>
                <a:cs typeface="Garamond"/>
              </a:rPr>
              <a:t>+</a:t>
            </a:r>
            <a:r>
              <a:rPr sz="2050" spc="-70" dirty="0">
                <a:solidFill>
                  <a:srgbClr val="990099"/>
                </a:solidFill>
                <a:latin typeface="Garamond"/>
                <a:cs typeface="Garamond"/>
              </a:rPr>
              <a:t> </a:t>
            </a:r>
            <a:r>
              <a:rPr sz="2050" spc="-25" dirty="0">
                <a:solidFill>
                  <a:srgbClr val="990099"/>
                </a:solidFill>
                <a:latin typeface="Garamond"/>
                <a:cs typeface="Garamond"/>
              </a:rPr>
              <a:t>0</a:t>
            </a:r>
            <a:r>
              <a:rPr sz="2050" b="0" i="1" spc="-25" dirty="0">
                <a:solidFill>
                  <a:srgbClr val="990099"/>
                </a:solidFill>
                <a:latin typeface="Bookman Old Style"/>
                <a:cs typeface="Bookman Old Style"/>
              </a:rPr>
              <a:t>.</a:t>
            </a:r>
            <a:r>
              <a:rPr sz="2050" spc="-25" dirty="0">
                <a:solidFill>
                  <a:srgbClr val="990099"/>
                </a:solidFill>
                <a:latin typeface="Garamond"/>
                <a:cs typeface="Garamond"/>
              </a:rPr>
              <a:t>064</a:t>
            </a:r>
            <a:endParaRPr sz="2050">
              <a:latin typeface="Garamond"/>
              <a:cs typeface="Garamond"/>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13</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13</a:t>
            </a:fld>
            <a:endParaRPr spc="20" dirty="0"/>
          </a:p>
        </p:txBody>
      </p:sp>
      <p:sp>
        <p:nvSpPr>
          <p:cNvPr id="13" name="object 13"/>
          <p:cNvSpPr txBox="1"/>
          <p:nvPr/>
        </p:nvSpPr>
        <p:spPr>
          <a:xfrm>
            <a:off x="7541776" y="5249384"/>
            <a:ext cx="600075" cy="340360"/>
          </a:xfrm>
          <a:prstGeom prst="rect">
            <a:avLst/>
          </a:prstGeom>
        </p:spPr>
        <p:txBody>
          <a:bodyPr vert="horz" wrap="square" lIns="0" tIns="14604" rIns="0" bIns="0" rtlCol="0">
            <a:spAutoFit/>
          </a:bodyPr>
          <a:lstStyle/>
          <a:p>
            <a:pPr marL="12700">
              <a:lnSpc>
                <a:spcPct val="100000"/>
              </a:lnSpc>
              <a:spcBef>
                <a:spcPts val="114"/>
              </a:spcBef>
            </a:pPr>
            <a:r>
              <a:rPr sz="2050" spc="120" dirty="0">
                <a:solidFill>
                  <a:srgbClr val="990099"/>
                </a:solidFill>
                <a:latin typeface="Garamond"/>
                <a:cs typeface="Garamond"/>
              </a:rPr>
              <a:t>=</a:t>
            </a:r>
            <a:r>
              <a:rPr sz="2050" spc="-20" dirty="0">
                <a:solidFill>
                  <a:srgbClr val="990099"/>
                </a:solidFill>
                <a:latin typeface="Garamond"/>
                <a:cs typeface="Garamond"/>
              </a:rPr>
              <a:t> </a:t>
            </a:r>
            <a:r>
              <a:rPr sz="2050" spc="-30" dirty="0">
                <a:solidFill>
                  <a:srgbClr val="990099"/>
                </a:solidFill>
                <a:latin typeface="Garamond"/>
                <a:cs typeface="Garamond"/>
              </a:rPr>
              <a:t>0</a:t>
            </a:r>
            <a:r>
              <a:rPr sz="2050" b="0" i="1" spc="-30" dirty="0">
                <a:solidFill>
                  <a:srgbClr val="990099"/>
                </a:solidFill>
                <a:latin typeface="Bookman Old Style"/>
                <a:cs typeface="Bookman Old Style"/>
              </a:rPr>
              <a:t>.</a:t>
            </a:r>
            <a:r>
              <a:rPr sz="2050" spc="-30" dirty="0">
                <a:solidFill>
                  <a:srgbClr val="990099"/>
                </a:solidFill>
                <a:latin typeface="Garamond"/>
                <a:cs typeface="Garamond"/>
              </a:rPr>
              <a:t>4</a:t>
            </a:r>
            <a:endParaRPr sz="2050">
              <a:latin typeface="Garamond"/>
              <a:cs typeface="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58140"/>
          </a:xfrm>
          <a:prstGeom prst="rect">
            <a:avLst/>
          </a:prstGeom>
          <a:ln w="51816">
            <a:solidFill>
              <a:srgbClr val="000000"/>
            </a:solidFill>
          </a:ln>
        </p:spPr>
        <p:txBody>
          <a:bodyPr vert="horz" wrap="square" lIns="0" tIns="0" rIns="0" bIns="0" rtlCol="0">
            <a:spAutoFit/>
          </a:bodyPr>
          <a:lstStyle/>
          <a:p>
            <a:pPr algn="ctr">
              <a:lnSpc>
                <a:spcPts val="2635"/>
              </a:lnSpc>
            </a:pPr>
            <a:r>
              <a:rPr spc="80" dirty="0"/>
              <a:t>Normalization</a:t>
            </a:r>
          </a:p>
        </p:txBody>
      </p:sp>
      <p:graphicFrame>
        <p:nvGraphicFramePr>
          <p:cNvPr id="3" name="object 3"/>
          <p:cNvGraphicFramePr>
            <a:graphicFrameLocks noGrp="1"/>
          </p:cNvGraphicFramePr>
          <p:nvPr/>
        </p:nvGraphicFramePr>
        <p:xfrm>
          <a:off x="2556520" y="1282155"/>
          <a:ext cx="4942835" cy="1912620"/>
        </p:xfrm>
        <a:graphic>
          <a:graphicData uri="http://schemas.openxmlformats.org/drawingml/2006/table">
            <a:tbl>
              <a:tblPr firstRow="1" bandRow="1">
                <a:tableStyleId>{2D5ABB26-0587-4C30-8999-92F81FD0307C}</a:tableStyleId>
              </a:tblPr>
              <a:tblGrid>
                <a:gridCol w="1116965">
                  <a:extLst>
                    <a:ext uri="{9D8B030D-6E8A-4147-A177-3AD203B41FA5}">
                      <a16:colId xmlns:a16="http://schemas.microsoft.com/office/drawing/2014/main" val="20000"/>
                    </a:ext>
                  </a:extLst>
                </a:gridCol>
                <a:gridCol w="99694">
                  <a:extLst>
                    <a:ext uri="{9D8B030D-6E8A-4147-A177-3AD203B41FA5}">
                      <a16:colId xmlns:a16="http://schemas.microsoft.com/office/drawing/2014/main" val="20001"/>
                    </a:ext>
                  </a:extLst>
                </a:gridCol>
                <a:gridCol w="643254">
                  <a:extLst>
                    <a:ext uri="{9D8B030D-6E8A-4147-A177-3AD203B41FA5}">
                      <a16:colId xmlns:a16="http://schemas.microsoft.com/office/drawing/2014/main" val="20002"/>
                    </a:ext>
                  </a:extLst>
                </a:gridCol>
                <a:gridCol w="54610">
                  <a:extLst>
                    <a:ext uri="{9D8B030D-6E8A-4147-A177-3AD203B41FA5}">
                      <a16:colId xmlns:a16="http://schemas.microsoft.com/office/drawing/2014/main" val="20003"/>
                    </a:ext>
                  </a:extLst>
                </a:gridCol>
                <a:gridCol w="114300">
                  <a:extLst>
                    <a:ext uri="{9D8B030D-6E8A-4147-A177-3AD203B41FA5}">
                      <a16:colId xmlns:a16="http://schemas.microsoft.com/office/drawing/2014/main" val="20004"/>
                    </a:ext>
                  </a:extLst>
                </a:gridCol>
                <a:gridCol w="642619">
                  <a:extLst>
                    <a:ext uri="{9D8B030D-6E8A-4147-A177-3AD203B41FA5}">
                      <a16:colId xmlns:a16="http://schemas.microsoft.com/office/drawing/2014/main" val="20005"/>
                    </a:ext>
                  </a:extLst>
                </a:gridCol>
                <a:gridCol w="358139">
                  <a:extLst>
                    <a:ext uri="{9D8B030D-6E8A-4147-A177-3AD203B41FA5}">
                      <a16:colId xmlns:a16="http://schemas.microsoft.com/office/drawing/2014/main" val="20006"/>
                    </a:ext>
                  </a:extLst>
                </a:gridCol>
                <a:gridCol w="796925">
                  <a:extLst>
                    <a:ext uri="{9D8B030D-6E8A-4147-A177-3AD203B41FA5}">
                      <a16:colId xmlns:a16="http://schemas.microsoft.com/office/drawing/2014/main" val="20007"/>
                    </a:ext>
                  </a:extLst>
                </a:gridCol>
                <a:gridCol w="1116329">
                  <a:extLst>
                    <a:ext uri="{9D8B030D-6E8A-4147-A177-3AD203B41FA5}">
                      <a16:colId xmlns:a16="http://schemas.microsoft.com/office/drawing/2014/main" val="20008"/>
                    </a:ext>
                  </a:extLst>
                </a:gridCol>
              </a:tblGrid>
              <a:tr h="478155">
                <a:tc>
                  <a:txBody>
                    <a:bodyPr/>
                    <a:lstStyle/>
                    <a:p>
                      <a:pPr>
                        <a:lnSpc>
                          <a:spcPct val="100000"/>
                        </a:lnSpc>
                      </a:pPr>
                      <a:endParaRPr sz="2000">
                        <a:latin typeface="Times New Roman"/>
                        <a:cs typeface="Times New Roman"/>
                      </a:endParaRPr>
                    </a:p>
                  </a:txBody>
                  <a:tcPr marL="0" marR="0" marT="0" marB="0">
                    <a:lnL w="28575">
                      <a:solidFill>
                        <a:srgbClr val="000000"/>
                      </a:solidFill>
                      <a:prstDash val="solid"/>
                    </a:lnL>
                    <a:lnR w="76200">
                      <a:solidFill>
                        <a:srgbClr val="000000"/>
                      </a:solidFill>
                      <a:prstDash val="solid"/>
                    </a:lnR>
                    <a:lnT w="28575">
                      <a:solidFill>
                        <a:srgbClr val="000000"/>
                      </a:solidFill>
                      <a:prstDash val="solid"/>
                    </a:lnT>
                    <a:lnB w="28575">
                      <a:solidFill>
                        <a:srgbClr val="000000"/>
                      </a:solidFill>
                      <a:prstDash val="solid"/>
                    </a:lnB>
                  </a:tcPr>
                </a:tc>
                <a:tc gridSpan="6">
                  <a:txBody>
                    <a:bodyPr/>
                    <a:lstStyle/>
                    <a:p>
                      <a:pPr marL="388620">
                        <a:lnSpc>
                          <a:spcPct val="100000"/>
                        </a:lnSpc>
                        <a:spcBef>
                          <a:spcPts val="385"/>
                        </a:spcBef>
                      </a:pPr>
                      <a:r>
                        <a:rPr sz="2200" i="1" spc="-5" dirty="0">
                          <a:latin typeface="Times New Roman"/>
                          <a:cs typeface="Times New Roman"/>
                        </a:rPr>
                        <a:t>toothache</a:t>
                      </a:r>
                      <a:endParaRPr sz="2200">
                        <a:latin typeface="Times New Roman"/>
                        <a:cs typeface="Times New Roman"/>
                      </a:endParaRPr>
                    </a:p>
                  </a:txBody>
                  <a:tcPr marL="0" marR="0" marT="48895" marB="0">
                    <a:lnL w="76200">
                      <a:solidFill>
                        <a:srgbClr val="000000"/>
                      </a:solidFill>
                      <a:prstDash val="solid"/>
                    </a:lnL>
                    <a:lnR w="76200">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L="478155">
                        <a:lnSpc>
                          <a:spcPct val="100000"/>
                        </a:lnSpc>
                        <a:spcBef>
                          <a:spcPts val="385"/>
                        </a:spcBef>
                      </a:pPr>
                      <a:r>
                        <a:rPr sz="2200" i="1" spc="-5" dirty="0">
                          <a:latin typeface="Times New Roman"/>
                          <a:cs typeface="Times New Roman"/>
                        </a:rPr>
                        <a:t>toothache</a:t>
                      </a:r>
                      <a:endParaRPr sz="2200">
                        <a:latin typeface="Times New Roman"/>
                        <a:cs typeface="Times New Roman"/>
                      </a:endParaRPr>
                    </a:p>
                  </a:txBody>
                  <a:tcPr marL="0" marR="0" marT="48895" marB="0">
                    <a:lnL w="762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478155">
                <a:tc>
                  <a:txBody>
                    <a:bodyPr/>
                    <a:lstStyle/>
                    <a:p>
                      <a:pPr>
                        <a:lnSpc>
                          <a:spcPct val="100000"/>
                        </a:lnSpc>
                      </a:pPr>
                      <a:endParaRPr sz="2000">
                        <a:latin typeface="Times New Roman"/>
                        <a:cs typeface="Times New Roman"/>
                      </a:endParaRPr>
                    </a:p>
                  </a:txBody>
                  <a:tcPr marL="0" marR="0" marT="0" marB="0">
                    <a:lnL w="28575">
                      <a:solidFill>
                        <a:srgbClr val="000000"/>
                      </a:solidFill>
                      <a:prstDash val="solid"/>
                    </a:lnL>
                    <a:lnR w="76200">
                      <a:solidFill>
                        <a:srgbClr val="000000"/>
                      </a:solidFill>
                      <a:prstDash val="solid"/>
                    </a:lnR>
                    <a:lnT w="28575">
                      <a:solidFill>
                        <a:srgbClr val="000000"/>
                      </a:solidFill>
                      <a:prstDash val="solid"/>
                    </a:lnT>
                    <a:lnB w="76200">
                      <a:solidFill>
                        <a:srgbClr val="000000"/>
                      </a:solidFill>
                      <a:prstDash val="solid"/>
                    </a:lnB>
                  </a:tcPr>
                </a:tc>
                <a:tc gridSpan="3">
                  <a:txBody>
                    <a:bodyPr/>
                    <a:lstStyle/>
                    <a:p>
                      <a:pPr marL="109220">
                        <a:lnSpc>
                          <a:spcPct val="100000"/>
                        </a:lnSpc>
                        <a:spcBef>
                          <a:spcPts val="385"/>
                        </a:spcBef>
                      </a:pPr>
                      <a:r>
                        <a:rPr sz="2200" i="1" spc="-5" dirty="0">
                          <a:latin typeface="Times New Roman"/>
                          <a:cs typeface="Times New Roman"/>
                        </a:rPr>
                        <a:t>catch</a:t>
                      </a:r>
                      <a:endParaRPr sz="2200">
                        <a:latin typeface="Times New Roman"/>
                        <a:cs typeface="Times New Roman"/>
                      </a:endParaRPr>
                    </a:p>
                  </a:txBody>
                  <a:tcPr marL="0" marR="0" marT="48895" marB="0">
                    <a:lnL w="76200">
                      <a:solidFill>
                        <a:srgbClr val="000000"/>
                      </a:solidFill>
                      <a:prstDash val="solid"/>
                    </a:lnL>
                    <a:lnR w="28575">
                      <a:solidFill>
                        <a:srgbClr val="000000"/>
                      </a:solidFill>
                      <a:prstDash val="solid"/>
                    </a:lnR>
                    <a:lnT w="28575">
                      <a:solidFill>
                        <a:srgbClr val="000000"/>
                      </a:solidFill>
                      <a:prstDash val="solid"/>
                    </a:lnT>
                    <a:lnB w="79777">
                      <a:solidFill>
                        <a:srgbClr val="00FF00"/>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marL="428625">
                        <a:lnSpc>
                          <a:spcPct val="100000"/>
                        </a:lnSpc>
                        <a:spcBef>
                          <a:spcPts val="385"/>
                        </a:spcBef>
                      </a:pPr>
                      <a:r>
                        <a:rPr sz="2200" i="1" spc="-5" dirty="0">
                          <a:latin typeface="Times New Roman"/>
                          <a:cs typeface="Times New Roman"/>
                        </a:rPr>
                        <a:t>catch</a:t>
                      </a:r>
                      <a:endParaRPr sz="2200">
                        <a:latin typeface="Times New Roman"/>
                        <a:cs typeface="Times New Roman"/>
                      </a:endParaRPr>
                    </a:p>
                  </a:txBody>
                  <a:tcPr marL="0" marR="0" marT="48895" marB="0">
                    <a:lnL w="28575">
                      <a:solidFill>
                        <a:srgbClr val="000000"/>
                      </a:solidFill>
                      <a:prstDash val="solid"/>
                    </a:lnL>
                    <a:lnR w="76200">
                      <a:solidFill>
                        <a:srgbClr val="000000"/>
                      </a:solidFill>
                      <a:prstDash val="solid"/>
                    </a:lnR>
                    <a:lnT w="28575">
                      <a:solidFill>
                        <a:srgbClr val="000000"/>
                      </a:solidFill>
                      <a:prstDash val="solid"/>
                    </a:lnT>
                    <a:lnB w="79777">
                      <a:solidFill>
                        <a:srgbClr val="00FF0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marL="26034" algn="ctr">
                        <a:lnSpc>
                          <a:spcPct val="100000"/>
                        </a:lnSpc>
                        <a:spcBef>
                          <a:spcPts val="385"/>
                        </a:spcBef>
                      </a:pPr>
                      <a:r>
                        <a:rPr sz="2200" i="1" spc="-5" dirty="0">
                          <a:latin typeface="Times New Roman"/>
                          <a:cs typeface="Times New Roman"/>
                        </a:rPr>
                        <a:t>catch</a:t>
                      </a:r>
                      <a:endParaRPr sz="2200">
                        <a:latin typeface="Times New Roman"/>
                        <a:cs typeface="Times New Roman"/>
                      </a:endParaRPr>
                    </a:p>
                  </a:txBody>
                  <a:tcPr marL="0" marR="0" marT="48895" marB="0">
                    <a:lnL w="76200">
                      <a:solidFill>
                        <a:srgbClr val="000000"/>
                      </a:solidFill>
                      <a:prstDash val="solid"/>
                    </a:lnL>
                    <a:lnR w="28575">
                      <a:solidFill>
                        <a:srgbClr val="000000"/>
                      </a:solidFill>
                      <a:prstDash val="solid"/>
                    </a:lnR>
                    <a:lnT w="28575">
                      <a:solidFill>
                        <a:srgbClr val="000000"/>
                      </a:solidFill>
                      <a:prstDash val="solid"/>
                    </a:lnT>
                    <a:lnB w="76200">
                      <a:solidFill>
                        <a:srgbClr val="000000"/>
                      </a:solidFill>
                      <a:prstDash val="solid"/>
                    </a:lnB>
                  </a:tcPr>
                </a:tc>
                <a:tc>
                  <a:txBody>
                    <a:bodyPr/>
                    <a:lstStyle/>
                    <a:p>
                      <a:pPr marL="428625">
                        <a:lnSpc>
                          <a:spcPct val="100000"/>
                        </a:lnSpc>
                        <a:spcBef>
                          <a:spcPts val="385"/>
                        </a:spcBef>
                      </a:pPr>
                      <a:r>
                        <a:rPr sz="2200" i="1" spc="-5" dirty="0">
                          <a:latin typeface="Times New Roman"/>
                          <a:cs typeface="Times New Roman"/>
                        </a:rPr>
                        <a:t>catch</a:t>
                      </a:r>
                      <a:endParaRPr sz="2200">
                        <a:latin typeface="Times New Roman"/>
                        <a:cs typeface="Times New Roman"/>
                      </a:endParaRPr>
                    </a:p>
                  </a:txBody>
                  <a:tcPr marL="0" marR="0" marT="48895" marB="0">
                    <a:lnL w="28575">
                      <a:solidFill>
                        <a:srgbClr val="000000"/>
                      </a:solidFill>
                      <a:prstDash val="solid"/>
                    </a:lnL>
                    <a:lnR w="28575">
                      <a:solidFill>
                        <a:srgbClr val="000000"/>
                      </a:solidFill>
                      <a:prstDash val="solid"/>
                    </a:lnR>
                    <a:lnT w="28575">
                      <a:solidFill>
                        <a:srgbClr val="000000"/>
                      </a:solidFill>
                      <a:prstDash val="solid"/>
                    </a:lnT>
                    <a:lnB w="76200">
                      <a:solidFill>
                        <a:srgbClr val="000000"/>
                      </a:solidFill>
                      <a:prstDash val="solid"/>
                    </a:lnB>
                  </a:tcPr>
                </a:tc>
                <a:extLst>
                  <a:ext uri="{0D108BD9-81ED-4DB2-BD59-A6C34878D82A}">
                    <a16:rowId xmlns:a16="http://schemas.microsoft.com/office/drawing/2014/main" val="10001"/>
                  </a:ext>
                </a:extLst>
              </a:tr>
              <a:tr h="478155">
                <a:tc>
                  <a:txBody>
                    <a:bodyPr/>
                    <a:lstStyle/>
                    <a:p>
                      <a:pPr marR="123189" algn="r">
                        <a:lnSpc>
                          <a:spcPct val="100000"/>
                        </a:lnSpc>
                        <a:spcBef>
                          <a:spcPts val="385"/>
                        </a:spcBef>
                      </a:pPr>
                      <a:r>
                        <a:rPr sz="2200" i="1" spc="-5" dirty="0">
                          <a:latin typeface="Times New Roman"/>
                          <a:cs typeface="Times New Roman"/>
                        </a:rPr>
                        <a:t>cavity</a:t>
                      </a:r>
                      <a:endParaRPr sz="2200">
                        <a:latin typeface="Times New Roman"/>
                        <a:cs typeface="Times New Roman"/>
                      </a:endParaRPr>
                    </a:p>
                  </a:txBody>
                  <a:tcPr marL="0" marR="0" marT="48895" marB="0">
                    <a:lnL w="28575">
                      <a:solidFill>
                        <a:srgbClr val="000000"/>
                      </a:solidFill>
                      <a:prstDash val="solid"/>
                    </a:lnL>
                    <a:lnR w="76200">
                      <a:solidFill>
                        <a:srgbClr val="000000"/>
                      </a:solidFill>
                      <a:prstDash val="solid"/>
                    </a:lnR>
                    <a:lnT w="76200">
                      <a:solidFill>
                        <a:srgbClr val="000000"/>
                      </a:solidFill>
                      <a:prstDash val="solid"/>
                    </a:lnT>
                    <a:lnB w="2857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76200">
                      <a:solidFill>
                        <a:srgbClr val="000000"/>
                      </a:solidFill>
                      <a:prstDash val="solid"/>
                    </a:lnL>
                    <a:lnR w="76200">
                      <a:solidFill>
                        <a:srgbClr val="00FF00"/>
                      </a:solidFill>
                      <a:prstDash val="solid"/>
                    </a:lnR>
                    <a:lnT w="79777">
                      <a:solidFill>
                        <a:srgbClr val="00FF00"/>
                      </a:solidFill>
                      <a:prstDash val="solid"/>
                    </a:lnT>
                    <a:lnB w="28575">
                      <a:solidFill>
                        <a:srgbClr val="000000"/>
                      </a:solidFill>
                      <a:prstDash val="solid"/>
                    </a:lnB>
                  </a:tcPr>
                </a:tc>
                <a:tc>
                  <a:txBody>
                    <a:bodyPr/>
                    <a:lstStyle/>
                    <a:p>
                      <a:pPr marR="31750" algn="r">
                        <a:lnSpc>
                          <a:spcPct val="100000"/>
                        </a:lnSpc>
                        <a:spcBef>
                          <a:spcPts val="439"/>
                        </a:spcBef>
                      </a:pPr>
                      <a:r>
                        <a:rPr sz="2200" b="1" spc="-5" dirty="0">
                          <a:latin typeface="Arial"/>
                          <a:cs typeface="Arial"/>
                        </a:rPr>
                        <a:t>.108</a:t>
                      </a:r>
                      <a:endParaRPr sz="2200">
                        <a:latin typeface="Arial"/>
                        <a:cs typeface="Arial"/>
                      </a:endParaRPr>
                    </a:p>
                  </a:txBody>
                  <a:tcPr marL="0" marR="0" marT="55879" marB="0">
                    <a:lnL w="76200">
                      <a:solidFill>
                        <a:srgbClr val="00FF00"/>
                      </a:solidFill>
                      <a:prstDash val="solid"/>
                    </a:lnL>
                    <a:lnR w="76200">
                      <a:solidFill>
                        <a:srgbClr val="00FF00"/>
                      </a:solidFill>
                      <a:prstDash val="solid"/>
                    </a:lnR>
                    <a:lnT w="79777">
                      <a:solidFill>
                        <a:srgbClr val="00FF00"/>
                      </a:solidFill>
                      <a:prstDash val="solid"/>
                    </a:lnT>
                    <a:lnB w="2857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76200">
                      <a:solidFill>
                        <a:srgbClr val="00FF00"/>
                      </a:solidFill>
                      <a:prstDash val="solid"/>
                    </a:lnL>
                    <a:lnR w="28575">
                      <a:solidFill>
                        <a:srgbClr val="000000"/>
                      </a:solidFill>
                      <a:prstDash val="solid"/>
                    </a:lnR>
                    <a:lnT w="79777">
                      <a:solidFill>
                        <a:srgbClr val="00FF00"/>
                      </a:solidFill>
                      <a:prstDash val="solid"/>
                    </a:lnT>
                    <a:lnB w="2857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28575">
                      <a:solidFill>
                        <a:srgbClr val="000000"/>
                      </a:solidFill>
                      <a:prstDash val="solid"/>
                    </a:lnL>
                    <a:lnR w="76200">
                      <a:solidFill>
                        <a:srgbClr val="00FF00"/>
                      </a:solidFill>
                      <a:prstDash val="solid"/>
                    </a:lnR>
                    <a:lnT w="79777">
                      <a:solidFill>
                        <a:srgbClr val="00FF00"/>
                      </a:solidFill>
                      <a:prstDash val="solid"/>
                    </a:lnT>
                    <a:lnB w="28575">
                      <a:solidFill>
                        <a:srgbClr val="000000"/>
                      </a:solidFill>
                      <a:prstDash val="solid"/>
                    </a:lnB>
                  </a:tcPr>
                </a:tc>
                <a:tc>
                  <a:txBody>
                    <a:bodyPr/>
                    <a:lstStyle/>
                    <a:p>
                      <a:pPr marR="1905" algn="ctr">
                        <a:lnSpc>
                          <a:spcPct val="100000"/>
                        </a:lnSpc>
                        <a:spcBef>
                          <a:spcPts val="439"/>
                        </a:spcBef>
                      </a:pPr>
                      <a:r>
                        <a:rPr sz="2200" b="1" spc="-5" dirty="0">
                          <a:latin typeface="Arial"/>
                          <a:cs typeface="Arial"/>
                        </a:rPr>
                        <a:t>.012</a:t>
                      </a:r>
                      <a:endParaRPr sz="2200">
                        <a:latin typeface="Arial"/>
                        <a:cs typeface="Arial"/>
                      </a:endParaRPr>
                    </a:p>
                  </a:txBody>
                  <a:tcPr marL="0" marR="0" marT="55879" marB="0">
                    <a:lnL w="76200">
                      <a:solidFill>
                        <a:srgbClr val="00FF00"/>
                      </a:solidFill>
                      <a:prstDash val="solid"/>
                    </a:lnL>
                    <a:lnR w="76200">
                      <a:solidFill>
                        <a:srgbClr val="00FF00"/>
                      </a:solidFill>
                      <a:prstDash val="solid"/>
                    </a:lnR>
                    <a:lnT w="79777">
                      <a:solidFill>
                        <a:srgbClr val="00FF00"/>
                      </a:solidFill>
                      <a:prstDash val="solid"/>
                    </a:lnT>
                    <a:lnB w="2857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76200">
                      <a:solidFill>
                        <a:srgbClr val="00FF00"/>
                      </a:solidFill>
                      <a:prstDash val="solid"/>
                    </a:lnL>
                    <a:lnR w="76200">
                      <a:solidFill>
                        <a:srgbClr val="000000"/>
                      </a:solidFill>
                      <a:prstDash val="solid"/>
                    </a:lnR>
                    <a:lnT w="76200">
                      <a:solidFill>
                        <a:srgbClr val="000000"/>
                      </a:solidFill>
                      <a:prstDash val="solid"/>
                    </a:lnT>
                    <a:lnB w="28575">
                      <a:solidFill>
                        <a:srgbClr val="000000"/>
                      </a:solidFill>
                      <a:prstDash val="solid"/>
                    </a:lnB>
                  </a:tcPr>
                </a:tc>
                <a:tc>
                  <a:txBody>
                    <a:bodyPr/>
                    <a:lstStyle/>
                    <a:p>
                      <a:pPr marL="64769" algn="ctr">
                        <a:lnSpc>
                          <a:spcPct val="100000"/>
                        </a:lnSpc>
                        <a:spcBef>
                          <a:spcPts val="439"/>
                        </a:spcBef>
                      </a:pPr>
                      <a:r>
                        <a:rPr sz="2200" b="1" spc="-5" dirty="0">
                          <a:latin typeface="Arial"/>
                          <a:cs typeface="Arial"/>
                        </a:rPr>
                        <a:t>.072</a:t>
                      </a:r>
                      <a:endParaRPr sz="2200">
                        <a:latin typeface="Arial"/>
                        <a:cs typeface="Arial"/>
                      </a:endParaRPr>
                    </a:p>
                  </a:txBody>
                  <a:tcPr marL="0" marR="0" marT="55879" marB="0">
                    <a:lnL w="76200">
                      <a:solidFill>
                        <a:srgbClr val="000000"/>
                      </a:solidFill>
                      <a:prstDash val="solid"/>
                    </a:lnL>
                    <a:lnR w="28575">
                      <a:solidFill>
                        <a:srgbClr val="000000"/>
                      </a:solidFill>
                      <a:prstDash val="solid"/>
                    </a:lnR>
                    <a:lnT w="76200">
                      <a:solidFill>
                        <a:srgbClr val="000000"/>
                      </a:solidFill>
                      <a:prstDash val="solid"/>
                    </a:lnT>
                    <a:lnB w="28575">
                      <a:solidFill>
                        <a:srgbClr val="000000"/>
                      </a:solidFill>
                      <a:prstDash val="solid"/>
                    </a:lnB>
                  </a:tcPr>
                </a:tc>
                <a:tc>
                  <a:txBody>
                    <a:bodyPr/>
                    <a:lstStyle/>
                    <a:p>
                      <a:pPr marL="159385">
                        <a:lnSpc>
                          <a:spcPct val="100000"/>
                        </a:lnSpc>
                        <a:spcBef>
                          <a:spcPts val="439"/>
                        </a:spcBef>
                      </a:pPr>
                      <a:r>
                        <a:rPr sz="2200" b="1" spc="-5" dirty="0">
                          <a:latin typeface="Arial"/>
                          <a:cs typeface="Arial"/>
                        </a:rPr>
                        <a:t>.008</a:t>
                      </a:r>
                      <a:endParaRPr sz="2200">
                        <a:latin typeface="Arial"/>
                        <a:cs typeface="Arial"/>
                      </a:endParaRPr>
                    </a:p>
                  </a:txBody>
                  <a:tcPr marL="0" marR="0" marT="55879" marB="0">
                    <a:lnL w="28575">
                      <a:solidFill>
                        <a:srgbClr val="000000"/>
                      </a:solidFill>
                      <a:prstDash val="solid"/>
                    </a:lnL>
                    <a:lnR w="28575">
                      <a:solidFill>
                        <a:srgbClr val="000000"/>
                      </a:solidFill>
                      <a:prstDash val="solid"/>
                    </a:lnR>
                    <a:lnT w="76200">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478155">
                <a:tc>
                  <a:txBody>
                    <a:bodyPr/>
                    <a:lstStyle/>
                    <a:p>
                      <a:pPr marR="123189" algn="r">
                        <a:lnSpc>
                          <a:spcPct val="100000"/>
                        </a:lnSpc>
                        <a:spcBef>
                          <a:spcPts val="385"/>
                        </a:spcBef>
                      </a:pPr>
                      <a:r>
                        <a:rPr sz="2200" i="1" spc="-5" dirty="0">
                          <a:latin typeface="Times New Roman"/>
                          <a:cs typeface="Times New Roman"/>
                        </a:rPr>
                        <a:t>cavity</a:t>
                      </a:r>
                      <a:endParaRPr sz="2200">
                        <a:latin typeface="Times New Roman"/>
                        <a:cs typeface="Times New Roman"/>
                      </a:endParaRPr>
                    </a:p>
                  </a:txBody>
                  <a:tcPr marL="0" marR="0" marT="48895" marB="0">
                    <a:lnL w="28575">
                      <a:solidFill>
                        <a:srgbClr val="000000"/>
                      </a:solidFill>
                      <a:prstDash val="solid"/>
                    </a:lnL>
                    <a:lnR w="76200">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76200">
                      <a:solidFill>
                        <a:srgbClr val="000000"/>
                      </a:solidFill>
                      <a:prstDash val="solid"/>
                    </a:lnL>
                    <a:lnR w="76200">
                      <a:solidFill>
                        <a:srgbClr val="00FF00"/>
                      </a:solidFill>
                      <a:prstDash val="solid"/>
                    </a:lnR>
                    <a:lnT w="28575">
                      <a:solidFill>
                        <a:srgbClr val="000000"/>
                      </a:solidFill>
                      <a:prstDash val="solid"/>
                    </a:lnT>
                    <a:lnB w="76200">
                      <a:solidFill>
                        <a:srgbClr val="00FF00"/>
                      </a:solidFill>
                      <a:prstDash val="solid"/>
                    </a:lnB>
                  </a:tcPr>
                </a:tc>
                <a:tc>
                  <a:txBody>
                    <a:bodyPr/>
                    <a:lstStyle/>
                    <a:p>
                      <a:pPr marR="31750" algn="r">
                        <a:lnSpc>
                          <a:spcPct val="100000"/>
                        </a:lnSpc>
                        <a:spcBef>
                          <a:spcPts val="439"/>
                        </a:spcBef>
                      </a:pPr>
                      <a:r>
                        <a:rPr sz="2200" b="1" spc="-5" dirty="0">
                          <a:latin typeface="Arial"/>
                          <a:cs typeface="Arial"/>
                        </a:rPr>
                        <a:t>.016</a:t>
                      </a:r>
                      <a:endParaRPr sz="2200">
                        <a:latin typeface="Arial"/>
                        <a:cs typeface="Arial"/>
                      </a:endParaRPr>
                    </a:p>
                  </a:txBody>
                  <a:tcPr marL="0" marR="0" marT="55879" marB="0">
                    <a:lnL w="76200">
                      <a:solidFill>
                        <a:srgbClr val="00FF00"/>
                      </a:solidFill>
                      <a:prstDash val="solid"/>
                    </a:lnL>
                    <a:lnR w="76200">
                      <a:solidFill>
                        <a:srgbClr val="00FF00"/>
                      </a:solidFill>
                      <a:prstDash val="solid"/>
                    </a:lnR>
                    <a:lnT w="28575">
                      <a:solidFill>
                        <a:srgbClr val="000000"/>
                      </a:solidFill>
                      <a:prstDash val="solid"/>
                    </a:lnT>
                    <a:lnB w="76200">
                      <a:solidFill>
                        <a:srgbClr val="00FF00"/>
                      </a:solidFill>
                      <a:prstDash val="solid"/>
                    </a:lnB>
                  </a:tcPr>
                </a:tc>
                <a:tc>
                  <a:txBody>
                    <a:bodyPr/>
                    <a:lstStyle/>
                    <a:p>
                      <a:pPr>
                        <a:lnSpc>
                          <a:spcPct val="100000"/>
                        </a:lnSpc>
                      </a:pPr>
                      <a:endParaRPr sz="2000">
                        <a:latin typeface="Times New Roman"/>
                        <a:cs typeface="Times New Roman"/>
                      </a:endParaRPr>
                    </a:p>
                  </a:txBody>
                  <a:tcPr marL="0" marR="0" marT="0" marB="0">
                    <a:lnL w="76200">
                      <a:solidFill>
                        <a:srgbClr val="00FF00"/>
                      </a:solidFill>
                      <a:prstDash val="solid"/>
                    </a:lnL>
                    <a:lnR w="28575">
                      <a:solidFill>
                        <a:srgbClr val="000000"/>
                      </a:solidFill>
                      <a:prstDash val="solid"/>
                    </a:lnR>
                    <a:lnT w="28575">
                      <a:solidFill>
                        <a:srgbClr val="000000"/>
                      </a:solidFill>
                      <a:prstDash val="solid"/>
                    </a:lnT>
                    <a:lnB w="76200">
                      <a:solidFill>
                        <a:srgbClr val="00FF00"/>
                      </a:solidFill>
                      <a:prstDash val="solid"/>
                    </a:lnB>
                  </a:tcPr>
                </a:tc>
                <a:tc>
                  <a:txBody>
                    <a:bodyPr/>
                    <a:lstStyle/>
                    <a:p>
                      <a:pPr>
                        <a:lnSpc>
                          <a:spcPct val="100000"/>
                        </a:lnSpc>
                      </a:pPr>
                      <a:endParaRPr sz="2000">
                        <a:latin typeface="Times New Roman"/>
                        <a:cs typeface="Times New Roman"/>
                      </a:endParaRPr>
                    </a:p>
                  </a:txBody>
                  <a:tcPr marL="0" marR="0" marT="0" marB="0">
                    <a:lnL w="28575">
                      <a:solidFill>
                        <a:srgbClr val="000000"/>
                      </a:solidFill>
                      <a:prstDash val="solid"/>
                    </a:lnL>
                    <a:lnR w="76200">
                      <a:solidFill>
                        <a:srgbClr val="00FF00"/>
                      </a:solidFill>
                      <a:prstDash val="solid"/>
                    </a:lnR>
                    <a:lnT w="28575">
                      <a:solidFill>
                        <a:srgbClr val="000000"/>
                      </a:solidFill>
                      <a:prstDash val="solid"/>
                    </a:lnT>
                    <a:lnB w="76200">
                      <a:solidFill>
                        <a:srgbClr val="00FF00"/>
                      </a:solidFill>
                      <a:prstDash val="solid"/>
                    </a:lnB>
                  </a:tcPr>
                </a:tc>
                <a:tc>
                  <a:txBody>
                    <a:bodyPr/>
                    <a:lstStyle/>
                    <a:p>
                      <a:pPr marR="1905" algn="ctr">
                        <a:lnSpc>
                          <a:spcPct val="100000"/>
                        </a:lnSpc>
                        <a:spcBef>
                          <a:spcPts val="439"/>
                        </a:spcBef>
                      </a:pPr>
                      <a:r>
                        <a:rPr sz="2200" b="1" spc="-5" dirty="0">
                          <a:latin typeface="Arial"/>
                          <a:cs typeface="Arial"/>
                        </a:rPr>
                        <a:t>.064</a:t>
                      </a:r>
                      <a:endParaRPr sz="2200">
                        <a:latin typeface="Arial"/>
                        <a:cs typeface="Arial"/>
                      </a:endParaRPr>
                    </a:p>
                  </a:txBody>
                  <a:tcPr marL="0" marR="0" marT="55879" marB="0">
                    <a:lnL w="76200">
                      <a:solidFill>
                        <a:srgbClr val="00FF00"/>
                      </a:solidFill>
                      <a:prstDash val="solid"/>
                    </a:lnL>
                    <a:lnR w="76200">
                      <a:solidFill>
                        <a:srgbClr val="00FF00"/>
                      </a:solidFill>
                      <a:prstDash val="solid"/>
                    </a:lnR>
                    <a:lnT w="28575">
                      <a:solidFill>
                        <a:srgbClr val="000000"/>
                      </a:solidFill>
                      <a:prstDash val="solid"/>
                    </a:lnT>
                    <a:lnB w="76200">
                      <a:solidFill>
                        <a:srgbClr val="00FF00"/>
                      </a:solidFill>
                      <a:prstDash val="solid"/>
                    </a:lnB>
                  </a:tcPr>
                </a:tc>
                <a:tc>
                  <a:txBody>
                    <a:bodyPr/>
                    <a:lstStyle/>
                    <a:p>
                      <a:pPr>
                        <a:lnSpc>
                          <a:spcPct val="100000"/>
                        </a:lnSpc>
                      </a:pPr>
                      <a:endParaRPr sz="2000">
                        <a:latin typeface="Times New Roman"/>
                        <a:cs typeface="Times New Roman"/>
                      </a:endParaRPr>
                    </a:p>
                  </a:txBody>
                  <a:tcPr marL="0" marR="0" marT="0" marB="0">
                    <a:lnL w="76200">
                      <a:solidFill>
                        <a:srgbClr val="00FF00"/>
                      </a:solidFill>
                      <a:prstDash val="solid"/>
                    </a:lnL>
                    <a:lnR w="76200">
                      <a:solidFill>
                        <a:srgbClr val="000000"/>
                      </a:solidFill>
                      <a:prstDash val="solid"/>
                    </a:lnR>
                    <a:lnT w="28575">
                      <a:solidFill>
                        <a:srgbClr val="000000"/>
                      </a:solidFill>
                      <a:prstDash val="solid"/>
                    </a:lnT>
                    <a:lnB w="28575">
                      <a:solidFill>
                        <a:srgbClr val="000000"/>
                      </a:solidFill>
                      <a:prstDash val="solid"/>
                    </a:lnB>
                  </a:tcPr>
                </a:tc>
                <a:tc>
                  <a:txBody>
                    <a:bodyPr/>
                    <a:lstStyle/>
                    <a:p>
                      <a:pPr marL="64769" algn="ctr">
                        <a:lnSpc>
                          <a:spcPct val="100000"/>
                        </a:lnSpc>
                        <a:spcBef>
                          <a:spcPts val="439"/>
                        </a:spcBef>
                      </a:pPr>
                      <a:r>
                        <a:rPr sz="2200" b="1" spc="-5" dirty="0">
                          <a:latin typeface="Arial"/>
                          <a:cs typeface="Arial"/>
                        </a:rPr>
                        <a:t>.144</a:t>
                      </a:r>
                      <a:endParaRPr sz="2200">
                        <a:latin typeface="Arial"/>
                        <a:cs typeface="Arial"/>
                      </a:endParaRPr>
                    </a:p>
                  </a:txBody>
                  <a:tcPr marL="0" marR="0" marT="55879" marB="0">
                    <a:lnL w="762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59385">
                        <a:lnSpc>
                          <a:spcPct val="100000"/>
                        </a:lnSpc>
                        <a:spcBef>
                          <a:spcPts val="439"/>
                        </a:spcBef>
                      </a:pPr>
                      <a:r>
                        <a:rPr sz="2200" b="1" spc="-5" dirty="0">
                          <a:latin typeface="Arial"/>
                          <a:cs typeface="Arial"/>
                        </a:rPr>
                        <a:t>.576</a:t>
                      </a:r>
                      <a:endParaRPr sz="2200">
                        <a:latin typeface="Arial"/>
                        <a:cs typeface="Arial"/>
                      </a:endParaRPr>
                    </a:p>
                  </a:txBody>
                  <a:tcPr marL="0" marR="0" marT="5587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
        <p:nvSpPr>
          <p:cNvPr id="4" name="object 4"/>
          <p:cNvSpPr/>
          <p:nvPr/>
        </p:nvSpPr>
        <p:spPr>
          <a:xfrm>
            <a:off x="4481067" y="3735227"/>
            <a:ext cx="0" cy="5080"/>
          </a:xfrm>
          <a:custGeom>
            <a:avLst/>
            <a:gdLst/>
            <a:ahLst/>
            <a:cxnLst/>
            <a:rect l="l" t="t" r="r" b="b"/>
            <a:pathLst>
              <a:path h="5079">
                <a:moveTo>
                  <a:pt x="0" y="4985"/>
                </a:moveTo>
                <a:lnTo>
                  <a:pt x="0" y="0"/>
                </a:lnTo>
                <a:lnTo>
                  <a:pt x="0" y="4985"/>
                </a:lnTo>
                <a:close/>
              </a:path>
            </a:pathLst>
          </a:custGeom>
          <a:ln w="59830">
            <a:solidFill>
              <a:srgbClr val="00FF00"/>
            </a:solidFill>
          </a:ln>
        </p:spPr>
        <p:txBody>
          <a:bodyPr wrap="square" lIns="0" tIns="0" rIns="0" bIns="0" rtlCol="0"/>
          <a:lstStyle/>
          <a:p>
            <a:endParaRPr/>
          </a:p>
        </p:txBody>
      </p:sp>
      <p:sp>
        <p:nvSpPr>
          <p:cNvPr id="5" name="object 5"/>
          <p:cNvSpPr txBox="1"/>
          <p:nvPr/>
        </p:nvSpPr>
        <p:spPr>
          <a:xfrm>
            <a:off x="1130300" y="4042376"/>
            <a:ext cx="7787005" cy="2740660"/>
          </a:xfrm>
          <a:prstGeom prst="rect">
            <a:avLst/>
          </a:prstGeom>
        </p:spPr>
        <p:txBody>
          <a:bodyPr vert="horz" wrap="square" lIns="0" tIns="14604" rIns="0" bIns="0" rtlCol="0">
            <a:spAutoFit/>
          </a:bodyPr>
          <a:lstStyle/>
          <a:p>
            <a:pPr marL="12700">
              <a:lnSpc>
                <a:spcPct val="100000"/>
              </a:lnSpc>
              <a:spcBef>
                <a:spcPts val="114"/>
              </a:spcBef>
            </a:pPr>
            <a:r>
              <a:rPr sz="2050" spc="-65" dirty="0">
                <a:latin typeface="Calibri"/>
                <a:cs typeface="Calibri"/>
              </a:rPr>
              <a:t>Denominator</a:t>
            </a:r>
            <a:r>
              <a:rPr sz="2050" spc="185" dirty="0">
                <a:latin typeface="Calibri"/>
                <a:cs typeface="Calibri"/>
              </a:rPr>
              <a:t> </a:t>
            </a:r>
            <a:r>
              <a:rPr sz="2050" spc="-45" dirty="0">
                <a:latin typeface="Calibri"/>
                <a:cs typeface="Calibri"/>
              </a:rPr>
              <a:t>can</a:t>
            </a:r>
            <a:r>
              <a:rPr sz="2050" spc="180" dirty="0">
                <a:latin typeface="Calibri"/>
                <a:cs typeface="Calibri"/>
              </a:rPr>
              <a:t> </a:t>
            </a:r>
            <a:r>
              <a:rPr sz="2050" spc="-100" dirty="0">
                <a:latin typeface="Calibri"/>
                <a:cs typeface="Calibri"/>
              </a:rPr>
              <a:t>be</a:t>
            </a:r>
            <a:r>
              <a:rPr sz="2050" spc="180" dirty="0">
                <a:latin typeface="Calibri"/>
                <a:cs typeface="Calibri"/>
              </a:rPr>
              <a:t> </a:t>
            </a:r>
            <a:r>
              <a:rPr sz="2050" spc="-110" dirty="0">
                <a:latin typeface="Calibri"/>
                <a:cs typeface="Calibri"/>
              </a:rPr>
              <a:t>viewed</a:t>
            </a:r>
            <a:r>
              <a:rPr sz="2050" spc="185" dirty="0">
                <a:latin typeface="Calibri"/>
                <a:cs typeface="Calibri"/>
              </a:rPr>
              <a:t> </a:t>
            </a:r>
            <a:r>
              <a:rPr sz="2050" spc="-55" dirty="0">
                <a:latin typeface="Calibri"/>
                <a:cs typeface="Calibri"/>
              </a:rPr>
              <a:t>as</a:t>
            </a:r>
            <a:r>
              <a:rPr sz="2050" spc="180" dirty="0">
                <a:latin typeface="Calibri"/>
                <a:cs typeface="Calibri"/>
              </a:rPr>
              <a:t> </a:t>
            </a:r>
            <a:r>
              <a:rPr sz="2050" spc="-55" dirty="0">
                <a:latin typeface="Calibri"/>
                <a:cs typeface="Calibri"/>
              </a:rPr>
              <a:t>a</a:t>
            </a:r>
            <a:r>
              <a:rPr sz="2050" spc="170" dirty="0">
                <a:latin typeface="Calibri"/>
                <a:cs typeface="Calibri"/>
              </a:rPr>
              <a:t> </a:t>
            </a:r>
            <a:r>
              <a:rPr sz="2050" spc="-55" dirty="0">
                <a:solidFill>
                  <a:srgbClr val="004B00"/>
                </a:solidFill>
                <a:latin typeface="Calibri"/>
                <a:cs typeface="Calibri"/>
              </a:rPr>
              <a:t>normalization</a:t>
            </a:r>
            <a:r>
              <a:rPr sz="2050" spc="185" dirty="0">
                <a:solidFill>
                  <a:srgbClr val="004B00"/>
                </a:solidFill>
                <a:latin typeface="Calibri"/>
                <a:cs typeface="Calibri"/>
              </a:rPr>
              <a:t> </a:t>
            </a:r>
            <a:r>
              <a:rPr sz="2050" spc="-45" dirty="0">
                <a:solidFill>
                  <a:srgbClr val="004B00"/>
                </a:solidFill>
                <a:latin typeface="Calibri"/>
                <a:cs typeface="Calibri"/>
              </a:rPr>
              <a:t>constant</a:t>
            </a:r>
            <a:r>
              <a:rPr sz="2050" spc="170" dirty="0">
                <a:solidFill>
                  <a:srgbClr val="004B00"/>
                </a:solidFill>
                <a:latin typeface="Calibri"/>
                <a:cs typeface="Calibri"/>
              </a:rPr>
              <a:t> </a:t>
            </a:r>
            <a:r>
              <a:rPr sz="2050" b="0" i="1" spc="-25" dirty="0">
                <a:solidFill>
                  <a:srgbClr val="990099"/>
                </a:solidFill>
                <a:latin typeface="Bookman Old Style"/>
                <a:cs typeface="Bookman Old Style"/>
              </a:rPr>
              <a:t>α</a:t>
            </a:r>
            <a:endParaRPr sz="2050">
              <a:latin typeface="Bookman Old Style"/>
              <a:cs typeface="Bookman Old Style"/>
            </a:endParaRPr>
          </a:p>
          <a:p>
            <a:pPr marL="329565">
              <a:lnSpc>
                <a:spcPct val="100000"/>
              </a:lnSpc>
              <a:spcBef>
                <a:spcPts val="1560"/>
              </a:spcBef>
            </a:pPr>
            <a:r>
              <a:rPr sz="2050" spc="-45" dirty="0">
                <a:solidFill>
                  <a:srgbClr val="990099"/>
                </a:solidFill>
                <a:latin typeface="Century"/>
                <a:cs typeface="Century"/>
              </a:rPr>
              <a:t>P</a:t>
            </a:r>
            <a:r>
              <a:rPr sz="2050" spc="-45" dirty="0">
                <a:solidFill>
                  <a:srgbClr val="990099"/>
                </a:solidFill>
                <a:latin typeface="Garamond"/>
                <a:cs typeface="Garamond"/>
              </a:rPr>
              <a:t>(</a:t>
            </a:r>
            <a:r>
              <a:rPr sz="2050" b="0" i="1" spc="-45" dirty="0">
                <a:solidFill>
                  <a:srgbClr val="990099"/>
                </a:solidFill>
                <a:latin typeface="Bookman Old Style"/>
                <a:cs typeface="Bookman Old Style"/>
              </a:rPr>
              <a:t>Cavity</a:t>
            </a:r>
            <a:r>
              <a:rPr sz="2050" spc="-45" dirty="0">
                <a:solidFill>
                  <a:srgbClr val="990099"/>
                </a:solidFill>
                <a:latin typeface="Lucida Sans Unicode"/>
                <a:cs typeface="Lucida Sans Unicode"/>
              </a:rPr>
              <a:t>|</a:t>
            </a:r>
            <a:r>
              <a:rPr sz="2050" b="0" i="1" spc="-45" dirty="0">
                <a:solidFill>
                  <a:srgbClr val="990099"/>
                </a:solidFill>
                <a:latin typeface="Bookman Old Style"/>
                <a:cs typeface="Bookman Old Style"/>
              </a:rPr>
              <a:t>toothache</a:t>
            </a:r>
            <a:r>
              <a:rPr sz="2050" spc="-45" dirty="0">
                <a:solidFill>
                  <a:srgbClr val="990099"/>
                </a:solidFill>
                <a:latin typeface="Garamond"/>
                <a:cs typeface="Garamond"/>
              </a:rPr>
              <a:t>)</a:t>
            </a:r>
            <a:r>
              <a:rPr sz="2050" spc="40" dirty="0">
                <a:solidFill>
                  <a:srgbClr val="990099"/>
                </a:solidFill>
                <a:latin typeface="Garamond"/>
                <a:cs typeface="Garamond"/>
              </a:rPr>
              <a:t> </a:t>
            </a:r>
            <a:r>
              <a:rPr sz="2050" spc="120" dirty="0">
                <a:solidFill>
                  <a:srgbClr val="990099"/>
                </a:solidFill>
                <a:latin typeface="Garamond"/>
                <a:cs typeface="Garamond"/>
              </a:rPr>
              <a:t>=</a:t>
            </a:r>
            <a:r>
              <a:rPr sz="2050" spc="55" dirty="0">
                <a:solidFill>
                  <a:srgbClr val="990099"/>
                </a:solidFill>
                <a:latin typeface="Garamond"/>
                <a:cs typeface="Garamond"/>
              </a:rPr>
              <a:t> </a:t>
            </a:r>
            <a:r>
              <a:rPr sz="2050" b="0" i="1" spc="-25" dirty="0">
                <a:solidFill>
                  <a:srgbClr val="990099"/>
                </a:solidFill>
                <a:latin typeface="Bookman Old Style"/>
                <a:cs typeface="Bookman Old Style"/>
              </a:rPr>
              <a:t>α</a:t>
            </a:r>
            <a:r>
              <a:rPr sz="2050" b="0" i="1" spc="-254" dirty="0">
                <a:solidFill>
                  <a:srgbClr val="990099"/>
                </a:solidFill>
                <a:latin typeface="Bookman Old Style"/>
                <a:cs typeface="Bookman Old Style"/>
              </a:rPr>
              <a:t> </a:t>
            </a:r>
            <a:r>
              <a:rPr sz="2050" spc="10" dirty="0">
                <a:solidFill>
                  <a:srgbClr val="990099"/>
                </a:solidFill>
                <a:latin typeface="Century"/>
                <a:cs typeface="Century"/>
              </a:rPr>
              <a:t>P</a:t>
            </a:r>
            <a:r>
              <a:rPr sz="2050" spc="10" dirty="0">
                <a:solidFill>
                  <a:srgbClr val="990099"/>
                </a:solidFill>
                <a:latin typeface="Garamond"/>
                <a:cs typeface="Garamond"/>
              </a:rPr>
              <a:t>(</a:t>
            </a:r>
            <a:r>
              <a:rPr sz="2050" b="0" i="1" spc="10" dirty="0">
                <a:solidFill>
                  <a:srgbClr val="990099"/>
                </a:solidFill>
                <a:latin typeface="Bookman Old Style"/>
                <a:cs typeface="Bookman Old Style"/>
              </a:rPr>
              <a:t>Cavity,</a:t>
            </a:r>
            <a:r>
              <a:rPr sz="2050" b="0" i="1" spc="-290" dirty="0">
                <a:solidFill>
                  <a:srgbClr val="990099"/>
                </a:solidFill>
                <a:latin typeface="Bookman Old Style"/>
                <a:cs typeface="Bookman Old Style"/>
              </a:rPr>
              <a:t> </a:t>
            </a:r>
            <a:r>
              <a:rPr sz="2050" b="0" i="1" spc="-80" dirty="0">
                <a:solidFill>
                  <a:srgbClr val="990099"/>
                </a:solidFill>
                <a:latin typeface="Bookman Old Style"/>
                <a:cs typeface="Bookman Old Style"/>
              </a:rPr>
              <a:t>toothache</a:t>
            </a:r>
            <a:r>
              <a:rPr sz="2050" spc="-80" dirty="0">
                <a:solidFill>
                  <a:srgbClr val="990099"/>
                </a:solidFill>
                <a:latin typeface="Garamond"/>
                <a:cs typeface="Garamond"/>
              </a:rPr>
              <a:t>)</a:t>
            </a:r>
            <a:endParaRPr sz="2050">
              <a:latin typeface="Garamond"/>
              <a:cs typeface="Garamond"/>
            </a:endParaRPr>
          </a:p>
          <a:p>
            <a:pPr marL="455930">
              <a:lnSpc>
                <a:spcPct val="100000"/>
              </a:lnSpc>
              <a:spcBef>
                <a:spcPts val="325"/>
              </a:spcBef>
            </a:pPr>
            <a:r>
              <a:rPr sz="2050" spc="120" dirty="0">
                <a:solidFill>
                  <a:srgbClr val="990099"/>
                </a:solidFill>
                <a:latin typeface="Garamond"/>
                <a:cs typeface="Garamond"/>
              </a:rPr>
              <a:t>=</a:t>
            </a:r>
            <a:r>
              <a:rPr sz="2050" spc="495" dirty="0">
                <a:solidFill>
                  <a:srgbClr val="990099"/>
                </a:solidFill>
                <a:latin typeface="Garamond"/>
                <a:cs typeface="Garamond"/>
              </a:rPr>
              <a:t> </a:t>
            </a:r>
            <a:r>
              <a:rPr sz="2050" b="0" i="1" spc="-25" dirty="0">
                <a:solidFill>
                  <a:srgbClr val="990099"/>
                </a:solidFill>
                <a:latin typeface="Bookman Old Style"/>
                <a:cs typeface="Bookman Old Style"/>
              </a:rPr>
              <a:t>α</a:t>
            </a:r>
            <a:r>
              <a:rPr sz="2050" b="0" i="1" spc="-254" dirty="0">
                <a:solidFill>
                  <a:srgbClr val="990099"/>
                </a:solidFill>
                <a:latin typeface="Bookman Old Style"/>
                <a:cs typeface="Bookman Old Style"/>
              </a:rPr>
              <a:t> </a:t>
            </a:r>
            <a:r>
              <a:rPr sz="2050" spc="5" dirty="0">
                <a:solidFill>
                  <a:srgbClr val="990099"/>
                </a:solidFill>
                <a:latin typeface="Garamond"/>
                <a:cs typeface="Garamond"/>
              </a:rPr>
              <a:t>[</a:t>
            </a:r>
            <a:r>
              <a:rPr sz="2050" spc="5" dirty="0">
                <a:solidFill>
                  <a:srgbClr val="990099"/>
                </a:solidFill>
                <a:latin typeface="Century"/>
                <a:cs typeface="Century"/>
              </a:rPr>
              <a:t>P</a:t>
            </a:r>
            <a:r>
              <a:rPr sz="2050" spc="5" dirty="0">
                <a:solidFill>
                  <a:srgbClr val="990099"/>
                </a:solidFill>
                <a:latin typeface="Garamond"/>
                <a:cs typeface="Garamond"/>
              </a:rPr>
              <a:t>(</a:t>
            </a:r>
            <a:r>
              <a:rPr sz="2050" b="0" i="1" spc="5" dirty="0">
                <a:solidFill>
                  <a:srgbClr val="990099"/>
                </a:solidFill>
                <a:latin typeface="Bookman Old Style"/>
                <a:cs typeface="Bookman Old Style"/>
              </a:rPr>
              <a:t>Cavity,</a:t>
            </a:r>
            <a:r>
              <a:rPr sz="2050" b="0" i="1" spc="-290" dirty="0">
                <a:solidFill>
                  <a:srgbClr val="990099"/>
                </a:solidFill>
                <a:latin typeface="Bookman Old Style"/>
                <a:cs typeface="Bookman Old Style"/>
              </a:rPr>
              <a:t> </a:t>
            </a:r>
            <a:r>
              <a:rPr sz="2050" b="0" i="1" spc="-100" dirty="0">
                <a:solidFill>
                  <a:srgbClr val="990099"/>
                </a:solidFill>
                <a:latin typeface="Bookman Old Style"/>
                <a:cs typeface="Bookman Old Style"/>
              </a:rPr>
              <a:t>toothache,</a:t>
            </a:r>
            <a:r>
              <a:rPr sz="2050" b="0" i="1" spc="-280" dirty="0">
                <a:solidFill>
                  <a:srgbClr val="990099"/>
                </a:solidFill>
                <a:latin typeface="Bookman Old Style"/>
                <a:cs typeface="Bookman Old Style"/>
              </a:rPr>
              <a:t> </a:t>
            </a:r>
            <a:r>
              <a:rPr sz="2050" b="0" i="1" spc="-65" dirty="0">
                <a:solidFill>
                  <a:srgbClr val="990099"/>
                </a:solidFill>
                <a:latin typeface="Bookman Old Style"/>
                <a:cs typeface="Bookman Old Style"/>
              </a:rPr>
              <a:t>catch</a:t>
            </a:r>
            <a:r>
              <a:rPr sz="2050" spc="-65" dirty="0">
                <a:solidFill>
                  <a:srgbClr val="990099"/>
                </a:solidFill>
                <a:latin typeface="Garamond"/>
                <a:cs typeface="Garamond"/>
              </a:rPr>
              <a:t>) </a:t>
            </a:r>
            <a:r>
              <a:rPr sz="2050" spc="120" dirty="0">
                <a:solidFill>
                  <a:srgbClr val="990099"/>
                </a:solidFill>
                <a:latin typeface="Garamond"/>
                <a:cs typeface="Garamond"/>
              </a:rPr>
              <a:t>+</a:t>
            </a:r>
            <a:r>
              <a:rPr sz="2050" spc="-50" dirty="0">
                <a:solidFill>
                  <a:srgbClr val="990099"/>
                </a:solidFill>
                <a:latin typeface="Garamond"/>
                <a:cs typeface="Garamond"/>
              </a:rPr>
              <a:t> </a:t>
            </a:r>
            <a:r>
              <a:rPr sz="2050" spc="10" dirty="0">
                <a:solidFill>
                  <a:srgbClr val="990099"/>
                </a:solidFill>
                <a:latin typeface="Century"/>
                <a:cs typeface="Century"/>
              </a:rPr>
              <a:t>P</a:t>
            </a:r>
            <a:r>
              <a:rPr sz="2050" spc="10" dirty="0">
                <a:solidFill>
                  <a:srgbClr val="990099"/>
                </a:solidFill>
                <a:latin typeface="Garamond"/>
                <a:cs typeface="Garamond"/>
              </a:rPr>
              <a:t>(</a:t>
            </a:r>
            <a:r>
              <a:rPr sz="2050" b="0" i="1" spc="10" dirty="0">
                <a:solidFill>
                  <a:srgbClr val="990099"/>
                </a:solidFill>
                <a:latin typeface="Bookman Old Style"/>
                <a:cs typeface="Bookman Old Style"/>
              </a:rPr>
              <a:t>Cavity,</a:t>
            </a:r>
            <a:r>
              <a:rPr sz="2050" b="0" i="1" spc="-280" dirty="0">
                <a:solidFill>
                  <a:srgbClr val="990099"/>
                </a:solidFill>
                <a:latin typeface="Bookman Old Style"/>
                <a:cs typeface="Bookman Old Style"/>
              </a:rPr>
              <a:t> </a:t>
            </a:r>
            <a:r>
              <a:rPr sz="2050" b="0" i="1" spc="-100" dirty="0">
                <a:solidFill>
                  <a:srgbClr val="990099"/>
                </a:solidFill>
                <a:latin typeface="Bookman Old Style"/>
                <a:cs typeface="Bookman Old Style"/>
              </a:rPr>
              <a:t>toothache,</a:t>
            </a:r>
            <a:r>
              <a:rPr sz="2050" b="0" i="1" spc="-280" dirty="0">
                <a:solidFill>
                  <a:srgbClr val="990099"/>
                </a:solidFill>
                <a:latin typeface="Bookman Old Style"/>
                <a:cs typeface="Bookman Old Style"/>
              </a:rPr>
              <a:t> </a:t>
            </a:r>
            <a:r>
              <a:rPr sz="2050" spc="-85" dirty="0">
                <a:solidFill>
                  <a:srgbClr val="990099"/>
                </a:solidFill>
                <a:latin typeface="Lucida Sans Unicode"/>
                <a:cs typeface="Lucida Sans Unicode"/>
              </a:rPr>
              <a:t>¬</a:t>
            </a:r>
            <a:r>
              <a:rPr sz="2050" b="0" i="1" spc="-85" dirty="0">
                <a:solidFill>
                  <a:srgbClr val="990099"/>
                </a:solidFill>
                <a:latin typeface="Bookman Old Style"/>
                <a:cs typeface="Bookman Old Style"/>
              </a:rPr>
              <a:t>catch</a:t>
            </a:r>
            <a:r>
              <a:rPr sz="2050" spc="-85" dirty="0">
                <a:solidFill>
                  <a:srgbClr val="990099"/>
                </a:solidFill>
                <a:latin typeface="Garamond"/>
                <a:cs typeface="Garamond"/>
              </a:rPr>
              <a:t>)]</a:t>
            </a:r>
            <a:endParaRPr sz="2050">
              <a:latin typeface="Garamond"/>
              <a:cs typeface="Garamond"/>
            </a:endParaRPr>
          </a:p>
          <a:p>
            <a:pPr marL="455930">
              <a:lnSpc>
                <a:spcPct val="100000"/>
              </a:lnSpc>
              <a:spcBef>
                <a:spcPts val="335"/>
              </a:spcBef>
            </a:pPr>
            <a:r>
              <a:rPr sz="2050" spc="120" dirty="0">
                <a:solidFill>
                  <a:srgbClr val="990099"/>
                </a:solidFill>
                <a:latin typeface="Garamond"/>
                <a:cs typeface="Garamond"/>
              </a:rPr>
              <a:t>= </a:t>
            </a:r>
            <a:r>
              <a:rPr sz="2050" spc="-30" dirty="0">
                <a:solidFill>
                  <a:srgbClr val="990099"/>
                </a:solidFill>
                <a:latin typeface="Garamond"/>
                <a:cs typeface="Garamond"/>
              </a:rPr>
              <a:t> </a:t>
            </a:r>
            <a:r>
              <a:rPr sz="2050" b="0" i="1" spc="-25" dirty="0">
                <a:solidFill>
                  <a:srgbClr val="990099"/>
                </a:solidFill>
                <a:latin typeface="Bookman Old Style"/>
                <a:cs typeface="Bookman Old Style"/>
              </a:rPr>
              <a:t>α</a:t>
            </a:r>
            <a:r>
              <a:rPr sz="2050" b="0" i="1" spc="-260" dirty="0">
                <a:solidFill>
                  <a:srgbClr val="990099"/>
                </a:solidFill>
                <a:latin typeface="Bookman Old Style"/>
                <a:cs typeface="Bookman Old Style"/>
              </a:rPr>
              <a:t> </a:t>
            </a:r>
            <a:r>
              <a:rPr sz="2050" spc="-45" dirty="0">
                <a:solidFill>
                  <a:srgbClr val="990099"/>
                </a:solidFill>
                <a:latin typeface="Garamond"/>
                <a:cs typeface="Garamond"/>
              </a:rPr>
              <a:t>[</a:t>
            </a:r>
            <a:r>
              <a:rPr sz="2050" spc="135" dirty="0">
                <a:solidFill>
                  <a:srgbClr val="990099"/>
                </a:solidFill>
                <a:latin typeface="Lucida Sans Unicode"/>
                <a:cs typeface="Lucida Sans Unicode"/>
              </a:rPr>
              <a:t>(</a:t>
            </a:r>
            <a:r>
              <a:rPr sz="2050" spc="-20" dirty="0">
                <a:solidFill>
                  <a:srgbClr val="990099"/>
                </a:solidFill>
                <a:latin typeface="Garamond"/>
                <a:cs typeface="Garamond"/>
              </a:rPr>
              <a:t>0</a:t>
            </a:r>
            <a:r>
              <a:rPr sz="2050" b="0" i="1" spc="-55" dirty="0">
                <a:solidFill>
                  <a:srgbClr val="990099"/>
                </a:solidFill>
                <a:latin typeface="Bookman Old Style"/>
                <a:cs typeface="Bookman Old Style"/>
              </a:rPr>
              <a:t>.</a:t>
            </a:r>
            <a:r>
              <a:rPr sz="2050" spc="-20" dirty="0">
                <a:solidFill>
                  <a:srgbClr val="990099"/>
                </a:solidFill>
                <a:latin typeface="Garamond"/>
                <a:cs typeface="Garamond"/>
              </a:rPr>
              <a:t>108</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spc="-20" dirty="0">
                <a:solidFill>
                  <a:srgbClr val="990099"/>
                </a:solidFill>
                <a:latin typeface="Garamond"/>
                <a:cs typeface="Garamond"/>
              </a:rPr>
              <a:t>0</a:t>
            </a:r>
            <a:r>
              <a:rPr sz="2050" b="0" i="1" spc="-55" dirty="0">
                <a:solidFill>
                  <a:srgbClr val="990099"/>
                </a:solidFill>
                <a:latin typeface="Bookman Old Style"/>
                <a:cs typeface="Bookman Old Style"/>
              </a:rPr>
              <a:t>.</a:t>
            </a:r>
            <a:r>
              <a:rPr sz="2050" spc="-20" dirty="0">
                <a:solidFill>
                  <a:srgbClr val="990099"/>
                </a:solidFill>
                <a:latin typeface="Garamond"/>
                <a:cs typeface="Garamond"/>
              </a:rPr>
              <a:t>016</a:t>
            </a:r>
            <a:r>
              <a:rPr sz="2050" spc="135"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120" dirty="0">
                <a:solidFill>
                  <a:srgbClr val="990099"/>
                </a:solidFill>
                <a:latin typeface="Garamond"/>
                <a:cs typeface="Garamond"/>
              </a:rPr>
              <a:t>+</a:t>
            </a:r>
            <a:r>
              <a:rPr sz="2050" spc="-60" dirty="0">
                <a:solidFill>
                  <a:srgbClr val="990099"/>
                </a:solidFill>
                <a:latin typeface="Garamond"/>
                <a:cs typeface="Garamond"/>
              </a:rPr>
              <a:t> </a:t>
            </a:r>
            <a:r>
              <a:rPr sz="2050" spc="135" dirty="0">
                <a:solidFill>
                  <a:srgbClr val="990099"/>
                </a:solidFill>
                <a:latin typeface="Lucida Sans Unicode"/>
                <a:cs typeface="Lucida Sans Unicode"/>
              </a:rPr>
              <a:t>(</a:t>
            </a:r>
            <a:r>
              <a:rPr sz="2050" spc="-20" dirty="0">
                <a:solidFill>
                  <a:srgbClr val="990099"/>
                </a:solidFill>
                <a:latin typeface="Garamond"/>
                <a:cs typeface="Garamond"/>
              </a:rPr>
              <a:t>0</a:t>
            </a:r>
            <a:r>
              <a:rPr sz="2050" b="0" i="1" spc="-55" dirty="0">
                <a:solidFill>
                  <a:srgbClr val="990099"/>
                </a:solidFill>
                <a:latin typeface="Bookman Old Style"/>
                <a:cs typeface="Bookman Old Style"/>
              </a:rPr>
              <a:t>.</a:t>
            </a:r>
            <a:r>
              <a:rPr sz="2050" spc="-20" dirty="0">
                <a:solidFill>
                  <a:srgbClr val="990099"/>
                </a:solidFill>
                <a:latin typeface="Garamond"/>
                <a:cs typeface="Garamond"/>
              </a:rPr>
              <a:t>012</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spc="-20" dirty="0">
                <a:solidFill>
                  <a:srgbClr val="990099"/>
                </a:solidFill>
                <a:latin typeface="Garamond"/>
                <a:cs typeface="Garamond"/>
              </a:rPr>
              <a:t>0</a:t>
            </a:r>
            <a:r>
              <a:rPr sz="2050" b="0" i="1" spc="-55" dirty="0">
                <a:solidFill>
                  <a:srgbClr val="990099"/>
                </a:solidFill>
                <a:latin typeface="Bookman Old Style"/>
                <a:cs typeface="Bookman Old Style"/>
              </a:rPr>
              <a:t>.</a:t>
            </a:r>
            <a:r>
              <a:rPr sz="2050" spc="-20" dirty="0">
                <a:solidFill>
                  <a:srgbClr val="990099"/>
                </a:solidFill>
                <a:latin typeface="Garamond"/>
                <a:cs typeface="Garamond"/>
              </a:rPr>
              <a:t>064</a:t>
            </a:r>
            <a:r>
              <a:rPr sz="2050" spc="135" dirty="0">
                <a:solidFill>
                  <a:srgbClr val="990099"/>
                </a:solidFill>
                <a:latin typeface="Lucida Sans Unicode"/>
                <a:cs typeface="Lucida Sans Unicode"/>
              </a:rPr>
              <a:t>)</a:t>
            </a:r>
            <a:r>
              <a:rPr sz="2050" spc="-40" dirty="0">
                <a:solidFill>
                  <a:srgbClr val="990099"/>
                </a:solidFill>
                <a:latin typeface="Garamond"/>
                <a:cs typeface="Garamond"/>
              </a:rPr>
              <a:t>]</a:t>
            </a:r>
            <a:endParaRPr sz="2050">
              <a:latin typeface="Garamond"/>
              <a:cs typeface="Garamond"/>
            </a:endParaRPr>
          </a:p>
          <a:p>
            <a:pPr marL="455930">
              <a:lnSpc>
                <a:spcPct val="100000"/>
              </a:lnSpc>
              <a:spcBef>
                <a:spcPts val="325"/>
              </a:spcBef>
            </a:pPr>
            <a:r>
              <a:rPr sz="2050" spc="120" dirty="0">
                <a:solidFill>
                  <a:srgbClr val="990099"/>
                </a:solidFill>
                <a:latin typeface="Garamond"/>
                <a:cs typeface="Garamond"/>
              </a:rPr>
              <a:t>= </a:t>
            </a:r>
            <a:r>
              <a:rPr sz="2050" spc="-30" dirty="0">
                <a:solidFill>
                  <a:srgbClr val="990099"/>
                </a:solidFill>
                <a:latin typeface="Garamond"/>
                <a:cs typeface="Garamond"/>
              </a:rPr>
              <a:t> </a:t>
            </a:r>
            <a:r>
              <a:rPr sz="2050" b="0" i="1" spc="-25" dirty="0">
                <a:solidFill>
                  <a:srgbClr val="990099"/>
                </a:solidFill>
                <a:latin typeface="Bookman Old Style"/>
                <a:cs typeface="Bookman Old Style"/>
              </a:rPr>
              <a:t>α</a:t>
            </a:r>
            <a:r>
              <a:rPr sz="2050" b="0" i="1" spc="-260" dirty="0">
                <a:solidFill>
                  <a:srgbClr val="990099"/>
                </a:solidFill>
                <a:latin typeface="Bookman Old Style"/>
                <a:cs typeface="Bookman Old Style"/>
              </a:rPr>
              <a:t> </a:t>
            </a:r>
            <a:r>
              <a:rPr sz="2050" spc="135" dirty="0">
                <a:solidFill>
                  <a:srgbClr val="990099"/>
                </a:solidFill>
                <a:latin typeface="Lucida Sans Unicode"/>
                <a:cs typeface="Lucida Sans Unicode"/>
              </a:rPr>
              <a:t>(</a:t>
            </a:r>
            <a:r>
              <a:rPr sz="2050" spc="-20" dirty="0">
                <a:solidFill>
                  <a:srgbClr val="990099"/>
                </a:solidFill>
                <a:latin typeface="Garamond"/>
                <a:cs typeface="Garamond"/>
              </a:rPr>
              <a:t>0</a:t>
            </a:r>
            <a:r>
              <a:rPr sz="2050" b="0" i="1" spc="-55" dirty="0">
                <a:solidFill>
                  <a:srgbClr val="990099"/>
                </a:solidFill>
                <a:latin typeface="Bookman Old Style"/>
                <a:cs typeface="Bookman Old Style"/>
              </a:rPr>
              <a:t>.</a:t>
            </a:r>
            <a:r>
              <a:rPr sz="2050" spc="-20" dirty="0">
                <a:solidFill>
                  <a:srgbClr val="990099"/>
                </a:solidFill>
                <a:latin typeface="Garamond"/>
                <a:cs typeface="Garamond"/>
              </a:rPr>
              <a:t>12</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spc="-20" dirty="0">
                <a:solidFill>
                  <a:srgbClr val="990099"/>
                </a:solidFill>
                <a:latin typeface="Garamond"/>
                <a:cs typeface="Garamond"/>
              </a:rPr>
              <a:t>0</a:t>
            </a:r>
            <a:r>
              <a:rPr sz="2050" b="0" i="1" spc="-55" dirty="0">
                <a:solidFill>
                  <a:srgbClr val="990099"/>
                </a:solidFill>
                <a:latin typeface="Bookman Old Style"/>
                <a:cs typeface="Bookman Old Style"/>
              </a:rPr>
              <a:t>.</a:t>
            </a:r>
            <a:r>
              <a:rPr sz="2050" spc="-20" dirty="0">
                <a:solidFill>
                  <a:srgbClr val="990099"/>
                </a:solidFill>
                <a:latin typeface="Garamond"/>
                <a:cs typeface="Garamond"/>
              </a:rPr>
              <a:t>08</a:t>
            </a:r>
            <a:r>
              <a:rPr sz="2050" spc="135" dirty="0">
                <a:solidFill>
                  <a:srgbClr val="990099"/>
                </a:solidFill>
                <a:latin typeface="Lucida Sans Unicode"/>
                <a:cs typeface="Lucida Sans Unicode"/>
              </a:rPr>
              <a:t>)</a:t>
            </a:r>
            <a:r>
              <a:rPr sz="2050" spc="-85" dirty="0">
                <a:solidFill>
                  <a:srgbClr val="990099"/>
                </a:solidFill>
                <a:latin typeface="Lucida Sans Unicode"/>
                <a:cs typeface="Lucida Sans Unicode"/>
              </a:rPr>
              <a:t> </a:t>
            </a:r>
            <a:r>
              <a:rPr sz="2050" spc="120" dirty="0">
                <a:solidFill>
                  <a:srgbClr val="990099"/>
                </a:solidFill>
                <a:latin typeface="Garamond"/>
                <a:cs typeface="Garamond"/>
              </a:rPr>
              <a:t>=</a:t>
            </a:r>
            <a:r>
              <a:rPr sz="2050" spc="60" dirty="0">
                <a:solidFill>
                  <a:srgbClr val="990099"/>
                </a:solidFill>
                <a:latin typeface="Garamond"/>
                <a:cs typeface="Garamond"/>
              </a:rPr>
              <a:t> </a:t>
            </a:r>
            <a:r>
              <a:rPr sz="2050" spc="135" dirty="0">
                <a:solidFill>
                  <a:srgbClr val="990099"/>
                </a:solidFill>
                <a:latin typeface="Lucida Sans Unicode"/>
                <a:cs typeface="Lucida Sans Unicode"/>
              </a:rPr>
              <a:t>(</a:t>
            </a:r>
            <a:r>
              <a:rPr sz="2050" spc="-20" dirty="0">
                <a:solidFill>
                  <a:srgbClr val="990099"/>
                </a:solidFill>
                <a:latin typeface="Garamond"/>
                <a:cs typeface="Garamond"/>
              </a:rPr>
              <a:t>0</a:t>
            </a:r>
            <a:r>
              <a:rPr sz="2050" b="0" i="1" spc="-55" dirty="0">
                <a:solidFill>
                  <a:srgbClr val="990099"/>
                </a:solidFill>
                <a:latin typeface="Bookman Old Style"/>
                <a:cs typeface="Bookman Old Style"/>
              </a:rPr>
              <a:t>.</a:t>
            </a:r>
            <a:r>
              <a:rPr sz="2050" spc="-20" dirty="0">
                <a:solidFill>
                  <a:srgbClr val="990099"/>
                </a:solidFill>
                <a:latin typeface="Garamond"/>
                <a:cs typeface="Garamond"/>
              </a:rPr>
              <a:t>6</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spc="-20" dirty="0">
                <a:solidFill>
                  <a:srgbClr val="990099"/>
                </a:solidFill>
                <a:latin typeface="Garamond"/>
                <a:cs typeface="Garamond"/>
              </a:rPr>
              <a:t>0</a:t>
            </a:r>
            <a:r>
              <a:rPr sz="2050" b="0" i="1" spc="-55" dirty="0">
                <a:solidFill>
                  <a:srgbClr val="990099"/>
                </a:solidFill>
                <a:latin typeface="Bookman Old Style"/>
                <a:cs typeface="Bookman Old Style"/>
              </a:rPr>
              <a:t>.</a:t>
            </a:r>
            <a:r>
              <a:rPr sz="2050" spc="-20" dirty="0">
                <a:solidFill>
                  <a:srgbClr val="990099"/>
                </a:solidFill>
                <a:latin typeface="Garamond"/>
                <a:cs typeface="Garamond"/>
              </a:rPr>
              <a:t>4</a:t>
            </a:r>
            <a:r>
              <a:rPr sz="2050" spc="135" dirty="0">
                <a:solidFill>
                  <a:srgbClr val="990099"/>
                </a:solidFill>
                <a:latin typeface="Lucida Sans Unicode"/>
                <a:cs typeface="Lucida Sans Unicode"/>
              </a:rPr>
              <a:t>)</a:t>
            </a:r>
            <a:endParaRPr sz="2050">
              <a:latin typeface="Lucida Sans Unicode"/>
              <a:cs typeface="Lucida Sans Unicode"/>
            </a:endParaRPr>
          </a:p>
          <a:p>
            <a:pPr marL="94615">
              <a:lnSpc>
                <a:spcPct val="100000"/>
              </a:lnSpc>
              <a:spcBef>
                <a:spcPts val="1560"/>
              </a:spcBef>
            </a:pPr>
            <a:r>
              <a:rPr sz="2050" spc="-75" dirty="0">
                <a:latin typeface="Calibri"/>
                <a:cs typeface="Calibri"/>
              </a:rPr>
              <a:t>General</a:t>
            </a:r>
            <a:r>
              <a:rPr sz="2050" spc="170" dirty="0">
                <a:latin typeface="Calibri"/>
                <a:cs typeface="Calibri"/>
              </a:rPr>
              <a:t> </a:t>
            </a:r>
            <a:r>
              <a:rPr sz="2050" spc="-70" dirty="0">
                <a:latin typeface="Calibri"/>
                <a:cs typeface="Calibri"/>
              </a:rPr>
              <a:t>idea:</a:t>
            </a:r>
            <a:r>
              <a:rPr sz="2050" spc="25" dirty="0">
                <a:latin typeface="Calibri"/>
                <a:cs typeface="Calibri"/>
              </a:rPr>
              <a:t> </a:t>
            </a:r>
            <a:r>
              <a:rPr sz="2050" spc="-75" dirty="0">
                <a:latin typeface="Calibri"/>
                <a:cs typeface="Calibri"/>
              </a:rPr>
              <a:t>compute</a:t>
            </a:r>
            <a:r>
              <a:rPr sz="2050" spc="185" dirty="0">
                <a:latin typeface="Calibri"/>
                <a:cs typeface="Calibri"/>
              </a:rPr>
              <a:t> </a:t>
            </a:r>
            <a:r>
              <a:rPr sz="2050" spc="-50" dirty="0">
                <a:latin typeface="Calibri"/>
                <a:cs typeface="Calibri"/>
              </a:rPr>
              <a:t>distribution</a:t>
            </a:r>
            <a:r>
              <a:rPr sz="2050" spc="210" dirty="0">
                <a:latin typeface="Calibri"/>
                <a:cs typeface="Calibri"/>
              </a:rPr>
              <a:t> </a:t>
            </a:r>
            <a:r>
              <a:rPr sz="2050" spc="-95" dirty="0">
                <a:latin typeface="Calibri"/>
                <a:cs typeface="Calibri"/>
              </a:rPr>
              <a:t>on</a:t>
            </a:r>
            <a:r>
              <a:rPr sz="2050" spc="185" dirty="0">
                <a:latin typeface="Calibri"/>
                <a:cs typeface="Calibri"/>
              </a:rPr>
              <a:t> </a:t>
            </a:r>
            <a:r>
              <a:rPr sz="2050" spc="-85" dirty="0">
                <a:latin typeface="Calibri"/>
                <a:cs typeface="Calibri"/>
              </a:rPr>
              <a:t>query</a:t>
            </a:r>
            <a:r>
              <a:rPr sz="2050" spc="195" dirty="0">
                <a:latin typeface="Calibri"/>
                <a:cs typeface="Calibri"/>
              </a:rPr>
              <a:t> </a:t>
            </a:r>
            <a:r>
              <a:rPr sz="2050" spc="-70" dirty="0">
                <a:latin typeface="Calibri"/>
                <a:cs typeface="Calibri"/>
              </a:rPr>
              <a:t>variable</a:t>
            </a:r>
            <a:endParaRPr sz="2050">
              <a:latin typeface="Calibri"/>
              <a:cs typeface="Calibri"/>
            </a:endParaRPr>
          </a:p>
          <a:p>
            <a:pPr marL="12700">
              <a:lnSpc>
                <a:spcPct val="100000"/>
              </a:lnSpc>
              <a:spcBef>
                <a:spcPts val="35"/>
              </a:spcBef>
            </a:pPr>
            <a:r>
              <a:rPr sz="2050" spc="-85" dirty="0">
                <a:latin typeface="Calibri"/>
                <a:cs typeface="Calibri"/>
              </a:rPr>
              <a:t>by</a:t>
            </a:r>
            <a:r>
              <a:rPr sz="2050" spc="175" dirty="0">
                <a:latin typeface="Calibri"/>
                <a:cs typeface="Calibri"/>
              </a:rPr>
              <a:t> </a:t>
            </a:r>
            <a:r>
              <a:rPr sz="2050" spc="-25" dirty="0">
                <a:latin typeface="Calibri"/>
                <a:cs typeface="Calibri"/>
              </a:rPr>
              <a:t>fixing</a:t>
            </a:r>
            <a:r>
              <a:rPr sz="2050" spc="170" dirty="0">
                <a:latin typeface="Calibri"/>
                <a:cs typeface="Calibri"/>
              </a:rPr>
              <a:t> </a:t>
            </a:r>
            <a:r>
              <a:rPr sz="2050" spc="-85" dirty="0">
                <a:solidFill>
                  <a:srgbClr val="00007E"/>
                </a:solidFill>
                <a:latin typeface="Calibri"/>
                <a:cs typeface="Calibri"/>
              </a:rPr>
              <a:t>evidence</a:t>
            </a:r>
            <a:r>
              <a:rPr sz="2050" spc="180" dirty="0">
                <a:solidFill>
                  <a:srgbClr val="00007E"/>
                </a:solidFill>
                <a:latin typeface="Calibri"/>
                <a:cs typeface="Calibri"/>
              </a:rPr>
              <a:t> </a:t>
            </a:r>
            <a:r>
              <a:rPr sz="2050" spc="-70" dirty="0">
                <a:solidFill>
                  <a:srgbClr val="00007E"/>
                </a:solidFill>
                <a:latin typeface="Calibri"/>
                <a:cs typeface="Calibri"/>
              </a:rPr>
              <a:t>variables</a:t>
            </a:r>
            <a:r>
              <a:rPr sz="2050" spc="185" dirty="0">
                <a:solidFill>
                  <a:srgbClr val="00007E"/>
                </a:solidFill>
                <a:latin typeface="Calibri"/>
                <a:cs typeface="Calibri"/>
              </a:rPr>
              <a:t> </a:t>
            </a:r>
            <a:r>
              <a:rPr sz="2050" spc="-70" dirty="0">
                <a:latin typeface="Calibri"/>
                <a:cs typeface="Calibri"/>
              </a:rPr>
              <a:t>and</a:t>
            </a:r>
            <a:r>
              <a:rPr sz="2050" spc="175" dirty="0">
                <a:latin typeface="Calibri"/>
                <a:cs typeface="Calibri"/>
              </a:rPr>
              <a:t> </a:t>
            </a:r>
            <a:r>
              <a:rPr sz="2050" spc="-60" dirty="0">
                <a:latin typeface="Calibri"/>
                <a:cs typeface="Calibri"/>
              </a:rPr>
              <a:t>summing</a:t>
            </a:r>
            <a:r>
              <a:rPr sz="2050" spc="190" dirty="0">
                <a:latin typeface="Calibri"/>
                <a:cs typeface="Calibri"/>
              </a:rPr>
              <a:t> </a:t>
            </a:r>
            <a:r>
              <a:rPr sz="2050" spc="-90" dirty="0">
                <a:latin typeface="Calibri"/>
                <a:cs typeface="Calibri"/>
              </a:rPr>
              <a:t>over</a:t>
            </a:r>
            <a:r>
              <a:rPr sz="2050" spc="180" dirty="0">
                <a:latin typeface="Calibri"/>
                <a:cs typeface="Calibri"/>
              </a:rPr>
              <a:t> </a:t>
            </a:r>
            <a:r>
              <a:rPr sz="2050" spc="-85" dirty="0">
                <a:solidFill>
                  <a:srgbClr val="00007E"/>
                </a:solidFill>
                <a:latin typeface="Calibri"/>
                <a:cs typeface="Calibri"/>
              </a:rPr>
              <a:t>hidden</a:t>
            </a:r>
            <a:r>
              <a:rPr sz="2050" spc="210" dirty="0">
                <a:solidFill>
                  <a:srgbClr val="00007E"/>
                </a:solidFill>
                <a:latin typeface="Calibri"/>
                <a:cs typeface="Calibri"/>
              </a:rPr>
              <a:t> </a:t>
            </a:r>
            <a:r>
              <a:rPr sz="2050" spc="-70" dirty="0">
                <a:solidFill>
                  <a:srgbClr val="00007E"/>
                </a:solidFill>
                <a:latin typeface="Calibri"/>
                <a:cs typeface="Calibri"/>
              </a:rPr>
              <a:t>variables</a:t>
            </a:r>
            <a:endParaRPr sz="2050">
              <a:latin typeface="Calibri"/>
              <a:cs typeface="Calibri"/>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13</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14</a:t>
            </a:fld>
            <a:endParaRPr spc="2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13</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15</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25" dirty="0"/>
              <a:t>Inference Using Full Joint Distributions</a:t>
            </a:r>
            <a:endParaRPr spc="114" dirty="0"/>
          </a:p>
        </p:txBody>
      </p:sp>
      <p:sp>
        <p:nvSpPr>
          <p:cNvPr id="3" name="object 3"/>
          <p:cNvSpPr txBox="1"/>
          <p:nvPr/>
        </p:nvSpPr>
        <p:spPr>
          <a:xfrm>
            <a:off x="1079489" y="1396713"/>
            <a:ext cx="7891145" cy="5107940"/>
          </a:xfrm>
          <a:prstGeom prst="rect">
            <a:avLst/>
          </a:prstGeom>
        </p:spPr>
        <p:txBody>
          <a:bodyPr vert="horz" wrap="square" lIns="0" tIns="14604" rIns="0" bIns="0" rtlCol="0">
            <a:spAutoFit/>
          </a:bodyPr>
          <a:lstStyle/>
          <a:p>
            <a:pPr marL="63500">
              <a:lnSpc>
                <a:spcPct val="100000"/>
              </a:lnSpc>
              <a:spcBef>
                <a:spcPts val="114"/>
              </a:spcBef>
            </a:pPr>
            <a:r>
              <a:rPr sz="2050" spc="15" dirty="0">
                <a:latin typeface="Calibri"/>
                <a:cs typeface="Calibri"/>
              </a:rPr>
              <a:t>Let</a:t>
            </a:r>
            <a:r>
              <a:rPr sz="2050" spc="170" dirty="0">
                <a:latin typeface="Calibri"/>
                <a:cs typeface="Calibri"/>
              </a:rPr>
              <a:t> </a:t>
            </a:r>
            <a:r>
              <a:rPr sz="2050" spc="310" dirty="0">
                <a:solidFill>
                  <a:srgbClr val="990099"/>
                </a:solidFill>
                <a:latin typeface="Century"/>
                <a:cs typeface="Century"/>
              </a:rPr>
              <a:t>X</a:t>
            </a:r>
            <a:r>
              <a:rPr sz="2050" spc="70" dirty="0">
                <a:solidFill>
                  <a:srgbClr val="990099"/>
                </a:solidFill>
                <a:latin typeface="Century"/>
                <a:cs typeface="Century"/>
              </a:rPr>
              <a:t> </a:t>
            </a:r>
            <a:r>
              <a:rPr sz="2050" spc="-100" dirty="0">
                <a:latin typeface="Calibri"/>
                <a:cs typeface="Calibri"/>
              </a:rPr>
              <a:t>be</a:t>
            </a:r>
            <a:r>
              <a:rPr sz="2050" spc="195" dirty="0">
                <a:latin typeface="Calibri"/>
                <a:cs typeface="Calibri"/>
              </a:rPr>
              <a:t> </a:t>
            </a:r>
            <a:r>
              <a:rPr sz="2050" spc="-25" dirty="0">
                <a:latin typeface="Calibri"/>
                <a:cs typeface="Calibri"/>
              </a:rPr>
              <a:t>all</a:t>
            </a:r>
            <a:r>
              <a:rPr sz="2050" spc="170" dirty="0">
                <a:latin typeface="Calibri"/>
                <a:cs typeface="Calibri"/>
              </a:rPr>
              <a:t> </a:t>
            </a:r>
            <a:r>
              <a:rPr sz="2050" spc="-80" dirty="0">
                <a:latin typeface="Calibri"/>
                <a:cs typeface="Calibri"/>
              </a:rPr>
              <a:t>the</a:t>
            </a:r>
            <a:r>
              <a:rPr sz="2050" spc="204" dirty="0">
                <a:latin typeface="Calibri"/>
                <a:cs typeface="Calibri"/>
              </a:rPr>
              <a:t> </a:t>
            </a:r>
            <a:r>
              <a:rPr sz="2050" spc="-60" dirty="0">
                <a:latin typeface="Calibri"/>
                <a:cs typeface="Calibri"/>
              </a:rPr>
              <a:t>variables.</a:t>
            </a:r>
            <a:r>
              <a:rPr sz="2050" dirty="0">
                <a:latin typeface="Calibri"/>
                <a:cs typeface="Calibri"/>
              </a:rPr>
              <a:t> </a:t>
            </a:r>
            <a:r>
              <a:rPr sz="2050" spc="-30" dirty="0">
                <a:latin typeface="Calibri"/>
                <a:cs typeface="Calibri"/>
              </a:rPr>
              <a:t>Typically,</a:t>
            </a:r>
            <a:r>
              <a:rPr sz="2050" spc="195" dirty="0">
                <a:latin typeface="Calibri"/>
                <a:cs typeface="Calibri"/>
              </a:rPr>
              <a:t> </a:t>
            </a:r>
            <a:r>
              <a:rPr sz="2050" spc="-180" dirty="0">
                <a:latin typeface="Calibri"/>
                <a:cs typeface="Calibri"/>
              </a:rPr>
              <a:t>we</a:t>
            </a:r>
            <a:r>
              <a:rPr sz="2050" spc="180" dirty="0">
                <a:latin typeface="Calibri"/>
                <a:cs typeface="Calibri"/>
              </a:rPr>
              <a:t> </a:t>
            </a:r>
            <a:r>
              <a:rPr sz="2050" spc="-80" dirty="0">
                <a:latin typeface="Calibri"/>
                <a:cs typeface="Calibri"/>
              </a:rPr>
              <a:t>want</a:t>
            </a:r>
            <a:endParaRPr sz="2050">
              <a:latin typeface="Calibri"/>
              <a:cs typeface="Calibri"/>
            </a:endParaRPr>
          </a:p>
          <a:p>
            <a:pPr marL="429259">
              <a:lnSpc>
                <a:spcPct val="100000"/>
              </a:lnSpc>
              <a:spcBef>
                <a:spcPts val="25"/>
              </a:spcBef>
            </a:pPr>
            <a:r>
              <a:rPr sz="2050" spc="-80" dirty="0">
                <a:latin typeface="Calibri"/>
                <a:cs typeface="Calibri"/>
              </a:rPr>
              <a:t>the</a:t>
            </a:r>
            <a:r>
              <a:rPr sz="2050" spc="200" dirty="0">
                <a:latin typeface="Calibri"/>
                <a:cs typeface="Calibri"/>
              </a:rPr>
              <a:t> </a:t>
            </a:r>
            <a:r>
              <a:rPr sz="2050" spc="-75" dirty="0">
                <a:latin typeface="Calibri"/>
                <a:cs typeface="Calibri"/>
              </a:rPr>
              <a:t>posterior</a:t>
            </a:r>
            <a:r>
              <a:rPr sz="2050" spc="195" dirty="0">
                <a:latin typeface="Calibri"/>
                <a:cs typeface="Calibri"/>
              </a:rPr>
              <a:t> </a:t>
            </a:r>
            <a:r>
              <a:rPr sz="2050" spc="-35" dirty="0">
                <a:latin typeface="Calibri"/>
                <a:cs typeface="Calibri"/>
              </a:rPr>
              <a:t>joint</a:t>
            </a:r>
            <a:r>
              <a:rPr sz="2050" spc="180" dirty="0">
                <a:latin typeface="Calibri"/>
                <a:cs typeface="Calibri"/>
              </a:rPr>
              <a:t> </a:t>
            </a:r>
            <a:r>
              <a:rPr sz="2050" spc="-50" dirty="0">
                <a:latin typeface="Calibri"/>
                <a:cs typeface="Calibri"/>
              </a:rPr>
              <a:t>distribution</a:t>
            </a:r>
            <a:r>
              <a:rPr sz="2050" spc="215" dirty="0">
                <a:latin typeface="Calibri"/>
                <a:cs typeface="Calibri"/>
              </a:rPr>
              <a:t> </a:t>
            </a:r>
            <a:r>
              <a:rPr sz="2050" spc="-75" dirty="0">
                <a:latin typeface="Calibri"/>
                <a:cs typeface="Calibri"/>
              </a:rPr>
              <a:t>of</a:t>
            </a:r>
            <a:r>
              <a:rPr sz="2050" spc="195" dirty="0">
                <a:latin typeface="Calibri"/>
                <a:cs typeface="Calibri"/>
              </a:rPr>
              <a:t> </a:t>
            </a:r>
            <a:r>
              <a:rPr sz="2050" spc="-80" dirty="0">
                <a:latin typeface="Calibri"/>
                <a:cs typeface="Calibri"/>
              </a:rPr>
              <a:t>the</a:t>
            </a:r>
            <a:r>
              <a:rPr sz="2050" spc="190" dirty="0">
                <a:latin typeface="Calibri"/>
                <a:cs typeface="Calibri"/>
              </a:rPr>
              <a:t> </a:t>
            </a:r>
            <a:r>
              <a:rPr sz="2050" spc="-85" dirty="0">
                <a:solidFill>
                  <a:srgbClr val="00007E"/>
                </a:solidFill>
                <a:latin typeface="Calibri"/>
                <a:cs typeface="Calibri"/>
              </a:rPr>
              <a:t>query</a:t>
            </a:r>
            <a:r>
              <a:rPr sz="2050" spc="210" dirty="0">
                <a:solidFill>
                  <a:srgbClr val="00007E"/>
                </a:solidFill>
                <a:latin typeface="Calibri"/>
                <a:cs typeface="Calibri"/>
              </a:rPr>
              <a:t> </a:t>
            </a:r>
            <a:r>
              <a:rPr sz="2050" spc="-70" dirty="0">
                <a:solidFill>
                  <a:srgbClr val="00007E"/>
                </a:solidFill>
                <a:latin typeface="Calibri"/>
                <a:cs typeface="Calibri"/>
              </a:rPr>
              <a:t>variables</a:t>
            </a:r>
            <a:r>
              <a:rPr sz="2050" spc="180" dirty="0">
                <a:solidFill>
                  <a:srgbClr val="00007E"/>
                </a:solidFill>
                <a:latin typeface="Calibri"/>
                <a:cs typeface="Calibri"/>
              </a:rPr>
              <a:t> </a:t>
            </a:r>
            <a:r>
              <a:rPr sz="2050" spc="310" dirty="0">
                <a:solidFill>
                  <a:srgbClr val="990099"/>
                </a:solidFill>
                <a:latin typeface="Century"/>
                <a:cs typeface="Century"/>
              </a:rPr>
              <a:t>Y</a:t>
            </a:r>
            <a:endParaRPr sz="2050">
              <a:latin typeface="Century"/>
              <a:cs typeface="Century"/>
            </a:endParaRPr>
          </a:p>
          <a:p>
            <a:pPr marL="429259">
              <a:lnSpc>
                <a:spcPct val="100000"/>
              </a:lnSpc>
              <a:spcBef>
                <a:spcPts val="35"/>
              </a:spcBef>
            </a:pPr>
            <a:r>
              <a:rPr sz="2050" spc="-55" dirty="0">
                <a:latin typeface="Calibri"/>
                <a:cs typeface="Calibri"/>
              </a:rPr>
              <a:t>given</a:t>
            </a:r>
            <a:r>
              <a:rPr sz="2050" spc="180" dirty="0">
                <a:latin typeface="Calibri"/>
                <a:cs typeface="Calibri"/>
              </a:rPr>
              <a:t> </a:t>
            </a:r>
            <a:r>
              <a:rPr sz="2050" spc="-45" dirty="0">
                <a:latin typeface="Calibri"/>
                <a:cs typeface="Calibri"/>
              </a:rPr>
              <a:t>specific</a:t>
            </a:r>
            <a:r>
              <a:rPr sz="2050" spc="195" dirty="0">
                <a:latin typeface="Calibri"/>
                <a:cs typeface="Calibri"/>
              </a:rPr>
              <a:t> </a:t>
            </a:r>
            <a:r>
              <a:rPr sz="2050" spc="-75" dirty="0">
                <a:latin typeface="Calibri"/>
                <a:cs typeface="Calibri"/>
              </a:rPr>
              <a:t>values</a:t>
            </a:r>
            <a:r>
              <a:rPr sz="2050" spc="204" dirty="0">
                <a:latin typeface="Calibri"/>
                <a:cs typeface="Calibri"/>
              </a:rPr>
              <a:t> </a:t>
            </a:r>
            <a:r>
              <a:rPr sz="2050" spc="35" dirty="0">
                <a:solidFill>
                  <a:srgbClr val="990099"/>
                </a:solidFill>
                <a:latin typeface="Century"/>
                <a:cs typeface="Century"/>
              </a:rPr>
              <a:t>e</a:t>
            </a:r>
            <a:r>
              <a:rPr sz="2050" spc="85" dirty="0">
                <a:solidFill>
                  <a:srgbClr val="990099"/>
                </a:solidFill>
                <a:latin typeface="Century"/>
                <a:cs typeface="Century"/>
              </a:rPr>
              <a:t> </a:t>
            </a:r>
            <a:r>
              <a:rPr sz="2050" spc="-90" dirty="0">
                <a:latin typeface="Calibri"/>
                <a:cs typeface="Calibri"/>
              </a:rPr>
              <a:t>for</a:t>
            </a:r>
            <a:r>
              <a:rPr sz="2050" spc="185" dirty="0">
                <a:latin typeface="Calibri"/>
                <a:cs typeface="Calibri"/>
              </a:rPr>
              <a:t> </a:t>
            </a:r>
            <a:r>
              <a:rPr sz="2050" spc="-80" dirty="0">
                <a:latin typeface="Calibri"/>
                <a:cs typeface="Calibri"/>
              </a:rPr>
              <a:t>the</a:t>
            </a:r>
            <a:r>
              <a:rPr sz="2050" spc="190" dirty="0">
                <a:latin typeface="Calibri"/>
                <a:cs typeface="Calibri"/>
              </a:rPr>
              <a:t> </a:t>
            </a:r>
            <a:r>
              <a:rPr sz="2050" spc="-85" dirty="0">
                <a:solidFill>
                  <a:srgbClr val="00007E"/>
                </a:solidFill>
                <a:latin typeface="Calibri"/>
                <a:cs typeface="Calibri"/>
              </a:rPr>
              <a:t>evidence</a:t>
            </a:r>
            <a:r>
              <a:rPr sz="2050" spc="175" dirty="0">
                <a:solidFill>
                  <a:srgbClr val="00007E"/>
                </a:solidFill>
                <a:latin typeface="Calibri"/>
                <a:cs typeface="Calibri"/>
              </a:rPr>
              <a:t> </a:t>
            </a:r>
            <a:r>
              <a:rPr sz="2050" spc="-70" dirty="0">
                <a:solidFill>
                  <a:srgbClr val="00007E"/>
                </a:solidFill>
                <a:latin typeface="Calibri"/>
                <a:cs typeface="Calibri"/>
              </a:rPr>
              <a:t>variables</a:t>
            </a:r>
            <a:r>
              <a:rPr sz="2050" spc="195" dirty="0">
                <a:solidFill>
                  <a:srgbClr val="00007E"/>
                </a:solidFill>
                <a:latin typeface="Calibri"/>
                <a:cs typeface="Calibri"/>
              </a:rPr>
              <a:t> </a:t>
            </a:r>
            <a:r>
              <a:rPr sz="2050" spc="40" dirty="0">
                <a:solidFill>
                  <a:srgbClr val="990099"/>
                </a:solidFill>
                <a:latin typeface="Century"/>
                <a:cs typeface="Century"/>
              </a:rPr>
              <a:t>E</a:t>
            </a:r>
            <a:endParaRPr sz="2050">
              <a:latin typeface="Century"/>
              <a:cs typeface="Century"/>
            </a:endParaRPr>
          </a:p>
          <a:p>
            <a:pPr marL="63500">
              <a:lnSpc>
                <a:spcPct val="100000"/>
              </a:lnSpc>
              <a:spcBef>
                <a:spcPts val="1560"/>
              </a:spcBef>
            </a:pPr>
            <a:r>
              <a:rPr sz="2050" spc="15" dirty="0">
                <a:latin typeface="Calibri"/>
                <a:cs typeface="Calibri"/>
              </a:rPr>
              <a:t>Let</a:t>
            </a:r>
            <a:r>
              <a:rPr sz="2050" spc="170" dirty="0">
                <a:latin typeface="Calibri"/>
                <a:cs typeface="Calibri"/>
              </a:rPr>
              <a:t> </a:t>
            </a:r>
            <a:r>
              <a:rPr sz="2050" spc="-80" dirty="0">
                <a:latin typeface="Calibri"/>
                <a:cs typeface="Calibri"/>
              </a:rPr>
              <a:t>the</a:t>
            </a:r>
            <a:r>
              <a:rPr sz="2050" spc="200" dirty="0">
                <a:latin typeface="Calibri"/>
                <a:cs typeface="Calibri"/>
              </a:rPr>
              <a:t> </a:t>
            </a:r>
            <a:r>
              <a:rPr sz="2050" spc="-85" dirty="0">
                <a:solidFill>
                  <a:srgbClr val="00007E"/>
                </a:solidFill>
                <a:latin typeface="Calibri"/>
                <a:cs typeface="Calibri"/>
              </a:rPr>
              <a:t>hidde</a:t>
            </a:r>
            <a:r>
              <a:rPr sz="2050" spc="-90" dirty="0">
                <a:solidFill>
                  <a:srgbClr val="00007E"/>
                </a:solidFill>
                <a:latin typeface="Calibri"/>
                <a:cs typeface="Calibri"/>
              </a:rPr>
              <a:t>n</a:t>
            </a:r>
            <a:r>
              <a:rPr sz="2050" spc="190" dirty="0">
                <a:solidFill>
                  <a:srgbClr val="00007E"/>
                </a:solidFill>
                <a:latin typeface="Calibri"/>
                <a:cs typeface="Calibri"/>
              </a:rPr>
              <a:t> </a:t>
            </a:r>
            <a:r>
              <a:rPr sz="2050" spc="-55" dirty="0">
                <a:solidFill>
                  <a:srgbClr val="00007E"/>
                </a:solidFill>
                <a:latin typeface="Calibri"/>
                <a:cs typeface="Calibri"/>
              </a:rPr>
              <a:t>v</a:t>
            </a:r>
            <a:r>
              <a:rPr sz="2050" spc="-95" dirty="0">
                <a:solidFill>
                  <a:srgbClr val="00007E"/>
                </a:solidFill>
                <a:latin typeface="Calibri"/>
                <a:cs typeface="Calibri"/>
              </a:rPr>
              <a:t>a</a:t>
            </a:r>
            <a:r>
              <a:rPr sz="2050" spc="-65" dirty="0">
                <a:solidFill>
                  <a:srgbClr val="00007E"/>
                </a:solidFill>
                <a:latin typeface="Calibri"/>
                <a:cs typeface="Calibri"/>
              </a:rPr>
              <a:t>riable</a:t>
            </a:r>
            <a:r>
              <a:rPr sz="2050" spc="-60" dirty="0">
                <a:solidFill>
                  <a:srgbClr val="00007E"/>
                </a:solidFill>
                <a:latin typeface="Calibri"/>
                <a:cs typeface="Calibri"/>
              </a:rPr>
              <a:t>s</a:t>
            </a:r>
            <a:r>
              <a:rPr sz="2050" spc="190" dirty="0">
                <a:solidFill>
                  <a:srgbClr val="00007E"/>
                </a:solidFill>
                <a:latin typeface="Calibri"/>
                <a:cs typeface="Calibri"/>
              </a:rPr>
              <a:t> </a:t>
            </a:r>
            <a:r>
              <a:rPr sz="2050" spc="-40" dirty="0">
                <a:latin typeface="Calibri"/>
                <a:cs typeface="Calibri"/>
              </a:rPr>
              <a:t>b</a:t>
            </a:r>
            <a:r>
              <a:rPr sz="2050" spc="-160" dirty="0">
                <a:latin typeface="Calibri"/>
                <a:cs typeface="Calibri"/>
              </a:rPr>
              <a:t>e</a:t>
            </a:r>
            <a:r>
              <a:rPr sz="2050" spc="180" dirty="0">
                <a:latin typeface="Calibri"/>
                <a:cs typeface="Calibri"/>
              </a:rPr>
              <a:t> </a:t>
            </a:r>
            <a:r>
              <a:rPr sz="2050" spc="110" dirty="0">
                <a:solidFill>
                  <a:srgbClr val="990099"/>
                </a:solidFill>
                <a:latin typeface="Century"/>
                <a:cs typeface="Century"/>
              </a:rPr>
              <a:t>H</a:t>
            </a:r>
            <a:r>
              <a:rPr sz="2050" spc="10" dirty="0">
                <a:solidFill>
                  <a:srgbClr val="990099"/>
                </a:solidFill>
                <a:latin typeface="Century"/>
                <a:cs typeface="Century"/>
              </a:rPr>
              <a:t> </a:t>
            </a:r>
            <a:r>
              <a:rPr sz="2050" spc="120" dirty="0">
                <a:solidFill>
                  <a:srgbClr val="990099"/>
                </a:solidFill>
                <a:latin typeface="Garamond"/>
                <a:cs typeface="Garamond"/>
              </a:rPr>
              <a:t>=</a:t>
            </a:r>
            <a:r>
              <a:rPr sz="2050" spc="50" dirty="0">
                <a:solidFill>
                  <a:srgbClr val="990099"/>
                </a:solidFill>
                <a:latin typeface="Garamond"/>
                <a:cs typeface="Garamond"/>
              </a:rPr>
              <a:t> </a:t>
            </a:r>
            <a:r>
              <a:rPr sz="2050" spc="310" dirty="0">
                <a:solidFill>
                  <a:srgbClr val="990099"/>
                </a:solidFill>
                <a:latin typeface="Century"/>
                <a:cs typeface="Century"/>
              </a:rPr>
              <a:t>X</a:t>
            </a:r>
            <a:r>
              <a:rPr sz="2050" spc="-110" dirty="0">
                <a:solidFill>
                  <a:srgbClr val="990099"/>
                </a:solidFill>
                <a:latin typeface="Century"/>
                <a:cs typeface="Century"/>
              </a:rPr>
              <a:t> </a:t>
            </a:r>
            <a:r>
              <a:rPr sz="2050" spc="-25"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310" dirty="0">
                <a:solidFill>
                  <a:srgbClr val="990099"/>
                </a:solidFill>
                <a:latin typeface="Century"/>
                <a:cs typeface="Century"/>
              </a:rPr>
              <a:t>Y</a:t>
            </a:r>
            <a:r>
              <a:rPr sz="2050" spc="-110" dirty="0">
                <a:solidFill>
                  <a:srgbClr val="990099"/>
                </a:solidFill>
                <a:latin typeface="Century"/>
                <a:cs typeface="Century"/>
              </a:rPr>
              <a:t> </a:t>
            </a:r>
            <a:r>
              <a:rPr sz="2050" spc="-25"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40" dirty="0">
                <a:solidFill>
                  <a:srgbClr val="990099"/>
                </a:solidFill>
                <a:latin typeface="Century"/>
                <a:cs typeface="Century"/>
              </a:rPr>
              <a:t>E</a:t>
            </a:r>
            <a:endParaRPr sz="2050">
              <a:latin typeface="Century"/>
              <a:cs typeface="Century"/>
            </a:endParaRPr>
          </a:p>
          <a:p>
            <a:pPr marL="63500" marR="55880">
              <a:lnSpc>
                <a:spcPct val="101499"/>
              </a:lnSpc>
              <a:spcBef>
                <a:spcPts val="1525"/>
              </a:spcBef>
            </a:pPr>
            <a:r>
              <a:rPr sz="2050" spc="-5" dirty="0">
                <a:latin typeface="Calibri"/>
                <a:cs typeface="Calibri"/>
              </a:rPr>
              <a:t>Then</a:t>
            </a:r>
            <a:r>
              <a:rPr sz="2050" spc="320" dirty="0">
                <a:latin typeface="Calibri"/>
                <a:cs typeface="Calibri"/>
              </a:rPr>
              <a:t> </a:t>
            </a:r>
            <a:r>
              <a:rPr sz="2050" spc="-80" dirty="0">
                <a:latin typeface="Calibri"/>
                <a:cs typeface="Calibri"/>
              </a:rPr>
              <a:t>the</a:t>
            </a:r>
            <a:r>
              <a:rPr sz="2050" spc="-65" dirty="0">
                <a:latin typeface="Calibri"/>
                <a:cs typeface="Calibri"/>
              </a:rPr>
              <a:t> </a:t>
            </a:r>
            <a:r>
              <a:rPr sz="2050" spc="-90" dirty="0">
                <a:latin typeface="Calibri"/>
                <a:cs typeface="Calibri"/>
              </a:rPr>
              <a:t>required</a:t>
            </a:r>
            <a:r>
              <a:rPr sz="2050" spc="-65" dirty="0">
                <a:latin typeface="Calibri"/>
                <a:cs typeface="Calibri"/>
              </a:rPr>
              <a:t> summation</a:t>
            </a:r>
            <a:r>
              <a:rPr sz="2050" spc="300" dirty="0">
                <a:latin typeface="Calibri"/>
                <a:cs typeface="Calibri"/>
              </a:rPr>
              <a:t> </a:t>
            </a:r>
            <a:r>
              <a:rPr sz="2050" spc="-75" dirty="0">
                <a:latin typeface="Calibri"/>
                <a:cs typeface="Calibri"/>
              </a:rPr>
              <a:t>of</a:t>
            </a:r>
            <a:r>
              <a:rPr sz="2050" spc="300" dirty="0">
                <a:latin typeface="Calibri"/>
                <a:cs typeface="Calibri"/>
              </a:rPr>
              <a:t> </a:t>
            </a:r>
            <a:r>
              <a:rPr sz="2050" spc="-35" dirty="0">
                <a:latin typeface="Calibri"/>
                <a:cs typeface="Calibri"/>
              </a:rPr>
              <a:t>joint</a:t>
            </a:r>
            <a:r>
              <a:rPr sz="2050" spc="285" dirty="0">
                <a:latin typeface="Calibri"/>
                <a:cs typeface="Calibri"/>
              </a:rPr>
              <a:t> </a:t>
            </a:r>
            <a:r>
              <a:rPr sz="2050" spc="-75" dirty="0">
                <a:latin typeface="Calibri"/>
                <a:cs typeface="Calibri"/>
              </a:rPr>
              <a:t>entries</a:t>
            </a:r>
            <a:r>
              <a:rPr sz="2050" spc="300" dirty="0">
                <a:latin typeface="Calibri"/>
                <a:cs typeface="Calibri"/>
              </a:rPr>
              <a:t> </a:t>
            </a:r>
            <a:r>
              <a:rPr sz="2050" spc="-40" dirty="0">
                <a:latin typeface="Calibri"/>
                <a:cs typeface="Calibri"/>
              </a:rPr>
              <a:t>is</a:t>
            </a:r>
            <a:r>
              <a:rPr sz="2050" spc="305" dirty="0">
                <a:latin typeface="Calibri"/>
                <a:cs typeface="Calibri"/>
              </a:rPr>
              <a:t> </a:t>
            </a:r>
            <a:r>
              <a:rPr sz="2050" spc="-110" dirty="0">
                <a:latin typeface="Calibri"/>
                <a:cs typeface="Calibri"/>
              </a:rPr>
              <a:t>done</a:t>
            </a:r>
            <a:r>
              <a:rPr sz="2050" spc="-30" dirty="0">
                <a:latin typeface="Calibri"/>
                <a:cs typeface="Calibri"/>
              </a:rPr>
              <a:t> </a:t>
            </a:r>
            <a:r>
              <a:rPr sz="2050" spc="-85" dirty="0">
                <a:latin typeface="Calibri"/>
                <a:cs typeface="Calibri"/>
              </a:rPr>
              <a:t>by</a:t>
            </a:r>
            <a:r>
              <a:rPr sz="2050" spc="-80" dirty="0">
                <a:latin typeface="Calibri"/>
                <a:cs typeface="Calibri"/>
              </a:rPr>
              <a:t> </a:t>
            </a:r>
            <a:r>
              <a:rPr sz="2050" spc="-60" dirty="0">
                <a:solidFill>
                  <a:srgbClr val="004B00"/>
                </a:solidFill>
                <a:latin typeface="Calibri"/>
                <a:cs typeface="Calibri"/>
              </a:rPr>
              <a:t>summing</a:t>
            </a:r>
            <a:r>
              <a:rPr sz="2050" spc="300" dirty="0">
                <a:solidFill>
                  <a:srgbClr val="004B00"/>
                </a:solidFill>
                <a:latin typeface="Calibri"/>
                <a:cs typeface="Calibri"/>
              </a:rPr>
              <a:t> </a:t>
            </a:r>
            <a:r>
              <a:rPr sz="2050" spc="-60" dirty="0">
                <a:solidFill>
                  <a:srgbClr val="004B00"/>
                </a:solidFill>
                <a:latin typeface="Calibri"/>
                <a:cs typeface="Calibri"/>
              </a:rPr>
              <a:t>out</a:t>
            </a:r>
            <a:r>
              <a:rPr sz="2050" spc="290" dirty="0">
                <a:solidFill>
                  <a:srgbClr val="004B00"/>
                </a:solidFill>
                <a:latin typeface="Calibri"/>
                <a:cs typeface="Calibri"/>
              </a:rPr>
              <a:t> </a:t>
            </a:r>
            <a:r>
              <a:rPr sz="2050" spc="-85" dirty="0">
                <a:latin typeface="Calibri"/>
                <a:cs typeface="Calibri"/>
              </a:rPr>
              <a:t>the </a:t>
            </a:r>
            <a:r>
              <a:rPr sz="2050" spc="-450" dirty="0">
                <a:latin typeface="Calibri"/>
                <a:cs typeface="Calibri"/>
              </a:rPr>
              <a:t> </a:t>
            </a:r>
            <a:r>
              <a:rPr sz="2050" spc="-85" dirty="0">
                <a:latin typeface="Calibri"/>
                <a:cs typeface="Calibri"/>
              </a:rPr>
              <a:t>hidden</a:t>
            </a:r>
            <a:r>
              <a:rPr sz="2050" spc="200" dirty="0">
                <a:latin typeface="Calibri"/>
                <a:cs typeface="Calibri"/>
              </a:rPr>
              <a:t> </a:t>
            </a:r>
            <a:r>
              <a:rPr sz="2050" spc="-65" dirty="0">
                <a:latin typeface="Calibri"/>
                <a:cs typeface="Calibri"/>
              </a:rPr>
              <a:t>variables:</a:t>
            </a:r>
            <a:endParaRPr sz="2050">
              <a:latin typeface="Calibri"/>
              <a:cs typeface="Calibri"/>
            </a:endParaRPr>
          </a:p>
          <a:p>
            <a:pPr marL="380365">
              <a:lnSpc>
                <a:spcPct val="100000"/>
              </a:lnSpc>
              <a:spcBef>
                <a:spcPts val="1160"/>
              </a:spcBef>
            </a:pPr>
            <a:r>
              <a:rPr sz="2050" spc="210" dirty="0">
                <a:solidFill>
                  <a:srgbClr val="990099"/>
                </a:solidFill>
                <a:latin typeface="Century"/>
                <a:cs typeface="Century"/>
              </a:rPr>
              <a:t>P</a:t>
            </a:r>
            <a:r>
              <a:rPr sz="2050" spc="130" dirty="0">
                <a:solidFill>
                  <a:srgbClr val="990099"/>
                </a:solidFill>
                <a:latin typeface="Garamond"/>
                <a:cs typeface="Garamond"/>
              </a:rPr>
              <a:t>(</a:t>
            </a:r>
            <a:r>
              <a:rPr sz="2050" spc="300" dirty="0">
                <a:solidFill>
                  <a:srgbClr val="990099"/>
                </a:solidFill>
                <a:latin typeface="Century"/>
                <a:cs typeface="Century"/>
              </a:rPr>
              <a:t>Y</a:t>
            </a:r>
            <a:r>
              <a:rPr sz="2050" spc="-195" dirty="0">
                <a:solidFill>
                  <a:srgbClr val="990099"/>
                </a:solidFill>
                <a:latin typeface="Lucida Sans Unicode"/>
                <a:cs typeface="Lucida Sans Unicode"/>
              </a:rPr>
              <a:t>|</a:t>
            </a:r>
            <a:r>
              <a:rPr sz="2050" spc="40" dirty="0">
                <a:solidFill>
                  <a:srgbClr val="990099"/>
                </a:solidFill>
                <a:latin typeface="Century"/>
                <a:cs typeface="Century"/>
              </a:rPr>
              <a:t>E</a:t>
            </a:r>
            <a:r>
              <a:rPr sz="2050" spc="-225" dirty="0">
                <a:solidFill>
                  <a:srgbClr val="990099"/>
                </a:solidFill>
                <a:latin typeface="Century"/>
                <a:cs typeface="Century"/>
              </a:rPr>
              <a:t> </a:t>
            </a:r>
            <a:r>
              <a:rPr sz="2050" spc="120" dirty="0">
                <a:solidFill>
                  <a:srgbClr val="990099"/>
                </a:solidFill>
                <a:latin typeface="Garamond"/>
                <a:cs typeface="Garamond"/>
              </a:rPr>
              <a:t>=</a:t>
            </a:r>
            <a:r>
              <a:rPr sz="2050" spc="-180" dirty="0">
                <a:solidFill>
                  <a:srgbClr val="990099"/>
                </a:solidFill>
                <a:latin typeface="Garamond"/>
                <a:cs typeface="Garamond"/>
              </a:rPr>
              <a:t> </a:t>
            </a:r>
            <a:r>
              <a:rPr sz="2050" spc="40" dirty="0">
                <a:solidFill>
                  <a:srgbClr val="990099"/>
                </a:solidFill>
                <a:latin typeface="Century"/>
                <a:cs typeface="Century"/>
              </a:rPr>
              <a:t>e</a:t>
            </a:r>
            <a:r>
              <a:rPr sz="2050" spc="130" dirty="0">
                <a:solidFill>
                  <a:srgbClr val="990099"/>
                </a:solidFill>
                <a:latin typeface="Garamond"/>
                <a:cs typeface="Garamond"/>
              </a:rPr>
              <a:t>)</a:t>
            </a:r>
            <a:r>
              <a:rPr sz="2050" spc="60" dirty="0">
                <a:solidFill>
                  <a:srgbClr val="990099"/>
                </a:solidFill>
                <a:latin typeface="Garamond"/>
                <a:cs typeface="Garamond"/>
              </a:rPr>
              <a:t> </a:t>
            </a:r>
            <a:r>
              <a:rPr sz="2050" spc="120" dirty="0">
                <a:solidFill>
                  <a:srgbClr val="990099"/>
                </a:solidFill>
                <a:latin typeface="Garamond"/>
                <a:cs typeface="Garamond"/>
              </a:rPr>
              <a:t>=</a:t>
            </a:r>
            <a:r>
              <a:rPr sz="2050" spc="50" dirty="0">
                <a:solidFill>
                  <a:srgbClr val="990099"/>
                </a:solidFill>
                <a:latin typeface="Garamond"/>
                <a:cs typeface="Garamond"/>
              </a:rPr>
              <a:t> </a:t>
            </a:r>
            <a:r>
              <a:rPr sz="2050" b="0" i="1" spc="-20" dirty="0">
                <a:solidFill>
                  <a:srgbClr val="990099"/>
                </a:solidFill>
                <a:latin typeface="Bookman Old Style"/>
                <a:cs typeface="Bookman Old Style"/>
              </a:rPr>
              <a:t>α</a:t>
            </a:r>
            <a:r>
              <a:rPr sz="2050" spc="225" dirty="0">
                <a:solidFill>
                  <a:srgbClr val="990099"/>
                </a:solidFill>
                <a:latin typeface="Century"/>
                <a:cs typeface="Century"/>
              </a:rPr>
              <a:t>P</a:t>
            </a:r>
            <a:r>
              <a:rPr sz="2050" spc="130" dirty="0">
                <a:solidFill>
                  <a:srgbClr val="990099"/>
                </a:solidFill>
                <a:latin typeface="Garamond"/>
                <a:cs typeface="Garamond"/>
              </a:rPr>
              <a:t>(</a:t>
            </a:r>
            <a:r>
              <a:rPr sz="2050" spc="300" dirty="0">
                <a:solidFill>
                  <a:srgbClr val="990099"/>
                </a:solidFill>
                <a:latin typeface="Century"/>
                <a:cs typeface="Century"/>
              </a:rPr>
              <a:t>Y</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spc="40" dirty="0">
                <a:solidFill>
                  <a:srgbClr val="990099"/>
                </a:solidFill>
                <a:latin typeface="Century"/>
                <a:cs typeface="Century"/>
              </a:rPr>
              <a:t>E</a:t>
            </a:r>
            <a:r>
              <a:rPr sz="2050" spc="-225" dirty="0">
                <a:solidFill>
                  <a:srgbClr val="990099"/>
                </a:solidFill>
                <a:latin typeface="Century"/>
                <a:cs typeface="Century"/>
              </a:rPr>
              <a:t> </a:t>
            </a:r>
            <a:r>
              <a:rPr sz="2050" spc="120" dirty="0">
                <a:solidFill>
                  <a:srgbClr val="990099"/>
                </a:solidFill>
                <a:latin typeface="Garamond"/>
                <a:cs typeface="Garamond"/>
              </a:rPr>
              <a:t>=</a:t>
            </a:r>
            <a:r>
              <a:rPr sz="2050" spc="-180" dirty="0">
                <a:solidFill>
                  <a:srgbClr val="990099"/>
                </a:solidFill>
                <a:latin typeface="Garamond"/>
                <a:cs typeface="Garamond"/>
              </a:rPr>
              <a:t> </a:t>
            </a:r>
            <a:r>
              <a:rPr sz="2050" spc="40" dirty="0">
                <a:solidFill>
                  <a:srgbClr val="990099"/>
                </a:solidFill>
                <a:latin typeface="Century"/>
                <a:cs typeface="Century"/>
              </a:rPr>
              <a:t>e</a:t>
            </a:r>
            <a:r>
              <a:rPr sz="2050" spc="130" dirty="0">
                <a:solidFill>
                  <a:srgbClr val="990099"/>
                </a:solidFill>
                <a:latin typeface="Garamond"/>
                <a:cs typeface="Garamond"/>
              </a:rPr>
              <a:t>)</a:t>
            </a:r>
            <a:r>
              <a:rPr sz="2050" spc="60" dirty="0">
                <a:solidFill>
                  <a:srgbClr val="990099"/>
                </a:solidFill>
                <a:latin typeface="Garamond"/>
                <a:cs typeface="Garamond"/>
              </a:rPr>
              <a:t> </a:t>
            </a:r>
            <a:r>
              <a:rPr sz="2050" spc="120" dirty="0">
                <a:solidFill>
                  <a:srgbClr val="990099"/>
                </a:solidFill>
                <a:latin typeface="Garamond"/>
                <a:cs typeface="Garamond"/>
              </a:rPr>
              <a:t>=</a:t>
            </a:r>
            <a:r>
              <a:rPr sz="2050" spc="50" dirty="0">
                <a:solidFill>
                  <a:srgbClr val="990099"/>
                </a:solidFill>
                <a:latin typeface="Garamond"/>
                <a:cs typeface="Garamond"/>
              </a:rPr>
              <a:t> </a:t>
            </a:r>
            <a:r>
              <a:rPr sz="2050" b="0" i="1" spc="-20" dirty="0">
                <a:solidFill>
                  <a:srgbClr val="990099"/>
                </a:solidFill>
                <a:latin typeface="Bookman Old Style"/>
                <a:cs typeface="Bookman Old Style"/>
              </a:rPr>
              <a:t>α</a:t>
            </a:r>
            <a:r>
              <a:rPr sz="2450" spc="250" dirty="0">
                <a:solidFill>
                  <a:srgbClr val="990099"/>
                </a:solidFill>
                <a:latin typeface="Times New Roman"/>
                <a:cs typeface="Times New Roman"/>
              </a:rPr>
              <a:t>Σ</a:t>
            </a:r>
            <a:r>
              <a:rPr sz="2550" spc="75" baseline="-14705" dirty="0">
                <a:solidFill>
                  <a:srgbClr val="990099"/>
                </a:solidFill>
                <a:latin typeface="Verdana"/>
                <a:cs typeface="Verdana"/>
              </a:rPr>
              <a:t>h</a:t>
            </a:r>
            <a:r>
              <a:rPr sz="2050" spc="210" dirty="0">
                <a:solidFill>
                  <a:srgbClr val="990099"/>
                </a:solidFill>
                <a:latin typeface="Century"/>
                <a:cs typeface="Century"/>
              </a:rPr>
              <a:t>P</a:t>
            </a:r>
            <a:r>
              <a:rPr sz="2050" spc="130" dirty="0">
                <a:solidFill>
                  <a:srgbClr val="990099"/>
                </a:solidFill>
                <a:latin typeface="Garamond"/>
                <a:cs typeface="Garamond"/>
              </a:rPr>
              <a:t>(</a:t>
            </a:r>
            <a:r>
              <a:rPr sz="2050" spc="300" dirty="0">
                <a:solidFill>
                  <a:srgbClr val="990099"/>
                </a:solidFill>
                <a:latin typeface="Century"/>
                <a:cs typeface="Century"/>
              </a:rPr>
              <a:t>Y</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spc="40" dirty="0">
                <a:solidFill>
                  <a:srgbClr val="990099"/>
                </a:solidFill>
                <a:latin typeface="Century"/>
                <a:cs typeface="Century"/>
              </a:rPr>
              <a:t>E</a:t>
            </a:r>
            <a:r>
              <a:rPr sz="2050" spc="-225" dirty="0">
                <a:solidFill>
                  <a:srgbClr val="990099"/>
                </a:solidFill>
                <a:latin typeface="Century"/>
                <a:cs typeface="Century"/>
              </a:rPr>
              <a:t> </a:t>
            </a:r>
            <a:r>
              <a:rPr sz="2050" spc="120" dirty="0">
                <a:solidFill>
                  <a:srgbClr val="990099"/>
                </a:solidFill>
                <a:latin typeface="Garamond"/>
                <a:cs typeface="Garamond"/>
              </a:rPr>
              <a:t>=</a:t>
            </a:r>
            <a:r>
              <a:rPr sz="2050" spc="-165" dirty="0">
                <a:solidFill>
                  <a:srgbClr val="990099"/>
                </a:solidFill>
                <a:latin typeface="Garamond"/>
                <a:cs typeface="Garamond"/>
              </a:rPr>
              <a:t> </a:t>
            </a:r>
            <a:r>
              <a:rPr sz="2050" spc="30" dirty="0">
                <a:solidFill>
                  <a:srgbClr val="990099"/>
                </a:solidFill>
                <a:latin typeface="Century"/>
                <a:cs typeface="Century"/>
              </a:rPr>
              <a:t>e</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spc="110" dirty="0">
                <a:solidFill>
                  <a:srgbClr val="990099"/>
                </a:solidFill>
                <a:latin typeface="Century"/>
                <a:cs typeface="Century"/>
              </a:rPr>
              <a:t>H</a:t>
            </a:r>
            <a:r>
              <a:rPr sz="2050" spc="-220" dirty="0">
                <a:solidFill>
                  <a:srgbClr val="990099"/>
                </a:solidFill>
                <a:latin typeface="Century"/>
                <a:cs typeface="Century"/>
              </a:rPr>
              <a:t> </a:t>
            </a:r>
            <a:r>
              <a:rPr sz="2050" spc="120" dirty="0">
                <a:solidFill>
                  <a:srgbClr val="990099"/>
                </a:solidFill>
                <a:latin typeface="Garamond"/>
                <a:cs typeface="Garamond"/>
              </a:rPr>
              <a:t>=</a:t>
            </a:r>
            <a:r>
              <a:rPr sz="2050" spc="-180" dirty="0">
                <a:solidFill>
                  <a:srgbClr val="990099"/>
                </a:solidFill>
                <a:latin typeface="Garamond"/>
                <a:cs typeface="Garamond"/>
              </a:rPr>
              <a:t> </a:t>
            </a:r>
            <a:r>
              <a:rPr sz="2050" spc="35" dirty="0">
                <a:solidFill>
                  <a:srgbClr val="990099"/>
                </a:solidFill>
                <a:latin typeface="Century"/>
                <a:cs typeface="Century"/>
              </a:rPr>
              <a:t>h</a:t>
            </a:r>
            <a:r>
              <a:rPr sz="2050" spc="130" dirty="0">
                <a:solidFill>
                  <a:srgbClr val="990099"/>
                </a:solidFill>
                <a:latin typeface="Garamond"/>
                <a:cs typeface="Garamond"/>
              </a:rPr>
              <a:t>)</a:t>
            </a:r>
            <a:endParaRPr sz="2050">
              <a:latin typeface="Garamond"/>
              <a:cs typeface="Garamond"/>
            </a:endParaRPr>
          </a:p>
          <a:p>
            <a:pPr marL="63500" marR="60325">
              <a:lnSpc>
                <a:spcPct val="101000"/>
              </a:lnSpc>
              <a:spcBef>
                <a:spcPts val="1455"/>
              </a:spcBef>
            </a:pPr>
            <a:r>
              <a:rPr sz="2050" spc="20" dirty="0">
                <a:latin typeface="Calibri"/>
                <a:cs typeface="Calibri"/>
              </a:rPr>
              <a:t>The</a:t>
            </a:r>
            <a:r>
              <a:rPr sz="2050" spc="90" dirty="0">
                <a:latin typeface="Calibri"/>
                <a:cs typeface="Calibri"/>
              </a:rPr>
              <a:t> </a:t>
            </a:r>
            <a:r>
              <a:rPr sz="2050" spc="-80" dirty="0">
                <a:latin typeface="Calibri"/>
                <a:cs typeface="Calibri"/>
              </a:rPr>
              <a:t>terms</a:t>
            </a:r>
            <a:r>
              <a:rPr sz="2050" spc="110" dirty="0">
                <a:latin typeface="Calibri"/>
                <a:cs typeface="Calibri"/>
              </a:rPr>
              <a:t> </a:t>
            </a:r>
            <a:r>
              <a:rPr sz="2050" spc="-50" dirty="0">
                <a:latin typeface="Calibri"/>
                <a:cs typeface="Calibri"/>
              </a:rPr>
              <a:t>in</a:t>
            </a:r>
            <a:r>
              <a:rPr sz="2050" spc="70" dirty="0">
                <a:latin typeface="Calibri"/>
                <a:cs typeface="Calibri"/>
              </a:rPr>
              <a:t> </a:t>
            </a:r>
            <a:r>
              <a:rPr sz="2050" spc="-80" dirty="0">
                <a:latin typeface="Calibri"/>
                <a:cs typeface="Calibri"/>
              </a:rPr>
              <a:t>the</a:t>
            </a:r>
            <a:r>
              <a:rPr sz="2050" spc="95" dirty="0">
                <a:latin typeface="Calibri"/>
                <a:cs typeface="Calibri"/>
              </a:rPr>
              <a:t> </a:t>
            </a:r>
            <a:r>
              <a:rPr sz="2050" spc="-65" dirty="0">
                <a:latin typeface="Calibri"/>
                <a:cs typeface="Calibri"/>
              </a:rPr>
              <a:t>summation</a:t>
            </a:r>
            <a:r>
              <a:rPr sz="2050" spc="75" dirty="0">
                <a:latin typeface="Calibri"/>
                <a:cs typeface="Calibri"/>
              </a:rPr>
              <a:t> </a:t>
            </a:r>
            <a:r>
              <a:rPr sz="2050" spc="-105" dirty="0">
                <a:latin typeface="Calibri"/>
                <a:cs typeface="Calibri"/>
              </a:rPr>
              <a:t>are</a:t>
            </a:r>
            <a:r>
              <a:rPr sz="2050" spc="60" dirty="0">
                <a:latin typeface="Calibri"/>
                <a:cs typeface="Calibri"/>
              </a:rPr>
              <a:t> </a:t>
            </a:r>
            <a:r>
              <a:rPr sz="2050" spc="-35" dirty="0">
                <a:latin typeface="Calibri"/>
                <a:cs typeface="Calibri"/>
              </a:rPr>
              <a:t>joint</a:t>
            </a:r>
            <a:r>
              <a:rPr sz="2050" spc="75" dirty="0">
                <a:latin typeface="Calibri"/>
                <a:cs typeface="Calibri"/>
              </a:rPr>
              <a:t> </a:t>
            </a:r>
            <a:r>
              <a:rPr sz="2050" spc="-75" dirty="0">
                <a:latin typeface="Calibri"/>
                <a:cs typeface="Calibri"/>
              </a:rPr>
              <a:t>entries</a:t>
            </a:r>
            <a:r>
              <a:rPr sz="2050" spc="80" dirty="0">
                <a:latin typeface="Calibri"/>
                <a:cs typeface="Calibri"/>
              </a:rPr>
              <a:t> </a:t>
            </a:r>
            <a:r>
              <a:rPr sz="2050" spc="-80" dirty="0">
                <a:latin typeface="Calibri"/>
                <a:cs typeface="Calibri"/>
              </a:rPr>
              <a:t>because</a:t>
            </a:r>
            <a:r>
              <a:rPr sz="2050" spc="85" dirty="0">
                <a:latin typeface="Calibri"/>
                <a:cs typeface="Calibri"/>
              </a:rPr>
              <a:t> </a:t>
            </a:r>
            <a:r>
              <a:rPr sz="2050" spc="165" dirty="0">
                <a:solidFill>
                  <a:srgbClr val="990099"/>
                </a:solidFill>
                <a:latin typeface="Century"/>
                <a:cs typeface="Century"/>
              </a:rPr>
              <a:t>Y</a:t>
            </a:r>
            <a:r>
              <a:rPr sz="2050" spc="165" dirty="0">
                <a:latin typeface="Calibri"/>
                <a:cs typeface="Calibri"/>
              </a:rPr>
              <a:t>,</a:t>
            </a:r>
            <a:r>
              <a:rPr sz="2050" spc="105" dirty="0">
                <a:latin typeface="Calibri"/>
                <a:cs typeface="Calibri"/>
              </a:rPr>
              <a:t> </a:t>
            </a:r>
            <a:r>
              <a:rPr sz="2050" spc="30" dirty="0">
                <a:solidFill>
                  <a:srgbClr val="990099"/>
                </a:solidFill>
                <a:latin typeface="Century"/>
                <a:cs typeface="Century"/>
              </a:rPr>
              <a:t>E</a:t>
            </a:r>
            <a:r>
              <a:rPr sz="2050" spc="30" dirty="0">
                <a:latin typeface="Calibri"/>
                <a:cs typeface="Calibri"/>
              </a:rPr>
              <a:t>,</a:t>
            </a:r>
            <a:r>
              <a:rPr sz="2050" spc="100" dirty="0">
                <a:latin typeface="Calibri"/>
                <a:cs typeface="Calibri"/>
              </a:rPr>
              <a:t> </a:t>
            </a:r>
            <a:r>
              <a:rPr sz="2050" spc="-70" dirty="0">
                <a:latin typeface="Calibri"/>
                <a:cs typeface="Calibri"/>
              </a:rPr>
              <a:t>and</a:t>
            </a:r>
            <a:r>
              <a:rPr sz="2050" spc="70" dirty="0">
                <a:latin typeface="Calibri"/>
                <a:cs typeface="Calibri"/>
              </a:rPr>
              <a:t> </a:t>
            </a:r>
            <a:r>
              <a:rPr sz="2050" spc="110" dirty="0">
                <a:solidFill>
                  <a:srgbClr val="990099"/>
                </a:solidFill>
                <a:latin typeface="Century"/>
                <a:cs typeface="Century"/>
              </a:rPr>
              <a:t>H</a:t>
            </a:r>
            <a:r>
              <a:rPr sz="2050" spc="-25" dirty="0">
                <a:solidFill>
                  <a:srgbClr val="990099"/>
                </a:solidFill>
                <a:latin typeface="Century"/>
                <a:cs typeface="Century"/>
              </a:rPr>
              <a:t> </a:t>
            </a:r>
            <a:r>
              <a:rPr sz="2050" spc="-75" dirty="0">
                <a:latin typeface="Calibri"/>
                <a:cs typeface="Calibri"/>
              </a:rPr>
              <a:t>together </a:t>
            </a:r>
            <a:r>
              <a:rPr sz="2050" spc="-450" dirty="0">
                <a:latin typeface="Calibri"/>
                <a:cs typeface="Calibri"/>
              </a:rPr>
              <a:t> </a:t>
            </a:r>
            <a:r>
              <a:rPr sz="2050" spc="-60" dirty="0">
                <a:latin typeface="Calibri"/>
                <a:cs typeface="Calibri"/>
              </a:rPr>
              <a:t>exhaust</a:t>
            </a:r>
            <a:r>
              <a:rPr sz="2050" spc="175" dirty="0">
                <a:latin typeface="Calibri"/>
                <a:cs typeface="Calibri"/>
              </a:rPr>
              <a:t> </a:t>
            </a:r>
            <a:r>
              <a:rPr sz="2050" spc="-80" dirty="0">
                <a:latin typeface="Calibri"/>
                <a:cs typeface="Calibri"/>
              </a:rPr>
              <a:t>the</a:t>
            </a:r>
            <a:r>
              <a:rPr sz="2050" spc="200" dirty="0">
                <a:latin typeface="Calibri"/>
                <a:cs typeface="Calibri"/>
              </a:rPr>
              <a:t> </a:t>
            </a:r>
            <a:r>
              <a:rPr sz="2050" spc="-70" dirty="0">
                <a:latin typeface="Calibri"/>
                <a:cs typeface="Calibri"/>
              </a:rPr>
              <a:t>set</a:t>
            </a:r>
            <a:r>
              <a:rPr sz="2050" spc="175" dirty="0">
                <a:latin typeface="Calibri"/>
                <a:cs typeface="Calibri"/>
              </a:rPr>
              <a:t> </a:t>
            </a:r>
            <a:r>
              <a:rPr sz="2050" spc="-75" dirty="0">
                <a:latin typeface="Calibri"/>
                <a:cs typeface="Calibri"/>
              </a:rPr>
              <a:t>of</a:t>
            </a:r>
            <a:r>
              <a:rPr sz="2050" spc="190" dirty="0">
                <a:latin typeface="Calibri"/>
                <a:cs typeface="Calibri"/>
              </a:rPr>
              <a:t> </a:t>
            </a:r>
            <a:r>
              <a:rPr sz="2050" spc="-85" dirty="0">
                <a:latin typeface="Calibri"/>
                <a:cs typeface="Calibri"/>
              </a:rPr>
              <a:t>random</a:t>
            </a:r>
            <a:r>
              <a:rPr sz="2050" spc="180" dirty="0">
                <a:latin typeface="Calibri"/>
                <a:cs typeface="Calibri"/>
              </a:rPr>
              <a:t> </a:t>
            </a:r>
            <a:r>
              <a:rPr sz="2050" spc="-70" dirty="0">
                <a:latin typeface="Calibri"/>
                <a:cs typeface="Calibri"/>
              </a:rPr>
              <a:t>variables</a:t>
            </a:r>
            <a:endParaRPr sz="2050">
              <a:latin typeface="Calibri"/>
              <a:cs typeface="Calibri"/>
            </a:endParaRPr>
          </a:p>
          <a:p>
            <a:pPr marL="63500">
              <a:lnSpc>
                <a:spcPct val="100000"/>
              </a:lnSpc>
              <a:spcBef>
                <a:spcPts val="1560"/>
              </a:spcBef>
            </a:pPr>
            <a:r>
              <a:rPr sz="2050" spc="-50" dirty="0">
                <a:latin typeface="Calibri"/>
                <a:cs typeface="Calibri"/>
              </a:rPr>
              <a:t>Obvious</a:t>
            </a:r>
            <a:r>
              <a:rPr sz="2050" spc="180" dirty="0">
                <a:latin typeface="Calibri"/>
                <a:cs typeface="Calibri"/>
              </a:rPr>
              <a:t> </a:t>
            </a:r>
            <a:r>
              <a:rPr sz="2050" spc="-85" dirty="0">
                <a:latin typeface="Calibri"/>
                <a:cs typeface="Calibri"/>
              </a:rPr>
              <a:t>problems:</a:t>
            </a:r>
            <a:endParaRPr sz="2050">
              <a:latin typeface="Calibri"/>
              <a:cs typeface="Calibri"/>
            </a:endParaRPr>
          </a:p>
          <a:p>
            <a:pPr marL="730250" indent="-301625">
              <a:lnSpc>
                <a:spcPct val="100000"/>
              </a:lnSpc>
              <a:spcBef>
                <a:spcPts val="35"/>
              </a:spcBef>
              <a:buAutoNum type="arabicParenR"/>
              <a:tabLst>
                <a:tab pos="730885" algn="l"/>
              </a:tabLst>
            </a:pPr>
            <a:r>
              <a:rPr sz="2050" spc="-60" dirty="0">
                <a:latin typeface="Calibri"/>
                <a:cs typeface="Calibri"/>
              </a:rPr>
              <a:t>Worst-case</a:t>
            </a:r>
            <a:r>
              <a:rPr sz="2050" spc="175" dirty="0">
                <a:latin typeface="Calibri"/>
                <a:cs typeface="Calibri"/>
              </a:rPr>
              <a:t> </a:t>
            </a:r>
            <a:r>
              <a:rPr sz="2050" spc="-70" dirty="0">
                <a:latin typeface="Calibri"/>
                <a:cs typeface="Calibri"/>
              </a:rPr>
              <a:t>time</a:t>
            </a:r>
            <a:r>
              <a:rPr sz="2050" spc="204" dirty="0">
                <a:latin typeface="Calibri"/>
                <a:cs typeface="Calibri"/>
              </a:rPr>
              <a:t> </a:t>
            </a:r>
            <a:r>
              <a:rPr sz="2050" spc="-60" dirty="0">
                <a:latin typeface="Calibri"/>
                <a:cs typeface="Calibri"/>
              </a:rPr>
              <a:t>complexity</a:t>
            </a:r>
            <a:r>
              <a:rPr sz="2050" spc="190" dirty="0">
                <a:latin typeface="Calibri"/>
                <a:cs typeface="Calibri"/>
              </a:rPr>
              <a:t> </a:t>
            </a:r>
            <a:r>
              <a:rPr sz="2050" b="0" i="1" spc="20" dirty="0">
                <a:solidFill>
                  <a:srgbClr val="990099"/>
                </a:solidFill>
                <a:latin typeface="Bookman Old Style"/>
                <a:cs typeface="Bookman Old Style"/>
              </a:rPr>
              <a:t>O</a:t>
            </a:r>
            <a:r>
              <a:rPr sz="2050" spc="20" dirty="0">
                <a:solidFill>
                  <a:srgbClr val="990099"/>
                </a:solidFill>
                <a:latin typeface="Garamond"/>
                <a:cs typeface="Garamond"/>
              </a:rPr>
              <a:t>(</a:t>
            </a:r>
            <a:r>
              <a:rPr sz="2050" b="0" i="1" spc="20" dirty="0">
                <a:solidFill>
                  <a:srgbClr val="990099"/>
                </a:solidFill>
                <a:latin typeface="Bookman Old Style"/>
                <a:cs typeface="Bookman Old Style"/>
              </a:rPr>
              <a:t>d</a:t>
            </a:r>
            <a:r>
              <a:rPr sz="2100" b="0" i="1" spc="30" baseline="29761" dirty="0">
                <a:solidFill>
                  <a:srgbClr val="990099"/>
                </a:solidFill>
                <a:latin typeface="Bookman Old Style"/>
                <a:cs typeface="Bookman Old Style"/>
              </a:rPr>
              <a:t>n</a:t>
            </a:r>
            <a:r>
              <a:rPr sz="2050" spc="20" dirty="0">
                <a:solidFill>
                  <a:srgbClr val="990099"/>
                </a:solidFill>
                <a:latin typeface="Garamond"/>
                <a:cs typeface="Garamond"/>
              </a:rPr>
              <a:t>)</a:t>
            </a:r>
            <a:r>
              <a:rPr sz="2050" spc="140" dirty="0">
                <a:solidFill>
                  <a:srgbClr val="990099"/>
                </a:solidFill>
                <a:latin typeface="Garamond"/>
                <a:cs typeface="Garamond"/>
              </a:rPr>
              <a:t> </a:t>
            </a:r>
            <a:r>
              <a:rPr sz="2050" spc="-125" dirty="0">
                <a:latin typeface="Calibri"/>
                <a:cs typeface="Calibri"/>
              </a:rPr>
              <a:t>where</a:t>
            </a:r>
            <a:r>
              <a:rPr sz="2050" spc="195" dirty="0">
                <a:latin typeface="Calibri"/>
                <a:cs typeface="Calibri"/>
              </a:rPr>
              <a:t> </a:t>
            </a:r>
            <a:r>
              <a:rPr sz="2050" b="0" i="1" spc="-265" dirty="0">
                <a:solidFill>
                  <a:srgbClr val="990099"/>
                </a:solidFill>
                <a:latin typeface="Bookman Old Style"/>
                <a:cs typeface="Bookman Old Style"/>
              </a:rPr>
              <a:t>d</a:t>
            </a:r>
            <a:r>
              <a:rPr sz="2050" b="0" i="1" spc="40" dirty="0">
                <a:solidFill>
                  <a:srgbClr val="990099"/>
                </a:solidFill>
                <a:latin typeface="Bookman Old Style"/>
                <a:cs typeface="Bookman Old Style"/>
              </a:rPr>
              <a:t> </a:t>
            </a:r>
            <a:r>
              <a:rPr sz="2050" spc="-40" dirty="0">
                <a:latin typeface="Calibri"/>
                <a:cs typeface="Calibri"/>
              </a:rPr>
              <a:t>is</a:t>
            </a:r>
            <a:r>
              <a:rPr sz="2050" spc="180" dirty="0">
                <a:latin typeface="Calibri"/>
                <a:cs typeface="Calibri"/>
              </a:rPr>
              <a:t> </a:t>
            </a:r>
            <a:r>
              <a:rPr sz="2050" spc="-80" dirty="0">
                <a:latin typeface="Calibri"/>
                <a:cs typeface="Calibri"/>
              </a:rPr>
              <a:t>the</a:t>
            </a:r>
            <a:r>
              <a:rPr sz="2050" spc="204" dirty="0">
                <a:latin typeface="Calibri"/>
                <a:cs typeface="Calibri"/>
              </a:rPr>
              <a:t> </a:t>
            </a:r>
            <a:r>
              <a:rPr sz="2050" spc="-60" dirty="0">
                <a:latin typeface="Calibri"/>
                <a:cs typeface="Calibri"/>
              </a:rPr>
              <a:t>largest</a:t>
            </a:r>
            <a:r>
              <a:rPr sz="2050" spc="185" dirty="0">
                <a:latin typeface="Calibri"/>
                <a:cs typeface="Calibri"/>
              </a:rPr>
              <a:t> </a:t>
            </a:r>
            <a:r>
              <a:rPr sz="2050" spc="-55" dirty="0">
                <a:latin typeface="Calibri"/>
                <a:cs typeface="Calibri"/>
              </a:rPr>
              <a:t>arity</a:t>
            </a:r>
            <a:endParaRPr sz="2050">
              <a:latin typeface="Calibri"/>
              <a:cs typeface="Calibri"/>
            </a:endParaRPr>
          </a:p>
          <a:p>
            <a:pPr marL="730250" indent="-301625">
              <a:lnSpc>
                <a:spcPct val="100000"/>
              </a:lnSpc>
              <a:spcBef>
                <a:spcPts val="25"/>
              </a:spcBef>
              <a:buAutoNum type="arabicParenR"/>
              <a:tabLst>
                <a:tab pos="730885" algn="l"/>
              </a:tabLst>
            </a:pPr>
            <a:r>
              <a:rPr sz="2050" spc="-30" dirty="0">
                <a:latin typeface="Calibri"/>
                <a:cs typeface="Calibri"/>
              </a:rPr>
              <a:t>Space</a:t>
            </a:r>
            <a:r>
              <a:rPr sz="2050" spc="180" dirty="0">
                <a:latin typeface="Calibri"/>
                <a:cs typeface="Calibri"/>
              </a:rPr>
              <a:t> </a:t>
            </a:r>
            <a:r>
              <a:rPr sz="2050" spc="-60" dirty="0">
                <a:latin typeface="Calibri"/>
                <a:cs typeface="Calibri"/>
              </a:rPr>
              <a:t>complexity</a:t>
            </a:r>
            <a:r>
              <a:rPr sz="2050" spc="195" dirty="0">
                <a:latin typeface="Calibri"/>
                <a:cs typeface="Calibri"/>
              </a:rPr>
              <a:t> </a:t>
            </a:r>
            <a:r>
              <a:rPr sz="2050" b="0" i="1" spc="15" dirty="0">
                <a:solidFill>
                  <a:srgbClr val="990099"/>
                </a:solidFill>
                <a:latin typeface="Bookman Old Style"/>
                <a:cs typeface="Bookman Old Style"/>
              </a:rPr>
              <a:t>O</a:t>
            </a:r>
            <a:r>
              <a:rPr sz="2050" spc="15" dirty="0">
                <a:solidFill>
                  <a:srgbClr val="990099"/>
                </a:solidFill>
                <a:latin typeface="Garamond"/>
                <a:cs typeface="Garamond"/>
              </a:rPr>
              <a:t>(</a:t>
            </a:r>
            <a:r>
              <a:rPr sz="2050" b="0" i="1" spc="15" dirty="0">
                <a:solidFill>
                  <a:srgbClr val="990099"/>
                </a:solidFill>
                <a:latin typeface="Bookman Old Style"/>
                <a:cs typeface="Bookman Old Style"/>
              </a:rPr>
              <a:t>d</a:t>
            </a:r>
            <a:r>
              <a:rPr sz="2100" b="0" i="1" spc="22" baseline="29761" dirty="0">
                <a:solidFill>
                  <a:srgbClr val="990099"/>
                </a:solidFill>
                <a:latin typeface="Bookman Old Style"/>
                <a:cs typeface="Bookman Old Style"/>
              </a:rPr>
              <a:t>n</a:t>
            </a:r>
            <a:r>
              <a:rPr sz="2050" spc="15" dirty="0">
                <a:solidFill>
                  <a:srgbClr val="990099"/>
                </a:solidFill>
                <a:latin typeface="Garamond"/>
                <a:cs typeface="Garamond"/>
              </a:rPr>
              <a:t>)</a:t>
            </a:r>
            <a:r>
              <a:rPr sz="2050" spc="135" dirty="0">
                <a:solidFill>
                  <a:srgbClr val="990099"/>
                </a:solidFill>
                <a:latin typeface="Garamond"/>
                <a:cs typeface="Garamond"/>
              </a:rPr>
              <a:t> </a:t>
            </a:r>
            <a:r>
              <a:rPr sz="2050" spc="-55" dirty="0">
                <a:latin typeface="Calibri"/>
                <a:cs typeface="Calibri"/>
              </a:rPr>
              <a:t>to</a:t>
            </a:r>
            <a:r>
              <a:rPr sz="2050" spc="180" dirty="0">
                <a:latin typeface="Calibri"/>
                <a:cs typeface="Calibri"/>
              </a:rPr>
              <a:t> </a:t>
            </a:r>
            <a:r>
              <a:rPr sz="2050" spc="-90" dirty="0">
                <a:latin typeface="Calibri"/>
                <a:cs typeface="Calibri"/>
              </a:rPr>
              <a:t>store</a:t>
            </a:r>
            <a:r>
              <a:rPr sz="2050" spc="185" dirty="0">
                <a:latin typeface="Calibri"/>
                <a:cs typeface="Calibri"/>
              </a:rPr>
              <a:t> </a:t>
            </a:r>
            <a:r>
              <a:rPr sz="2050" spc="-80" dirty="0">
                <a:latin typeface="Calibri"/>
                <a:cs typeface="Calibri"/>
              </a:rPr>
              <a:t>the</a:t>
            </a:r>
            <a:r>
              <a:rPr sz="2050" spc="200" dirty="0">
                <a:latin typeface="Calibri"/>
                <a:cs typeface="Calibri"/>
              </a:rPr>
              <a:t> </a:t>
            </a:r>
            <a:r>
              <a:rPr sz="2050" spc="-35" dirty="0">
                <a:latin typeface="Calibri"/>
                <a:cs typeface="Calibri"/>
              </a:rPr>
              <a:t>joint</a:t>
            </a:r>
            <a:r>
              <a:rPr sz="2050" spc="180" dirty="0">
                <a:latin typeface="Calibri"/>
                <a:cs typeface="Calibri"/>
              </a:rPr>
              <a:t> </a:t>
            </a:r>
            <a:r>
              <a:rPr sz="2050" spc="-50" dirty="0">
                <a:latin typeface="Calibri"/>
                <a:cs typeface="Calibri"/>
              </a:rPr>
              <a:t>distribution</a:t>
            </a:r>
            <a:endParaRPr sz="2050">
              <a:latin typeface="Calibri"/>
              <a:cs typeface="Calibri"/>
            </a:endParaRPr>
          </a:p>
          <a:p>
            <a:pPr marL="730250" indent="-301625">
              <a:lnSpc>
                <a:spcPct val="100000"/>
              </a:lnSpc>
              <a:spcBef>
                <a:spcPts val="35"/>
              </a:spcBef>
              <a:buAutoNum type="arabicParenR"/>
              <a:tabLst>
                <a:tab pos="730885" algn="l"/>
              </a:tabLst>
            </a:pPr>
            <a:r>
              <a:rPr sz="2050" spc="-75" dirty="0">
                <a:latin typeface="Calibri"/>
                <a:cs typeface="Calibri"/>
              </a:rPr>
              <a:t>How</a:t>
            </a:r>
            <a:r>
              <a:rPr sz="2050" spc="170" dirty="0">
                <a:latin typeface="Calibri"/>
                <a:cs typeface="Calibri"/>
              </a:rPr>
              <a:t> </a:t>
            </a:r>
            <a:r>
              <a:rPr sz="2050" spc="-55" dirty="0">
                <a:latin typeface="Calibri"/>
                <a:cs typeface="Calibri"/>
              </a:rPr>
              <a:t>to</a:t>
            </a:r>
            <a:r>
              <a:rPr sz="2050" spc="175" dirty="0">
                <a:latin typeface="Calibri"/>
                <a:cs typeface="Calibri"/>
              </a:rPr>
              <a:t> </a:t>
            </a:r>
            <a:r>
              <a:rPr sz="2050" spc="-55" dirty="0">
                <a:latin typeface="Calibri"/>
                <a:cs typeface="Calibri"/>
              </a:rPr>
              <a:t>find</a:t>
            </a:r>
            <a:r>
              <a:rPr sz="2050" spc="170" dirty="0">
                <a:latin typeface="Calibri"/>
                <a:cs typeface="Calibri"/>
              </a:rPr>
              <a:t> </a:t>
            </a:r>
            <a:r>
              <a:rPr sz="2050" spc="-80" dirty="0">
                <a:latin typeface="Calibri"/>
                <a:cs typeface="Calibri"/>
              </a:rPr>
              <a:t>the</a:t>
            </a:r>
            <a:r>
              <a:rPr sz="2050" spc="195" dirty="0">
                <a:latin typeface="Calibri"/>
                <a:cs typeface="Calibri"/>
              </a:rPr>
              <a:t> </a:t>
            </a:r>
            <a:r>
              <a:rPr sz="2050" spc="-85" dirty="0">
                <a:latin typeface="Calibri"/>
                <a:cs typeface="Calibri"/>
              </a:rPr>
              <a:t>numbers</a:t>
            </a:r>
            <a:r>
              <a:rPr sz="2050" spc="204" dirty="0">
                <a:latin typeface="Calibri"/>
                <a:cs typeface="Calibri"/>
              </a:rPr>
              <a:t> </a:t>
            </a:r>
            <a:r>
              <a:rPr sz="2050" spc="-90" dirty="0">
                <a:latin typeface="Calibri"/>
                <a:cs typeface="Calibri"/>
              </a:rPr>
              <a:t>for</a:t>
            </a:r>
            <a:r>
              <a:rPr sz="2050" spc="175" dirty="0">
                <a:latin typeface="Calibri"/>
                <a:cs typeface="Calibri"/>
              </a:rPr>
              <a:t> </a:t>
            </a:r>
            <a:r>
              <a:rPr sz="2050" b="0" i="1" spc="15" dirty="0">
                <a:solidFill>
                  <a:srgbClr val="990099"/>
                </a:solidFill>
                <a:latin typeface="Bookman Old Style"/>
                <a:cs typeface="Bookman Old Style"/>
              </a:rPr>
              <a:t>O</a:t>
            </a:r>
            <a:r>
              <a:rPr sz="2050" spc="15" dirty="0">
                <a:solidFill>
                  <a:srgbClr val="990099"/>
                </a:solidFill>
                <a:latin typeface="Garamond"/>
                <a:cs typeface="Garamond"/>
              </a:rPr>
              <a:t>(</a:t>
            </a:r>
            <a:r>
              <a:rPr sz="2050" b="0" i="1" spc="15" dirty="0">
                <a:solidFill>
                  <a:srgbClr val="990099"/>
                </a:solidFill>
                <a:latin typeface="Bookman Old Style"/>
                <a:cs typeface="Bookman Old Style"/>
              </a:rPr>
              <a:t>d</a:t>
            </a:r>
            <a:r>
              <a:rPr sz="2100" b="0" i="1" spc="22" baseline="29761" dirty="0">
                <a:solidFill>
                  <a:srgbClr val="990099"/>
                </a:solidFill>
                <a:latin typeface="Bookman Old Style"/>
                <a:cs typeface="Bookman Old Style"/>
              </a:rPr>
              <a:t>n</a:t>
            </a:r>
            <a:r>
              <a:rPr sz="2050" spc="15" dirty="0">
                <a:solidFill>
                  <a:srgbClr val="990099"/>
                </a:solidFill>
                <a:latin typeface="Garamond"/>
                <a:cs typeface="Garamond"/>
              </a:rPr>
              <a:t>)</a:t>
            </a:r>
            <a:r>
              <a:rPr sz="2050" spc="135" dirty="0">
                <a:solidFill>
                  <a:srgbClr val="990099"/>
                </a:solidFill>
                <a:latin typeface="Garamond"/>
                <a:cs typeface="Garamond"/>
              </a:rPr>
              <a:t> </a:t>
            </a:r>
            <a:r>
              <a:rPr sz="2050" spc="-60" dirty="0">
                <a:latin typeface="Calibri"/>
                <a:cs typeface="Calibri"/>
              </a:rPr>
              <a:t>entries???</a:t>
            </a:r>
            <a:endParaRPr sz="205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Independence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16</a:t>
            </a:fld>
            <a:endParaRPr spc="20" dirty="0"/>
          </a:p>
        </p:txBody>
      </p:sp>
      <p:sp>
        <p:nvSpPr>
          <p:cNvPr id="7" name="object 4">
            <a:extLst>
              <a:ext uri="{FF2B5EF4-FFF2-40B4-BE49-F238E27FC236}">
                <a16:creationId xmlns:a16="http://schemas.microsoft.com/office/drawing/2014/main" id="{9D6869AB-DE63-4190-9ED4-5D952763DDCD}"/>
              </a:ext>
            </a:extLst>
          </p:cNvPr>
          <p:cNvSpPr txBox="1">
            <a:spLocks noGrp="1"/>
          </p:cNvSpPr>
          <p:nvPr>
            <p:ph type="ftr" sz="quarter" idx="5"/>
          </p:nvPr>
        </p:nvSpPr>
        <p:spPr>
          <a:xfrm>
            <a:off x="7315200" y="7217304"/>
            <a:ext cx="656336" cy="115416"/>
          </a:xfrm>
          <a:prstGeom prst="rect">
            <a:avLst/>
          </a:prstGeom>
        </p:spPr>
        <p:txBody>
          <a:bodyPr vert="horz" wrap="square" lIns="0" tIns="0" rIns="0" bIns="0" rtlCol="0">
            <a:spAutoFit/>
          </a:bodyPr>
          <a:lstStyle/>
          <a:p>
            <a:pPr marL="12700">
              <a:lnSpc>
                <a:spcPts val="885"/>
              </a:lnSpc>
            </a:pPr>
            <a:r>
              <a:rPr lang="en-MY" spc="15" dirty="0"/>
              <a:t>Chapter 12</a:t>
            </a:r>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5550879"/>
          </a:xfrm>
          <a:prstGeom prst="rect">
            <a:avLst/>
          </a:prstGeom>
        </p:spPr>
        <p:txBody>
          <a:bodyPr vert="horz" wrap="square" lIns="0" tIns="10795" rIns="0" bIns="0" rtlCol="0">
            <a:spAutoFit/>
          </a:bodyPr>
          <a:lstStyle/>
          <a:p>
            <a:pPr marL="285750" indent="-285750">
              <a:buFont typeface="Arial" panose="020B0604020202020204" pitchFamily="34" charset="0"/>
              <a:buChar char="•"/>
            </a:pPr>
            <a:r>
              <a:rPr lang="en-US" dirty="0">
                <a:latin typeface="NimbusRomNo9L-Regu"/>
              </a:rPr>
              <a:t>Two examples of factoring a large joint distribution into smaller distributions, using absolute independence. (a) Weather and dental problems are independent. (b) Coin flips are independent. </a:t>
            </a:r>
          </a:p>
          <a:p>
            <a:pPr marL="285750" indent="-285750">
              <a:buFont typeface="Arial" panose="020B0604020202020204" pitchFamily="34" charset="0"/>
              <a:buChar char="•"/>
            </a:pPr>
            <a:endParaRPr lang="en-US" sz="900" i="0" u="none" strike="noStrike" baseline="0" dirty="0">
              <a:latin typeface="NimbusRomNo9L-Regu"/>
            </a:endParaRPr>
          </a:p>
          <a:p>
            <a:pPr marL="285750" indent="-285750">
              <a:buFont typeface="Arial" panose="020B0604020202020204" pitchFamily="34" charset="0"/>
              <a:buChar char="•"/>
            </a:pPr>
            <a:endParaRPr lang="en-US" sz="900" dirty="0">
              <a:latin typeface="NimbusRomNo9L-Regu"/>
            </a:endParaRPr>
          </a:p>
          <a:p>
            <a:pPr marL="285750" indent="-285750">
              <a:buFont typeface="Arial" panose="020B0604020202020204" pitchFamily="34" charset="0"/>
              <a:buChar char="•"/>
            </a:pPr>
            <a:endParaRPr lang="en-US" sz="900" i="0" u="none" strike="noStrike" baseline="0" dirty="0">
              <a:latin typeface="NimbusRomNo9L-Regu"/>
            </a:endParaRPr>
          </a:p>
          <a:p>
            <a:pPr marL="285750" indent="-285750">
              <a:buFont typeface="Arial" panose="020B0604020202020204" pitchFamily="34" charset="0"/>
              <a:buChar char="•"/>
            </a:pPr>
            <a:endParaRPr lang="en-US" sz="900" dirty="0">
              <a:latin typeface="NimbusRomNo9L-Regu"/>
            </a:endParaRPr>
          </a:p>
          <a:p>
            <a:pPr marL="285750" indent="-285750">
              <a:buFont typeface="Arial" panose="020B0604020202020204" pitchFamily="34" charset="0"/>
              <a:buChar char="•"/>
            </a:pPr>
            <a:endParaRPr lang="en-US" sz="900" i="0" u="none" strike="noStrike" baseline="0" dirty="0">
              <a:latin typeface="NimbusRomNo9L-Regu"/>
            </a:endParaRPr>
          </a:p>
          <a:p>
            <a:pPr marL="285750" indent="-285750">
              <a:buFont typeface="Arial" panose="020B0604020202020204" pitchFamily="34" charset="0"/>
              <a:buChar char="•"/>
            </a:pPr>
            <a:endParaRPr lang="en-US" sz="900" dirty="0">
              <a:latin typeface="NimbusRomNo9L-Regu"/>
            </a:endParaRPr>
          </a:p>
          <a:p>
            <a:pPr marL="285750" indent="-285750">
              <a:buFont typeface="Arial" panose="020B0604020202020204" pitchFamily="34" charset="0"/>
              <a:buChar char="•"/>
            </a:pPr>
            <a:endParaRPr lang="en-US" sz="900" i="0" u="none" strike="noStrike" baseline="0" dirty="0">
              <a:latin typeface="NimbusRomNo9L-Regu"/>
            </a:endParaRPr>
          </a:p>
          <a:p>
            <a:pPr marL="285750" indent="-285750">
              <a:buFont typeface="Arial" panose="020B0604020202020204" pitchFamily="34" charset="0"/>
              <a:buChar char="•"/>
            </a:pPr>
            <a:endParaRPr lang="en-US" sz="900" dirty="0">
              <a:latin typeface="NimbusRomNo9L-Regu"/>
            </a:endParaRPr>
          </a:p>
          <a:p>
            <a:pPr marL="285750" indent="-285750">
              <a:buFont typeface="Arial" panose="020B0604020202020204" pitchFamily="34" charset="0"/>
              <a:buChar char="•"/>
            </a:pPr>
            <a:endParaRPr lang="en-US" sz="900" i="0" u="none" strike="noStrike" baseline="0" dirty="0">
              <a:latin typeface="NimbusRomNo9L-Regu"/>
            </a:endParaRPr>
          </a:p>
          <a:p>
            <a:pPr marL="285750" indent="-285750">
              <a:buFont typeface="Arial" panose="020B0604020202020204" pitchFamily="34" charset="0"/>
              <a:buChar char="•"/>
            </a:pPr>
            <a:endParaRPr lang="en-US" sz="900" dirty="0">
              <a:latin typeface="NimbusRomNo9L-Regu"/>
            </a:endParaRPr>
          </a:p>
          <a:p>
            <a:pPr marL="285750" indent="-285750">
              <a:buFont typeface="Arial" panose="020B0604020202020204" pitchFamily="34" charset="0"/>
              <a:buChar char="•"/>
            </a:pPr>
            <a:endParaRPr lang="en-US" sz="900" i="0" u="none" strike="noStrike" baseline="0" dirty="0">
              <a:latin typeface="NimbusRomNo9L-Regu"/>
            </a:endParaRPr>
          </a:p>
          <a:p>
            <a:pPr marL="285750" indent="-285750">
              <a:buFont typeface="Arial" panose="020B0604020202020204" pitchFamily="34" charset="0"/>
              <a:buChar char="•"/>
            </a:pPr>
            <a:endParaRPr lang="en-US" sz="900" dirty="0">
              <a:latin typeface="NimbusRomNo9L-Regu"/>
            </a:endParaRPr>
          </a:p>
          <a:p>
            <a:pPr marL="285750" indent="-285750">
              <a:buFont typeface="Arial" panose="020B0604020202020204" pitchFamily="34" charset="0"/>
              <a:buChar char="•"/>
            </a:pPr>
            <a:endParaRPr lang="en-US" sz="900" i="0" u="none" strike="noStrike" baseline="0" dirty="0">
              <a:latin typeface="NimbusRomNo9L-Regu"/>
            </a:endParaRPr>
          </a:p>
          <a:p>
            <a:pPr marL="285750" indent="-285750">
              <a:buFont typeface="Arial" panose="020B0604020202020204" pitchFamily="34" charset="0"/>
              <a:buChar char="•"/>
            </a:pPr>
            <a:endParaRPr lang="en-US" sz="900" dirty="0">
              <a:latin typeface="NimbusRomNo9L-Regu"/>
            </a:endParaRPr>
          </a:p>
          <a:p>
            <a:pPr marL="285750" indent="-285750">
              <a:buFont typeface="Arial" panose="020B0604020202020204" pitchFamily="34" charset="0"/>
              <a:buChar char="•"/>
            </a:pPr>
            <a:endParaRPr lang="en-US" sz="900" i="0" u="none" strike="noStrike" baseline="0" dirty="0">
              <a:latin typeface="NimbusRomNo9L-Regu"/>
            </a:endParaRPr>
          </a:p>
          <a:p>
            <a:pPr marL="285750" indent="-285750">
              <a:buFont typeface="Arial" panose="020B0604020202020204" pitchFamily="34" charset="0"/>
              <a:buChar char="•"/>
            </a:pPr>
            <a:endParaRPr lang="en-US" sz="900" dirty="0">
              <a:latin typeface="NimbusRomNo9L-Regu"/>
            </a:endParaRPr>
          </a:p>
          <a:p>
            <a:pPr marL="285750" indent="-285750">
              <a:buFont typeface="Arial" panose="020B0604020202020204" pitchFamily="34" charset="0"/>
              <a:buChar char="•"/>
            </a:pPr>
            <a:endParaRPr lang="en-US" sz="900" i="0" u="none" strike="noStrike" baseline="0" dirty="0">
              <a:latin typeface="NimbusRomNo9L-Regu"/>
            </a:endParaRPr>
          </a:p>
          <a:p>
            <a:pPr marL="285750" indent="-285750">
              <a:buFont typeface="Arial" panose="020B0604020202020204" pitchFamily="34" charset="0"/>
              <a:buChar char="•"/>
            </a:pPr>
            <a:endParaRPr lang="en-US" sz="900" dirty="0">
              <a:latin typeface="NimbusRomNo9L-Regu"/>
            </a:endParaRPr>
          </a:p>
          <a:p>
            <a:pPr marL="285750" indent="-285750">
              <a:buFont typeface="Arial" panose="020B0604020202020204" pitchFamily="34" charset="0"/>
              <a:buChar char="•"/>
            </a:pPr>
            <a:endParaRPr lang="en-US" sz="900" i="0" u="none" strike="noStrike" baseline="0" dirty="0">
              <a:latin typeface="NimbusRomNo9L-Regu"/>
            </a:endParaRPr>
          </a:p>
          <a:p>
            <a:pPr marL="285750" indent="-285750">
              <a:buFont typeface="Arial" panose="020B0604020202020204" pitchFamily="34" charset="0"/>
              <a:buChar char="•"/>
            </a:pPr>
            <a:r>
              <a:rPr lang="en-US" sz="1800" b="0" i="1"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0" i="1" u="none" strike="noStrike" baseline="0" dirty="0" err="1">
                <a:latin typeface="Times New Roman" panose="02020603050405020304" pitchFamily="18" charset="0"/>
              </a:rPr>
              <a:t>a</a:t>
            </a:r>
            <a:r>
              <a:rPr lang="en-US" sz="1800" b="0" i="1" u="none" strike="noStrike" baseline="0" dirty="0" err="1">
                <a:latin typeface="Palatino Linotype" panose="02040502050505030304" pitchFamily="18" charset="0"/>
              </a:rPr>
              <a:t>|</a:t>
            </a:r>
            <a:r>
              <a:rPr lang="en-US" sz="1800" b="0" i="1" u="none" strike="noStrike" baseline="0" dirty="0" err="1">
                <a:latin typeface="Times New Roman" panose="02020603050405020304" pitchFamily="18" charset="0"/>
              </a:rPr>
              <a:t>b</a:t>
            </a:r>
            <a:r>
              <a:rPr lang="en-US" sz="1800" b="0" i="0" u="none" strike="noStrike" baseline="0" dirty="0">
                <a:latin typeface="Tahoma" panose="020B0604030504040204" pitchFamily="34" charset="0"/>
              </a:rPr>
              <a:t>) = </a:t>
            </a:r>
            <a:r>
              <a:rPr lang="en-US" sz="1800" b="0" i="1"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a</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or </a:t>
            </a:r>
            <a:r>
              <a:rPr lang="en-US" sz="1800" b="0" i="1"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0" i="1" u="none" strike="noStrike" baseline="0" dirty="0" err="1">
                <a:latin typeface="Times New Roman" panose="02020603050405020304" pitchFamily="18" charset="0"/>
              </a:rPr>
              <a:t>b</a:t>
            </a:r>
            <a:r>
              <a:rPr lang="en-US" sz="1800" b="0" i="1" u="none" strike="noStrike" baseline="0" dirty="0" err="1">
                <a:latin typeface="Palatino Linotype" panose="02040502050505030304" pitchFamily="18" charset="0"/>
              </a:rPr>
              <a:t>|</a:t>
            </a:r>
            <a:r>
              <a:rPr lang="en-US" sz="1800" b="0" i="1" u="none" strike="noStrike" baseline="0" dirty="0" err="1">
                <a:latin typeface="Times New Roman" panose="02020603050405020304" pitchFamily="18" charset="0"/>
              </a:rPr>
              <a:t>a</a:t>
            </a:r>
            <a:r>
              <a:rPr lang="en-US" sz="1800" b="0" i="0" u="none" strike="noStrike" baseline="0" dirty="0">
                <a:latin typeface="Tahoma" panose="020B0604030504040204" pitchFamily="34" charset="0"/>
              </a:rPr>
              <a:t>) = </a:t>
            </a:r>
            <a:r>
              <a:rPr lang="en-US" sz="1800" b="0" i="1"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b</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or </a:t>
            </a:r>
            <a:r>
              <a:rPr lang="en-US" sz="1800" b="0" i="1"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0" i="1" u="none" strike="noStrike" baseline="0" dirty="0" err="1">
                <a:latin typeface="Times New Roman" panose="02020603050405020304" pitchFamily="18" charset="0"/>
              </a:rPr>
              <a:t>a</a:t>
            </a:r>
            <a:r>
              <a:rPr lang="en-US" sz="1800" b="0" i="1" u="none" strike="noStrike" baseline="0" dirty="0" err="1">
                <a:latin typeface="Palatino Linotype" panose="02040502050505030304" pitchFamily="18" charset="0"/>
              </a:rPr>
              <a:t>∧</a:t>
            </a:r>
            <a:r>
              <a:rPr lang="en-US" sz="1800" b="0" i="1" u="none" strike="noStrike" baseline="0" dirty="0" err="1">
                <a:latin typeface="Times New Roman" panose="02020603050405020304" pitchFamily="18" charset="0"/>
              </a:rPr>
              <a:t>b</a:t>
            </a:r>
            <a:r>
              <a:rPr lang="en-US" sz="1800" b="0" i="0" u="none" strike="noStrike" baseline="0" dirty="0">
                <a:latin typeface="Tahoma" panose="020B0604030504040204" pitchFamily="34" charset="0"/>
              </a:rPr>
              <a:t>) = </a:t>
            </a:r>
            <a:r>
              <a:rPr lang="en-US" sz="1800" b="0" i="1"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a</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b</a:t>
            </a:r>
            <a:r>
              <a:rPr lang="en-US" sz="1800" b="0" i="0" u="none" strike="noStrike" baseline="0" dirty="0">
                <a:latin typeface="Tahoma" panose="020B0604030504040204" pitchFamily="34" charset="0"/>
              </a:rPr>
              <a:t>) </a:t>
            </a:r>
            <a:r>
              <a:rPr lang="en-US" sz="1800" b="0" i="1" u="none" strike="noStrike" baseline="0" dirty="0">
                <a:latin typeface="Arial" panose="020B0604020202020204" pitchFamily="34" charset="0"/>
              </a:rPr>
              <a:t>.</a:t>
            </a:r>
          </a:p>
          <a:p>
            <a:pPr marL="285750" indent="-285750">
              <a:buFont typeface="Arial" panose="020B0604020202020204" pitchFamily="34" charset="0"/>
              <a:buChar char="•"/>
            </a:pPr>
            <a:endParaRPr lang="en-US" sz="900" dirty="0">
              <a:latin typeface="NimbusRomNo9L-Regu"/>
            </a:endParaRPr>
          </a:p>
          <a:p>
            <a:pPr marL="285750" indent="-285750">
              <a:buFont typeface="Arial" panose="020B0604020202020204" pitchFamily="34" charset="0"/>
              <a:buChar char="•"/>
            </a:pPr>
            <a:r>
              <a:rPr lang="en-US" dirty="0">
                <a:latin typeface="NimbusRomNo9L-Regu"/>
              </a:rPr>
              <a:t>one’s dental problems influence the weather thus:</a:t>
            </a:r>
          </a:p>
          <a:p>
            <a:pPr marL="285750" indent="-285750">
              <a:buFont typeface="Arial" panose="020B0604020202020204" pitchFamily="34" charset="0"/>
              <a:buChar char="•"/>
            </a:pPr>
            <a:r>
              <a:rPr lang="en-US" sz="1800" b="0" i="1"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toothache</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catch</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cavity</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cloud</a:t>
            </a:r>
            <a:r>
              <a:rPr lang="en-US" sz="1800" b="0" i="0" u="none" strike="noStrike" baseline="0" dirty="0">
                <a:latin typeface="Tahoma" panose="020B0604030504040204" pitchFamily="34" charset="0"/>
              </a:rPr>
              <a:t>) </a:t>
            </a:r>
            <a:r>
              <a:rPr lang="en-US" sz="1800" b="0" i="1" u="none" strike="noStrike" baseline="0" dirty="0">
                <a:latin typeface="Tahoma" panose="020B0604030504040204" pitchFamily="34" charset="0"/>
              </a:rPr>
              <a:t>= </a:t>
            </a:r>
            <a:r>
              <a:rPr lang="en-US" sz="1800" b="0" i="1"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cloud |toothache</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catch</a:t>
            </a:r>
            <a:r>
              <a:rPr lang="en-US" i="1" dirty="0">
                <a:latin typeface="Arial" panose="020B0604020202020204" pitchFamily="34" charset="0"/>
              </a:rPr>
              <a:t> </a:t>
            </a:r>
            <a:r>
              <a:rPr lang="en-US" sz="1800" b="0" i="1" u="none" strike="noStrike" baseline="0" dirty="0">
                <a:latin typeface="Times New Roman" panose="02020603050405020304" pitchFamily="18" charset="0"/>
              </a:rPr>
              <a:t>cavity</a:t>
            </a:r>
            <a:r>
              <a:rPr lang="en-US" sz="1800" b="0" i="0" u="none" strike="noStrike" baseline="0" dirty="0">
                <a:latin typeface="Tahoma" panose="020B0604030504040204" pitchFamily="34" charset="0"/>
              </a:rPr>
              <a:t>) </a:t>
            </a:r>
            <a:r>
              <a:rPr lang="en-US" sz="1800" b="0" i="1"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toothache</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catch</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cavity</a:t>
            </a:r>
            <a:r>
              <a:rPr lang="en-US" sz="1800" b="0" i="0" u="none" strike="noStrike" baseline="0" dirty="0">
                <a:latin typeface="Tahoma" panose="020B0604030504040204" pitchFamily="34" charset="0"/>
              </a:rPr>
              <a:t>) </a:t>
            </a:r>
            <a:r>
              <a:rPr lang="en-US" sz="1800" b="0" i="1" u="none" strike="noStrike" baseline="0" dirty="0">
                <a:latin typeface="Arial" panose="020B0604020202020204" pitchFamily="34" charset="0"/>
              </a:rPr>
              <a:t>.</a:t>
            </a:r>
          </a:p>
          <a:p>
            <a:pPr marL="285750" indent="-285750">
              <a:buFont typeface="Arial" panose="020B0604020202020204" pitchFamily="34" charset="0"/>
              <a:buChar char="•"/>
            </a:pPr>
            <a:r>
              <a:rPr lang="en-US" sz="1800" b="0" i="1"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cloud |toothache</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catch</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cavity</a:t>
            </a:r>
            <a:r>
              <a:rPr lang="en-US" sz="1800" b="0" i="0" u="none" strike="noStrike" baseline="0" dirty="0">
                <a:latin typeface="Tahoma" panose="020B0604030504040204" pitchFamily="34" charset="0"/>
              </a:rPr>
              <a:t>) = </a:t>
            </a:r>
            <a:r>
              <a:rPr lang="en-US" sz="1800" b="0" i="1"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cloud</a:t>
            </a:r>
            <a:r>
              <a:rPr lang="en-US" sz="1800" b="0" i="0" u="none" strike="noStrike" baseline="0" dirty="0">
                <a:latin typeface="Tahoma" panose="020B0604030504040204" pitchFamily="34" charset="0"/>
              </a:rPr>
              <a:t>) </a:t>
            </a:r>
            <a:r>
              <a:rPr lang="en-US" sz="1800" b="0" i="1" u="none" strike="noStrike" baseline="0" dirty="0">
                <a:latin typeface="Arial" panose="020B0604020202020204" pitchFamily="34" charset="0"/>
              </a:rPr>
              <a:t>.</a:t>
            </a:r>
          </a:p>
          <a:p>
            <a:pPr marL="285750" indent="-285750">
              <a:buFont typeface="Arial" panose="020B0604020202020204" pitchFamily="34" charset="0"/>
              <a:buChar char="•"/>
            </a:pPr>
            <a:r>
              <a:rPr lang="en-US" sz="1800" b="0" i="1"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toothache</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catch</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cavity</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cloud</a:t>
            </a:r>
            <a:r>
              <a:rPr lang="en-US" sz="1800" b="0" i="0" u="none" strike="noStrike" baseline="0" dirty="0">
                <a:latin typeface="Tahoma" panose="020B0604030504040204" pitchFamily="34" charset="0"/>
              </a:rPr>
              <a:t>) = </a:t>
            </a:r>
            <a:r>
              <a:rPr lang="en-US" sz="1800" b="0" i="1"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cloud</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toothache</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catch</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cavity</a:t>
            </a:r>
            <a:r>
              <a:rPr lang="en-US" sz="1800" b="0" i="0" u="none" strike="noStrike" baseline="0" dirty="0">
                <a:latin typeface="Tahoma" panose="020B0604030504040204" pitchFamily="34" charset="0"/>
              </a:rPr>
              <a:t>)</a:t>
            </a:r>
          </a:p>
          <a:p>
            <a:pPr marL="285750" indent="-285750">
              <a:buFont typeface="Arial" panose="020B0604020202020204" pitchFamily="34" charset="0"/>
              <a:buChar char="•"/>
            </a:pPr>
            <a:endParaRPr lang="en-US" sz="900" dirty="0">
              <a:latin typeface="NimbusRomNo9L-Regu"/>
            </a:endParaRPr>
          </a:p>
          <a:p>
            <a:pPr marL="285750" indent="-285750">
              <a:buFont typeface="Arial" panose="020B0604020202020204" pitchFamily="34" charset="0"/>
              <a:buChar char="•"/>
            </a:pPr>
            <a:endParaRPr lang="en-US" sz="900" i="0" u="none" strike="noStrike" baseline="0" dirty="0">
              <a:latin typeface="NimbusRomNo9L-Regu"/>
            </a:endParaRPr>
          </a:p>
        </p:txBody>
      </p:sp>
      <p:pic>
        <p:nvPicPr>
          <p:cNvPr id="4" name="Picture 3">
            <a:extLst>
              <a:ext uri="{FF2B5EF4-FFF2-40B4-BE49-F238E27FC236}">
                <a16:creationId xmlns:a16="http://schemas.microsoft.com/office/drawing/2014/main" id="{AC44E7D7-B074-4A95-A7EC-F0726386F6A6}"/>
              </a:ext>
            </a:extLst>
          </p:cNvPr>
          <p:cNvPicPr>
            <a:picLocks noChangeAspect="1"/>
          </p:cNvPicPr>
          <p:nvPr/>
        </p:nvPicPr>
        <p:blipFill>
          <a:blip r:embed="rId2"/>
          <a:stretch>
            <a:fillRect/>
          </a:stretch>
        </p:blipFill>
        <p:spPr>
          <a:xfrm>
            <a:off x="1295400" y="2433150"/>
            <a:ext cx="5828636" cy="2597113"/>
          </a:xfrm>
          <a:prstGeom prst="rect">
            <a:avLst/>
          </a:prstGeom>
        </p:spPr>
      </p:pic>
    </p:spTree>
    <p:extLst>
      <p:ext uri="{BB962C8B-B14F-4D97-AF65-F5344CB8AC3E}">
        <p14:creationId xmlns:p14="http://schemas.microsoft.com/office/powerpoint/2010/main" val="3503126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US" spc="25" dirty="0"/>
              <a:t>Bayes' Rule and Its Use</a:t>
            </a:r>
            <a:endParaRPr lang="en-MY" spc="2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17</a:t>
            </a:fld>
            <a:endParaRPr spc="20" dirty="0"/>
          </a:p>
        </p:txBody>
      </p:sp>
      <p:sp>
        <p:nvSpPr>
          <p:cNvPr id="7" name="object 4">
            <a:extLst>
              <a:ext uri="{FF2B5EF4-FFF2-40B4-BE49-F238E27FC236}">
                <a16:creationId xmlns:a16="http://schemas.microsoft.com/office/drawing/2014/main" id="{9D6869AB-DE63-4190-9ED4-5D952763DDCD}"/>
              </a:ext>
            </a:extLst>
          </p:cNvPr>
          <p:cNvSpPr txBox="1">
            <a:spLocks noGrp="1"/>
          </p:cNvSpPr>
          <p:nvPr>
            <p:ph type="ftr" sz="quarter" idx="5"/>
          </p:nvPr>
        </p:nvSpPr>
        <p:spPr>
          <a:xfrm>
            <a:off x="7315200" y="7217304"/>
            <a:ext cx="656336" cy="115416"/>
          </a:xfrm>
          <a:prstGeom prst="rect">
            <a:avLst/>
          </a:prstGeom>
        </p:spPr>
        <p:txBody>
          <a:bodyPr vert="horz" wrap="square" lIns="0" tIns="0" rIns="0" bIns="0" rtlCol="0">
            <a:spAutoFit/>
          </a:bodyPr>
          <a:lstStyle/>
          <a:p>
            <a:pPr marL="12700">
              <a:lnSpc>
                <a:spcPts val="885"/>
              </a:lnSpc>
            </a:pPr>
            <a:r>
              <a:rPr lang="en-MY" spc="15" dirty="0"/>
              <a:t>Chapter 12</a:t>
            </a:r>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4581382"/>
          </a:xfrm>
          <a:prstGeom prst="rect">
            <a:avLst/>
          </a:prstGeom>
        </p:spPr>
        <p:txBody>
          <a:bodyPr vert="horz" wrap="square" lIns="0" tIns="10795" rIns="0" bIns="0" rtlCol="0">
            <a:spAutoFit/>
          </a:bodyPr>
          <a:lstStyle/>
          <a:p>
            <a:pPr marL="285750" indent="-285750">
              <a:buFont typeface="Arial" panose="020B0604020202020204" pitchFamily="34" charset="0"/>
              <a:buChar char="•"/>
            </a:pPr>
            <a:r>
              <a:rPr lang="en-US" dirty="0">
                <a:latin typeface="NimbusRomNo9L-Regu"/>
              </a:rPr>
              <a:t>Bayes’ rule is derived from the product rule</a:t>
            </a:r>
          </a:p>
          <a:p>
            <a:pPr marL="285750" indent="-285750">
              <a:buFont typeface="Arial" panose="020B0604020202020204" pitchFamily="34" charset="0"/>
              <a:buChar char="•"/>
            </a:pPr>
            <a:endParaRPr lang="en-US" dirty="0">
              <a:latin typeface="NimbusRomNo9L-Regu"/>
            </a:endParaRPr>
          </a:p>
          <a:p>
            <a:pPr marL="285750" indent="-285750">
              <a:buFont typeface="Arial" panose="020B0604020202020204" pitchFamily="34" charset="0"/>
              <a:buChar char="•"/>
            </a:pPr>
            <a:r>
              <a:rPr lang="en-MY" sz="1800" b="0" i="1" u="none" strike="noStrike" baseline="0" dirty="0">
                <a:latin typeface="Times New Roman" panose="02020603050405020304" pitchFamily="18" charset="0"/>
              </a:rPr>
              <a:t>P</a:t>
            </a:r>
            <a:r>
              <a:rPr lang="en-MY" sz="1800" b="0" i="0" u="none" strike="noStrike" baseline="0" dirty="0">
                <a:latin typeface="Tahoma" panose="020B0604030504040204" pitchFamily="34" charset="0"/>
              </a:rPr>
              <a:t>(</a:t>
            </a:r>
            <a:r>
              <a:rPr lang="en-MY" sz="1800" b="0" i="1" u="none" strike="noStrike" baseline="0" dirty="0" err="1">
                <a:latin typeface="Times New Roman" panose="02020603050405020304" pitchFamily="18" charset="0"/>
              </a:rPr>
              <a:t>a</a:t>
            </a:r>
            <a:r>
              <a:rPr lang="en-MY" sz="1800" b="0" i="1" u="none" strike="noStrike" baseline="0" dirty="0" err="1">
                <a:latin typeface="Palatino Linotype" panose="02040502050505030304" pitchFamily="18" charset="0"/>
              </a:rPr>
              <a:t>∧</a:t>
            </a:r>
            <a:r>
              <a:rPr lang="en-MY" sz="1800" b="0" i="1" u="none" strike="noStrike" baseline="0" dirty="0" err="1">
                <a:latin typeface="Times New Roman" panose="02020603050405020304" pitchFamily="18" charset="0"/>
              </a:rPr>
              <a:t>b</a:t>
            </a:r>
            <a:r>
              <a:rPr lang="en-MY" sz="1800" b="0" i="0" u="none" strike="noStrike" baseline="0" dirty="0">
                <a:latin typeface="Tahoma" panose="020B0604030504040204" pitchFamily="34" charset="0"/>
              </a:rPr>
              <a:t>) = </a:t>
            </a:r>
            <a:r>
              <a:rPr lang="en-MY" sz="1800" b="0" i="1" u="none" strike="noStrike" baseline="0" dirty="0">
                <a:latin typeface="Times New Roman" panose="02020603050405020304" pitchFamily="18" charset="0"/>
              </a:rPr>
              <a:t>P</a:t>
            </a:r>
            <a:r>
              <a:rPr lang="en-MY" sz="1800" b="0" i="0" u="none" strike="noStrike" baseline="0" dirty="0">
                <a:latin typeface="Tahoma" panose="020B0604030504040204" pitchFamily="34" charset="0"/>
              </a:rPr>
              <a:t>(</a:t>
            </a:r>
            <a:r>
              <a:rPr lang="en-MY" sz="1800" b="0" i="1" u="none" strike="noStrike" baseline="0" dirty="0" err="1">
                <a:latin typeface="Times New Roman" panose="02020603050405020304" pitchFamily="18" charset="0"/>
              </a:rPr>
              <a:t>a</a:t>
            </a:r>
            <a:r>
              <a:rPr lang="en-MY" sz="1800" b="0" i="1" u="none" strike="noStrike" baseline="0" dirty="0" err="1">
                <a:latin typeface="Palatino Linotype" panose="02040502050505030304" pitchFamily="18" charset="0"/>
              </a:rPr>
              <a:t>|</a:t>
            </a:r>
            <a:r>
              <a:rPr lang="en-MY" sz="1800" b="0" i="1" u="none" strike="noStrike" baseline="0" dirty="0" err="1">
                <a:latin typeface="Times New Roman" panose="02020603050405020304" pitchFamily="18" charset="0"/>
              </a:rPr>
              <a:t>b</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P</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b</a:t>
            </a:r>
            <a:r>
              <a:rPr lang="en-MY" sz="1800" b="0" i="0" u="none" strike="noStrike" baseline="0" dirty="0">
                <a:latin typeface="Tahoma" panose="020B0604030504040204" pitchFamily="34" charset="0"/>
              </a:rPr>
              <a:t>)      </a:t>
            </a:r>
            <a:r>
              <a:rPr lang="en-MY" sz="1800" b="0" i="0" u="none" strike="noStrike" baseline="0" dirty="0">
                <a:latin typeface="Times New Roman" panose="02020603050405020304" pitchFamily="18" charset="0"/>
              </a:rPr>
              <a:t>and    </a:t>
            </a:r>
            <a:r>
              <a:rPr lang="en-MY" sz="1800" b="0" i="1" u="none" strike="noStrike" baseline="0" dirty="0">
                <a:latin typeface="Times New Roman" panose="02020603050405020304" pitchFamily="18" charset="0"/>
              </a:rPr>
              <a:t>P</a:t>
            </a:r>
            <a:r>
              <a:rPr lang="en-MY" sz="1800" b="0" i="0" u="none" strike="noStrike" baseline="0" dirty="0">
                <a:latin typeface="Tahoma" panose="020B0604030504040204" pitchFamily="34" charset="0"/>
              </a:rPr>
              <a:t>(</a:t>
            </a:r>
            <a:r>
              <a:rPr lang="en-MY" sz="1800" b="0" i="1" u="none" strike="noStrike" baseline="0" dirty="0" err="1">
                <a:latin typeface="Times New Roman" panose="02020603050405020304" pitchFamily="18" charset="0"/>
              </a:rPr>
              <a:t>a</a:t>
            </a:r>
            <a:r>
              <a:rPr lang="en-MY" sz="1800" b="0" i="1" u="none" strike="noStrike" baseline="0" dirty="0" err="1">
                <a:latin typeface="Palatino Linotype" panose="02040502050505030304" pitchFamily="18" charset="0"/>
              </a:rPr>
              <a:t>∧</a:t>
            </a:r>
            <a:r>
              <a:rPr lang="en-MY" sz="1800" b="0" i="1" u="none" strike="noStrike" baseline="0" dirty="0" err="1">
                <a:latin typeface="Times New Roman" panose="02020603050405020304" pitchFamily="18" charset="0"/>
              </a:rPr>
              <a:t>b</a:t>
            </a:r>
            <a:r>
              <a:rPr lang="en-MY" sz="1800" b="0" i="0" u="none" strike="noStrike" baseline="0" dirty="0">
                <a:latin typeface="Tahoma" panose="020B0604030504040204" pitchFamily="34" charset="0"/>
              </a:rPr>
              <a:t>) = </a:t>
            </a:r>
            <a:r>
              <a:rPr lang="en-MY" sz="1800" b="0" i="1" u="none" strike="noStrike" baseline="0" dirty="0">
                <a:latin typeface="Times New Roman" panose="02020603050405020304" pitchFamily="18" charset="0"/>
              </a:rPr>
              <a:t>P</a:t>
            </a:r>
            <a:r>
              <a:rPr lang="en-MY" sz="1800" b="0" i="0" u="none" strike="noStrike" baseline="0" dirty="0">
                <a:latin typeface="Tahoma" panose="020B0604030504040204" pitchFamily="34" charset="0"/>
              </a:rPr>
              <a:t>(</a:t>
            </a:r>
            <a:r>
              <a:rPr lang="en-MY" sz="1800" b="0" i="1" u="none" strike="noStrike" baseline="0" dirty="0" err="1">
                <a:latin typeface="Times New Roman" panose="02020603050405020304" pitchFamily="18" charset="0"/>
              </a:rPr>
              <a:t>b</a:t>
            </a:r>
            <a:r>
              <a:rPr lang="en-MY" sz="1800" b="0" i="1" u="none" strike="noStrike" baseline="0" dirty="0" err="1">
                <a:latin typeface="Palatino Linotype" panose="02040502050505030304" pitchFamily="18" charset="0"/>
              </a:rPr>
              <a:t>|</a:t>
            </a:r>
            <a:r>
              <a:rPr lang="en-MY" sz="1800" b="0" i="1" u="none" strike="noStrike" baseline="0" dirty="0" err="1">
                <a:latin typeface="Times New Roman" panose="02020603050405020304" pitchFamily="18" charset="0"/>
              </a:rPr>
              <a:t>a</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P</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a</a:t>
            </a:r>
            <a:r>
              <a:rPr lang="en-MY" sz="1800" b="0" i="0" u="none" strike="noStrike" baseline="0" dirty="0">
                <a:latin typeface="Tahoma" panose="020B0604030504040204" pitchFamily="34" charset="0"/>
              </a:rPr>
              <a:t>) </a:t>
            </a:r>
            <a:r>
              <a:rPr lang="en-MY" sz="1800" b="0" i="1" u="none" strike="noStrike" baseline="0" dirty="0">
                <a:latin typeface="Arial" panose="020B0604020202020204" pitchFamily="34" charset="0"/>
              </a:rPr>
              <a:t>.</a:t>
            </a:r>
          </a:p>
          <a:p>
            <a:pPr marL="285750" indent="-285750">
              <a:buFont typeface="Arial" panose="020B0604020202020204" pitchFamily="34" charset="0"/>
              <a:buChar char="•"/>
            </a:pPr>
            <a:endParaRPr lang="en-MY" sz="1800" b="0" i="1" u="none" strike="noStrike" baseline="0" dirty="0">
              <a:latin typeface="Arial" panose="020B0604020202020204" pitchFamily="34" charset="0"/>
            </a:endParaRPr>
          </a:p>
          <a:p>
            <a:pPr marL="285750" indent="-285750">
              <a:buFont typeface="Arial" panose="020B0604020202020204" pitchFamily="34" charset="0"/>
              <a:buChar char="•"/>
            </a:pPr>
            <a:r>
              <a:rPr lang="en-US" dirty="0">
                <a:latin typeface="NimbusRomNo9L-Regu"/>
              </a:rPr>
              <a:t>Equating the two right-hand sides and dividing by </a:t>
            </a:r>
            <a:r>
              <a:rPr lang="en-US" sz="1800" b="0" i="1"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a</a:t>
            </a:r>
            <a:r>
              <a:rPr lang="en-US" sz="1800" b="0" i="0" u="none" strike="noStrike" baseline="0" dirty="0">
                <a:latin typeface="Tahoma" panose="020B0604030504040204" pitchFamily="34" charset="0"/>
              </a:rPr>
              <a:t>)</a:t>
            </a:r>
            <a:r>
              <a:rPr lang="en-US" sz="1800" b="0" i="0" u="none" strike="noStrike" baseline="0" dirty="0">
                <a:latin typeface="Times New Roman" panose="02020603050405020304" pitchFamily="18" charset="0"/>
              </a:rPr>
              <a:t>, </a:t>
            </a:r>
            <a:r>
              <a:rPr lang="en-US" dirty="0">
                <a:latin typeface="NimbusRomNo9L-Regu"/>
              </a:rPr>
              <a:t>we get</a:t>
            </a:r>
          </a:p>
          <a:p>
            <a:pPr marL="285750" indent="-285750">
              <a:buFont typeface="Arial" panose="020B0604020202020204" pitchFamily="34" charset="0"/>
              <a:buChar char="•"/>
            </a:pPr>
            <a:endParaRPr lang="en-MY" sz="1800" b="0" i="1" u="none" strike="noStrike" baseline="0" dirty="0">
              <a:latin typeface="Times New Roman" panose="02020603050405020304" pitchFamily="18" charset="0"/>
            </a:endParaRPr>
          </a:p>
          <a:p>
            <a:r>
              <a:rPr lang="en-MY" sz="1800" b="0" i="1" u="none" strike="noStrike" baseline="0" dirty="0">
                <a:latin typeface="Times New Roman" panose="02020603050405020304" pitchFamily="18" charset="0"/>
              </a:rPr>
              <a:t>         P</a:t>
            </a:r>
            <a:r>
              <a:rPr lang="en-MY" sz="1800" b="0" i="0" u="none" strike="noStrike" baseline="0" dirty="0">
                <a:latin typeface="Tahoma" panose="020B0604030504040204" pitchFamily="34" charset="0"/>
              </a:rPr>
              <a:t>(</a:t>
            </a:r>
            <a:r>
              <a:rPr lang="en-MY" sz="1800" b="0" i="1" u="none" strike="noStrike" baseline="0" dirty="0" err="1">
                <a:latin typeface="Times New Roman" panose="02020603050405020304" pitchFamily="18" charset="0"/>
              </a:rPr>
              <a:t>b|a</a:t>
            </a:r>
            <a:r>
              <a:rPr lang="en-MY" sz="1800" b="0" i="0" u="none" strike="noStrike" baseline="0" dirty="0">
                <a:latin typeface="Tahoma" panose="020B0604030504040204" pitchFamily="34" charset="0"/>
              </a:rPr>
              <a:t>) =</a:t>
            </a:r>
            <a:r>
              <a:rPr lang="en-MY" sz="1800" b="0" i="1" u="sng" strike="noStrike" baseline="0" dirty="0">
                <a:latin typeface="Times New Roman" panose="02020603050405020304" pitchFamily="18" charset="0"/>
              </a:rPr>
              <a:t>P</a:t>
            </a:r>
            <a:r>
              <a:rPr lang="en-MY" sz="1800" b="0" i="0" u="sng" strike="noStrike" baseline="0" dirty="0">
                <a:latin typeface="Tahoma" panose="020B0604030504040204" pitchFamily="34" charset="0"/>
              </a:rPr>
              <a:t>(</a:t>
            </a:r>
            <a:r>
              <a:rPr lang="en-MY" sz="1800" b="0" i="1" u="sng" strike="noStrike" baseline="0" dirty="0" err="1">
                <a:latin typeface="Times New Roman" panose="02020603050405020304" pitchFamily="18" charset="0"/>
              </a:rPr>
              <a:t>a|b</a:t>
            </a:r>
            <a:r>
              <a:rPr lang="en-MY" sz="1800" b="0" i="0" u="sng" strike="noStrike" baseline="0" dirty="0">
                <a:latin typeface="Tahoma" panose="020B0604030504040204" pitchFamily="34" charset="0"/>
              </a:rPr>
              <a:t>)</a:t>
            </a:r>
            <a:r>
              <a:rPr lang="en-MY" sz="1800" b="0" i="1" u="sng" strike="noStrike" baseline="0" dirty="0">
                <a:latin typeface="Times New Roman" panose="02020603050405020304" pitchFamily="18" charset="0"/>
              </a:rPr>
              <a:t>P</a:t>
            </a:r>
            <a:r>
              <a:rPr lang="en-MY" sz="1800" b="0" i="0" u="sng" strike="noStrike" baseline="0" dirty="0">
                <a:latin typeface="Tahoma" panose="020B0604030504040204" pitchFamily="34" charset="0"/>
              </a:rPr>
              <a:t>(</a:t>
            </a:r>
            <a:r>
              <a:rPr lang="en-MY" sz="1800" b="0" i="1" u="sng" strike="noStrike" baseline="0" dirty="0">
                <a:latin typeface="Times New Roman" panose="02020603050405020304" pitchFamily="18" charset="0"/>
              </a:rPr>
              <a:t>b</a:t>
            </a:r>
            <a:r>
              <a:rPr lang="en-MY" sz="1800" b="0" i="0" u="sng" strike="noStrike" baseline="0" dirty="0">
                <a:latin typeface="Tahoma" panose="020B0604030504040204" pitchFamily="34" charset="0"/>
              </a:rPr>
              <a:t>)</a:t>
            </a:r>
            <a:r>
              <a:rPr lang="en-MY" sz="1800" b="0" i="0" u="none" strike="noStrike" baseline="0" dirty="0">
                <a:latin typeface="Tahoma" panose="020B0604030504040204" pitchFamily="34" charset="0"/>
              </a:rPr>
              <a:t> </a:t>
            </a:r>
            <a:r>
              <a:rPr lang="en-MY" sz="1800" b="0" i="1" u="none" strike="noStrike" baseline="-25000" dirty="0">
                <a:latin typeface="Arial" panose="020B0604020202020204" pitchFamily="34" charset="0"/>
              </a:rPr>
              <a:t>.</a:t>
            </a:r>
          </a:p>
          <a:p>
            <a:r>
              <a:rPr lang="en-MY" sz="1800" b="0" i="1" u="none" strike="noStrike" baseline="0" dirty="0">
                <a:latin typeface="Times New Roman" panose="02020603050405020304" pitchFamily="18" charset="0"/>
              </a:rPr>
              <a:t>                              P</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a</a:t>
            </a:r>
            <a:r>
              <a:rPr lang="en-MY" sz="1800" b="0" i="0" u="none" strike="noStrike" baseline="0" dirty="0">
                <a:latin typeface="Tahoma" panose="020B0604030504040204" pitchFamily="34" charset="0"/>
              </a:rPr>
              <a:t>)</a:t>
            </a:r>
          </a:p>
          <a:p>
            <a:pPr marL="285750" indent="-285750" algn="l">
              <a:buFont typeface="Arial" panose="020B0604020202020204" pitchFamily="34" charset="0"/>
              <a:buChar char="•"/>
            </a:pPr>
            <a:r>
              <a:rPr lang="en-US" sz="1800" b="0" i="0" u="none" strike="noStrike" baseline="0" dirty="0">
                <a:latin typeface="NimbusRomNo9L-Regu"/>
              </a:rPr>
              <a:t>Often, we perceive as evidence the </a:t>
            </a:r>
            <a:r>
              <a:rPr lang="en-US" sz="1800" b="0" i="0" u="none" strike="noStrike" baseline="0" dirty="0">
                <a:latin typeface="NimbusRomNo9L-ReguItal"/>
              </a:rPr>
              <a:t>effect </a:t>
            </a:r>
            <a:r>
              <a:rPr lang="en-US" sz="1800" b="0" i="0" u="none" strike="noStrike" baseline="0" dirty="0">
                <a:latin typeface="NimbusRomNo9L-Regu"/>
              </a:rPr>
              <a:t>of some unknown </a:t>
            </a:r>
            <a:r>
              <a:rPr lang="en-US" sz="1800" b="0" i="0" u="none" strike="noStrike" baseline="0" dirty="0">
                <a:latin typeface="NimbusRomNo9L-ReguItal"/>
              </a:rPr>
              <a:t>cause </a:t>
            </a:r>
            <a:r>
              <a:rPr lang="en-US" sz="1800" b="0" i="0" u="none" strike="noStrike" baseline="0" dirty="0">
                <a:latin typeface="NimbusRomNo9L-Regu"/>
              </a:rPr>
              <a:t>and we would like to determine that cause. In that case, Bayes’ rule becomes</a:t>
            </a:r>
          </a:p>
          <a:p>
            <a:pPr marL="285750" indent="-285750" algn="l">
              <a:buFont typeface="Arial" panose="020B0604020202020204" pitchFamily="34" charset="0"/>
              <a:buChar char="•"/>
            </a:pPr>
            <a:endParaRPr lang="en-MY" sz="1800" b="0" i="0" u="none" strike="noStrike" baseline="0" dirty="0">
              <a:latin typeface="Tahoma" panose="020B0604030504040204" pitchFamily="34" charset="0"/>
            </a:endParaRPr>
          </a:p>
          <a:p>
            <a:pPr marR="44130" algn="ctr"/>
            <a:r>
              <a:rPr lang="en-MY" sz="1800" b="0" i="1" u="none" strike="noStrike" baseline="0" dirty="0">
                <a:latin typeface="Times New Roman" panose="02020603050405020304" pitchFamily="18" charset="0"/>
              </a:rPr>
              <a:t>P</a:t>
            </a:r>
            <a:r>
              <a:rPr lang="en-MY" sz="1800" b="0" i="0" u="none" strike="noStrike" baseline="0" dirty="0">
                <a:latin typeface="Tahoma" panose="020B0604030504040204" pitchFamily="34" charset="0"/>
              </a:rPr>
              <a:t>(</a:t>
            </a:r>
            <a:r>
              <a:rPr lang="en-MY" sz="1800" b="0" i="1" u="none" strike="noStrike" baseline="0" dirty="0" err="1">
                <a:latin typeface="Times New Roman" panose="02020603050405020304" pitchFamily="18" charset="0"/>
              </a:rPr>
              <a:t>cause|effect</a:t>
            </a:r>
            <a:r>
              <a:rPr lang="en-MY" sz="1800" b="0" i="0" u="none" strike="noStrike" baseline="0" dirty="0">
                <a:latin typeface="Tahoma" panose="020B0604030504040204" pitchFamily="34" charset="0"/>
              </a:rPr>
              <a:t>) =</a:t>
            </a:r>
            <a:r>
              <a:rPr lang="fr-FR" sz="1800" b="0" i="1" u="sng" strike="noStrike" baseline="0" dirty="0">
                <a:latin typeface="Times New Roman" panose="02020603050405020304" pitchFamily="18" charset="0"/>
              </a:rPr>
              <a:t>P</a:t>
            </a:r>
            <a:r>
              <a:rPr lang="fr-FR" sz="1800" b="0" i="0" u="sng" strike="noStrike" baseline="0" dirty="0">
                <a:latin typeface="Tahoma" panose="020B0604030504040204" pitchFamily="34" charset="0"/>
              </a:rPr>
              <a:t>(</a:t>
            </a:r>
            <a:r>
              <a:rPr lang="fr-FR" sz="1800" b="0" i="1" u="sng" strike="noStrike" baseline="0" dirty="0" err="1">
                <a:latin typeface="Times New Roman" panose="02020603050405020304" pitchFamily="18" charset="0"/>
              </a:rPr>
              <a:t>effect</a:t>
            </a:r>
            <a:r>
              <a:rPr lang="fr-FR" sz="1800" b="0" i="1" u="sng" strike="noStrike" baseline="0" dirty="0">
                <a:latin typeface="Times New Roman" panose="02020603050405020304" pitchFamily="18" charset="0"/>
              </a:rPr>
              <a:t> |cause</a:t>
            </a:r>
            <a:r>
              <a:rPr lang="fr-FR" sz="1800" b="0" i="0" u="sng" strike="noStrike" baseline="0" dirty="0">
                <a:latin typeface="Tahoma" panose="020B0604030504040204" pitchFamily="34" charset="0"/>
              </a:rPr>
              <a:t>)</a:t>
            </a:r>
            <a:r>
              <a:rPr lang="fr-FR" sz="1800" b="0" i="1" u="sng" strike="noStrike" baseline="0" dirty="0">
                <a:latin typeface="Times New Roman" panose="02020603050405020304" pitchFamily="18" charset="0"/>
              </a:rPr>
              <a:t>P</a:t>
            </a:r>
            <a:r>
              <a:rPr lang="fr-FR" sz="1800" b="0" i="0" u="sng" strike="noStrike" baseline="0" dirty="0">
                <a:latin typeface="Tahoma" panose="020B0604030504040204" pitchFamily="34" charset="0"/>
              </a:rPr>
              <a:t>(</a:t>
            </a:r>
            <a:r>
              <a:rPr lang="fr-FR" sz="1800" b="0" i="1" u="sng" strike="noStrike" baseline="0" dirty="0">
                <a:latin typeface="Times New Roman" panose="02020603050405020304" pitchFamily="18" charset="0"/>
              </a:rPr>
              <a:t>cause</a:t>
            </a:r>
            <a:r>
              <a:rPr lang="fr-FR" sz="1800" b="0" i="0" u="sng" strike="noStrike" baseline="0" dirty="0">
                <a:latin typeface="Tahoma" panose="020B0604030504040204" pitchFamily="34" charset="0"/>
              </a:rPr>
              <a:t>)</a:t>
            </a:r>
            <a:endParaRPr lang="fr-FR" sz="1800" b="0" i="1" u="none" strike="noStrike" baseline="0" dirty="0">
              <a:latin typeface="Times New Roman" panose="02020603050405020304" pitchFamily="18" charset="0"/>
            </a:endParaRPr>
          </a:p>
          <a:p>
            <a:pPr marR="44130" algn="ctr"/>
            <a:r>
              <a:rPr lang="en-MY" sz="1800" b="0" i="1" u="none" strike="noStrike" baseline="0" dirty="0">
                <a:latin typeface="Times New Roman" panose="02020603050405020304" pitchFamily="18" charset="0"/>
              </a:rPr>
              <a:t>                           P</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effect</a:t>
            </a:r>
            <a:r>
              <a:rPr lang="fr-FR" sz="1800" b="0" i="0" u="sng" strike="noStrike" baseline="0" dirty="0">
                <a:latin typeface="Tahoma" panose="020B0604030504040204" pitchFamily="34" charset="0"/>
              </a:rPr>
              <a:t>)</a:t>
            </a:r>
          </a:p>
          <a:p>
            <a:pPr marR="44130" algn="ctr"/>
            <a:endParaRPr lang="en-MY" sz="1800" b="0" i="1" u="none" strike="noStrike" baseline="0" dirty="0">
              <a:latin typeface="Times New Roman" panose="02020603050405020304" pitchFamily="18" charset="0"/>
            </a:endParaRPr>
          </a:p>
          <a:p>
            <a:pPr marL="285750" indent="-285750">
              <a:buFont typeface="Arial" panose="020B0604020202020204" pitchFamily="34" charset="0"/>
              <a:buChar char="•"/>
            </a:pPr>
            <a:r>
              <a:rPr lang="en-US" dirty="0">
                <a:latin typeface="NimbusRomNo9L-Regu"/>
              </a:rPr>
              <a:t>The conditional probability </a:t>
            </a:r>
            <a:r>
              <a:rPr lang="en-US" sz="1800" b="0" i="1"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0" i="1" u="none" strike="noStrike" baseline="0" dirty="0" err="1">
                <a:latin typeface="Times New Roman" panose="02020603050405020304" pitchFamily="18" charset="0"/>
              </a:rPr>
              <a:t>effect|cause</a:t>
            </a:r>
            <a:r>
              <a:rPr lang="en-US" sz="1800" b="0" i="0" u="none" strike="noStrike" baseline="0" dirty="0">
                <a:latin typeface="Tahoma" panose="020B0604030504040204" pitchFamily="34" charset="0"/>
              </a:rPr>
              <a:t>) </a:t>
            </a:r>
            <a:r>
              <a:rPr lang="en-US" dirty="0">
                <a:latin typeface="NimbusRomNo9L-Regu"/>
              </a:rPr>
              <a:t>quantifies the relationship in the </a:t>
            </a:r>
            <a:r>
              <a:rPr lang="en-US" sz="1800" b="1" i="0" u="none" strike="noStrike" baseline="0" dirty="0">
                <a:latin typeface="Times New Roman" panose="02020603050405020304" pitchFamily="18" charset="0"/>
              </a:rPr>
              <a:t>causal </a:t>
            </a:r>
            <a:r>
              <a:rPr lang="en-US" dirty="0">
                <a:latin typeface="NimbusRomNo9L-Regu"/>
              </a:rPr>
              <a:t>direction, whereas </a:t>
            </a:r>
            <a:r>
              <a:rPr lang="en-US" sz="1800" b="0" i="1"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0" i="1" u="none" strike="noStrike" baseline="0" dirty="0" err="1">
                <a:latin typeface="Times New Roman" panose="02020603050405020304" pitchFamily="18" charset="0"/>
              </a:rPr>
              <a:t>cause|effect</a:t>
            </a:r>
            <a:r>
              <a:rPr lang="en-US" sz="1800" b="0" i="0" u="none" strike="noStrike" baseline="0" dirty="0">
                <a:latin typeface="Tahoma" panose="020B0604030504040204" pitchFamily="34" charset="0"/>
              </a:rPr>
              <a:t>) </a:t>
            </a:r>
            <a:r>
              <a:rPr lang="en-US" dirty="0">
                <a:latin typeface="NimbusRomNo9L-Regu"/>
              </a:rPr>
              <a:t>describes the </a:t>
            </a:r>
            <a:r>
              <a:rPr lang="en-US" sz="1800" b="1" i="0" u="none" strike="noStrike" baseline="0" dirty="0">
                <a:latin typeface="Times New Roman" panose="02020603050405020304" pitchFamily="18" charset="0"/>
              </a:rPr>
              <a:t>diagnostic </a:t>
            </a:r>
            <a:r>
              <a:rPr lang="en-US" sz="1800" b="0" i="0" u="none" strike="noStrike" baseline="0" dirty="0">
                <a:latin typeface="Times New Roman" panose="02020603050405020304" pitchFamily="18" charset="0"/>
              </a:rPr>
              <a:t>direction. </a:t>
            </a:r>
            <a:endParaRPr lang="en-MY" sz="1800" b="0" i="0" u="none" strike="noStrike" baseline="0" dirty="0">
              <a:latin typeface="Tahoma" panose="020B0604030504040204" pitchFamily="34" charset="0"/>
            </a:endParaRPr>
          </a:p>
          <a:p>
            <a:pPr marL="285750" indent="-285750">
              <a:buFont typeface="Arial" panose="020B0604020202020204" pitchFamily="34" charset="0"/>
              <a:buChar char="•"/>
            </a:pPr>
            <a:endParaRPr lang="en-US" sz="900" i="0" u="none" strike="noStrike" baseline="0" dirty="0">
              <a:latin typeface="NimbusRomNo9L-Regu"/>
            </a:endParaRPr>
          </a:p>
        </p:txBody>
      </p:sp>
    </p:spTree>
    <p:extLst>
      <p:ext uri="{BB962C8B-B14F-4D97-AF65-F5344CB8AC3E}">
        <p14:creationId xmlns:p14="http://schemas.microsoft.com/office/powerpoint/2010/main" val="2382630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US" spc="25" dirty="0"/>
              <a:t>Bayes' Rule and Its Use</a:t>
            </a:r>
            <a:endParaRPr lang="en-MY" spc="2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18</a:t>
            </a:fld>
            <a:endParaRPr spc="20" dirty="0"/>
          </a:p>
        </p:txBody>
      </p:sp>
      <p:sp>
        <p:nvSpPr>
          <p:cNvPr id="7" name="object 4">
            <a:extLst>
              <a:ext uri="{FF2B5EF4-FFF2-40B4-BE49-F238E27FC236}">
                <a16:creationId xmlns:a16="http://schemas.microsoft.com/office/drawing/2014/main" id="{9D6869AB-DE63-4190-9ED4-5D952763DDCD}"/>
              </a:ext>
            </a:extLst>
          </p:cNvPr>
          <p:cNvSpPr txBox="1">
            <a:spLocks noGrp="1"/>
          </p:cNvSpPr>
          <p:nvPr>
            <p:ph type="ftr" sz="quarter" idx="5"/>
          </p:nvPr>
        </p:nvSpPr>
        <p:spPr>
          <a:xfrm>
            <a:off x="7315200" y="7217304"/>
            <a:ext cx="656336" cy="115416"/>
          </a:xfrm>
          <a:prstGeom prst="rect">
            <a:avLst/>
          </a:prstGeom>
        </p:spPr>
        <p:txBody>
          <a:bodyPr vert="horz" wrap="square" lIns="0" tIns="0" rIns="0" bIns="0" rtlCol="0">
            <a:spAutoFit/>
          </a:bodyPr>
          <a:lstStyle/>
          <a:p>
            <a:pPr marL="12700">
              <a:lnSpc>
                <a:spcPts val="885"/>
              </a:lnSpc>
            </a:pPr>
            <a:r>
              <a:rPr lang="en-MY" spc="15" dirty="0"/>
              <a:t>Chapter 12</a:t>
            </a:r>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5119991"/>
          </a:xfrm>
          <a:prstGeom prst="rect">
            <a:avLst/>
          </a:prstGeom>
        </p:spPr>
        <p:txBody>
          <a:bodyPr vert="horz" wrap="square" lIns="0" tIns="10795" rIns="0" bIns="0" rtlCol="0">
            <a:spAutoFit/>
          </a:bodyPr>
          <a:lstStyle/>
          <a:p>
            <a:pPr marL="285750" indent="-285750">
              <a:buFont typeface="Arial" panose="020B0604020202020204" pitchFamily="34" charset="0"/>
              <a:buChar char="•"/>
            </a:pPr>
            <a:r>
              <a:rPr lang="en-US" dirty="0">
                <a:latin typeface="NimbusRomNo9L-Regu"/>
              </a:rPr>
              <a:t>For example, a doctor knows that the disease meningitis causes a patient to have a stiff neck, say, 70% of the time. The doctor also knows some unconditional facts: the prior probability that any patient has meningitis is 1/50,000, and the prior probability that any patient has a stiff neck is 1%. Letting </a:t>
            </a:r>
            <a:r>
              <a:rPr lang="en-US" i="1" dirty="0">
                <a:latin typeface="NimbusRomNo9L-Regu"/>
              </a:rPr>
              <a:t>s</a:t>
            </a:r>
            <a:r>
              <a:rPr lang="en-US" dirty="0">
                <a:latin typeface="NimbusRomNo9L-Regu"/>
              </a:rPr>
              <a:t> be the proposition that the patient has a stiff neck and </a:t>
            </a:r>
            <a:r>
              <a:rPr lang="en-US" i="1" dirty="0">
                <a:latin typeface="NimbusRomNo9L-Regu"/>
              </a:rPr>
              <a:t>m</a:t>
            </a:r>
            <a:r>
              <a:rPr lang="en-US" dirty="0">
                <a:latin typeface="NimbusRomNo9L-Regu"/>
              </a:rPr>
              <a:t> be the proposition that the patient has meningitis, we have</a:t>
            </a:r>
          </a:p>
          <a:p>
            <a:pPr marL="285750" indent="-285750">
              <a:buFont typeface="Arial" panose="020B0604020202020204" pitchFamily="34" charset="0"/>
              <a:buChar char="•"/>
            </a:pPr>
            <a:endParaRPr lang="en-US" dirty="0">
              <a:latin typeface="NimbusRomNo9L-Regu"/>
            </a:endParaRPr>
          </a:p>
          <a:p>
            <a:pPr marL="447675"/>
            <a:r>
              <a:rPr lang="en-MY" sz="2000" b="0" i="1" u="none" strike="noStrike" baseline="0" dirty="0">
                <a:latin typeface="Times New Roman" panose="02020603050405020304" pitchFamily="18" charset="0"/>
              </a:rPr>
              <a:t>P</a:t>
            </a:r>
            <a:r>
              <a:rPr lang="en-MY" sz="2000" b="0" i="0" u="none" strike="noStrike" baseline="0" dirty="0">
                <a:latin typeface="Tahoma" panose="020B0604030504040204" pitchFamily="34" charset="0"/>
              </a:rPr>
              <a:t>(</a:t>
            </a:r>
            <a:r>
              <a:rPr lang="en-MY" sz="2000" b="0" i="1" u="none" strike="noStrike" baseline="0" dirty="0" err="1">
                <a:latin typeface="Times New Roman" panose="02020603050405020304" pitchFamily="18" charset="0"/>
              </a:rPr>
              <a:t>s|m</a:t>
            </a:r>
            <a:r>
              <a:rPr lang="en-MY" sz="2000" b="0" i="0" u="none" strike="noStrike" baseline="0" dirty="0">
                <a:latin typeface="Tahoma" panose="020B0604030504040204" pitchFamily="34" charset="0"/>
              </a:rPr>
              <a:t>) = </a:t>
            </a:r>
            <a:r>
              <a:rPr lang="en-MY" sz="2000" b="0" i="0" u="none" strike="noStrike" baseline="0" dirty="0">
                <a:latin typeface="Book Antiqua" panose="02040602050305030304" pitchFamily="18" charset="0"/>
              </a:rPr>
              <a:t>0</a:t>
            </a:r>
            <a:r>
              <a:rPr lang="en-MY" sz="2000" b="0" i="1" u="none" strike="noStrike" baseline="0" dirty="0">
                <a:latin typeface="Lucida Sans" panose="020B0602030504020204" pitchFamily="34" charset="0"/>
              </a:rPr>
              <a:t>.</a:t>
            </a:r>
            <a:r>
              <a:rPr lang="en-MY" sz="2000" b="0" i="0" u="none" strike="noStrike" baseline="0" dirty="0">
                <a:latin typeface="Book Antiqua" panose="02040602050305030304" pitchFamily="18" charset="0"/>
              </a:rPr>
              <a:t>7</a:t>
            </a:r>
          </a:p>
          <a:p>
            <a:pPr marL="447675"/>
            <a:r>
              <a:rPr lang="en-MY" sz="2000" b="0" i="1" u="none" strike="noStrike" baseline="0" dirty="0">
                <a:latin typeface="Times New Roman" panose="02020603050405020304" pitchFamily="18" charset="0"/>
              </a:rPr>
              <a:t>P</a:t>
            </a:r>
            <a:r>
              <a:rPr lang="en-MY" sz="2000" b="0" i="0" u="none" strike="noStrike" baseline="0" dirty="0">
                <a:latin typeface="Tahoma" panose="020B0604030504040204" pitchFamily="34" charset="0"/>
              </a:rPr>
              <a:t>(</a:t>
            </a:r>
            <a:r>
              <a:rPr lang="en-MY" sz="2000" b="0" i="1" u="none" strike="noStrike" baseline="0" dirty="0">
                <a:latin typeface="Times New Roman" panose="02020603050405020304" pitchFamily="18" charset="0"/>
              </a:rPr>
              <a:t>m</a:t>
            </a:r>
            <a:r>
              <a:rPr lang="en-MY" sz="2000" b="0" i="0" u="none" strike="noStrike" baseline="0" dirty="0">
                <a:latin typeface="Tahoma" panose="020B0604030504040204" pitchFamily="34" charset="0"/>
              </a:rPr>
              <a:t>) = </a:t>
            </a:r>
            <a:r>
              <a:rPr lang="en-MY" sz="2000" b="0" i="0" u="none" strike="noStrike" baseline="0" dirty="0">
                <a:latin typeface="Book Antiqua" panose="02040602050305030304" pitchFamily="18" charset="0"/>
              </a:rPr>
              <a:t>1</a:t>
            </a:r>
            <a:r>
              <a:rPr lang="en-MY" sz="2000" b="0" i="1" u="none" strike="noStrike" baseline="0" dirty="0">
                <a:latin typeface="Lucida Sans" panose="020B0602030504020204" pitchFamily="34" charset="0"/>
              </a:rPr>
              <a:t>/</a:t>
            </a:r>
            <a:r>
              <a:rPr lang="en-MY" sz="2000" b="0" i="0" u="none" strike="noStrike" baseline="0" dirty="0">
                <a:latin typeface="Book Antiqua" panose="02040602050305030304" pitchFamily="18" charset="0"/>
              </a:rPr>
              <a:t>50000</a:t>
            </a:r>
          </a:p>
          <a:p>
            <a:pPr marL="447675"/>
            <a:r>
              <a:rPr lang="en-MY" sz="2000" b="0" i="1" u="none" strike="noStrike" baseline="0" dirty="0">
                <a:latin typeface="Times New Roman" panose="02020603050405020304" pitchFamily="18" charset="0"/>
              </a:rPr>
              <a:t>P</a:t>
            </a:r>
            <a:r>
              <a:rPr lang="en-MY" sz="2000" b="0" i="0" u="none" strike="noStrike" baseline="0" dirty="0">
                <a:latin typeface="Tahoma" panose="020B0604030504040204" pitchFamily="34" charset="0"/>
              </a:rPr>
              <a:t>(</a:t>
            </a:r>
            <a:r>
              <a:rPr lang="en-MY" sz="2000" b="0" i="1" u="none" strike="noStrike" baseline="0" dirty="0">
                <a:latin typeface="Times New Roman" panose="02020603050405020304" pitchFamily="18" charset="0"/>
              </a:rPr>
              <a:t>s</a:t>
            </a:r>
            <a:r>
              <a:rPr lang="en-MY" sz="2000" b="0" i="0" u="none" strike="noStrike" baseline="0" dirty="0">
                <a:latin typeface="Tahoma" panose="020B0604030504040204" pitchFamily="34" charset="0"/>
              </a:rPr>
              <a:t>) = </a:t>
            </a:r>
            <a:r>
              <a:rPr lang="en-MY" sz="2000" b="0" i="0" u="none" strike="noStrike" baseline="0" dirty="0">
                <a:latin typeface="Book Antiqua" panose="02040602050305030304" pitchFamily="18" charset="0"/>
              </a:rPr>
              <a:t>0</a:t>
            </a:r>
            <a:r>
              <a:rPr lang="en-MY" sz="2000" b="0" i="1" u="none" strike="noStrike" baseline="0" dirty="0">
                <a:latin typeface="Lucida Sans" panose="020B0602030504020204" pitchFamily="34" charset="0"/>
              </a:rPr>
              <a:t>.</a:t>
            </a:r>
            <a:r>
              <a:rPr lang="en-MY" sz="2000" b="0" i="0" u="none" strike="noStrike" baseline="0" dirty="0">
                <a:latin typeface="Book Antiqua" panose="02040602050305030304" pitchFamily="18" charset="0"/>
              </a:rPr>
              <a:t>01</a:t>
            </a:r>
          </a:p>
          <a:p>
            <a:pPr marL="447675"/>
            <a:endParaRPr lang="en-MY" sz="2000" b="0" i="0" u="none" strike="noStrike" baseline="0" dirty="0">
              <a:latin typeface="Book Antiqua" panose="02040602050305030304" pitchFamily="18" charset="0"/>
            </a:endParaRPr>
          </a:p>
          <a:p>
            <a:pPr marL="447675"/>
            <a:r>
              <a:rPr lang="en-MY" sz="1800" b="0" i="1" u="none" strike="noStrike" baseline="0" dirty="0">
                <a:latin typeface="Times New Roman" panose="02020603050405020304" pitchFamily="18" charset="0"/>
              </a:rPr>
              <a:t>P</a:t>
            </a:r>
            <a:r>
              <a:rPr lang="en-MY" sz="1800" b="0" i="0" u="none" strike="noStrike" baseline="0" dirty="0">
                <a:latin typeface="Tahoma" panose="020B0604030504040204" pitchFamily="34" charset="0"/>
              </a:rPr>
              <a:t>(</a:t>
            </a:r>
            <a:r>
              <a:rPr lang="en-MY" sz="1800" b="0" i="1" u="none" strike="noStrike" baseline="0" dirty="0" err="1">
                <a:latin typeface="Times New Roman" panose="02020603050405020304" pitchFamily="18" charset="0"/>
              </a:rPr>
              <a:t>m|s</a:t>
            </a:r>
            <a:r>
              <a:rPr lang="en-MY" sz="1800" b="0" i="0" u="none" strike="noStrike" baseline="0" dirty="0">
                <a:latin typeface="Tahoma" panose="020B0604030504040204" pitchFamily="34" charset="0"/>
              </a:rPr>
              <a:t>) = </a:t>
            </a:r>
            <a:r>
              <a:rPr lang="en-MY" sz="1800" b="0" i="1" u="sng" strike="noStrike" baseline="0" dirty="0">
                <a:latin typeface="Times New Roman" panose="02020603050405020304" pitchFamily="18" charset="0"/>
              </a:rPr>
              <a:t>P</a:t>
            </a:r>
            <a:r>
              <a:rPr lang="en-MY" sz="1800" b="0" i="0" u="sng" strike="noStrike" baseline="0" dirty="0">
                <a:latin typeface="Tahoma" panose="020B0604030504040204" pitchFamily="34" charset="0"/>
              </a:rPr>
              <a:t>(</a:t>
            </a:r>
            <a:r>
              <a:rPr lang="en-MY" sz="1800" b="0" i="1" u="sng" strike="noStrike" baseline="0" dirty="0" err="1">
                <a:latin typeface="Times New Roman" panose="02020603050405020304" pitchFamily="18" charset="0"/>
              </a:rPr>
              <a:t>s|m</a:t>
            </a:r>
            <a:r>
              <a:rPr lang="en-MY" sz="1800" b="0" i="0" u="sng" strike="noStrike" baseline="0" dirty="0">
                <a:latin typeface="Tahoma" panose="020B0604030504040204" pitchFamily="34" charset="0"/>
              </a:rPr>
              <a:t>)</a:t>
            </a:r>
            <a:r>
              <a:rPr lang="en-MY" sz="1800" b="0" i="1" u="sng" strike="noStrike" baseline="0" dirty="0">
                <a:latin typeface="Times New Roman" panose="02020603050405020304" pitchFamily="18" charset="0"/>
              </a:rPr>
              <a:t>P</a:t>
            </a:r>
            <a:r>
              <a:rPr lang="en-MY" sz="1800" b="0" i="0" u="sng" strike="noStrike" baseline="0" dirty="0">
                <a:latin typeface="Tahoma" panose="020B0604030504040204" pitchFamily="34" charset="0"/>
              </a:rPr>
              <a:t>(</a:t>
            </a:r>
            <a:r>
              <a:rPr lang="en-MY" sz="1800" b="0" i="1" u="sng" strike="noStrike" baseline="0" dirty="0">
                <a:latin typeface="Times New Roman" panose="02020603050405020304" pitchFamily="18" charset="0"/>
              </a:rPr>
              <a:t>m</a:t>
            </a:r>
            <a:r>
              <a:rPr lang="en-MY" sz="1800" b="0" i="0" u="sng" strike="noStrike" baseline="0" dirty="0">
                <a:latin typeface="Tahoma" panose="020B0604030504040204" pitchFamily="34" charset="0"/>
              </a:rPr>
              <a:t>) </a:t>
            </a:r>
            <a:r>
              <a:rPr lang="en-MY" sz="1800" b="0" i="0" u="none" strike="noStrike" baseline="0" dirty="0">
                <a:latin typeface="Tahoma" panose="020B0604030504040204" pitchFamily="34" charset="0"/>
              </a:rPr>
              <a:t>= </a:t>
            </a:r>
            <a:r>
              <a:rPr lang="en-MY" sz="1800" b="0" i="0" u="sng" strike="noStrike" baseline="0" dirty="0">
                <a:latin typeface="Tahoma" panose="020B0604030504040204" pitchFamily="34" charset="0"/>
              </a:rPr>
              <a:t>0.7 × 1/50000</a:t>
            </a:r>
            <a:r>
              <a:rPr lang="en-MY" sz="1800" b="0" i="0" u="none" strike="noStrike" baseline="0" dirty="0">
                <a:latin typeface="Tahoma" panose="020B0604030504040204" pitchFamily="34" charset="0"/>
              </a:rPr>
              <a:t> = 0.0014</a:t>
            </a:r>
          </a:p>
          <a:p>
            <a:pPr marL="447675"/>
            <a:r>
              <a:rPr lang="en-MY" i="1" dirty="0">
                <a:latin typeface="Times New Roman" panose="02020603050405020304" pitchFamily="18" charset="0"/>
              </a:rPr>
              <a:t>                       </a:t>
            </a:r>
            <a:r>
              <a:rPr lang="en-MY" sz="1800" b="0" i="1" u="none" strike="noStrike" baseline="0" dirty="0">
                <a:latin typeface="Times New Roman" panose="02020603050405020304" pitchFamily="18" charset="0"/>
              </a:rPr>
              <a:t>P</a:t>
            </a:r>
            <a:r>
              <a:rPr lang="en-MY" sz="1800" b="0" i="0" u="none" strike="noStrike" baseline="0" dirty="0">
                <a:latin typeface="Tahoma" panose="020B0604030504040204" pitchFamily="34" charset="0"/>
              </a:rPr>
              <a:t>(</a:t>
            </a:r>
            <a:r>
              <a:rPr lang="en-MY" sz="1800" b="0" i="1" u="sng" strike="noStrike" baseline="0" dirty="0">
                <a:latin typeface="Times New Roman" panose="02020603050405020304" pitchFamily="18" charset="0"/>
              </a:rPr>
              <a:t>s</a:t>
            </a:r>
            <a:r>
              <a:rPr lang="en-MY" sz="1800" b="0" i="0" u="none" strike="noStrike" baseline="0" dirty="0">
                <a:latin typeface="Tahoma" panose="020B0604030504040204" pitchFamily="34" charset="0"/>
              </a:rPr>
              <a:t>) 		0.01</a:t>
            </a:r>
          </a:p>
          <a:p>
            <a:endParaRPr lang="en-MY" sz="1800" b="0" i="1" u="none" strike="noStrike" baseline="0" dirty="0">
              <a:latin typeface="Times New Roman" panose="02020603050405020304" pitchFamily="18" charset="0"/>
            </a:endParaRPr>
          </a:p>
          <a:p>
            <a:pPr marL="285750" indent="-285750" algn="l">
              <a:buFont typeface="Arial" panose="020B0604020202020204" pitchFamily="34" charset="0"/>
              <a:buChar char="•"/>
            </a:pPr>
            <a:r>
              <a:rPr lang="en-US" sz="1800" b="0" i="0" u="none" strike="noStrike" baseline="0" dirty="0">
                <a:latin typeface="NimbusRomNo9L-Regu"/>
              </a:rPr>
              <a:t>That is, we expect only 0.14% of patients with a stiff neck to have meningitis. Notice that even though a stiff neck is quite strongly indicated by meningitis (with probability 0.7), the probability of meningitis in patients with stiff necks remains small. This is because the prior probability of stiff necks (from any cause) is much higher than the prior for meningitis.</a:t>
            </a:r>
            <a:endParaRPr lang="en-MY" sz="1800" b="0" i="0" u="none" strike="noStrike" baseline="0" dirty="0">
              <a:latin typeface="Tahoma" panose="020B0604030504040204" pitchFamily="34" charset="0"/>
            </a:endParaRPr>
          </a:p>
        </p:txBody>
      </p:sp>
    </p:spTree>
    <p:extLst>
      <p:ext uri="{BB962C8B-B14F-4D97-AF65-F5344CB8AC3E}">
        <p14:creationId xmlns:p14="http://schemas.microsoft.com/office/powerpoint/2010/main" val="1943795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L="493395">
              <a:lnSpc>
                <a:spcPts val="2635"/>
              </a:lnSpc>
            </a:pPr>
            <a:r>
              <a:rPr spc="85" dirty="0"/>
              <a:t>Bayes’</a:t>
            </a:r>
            <a:r>
              <a:rPr spc="275" dirty="0"/>
              <a:t> </a:t>
            </a:r>
            <a:r>
              <a:rPr spc="114" dirty="0"/>
              <a:t>Rule</a:t>
            </a:r>
            <a:r>
              <a:rPr spc="265" dirty="0"/>
              <a:t> </a:t>
            </a:r>
            <a:r>
              <a:rPr spc="70" dirty="0"/>
              <a:t>and</a:t>
            </a:r>
            <a:r>
              <a:rPr spc="265" dirty="0"/>
              <a:t> </a:t>
            </a:r>
            <a:r>
              <a:rPr spc="80" dirty="0"/>
              <a:t>conditional</a:t>
            </a:r>
            <a:r>
              <a:rPr spc="275" dirty="0"/>
              <a:t> </a:t>
            </a:r>
            <a:r>
              <a:rPr spc="90" dirty="0"/>
              <a:t>independence</a:t>
            </a:r>
          </a:p>
        </p:txBody>
      </p:sp>
      <p:sp>
        <p:nvSpPr>
          <p:cNvPr id="3" name="object 3"/>
          <p:cNvSpPr txBox="1"/>
          <p:nvPr/>
        </p:nvSpPr>
        <p:spPr>
          <a:xfrm>
            <a:off x="1187196" y="1850294"/>
            <a:ext cx="7815580" cy="2120900"/>
          </a:xfrm>
          <a:prstGeom prst="rect">
            <a:avLst/>
          </a:prstGeom>
        </p:spPr>
        <p:txBody>
          <a:bodyPr vert="horz" wrap="square" lIns="0" tIns="54610" rIns="0" bIns="0" rtlCol="0">
            <a:spAutoFit/>
          </a:bodyPr>
          <a:lstStyle/>
          <a:p>
            <a:pPr marL="272415">
              <a:lnSpc>
                <a:spcPct val="100000"/>
              </a:lnSpc>
              <a:spcBef>
                <a:spcPts val="430"/>
              </a:spcBef>
            </a:pPr>
            <a:r>
              <a:rPr sz="2050" spc="210" dirty="0">
                <a:solidFill>
                  <a:srgbClr val="990099"/>
                </a:solidFill>
                <a:latin typeface="Century"/>
                <a:cs typeface="Century"/>
              </a:rPr>
              <a:t>P</a:t>
            </a:r>
            <a:r>
              <a:rPr sz="2050" spc="130" dirty="0">
                <a:solidFill>
                  <a:srgbClr val="990099"/>
                </a:solidFill>
                <a:latin typeface="Garamond"/>
                <a:cs typeface="Garamond"/>
              </a:rPr>
              <a:t>(</a:t>
            </a:r>
            <a:r>
              <a:rPr sz="2050" b="0" i="1" spc="114" dirty="0">
                <a:solidFill>
                  <a:srgbClr val="990099"/>
                </a:solidFill>
                <a:latin typeface="Bookman Old Style"/>
                <a:cs typeface="Bookman Old Style"/>
              </a:rPr>
              <a:t>C</a:t>
            </a:r>
            <a:r>
              <a:rPr sz="2050" b="0" i="1" spc="-185" dirty="0">
                <a:solidFill>
                  <a:srgbClr val="990099"/>
                </a:solidFill>
                <a:latin typeface="Bookman Old Style"/>
                <a:cs typeface="Bookman Old Style"/>
              </a:rPr>
              <a:t>a</a:t>
            </a:r>
            <a:r>
              <a:rPr sz="2050" b="0" i="1" spc="-85" dirty="0">
                <a:solidFill>
                  <a:srgbClr val="990099"/>
                </a:solidFill>
                <a:latin typeface="Bookman Old Style"/>
                <a:cs typeface="Bookman Old Style"/>
              </a:rPr>
              <a:t>v</a:t>
            </a:r>
            <a:r>
              <a:rPr sz="2050" b="0" i="1" spc="-25" dirty="0">
                <a:solidFill>
                  <a:srgbClr val="990099"/>
                </a:solidFill>
                <a:latin typeface="Bookman Old Style"/>
                <a:cs typeface="Bookman Old Style"/>
              </a:rPr>
              <a:t>it</a:t>
            </a:r>
            <a:r>
              <a:rPr sz="2050" b="0" i="1" spc="15" dirty="0">
                <a:solidFill>
                  <a:srgbClr val="990099"/>
                </a:solidFill>
                <a:latin typeface="Bookman Old Style"/>
                <a:cs typeface="Bookman Old Style"/>
              </a:rPr>
              <a:t>y</a:t>
            </a:r>
            <a:r>
              <a:rPr sz="2050" spc="-195" dirty="0">
                <a:solidFill>
                  <a:srgbClr val="990099"/>
                </a:solidFill>
                <a:latin typeface="Lucida Sans Unicode"/>
                <a:cs typeface="Lucida Sans Unicode"/>
              </a:rPr>
              <a:t>|</a:t>
            </a:r>
            <a:r>
              <a:rPr sz="2050" b="0" i="1" spc="-105" dirty="0">
                <a:solidFill>
                  <a:srgbClr val="990099"/>
                </a:solidFill>
                <a:latin typeface="Bookman Old Style"/>
                <a:cs typeface="Bookman Old Style"/>
              </a:rPr>
              <a:t>toothache</a:t>
            </a:r>
            <a:r>
              <a:rPr sz="2050" b="0" i="1" spc="-190" dirty="0">
                <a:solidFill>
                  <a:srgbClr val="990099"/>
                </a:solidFill>
                <a:latin typeface="Bookman Old Style"/>
                <a:cs typeface="Bookman Old Style"/>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b="0" i="1" spc="-100" dirty="0">
                <a:solidFill>
                  <a:srgbClr val="990099"/>
                </a:solidFill>
                <a:latin typeface="Bookman Old Style"/>
                <a:cs typeface="Bookman Old Style"/>
              </a:rPr>
              <a:t>catc</a:t>
            </a:r>
            <a:r>
              <a:rPr sz="2050" b="0" i="1" spc="-135" dirty="0">
                <a:solidFill>
                  <a:srgbClr val="990099"/>
                </a:solidFill>
                <a:latin typeface="Bookman Old Style"/>
                <a:cs typeface="Bookman Old Style"/>
              </a:rPr>
              <a:t>h</a:t>
            </a:r>
            <a:r>
              <a:rPr sz="2050" spc="130" dirty="0">
                <a:solidFill>
                  <a:srgbClr val="990099"/>
                </a:solidFill>
                <a:latin typeface="Garamond"/>
                <a:cs typeface="Garamond"/>
              </a:rPr>
              <a:t>)</a:t>
            </a:r>
            <a:endParaRPr sz="2050">
              <a:latin typeface="Garamond"/>
              <a:cs typeface="Garamond"/>
            </a:endParaRPr>
          </a:p>
          <a:p>
            <a:pPr marL="398780">
              <a:lnSpc>
                <a:spcPct val="100000"/>
              </a:lnSpc>
              <a:spcBef>
                <a:spcPts val="335"/>
              </a:spcBef>
            </a:pPr>
            <a:r>
              <a:rPr sz="2050" spc="120" dirty="0">
                <a:solidFill>
                  <a:srgbClr val="990099"/>
                </a:solidFill>
                <a:latin typeface="Garamond"/>
                <a:cs typeface="Garamond"/>
              </a:rPr>
              <a:t>=</a:t>
            </a:r>
            <a:r>
              <a:rPr sz="2050" spc="490" dirty="0">
                <a:solidFill>
                  <a:srgbClr val="990099"/>
                </a:solidFill>
                <a:latin typeface="Garamond"/>
                <a:cs typeface="Garamond"/>
              </a:rPr>
              <a:t> </a:t>
            </a:r>
            <a:r>
              <a:rPr sz="2050" b="0" i="1" spc="-25" dirty="0">
                <a:solidFill>
                  <a:srgbClr val="990099"/>
                </a:solidFill>
                <a:latin typeface="Bookman Old Style"/>
                <a:cs typeface="Bookman Old Style"/>
              </a:rPr>
              <a:t>α</a:t>
            </a:r>
            <a:r>
              <a:rPr sz="2050" b="0" i="1" spc="-254" dirty="0">
                <a:solidFill>
                  <a:srgbClr val="990099"/>
                </a:solidFill>
                <a:latin typeface="Bookman Old Style"/>
                <a:cs typeface="Bookman Old Style"/>
              </a:rPr>
              <a:t> </a:t>
            </a:r>
            <a:r>
              <a:rPr sz="2050" spc="-55" dirty="0">
                <a:solidFill>
                  <a:srgbClr val="990099"/>
                </a:solidFill>
                <a:latin typeface="Century"/>
                <a:cs typeface="Century"/>
              </a:rPr>
              <a:t>P</a:t>
            </a:r>
            <a:r>
              <a:rPr sz="2050" spc="-55" dirty="0">
                <a:solidFill>
                  <a:srgbClr val="990099"/>
                </a:solidFill>
                <a:latin typeface="Garamond"/>
                <a:cs typeface="Garamond"/>
              </a:rPr>
              <a:t>(</a:t>
            </a:r>
            <a:r>
              <a:rPr sz="2050" b="0" i="1" spc="-55" dirty="0">
                <a:solidFill>
                  <a:srgbClr val="990099"/>
                </a:solidFill>
                <a:latin typeface="Bookman Old Style"/>
                <a:cs typeface="Bookman Old Style"/>
              </a:rPr>
              <a:t>toothache</a:t>
            </a:r>
            <a:r>
              <a:rPr sz="2050" b="0" i="1" spc="-170" dirty="0">
                <a:solidFill>
                  <a:srgbClr val="990099"/>
                </a:solidFill>
                <a:latin typeface="Bookman Old Style"/>
                <a:cs typeface="Bookman Old Style"/>
              </a:rPr>
              <a:t> </a:t>
            </a:r>
            <a:r>
              <a:rPr sz="2050" spc="-254" dirty="0">
                <a:solidFill>
                  <a:srgbClr val="990099"/>
                </a:solidFill>
                <a:latin typeface="Lucida Sans Unicode"/>
                <a:cs typeface="Lucida Sans Unicode"/>
              </a:rPr>
              <a:t>∧</a:t>
            </a:r>
            <a:r>
              <a:rPr sz="2050" spc="-190" dirty="0">
                <a:solidFill>
                  <a:srgbClr val="990099"/>
                </a:solidFill>
                <a:latin typeface="Lucida Sans Unicode"/>
                <a:cs typeface="Lucida Sans Unicode"/>
              </a:rPr>
              <a:t> </a:t>
            </a:r>
            <a:r>
              <a:rPr sz="2050" b="0" i="1" spc="-25" dirty="0">
                <a:solidFill>
                  <a:srgbClr val="990099"/>
                </a:solidFill>
                <a:latin typeface="Bookman Old Style"/>
                <a:cs typeface="Bookman Old Style"/>
              </a:rPr>
              <a:t>catch</a:t>
            </a:r>
            <a:r>
              <a:rPr sz="2050" spc="-25" dirty="0">
                <a:solidFill>
                  <a:srgbClr val="990099"/>
                </a:solidFill>
                <a:latin typeface="Lucida Sans Unicode"/>
                <a:cs typeface="Lucida Sans Unicode"/>
              </a:rPr>
              <a:t>|</a:t>
            </a:r>
            <a:r>
              <a:rPr sz="2050" b="0" i="1" spc="-25" dirty="0">
                <a:solidFill>
                  <a:srgbClr val="990099"/>
                </a:solidFill>
                <a:latin typeface="Bookman Old Style"/>
                <a:cs typeface="Bookman Old Style"/>
              </a:rPr>
              <a:t>Cavity</a:t>
            </a:r>
            <a:r>
              <a:rPr sz="2050" spc="-25" dirty="0">
                <a:solidFill>
                  <a:srgbClr val="990099"/>
                </a:solidFill>
                <a:latin typeface="Garamond"/>
                <a:cs typeface="Garamond"/>
              </a:rPr>
              <a:t>)</a:t>
            </a:r>
            <a:r>
              <a:rPr sz="2050" spc="-25" dirty="0">
                <a:solidFill>
                  <a:srgbClr val="990099"/>
                </a:solidFill>
                <a:latin typeface="Century"/>
                <a:cs typeface="Century"/>
              </a:rPr>
              <a:t>P</a:t>
            </a:r>
            <a:r>
              <a:rPr sz="2050" spc="-25" dirty="0">
                <a:solidFill>
                  <a:srgbClr val="990099"/>
                </a:solidFill>
                <a:latin typeface="Garamond"/>
                <a:cs typeface="Garamond"/>
              </a:rPr>
              <a:t>(</a:t>
            </a:r>
            <a:r>
              <a:rPr sz="2050" b="0" i="1" spc="-25" dirty="0">
                <a:solidFill>
                  <a:srgbClr val="990099"/>
                </a:solidFill>
                <a:latin typeface="Bookman Old Style"/>
                <a:cs typeface="Bookman Old Style"/>
              </a:rPr>
              <a:t>Cavity</a:t>
            </a:r>
            <a:r>
              <a:rPr sz="2050" spc="-25" dirty="0">
                <a:solidFill>
                  <a:srgbClr val="990099"/>
                </a:solidFill>
                <a:latin typeface="Garamond"/>
                <a:cs typeface="Garamond"/>
              </a:rPr>
              <a:t>)</a:t>
            </a:r>
            <a:endParaRPr sz="2050">
              <a:latin typeface="Garamond"/>
              <a:cs typeface="Garamond"/>
            </a:endParaRPr>
          </a:p>
          <a:p>
            <a:pPr marL="398780">
              <a:lnSpc>
                <a:spcPct val="100000"/>
              </a:lnSpc>
              <a:spcBef>
                <a:spcPts val="325"/>
              </a:spcBef>
            </a:pPr>
            <a:r>
              <a:rPr sz="2050" spc="120" dirty="0">
                <a:solidFill>
                  <a:srgbClr val="990099"/>
                </a:solidFill>
                <a:latin typeface="Garamond"/>
                <a:cs typeface="Garamond"/>
              </a:rPr>
              <a:t>=</a:t>
            </a:r>
            <a:r>
              <a:rPr sz="2050" spc="495" dirty="0">
                <a:solidFill>
                  <a:srgbClr val="990099"/>
                </a:solidFill>
                <a:latin typeface="Garamond"/>
                <a:cs typeface="Garamond"/>
              </a:rPr>
              <a:t> </a:t>
            </a:r>
            <a:r>
              <a:rPr sz="2050" b="0" i="1" spc="-25" dirty="0">
                <a:solidFill>
                  <a:srgbClr val="990099"/>
                </a:solidFill>
                <a:latin typeface="Bookman Old Style"/>
                <a:cs typeface="Bookman Old Style"/>
              </a:rPr>
              <a:t>α</a:t>
            </a:r>
            <a:r>
              <a:rPr sz="2050" b="0" i="1" spc="-254" dirty="0">
                <a:solidFill>
                  <a:srgbClr val="990099"/>
                </a:solidFill>
                <a:latin typeface="Bookman Old Style"/>
                <a:cs typeface="Bookman Old Style"/>
              </a:rPr>
              <a:t> </a:t>
            </a:r>
            <a:r>
              <a:rPr sz="2050" spc="-25" dirty="0">
                <a:solidFill>
                  <a:srgbClr val="990099"/>
                </a:solidFill>
                <a:latin typeface="Century"/>
                <a:cs typeface="Century"/>
              </a:rPr>
              <a:t>P</a:t>
            </a:r>
            <a:r>
              <a:rPr sz="2050" spc="-25" dirty="0">
                <a:solidFill>
                  <a:srgbClr val="990099"/>
                </a:solidFill>
                <a:latin typeface="Garamond"/>
                <a:cs typeface="Garamond"/>
              </a:rPr>
              <a:t>(</a:t>
            </a:r>
            <a:r>
              <a:rPr sz="2050" b="0" i="1" spc="-25" dirty="0">
                <a:solidFill>
                  <a:srgbClr val="990099"/>
                </a:solidFill>
                <a:latin typeface="Bookman Old Style"/>
                <a:cs typeface="Bookman Old Style"/>
              </a:rPr>
              <a:t>toothache</a:t>
            </a:r>
            <a:r>
              <a:rPr sz="2050" spc="-25" dirty="0">
                <a:solidFill>
                  <a:srgbClr val="990099"/>
                </a:solidFill>
                <a:latin typeface="Lucida Sans Unicode"/>
                <a:cs typeface="Lucida Sans Unicode"/>
              </a:rPr>
              <a:t>|</a:t>
            </a:r>
            <a:r>
              <a:rPr sz="2050" b="0" i="1" spc="-25" dirty="0">
                <a:solidFill>
                  <a:srgbClr val="990099"/>
                </a:solidFill>
                <a:latin typeface="Bookman Old Style"/>
                <a:cs typeface="Bookman Old Style"/>
              </a:rPr>
              <a:t>Cavity</a:t>
            </a:r>
            <a:r>
              <a:rPr sz="2050" spc="-25" dirty="0">
                <a:solidFill>
                  <a:srgbClr val="990099"/>
                </a:solidFill>
                <a:latin typeface="Garamond"/>
                <a:cs typeface="Garamond"/>
              </a:rPr>
              <a:t>)</a:t>
            </a:r>
            <a:r>
              <a:rPr sz="2050" spc="-25" dirty="0">
                <a:solidFill>
                  <a:srgbClr val="990099"/>
                </a:solidFill>
                <a:latin typeface="Century"/>
                <a:cs typeface="Century"/>
              </a:rPr>
              <a:t>P</a:t>
            </a:r>
            <a:r>
              <a:rPr sz="2050" spc="-25" dirty="0">
                <a:solidFill>
                  <a:srgbClr val="990099"/>
                </a:solidFill>
                <a:latin typeface="Garamond"/>
                <a:cs typeface="Garamond"/>
              </a:rPr>
              <a:t>(</a:t>
            </a:r>
            <a:r>
              <a:rPr sz="2050" b="0" i="1" spc="-25" dirty="0">
                <a:solidFill>
                  <a:srgbClr val="990099"/>
                </a:solidFill>
                <a:latin typeface="Bookman Old Style"/>
                <a:cs typeface="Bookman Old Style"/>
              </a:rPr>
              <a:t>catch</a:t>
            </a:r>
            <a:r>
              <a:rPr sz="2050" spc="-25" dirty="0">
                <a:solidFill>
                  <a:srgbClr val="990099"/>
                </a:solidFill>
                <a:latin typeface="Lucida Sans Unicode"/>
                <a:cs typeface="Lucida Sans Unicode"/>
              </a:rPr>
              <a:t>|</a:t>
            </a:r>
            <a:r>
              <a:rPr sz="2050" b="0" i="1" spc="-25" dirty="0">
                <a:solidFill>
                  <a:srgbClr val="990099"/>
                </a:solidFill>
                <a:latin typeface="Bookman Old Style"/>
                <a:cs typeface="Bookman Old Style"/>
              </a:rPr>
              <a:t>Cavity</a:t>
            </a:r>
            <a:r>
              <a:rPr sz="2050" spc="-25" dirty="0">
                <a:solidFill>
                  <a:srgbClr val="990099"/>
                </a:solidFill>
                <a:latin typeface="Garamond"/>
                <a:cs typeface="Garamond"/>
              </a:rPr>
              <a:t>)</a:t>
            </a:r>
            <a:r>
              <a:rPr sz="2050" spc="-25" dirty="0">
                <a:solidFill>
                  <a:srgbClr val="990099"/>
                </a:solidFill>
                <a:latin typeface="Century"/>
                <a:cs typeface="Century"/>
              </a:rPr>
              <a:t>P</a:t>
            </a:r>
            <a:r>
              <a:rPr sz="2050" spc="-25" dirty="0">
                <a:solidFill>
                  <a:srgbClr val="990099"/>
                </a:solidFill>
                <a:latin typeface="Garamond"/>
                <a:cs typeface="Garamond"/>
              </a:rPr>
              <a:t>(</a:t>
            </a:r>
            <a:r>
              <a:rPr sz="2050" b="0" i="1" spc="-25" dirty="0">
                <a:solidFill>
                  <a:srgbClr val="990099"/>
                </a:solidFill>
                <a:latin typeface="Bookman Old Style"/>
                <a:cs typeface="Bookman Old Style"/>
              </a:rPr>
              <a:t>Cavity</a:t>
            </a:r>
            <a:r>
              <a:rPr sz="2050" spc="-25" dirty="0">
                <a:solidFill>
                  <a:srgbClr val="990099"/>
                </a:solidFill>
                <a:latin typeface="Garamond"/>
                <a:cs typeface="Garamond"/>
              </a:rPr>
              <a:t>)</a:t>
            </a:r>
            <a:endParaRPr sz="2050">
              <a:latin typeface="Garamond"/>
              <a:cs typeface="Garamond"/>
            </a:endParaRPr>
          </a:p>
          <a:p>
            <a:pPr marL="38100">
              <a:lnSpc>
                <a:spcPct val="100000"/>
              </a:lnSpc>
              <a:spcBef>
                <a:spcPts val="1560"/>
              </a:spcBef>
            </a:pPr>
            <a:r>
              <a:rPr sz="2050" spc="35" dirty="0">
                <a:latin typeface="Calibri"/>
                <a:cs typeface="Calibri"/>
              </a:rPr>
              <a:t>This</a:t>
            </a:r>
            <a:r>
              <a:rPr sz="2050" spc="190" dirty="0">
                <a:latin typeface="Calibri"/>
                <a:cs typeface="Calibri"/>
              </a:rPr>
              <a:t> </a:t>
            </a:r>
            <a:r>
              <a:rPr sz="2050" spc="-40" dirty="0">
                <a:latin typeface="Calibri"/>
                <a:cs typeface="Calibri"/>
              </a:rPr>
              <a:t>is</a:t>
            </a:r>
            <a:r>
              <a:rPr sz="2050" spc="180" dirty="0">
                <a:latin typeface="Calibri"/>
                <a:cs typeface="Calibri"/>
              </a:rPr>
              <a:t> </a:t>
            </a:r>
            <a:r>
              <a:rPr sz="2050" spc="-65" dirty="0">
                <a:latin typeface="Calibri"/>
                <a:cs typeface="Calibri"/>
              </a:rPr>
              <a:t>an</a:t>
            </a:r>
            <a:r>
              <a:rPr sz="2050" spc="175" dirty="0">
                <a:latin typeface="Calibri"/>
                <a:cs typeface="Calibri"/>
              </a:rPr>
              <a:t> </a:t>
            </a:r>
            <a:r>
              <a:rPr sz="2050" spc="-80" dirty="0">
                <a:latin typeface="Calibri"/>
                <a:cs typeface="Calibri"/>
              </a:rPr>
              <a:t>example</a:t>
            </a:r>
            <a:r>
              <a:rPr sz="2050" spc="175" dirty="0">
                <a:latin typeface="Calibri"/>
                <a:cs typeface="Calibri"/>
              </a:rPr>
              <a:t> </a:t>
            </a:r>
            <a:r>
              <a:rPr sz="2050" spc="-75" dirty="0">
                <a:latin typeface="Calibri"/>
                <a:cs typeface="Calibri"/>
              </a:rPr>
              <a:t>of</a:t>
            </a:r>
            <a:r>
              <a:rPr sz="2050" spc="175" dirty="0">
                <a:latin typeface="Calibri"/>
                <a:cs typeface="Calibri"/>
              </a:rPr>
              <a:t> </a:t>
            </a:r>
            <a:r>
              <a:rPr sz="2050" spc="-55" dirty="0">
                <a:latin typeface="Calibri"/>
                <a:cs typeface="Calibri"/>
              </a:rPr>
              <a:t>a</a:t>
            </a:r>
            <a:r>
              <a:rPr sz="2050" spc="180" dirty="0">
                <a:latin typeface="Calibri"/>
                <a:cs typeface="Calibri"/>
              </a:rPr>
              <a:t> </a:t>
            </a:r>
            <a:r>
              <a:rPr sz="2050" spc="-70" dirty="0">
                <a:solidFill>
                  <a:srgbClr val="00007E"/>
                </a:solidFill>
                <a:latin typeface="Calibri"/>
                <a:cs typeface="Calibri"/>
              </a:rPr>
              <a:t>naive</a:t>
            </a:r>
            <a:r>
              <a:rPr sz="2050" spc="195" dirty="0">
                <a:solidFill>
                  <a:srgbClr val="00007E"/>
                </a:solidFill>
                <a:latin typeface="Calibri"/>
                <a:cs typeface="Calibri"/>
              </a:rPr>
              <a:t> </a:t>
            </a:r>
            <a:r>
              <a:rPr sz="2050" spc="-50" dirty="0">
                <a:solidFill>
                  <a:srgbClr val="00007E"/>
                </a:solidFill>
                <a:latin typeface="Calibri"/>
                <a:cs typeface="Calibri"/>
              </a:rPr>
              <a:t>Bayes</a:t>
            </a:r>
            <a:r>
              <a:rPr sz="2050" spc="160" dirty="0">
                <a:solidFill>
                  <a:srgbClr val="00007E"/>
                </a:solidFill>
                <a:latin typeface="Calibri"/>
                <a:cs typeface="Calibri"/>
              </a:rPr>
              <a:t> </a:t>
            </a:r>
            <a:r>
              <a:rPr sz="2050" spc="-75" dirty="0">
                <a:latin typeface="Calibri"/>
                <a:cs typeface="Calibri"/>
              </a:rPr>
              <a:t>model:</a:t>
            </a:r>
            <a:endParaRPr sz="2050">
              <a:latin typeface="Calibri"/>
              <a:cs typeface="Calibri"/>
            </a:endParaRPr>
          </a:p>
          <a:p>
            <a:pPr marL="272415">
              <a:lnSpc>
                <a:spcPct val="100000"/>
              </a:lnSpc>
              <a:spcBef>
                <a:spcPts val="1160"/>
              </a:spcBef>
            </a:pPr>
            <a:r>
              <a:rPr sz="2050" spc="-35" dirty="0">
                <a:solidFill>
                  <a:srgbClr val="990099"/>
                </a:solidFill>
                <a:latin typeface="Century"/>
                <a:cs typeface="Century"/>
              </a:rPr>
              <a:t>P</a:t>
            </a:r>
            <a:r>
              <a:rPr sz="2050" spc="-35" dirty="0">
                <a:solidFill>
                  <a:srgbClr val="990099"/>
                </a:solidFill>
                <a:latin typeface="Garamond"/>
                <a:cs typeface="Garamond"/>
              </a:rPr>
              <a:t>(</a:t>
            </a:r>
            <a:r>
              <a:rPr sz="2050" b="0" i="1" spc="-35" dirty="0">
                <a:solidFill>
                  <a:srgbClr val="990099"/>
                </a:solidFill>
                <a:latin typeface="Bookman Old Style"/>
                <a:cs typeface="Bookman Old Style"/>
              </a:rPr>
              <a:t>Cause,</a:t>
            </a:r>
            <a:r>
              <a:rPr sz="2050" b="0" i="1" spc="-295" dirty="0">
                <a:solidFill>
                  <a:srgbClr val="990099"/>
                </a:solidFill>
                <a:latin typeface="Bookman Old Style"/>
                <a:cs typeface="Bookman Old Style"/>
              </a:rPr>
              <a:t> </a:t>
            </a:r>
            <a:r>
              <a:rPr sz="2050" b="0" i="1" spc="125" dirty="0">
                <a:solidFill>
                  <a:srgbClr val="990099"/>
                </a:solidFill>
                <a:latin typeface="Bookman Old Style"/>
                <a:cs typeface="Bookman Old Style"/>
              </a:rPr>
              <a:t>Effect</a:t>
            </a:r>
            <a:r>
              <a:rPr sz="2100" spc="187" baseline="-11904" dirty="0">
                <a:solidFill>
                  <a:srgbClr val="990099"/>
                </a:solidFill>
                <a:latin typeface="Book Antiqua"/>
                <a:cs typeface="Book Antiqua"/>
              </a:rPr>
              <a:t>1</a:t>
            </a:r>
            <a:r>
              <a:rPr sz="2050" b="0" i="1" spc="12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6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6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145" dirty="0">
                <a:solidFill>
                  <a:srgbClr val="990099"/>
                </a:solidFill>
                <a:latin typeface="Bookman Old Style"/>
                <a:cs typeface="Bookman Old Style"/>
              </a:rPr>
              <a:t>Effect</a:t>
            </a:r>
            <a:r>
              <a:rPr sz="2100" b="0" i="1" spc="217" baseline="-11904" dirty="0">
                <a:solidFill>
                  <a:srgbClr val="990099"/>
                </a:solidFill>
                <a:latin typeface="Bookman Old Style"/>
                <a:cs typeface="Bookman Old Style"/>
              </a:rPr>
              <a:t>n</a:t>
            </a:r>
            <a:r>
              <a:rPr sz="2050" spc="145" dirty="0">
                <a:solidFill>
                  <a:srgbClr val="990099"/>
                </a:solidFill>
                <a:latin typeface="Garamond"/>
                <a:cs typeface="Garamond"/>
              </a:rPr>
              <a:t>)</a:t>
            </a:r>
            <a:r>
              <a:rPr sz="2050" spc="70" dirty="0">
                <a:solidFill>
                  <a:srgbClr val="990099"/>
                </a:solidFill>
                <a:latin typeface="Garamond"/>
                <a:cs typeface="Garamond"/>
              </a:rPr>
              <a:t> </a:t>
            </a:r>
            <a:r>
              <a:rPr sz="2050" spc="120" dirty="0">
                <a:solidFill>
                  <a:srgbClr val="990099"/>
                </a:solidFill>
                <a:latin typeface="Garamond"/>
                <a:cs typeface="Garamond"/>
              </a:rPr>
              <a:t>=</a:t>
            </a:r>
            <a:r>
              <a:rPr sz="2050" spc="80" dirty="0">
                <a:solidFill>
                  <a:srgbClr val="990099"/>
                </a:solidFill>
                <a:latin typeface="Garamond"/>
                <a:cs typeface="Garamond"/>
              </a:rPr>
              <a:t> </a:t>
            </a:r>
            <a:r>
              <a:rPr sz="2050" spc="30" dirty="0">
                <a:solidFill>
                  <a:srgbClr val="990099"/>
                </a:solidFill>
                <a:latin typeface="Century"/>
                <a:cs typeface="Century"/>
              </a:rPr>
              <a:t>P</a:t>
            </a:r>
            <a:r>
              <a:rPr sz="2050" spc="30" dirty="0">
                <a:solidFill>
                  <a:srgbClr val="990099"/>
                </a:solidFill>
                <a:latin typeface="Garamond"/>
                <a:cs typeface="Garamond"/>
              </a:rPr>
              <a:t>(</a:t>
            </a:r>
            <a:r>
              <a:rPr sz="2050" b="0" i="1" spc="30" dirty="0">
                <a:solidFill>
                  <a:srgbClr val="990099"/>
                </a:solidFill>
                <a:latin typeface="Bookman Old Style"/>
                <a:cs typeface="Bookman Old Style"/>
              </a:rPr>
              <a:t>Cause</a:t>
            </a:r>
            <a:r>
              <a:rPr sz="2050" spc="30" dirty="0">
                <a:solidFill>
                  <a:srgbClr val="990099"/>
                </a:solidFill>
                <a:latin typeface="Garamond"/>
                <a:cs typeface="Garamond"/>
              </a:rPr>
              <a:t>)</a:t>
            </a:r>
            <a:r>
              <a:rPr sz="2450" spc="30" dirty="0">
                <a:solidFill>
                  <a:srgbClr val="990099"/>
                </a:solidFill>
                <a:latin typeface="Times New Roman"/>
                <a:cs typeface="Times New Roman"/>
              </a:rPr>
              <a:t>Π</a:t>
            </a:r>
            <a:r>
              <a:rPr sz="2100" b="0" i="1" spc="44" baseline="-11904" dirty="0">
                <a:solidFill>
                  <a:srgbClr val="990099"/>
                </a:solidFill>
                <a:latin typeface="Bookman Old Style"/>
                <a:cs typeface="Bookman Old Style"/>
              </a:rPr>
              <a:t>i</a:t>
            </a:r>
            <a:r>
              <a:rPr sz="2050" spc="30" dirty="0">
                <a:solidFill>
                  <a:srgbClr val="990099"/>
                </a:solidFill>
                <a:latin typeface="Century"/>
                <a:cs typeface="Century"/>
              </a:rPr>
              <a:t>P</a:t>
            </a:r>
            <a:r>
              <a:rPr sz="2050" spc="30" dirty="0">
                <a:solidFill>
                  <a:srgbClr val="990099"/>
                </a:solidFill>
                <a:latin typeface="Garamond"/>
                <a:cs typeface="Garamond"/>
              </a:rPr>
              <a:t>(</a:t>
            </a:r>
            <a:r>
              <a:rPr sz="2050" b="0" i="1" spc="30" dirty="0">
                <a:solidFill>
                  <a:srgbClr val="990099"/>
                </a:solidFill>
                <a:latin typeface="Bookman Old Style"/>
                <a:cs typeface="Bookman Old Style"/>
              </a:rPr>
              <a:t>Effect</a:t>
            </a:r>
            <a:r>
              <a:rPr sz="2100" b="0" i="1" spc="44" baseline="-11904" dirty="0">
                <a:solidFill>
                  <a:srgbClr val="990099"/>
                </a:solidFill>
                <a:latin typeface="Bookman Old Style"/>
                <a:cs typeface="Bookman Old Style"/>
              </a:rPr>
              <a:t>i</a:t>
            </a:r>
            <a:r>
              <a:rPr sz="2050" spc="30" dirty="0">
                <a:solidFill>
                  <a:srgbClr val="990099"/>
                </a:solidFill>
                <a:latin typeface="Lucida Sans Unicode"/>
                <a:cs typeface="Lucida Sans Unicode"/>
              </a:rPr>
              <a:t>|</a:t>
            </a:r>
            <a:r>
              <a:rPr sz="2050" b="0" i="1" spc="30" dirty="0">
                <a:solidFill>
                  <a:srgbClr val="990099"/>
                </a:solidFill>
                <a:latin typeface="Bookman Old Style"/>
                <a:cs typeface="Bookman Old Style"/>
              </a:rPr>
              <a:t>Cause</a:t>
            </a:r>
            <a:r>
              <a:rPr sz="2050" spc="30" dirty="0">
                <a:solidFill>
                  <a:srgbClr val="990099"/>
                </a:solidFill>
                <a:latin typeface="Garamond"/>
                <a:cs typeface="Garamond"/>
              </a:rPr>
              <a:t>)</a:t>
            </a:r>
            <a:endParaRPr sz="2050">
              <a:latin typeface="Garamond"/>
              <a:cs typeface="Garamond"/>
            </a:endParaRPr>
          </a:p>
        </p:txBody>
      </p:sp>
      <p:grpSp>
        <p:nvGrpSpPr>
          <p:cNvPr id="4" name="object 4"/>
          <p:cNvGrpSpPr/>
          <p:nvPr/>
        </p:nvGrpSpPr>
        <p:grpSpPr>
          <a:xfrm>
            <a:off x="5881154" y="4256379"/>
            <a:ext cx="1471295" cy="912494"/>
            <a:chOff x="5881154" y="4256379"/>
            <a:chExt cx="1471295" cy="912494"/>
          </a:xfrm>
        </p:grpSpPr>
        <p:sp>
          <p:nvSpPr>
            <p:cNvPr id="5" name="object 5"/>
            <p:cNvSpPr/>
            <p:nvPr/>
          </p:nvSpPr>
          <p:spPr>
            <a:xfrm>
              <a:off x="6353391" y="4525035"/>
              <a:ext cx="263525" cy="526415"/>
            </a:xfrm>
            <a:custGeom>
              <a:avLst/>
              <a:gdLst/>
              <a:ahLst/>
              <a:cxnLst/>
              <a:rect l="l" t="t" r="r" b="b"/>
              <a:pathLst>
                <a:path w="263525" h="526414">
                  <a:moveTo>
                    <a:pt x="262940" y="0"/>
                  </a:moveTo>
                  <a:lnTo>
                    <a:pt x="0" y="525894"/>
                  </a:lnTo>
                </a:path>
              </a:pathLst>
            </a:custGeom>
            <a:ln w="21911">
              <a:solidFill>
                <a:srgbClr val="000000"/>
              </a:solidFill>
            </a:ln>
          </p:spPr>
          <p:txBody>
            <a:bodyPr wrap="square" lIns="0" tIns="0" rIns="0" bIns="0" rtlCol="0"/>
            <a:lstStyle/>
            <a:p>
              <a:endParaRPr/>
            </a:p>
          </p:txBody>
        </p:sp>
        <p:sp>
          <p:nvSpPr>
            <p:cNvPr id="6" name="object 6"/>
            <p:cNvSpPr/>
            <p:nvPr/>
          </p:nvSpPr>
          <p:spPr>
            <a:xfrm>
              <a:off x="6333185" y="4946650"/>
              <a:ext cx="96520" cy="144780"/>
            </a:xfrm>
            <a:custGeom>
              <a:avLst/>
              <a:gdLst/>
              <a:ahLst/>
              <a:cxnLst/>
              <a:rect l="l" t="t" r="r" b="b"/>
              <a:pathLst>
                <a:path w="96520" h="144779">
                  <a:moveTo>
                    <a:pt x="0" y="144678"/>
                  </a:moveTo>
                  <a:lnTo>
                    <a:pt x="96456" y="32156"/>
                  </a:lnTo>
                  <a:lnTo>
                    <a:pt x="32156" y="0"/>
                  </a:lnTo>
                  <a:lnTo>
                    <a:pt x="0" y="144678"/>
                  </a:lnTo>
                  <a:close/>
                </a:path>
              </a:pathLst>
            </a:custGeom>
            <a:solidFill>
              <a:srgbClr val="FFFFFF"/>
            </a:solidFill>
          </p:spPr>
          <p:txBody>
            <a:bodyPr wrap="square" lIns="0" tIns="0" rIns="0" bIns="0" rtlCol="0"/>
            <a:lstStyle/>
            <a:p>
              <a:endParaRPr/>
            </a:p>
          </p:txBody>
        </p:sp>
        <p:sp>
          <p:nvSpPr>
            <p:cNvPr id="7" name="object 7"/>
            <p:cNvSpPr/>
            <p:nvPr/>
          </p:nvSpPr>
          <p:spPr>
            <a:xfrm>
              <a:off x="6353391" y="4525035"/>
              <a:ext cx="263525" cy="526415"/>
            </a:xfrm>
            <a:custGeom>
              <a:avLst/>
              <a:gdLst/>
              <a:ahLst/>
              <a:cxnLst/>
              <a:rect l="l" t="t" r="r" b="b"/>
              <a:pathLst>
                <a:path w="263525" h="526414">
                  <a:moveTo>
                    <a:pt x="58801" y="457288"/>
                  </a:moveTo>
                  <a:lnTo>
                    <a:pt x="0" y="525894"/>
                  </a:lnTo>
                  <a:lnTo>
                    <a:pt x="19596" y="437692"/>
                  </a:lnTo>
                </a:path>
                <a:path w="263525" h="526414">
                  <a:moveTo>
                    <a:pt x="262940" y="0"/>
                  </a:moveTo>
                  <a:lnTo>
                    <a:pt x="262940" y="525894"/>
                  </a:lnTo>
                </a:path>
              </a:pathLst>
            </a:custGeom>
            <a:ln w="21911">
              <a:solidFill>
                <a:srgbClr val="000000"/>
              </a:solidFill>
            </a:ln>
          </p:spPr>
          <p:txBody>
            <a:bodyPr wrap="square" lIns="0" tIns="0" rIns="0" bIns="0" rtlCol="0"/>
            <a:lstStyle/>
            <a:p>
              <a:endParaRPr/>
            </a:p>
          </p:txBody>
        </p:sp>
        <p:sp>
          <p:nvSpPr>
            <p:cNvPr id="8" name="object 8"/>
            <p:cNvSpPr/>
            <p:nvPr/>
          </p:nvSpPr>
          <p:spPr>
            <a:xfrm>
              <a:off x="6580390" y="4952314"/>
              <a:ext cx="72390" cy="144145"/>
            </a:xfrm>
            <a:custGeom>
              <a:avLst/>
              <a:gdLst/>
              <a:ahLst/>
              <a:cxnLst/>
              <a:rect l="l" t="t" r="r" b="b"/>
              <a:pathLst>
                <a:path w="72390" h="144145">
                  <a:moveTo>
                    <a:pt x="0" y="0"/>
                  </a:moveTo>
                  <a:lnTo>
                    <a:pt x="35941" y="143776"/>
                  </a:lnTo>
                  <a:lnTo>
                    <a:pt x="71882" y="0"/>
                  </a:lnTo>
                  <a:lnTo>
                    <a:pt x="0" y="0"/>
                  </a:lnTo>
                  <a:close/>
                </a:path>
              </a:pathLst>
            </a:custGeom>
            <a:solidFill>
              <a:srgbClr val="FFFFFF"/>
            </a:solidFill>
          </p:spPr>
          <p:txBody>
            <a:bodyPr wrap="square" lIns="0" tIns="0" rIns="0" bIns="0" rtlCol="0"/>
            <a:lstStyle/>
            <a:p>
              <a:endParaRPr/>
            </a:p>
          </p:txBody>
        </p:sp>
        <p:sp>
          <p:nvSpPr>
            <p:cNvPr id="9" name="object 9"/>
            <p:cNvSpPr/>
            <p:nvPr/>
          </p:nvSpPr>
          <p:spPr>
            <a:xfrm>
              <a:off x="6594424" y="4525035"/>
              <a:ext cx="285115" cy="526415"/>
            </a:xfrm>
            <a:custGeom>
              <a:avLst/>
              <a:gdLst/>
              <a:ahLst/>
              <a:cxnLst/>
              <a:rect l="l" t="t" r="r" b="b"/>
              <a:pathLst>
                <a:path w="285115" h="526414">
                  <a:moveTo>
                    <a:pt x="43827" y="438238"/>
                  </a:moveTo>
                  <a:lnTo>
                    <a:pt x="21907" y="525894"/>
                  </a:lnTo>
                  <a:lnTo>
                    <a:pt x="0" y="438238"/>
                  </a:lnTo>
                </a:path>
                <a:path w="285115" h="526414">
                  <a:moveTo>
                    <a:pt x="21907" y="0"/>
                  </a:moveTo>
                  <a:lnTo>
                    <a:pt x="284848" y="525894"/>
                  </a:lnTo>
                </a:path>
              </a:pathLst>
            </a:custGeom>
            <a:ln w="21911">
              <a:solidFill>
                <a:srgbClr val="000000"/>
              </a:solidFill>
            </a:ln>
          </p:spPr>
          <p:txBody>
            <a:bodyPr wrap="square" lIns="0" tIns="0" rIns="0" bIns="0" rtlCol="0"/>
            <a:lstStyle/>
            <a:p>
              <a:endParaRPr/>
            </a:p>
          </p:txBody>
        </p:sp>
        <p:sp>
          <p:nvSpPr>
            <p:cNvPr id="10" name="object 10"/>
            <p:cNvSpPr/>
            <p:nvPr/>
          </p:nvSpPr>
          <p:spPr>
            <a:xfrm>
              <a:off x="6803034" y="4946650"/>
              <a:ext cx="96520" cy="144780"/>
            </a:xfrm>
            <a:custGeom>
              <a:avLst/>
              <a:gdLst/>
              <a:ahLst/>
              <a:cxnLst/>
              <a:rect l="l" t="t" r="r" b="b"/>
              <a:pathLst>
                <a:path w="96520" h="144779">
                  <a:moveTo>
                    <a:pt x="0" y="32156"/>
                  </a:moveTo>
                  <a:lnTo>
                    <a:pt x="96443" y="144678"/>
                  </a:lnTo>
                  <a:lnTo>
                    <a:pt x="64300" y="0"/>
                  </a:lnTo>
                  <a:lnTo>
                    <a:pt x="0" y="32156"/>
                  </a:lnTo>
                  <a:close/>
                </a:path>
              </a:pathLst>
            </a:custGeom>
            <a:solidFill>
              <a:srgbClr val="FFFFFF"/>
            </a:solidFill>
          </p:spPr>
          <p:txBody>
            <a:bodyPr wrap="square" lIns="0" tIns="0" rIns="0" bIns="0" rtlCol="0"/>
            <a:lstStyle/>
            <a:p>
              <a:endParaRPr/>
            </a:p>
          </p:txBody>
        </p:sp>
        <p:sp>
          <p:nvSpPr>
            <p:cNvPr id="11" name="object 11"/>
            <p:cNvSpPr/>
            <p:nvPr/>
          </p:nvSpPr>
          <p:spPr>
            <a:xfrm>
              <a:off x="6594424" y="4525035"/>
              <a:ext cx="723265" cy="614045"/>
            </a:xfrm>
            <a:custGeom>
              <a:avLst/>
              <a:gdLst/>
              <a:ahLst/>
              <a:cxnLst/>
              <a:rect l="l" t="t" r="r" b="b"/>
              <a:pathLst>
                <a:path w="723265" h="614045">
                  <a:moveTo>
                    <a:pt x="265252" y="437692"/>
                  </a:moveTo>
                  <a:lnTo>
                    <a:pt x="284848" y="525894"/>
                  </a:lnTo>
                  <a:lnTo>
                    <a:pt x="226060" y="457288"/>
                  </a:lnTo>
                </a:path>
                <a:path w="723265" h="614045">
                  <a:moveTo>
                    <a:pt x="0" y="0"/>
                  </a:moveTo>
                  <a:lnTo>
                    <a:pt x="723087" y="613537"/>
                  </a:lnTo>
                </a:path>
              </a:pathLst>
            </a:custGeom>
            <a:ln w="21911">
              <a:solidFill>
                <a:srgbClr val="000000"/>
              </a:solidFill>
            </a:ln>
          </p:spPr>
          <p:txBody>
            <a:bodyPr wrap="square" lIns="0" tIns="0" rIns="0" bIns="0" rtlCol="0"/>
            <a:lstStyle/>
            <a:p>
              <a:endParaRPr/>
            </a:p>
          </p:txBody>
        </p:sp>
        <p:sp>
          <p:nvSpPr>
            <p:cNvPr id="12" name="object 12"/>
            <p:cNvSpPr/>
            <p:nvPr/>
          </p:nvSpPr>
          <p:spPr>
            <a:xfrm>
              <a:off x="7219073" y="5047373"/>
              <a:ext cx="133350" cy="120650"/>
            </a:xfrm>
            <a:custGeom>
              <a:avLst/>
              <a:gdLst/>
              <a:ahLst/>
              <a:cxnLst/>
              <a:rect l="l" t="t" r="r" b="b"/>
              <a:pathLst>
                <a:path w="133350" h="120650">
                  <a:moveTo>
                    <a:pt x="0" y="54813"/>
                  </a:moveTo>
                  <a:lnTo>
                    <a:pt x="132892" y="120421"/>
                  </a:lnTo>
                  <a:lnTo>
                    <a:pt x="46507" y="0"/>
                  </a:lnTo>
                  <a:lnTo>
                    <a:pt x="0" y="54813"/>
                  </a:lnTo>
                  <a:close/>
                </a:path>
              </a:pathLst>
            </a:custGeom>
            <a:solidFill>
              <a:srgbClr val="FFFFFF"/>
            </a:solidFill>
          </p:spPr>
          <p:txBody>
            <a:bodyPr wrap="square" lIns="0" tIns="0" rIns="0" bIns="0" rtlCol="0"/>
            <a:lstStyle/>
            <a:p>
              <a:endParaRPr/>
            </a:p>
          </p:txBody>
        </p:sp>
        <p:sp>
          <p:nvSpPr>
            <p:cNvPr id="13" name="object 13"/>
            <p:cNvSpPr/>
            <p:nvPr/>
          </p:nvSpPr>
          <p:spPr>
            <a:xfrm>
              <a:off x="5915152" y="4525035"/>
              <a:ext cx="1402715" cy="614045"/>
            </a:xfrm>
            <a:custGeom>
              <a:avLst/>
              <a:gdLst/>
              <a:ahLst/>
              <a:cxnLst/>
              <a:rect l="l" t="t" r="r" b="b"/>
              <a:pathLst>
                <a:path w="1402715" h="614045">
                  <a:moveTo>
                    <a:pt x="1349705" y="540118"/>
                  </a:moveTo>
                  <a:lnTo>
                    <a:pt x="1402359" y="613537"/>
                  </a:lnTo>
                  <a:lnTo>
                    <a:pt x="1321358" y="573532"/>
                  </a:lnTo>
                </a:path>
                <a:path w="1402715" h="614045">
                  <a:moveTo>
                    <a:pt x="701179" y="0"/>
                  </a:moveTo>
                  <a:lnTo>
                    <a:pt x="0" y="613537"/>
                  </a:lnTo>
                </a:path>
              </a:pathLst>
            </a:custGeom>
            <a:ln w="21911">
              <a:solidFill>
                <a:srgbClr val="000000"/>
              </a:solidFill>
            </a:ln>
          </p:spPr>
          <p:txBody>
            <a:bodyPr wrap="square" lIns="0" tIns="0" rIns="0" bIns="0" rtlCol="0"/>
            <a:lstStyle/>
            <a:p>
              <a:endParaRPr/>
            </a:p>
          </p:txBody>
        </p:sp>
        <p:sp>
          <p:nvSpPr>
            <p:cNvPr id="14" name="object 14"/>
            <p:cNvSpPr/>
            <p:nvPr/>
          </p:nvSpPr>
          <p:spPr>
            <a:xfrm>
              <a:off x="5881154" y="5046586"/>
              <a:ext cx="132080" cy="121920"/>
            </a:xfrm>
            <a:custGeom>
              <a:avLst/>
              <a:gdLst/>
              <a:ahLst/>
              <a:cxnLst/>
              <a:rect l="l" t="t" r="r" b="b"/>
              <a:pathLst>
                <a:path w="132079" h="121920">
                  <a:moveTo>
                    <a:pt x="0" y="121729"/>
                  </a:moveTo>
                  <a:lnTo>
                    <a:pt x="131876" y="54102"/>
                  </a:lnTo>
                  <a:lnTo>
                    <a:pt x="84531" y="0"/>
                  </a:lnTo>
                  <a:lnTo>
                    <a:pt x="0" y="121729"/>
                  </a:lnTo>
                  <a:close/>
                </a:path>
              </a:pathLst>
            </a:custGeom>
            <a:solidFill>
              <a:srgbClr val="FFFFFF"/>
            </a:solidFill>
          </p:spPr>
          <p:txBody>
            <a:bodyPr wrap="square" lIns="0" tIns="0" rIns="0" bIns="0" rtlCol="0"/>
            <a:lstStyle/>
            <a:p>
              <a:endParaRPr/>
            </a:p>
          </p:txBody>
        </p:sp>
        <p:sp>
          <p:nvSpPr>
            <p:cNvPr id="15" name="object 15"/>
            <p:cNvSpPr/>
            <p:nvPr/>
          </p:nvSpPr>
          <p:spPr>
            <a:xfrm>
              <a:off x="5915152" y="5064366"/>
              <a:ext cx="80645" cy="74295"/>
            </a:xfrm>
            <a:custGeom>
              <a:avLst/>
              <a:gdLst/>
              <a:ahLst/>
              <a:cxnLst/>
              <a:rect l="l" t="t" r="r" b="b"/>
              <a:pathLst>
                <a:path w="80645" h="74295">
                  <a:moveTo>
                    <a:pt x="80391" y="32981"/>
                  </a:moveTo>
                  <a:lnTo>
                    <a:pt x="0" y="74206"/>
                  </a:lnTo>
                  <a:lnTo>
                    <a:pt x="51536" y="0"/>
                  </a:lnTo>
                </a:path>
              </a:pathLst>
            </a:custGeom>
            <a:ln w="21911">
              <a:solidFill>
                <a:srgbClr val="000000"/>
              </a:solidFill>
            </a:ln>
          </p:spPr>
          <p:txBody>
            <a:bodyPr wrap="square" lIns="0" tIns="0" rIns="0" bIns="0" rtlCol="0"/>
            <a:lstStyle/>
            <a:p>
              <a:endParaRPr/>
            </a:p>
          </p:txBody>
        </p:sp>
        <p:sp>
          <p:nvSpPr>
            <p:cNvPr id="16" name="object 16"/>
            <p:cNvSpPr/>
            <p:nvPr/>
          </p:nvSpPr>
          <p:spPr>
            <a:xfrm>
              <a:off x="6178092" y="4262094"/>
              <a:ext cx="876935" cy="526415"/>
            </a:xfrm>
            <a:custGeom>
              <a:avLst/>
              <a:gdLst/>
              <a:ahLst/>
              <a:cxnLst/>
              <a:rect l="l" t="t" r="r" b="b"/>
              <a:pathLst>
                <a:path w="876934" h="526414">
                  <a:moveTo>
                    <a:pt x="0" y="262940"/>
                  </a:moveTo>
                  <a:lnTo>
                    <a:pt x="15654" y="332843"/>
                  </a:lnTo>
                  <a:lnTo>
                    <a:pt x="59831" y="395654"/>
                  </a:lnTo>
                  <a:lnTo>
                    <a:pt x="91311" y="423618"/>
                  </a:lnTo>
                  <a:lnTo>
                    <a:pt x="128355" y="448870"/>
                  </a:lnTo>
                  <a:lnTo>
                    <a:pt x="170442" y="471096"/>
                  </a:lnTo>
                  <a:lnTo>
                    <a:pt x="217049" y="489983"/>
                  </a:lnTo>
                  <a:lnTo>
                    <a:pt x="267654" y="505219"/>
                  </a:lnTo>
                  <a:lnTo>
                    <a:pt x="321736" y="516489"/>
                  </a:lnTo>
                  <a:lnTo>
                    <a:pt x="378771" y="523481"/>
                  </a:lnTo>
                  <a:lnTo>
                    <a:pt x="438238" y="525881"/>
                  </a:lnTo>
                  <a:lnTo>
                    <a:pt x="497706" y="523481"/>
                  </a:lnTo>
                  <a:lnTo>
                    <a:pt x="554741" y="516489"/>
                  </a:lnTo>
                  <a:lnTo>
                    <a:pt x="608822" y="505219"/>
                  </a:lnTo>
                  <a:lnTo>
                    <a:pt x="659428" y="489983"/>
                  </a:lnTo>
                  <a:lnTo>
                    <a:pt x="706035" y="471096"/>
                  </a:lnTo>
                  <a:lnTo>
                    <a:pt x="748122" y="448870"/>
                  </a:lnTo>
                  <a:lnTo>
                    <a:pt x="785166" y="423618"/>
                  </a:lnTo>
                  <a:lnTo>
                    <a:pt x="816646" y="395654"/>
                  </a:lnTo>
                  <a:lnTo>
                    <a:pt x="842039" y="365291"/>
                  </a:lnTo>
                  <a:lnTo>
                    <a:pt x="872477" y="298621"/>
                  </a:lnTo>
                  <a:lnTo>
                    <a:pt x="876477" y="262940"/>
                  </a:lnTo>
                  <a:lnTo>
                    <a:pt x="872477" y="227262"/>
                  </a:lnTo>
                  <a:lnTo>
                    <a:pt x="842039" y="160595"/>
                  </a:lnTo>
                  <a:lnTo>
                    <a:pt x="816646" y="130232"/>
                  </a:lnTo>
                  <a:lnTo>
                    <a:pt x="785166" y="102268"/>
                  </a:lnTo>
                  <a:lnTo>
                    <a:pt x="748122" y="77015"/>
                  </a:lnTo>
                  <a:lnTo>
                    <a:pt x="706035" y="54788"/>
                  </a:lnTo>
                  <a:lnTo>
                    <a:pt x="659428" y="35900"/>
                  </a:lnTo>
                  <a:lnTo>
                    <a:pt x="608822" y="20664"/>
                  </a:lnTo>
                  <a:lnTo>
                    <a:pt x="554741" y="9392"/>
                  </a:lnTo>
                  <a:lnTo>
                    <a:pt x="497706" y="2400"/>
                  </a:lnTo>
                  <a:lnTo>
                    <a:pt x="438238" y="0"/>
                  </a:lnTo>
                  <a:lnTo>
                    <a:pt x="378771" y="2400"/>
                  </a:lnTo>
                  <a:lnTo>
                    <a:pt x="321736" y="9392"/>
                  </a:lnTo>
                  <a:lnTo>
                    <a:pt x="267654" y="20664"/>
                  </a:lnTo>
                  <a:lnTo>
                    <a:pt x="217049" y="35900"/>
                  </a:lnTo>
                  <a:lnTo>
                    <a:pt x="170442" y="54788"/>
                  </a:lnTo>
                  <a:lnTo>
                    <a:pt x="128355" y="77015"/>
                  </a:lnTo>
                  <a:lnTo>
                    <a:pt x="91311" y="102268"/>
                  </a:lnTo>
                  <a:lnTo>
                    <a:pt x="59831" y="130232"/>
                  </a:lnTo>
                  <a:lnTo>
                    <a:pt x="34438" y="160595"/>
                  </a:lnTo>
                  <a:lnTo>
                    <a:pt x="4000" y="227262"/>
                  </a:lnTo>
                  <a:lnTo>
                    <a:pt x="0" y="262940"/>
                  </a:lnTo>
                  <a:close/>
                </a:path>
              </a:pathLst>
            </a:custGeom>
            <a:solidFill>
              <a:srgbClr val="FFFFFF"/>
            </a:solidFill>
          </p:spPr>
          <p:txBody>
            <a:bodyPr wrap="square" lIns="0" tIns="0" rIns="0" bIns="0" rtlCol="0"/>
            <a:lstStyle/>
            <a:p>
              <a:endParaRPr/>
            </a:p>
          </p:txBody>
        </p:sp>
        <p:sp>
          <p:nvSpPr>
            <p:cNvPr id="17" name="object 17"/>
            <p:cNvSpPr/>
            <p:nvPr/>
          </p:nvSpPr>
          <p:spPr>
            <a:xfrm>
              <a:off x="6178092" y="4262094"/>
              <a:ext cx="876935" cy="526415"/>
            </a:xfrm>
            <a:custGeom>
              <a:avLst/>
              <a:gdLst/>
              <a:ahLst/>
              <a:cxnLst/>
              <a:rect l="l" t="t" r="r" b="b"/>
              <a:pathLst>
                <a:path w="876934" h="526414">
                  <a:moveTo>
                    <a:pt x="876477" y="262940"/>
                  </a:moveTo>
                  <a:lnTo>
                    <a:pt x="860823" y="193042"/>
                  </a:lnTo>
                  <a:lnTo>
                    <a:pt x="816646" y="130232"/>
                  </a:lnTo>
                  <a:lnTo>
                    <a:pt x="785166" y="102268"/>
                  </a:lnTo>
                  <a:lnTo>
                    <a:pt x="748122" y="77015"/>
                  </a:lnTo>
                  <a:lnTo>
                    <a:pt x="706035" y="54788"/>
                  </a:lnTo>
                  <a:lnTo>
                    <a:pt x="659428" y="35900"/>
                  </a:lnTo>
                  <a:lnTo>
                    <a:pt x="608822" y="20664"/>
                  </a:lnTo>
                  <a:lnTo>
                    <a:pt x="554741" y="9392"/>
                  </a:lnTo>
                  <a:lnTo>
                    <a:pt x="497706" y="2400"/>
                  </a:lnTo>
                  <a:lnTo>
                    <a:pt x="438238" y="0"/>
                  </a:lnTo>
                  <a:lnTo>
                    <a:pt x="378771" y="2400"/>
                  </a:lnTo>
                  <a:lnTo>
                    <a:pt x="321736" y="9392"/>
                  </a:lnTo>
                  <a:lnTo>
                    <a:pt x="267654" y="20664"/>
                  </a:lnTo>
                  <a:lnTo>
                    <a:pt x="217049" y="35900"/>
                  </a:lnTo>
                  <a:lnTo>
                    <a:pt x="170442" y="54788"/>
                  </a:lnTo>
                  <a:lnTo>
                    <a:pt x="128355" y="77015"/>
                  </a:lnTo>
                  <a:lnTo>
                    <a:pt x="91311" y="102268"/>
                  </a:lnTo>
                  <a:lnTo>
                    <a:pt x="59831" y="130232"/>
                  </a:lnTo>
                  <a:lnTo>
                    <a:pt x="34438" y="160595"/>
                  </a:lnTo>
                  <a:lnTo>
                    <a:pt x="4000" y="227262"/>
                  </a:lnTo>
                  <a:lnTo>
                    <a:pt x="0" y="262940"/>
                  </a:lnTo>
                  <a:lnTo>
                    <a:pt x="4000" y="298621"/>
                  </a:lnTo>
                  <a:lnTo>
                    <a:pt x="34438" y="365291"/>
                  </a:lnTo>
                  <a:lnTo>
                    <a:pt x="59831" y="395654"/>
                  </a:lnTo>
                  <a:lnTo>
                    <a:pt x="91311" y="423618"/>
                  </a:lnTo>
                  <a:lnTo>
                    <a:pt x="128355" y="448870"/>
                  </a:lnTo>
                  <a:lnTo>
                    <a:pt x="170442" y="471096"/>
                  </a:lnTo>
                  <a:lnTo>
                    <a:pt x="217049" y="489983"/>
                  </a:lnTo>
                  <a:lnTo>
                    <a:pt x="267654" y="505219"/>
                  </a:lnTo>
                  <a:lnTo>
                    <a:pt x="321736" y="516489"/>
                  </a:lnTo>
                  <a:lnTo>
                    <a:pt x="378771" y="523481"/>
                  </a:lnTo>
                  <a:lnTo>
                    <a:pt x="438238" y="525881"/>
                  </a:lnTo>
                  <a:lnTo>
                    <a:pt x="497706" y="523481"/>
                  </a:lnTo>
                  <a:lnTo>
                    <a:pt x="554741" y="516489"/>
                  </a:lnTo>
                  <a:lnTo>
                    <a:pt x="608822" y="505219"/>
                  </a:lnTo>
                  <a:lnTo>
                    <a:pt x="659428" y="489983"/>
                  </a:lnTo>
                  <a:lnTo>
                    <a:pt x="706035" y="471096"/>
                  </a:lnTo>
                  <a:lnTo>
                    <a:pt x="748122" y="448870"/>
                  </a:lnTo>
                  <a:lnTo>
                    <a:pt x="785166" y="423618"/>
                  </a:lnTo>
                  <a:lnTo>
                    <a:pt x="816646" y="395654"/>
                  </a:lnTo>
                  <a:lnTo>
                    <a:pt x="842039" y="365291"/>
                  </a:lnTo>
                  <a:lnTo>
                    <a:pt x="872477" y="298621"/>
                  </a:lnTo>
                  <a:lnTo>
                    <a:pt x="876477" y="262940"/>
                  </a:lnTo>
                  <a:close/>
                </a:path>
              </a:pathLst>
            </a:custGeom>
            <a:ln w="10955">
              <a:solidFill>
                <a:srgbClr val="000000"/>
              </a:solidFill>
            </a:ln>
          </p:spPr>
          <p:txBody>
            <a:bodyPr wrap="square" lIns="0" tIns="0" rIns="0" bIns="0" rtlCol="0"/>
            <a:lstStyle/>
            <a:p>
              <a:endParaRPr/>
            </a:p>
          </p:txBody>
        </p:sp>
      </p:grpSp>
      <p:grpSp>
        <p:nvGrpSpPr>
          <p:cNvPr id="18" name="object 18"/>
          <p:cNvGrpSpPr/>
          <p:nvPr/>
        </p:nvGrpSpPr>
        <p:grpSpPr>
          <a:xfrm>
            <a:off x="2140584" y="4513922"/>
            <a:ext cx="1684020" cy="1156335"/>
            <a:chOff x="2140584" y="4513922"/>
            <a:chExt cx="1684020" cy="1156335"/>
          </a:xfrm>
        </p:grpSpPr>
        <p:sp>
          <p:nvSpPr>
            <p:cNvPr id="19" name="object 19"/>
            <p:cNvSpPr/>
            <p:nvPr/>
          </p:nvSpPr>
          <p:spPr>
            <a:xfrm>
              <a:off x="3269068" y="4525035"/>
              <a:ext cx="526415" cy="614045"/>
            </a:xfrm>
            <a:custGeom>
              <a:avLst/>
              <a:gdLst/>
              <a:ahLst/>
              <a:cxnLst/>
              <a:rect l="l" t="t" r="r" b="b"/>
              <a:pathLst>
                <a:path w="526414" h="614045">
                  <a:moveTo>
                    <a:pt x="0" y="0"/>
                  </a:moveTo>
                  <a:lnTo>
                    <a:pt x="525894" y="613537"/>
                  </a:lnTo>
                </a:path>
              </a:pathLst>
            </a:custGeom>
            <a:ln w="21911">
              <a:solidFill>
                <a:srgbClr val="000000"/>
              </a:solidFill>
            </a:ln>
          </p:spPr>
          <p:txBody>
            <a:bodyPr wrap="square" lIns="0" tIns="0" rIns="0" bIns="0" rtlCol="0"/>
            <a:lstStyle/>
            <a:p>
              <a:endParaRPr/>
            </a:p>
          </p:txBody>
        </p:sp>
        <p:sp>
          <p:nvSpPr>
            <p:cNvPr id="20" name="object 20"/>
            <p:cNvSpPr/>
            <p:nvPr/>
          </p:nvSpPr>
          <p:spPr>
            <a:xfrm>
              <a:off x="3703497" y="5040312"/>
              <a:ext cx="121285" cy="132715"/>
            </a:xfrm>
            <a:custGeom>
              <a:avLst/>
              <a:gdLst/>
              <a:ahLst/>
              <a:cxnLst/>
              <a:rect l="l" t="t" r="r" b="b"/>
              <a:pathLst>
                <a:path w="121285" h="132714">
                  <a:moveTo>
                    <a:pt x="0" y="46786"/>
                  </a:moveTo>
                  <a:lnTo>
                    <a:pt x="120865" y="132562"/>
                  </a:lnTo>
                  <a:lnTo>
                    <a:pt x="54584" y="0"/>
                  </a:lnTo>
                  <a:lnTo>
                    <a:pt x="0" y="46786"/>
                  </a:lnTo>
                  <a:close/>
                </a:path>
              </a:pathLst>
            </a:custGeom>
            <a:solidFill>
              <a:srgbClr val="FFFFFF"/>
            </a:solidFill>
          </p:spPr>
          <p:txBody>
            <a:bodyPr wrap="square" lIns="0" tIns="0" rIns="0" bIns="0" rtlCol="0"/>
            <a:lstStyle/>
            <a:p>
              <a:endParaRPr/>
            </a:p>
          </p:txBody>
        </p:sp>
        <p:sp>
          <p:nvSpPr>
            <p:cNvPr id="21" name="object 21"/>
            <p:cNvSpPr/>
            <p:nvPr/>
          </p:nvSpPr>
          <p:spPr>
            <a:xfrm>
              <a:off x="2759824" y="4525035"/>
              <a:ext cx="1035685" cy="614045"/>
            </a:xfrm>
            <a:custGeom>
              <a:avLst/>
              <a:gdLst/>
              <a:ahLst/>
              <a:cxnLst/>
              <a:rect l="l" t="t" r="r" b="b"/>
              <a:pathLst>
                <a:path w="1035685" h="614045">
                  <a:moveTo>
                    <a:pt x="994727" y="532726"/>
                  </a:moveTo>
                  <a:lnTo>
                    <a:pt x="1035138" y="613537"/>
                  </a:lnTo>
                  <a:lnTo>
                    <a:pt x="961466" y="561251"/>
                  </a:lnTo>
                </a:path>
                <a:path w="1035685" h="614045">
                  <a:moveTo>
                    <a:pt x="525894" y="0"/>
                  </a:moveTo>
                  <a:lnTo>
                    <a:pt x="0" y="613537"/>
                  </a:lnTo>
                </a:path>
              </a:pathLst>
            </a:custGeom>
            <a:ln w="21911">
              <a:solidFill>
                <a:srgbClr val="000000"/>
              </a:solidFill>
            </a:ln>
          </p:spPr>
          <p:txBody>
            <a:bodyPr wrap="square" lIns="0" tIns="0" rIns="0" bIns="0" rtlCol="0"/>
            <a:lstStyle/>
            <a:p>
              <a:endParaRPr/>
            </a:p>
          </p:txBody>
        </p:sp>
        <p:sp>
          <p:nvSpPr>
            <p:cNvPr id="22" name="object 22"/>
            <p:cNvSpPr/>
            <p:nvPr/>
          </p:nvSpPr>
          <p:spPr>
            <a:xfrm>
              <a:off x="2730436" y="5040312"/>
              <a:ext cx="121285" cy="132715"/>
            </a:xfrm>
            <a:custGeom>
              <a:avLst/>
              <a:gdLst/>
              <a:ahLst/>
              <a:cxnLst/>
              <a:rect l="l" t="t" r="r" b="b"/>
              <a:pathLst>
                <a:path w="121285" h="132714">
                  <a:moveTo>
                    <a:pt x="0" y="132562"/>
                  </a:moveTo>
                  <a:lnTo>
                    <a:pt x="120853" y="46786"/>
                  </a:lnTo>
                  <a:lnTo>
                    <a:pt x="66268" y="0"/>
                  </a:lnTo>
                  <a:lnTo>
                    <a:pt x="0" y="132562"/>
                  </a:lnTo>
                  <a:close/>
                </a:path>
              </a:pathLst>
            </a:custGeom>
            <a:solidFill>
              <a:srgbClr val="FFFFFF"/>
            </a:solidFill>
          </p:spPr>
          <p:txBody>
            <a:bodyPr wrap="square" lIns="0" tIns="0" rIns="0" bIns="0" rtlCol="0"/>
            <a:lstStyle/>
            <a:p>
              <a:endParaRPr/>
            </a:p>
          </p:txBody>
        </p:sp>
        <p:sp>
          <p:nvSpPr>
            <p:cNvPr id="23" name="object 23"/>
            <p:cNvSpPr/>
            <p:nvPr/>
          </p:nvSpPr>
          <p:spPr>
            <a:xfrm>
              <a:off x="2759824" y="5057762"/>
              <a:ext cx="74295" cy="81280"/>
            </a:xfrm>
            <a:custGeom>
              <a:avLst/>
              <a:gdLst/>
              <a:ahLst/>
              <a:cxnLst/>
              <a:rect l="l" t="t" r="r" b="b"/>
              <a:pathLst>
                <a:path w="74294" h="81279">
                  <a:moveTo>
                    <a:pt x="73685" y="28524"/>
                  </a:moveTo>
                  <a:lnTo>
                    <a:pt x="0" y="80810"/>
                  </a:lnTo>
                  <a:lnTo>
                    <a:pt x="40411" y="0"/>
                  </a:lnTo>
                </a:path>
              </a:pathLst>
            </a:custGeom>
            <a:ln w="21911">
              <a:solidFill>
                <a:srgbClr val="000000"/>
              </a:solidFill>
            </a:ln>
          </p:spPr>
          <p:txBody>
            <a:bodyPr wrap="square" lIns="0" tIns="0" rIns="0" bIns="0" rtlCol="0"/>
            <a:lstStyle/>
            <a:p>
              <a:endParaRPr/>
            </a:p>
          </p:txBody>
        </p:sp>
        <p:sp>
          <p:nvSpPr>
            <p:cNvPr id="24" name="object 24"/>
            <p:cNvSpPr/>
            <p:nvPr/>
          </p:nvSpPr>
          <p:spPr>
            <a:xfrm>
              <a:off x="2146299" y="5138572"/>
              <a:ext cx="876935" cy="526415"/>
            </a:xfrm>
            <a:custGeom>
              <a:avLst/>
              <a:gdLst/>
              <a:ahLst/>
              <a:cxnLst/>
              <a:rect l="l" t="t" r="r" b="b"/>
              <a:pathLst>
                <a:path w="876935" h="526414">
                  <a:moveTo>
                    <a:pt x="0" y="262940"/>
                  </a:moveTo>
                  <a:lnTo>
                    <a:pt x="15654" y="332843"/>
                  </a:lnTo>
                  <a:lnTo>
                    <a:pt x="59831" y="395654"/>
                  </a:lnTo>
                  <a:lnTo>
                    <a:pt x="91311" y="423618"/>
                  </a:lnTo>
                  <a:lnTo>
                    <a:pt x="128355" y="448870"/>
                  </a:lnTo>
                  <a:lnTo>
                    <a:pt x="170442" y="471096"/>
                  </a:lnTo>
                  <a:lnTo>
                    <a:pt x="217049" y="489983"/>
                  </a:lnTo>
                  <a:lnTo>
                    <a:pt x="267654" y="505219"/>
                  </a:lnTo>
                  <a:lnTo>
                    <a:pt x="321736" y="516489"/>
                  </a:lnTo>
                  <a:lnTo>
                    <a:pt x="378771" y="523481"/>
                  </a:lnTo>
                  <a:lnTo>
                    <a:pt x="438238" y="525881"/>
                  </a:lnTo>
                  <a:lnTo>
                    <a:pt x="497703" y="523481"/>
                  </a:lnTo>
                  <a:lnTo>
                    <a:pt x="554737" y="516489"/>
                  </a:lnTo>
                  <a:lnTo>
                    <a:pt x="608817" y="505219"/>
                  </a:lnTo>
                  <a:lnTo>
                    <a:pt x="659422" y="489983"/>
                  </a:lnTo>
                  <a:lnTo>
                    <a:pt x="706029" y="471096"/>
                  </a:lnTo>
                  <a:lnTo>
                    <a:pt x="748117" y="448870"/>
                  </a:lnTo>
                  <a:lnTo>
                    <a:pt x="785162" y="423618"/>
                  </a:lnTo>
                  <a:lnTo>
                    <a:pt x="816643" y="395654"/>
                  </a:lnTo>
                  <a:lnTo>
                    <a:pt x="842037" y="365291"/>
                  </a:lnTo>
                  <a:lnTo>
                    <a:pt x="872477" y="298621"/>
                  </a:lnTo>
                  <a:lnTo>
                    <a:pt x="876477" y="262940"/>
                  </a:lnTo>
                  <a:lnTo>
                    <a:pt x="872477" y="227262"/>
                  </a:lnTo>
                  <a:lnTo>
                    <a:pt x="842037" y="160595"/>
                  </a:lnTo>
                  <a:lnTo>
                    <a:pt x="816643" y="130232"/>
                  </a:lnTo>
                  <a:lnTo>
                    <a:pt x="785162" y="102268"/>
                  </a:lnTo>
                  <a:lnTo>
                    <a:pt x="748117" y="77015"/>
                  </a:lnTo>
                  <a:lnTo>
                    <a:pt x="706029" y="54788"/>
                  </a:lnTo>
                  <a:lnTo>
                    <a:pt x="659422" y="35900"/>
                  </a:lnTo>
                  <a:lnTo>
                    <a:pt x="608817" y="20664"/>
                  </a:lnTo>
                  <a:lnTo>
                    <a:pt x="554737" y="9392"/>
                  </a:lnTo>
                  <a:lnTo>
                    <a:pt x="497703" y="2400"/>
                  </a:lnTo>
                  <a:lnTo>
                    <a:pt x="438238" y="0"/>
                  </a:lnTo>
                  <a:lnTo>
                    <a:pt x="378771" y="2400"/>
                  </a:lnTo>
                  <a:lnTo>
                    <a:pt x="321736" y="9392"/>
                  </a:lnTo>
                  <a:lnTo>
                    <a:pt x="267654" y="20664"/>
                  </a:lnTo>
                  <a:lnTo>
                    <a:pt x="217049" y="35900"/>
                  </a:lnTo>
                  <a:lnTo>
                    <a:pt x="170442" y="54788"/>
                  </a:lnTo>
                  <a:lnTo>
                    <a:pt x="128355" y="77015"/>
                  </a:lnTo>
                  <a:lnTo>
                    <a:pt x="91311" y="102268"/>
                  </a:lnTo>
                  <a:lnTo>
                    <a:pt x="59831" y="130232"/>
                  </a:lnTo>
                  <a:lnTo>
                    <a:pt x="34438" y="160595"/>
                  </a:lnTo>
                  <a:lnTo>
                    <a:pt x="4000" y="227262"/>
                  </a:lnTo>
                  <a:lnTo>
                    <a:pt x="0" y="262940"/>
                  </a:lnTo>
                  <a:close/>
                </a:path>
              </a:pathLst>
            </a:custGeom>
            <a:solidFill>
              <a:srgbClr val="FFFFFF"/>
            </a:solidFill>
          </p:spPr>
          <p:txBody>
            <a:bodyPr wrap="square" lIns="0" tIns="0" rIns="0" bIns="0" rtlCol="0"/>
            <a:lstStyle/>
            <a:p>
              <a:endParaRPr/>
            </a:p>
          </p:txBody>
        </p:sp>
        <p:sp>
          <p:nvSpPr>
            <p:cNvPr id="25" name="object 25"/>
            <p:cNvSpPr/>
            <p:nvPr/>
          </p:nvSpPr>
          <p:spPr>
            <a:xfrm>
              <a:off x="2146299" y="5138572"/>
              <a:ext cx="876935" cy="526415"/>
            </a:xfrm>
            <a:custGeom>
              <a:avLst/>
              <a:gdLst/>
              <a:ahLst/>
              <a:cxnLst/>
              <a:rect l="l" t="t" r="r" b="b"/>
              <a:pathLst>
                <a:path w="876935" h="526414">
                  <a:moveTo>
                    <a:pt x="876477" y="262940"/>
                  </a:moveTo>
                  <a:lnTo>
                    <a:pt x="860822" y="193042"/>
                  </a:lnTo>
                  <a:lnTo>
                    <a:pt x="816643" y="130232"/>
                  </a:lnTo>
                  <a:lnTo>
                    <a:pt x="785162" y="102268"/>
                  </a:lnTo>
                  <a:lnTo>
                    <a:pt x="748117" y="77015"/>
                  </a:lnTo>
                  <a:lnTo>
                    <a:pt x="706029" y="54788"/>
                  </a:lnTo>
                  <a:lnTo>
                    <a:pt x="659422" y="35900"/>
                  </a:lnTo>
                  <a:lnTo>
                    <a:pt x="608817" y="20664"/>
                  </a:lnTo>
                  <a:lnTo>
                    <a:pt x="554737" y="9392"/>
                  </a:lnTo>
                  <a:lnTo>
                    <a:pt x="497703" y="2400"/>
                  </a:lnTo>
                  <a:lnTo>
                    <a:pt x="438238" y="0"/>
                  </a:lnTo>
                  <a:lnTo>
                    <a:pt x="378771" y="2400"/>
                  </a:lnTo>
                  <a:lnTo>
                    <a:pt x="321736" y="9392"/>
                  </a:lnTo>
                  <a:lnTo>
                    <a:pt x="267654" y="20664"/>
                  </a:lnTo>
                  <a:lnTo>
                    <a:pt x="217049" y="35900"/>
                  </a:lnTo>
                  <a:lnTo>
                    <a:pt x="170442" y="54788"/>
                  </a:lnTo>
                  <a:lnTo>
                    <a:pt x="128355" y="77015"/>
                  </a:lnTo>
                  <a:lnTo>
                    <a:pt x="91311" y="102268"/>
                  </a:lnTo>
                  <a:lnTo>
                    <a:pt x="59831" y="130232"/>
                  </a:lnTo>
                  <a:lnTo>
                    <a:pt x="34438" y="160595"/>
                  </a:lnTo>
                  <a:lnTo>
                    <a:pt x="4000" y="227262"/>
                  </a:lnTo>
                  <a:lnTo>
                    <a:pt x="0" y="262940"/>
                  </a:lnTo>
                  <a:lnTo>
                    <a:pt x="4000" y="298621"/>
                  </a:lnTo>
                  <a:lnTo>
                    <a:pt x="34438" y="365291"/>
                  </a:lnTo>
                  <a:lnTo>
                    <a:pt x="59831" y="395654"/>
                  </a:lnTo>
                  <a:lnTo>
                    <a:pt x="91311" y="423618"/>
                  </a:lnTo>
                  <a:lnTo>
                    <a:pt x="128355" y="448870"/>
                  </a:lnTo>
                  <a:lnTo>
                    <a:pt x="170442" y="471096"/>
                  </a:lnTo>
                  <a:lnTo>
                    <a:pt x="217049" y="489983"/>
                  </a:lnTo>
                  <a:lnTo>
                    <a:pt x="267654" y="505219"/>
                  </a:lnTo>
                  <a:lnTo>
                    <a:pt x="321736" y="516489"/>
                  </a:lnTo>
                  <a:lnTo>
                    <a:pt x="378771" y="523481"/>
                  </a:lnTo>
                  <a:lnTo>
                    <a:pt x="438238" y="525881"/>
                  </a:lnTo>
                  <a:lnTo>
                    <a:pt x="497703" y="523481"/>
                  </a:lnTo>
                  <a:lnTo>
                    <a:pt x="554737" y="516489"/>
                  </a:lnTo>
                  <a:lnTo>
                    <a:pt x="608817" y="505219"/>
                  </a:lnTo>
                  <a:lnTo>
                    <a:pt x="659422" y="489983"/>
                  </a:lnTo>
                  <a:lnTo>
                    <a:pt x="706029" y="471096"/>
                  </a:lnTo>
                  <a:lnTo>
                    <a:pt x="748117" y="448870"/>
                  </a:lnTo>
                  <a:lnTo>
                    <a:pt x="785162" y="423618"/>
                  </a:lnTo>
                  <a:lnTo>
                    <a:pt x="816643" y="395654"/>
                  </a:lnTo>
                  <a:lnTo>
                    <a:pt x="842037" y="365291"/>
                  </a:lnTo>
                  <a:lnTo>
                    <a:pt x="872477" y="298621"/>
                  </a:lnTo>
                  <a:lnTo>
                    <a:pt x="876477" y="262940"/>
                  </a:lnTo>
                  <a:close/>
                </a:path>
              </a:pathLst>
            </a:custGeom>
            <a:ln w="10955">
              <a:solidFill>
                <a:srgbClr val="000000"/>
              </a:solidFill>
            </a:ln>
          </p:spPr>
          <p:txBody>
            <a:bodyPr wrap="square" lIns="0" tIns="0" rIns="0" bIns="0" rtlCol="0"/>
            <a:lstStyle/>
            <a:p>
              <a:endParaRPr/>
            </a:p>
          </p:txBody>
        </p:sp>
      </p:grpSp>
      <p:sp>
        <p:nvSpPr>
          <p:cNvPr id="26" name="object 26"/>
          <p:cNvSpPr txBox="1"/>
          <p:nvPr/>
        </p:nvSpPr>
        <p:spPr>
          <a:xfrm>
            <a:off x="2199335" y="5288565"/>
            <a:ext cx="750570" cy="209550"/>
          </a:xfrm>
          <a:prstGeom prst="rect">
            <a:avLst/>
          </a:prstGeom>
        </p:spPr>
        <p:txBody>
          <a:bodyPr vert="horz" wrap="square" lIns="0" tIns="13335" rIns="0" bIns="0" rtlCol="0">
            <a:spAutoFit/>
          </a:bodyPr>
          <a:lstStyle/>
          <a:p>
            <a:pPr marL="12700">
              <a:lnSpc>
                <a:spcPct val="100000"/>
              </a:lnSpc>
              <a:spcBef>
                <a:spcPts val="105"/>
              </a:spcBef>
            </a:pPr>
            <a:r>
              <a:rPr sz="1200" dirty="0">
                <a:latin typeface="Arial"/>
                <a:cs typeface="Arial"/>
              </a:rPr>
              <a:t>Toothache</a:t>
            </a:r>
            <a:endParaRPr sz="1200">
              <a:latin typeface="Arial"/>
              <a:cs typeface="Arial"/>
            </a:endParaRPr>
          </a:p>
        </p:txBody>
      </p:sp>
      <p:grpSp>
        <p:nvGrpSpPr>
          <p:cNvPr id="27" name="object 27"/>
          <p:cNvGrpSpPr/>
          <p:nvPr/>
        </p:nvGrpSpPr>
        <p:grpSpPr>
          <a:xfrm>
            <a:off x="2841764" y="4256379"/>
            <a:ext cx="888365" cy="537845"/>
            <a:chOff x="2841764" y="4256379"/>
            <a:chExt cx="888365" cy="537845"/>
          </a:xfrm>
        </p:grpSpPr>
        <p:sp>
          <p:nvSpPr>
            <p:cNvPr id="28" name="object 28"/>
            <p:cNvSpPr/>
            <p:nvPr/>
          </p:nvSpPr>
          <p:spPr>
            <a:xfrm>
              <a:off x="2847479" y="4262094"/>
              <a:ext cx="876935" cy="526415"/>
            </a:xfrm>
            <a:custGeom>
              <a:avLst/>
              <a:gdLst/>
              <a:ahLst/>
              <a:cxnLst/>
              <a:rect l="l" t="t" r="r" b="b"/>
              <a:pathLst>
                <a:path w="876935" h="526414">
                  <a:moveTo>
                    <a:pt x="0" y="262940"/>
                  </a:moveTo>
                  <a:lnTo>
                    <a:pt x="15654" y="332843"/>
                  </a:lnTo>
                  <a:lnTo>
                    <a:pt x="59831" y="395654"/>
                  </a:lnTo>
                  <a:lnTo>
                    <a:pt x="91311" y="423618"/>
                  </a:lnTo>
                  <a:lnTo>
                    <a:pt x="128355" y="448870"/>
                  </a:lnTo>
                  <a:lnTo>
                    <a:pt x="170442" y="471096"/>
                  </a:lnTo>
                  <a:lnTo>
                    <a:pt x="217049" y="489983"/>
                  </a:lnTo>
                  <a:lnTo>
                    <a:pt x="267654" y="505219"/>
                  </a:lnTo>
                  <a:lnTo>
                    <a:pt x="321736" y="516489"/>
                  </a:lnTo>
                  <a:lnTo>
                    <a:pt x="378771" y="523481"/>
                  </a:lnTo>
                  <a:lnTo>
                    <a:pt x="438238" y="525881"/>
                  </a:lnTo>
                  <a:lnTo>
                    <a:pt x="497706" y="523481"/>
                  </a:lnTo>
                  <a:lnTo>
                    <a:pt x="554741" y="516489"/>
                  </a:lnTo>
                  <a:lnTo>
                    <a:pt x="608822" y="505219"/>
                  </a:lnTo>
                  <a:lnTo>
                    <a:pt x="659428" y="489983"/>
                  </a:lnTo>
                  <a:lnTo>
                    <a:pt x="706035" y="471096"/>
                  </a:lnTo>
                  <a:lnTo>
                    <a:pt x="748122" y="448870"/>
                  </a:lnTo>
                  <a:lnTo>
                    <a:pt x="785166" y="423618"/>
                  </a:lnTo>
                  <a:lnTo>
                    <a:pt x="816646" y="395654"/>
                  </a:lnTo>
                  <a:lnTo>
                    <a:pt x="842039" y="365291"/>
                  </a:lnTo>
                  <a:lnTo>
                    <a:pt x="872477" y="298621"/>
                  </a:lnTo>
                  <a:lnTo>
                    <a:pt x="876477" y="262940"/>
                  </a:lnTo>
                  <a:lnTo>
                    <a:pt x="872477" y="227262"/>
                  </a:lnTo>
                  <a:lnTo>
                    <a:pt x="842039" y="160595"/>
                  </a:lnTo>
                  <a:lnTo>
                    <a:pt x="816646" y="130232"/>
                  </a:lnTo>
                  <a:lnTo>
                    <a:pt x="785166" y="102268"/>
                  </a:lnTo>
                  <a:lnTo>
                    <a:pt x="748122" y="77015"/>
                  </a:lnTo>
                  <a:lnTo>
                    <a:pt x="706035" y="54788"/>
                  </a:lnTo>
                  <a:lnTo>
                    <a:pt x="659428" y="35900"/>
                  </a:lnTo>
                  <a:lnTo>
                    <a:pt x="608822" y="20664"/>
                  </a:lnTo>
                  <a:lnTo>
                    <a:pt x="554741" y="9392"/>
                  </a:lnTo>
                  <a:lnTo>
                    <a:pt x="497706" y="2400"/>
                  </a:lnTo>
                  <a:lnTo>
                    <a:pt x="438238" y="0"/>
                  </a:lnTo>
                  <a:lnTo>
                    <a:pt x="378771" y="2400"/>
                  </a:lnTo>
                  <a:lnTo>
                    <a:pt x="321736" y="9392"/>
                  </a:lnTo>
                  <a:lnTo>
                    <a:pt x="267654" y="20664"/>
                  </a:lnTo>
                  <a:lnTo>
                    <a:pt x="217049" y="35900"/>
                  </a:lnTo>
                  <a:lnTo>
                    <a:pt x="170442" y="54788"/>
                  </a:lnTo>
                  <a:lnTo>
                    <a:pt x="128355" y="77015"/>
                  </a:lnTo>
                  <a:lnTo>
                    <a:pt x="91311" y="102268"/>
                  </a:lnTo>
                  <a:lnTo>
                    <a:pt x="59831" y="130232"/>
                  </a:lnTo>
                  <a:lnTo>
                    <a:pt x="34438" y="160595"/>
                  </a:lnTo>
                  <a:lnTo>
                    <a:pt x="4000" y="227262"/>
                  </a:lnTo>
                  <a:lnTo>
                    <a:pt x="0" y="262940"/>
                  </a:lnTo>
                  <a:close/>
                </a:path>
              </a:pathLst>
            </a:custGeom>
            <a:solidFill>
              <a:srgbClr val="FFFFFF"/>
            </a:solidFill>
          </p:spPr>
          <p:txBody>
            <a:bodyPr wrap="square" lIns="0" tIns="0" rIns="0" bIns="0" rtlCol="0"/>
            <a:lstStyle/>
            <a:p>
              <a:endParaRPr/>
            </a:p>
          </p:txBody>
        </p:sp>
        <p:sp>
          <p:nvSpPr>
            <p:cNvPr id="29" name="object 29"/>
            <p:cNvSpPr/>
            <p:nvPr/>
          </p:nvSpPr>
          <p:spPr>
            <a:xfrm>
              <a:off x="2847479" y="4262094"/>
              <a:ext cx="876935" cy="526415"/>
            </a:xfrm>
            <a:custGeom>
              <a:avLst/>
              <a:gdLst/>
              <a:ahLst/>
              <a:cxnLst/>
              <a:rect l="l" t="t" r="r" b="b"/>
              <a:pathLst>
                <a:path w="876935" h="526414">
                  <a:moveTo>
                    <a:pt x="876477" y="262940"/>
                  </a:moveTo>
                  <a:lnTo>
                    <a:pt x="860823" y="193042"/>
                  </a:lnTo>
                  <a:lnTo>
                    <a:pt x="816646" y="130232"/>
                  </a:lnTo>
                  <a:lnTo>
                    <a:pt x="785166" y="102268"/>
                  </a:lnTo>
                  <a:lnTo>
                    <a:pt x="748122" y="77015"/>
                  </a:lnTo>
                  <a:lnTo>
                    <a:pt x="706035" y="54788"/>
                  </a:lnTo>
                  <a:lnTo>
                    <a:pt x="659428" y="35900"/>
                  </a:lnTo>
                  <a:lnTo>
                    <a:pt x="608822" y="20664"/>
                  </a:lnTo>
                  <a:lnTo>
                    <a:pt x="554741" y="9392"/>
                  </a:lnTo>
                  <a:lnTo>
                    <a:pt x="497706" y="2400"/>
                  </a:lnTo>
                  <a:lnTo>
                    <a:pt x="438238" y="0"/>
                  </a:lnTo>
                  <a:lnTo>
                    <a:pt x="378771" y="2400"/>
                  </a:lnTo>
                  <a:lnTo>
                    <a:pt x="321736" y="9392"/>
                  </a:lnTo>
                  <a:lnTo>
                    <a:pt x="267654" y="20664"/>
                  </a:lnTo>
                  <a:lnTo>
                    <a:pt x="217049" y="35900"/>
                  </a:lnTo>
                  <a:lnTo>
                    <a:pt x="170442" y="54788"/>
                  </a:lnTo>
                  <a:lnTo>
                    <a:pt x="128355" y="77015"/>
                  </a:lnTo>
                  <a:lnTo>
                    <a:pt x="91311" y="102268"/>
                  </a:lnTo>
                  <a:lnTo>
                    <a:pt x="59831" y="130232"/>
                  </a:lnTo>
                  <a:lnTo>
                    <a:pt x="34438" y="160595"/>
                  </a:lnTo>
                  <a:lnTo>
                    <a:pt x="4000" y="227262"/>
                  </a:lnTo>
                  <a:lnTo>
                    <a:pt x="0" y="262940"/>
                  </a:lnTo>
                  <a:lnTo>
                    <a:pt x="4000" y="298621"/>
                  </a:lnTo>
                  <a:lnTo>
                    <a:pt x="34438" y="365291"/>
                  </a:lnTo>
                  <a:lnTo>
                    <a:pt x="59831" y="395654"/>
                  </a:lnTo>
                  <a:lnTo>
                    <a:pt x="91311" y="423618"/>
                  </a:lnTo>
                  <a:lnTo>
                    <a:pt x="128355" y="448870"/>
                  </a:lnTo>
                  <a:lnTo>
                    <a:pt x="170442" y="471096"/>
                  </a:lnTo>
                  <a:lnTo>
                    <a:pt x="217049" y="489983"/>
                  </a:lnTo>
                  <a:lnTo>
                    <a:pt x="267654" y="505219"/>
                  </a:lnTo>
                  <a:lnTo>
                    <a:pt x="321736" y="516489"/>
                  </a:lnTo>
                  <a:lnTo>
                    <a:pt x="378771" y="523481"/>
                  </a:lnTo>
                  <a:lnTo>
                    <a:pt x="438238" y="525881"/>
                  </a:lnTo>
                  <a:lnTo>
                    <a:pt x="497706" y="523481"/>
                  </a:lnTo>
                  <a:lnTo>
                    <a:pt x="554741" y="516489"/>
                  </a:lnTo>
                  <a:lnTo>
                    <a:pt x="608822" y="505219"/>
                  </a:lnTo>
                  <a:lnTo>
                    <a:pt x="659428" y="489983"/>
                  </a:lnTo>
                  <a:lnTo>
                    <a:pt x="706035" y="471096"/>
                  </a:lnTo>
                  <a:lnTo>
                    <a:pt x="748122" y="448870"/>
                  </a:lnTo>
                  <a:lnTo>
                    <a:pt x="785166" y="423618"/>
                  </a:lnTo>
                  <a:lnTo>
                    <a:pt x="816646" y="395654"/>
                  </a:lnTo>
                  <a:lnTo>
                    <a:pt x="842039" y="365291"/>
                  </a:lnTo>
                  <a:lnTo>
                    <a:pt x="872477" y="298621"/>
                  </a:lnTo>
                  <a:lnTo>
                    <a:pt x="876477" y="262940"/>
                  </a:lnTo>
                  <a:close/>
                </a:path>
              </a:pathLst>
            </a:custGeom>
            <a:ln w="10955">
              <a:solidFill>
                <a:srgbClr val="000000"/>
              </a:solidFill>
            </a:ln>
          </p:spPr>
          <p:txBody>
            <a:bodyPr wrap="square" lIns="0" tIns="0" rIns="0" bIns="0" rtlCol="0"/>
            <a:lstStyle/>
            <a:p>
              <a:endParaRPr/>
            </a:p>
          </p:txBody>
        </p:sp>
      </p:grpSp>
      <p:sp>
        <p:nvSpPr>
          <p:cNvPr id="30" name="object 30"/>
          <p:cNvSpPr txBox="1"/>
          <p:nvPr/>
        </p:nvSpPr>
        <p:spPr>
          <a:xfrm>
            <a:off x="3059379" y="4412087"/>
            <a:ext cx="452120" cy="209550"/>
          </a:xfrm>
          <a:prstGeom prst="rect">
            <a:avLst/>
          </a:prstGeom>
        </p:spPr>
        <p:txBody>
          <a:bodyPr vert="horz" wrap="square" lIns="0" tIns="13335" rIns="0" bIns="0" rtlCol="0">
            <a:spAutoFit/>
          </a:bodyPr>
          <a:lstStyle/>
          <a:p>
            <a:pPr marL="12700">
              <a:lnSpc>
                <a:spcPct val="100000"/>
              </a:lnSpc>
              <a:spcBef>
                <a:spcPts val="105"/>
              </a:spcBef>
            </a:pPr>
            <a:r>
              <a:rPr sz="1200" dirty="0">
                <a:latin typeface="Arial"/>
                <a:cs typeface="Arial"/>
              </a:rPr>
              <a:t>Cavity</a:t>
            </a:r>
            <a:endParaRPr sz="1200">
              <a:latin typeface="Arial"/>
              <a:cs typeface="Arial"/>
            </a:endParaRPr>
          </a:p>
        </p:txBody>
      </p:sp>
      <p:grpSp>
        <p:nvGrpSpPr>
          <p:cNvPr id="31" name="object 31"/>
          <p:cNvGrpSpPr/>
          <p:nvPr/>
        </p:nvGrpSpPr>
        <p:grpSpPr>
          <a:xfrm>
            <a:off x="3543181" y="5133094"/>
            <a:ext cx="887730" cy="537210"/>
            <a:chOff x="3543181" y="5133094"/>
            <a:chExt cx="887730" cy="537210"/>
          </a:xfrm>
        </p:grpSpPr>
        <p:sp>
          <p:nvSpPr>
            <p:cNvPr id="32" name="object 32"/>
            <p:cNvSpPr/>
            <p:nvPr/>
          </p:nvSpPr>
          <p:spPr>
            <a:xfrm>
              <a:off x="3548659" y="5138572"/>
              <a:ext cx="876935" cy="526415"/>
            </a:xfrm>
            <a:custGeom>
              <a:avLst/>
              <a:gdLst/>
              <a:ahLst/>
              <a:cxnLst/>
              <a:rect l="l" t="t" r="r" b="b"/>
              <a:pathLst>
                <a:path w="876935" h="526414">
                  <a:moveTo>
                    <a:pt x="0" y="262940"/>
                  </a:moveTo>
                  <a:lnTo>
                    <a:pt x="15654" y="332843"/>
                  </a:lnTo>
                  <a:lnTo>
                    <a:pt x="59831" y="395654"/>
                  </a:lnTo>
                  <a:lnTo>
                    <a:pt x="91311" y="423618"/>
                  </a:lnTo>
                  <a:lnTo>
                    <a:pt x="128355" y="448870"/>
                  </a:lnTo>
                  <a:lnTo>
                    <a:pt x="170442" y="471096"/>
                  </a:lnTo>
                  <a:lnTo>
                    <a:pt x="217049" y="489983"/>
                  </a:lnTo>
                  <a:lnTo>
                    <a:pt x="267654" y="505219"/>
                  </a:lnTo>
                  <a:lnTo>
                    <a:pt x="321736" y="516489"/>
                  </a:lnTo>
                  <a:lnTo>
                    <a:pt x="378771" y="523481"/>
                  </a:lnTo>
                  <a:lnTo>
                    <a:pt x="438238" y="525881"/>
                  </a:lnTo>
                  <a:lnTo>
                    <a:pt x="497706" y="523481"/>
                  </a:lnTo>
                  <a:lnTo>
                    <a:pt x="554741" y="516489"/>
                  </a:lnTo>
                  <a:lnTo>
                    <a:pt x="608822" y="505219"/>
                  </a:lnTo>
                  <a:lnTo>
                    <a:pt x="659428" y="489983"/>
                  </a:lnTo>
                  <a:lnTo>
                    <a:pt x="706035" y="471096"/>
                  </a:lnTo>
                  <a:lnTo>
                    <a:pt x="748122" y="448870"/>
                  </a:lnTo>
                  <a:lnTo>
                    <a:pt x="785166" y="423618"/>
                  </a:lnTo>
                  <a:lnTo>
                    <a:pt x="816646" y="395654"/>
                  </a:lnTo>
                  <a:lnTo>
                    <a:pt x="842039" y="365291"/>
                  </a:lnTo>
                  <a:lnTo>
                    <a:pt x="872477" y="298621"/>
                  </a:lnTo>
                  <a:lnTo>
                    <a:pt x="876477" y="262940"/>
                  </a:lnTo>
                  <a:lnTo>
                    <a:pt x="872477" y="227262"/>
                  </a:lnTo>
                  <a:lnTo>
                    <a:pt x="842039" y="160595"/>
                  </a:lnTo>
                  <a:lnTo>
                    <a:pt x="816646" y="130232"/>
                  </a:lnTo>
                  <a:lnTo>
                    <a:pt x="785166" y="102268"/>
                  </a:lnTo>
                  <a:lnTo>
                    <a:pt x="748122" y="77015"/>
                  </a:lnTo>
                  <a:lnTo>
                    <a:pt x="706035" y="54788"/>
                  </a:lnTo>
                  <a:lnTo>
                    <a:pt x="659428" y="35900"/>
                  </a:lnTo>
                  <a:lnTo>
                    <a:pt x="608822" y="20664"/>
                  </a:lnTo>
                  <a:lnTo>
                    <a:pt x="554741" y="9392"/>
                  </a:lnTo>
                  <a:lnTo>
                    <a:pt x="497706" y="2400"/>
                  </a:lnTo>
                  <a:lnTo>
                    <a:pt x="438238" y="0"/>
                  </a:lnTo>
                  <a:lnTo>
                    <a:pt x="378771" y="2400"/>
                  </a:lnTo>
                  <a:lnTo>
                    <a:pt x="321736" y="9392"/>
                  </a:lnTo>
                  <a:lnTo>
                    <a:pt x="267654" y="20664"/>
                  </a:lnTo>
                  <a:lnTo>
                    <a:pt x="217049" y="35900"/>
                  </a:lnTo>
                  <a:lnTo>
                    <a:pt x="170442" y="54788"/>
                  </a:lnTo>
                  <a:lnTo>
                    <a:pt x="128355" y="77015"/>
                  </a:lnTo>
                  <a:lnTo>
                    <a:pt x="91311" y="102268"/>
                  </a:lnTo>
                  <a:lnTo>
                    <a:pt x="59831" y="130232"/>
                  </a:lnTo>
                  <a:lnTo>
                    <a:pt x="34438" y="160595"/>
                  </a:lnTo>
                  <a:lnTo>
                    <a:pt x="4000" y="227262"/>
                  </a:lnTo>
                  <a:lnTo>
                    <a:pt x="0" y="262940"/>
                  </a:lnTo>
                  <a:close/>
                </a:path>
              </a:pathLst>
            </a:custGeom>
            <a:solidFill>
              <a:srgbClr val="FFFFFF"/>
            </a:solidFill>
          </p:spPr>
          <p:txBody>
            <a:bodyPr wrap="square" lIns="0" tIns="0" rIns="0" bIns="0" rtlCol="0"/>
            <a:lstStyle/>
            <a:p>
              <a:endParaRPr/>
            </a:p>
          </p:txBody>
        </p:sp>
        <p:sp>
          <p:nvSpPr>
            <p:cNvPr id="33" name="object 33"/>
            <p:cNvSpPr/>
            <p:nvPr/>
          </p:nvSpPr>
          <p:spPr>
            <a:xfrm>
              <a:off x="3548659" y="5138572"/>
              <a:ext cx="876935" cy="526415"/>
            </a:xfrm>
            <a:custGeom>
              <a:avLst/>
              <a:gdLst/>
              <a:ahLst/>
              <a:cxnLst/>
              <a:rect l="l" t="t" r="r" b="b"/>
              <a:pathLst>
                <a:path w="876935" h="526414">
                  <a:moveTo>
                    <a:pt x="876477" y="262940"/>
                  </a:moveTo>
                  <a:lnTo>
                    <a:pt x="860823" y="193042"/>
                  </a:lnTo>
                  <a:lnTo>
                    <a:pt x="816646" y="130232"/>
                  </a:lnTo>
                  <a:lnTo>
                    <a:pt x="785166" y="102268"/>
                  </a:lnTo>
                  <a:lnTo>
                    <a:pt x="748122" y="77015"/>
                  </a:lnTo>
                  <a:lnTo>
                    <a:pt x="706035" y="54788"/>
                  </a:lnTo>
                  <a:lnTo>
                    <a:pt x="659428" y="35900"/>
                  </a:lnTo>
                  <a:lnTo>
                    <a:pt x="608822" y="20664"/>
                  </a:lnTo>
                  <a:lnTo>
                    <a:pt x="554741" y="9392"/>
                  </a:lnTo>
                  <a:lnTo>
                    <a:pt x="497706" y="2400"/>
                  </a:lnTo>
                  <a:lnTo>
                    <a:pt x="438238" y="0"/>
                  </a:lnTo>
                  <a:lnTo>
                    <a:pt x="378771" y="2400"/>
                  </a:lnTo>
                  <a:lnTo>
                    <a:pt x="321736" y="9392"/>
                  </a:lnTo>
                  <a:lnTo>
                    <a:pt x="267654" y="20664"/>
                  </a:lnTo>
                  <a:lnTo>
                    <a:pt x="217049" y="35900"/>
                  </a:lnTo>
                  <a:lnTo>
                    <a:pt x="170442" y="54788"/>
                  </a:lnTo>
                  <a:lnTo>
                    <a:pt x="128355" y="77015"/>
                  </a:lnTo>
                  <a:lnTo>
                    <a:pt x="91311" y="102268"/>
                  </a:lnTo>
                  <a:lnTo>
                    <a:pt x="59831" y="130232"/>
                  </a:lnTo>
                  <a:lnTo>
                    <a:pt x="34438" y="160595"/>
                  </a:lnTo>
                  <a:lnTo>
                    <a:pt x="4000" y="227262"/>
                  </a:lnTo>
                  <a:lnTo>
                    <a:pt x="0" y="262940"/>
                  </a:lnTo>
                  <a:lnTo>
                    <a:pt x="4000" y="298621"/>
                  </a:lnTo>
                  <a:lnTo>
                    <a:pt x="34438" y="365291"/>
                  </a:lnTo>
                  <a:lnTo>
                    <a:pt x="59831" y="395654"/>
                  </a:lnTo>
                  <a:lnTo>
                    <a:pt x="91311" y="423618"/>
                  </a:lnTo>
                  <a:lnTo>
                    <a:pt x="128355" y="448870"/>
                  </a:lnTo>
                  <a:lnTo>
                    <a:pt x="170442" y="471096"/>
                  </a:lnTo>
                  <a:lnTo>
                    <a:pt x="217049" y="489983"/>
                  </a:lnTo>
                  <a:lnTo>
                    <a:pt x="267654" y="505219"/>
                  </a:lnTo>
                  <a:lnTo>
                    <a:pt x="321736" y="516489"/>
                  </a:lnTo>
                  <a:lnTo>
                    <a:pt x="378771" y="523481"/>
                  </a:lnTo>
                  <a:lnTo>
                    <a:pt x="438238" y="525881"/>
                  </a:lnTo>
                  <a:lnTo>
                    <a:pt x="497706" y="523481"/>
                  </a:lnTo>
                  <a:lnTo>
                    <a:pt x="554741" y="516489"/>
                  </a:lnTo>
                  <a:lnTo>
                    <a:pt x="608822" y="505219"/>
                  </a:lnTo>
                  <a:lnTo>
                    <a:pt x="659428" y="489983"/>
                  </a:lnTo>
                  <a:lnTo>
                    <a:pt x="706035" y="471096"/>
                  </a:lnTo>
                  <a:lnTo>
                    <a:pt x="748122" y="448870"/>
                  </a:lnTo>
                  <a:lnTo>
                    <a:pt x="785166" y="423618"/>
                  </a:lnTo>
                  <a:lnTo>
                    <a:pt x="816646" y="395654"/>
                  </a:lnTo>
                  <a:lnTo>
                    <a:pt x="842039" y="365291"/>
                  </a:lnTo>
                  <a:lnTo>
                    <a:pt x="872477" y="298621"/>
                  </a:lnTo>
                  <a:lnTo>
                    <a:pt x="876477" y="262940"/>
                  </a:lnTo>
                  <a:close/>
                </a:path>
              </a:pathLst>
            </a:custGeom>
            <a:ln w="10955">
              <a:solidFill>
                <a:srgbClr val="000000"/>
              </a:solidFill>
            </a:ln>
          </p:spPr>
          <p:txBody>
            <a:bodyPr wrap="square" lIns="0" tIns="0" rIns="0" bIns="0" rtlCol="0"/>
            <a:lstStyle/>
            <a:p>
              <a:endParaRPr/>
            </a:p>
          </p:txBody>
        </p:sp>
      </p:grpSp>
      <p:sp>
        <p:nvSpPr>
          <p:cNvPr id="34" name="object 34"/>
          <p:cNvSpPr txBox="1"/>
          <p:nvPr/>
        </p:nvSpPr>
        <p:spPr>
          <a:xfrm>
            <a:off x="3771519" y="5288565"/>
            <a:ext cx="426084" cy="209550"/>
          </a:xfrm>
          <a:prstGeom prst="rect">
            <a:avLst/>
          </a:prstGeom>
        </p:spPr>
        <p:txBody>
          <a:bodyPr vert="horz" wrap="square" lIns="0" tIns="13335" rIns="0" bIns="0" rtlCol="0">
            <a:spAutoFit/>
          </a:bodyPr>
          <a:lstStyle/>
          <a:p>
            <a:pPr marL="12700">
              <a:lnSpc>
                <a:spcPct val="100000"/>
              </a:lnSpc>
              <a:spcBef>
                <a:spcPts val="105"/>
              </a:spcBef>
            </a:pPr>
            <a:r>
              <a:rPr sz="1200" dirty="0">
                <a:latin typeface="Arial"/>
                <a:cs typeface="Arial"/>
              </a:rPr>
              <a:t>Catch</a:t>
            </a:r>
            <a:endParaRPr sz="1200">
              <a:latin typeface="Arial"/>
              <a:cs typeface="Arial"/>
            </a:endParaRPr>
          </a:p>
        </p:txBody>
      </p:sp>
      <p:sp>
        <p:nvSpPr>
          <p:cNvPr id="35" name="object 35"/>
          <p:cNvSpPr txBox="1"/>
          <p:nvPr/>
        </p:nvSpPr>
        <p:spPr>
          <a:xfrm>
            <a:off x="6379032" y="4412087"/>
            <a:ext cx="469265" cy="209550"/>
          </a:xfrm>
          <a:prstGeom prst="rect">
            <a:avLst/>
          </a:prstGeom>
        </p:spPr>
        <p:txBody>
          <a:bodyPr vert="horz" wrap="square" lIns="0" tIns="13335" rIns="0" bIns="0" rtlCol="0">
            <a:spAutoFit/>
          </a:bodyPr>
          <a:lstStyle/>
          <a:p>
            <a:pPr marL="12700">
              <a:lnSpc>
                <a:spcPct val="100000"/>
              </a:lnSpc>
              <a:spcBef>
                <a:spcPts val="105"/>
              </a:spcBef>
            </a:pPr>
            <a:r>
              <a:rPr sz="1200" dirty="0">
                <a:latin typeface="Arial"/>
                <a:cs typeface="Arial"/>
              </a:rPr>
              <a:t>Cause</a:t>
            </a:r>
            <a:endParaRPr sz="1200">
              <a:latin typeface="Arial"/>
              <a:cs typeface="Arial"/>
            </a:endParaRPr>
          </a:p>
        </p:txBody>
      </p:sp>
      <p:grpSp>
        <p:nvGrpSpPr>
          <p:cNvPr id="36" name="object 36"/>
          <p:cNvGrpSpPr/>
          <p:nvPr/>
        </p:nvGrpSpPr>
        <p:grpSpPr>
          <a:xfrm>
            <a:off x="5295900" y="5132857"/>
            <a:ext cx="888365" cy="537845"/>
            <a:chOff x="5295900" y="5132857"/>
            <a:chExt cx="888365" cy="537845"/>
          </a:xfrm>
        </p:grpSpPr>
        <p:sp>
          <p:nvSpPr>
            <p:cNvPr id="37" name="object 37"/>
            <p:cNvSpPr/>
            <p:nvPr/>
          </p:nvSpPr>
          <p:spPr>
            <a:xfrm>
              <a:off x="5301614" y="5138572"/>
              <a:ext cx="876935" cy="526415"/>
            </a:xfrm>
            <a:custGeom>
              <a:avLst/>
              <a:gdLst/>
              <a:ahLst/>
              <a:cxnLst/>
              <a:rect l="l" t="t" r="r" b="b"/>
              <a:pathLst>
                <a:path w="876935" h="526414">
                  <a:moveTo>
                    <a:pt x="0" y="262940"/>
                  </a:moveTo>
                  <a:lnTo>
                    <a:pt x="15654" y="332843"/>
                  </a:lnTo>
                  <a:lnTo>
                    <a:pt x="59831" y="395654"/>
                  </a:lnTo>
                  <a:lnTo>
                    <a:pt x="91311" y="423618"/>
                  </a:lnTo>
                  <a:lnTo>
                    <a:pt x="128355" y="448870"/>
                  </a:lnTo>
                  <a:lnTo>
                    <a:pt x="170442" y="471096"/>
                  </a:lnTo>
                  <a:lnTo>
                    <a:pt x="217049" y="489983"/>
                  </a:lnTo>
                  <a:lnTo>
                    <a:pt x="267654" y="505219"/>
                  </a:lnTo>
                  <a:lnTo>
                    <a:pt x="321736" y="516489"/>
                  </a:lnTo>
                  <a:lnTo>
                    <a:pt x="378771" y="523481"/>
                  </a:lnTo>
                  <a:lnTo>
                    <a:pt x="438238" y="525881"/>
                  </a:lnTo>
                  <a:lnTo>
                    <a:pt x="497706" y="523481"/>
                  </a:lnTo>
                  <a:lnTo>
                    <a:pt x="554741" y="516489"/>
                  </a:lnTo>
                  <a:lnTo>
                    <a:pt x="608822" y="505219"/>
                  </a:lnTo>
                  <a:lnTo>
                    <a:pt x="659428" y="489983"/>
                  </a:lnTo>
                  <a:lnTo>
                    <a:pt x="706035" y="471096"/>
                  </a:lnTo>
                  <a:lnTo>
                    <a:pt x="748122" y="448870"/>
                  </a:lnTo>
                  <a:lnTo>
                    <a:pt x="785166" y="423618"/>
                  </a:lnTo>
                  <a:lnTo>
                    <a:pt x="816646" y="395654"/>
                  </a:lnTo>
                  <a:lnTo>
                    <a:pt x="842039" y="365291"/>
                  </a:lnTo>
                  <a:lnTo>
                    <a:pt x="872477" y="298621"/>
                  </a:lnTo>
                  <a:lnTo>
                    <a:pt x="876477" y="262940"/>
                  </a:lnTo>
                  <a:lnTo>
                    <a:pt x="872477" y="227262"/>
                  </a:lnTo>
                  <a:lnTo>
                    <a:pt x="842039" y="160595"/>
                  </a:lnTo>
                  <a:lnTo>
                    <a:pt x="816646" y="130232"/>
                  </a:lnTo>
                  <a:lnTo>
                    <a:pt x="785166" y="102268"/>
                  </a:lnTo>
                  <a:lnTo>
                    <a:pt x="748122" y="77015"/>
                  </a:lnTo>
                  <a:lnTo>
                    <a:pt x="706035" y="54788"/>
                  </a:lnTo>
                  <a:lnTo>
                    <a:pt x="659428" y="35900"/>
                  </a:lnTo>
                  <a:lnTo>
                    <a:pt x="608822" y="20664"/>
                  </a:lnTo>
                  <a:lnTo>
                    <a:pt x="554741" y="9392"/>
                  </a:lnTo>
                  <a:lnTo>
                    <a:pt x="497706" y="2400"/>
                  </a:lnTo>
                  <a:lnTo>
                    <a:pt x="438238" y="0"/>
                  </a:lnTo>
                  <a:lnTo>
                    <a:pt x="378771" y="2400"/>
                  </a:lnTo>
                  <a:lnTo>
                    <a:pt x="321736" y="9392"/>
                  </a:lnTo>
                  <a:lnTo>
                    <a:pt x="267654" y="20664"/>
                  </a:lnTo>
                  <a:lnTo>
                    <a:pt x="217049" y="35900"/>
                  </a:lnTo>
                  <a:lnTo>
                    <a:pt x="170442" y="54788"/>
                  </a:lnTo>
                  <a:lnTo>
                    <a:pt x="128355" y="77015"/>
                  </a:lnTo>
                  <a:lnTo>
                    <a:pt x="91311" y="102268"/>
                  </a:lnTo>
                  <a:lnTo>
                    <a:pt x="59831" y="130232"/>
                  </a:lnTo>
                  <a:lnTo>
                    <a:pt x="34438" y="160595"/>
                  </a:lnTo>
                  <a:lnTo>
                    <a:pt x="4000" y="227262"/>
                  </a:lnTo>
                  <a:lnTo>
                    <a:pt x="0" y="262940"/>
                  </a:lnTo>
                  <a:close/>
                </a:path>
              </a:pathLst>
            </a:custGeom>
            <a:solidFill>
              <a:srgbClr val="FFFFFF"/>
            </a:solidFill>
          </p:spPr>
          <p:txBody>
            <a:bodyPr wrap="square" lIns="0" tIns="0" rIns="0" bIns="0" rtlCol="0"/>
            <a:lstStyle/>
            <a:p>
              <a:endParaRPr/>
            </a:p>
          </p:txBody>
        </p:sp>
        <p:sp>
          <p:nvSpPr>
            <p:cNvPr id="38" name="object 38"/>
            <p:cNvSpPr/>
            <p:nvPr/>
          </p:nvSpPr>
          <p:spPr>
            <a:xfrm>
              <a:off x="5301614" y="5138572"/>
              <a:ext cx="876935" cy="526415"/>
            </a:xfrm>
            <a:custGeom>
              <a:avLst/>
              <a:gdLst/>
              <a:ahLst/>
              <a:cxnLst/>
              <a:rect l="l" t="t" r="r" b="b"/>
              <a:pathLst>
                <a:path w="876935" h="526414">
                  <a:moveTo>
                    <a:pt x="876477" y="262940"/>
                  </a:moveTo>
                  <a:lnTo>
                    <a:pt x="860823" y="193042"/>
                  </a:lnTo>
                  <a:lnTo>
                    <a:pt x="816646" y="130232"/>
                  </a:lnTo>
                  <a:lnTo>
                    <a:pt x="785166" y="102268"/>
                  </a:lnTo>
                  <a:lnTo>
                    <a:pt x="748122" y="77015"/>
                  </a:lnTo>
                  <a:lnTo>
                    <a:pt x="706035" y="54788"/>
                  </a:lnTo>
                  <a:lnTo>
                    <a:pt x="659428" y="35900"/>
                  </a:lnTo>
                  <a:lnTo>
                    <a:pt x="608822" y="20664"/>
                  </a:lnTo>
                  <a:lnTo>
                    <a:pt x="554741" y="9392"/>
                  </a:lnTo>
                  <a:lnTo>
                    <a:pt x="497706" y="2400"/>
                  </a:lnTo>
                  <a:lnTo>
                    <a:pt x="438238" y="0"/>
                  </a:lnTo>
                  <a:lnTo>
                    <a:pt x="378771" y="2400"/>
                  </a:lnTo>
                  <a:lnTo>
                    <a:pt x="321736" y="9392"/>
                  </a:lnTo>
                  <a:lnTo>
                    <a:pt x="267654" y="20664"/>
                  </a:lnTo>
                  <a:lnTo>
                    <a:pt x="217049" y="35900"/>
                  </a:lnTo>
                  <a:lnTo>
                    <a:pt x="170442" y="54788"/>
                  </a:lnTo>
                  <a:lnTo>
                    <a:pt x="128355" y="77015"/>
                  </a:lnTo>
                  <a:lnTo>
                    <a:pt x="91311" y="102268"/>
                  </a:lnTo>
                  <a:lnTo>
                    <a:pt x="59831" y="130232"/>
                  </a:lnTo>
                  <a:lnTo>
                    <a:pt x="34438" y="160595"/>
                  </a:lnTo>
                  <a:lnTo>
                    <a:pt x="4000" y="227262"/>
                  </a:lnTo>
                  <a:lnTo>
                    <a:pt x="0" y="262940"/>
                  </a:lnTo>
                  <a:lnTo>
                    <a:pt x="4000" y="298621"/>
                  </a:lnTo>
                  <a:lnTo>
                    <a:pt x="34438" y="365291"/>
                  </a:lnTo>
                  <a:lnTo>
                    <a:pt x="59831" y="395654"/>
                  </a:lnTo>
                  <a:lnTo>
                    <a:pt x="91311" y="423618"/>
                  </a:lnTo>
                  <a:lnTo>
                    <a:pt x="128355" y="448870"/>
                  </a:lnTo>
                  <a:lnTo>
                    <a:pt x="170442" y="471096"/>
                  </a:lnTo>
                  <a:lnTo>
                    <a:pt x="217049" y="489983"/>
                  </a:lnTo>
                  <a:lnTo>
                    <a:pt x="267654" y="505219"/>
                  </a:lnTo>
                  <a:lnTo>
                    <a:pt x="321736" y="516489"/>
                  </a:lnTo>
                  <a:lnTo>
                    <a:pt x="378771" y="523481"/>
                  </a:lnTo>
                  <a:lnTo>
                    <a:pt x="438238" y="525881"/>
                  </a:lnTo>
                  <a:lnTo>
                    <a:pt x="497706" y="523481"/>
                  </a:lnTo>
                  <a:lnTo>
                    <a:pt x="554741" y="516489"/>
                  </a:lnTo>
                  <a:lnTo>
                    <a:pt x="608822" y="505219"/>
                  </a:lnTo>
                  <a:lnTo>
                    <a:pt x="659428" y="489983"/>
                  </a:lnTo>
                  <a:lnTo>
                    <a:pt x="706035" y="471096"/>
                  </a:lnTo>
                  <a:lnTo>
                    <a:pt x="748122" y="448870"/>
                  </a:lnTo>
                  <a:lnTo>
                    <a:pt x="785166" y="423618"/>
                  </a:lnTo>
                  <a:lnTo>
                    <a:pt x="816646" y="395654"/>
                  </a:lnTo>
                  <a:lnTo>
                    <a:pt x="842039" y="365291"/>
                  </a:lnTo>
                  <a:lnTo>
                    <a:pt x="872477" y="298621"/>
                  </a:lnTo>
                  <a:lnTo>
                    <a:pt x="876477" y="262940"/>
                  </a:lnTo>
                  <a:close/>
                </a:path>
              </a:pathLst>
            </a:custGeom>
            <a:ln w="10955">
              <a:solidFill>
                <a:srgbClr val="000000"/>
              </a:solidFill>
            </a:ln>
          </p:spPr>
          <p:txBody>
            <a:bodyPr wrap="square" lIns="0" tIns="0" rIns="0" bIns="0" rtlCol="0"/>
            <a:lstStyle/>
            <a:p>
              <a:endParaRPr/>
            </a:p>
          </p:txBody>
        </p:sp>
      </p:grpSp>
      <p:sp>
        <p:nvSpPr>
          <p:cNvPr id="39" name="object 39"/>
          <p:cNvSpPr txBox="1"/>
          <p:nvPr/>
        </p:nvSpPr>
        <p:spPr>
          <a:xfrm>
            <a:off x="5476608" y="5278164"/>
            <a:ext cx="532130" cy="209550"/>
          </a:xfrm>
          <a:prstGeom prst="rect">
            <a:avLst/>
          </a:prstGeom>
        </p:spPr>
        <p:txBody>
          <a:bodyPr vert="horz" wrap="square" lIns="0" tIns="13335" rIns="0" bIns="0" rtlCol="0">
            <a:spAutoFit/>
          </a:bodyPr>
          <a:lstStyle/>
          <a:p>
            <a:pPr marL="38100">
              <a:lnSpc>
                <a:spcPct val="100000"/>
              </a:lnSpc>
              <a:spcBef>
                <a:spcPts val="105"/>
              </a:spcBef>
            </a:pPr>
            <a:r>
              <a:rPr sz="1200" spc="15" dirty="0">
                <a:latin typeface="Arial"/>
                <a:cs typeface="Arial"/>
              </a:rPr>
              <a:t>Effect</a:t>
            </a:r>
            <a:r>
              <a:rPr sz="1050" spc="22" baseline="-19841" dirty="0">
                <a:latin typeface="Arial"/>
                <a:cs typeface="Arial"/>
              </a:rPr>
              <a:t>1</a:t>
            </a:r>
            <a:endParaRPr sz="1050" baseline="-19841">
              <a:latin typeface="Arial"/>
              <a:cs typeface="Arial"/>
            </a:endParaRPr>
          </a:p>
        </p:txBody>
      </p:sp>
      <p:grpSp>
        <p:nvGrpSpPr>
          <p:cNvPr id="40" name="object 40"/>
          <p:cNvGrpSpPr/>
          <p:nvPr/>
        </p:nvGrpSpPr>
        <p:grpSpPr>
          <a:xfrm>
            <a:off x="7048855" y="5132857"/>
            <a:ext cx="888365" cy="537845"/>
            <a:chOff x="7048855" y="5132857"/>
            <a:chExt cx="888365" cy="537845"/>
          </a:xfrm>
        </p:grpSpPr>
        <p:sp>
          <p:nvSpPr>
            <p:cNvPr id="41" name="object 41"/>
            <p:cNvSpPr/>
            <p:nvPr/>
          </p:nvSpPr>
          <p:spPr>
            <a:xfrm>
              <a:off x="7054570" y="5138572"/>
              <a:ext cx="876935" cy="526415"/>
            </a:xfrm>
            <a:custGeom>
              <a:avLst/>
              <a:gdLst/>
              <a:ahLst/>
              <a:cxnLst/>
              <a:rect l="l" t="t" r="r" b="b"/>
              <a:pathLst>
                <a:path w="876934" h="526414">
                  <a:moveTo>
                    <a:pt x="0" y="262940"/>
                  </a:moveTo>
                  <a:lnTo>
                    <a:pt x="15654" y="332843"/>
                  </a:lnTo>
                  <a:lnTo>
                    <a:pt x="59831" y="395654"/>
                  </a:lnTo>
                  <a:lnTo>
                    <a:pt x="91311" y="423618"/>
                  </a:lnTo>
                  <a:lnTo>
                    <a:pt x="128355" y="448870"/>
                  </a:lnTo>
                  <a:lnTo>
                    <a:pt x="170442" y="471096"/>
                  </a:lnTo>
                  <a:lnTo>
                    <a:pt x="217049" y="489983"/>
                  </a:lnTo>
                  <a:lnTo>
                    <a:pt x="267654" y="505219"/>
                  </a:lnTo>
                  <a:lnTo>
                    <a:pt x="321736" y="516489"/>
                  </a:lnTo>
                  <a:lnTo>
                    <a:pt x="378771" y="523481"/>
                  </a:lnTo>
                  <a:lnTo>
                    <a:pt x="438238" y="525881"/>
                  </a:lnTo>
                  <a:lnTo>
                    <a:pt x="497706" y="523481"/>
                  </a:lnTo>
                  <a:lnTo>
                    <a:pt x="554741" y="516489"/>
                  </a:lnTo>
                  <a:lnTo>
                    <a:pt x="608822" y="505219"/>
                  </a:lnTo>
                  <a:lnTo>
                    <a:pt x="659428" y="489983"/>
                  </a:lnTo>
                  <a:lnTo>
                    <a:pt x="706035" y="471096"/>
                  </a:lnTo>
                  <a:lnTo>
                    <a:pt x="748122" y="448870"/>
                  </a:lnTo>
                  <a:lnTo>
                    <a:pt x="785166" y="423618"/>
                  </a:lnTo>
                  <a:lnTo>
                    <a:pt x="816646" y="395654"/>
                  </a:lnTo>
                  <a:lnTo>
                    <a:pt x="842039" y="365291"/>
                  </a:lnTo>
                  <a:lnTo>
                    <a:pt x="872477" y="298621"/>
                  </a:lnTo>
                  <a:lnTo>
                    <a:pt x="876477" y="262940"/>
                  </a:lnTo>
                  <a:lnTo>
                    <a:pt x="872477" y="227262"/>
                  </a:lnTo>
                  <a:lnTo>
                    <a:pt x="842039" y="160595"/>
                  </a:lnTo>
                  <a:lnTo>
                    <a:pt x="816646" y="130232"/>
                  </a:lnTo>
                  <a:lnTo>
                    <a:pt x="785166" y="102268"/>
                  </a:lnTo>
                  <a:lnTo>
                    <a:pt x="748122" y="77015"/>
                  </a:lnTo>
                  <a:lnTo>
                    <a:pt x="706035" y="54788"/>
                  </a:lnTo>
                  <a:lnTo>
                    <a:pt x="659428" y="35900"/>
                  </a:lnTo>
                  <a:lnTo>
                    <a:pt x="608822" y="20664"/>
                  </a:lnTo>
                  <a:lnTo>
                    <a:pt x="554741" y="9392"/>
                  </a:lnTo>
                  <a:lnTo>
                    <a:pt x="497706" y="2400"/>
                  </a:lnTo>
                  <a:lnTo>
                    <a:pt x="438238" y="0"/>
                  </a:lnTo>
                  <a:lnTo>
                    <a:pt x="378771" y="2400"/>
                  </a:lnTo>
                  <a:lnTo>
                    <a:pt x="321736" y="9392"/>
                  </a:lnTo>
                  <a:lnTo>
                    <a:pt x="267654" y="20664"/>
                  </a:lnTo>
                  <a:lnTo>
                    <a:pt x="217049" y="35900"/>
                  </a:lnTo>
                  <a:lnTo>
                    <a:pt x="170442" y="54788"/>
                  </a:lnTo>
                  <a:lnTo>
                    <a:pt x="128355" y="77015"/>
                  </a:lnTo>
                  <a:lnTo>
                    <a:pt x="91311" y="102268"/>
                  </a:lnTo>
                  <a:lnTo>
                    <a:pt x="59831" y="130232"/>
                  </a:lnTo>
                  <a:lnTo>
                    <a:pt x="34438" y="160595"/>
                  </a:lnTo>
                  <a:lnTo>
                    <a:pt x="4000" y="227262"/>
                  </a:lnTo>
                  <a:lnTo>
                    <a:pt x="0" y="262940"/>
                  </a:lnTo>
                  <a:close/>
                </a:path>
              </a:pathLst>
            </a:custGeom>
            <a:solidFill>
              <a:srgbClr val="FFFFFF"/>
            </a:solidFill>
          </p:spPr>
          <p:txBody>
            <a:bodyPr wrap="square" lIns="0" tIns="0" rIns="0" bIns="0" rtlCol="0"/>
            <a:lstStyle/>
            <a:p>
              <a:endParaRPr/>
            </a:p>
          </p:txBody>
        </p:sp>
        <p:sp>
          <p:nvSpPr>
            <p:cNvPr id="42" name="object 42"/>
            <p:cNvSpPr/>
            <p:nvPr/>
          </p:nvSpPr>
          <p:spPr>
            <a:xfrm>
              <a:off x="7054570" y="5138572"/>
              <a:ext cx="876935" cy="526415"/>
            </a:xfrm>
            <a:custGeom>
              <a:avLst/>
              <a:gdLst/>
              <a:ahLst/>
              <a:cxnLst/>
              <a:rect l="l" t="t" r="r" b="b"/>
              <a:pathLst>
                <a:path w="876934" h="526414">
                  <a:moveTo>
                    <a:pt x="876477" y="262940"/>
                  </a:moveTo>
                  <a:lnTo>
                    <a:pt x="860823" y="193042"/>
                  </a:lnTo>
                  <a:lnTo>
                    <a:pt x="816646" y="130232"/>
                  </a:lnTo>
                  <a:lnTo>
                    <a:pt x="785166" y="102268"/>
                  </a:lnTo>
                  <a:lnTo>
                    <a:pt x="748122" y="77015"/>
                  </a:lnTo>
                  <a:lnTo>
                    <a:pt x="706035" y="54788"/>
                  </a:lnTo>
                  <a:lnTo>
                    <a:pt x="659428" y="35900"/>
                  </a:lnTo>
                  <a:lnTo>
                    <a:pt x="608822" y="20664"/>
                  </a:lnTo>
                  <a:lnTo>
                    <a:pt x="554741" y="9392"/>
                  </a:lnTo>
                  <a:lnTo>
                    <a:pt x="497706" y="2400"/>
                  </a:lnTo>
                  <a:lnTo>
                    <a:pt x="438238" y="0"/>
                  </a:lnTo>
                  <a:lnTo>
                    <a:pt x="378771" y="2400"/>
                  </a:lnTo>
                  <a:lnTo>
                    <a:pt x="321736" y="9392"/>
                  </a:lnTo>
                  <a:lnTo>
                    <a:pt x="267654" y="20664"/>
                  </a:lnTo>
                  <a:lnTo>
                    <a:pt x="217049" y="35900"/>
                  </a:lnTo>
                  <a:lnTo>
                    <a:pt x="170442" y="54788"/>
                  </a:lnTo>
                  <a:lnTo>
                    <a:pt x="128355" y="77015"/>
                  </a:lnTo>
                  <a:lnTo>
                    <a:pt x="91311" y="102268"/>
                  </a:lnTo>
                  <a:lnTo>
                    <a:pt x="59831" y="130232"/>
                  </a:lnTo>
                  <a:lnTo>
                    <a:pt x="34438" y="160595"/>
                  </a:lnTo>
                  <a:lnTo>
                    <a:pt x="4000" y="227262"/>
                  </a:lnTo>
                  <a:lnTo>
                    <a:pt x="0" y="262940"/>
                  </a:lnTo>
                  <a:lnTo>
                    <a:pt x="4000" y="298621"/>
                  </a:lnTo>
                  <a:lnTo>
                    <a:pt x="34438" y="365291"/>
                  </a:lnTo>
                  <a:lnTo>
                    <a:pt x="59831" y="395654"/>
                  </a:lnTo>
                  <a:lnTo>
                    <a:pt x="91311" y="423618"/>
                  </a:lnTo>
                  <a:lnTo>
                    <a:pt x="128355" y="448870"/>
                  </a:lnTo>
                  <a:lnTo>
                    <a:pt x="170442" y="471096"/>
                  </a:lnTo>
                  <a:lnTo>
                    <a:pt x="217049" y="489983"/>
                  </a:lnTo>
                  <a:lnTo>
                    <a:pt x="267654" y="505219"/>
                  </a:lnTo>
                  <a:lnTo>
                    <a:pt x="321736" y="516489"/>
                  </a:lnTo>
                  <a:lnTo>
                    <a:pt x="378771" y="523481"/>
                  </a:lnTo>
                  <a:lnTo>
                    <a:pt x="438238" y="525881"/>
                  </a:lnTo>
                  <a:lnTo>
                    <a:pt x="497706" y="523481"/>
                  </a:lnTo>
                  <a:lnTo>
                    <a:pt x="554741" y="516489"/>
                  </a:lnTo>
                  <a:lnTo>
                    <a:pt x="608822" y="505219"/>
                  </a:lnTo>
                  <a:lnTo>
                    <a:pt x="659428" y="489983"/>
                  </a:lnTo>
                  <a:lnTo>
                    <a:pt x="706035" y="471096"/>
                  </a:lnTo>
                  <a:lnTo>
                    <a:pt x="748122" y="448870"/>
                  </a:lnTo>
                  <a:lnTo>
                    <a:pt x="785166" y="423618"/>
                  </a:lnTo>
                  <a:lnTo>
                    <a:pt x="816646" y="395654"/>
                  </a:lnTo>
                  <a:lnTo>
                    <a:pt x="842039" y="365291"/>
                  </a:lnTo>
                  <a:lnTo>
                    <a:pt x="872477" y="298621"/>
                  </a:lnTo>
                  <a:lnTo>
                    <a:pt x="876477" y="262940"/>
                  </a:lnTo>
                  <a:close/>
                </a:path>
              </a:pathLst>
            </a:custGeom>
            <a:ln w="10955">
              <a:solidFill>
                <a:srgbClr val="000000"/>
              </a:solidFill>
            </a:ln>
          </p:spPr>
          <p:txBody>
            <a:bodyPr wrap="square" lIns="0" tIns="0" rIns="0" bIns="0" rtlCol="0"/>
            <a:lstStyle/>
            <a:p>
              <a:endParaRPr/>
            </a:p>
          </p:txBody>
        </p:sp>
      </p:grpSp>
      <p:sp>
        <p:nvSpPr>
          <p:cNvPr id="43" name="object 43"/>
          <p:cNvSpPr txBox="1"/>
          <p:nvPr/>
        </p:nvSpPr>
        <p:spPr>
          <a:xfrm>
            <a:off x="7229564" y="5278164"/>
            <a:ext cx="532130" cy="209550"/>
          </a:xfrm>
          <a:prstGeom prst="rect">
            <a:avLst/>
          </a:prstGeom>
        </p:spPr>
        <p:txBody>
          <a:bodyPr vert="horz" wrap="square" lIns="0" tIns="13335" rIns="0" bIns="0" rtlCol="0">
            <a:spAutoFit/>
          </a:bodyPr>
          <a:lstStyle/>
          <a:p>
            <a:pPr marL="38100">
              <a:lnSpc>
                <a:spcPct val="100000"/>
              </a:lnSpc>
              <a:spcBef>
                <a:spcPts val="105"/>
              </a:spcBef>
            </a:pPr>
            <a:r>
              <a:rPr sz="1200" spc="15" dirty="0">
                <a:latin typeface="Arial"/>
                <a:cs typeface="Arial"/>
              </a:rPr>
              <a:t>Effect</a:t>
            </a:r>
            <a:r>
              <a:rPr sz="1050" spc="22" baseline="-19841" dirty="0">
                <a:latin typeface="Arial"/>
                <a:cs typeface="Arial"/>
              </a:rPr>
              <a:t>n</a:t>
            </a:r>
            <a:endParaRPr sz="1050" baseline="-19841">
              <a:latin typeface="Arial"/>
              <a:cs typeface="Arial"/>
            </a:endParaRPr>
          </a:p>
        </p:txBody>
      </p:sp>
      <p:grpSp>
        <p:nvGrpSpPr>
          <p:cNvPr id="44" name="object 44"/>
          <p:cNvGrpSpPr/>
          <p:nvPr/>
        </p:nvGrpSpPr>
        <p:grpSpPr>
          <a:xfrm>
            <a:off x="6320527" y="5368649"/>
            <a:ext cx="591820" cy="66040"/>
            <a:chOff x="6320527" y="5368649"/>
            <a:chExt cx="591820" cy="66040"/>
          </a:xfrm>
        </p:grpSpPr>
        <p:pic>
          <p:nvPicPr>
            <p:cNvPr id="45" name="object 45"/>
            <p:cNvPicPr/>
            <p:nvPr/>
          </p:nvPicPr>
          <p:blipFill>
            <a:blip r:embed="rId2" cstate="print"/>
            <a:stretch>
              <a:fillRect/>
            </a:stretch>
          </p:blipFill>
          <p:spPr>
            <a:xfrm>
              <a:off x="6320527" y="5368649"/>
              <a:ext cx="65726" cy="65739"/>
            </a:xfrm>
            <a:prstGeom prst="rect">
              <a:avLst/>
            </a:prstGeom>
          </p:spPr>
        </p:pic>
        <p:pic>
          <p:nvPicPr>
            <p:cNvPr id="46" name="object 46"/>
            <p:cNvPicPr/>
            <p:nvPr/>
          </p:nvPicPr>
          <p:blipFill>
            <a:blip r:embed="rId3" cstate="print"/>
            <a:stretch>
              <a:fillRect/>
            </a:stretch>
          </p:blipFill>
          <p:spPr>
            <a:xfrm>
              <a:off x="6846408" y="5368649"/>
              <a:ext cx="65739" cy="65739"/>
            </a:xfrm>
            <a:prstGeom prst="rect">
              <a:avLst/>
            </a:prstGeom>
          </p:spPr>
        </p:pic>
        <p:pic>
          <p:nvPicPr>
            <p:cNvPr id="47" name="object 47"/>
            <p:cNvPicPr/>
            <p:nvPr/>
          </p:nvPicPr>
          <p:blipFill>
            <a:blip r:embed="rId4" cstate="print"/>
            <a:stretch>
              <a:fillRect/>
            </a:stretch>
          </p:blipFill>
          <p:spPr>
            <a:xfrm>
              <a:off x="6583468" y="5368649"/>
              <a:ext cx="65739" cy="65739"/>
            </a:xfrm>
            <a:prstGeom prst="rect">
              <a:avLst/>
            </a:prstGeom>
          </p:spPr>
        </p:pic>
      </p:grpSp>
      <p:sp>
        <p:nvSpPr>
          <p:cNvPr id="48" name="object 48"/>
          <p:cNvSpPr txBox="1"/>
          <p:nvPr/>
        </p:nvSpPr>
        <p:spPr>
          <a:xfrm>
            <a:off x="1130300" y="5927564"/>
            <a:ext cx="4451350" cy="340360"/>
          </a:xfrm>
          <a:prstGeom prst="rect">
            <a:avLst/>
          </a:prstGeom>
        </p:spPr>
        <p:txBody>
          <a:bodyPr vert="horz" wrap="square" lIns="0" tIns="14604" rIns="0" bIns="0" rtlCol="0">
            <a:spAutoFit/>
          </a:bodyPr>
          <a:lstStyle/>
          <a:p>
            <a:pPr marL="12700">
              <a:lnSpc>
                <a:spcPct val="100000"/>
              </a:lnSpc>
              <a:spcBef>
                <a:spcPts val="114"/>
              </a:spcBef>
            </a:pPr>
            <a:r>
              <a:rPr sz="2050" dirty="0">
                <a:latin typeface="Calibri"/>
                <a:cs typeface="Calibri"/>
              </a:rPr>
              <a:t>Total</a:t>
            </a:r>
            <a:r>
              <a:rPr sz="2050" spc="165" dirty="0">
                <a:latin typeface="Calibri"/>
                <a:cs typeface="Calibri"/>
              </a:rPr>
              <a:t> </a:t>
            </a:r>
            <a:r>
              <a:rPr sz="2050" spc="-90" dirty="0">
                <a:latin typeface="Calibri"/>
                <a:cs typeface="Calibri"/>
              </a:rPr>
              <a:t>number</a:t>
            </a:r>
            <a:r>
              <a:rPr sz="2050" spc="204" dirty="0">
                <a:latin typeface="Calibri"/>
                <a:cs typeface="Calibri"/>
              </a:rPr>
              <a:t> </a:t>
            </a:r>
            <a:r>
              <a:rPr sz="2050" spc="-75" dirty="0">
                <a:latin typeface="Calibri"/>
                <a:cs typeface="Calibri"/>
              </a:rPr>
              <a:t>of</a:t>
            </a:r>
            <a:r>
              <a:rPr sz="2050" spc="170" dirty="0">
                <a:latin typeface="Calibri"/>
                <a:cs typeface="Calibri"/>
              </a:rPr>
              <a:t> </a:t>
            </a:r>
            <a:r>
              <a:rPr sz="2050" spc="-85" dirty="0">
                <a:latin typeface="Calibri"/>
                <a:cs typeface="Calibri"/>
              </a:rPr>
              <a:t>parameters</a:t>
            </a:r>
            <a:r>
              <a:rPr sz="2050" spc="195" dirty="0">
                <a:latin typeface="Calibri"/>
                <a:cs typeface="Calibri"/>
              </a:rPr>
              <a:t> </a:t>
            </a:r>
            <a:r>
              <a:rPr sz="2050" spc="-40" dirty="0">
                <a:latin typeface="Calibri"/>
                <a:cs typeface="Calibri"/>
              </a:rPr>
              <a:t>is</a:t>
            </a:r>
            <a:r>
              <a:rPr sz="2050" spc="175" dirty="0">
                <a:latin typeface="Calibri"/>
                <a:cs typeface="Calibri"/>
              </a:rPr>
              <a:t> </a:t>
            </a:r>
            <a:r>
              <a:rPr sz="2050" spc="15" dirty="0">
                <a:solidFill>
                  <a:srgbClr val="7E0000"/>
                </a:solidFill>
                <a:latin typeface="Century"/>
                <a:cs typeface="Century"/>
              </a:rPr>
              <a:t>linear</a:t>
            </a:r>
            <a:r>
              <a:rPr sz="2050" spc="70" dirty="0">
                <a:solidFill>
                  <a:srgbClr val="7E0000"/>
                </a:solidFill>
                <a:latin typeface="Century"/>
                <a:cs typeface="Century"/>
              </a:rPr>
              <a:t> </a:t>
            </a:r>
            <a:r>
              <a:rPr sz="2050" spc="-50" dirty="0">
                <a:latin typeface="Calibri"/>
                <a:cs typeface="Calibri"/>
              </a:rPr>
              <a:t>in</a:t>
            </a:r>
            <a:r>
              <a:rPr sz="2050" spc="175" dirty="0">
                <a:latin typeface="Calibri"/>
                <a:cs typeface="Calibri"/>
              </a:rPr>
              <a:t> </a:t>
            </a:r>
            <a:r>
              <a:rPr sz="2050" b="0" i="1" spc="-65" dirty="0">
                <a:solidFill>
                  <a:srgbClr val="990099"/>
                </a:solidFill>
                <a:latin typeface="Bookman Old Style"/>
                <a:cs typeface="Bookman Old Style"/>
              </a:rPr>
              <a:t>n</a:t>
            </a:r>
            <a:endParaRPr sz="2050">
              <a:latin typeface="Bookman Old Style"/>
              <a:cs typeface="Bookman Old Style"/>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13</a:t>
            </a:r>
          </a:p>
        </p:txBody>
      </p:sp>
      <p:sp>
        <p:nvSpPr>
          <p:cNvPr id="50" name="object 50"/>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19</a:t>
            </a:fld>
            <a:endParaRPr spc="2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a:t>
            </a:fld>
            <a:endParaRPr spc="20" dirty="0"/>
          </a:p>
        </p:txBody>
      </p:sp>
      <p:sp>
        <p:nvSpPr>
          <p:cNvPr id="2" name="object 2"/>
          <p:cNvSpPr txBox="1">
            <a:spLocks noGrp="1"/>
          </p:cNvSpPr>
          <p:nvPr>
            <p:ph type="title"/>
          </p:nvPr>
        </p:nvSpPr>
        <p:spPr>
          <a:xfrm>
            <a:off x="535025" y="1010818"/>
            <a:ext cx="7722234" cy="358140"/>
          </a:xfrm>
          <a:prstGeom prst="rect">
            <a:avLst/>
          </a:prstGeom>
          <a:ln w="51816">
            <a:solidFill>
              <a:srgbClr val="000000"/>
            </a:solidFill>
          </a:ln>
        </p:spPr>
        <p:txBody>
          <a:bodyPr vert="horz" wrap="square" lIns="0" tIns="0" rIns="0" bIns="0" rtlCol="0">
            <a:spAutoFit/>
          </a:bodyPr>
          <a:lstStyle/>
          <a:p>
            <a:pPr algn="ctr">
              <a:lnSpc>
                <a:spcPts val="2635"/>
              </a:lnSpc>
            </a:pPr>
            <a:r>
              <a:rPr spc="30" dirty="0"/>
              <a:t>Outline</a:t>
            </a:r>
          </a:p>
        </p:txBody>
      </p:sp>
      <p:sp>
        <p:nvSpPr>
          <p:cNvPr id="3" name="object 3"/>
          <p:cNvSpPr txBox="1"/>
          <p:nvPr/>
        </p:nvSpPr>
        <p:spPr>
          <a:xfrm>
            <a:off x="496555" y="1592038"/>
            <a:ext cx="6085205" cy="4231286"/>
          </a:xfrm>
          <a:prstGeom prst="rect">
            <a:avLst/>
          </a:prstGeom>
        </p:spPr>
        <p:txBody>
          <a:bodyPr vert="horz" wrap="square" lIns="0" tIns="14604" rIns="0" bIns="0" rtlCol="0">
            <a:spAutoFit/>
          </a:bodyPr>
          <a:lstStyle/>
          <a:p>
            <a:pPr marL="381000" indent="-368935">
              <a:lnSpc>
                <a:spcPct val="100000"/>
              </a:lnSpc>
              <a:spcBef>
                <a:spcPts val="114"/>
              </a:spcBef>
              <a:buFont typeface="Cambria"/>
              <a:buChar char="♦"/>
              <a:tabLst>
                <a:tab pos="381000" algn="l"/>
                <a:tab pos="381635" algn="l"/>
              </a:tabLst>
            </a:pPr>
            <a:r>
              <a:rPr lang="en-MY" sz="2050" spc="-35" dirty="0">
                <a:latin typeface="Calibri"/>
                <a:cs typeface="Calibri"/>
              </a:rPr>
              <a:t>Acting Under Uncertainty</a:t>
            </a:r>
          </a:p>
          <a:p>
            <a:pPr marL="12065">
              <a:lnSpc>
                <a:spcPct val="100000"/>
              </a:lnSpc>
              <a:spcBef>
                <a:spcPts val="114"/>
              </a:spcBef>
              <a:tabLst>
                <a:tab pos="381000" algn="l"/>
                <a:tab pos="381635" algn="l"/>
              </a:tabLst>
            </a:pPr>
            <a:endParaRPr lang="en-MY" spc="-35" dirty="0">
              <a:solidFill>
                <a:srgbClr val="9A009A"/>
              </a:solidFill>
              <a:latin typeface="CMSSBX10"/>
              <a:cs typeface="Calibri"/>
            </a:endParaRPr>
          </a:p>
          <a:p>
            <a:pPr marL="381000" indent="-368935">
              <a:lnSpc>
                <a:spcPct val="100000"/>
              </a:lnSpc>
              <a:spcBef>
                <a:spcPts val="114"/>
              </a:spcBef>
              <a:buFont typeface="Cambria"/>
              <a:buChar char="♦"/>
              <a:tabLst>
                <a:tab pos="381000" algn="l"/>
                <a:tab pos="381635" algn="l"/>
              </a:tabLst>
            </a:pPr>
            <a:r>
              <a:rPr lang="en-MY" sz="2050" spc="-35" dirty="0">
                <a:latin typeface="Calibri"/>
                <a:cs typeface="Calibri"/>
              </a:rPr>
              <a:t>Basic Probability Notation</a:t>
            </a:r>
          </a:p>
          <a:p>
            <a:pPr marL="381000" indent="-368935">
              <a:lnSpc>
                <a:spcPct val="100000"/>
              </a:lnSpc>
              <a:spcBef>
                <a:spcPts val="114"/>
              </a:spcBef>
              <a:buFont typeface="Cambria"/>
              <a:buChar char="♦"/>
              <a:tabLst>
                <a:tab pos="381000" algn="l"/>
                <a:tab pos="381635" algn="l"/>
              </a:tabLst>
            </a:pPr>
            <a:endParaRPr lang="en-US" sz="2050" spc="-65" dirty="0">
              <a:latin typeface="Calibri"/>
              <a:cs typeface="Calibri"/>
            </a:endParaRPr>
          </a:p>
          <a:p>
            <a:pPr marL="381000" indent="-368935">
              <a:lnSpc>
                <a:spcPct val="100000"/>
              </a:lnSpc>
              <a:spcBef>
                <a:spcPts val="114"/>
              </a:spcBef>
              <a:buFont typeface="Cambria"/>
              <a:buChar char="♦"/>
              <a:tabLst>
                <a:tab pos="381000" algn="l"/>
                <a:tab pos="381635" algn="l"/>
              </a:tabLst>
            </a:pPr>
            <a:r>
              <a:rPr lang="en-US" sz="2050" spc="-80" dirty="0">
                <a:latin typeface="Calibri"/>
                <a:cs typeface="Calibri"/>
              </a:rPr>
              <a:t>Inference Using Full Joint Distributions</a:t>
            </a:r>
          </a:p>
          <a:p>
            <a:pPr marL="381000" indent="-368935">
              <a:lnSpc>
                <a:spcPct val="100000"/>
              </a:lnSpc>
              <a:spcBef>
                <a:spcPts val="114"/>
              </a:spcBef>
              <a:buFont typeface="Cambria"/>
              <a:buChar char="♦"/>
              <a:tabLst>
                <a:tab pos="381000" algn="l"/>
                <a:tab pos="381635" algn="l"/>
              </a:tabLst>
            </a:pPr>
            <a:endParaRPr lang="en-US" sz="2050" spc="-80" dirty="0">
              <a:latin typeface="Calibri"/>
              <a:cs typeface="Calibri"/>
            </a:endParaRPr>
          </a:p>
          <a:p>
            <a:pPr marL="381000" indent="-368935">
              <a:lnSpc>
                <a:spcPct val="100000"/>
              </a:lnSpc>
              <a:spcBef>
                <a:spcPts val="114"/>
              </a:spcBef>
              <a:buFont typeface="Cambria"/>
              <a:buChar char="♦"/>
              <a:tabLst>
                <a:tab pos="381000" algn="l"/>
                <a:tab pos="381635" algn="l"/>
              </a:tabLst>
            </a:pPr>
            <a:r>
              <a:rPr lang="en-US" sz="2050" spc="10" dirty="0">
                <a:latin typeface="Calibri"/>
                <a:cs typeface="Calibri"/>
              </a:rPr>
              <a:t>Independence</a:t>
            </a:r>
          </a:p>
          <a:p>
            <a:pPr marL="381000" indent="-368935">
              <a:lnSpc>
                <a:spcPct val="100000"/>
              </a:lnSpc>
              <a:spcBef>
                <a:spcPts val="114"/>
              </a:spcBef>
              <a:buFont typeface="Cambria"/>
              <a:buChar char="♦"/>
              <a:tabLst>
                <a:tab pos="381000" algn="l"/>
                <a:tab pos="381635" algn="l"/>
              </a:tabLst>
            </a:pPr>
            <a:endParaRPr lang="en-US" sz="2050" spc="10" dirty="0">
              <a:latin typeface="Calibri"/>
              <a:cs typeface="Calibri"/>
            </a:endParaRPr>
          </a:p>
          <a:p>
            <a:pPr marL="381000" indent="-368935">
              <a:lnSpc>
                <a:spcPct val="100000"/>
              </a:lnSpc>
              <a:spcBef>
                <a:spcPts val="114"/>
              </a:spcBef>
              <a:buFont typeface="Cambria"/>
              <a:buChar char="♦"/>
              <a:tabLst>
                <a:tab pos="381000" algn="l"/>
                <a:tab pos="381635" algn="l"/>
              </a:tabLst>
            </a:pPr>
            <a:r>
              <a:rPr lang="en-US" sz="2050" spc="-60" dirty="0">
                <a:latin typeface="Calibri"/>
                <a:cs typeface="Calibri"/>
              </a:rPr>
              <a:t>Bayes' Rule and Its Use</a:t>
            </a:r>
          </a:p>
          <a:p>
            <a:pPr marL="381000" indent="-368935">
              <a:lnSpc>
                <a:spcPct val="100000"/>
              </a:lnSpc>
              <a:spcBef>
                <a:spcPts val="114"/>
              </a:spcBef>
              <a:buFont typeface="Cambria"/>
              <a:buChar char="♦"/>
              <a:tabLst>
                <a:tab pos="381000" algn="l"/>
                <a:tab pos="381635" algn="l"/>
              </a:tabLst>
            </a:pPr>
            <a:endParaRPr lang="en-MY" sz="2050" spc="-60" dirty="0">
              <a:latin typeface="Calibri"/>
              <a:cs typeface="Calibri"/>
            </a:endParaRPr>
          </a:p>
          <a:p>
            <a:pPr marL="381000" indent="-368935">
              <a:lnSpc>
                <a:spcPct val="100000"/>
              </a:lnSpc>
              <a:spcBef>
                <a:spcPts val="114"/>
              </a:spcBef>
              <a:buFont typeface="Cambria"/>
              <a:buChar char="♦"/>
              <a:tabLst>
                <a:tab pos="381000" algn="l"/>
                <a:tab pos="381635" algn="l"/>
              </a:tabLst>
            </a:pPr>
            <a:r>
              <a:rPr lang="en-MY" sz="2050" dirty="0">
                <a:latin typeface="Calibri"/>
                <a:cs typeface="Calibri"/>
              </a:rPr>
              <a:t>Naive Bayes Models</a:t>
            </a:r>
          </a:p>
          <a:p>
            <a:pPr marL="381000" indent="-368935">
              <a:lnSpc>
                <a:spcPct val="100000"/>
              </a:lnSpc>
              <a:spcBef>
                <a:spcPts val="114"/>
              </a:spcBef>
              <a:buFont typeface="Cambria"/>
              <a:buChar char="♦"/>
              <a:tabLst>
                <a:tab pos="381000" algn="l"/>
                <a:tab pos="381635" algn="l"/>
              </a:tabLst>
            </a:pPr>
            <a:endParaRPr lang="en-MY" sz="2050" dirty="0">
              <a:latin typeface="Calibri"/>
              <a:cs typeface="Calibri"/>
            </a:endParaRPr>
          </a:p>
          <a:p>
            <a:pPr marL="381000" indent="-368935">
              <a:lnSpc>
                <a:spcPct val="100000"/>
              </a:lnSpc>
              <a:spcBef>
                <a:spcPts val="114"/>
              </a:spcBef>
              <a:buFont typeface="Cambria"/>
              <a:buChar char="♦"/>
              <a:tabLst>
                <a:tab pos="381000" algn="l"/>
                <a:tab pos="381635" algn="l"/>
              </a:tabLst>
            </a:pPr>
            <a:r>
              <a:rPr lang="en-MY" sz="2050" dirty="0">
                <a:latin typeface="Calibri"/>
                <a:cs typeface="Calibri"/>
              </a:rPr>
              <a:t>The Wumpus World Revisited</a:t>
            </a:r>
            <a:endParaRPr sz="2050" dirty="0">
              <a:latin typeface="Calibri"/>
              <a:cs typeface="Calibri"/>
            </a:endParaRPr>
          </a:p>
        </p:txBody>
      </p:sp>
      <p:sp>
        <p:nvSpPr>
          <p:cNvPr id="6" name="object 4">
            <a:extLst>
              <a:ext uri="{FF2B5EF4-FFF2-40B4-BE49-F238E27FC236}">
                <a16:creationId xmlns:a16="http://schemas.microsoft.com/office/drawing/2014/main" id="{E9A1AB04-F260-41D9-ABE8-241FE3E9D887}"/>
              </a:ext>
            </a:extLst>
          </p:cNvPr>
          <p:cNvSpPr txBox="1">
            <a:spLocks noGrp="1"/>
          </p:cNvSpPr>
          <p:nvPr>
            <p:ph type="ftr" sz="quarter" idx="5"/>
          </p:nvPr>
        </p:nvSpPr>
        <p:spPr>
          <a:xfrm>
            <a:off x="7315200" y="7217304"/>
            <a:ext cx="656336" cy="115416"/>
          </a:xfrm>
          <a:prstGeom prst="rect">
            <a:avLst/>
          </a:prstGeom>
        </p:spPr>
        <p:txBody>
          <a:bodyPr vert="horz" wrap="square" lIns="0" tIns="0" rIns="0" bIns="0" rtlCol="0">
            <a:spAutoFit/>
          </a:bodyPr>
          <a:lstStyle/>
          <a:p>
            <a:pPr marL="12700">
              <a:lnSpc>
                <a:spcPts val="885"/>
              </a:lnSpc>
            </a:pPr>
            <a:r>
              <a:rPr lang="en-MY" spc="15" dirty="0"/>
              <a:t>Chapter 12</a:t>
            </a:r>
            <a:endParaRPr spc="20" dirty="0"/>
          </a:p>
        </p:txBody>
      </p:sp>
      <p:sp>
        <p:nvSpPr>
          <p:cNvPr id="7" name="TextBox 6">
            <a:extLst>
              <a:ext uri="{FF2B5EF4-FFF2-40B4-BE49-F238E27FC236}">
                <a16:creationId xmlns:a16="http://schemas.microsoft.com/office/drawing/2014/main" id="{49318B1A-E486-4320-8D38-8EC1603DC596}"/>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8" name="Picture 7">
            <a:extLst>
              <a:ext uri="{FF2B5EF4-FFF2-40B4-BE49-F238E27FC236}">
                <a16:creationId xmlns:a16="http://schemas.microsoft.com/office/drawing/2014/main" id="{ECB44CC4-07AE-4979-8FAA-6959AFA83644}"/>
              </a:ext>
            </a:extLst>
          </p:cNvPr>
          <p:cNvPicPr>
            <a:picLocks noChangeAspect="1"/>
          </p:cNvPicPr>
          <p:nvPr/>
        </p:nvPicPr>
        <p:blipFill>
          <a:blip r:embed="rId2"/>
          <a:stretch>
            <a:fillRect/>
          </a:stretch>
        </p:blipFill>
        <p:spPr>
          <a:xfrm>
            <a:off x="529163" y="7217304"/>
            <a:ext cx="914400" cy="2762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US" spc="25" dirty="0"/>
              <a:t>Naïve Bayes Models</a:t>
            </a:r>
            <a:endParaRPr lang="en-MY" spc="2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20</a:t>
            </a:fld>
            <a:endParaRPr spc="20" dirty="0"/>
          </a:p>
        </p:txBody>
      </p:sp>
      <p:sp>
        <p:nvSpPr>
          <p:cNvPr id="7" name="object 4">
            <a:extLst>
              <a:ext uri="{FF2B5EF4-FFF2-40B4-BE49-F238E27FC236}">
                <a16:creationId xmlns:a16="http://schemas.microsoft.com/office/drawing/2014/main" id="{9D6869AB-DE63-4190-9ED4-5D952763DDCD}"/>
              </a:ext>
            </a:extLst>
          </p:cNvPr>
          <p:cNvSpPr txBox="1">
            <a:spLocks noGrp="1"/>
          </p:cNvSpPr>
          <p:nvPr>
            <p:ph type="ftr" sz="quarter" idx="5"/>
          </p:nvPr>
        </p:nvSpPr>
        <p:spPr>
          <a:xfrm>
            <a:off x="7315200" y="7217304"/>
            <a:ext cx="656336" cy="115416"/>
          </a:xfrm>
          <a:prstGeom prst="rect">
            <a:avLst/>
          </a:prstGeom>
        </p:spPr>
        <p:txBody>
          <a:bodyPr vert="horz" wrap="square" lIns="0" tIns="0" rIns="0" bIns="0" rtlCol="0">
            <a:spAutoFit/>
          </a:bodyPr>
          <a:lstStyle/>
          <a:p>
            <a:pPr marL="12700">
              <a:lnSpc>
                <a:spcPts val="885"/>
              </a:lnSpc>
            </a:pPr>
            <a:r>
              <a:rPr lang="en-MY" spc="15" dirty="0"/>
              <a:t>Chapter 12</a:t>
            </a:r>
            <a:endParaRPr spc="20" dirty="0"/>
          </a:p>
        </p:txBody>
      </p:sp>
      <mc:AlternateContent xmlns:mc="http://schemas.openxmlformats.org/markup-compatibility/2006" xmlns:a14="http://schemas.microsoft.com/office/drawing/2010/main">
        <mc:Choice Requires="a14">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2919710"/>
              </a:xfrm>
              <a:prstGeom prst="rect">
                <a:avLst/>
              </a:prstGeom>
            </p:spPr>
            <p:txBody>
              <a:bodyPr vert="horz" wrap="square" lIns="0" tIns="10795" rIns="0" bIns="0" rtlCol="0">
                <a:spAutoFit/>
              </a:bodyPr>
              <a:lstStyle/>
              <a:p>
                <a:pPr marL="285750" indent="-285750">
                  <a:buFont typeface="Arial" panose="020B0604020202020204" pitchFamily="34" charset="0"/>
                  <a:buChar char="•"/>
                </a:pPr>
                <a:r>
                  <a:rPr lang="en-US" dirty="0">
                    <a:latin typeface="NimbusRomNo9L-Regu"/>
                  </a:rPr>
                  <a:t>The full joint distribution can be written as</a:t>
                </a:r>
              </a:p>
              <a:p>
                <a:pPr marL="285750" indent="-285750">
                  <a:buFont typeface="Arial" panose="020B0604020202020204" pitchFamily="34" charset="0"/>
                  <a:buChar char="•"/>
                </a:pPr>
                <a:endParaRPr lang="en-US" sz="1800" b="1" i="1" u="none" strike="noStrike" baseline="0" dirty="0">
                  <a:latin typeface="NimbusRomNo9L-Regu"/>
                </a:endParaRPr>
              </a:p>
              <a:p>
                <a:pPr algn="ctr"/>
                <a:r>
                  <a:rPr lang="fr-FR" sz="1800" b="1" i="1" u="none" strike="noStrike" baseline="0" dirty="0">
                    <a:latin typeface="Lucida Sans" panose="020B0602030504020204" pitchFamily="34" charset="0"/>
                  </a:rPr>
                  <a:t>P</a:t>
                </a:r>
                <a:r>
                  <a:rPr lang="fr-FR" sz="1800" b="0" i="1" u="none" strike="noStrike" baseline="0" dirty="0">
                    <a:latin typeface="Tahoma" panose="020B0604030504040204" pitchFamily="34" charset="0"/>
                  </a:rPr>
                  <a:t>(</a:t>
                </a:r>
                <a:r>
                  <a:rPr lang="fr-FR" sz="1800" b="0" i="1" u="none" strike="noStrike" baseline="0" dirty="0">
                    <a:latin typeface="Times New Roman" panose="02020603050405020304" pitchFamily="18" charset="0"/>
                  </a:rPr>
                  <a:t>Cause</a:t>
                </a:r>
                <a:r>
                  <a:rPr lang="fr-FR" sz="1800" b="0" i="1" u="none" strike="noStrike" baseline="0" dirty="0">
                    <a:latin typeface="Arial" panose="020B0604020202020204" pitchFamily="34" charset="0"/>
                  </a:rPr>
                  <a:t>, </a:t>
                </a:r>
                <a:r>
                  <a:rPr lang="fr-FR" sz="1800" b="0" i="1" u="none" strike="noStrike" baseline="0" dirty="0">
                    <a:latin typeface="Times New Roman" panose="02020603050405020304" pitchFamily="18" charset="0"/>
                  </a:rPr>
                  <a:t>Effect</a:t>
                </a:r>
                <a:r>
                  <a:rPr lang="fr-FR" sz="1800" b="0" i="0" u="none" strike="noStrike" baseline="-25000" dirty="0">
                    <a:latin typeface="Book Antiqua" panose="02040602050305030304" pitchFamily="18" charset="0"/>
                  </a:rPr>
                  <a:t>1</a:t>
                </a:r>
                <a:r>
                  <a:rPr lang="en-MY" sz="1800" b="0" i="1" u="none" strike="noStrike" baseline="0" dirty="0">
                    <a:latin typeface="Arial" panose="020B0604020202020204" pitchFamily="34" charset="0"/>
                  </a:rPr>
                  <a:t> , . . . , </a:t>
                </a:r>
                <a:r>
                  <a:rPr lang="en-MY" sz="1800" b="0" i="1" u="none" strike="noStrike" baseline="0" dirty="0" err="1">
                    <a:latin typeface="Times New Roman" panose="02020603050405020304" pitchFamily="18" charset="0"/>
                  </a:rPr>
                  <a:t>Effect</a:t>
                </a:r>
                <a:r>
                  <a:rPr lang="en-MY" sz="1800" b="0" i="1" u="none" strike="noStrike" baseline="-25000" dirty="0" err="1">
                    <a:latin typeface="Times New Roman" panose="02020603050405020304" pitchFamily="18" charset="0"/>
                  </a:rPr>
                  <a:t>n</a:t>
                </a:r>
                <a:r>
                  <a:rPr lang="en-MY" sz="1800" b="0" i="0" u="none" strike="noStrike" baseline="30000" dirty="0">
                    <a:latin typeface="Tahoma" panose="020B0604030504040204" pitchFamily="34" charset="0"/>
                  </a:rPr>
                  <a:t>)</a:t>
                </a:r>
                <a:r>
                  <a:rPr lang="en-MY" sz="1800" b="1" i="1" u="none" strike="noStrike" baseline="0" dirty="0">
                    <a:latin typeface="Lucida Sans" panose="020B0602030504020204" pitchFamily="34" charset="0"/>
                  </a:rPr>
                  <a:t> = P</a:t>
                </a:r>
                <a:r>
                  <a:rPr lang="en-MY" sz="1800" b="0" i="1"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Cause) </a:t>
                </a:r>
                <a:r>
                  <a:rPr lang="en-MY" sz="1800" b="0" i="1" u="none" strike="noStrike" baseline="0" dirty="0">
                    <a:latin typeface="Tahoma" panose="020B0604030504040204" pitchFamily="34" charset="0"/>
                  </a:rPr>
                  <a:t>) </a:t>
                </a:r>
                <a14:m>
                  <m:oMath xmlns:m="http://schemas.openxmlformats.org/officeDocument/2006/math">
                    <m:nary>
                      <m:naryPr>
                        <m:chr m:val="∏"/>
                        <m:supHide m:val="on"/>
                        <m:ctrlPr>
                          <a:rPr lang="en-MY" sz="1800" b="0" i="1" u="none" strike="noStrike" baseline="0" smtClean="0">
                            <a:latin typeface="Cambria Math" panose="02040503050406030204" pitchFamily="18" charset="0"/>
                          </a:rPr>
                        </m:ctrlPr>
                      </m:naryPr>
                      <m:sub>
                        <m:r>
                          <m:rPr>
                            <m:brk m:alnAt="7"/>
                          </m:rPr>
                          <a:rPr lang="en-US" sz="1800" b="0" i="1" u="none" strike="noStrike" baseline="0" smtClean="0">
                            <a:latin typeface="Cambria Math" panose="02040503050406030204" pitchFamily="18" charset="0"/>
                          </a:rPr>
                          <m:t>𝑖</m:t>
                        </m:r>
                      </m:sub>
                      <m:sup/>
                      <m:e>
                        <m:r>
                          <m:rPr>
                            <m:nor/>
                          </m:rPr>
                          <a:rPr lang="en-MY" b="1" i="1" dirty="0">
                            <a:latin typeface="Lucida Sans" panose="020B0602030504020204" pitchFamily="34" charset="0"/>
                          </a:rPr>
                          <m:t>P</m:t>
                        </m:r>
                        <m:r>
                          <m:rPr>
                            <m:nor/>
                          </m:rPr>
                          <a:rPr lang="en-MY" i="1" dirty="0">
                            <a:latin typeface="Tahoma" panose="020B0604030504040204" pitchFamily="34" charset="0"/>
                          </a:rPr>
                          <m:t>(</m:t>
                        </m:r>
                        <m:r>
                          <m:rPr>
                            <m:nor/>
                          </m:rPr>
                          <a:rPr lang="en-MY" i="1" dirty="0">
                            <a:latin typeface="Times New Roman" panose="02020603050405020304" pitchFamily="18" charset="0"/>
                          </a:rPr>
                          <m:t>Effect</m:t>
                        </m:r>
                        <m:r>
                          <m:rPr>
                            <m:nor/>
                          </m:rPr>
                          <a:rPr lang="en-MY" i="1" baseline="-25000" dirty="0">
                            <a:latin typeface="Times New Roman" panose="02020603050405020304" pitchFamily="18" charset="0"/>
                          </a:rPr>
                          <m:t>i</m:t>
                        </m:r>
                        <m:r>
                          <m:rPr>
                            <m:nor/>
                          </m:rPr>
                          <a:rPr lang="en-MY" i="1" dirty="0">
                            <a:latin typeface="Times New Roman" panose="02020603050405020304" pitchFamily="18" charset="0"/>
                          </a:rPr>
                          <m:t> |</m:t>
                        </m:r>
                        <m:r>
                          <m:rPr>
                            <m:nor/>
                          </m:rPr>
                          <a:rPr lang="en-MY" i="1" dirty="0">
                            <a:latin typeface="Times New Roman" panose="02020603050405020304" pitchFamily="18" charset="0"/>
                          </a:rPr>
                          <m:t>Cause</m:t>
                        </m:r>
                        <m:r>
                          <m:rPr>
                            <m:nor/>
                          </m:rPr>
                          <a:rPr lang="en-MY" dirty="0">
                            <a:latin typeface="Tahoma" panose="020B0604030504040204" pitchFamily="34" charset="0"/>
                          </a:rPr>
                          <m:t>) </m:t>
                        </m:r>
                      </m:e>
                    </m:nary>
                  </m:oMath>
                </a14:m>
                <a:endParaRPr lang="fr-FR" sz="1800" b="0" i="1" u="none" strike="noStrike" baseline="30000" dirty="0">
                  <a:latin typeface="Times New Roman" panose="02020603050405020304" pitchFamily="18" charset="0"/>
                </a:endParaRPr>
              </a:p>
              <a:p>
                <a:pPr marL="285750" indent="-285750">
                  <a:buFont typeface="Arial" panose="020B0604020202020204" pitchFamily="34" charset="0"/>
                  <a:buChar char="•"/>
                </a:pPr>
                <a:endParaRPr lang="en-MY" sz="1800" b="0" i="1" u="none" strike="noStrike" baseline="0" dirty="0">
                  <a:latin typeface="Arial" panose="020B0604020202020204" pitchFamily="34" charset="0"/>
                </a:endParaRPr>
              </a:p>
              <a:p>
                <a:pPr marL="285750" indent="-285750" algn="l">
                  <a:buFont typeface="Arial" panose="020B0604020202020204" pitchFamily="34" charset="0"/>
                  <a:buChar char="•"/>
                </a:pPr>
                <a:r>
                  <a:rPr lang="en-US" sz="1800" b="0" i="0" u="none" strike="noStrike" baseline="0" dirty="0">
                    <a:latin typeface="NimbusRomNo9L-Regu"/>
                  </a:rPr>
                  <a:t>Such a probability distribution is called a </a:t>
                </a:r>
                <a:r>
                  <a:rPr lang="en-US" sz="1800" b="0" i="0" u="none" strike="noStrike" baseline="0" dirty="0">
                    <a:latin typeface="NimbusRomNo9L-Medi"/>
                  </a:rPr>
                  <a:t>naive Bayes </a:t>
                </a:r>
                <a:r>
                  <a:rPr lang="en-US" sz="1800" b="0" i="0" u="none" strike="noStrike" baseline="0" dirty="0">
                    <a:latin typeface="NimbusRomNo9L-Regu"/>
                  </a:rPr>
                  <a:t>model—“naive” because it is often used (as a simplifying assumption) in cases where the “effect” variables are </a:t>
                </a:r>
                <a:r>
                  <a:rPr lang="en-US" sz="1800" b="0" i="0" u="none" strike="noStrike" baseline="0" dirty="0">
                    <a:latin typeface="NimbusRomNo9L-ReguItal"/>
                  </a:rPr>
                  <a:t>not </a:t>
                </a:r>
                <a:r>
                  <a:rPr lang="en-US" sz="1800" b="0" i="0" u="none" strike="noStrike" baseline="0" dirty="0">
                    <a:latin typeface="NimbusRomNo9L-Regu"/>
                  </a:rPr>
                  <a:t>strictly independent </a:t>
                </a:r>
                <a:r>
                  <a:rPr lang="en-MY" sz="1800" b="0" i="0" u="none" strike="noStrike" baseline="0" dirty="0">
                    <a:latin typeface="NimbusRomNo9L-Regu"/>
                  </a:rPr>
                  <a:t>given the cause variable.</a:t>
                </a:r>
                <a:endParaRPr lang="en-MY" sz="1800" b="0" i="1" u="none" strike="noStrike" baseline="0" dirty="0">
                  <a:latin typeface="Times New Roman" panose="02020603050405020304" pitchFamily="18" charset="0"/>
                </a:endParaRPr>
              </a:p>
              <a:p>
                <a:pPr marL="285750" indent="-285750" algn="l">
                  <a:buFont typeface="Arial" panose="020B0604020202020204" pitchFamily="34" charset="0"/>
                  <a:buChar char="•"/>
                </a:pPr>
                <a:endParaRPr lang="en-US"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Call the observed effects </a:t>
                </a:r>
                <a:r>
                  <a:rPr lang="en-US" sz="1800" b="1" i="0" u="none" strike="noStrike" baseline="0" dirty="0">
                    <a:latin typeface="NimbusRomNo9L-Regu"/>
                  </a:rPr>
                  <a:t>E</a:t>
                </a:r>
                <a:r>
                  <a:rPr lang="en-US" sz="1800" b="0" i="0" u="none" strike="noStrike" baseline="0" dirty="0">
                    <a:latin typeface="NimbusRomNo9L-Regu"/>
                  </a:rPr>
                  <a:t>=</a:t>
                </a:r>
                <a:r>
                  <a:rPr lang="en-US" sz="1800" b="1" i="0" u="none" strike="noStrike" baseline="0" dirty="0">
                    <a:latin typeface="NimbusRomNo9L-Regu"/>
                  </a:rPr>
                  <a:t>e</a:t>
                </a:r>
                <a:r>
                  <a:rPr lang="en-US" sz="1800" b="0" i="0" u="none" strike="noStrike" baseline="0" dirty="0">
                    <a:latin typeface="NimbusRomNo9L-Regu"/>
                  </a:rPr>
                  <a:t>, while the remaining effect variables </a:t>
                </a:r>
                <a:r>
                  <a:rPr lang="en-US" sz="1800" b="1" i="0" u="none" strike="noStrike" baseline="0" dirty="0">
                    <a:latin typeface="NimbusRomNo9L-Regu"/>
                  </a:rPr>
                  <a:t>Y</a:t>
                </a:r>
                <a:r>
                  <a:rPr lang="en-US" sz="1800" b="0" i="0" u="none" strike="noStrike" baseline="0" dirty="0">
                    <a:latin typeface="NimbusRomNo9L-Regu"/>
                  </a:rPr>
                  <a:t> are unobserved</a:t>
                </a:r>
                <a:endParaRPr lang="en-MY" sz="1800" b="0" i="0" u="none" strike="noStrike" baseline="0" dirty="0">
                  <a:latin typeface="Tahoma" panose="020B0604030504040204" pitchFamily="34" charset="0"/>
                </a:endParaRPr>
              </a:p>
              <a:p>
                <a:pPr marR="44130" algn="ctr"/>
                <a:endParaRPr lang="en-MY" sz="1800" b="0" i="1" u="none" strike="noStrike" baseline="0" dirty="0">
                  <a:latin typeface="Times New Roman" panose="02020603050405020304" pitchFamily="18" charset="0"/>
                </a:endParaRPr>
              </a:p>
              <a:p>
                <a:pPr marL="285750" indent="-285750">
                  <a:buFont typeface="Arial" panose="020B0604020202020204" pitchFamily="34" charset="0"/>
                  <a:buChar char="•"/>
                </a:pPr>
                <a:endParaRPr lang="en-US" sz="900" i="0" u="none" strike="noStrike" baseline="0" dirty="0">
                  <a:latin typeface="NimbusRomNo9L-Regu"/>
                </a:endParaRPr>
              </a:p>
            </p:txBody>
          </p:sp>
        </mc:Choice>
        <mc:Fallback xmlns="">
          <p:sp>
            <p:nvSpPr>
              <p:cNvPr id="8" name="object 3">
                <a:extLst>
                  <a:ext uri="{FF2B5EF4-FFF2-40B4-BE49-F238E27FC236}">
                    <a16:creationId xmlns:a16="http://schemas.microsoft.com/office/drawing/2014/main" id="{BFB36710-1970-499A-B372-4F96AC3760CD}"/>
                  </a:ext>
                </a:extLst>
              </p:cNvPr>
              <p:cNvSpPr txBox="1">
                <a:spLocks noRot="1" noChangeAspect="1" noMove="1" noResize="1" noEditPoints="1" noAdjustHandles="1" noChangeArrowheads="1" noChangeShapeType="1" noTextEdit="1"/>
              </p:cNvSpPr>
              <p:nvPr/>
            </p:nvSpPr>
            <p:spPr>
              <a:xfrm>
                <a:off x="477579" y="1600200"/>
                <a:ext cx="8209221" cy="2919710"/>
              </a:xfrm>
              <a:prstGeom prst="rect">
                <a:avLst/>
              </a:prstGeom>
              <a:blipFill>
                <a:blip r:embed="rId2"/>
                <a:stretch>
                  <a:fillRect l="-1559" t="-2510" r="-2004"/>
                </a:stretch>
              </a:blipFill>
            </p:spPr>
            <p:txBody>
              <a:bodyPr/>
              <a:lstStyle/>
              <a:p>
                <a:r>
                  <a:rPr lang="en-MY">
                    <a:noFill/>
                  </a:rPr>
                  <a:t> </a:t>
                </a:r>
              </a:p>
            </p:txBody>
          </p:sp>
        </mc:Fallback>
      </mc:AlternateContent>
      <p:pic>
        <p:nvPicPr>
          <p:cNvPr id="4" name="Picture 3">
            <a:extLst>
              <a:ext uri="{FF2B5EF4-FFF2-40B4-BE49-F238E27FC236}">
                <a16:creationId xmlns:a16="http://schemas.microsoft.com/office/drawing/2014/main" id="{086D5D25-933C-432C-9554-202EC72DE09A}"/>
              </a:ext>
            </a:extLst>
          </p:cNvPr>
          <p:cNvPicPr>
            <a:picLocks noChangeAspect="1"/>
          </p:cNvPicPr>
          <p:nvPr/>
        </p:nvPicPr>
        <p:blipFill>
          <a:blip r:embed="rId3"/>
          <a:stretch>
            <a:fillRect/>
          </a:stretch>
        </p:blipFill>
        <p:spPr>
          <a:xfrm>
            <a:off x="1753106" y="4484051"/>
            <a:ext cx="6381750" cy="2028825"/>
          </a:xfrm>
          <a:prstGeom prst="rect">
            <a:avLst/>
          </a:prstGeom>
        </p:spPr>
      </p:pic>
    </p:spTree>
    <p:extLst>
      <p:ext uri="{BB962C8B-B14F-4D97-AF65-F5344CB8AC3E}">
        <p14:creationId xmlns:p14="http://schemas.microsoft.com/office/powerpoint/2010/main" val="2393611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MY" spc="114" dirty="0"/>
              <a:t>The Wumpus World Revisited</a:t>
            </a:r>
            <a:endParaRPr spc="130" dirty="0"/>
          </a:p>
        </p:txBody>
      </p:sp>
      <p:sp>
        <p:nvSpPr>
          <p:cNvPr id="3" name="object 3"/>
          <p:cNvSpPr/>
          <p:nvPr/>
        </p:nvSpPr>
        <p:spPr>
          <a:xfrm>
            <a:off x="3676383" y="1308366"/>
            <a:ext cx="2700020" cy="2700020"/>
          </a:xfrm>
          <a:custGeom>
            <a:avLst/>
            <a:gdLst/>
            <a:ahLst/>
            <a:cxnLst/>
            <a:rect l="l" t="t" r="r" b="b"/>
            <a:pathLst>
              <a:path w="2700020" h="2700020">
                <a:moveTo>
                  <a:pt x="7493" y="0"/>
                </a:moveTo>
                <a:lnTo>
                  <a:pt x="2692400" y="0"/>
                </a:lnTo>
                <a:lnTo>
                  <a:pt x="2699905" y="2699905"/>
                </a:lnTo>
                <a:lnTo>
                  <a:pt x="0" y="2699905"/>
                </a:lnTo>
                <a:lnTo>
                  <a:pt x="7493" y="0"/>
                </a:lnTo>
                <a:close/>
              </a:path>
            </a:pathLst>
          </a:custGeom>
          <a:ln w="14473">
            <a:solidFill>
              <a:srgbClr val="00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3676372" y="1308369"/>
          <a:ext cx="2700019" cy="2697480"/>
        </p:xfrm>
        <a:graphic>
          <a:graphicData uri="http://schemas.openxmlformats.org/drawingml/2006/table">
            <a:tbl>
              <a:tblPr firstRow="1" bandRow="1">
                <a:tableStyleId>{2D5ABB26-0587-4C30-8999-92F81FD0307C}</a:tableStyleId>
              </a:tblPr>
              <a:tblGrid>
                <a:gridCol w="675005">
                  <a:extLst>
                    <a:ext uri="{9D8B030D-6E8A-4147-A177-3AD203B41FA5}">
                      <a16:colId xmlns:a16="http://schemas.microsoft.com/office/drawing/2014/main" val="20000"/>
                    </a:ext>
                  </a:extLst>
                </a:gridCol>
                <a:gridCol w="675005">
                  <a:extLst>
                    <a:ext uri="{9D8B030D-6E8A-4147-A177-3AD203B41FA5}">
                      <a16:colId xmlns:a16="http://schemas.microsoft.com/office/drawing/2014/main" val="20001"/>
                    </a:ext>
                  </a:extLst>
                </a:gridCol>
                <a:gridCol w="675004">
                  <a:extLst>
                    <a:ext uri="{9D8B030D-6E8A-4147-A177-3AD203B41FA5}">
                      <a16:colId xmlns:a16="http://schemas.microsoft.com/office/drawing/2014/main" val="20002"/>
                    </a:ext>
                  </a:extLst>
                </a:gridCol>
                <a:gridCol w="675005">
                  <a:extLst>
                    <a:ext uri="{9D8B030D-6E8A-4147-A177-3AD203B41FA5}">
                      <a16:colId xmlns:a16="http://schemas.microsoft.com/office/drawing/2014/main" val="20003"/>
                    </a:ext>
                  </a:extLst>
                </a:gridCol>
              </a:tblGrid>
              <a:tr h="674370">
                <a:tc>
                  <a:txBody>
                    <a:bodyPr/>
                    <a:lstStyle/>
                    <a:p>
                      <a:pPr marL="45085">
                        <a:lnSpc>
                          <a:spcPts val="1145"/>
                        </a:lnSpc>
                      </a:pPr>
                      <a:r>
                        <a:rPr sz="1000" dirty="0">
                          <a:latin typeface="Arial"/>
                          <a:cs typeface="Arial"/>
                        </a:rPr>
                        <a:t>1,4</a:t>
                      </a:r>
                      <a:endParaRPr sz="1000">
                        <a:latin typeface="Arial"/>
                        <a:cs typeface="Arial"/>
                      </a:endParaRPr>
                    </a:p>
                  </a:txBody>
                  <a:tcPr marL="0" marR="0" marT="0" marB="0">
                    <a:lnR w="9525">
                      <a:solidFill>
                        <a:srgbClr val="000000"/>
                      </a:solidFill>
                      <a:prstDash val="solid"/>
                    </a:lnR>
                    <a:lnB w="9525">
                      <a:solidFill>
                        <a:srgbClr val="000000"/>
                      </a:solidFill>
                      <a:prstDash val="solid"/>
                    </a:lnB>
                    <a:solidFill>
                      <a:srgbClr val="D2D2D2"/>
                    </a:solidFill>
                  </a:tcPr>
                </a:tc>
                <a:tc>
                  <a:txBody>
                    <a:bodyPr/>
                    <a:lstStyle/>
                    <a:p>
                      <a:pPr marL="44450">
                        <a:lnSpc>
                          <a:spcPts val="1145"/>
                        </a:lnSpc>
                      </a:pPr>
                      <a:r>
                        <a:rPr sz="1000" dirty="0">
                          <a:latin typeface="Arial"/>
                          <a:cs typeface="Arial"/>
                        </a:rPr>
                        <a:t>2,4</a:t>
                      </a:r>
                      <a:endParaRPr sz="1000">
                        <a:latin typeface="Arial"/>
                        <a:cs typeface="Arial"/>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D2D2D2"/>
                    </a:solidFill>
                  </a:tcPr>
                </a:tc>
                <a:tc>
                  <a:txBody>
                    <a:bodyPr/>
                    <a:lstStyle/>
                    <a:p>
                      <a:pPr marL="34925">
                        <a:lnSpc>
                          <a:spcPts val="1145"/>
                        </a:lnSpc>
                      </a:pPr>
                      <a:r>
                        <a:rPr sz="1000" dirty="0">
                          <a:latin typeface="Arial"/>
                          <a:cs typeface="Arial"/>
                        </a:rPr>
                        <a:t>3,4</a:t>
                      </a:r>
                      <a:endParaRPr sz="1000">
                        <a:latin typeface="Arial"/>
                        <a:cs typeface="Arial"/>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D2D2D2"/>
                    </a:solidFill>
                  </a:tcPr>
                </a:tc>
                <a:tc>
                  <a:txBody>
                    <a:bodyPr/>
                    <a:lstStyle/>
                    <a:p>
                      <a:pPr marL="34290">
                        <a:lnSpc>
                          <a:spcPts val="1145"/>
                        </a:lnSpc>
                      </a:pPr>
                      <a:r>
                        <a:rPr sz="1000" dirty="0">
                          <a:latin typeface="Arial"/>
                          <a:cs typeface="Arial"/>
                        </a:rPr>
                        <a:t>4,4</a:t>
                      </a:r>
                      <a:endParaRPr sz="1000">
                        <a:latin typeface="Arial"/>
                        <a:cs typeface="Arial"/>
                      </a:endParaRPr>
                    </a:p>
                  </a:txBody>
                  <a:tcPr marL="0" marR="0" marT="0" marB="0">
                    <a:lnL w="9525">
                      <a:solidFill>
                        <a:srgbClr val="000000"/>
                      </a:solidFill>
                      <a:prstDash val="solid"/>
                    </a:lnL>
                    <a:lnB w="9525">
                      <a:solidFill>
                        <a:srgbClr val="000000"/>
                      </a:solidFill>
                      <a:prstDash val="solid"/>
                    </a:lnB>
                    <a:solidFill>
                      <a:srgbClr val="D2D2D2"/>
                    </a:solidFill>
                  </a:tcPr>
                </a:tc>
                <a:extLst>
                  <a:ext uri="{0D108BD9-81ED-4DB2-BD59-A6C34878D82A}">
                    <a16:rowId xmlns:a16="http://schemas.microsoft.com/office/drawing/2014/main" val="10000"/>
                  </a:ext>
                </a:extLst>
              </a:tr>
              <a:tr h="674370">
                <a:tc>
                  <a:txBody>
                    <a:bodyPr/>
                    <a:lstStyle/>
                    <a:p>
                      <a:pPr marL="45085">
                        <a:lnSpc>
                          <a:spcPts val="1140"/>
                        </a:lnSpc>
                      </a:pPr>
                      <a:r>
                        <a:rPr sz="1000" dirty="0">
                          <a:latin typeface="Arial"/>
                          <a:cs typeface="Arial"/>
                        </a:rPr>
                        <a:t>1,3</a:t>
                      </a:r>
                      <a:endParaRPr sz="1000">
                        <a:latin typeface="Arial"/>
                        <a:cs typeface="Arial"/>
                      </a:endParaRPr>
                    </a:p>
                  </a:txBody>
                  <a:tcPr marL="0" marR="0" marT="0" marB="0">
                    <a:lnR w="9525">
                      <a:solidFill>
                        <a:srgbClr val="000000"/>
                      </a:solidFill>
                      <a:prstDash val="solid"/>
                    </a:lnR>
                    <a:lnT w="9525">
                      <a:solidFill>
                        <a:srgbClr val="000000"/>
                      </a:solidFill>
                      <a:prstDash val="solid"/>
                    </a:lnT>
                    <a:lnB w="9525">
                      <a:solidFill>
                        <a:srgbClr val="000000"/>
                      </a:solidFill>
                      <a:prstDash val="solid"/>
                    </a:lnB>
                    <a:solidFill>
                      <a:srgbClr val="FFFF00"/>
                    </a:solidFill>
                  </a:tcPr>
                </a:tc>
                <a:tc>
                  <a:txBody>
                    <a:bodyPr/>
                    <a:lstStyle/>
                    <a:p>
                      <a:pPr marL="44450">
                        <a:lnSpc>
                          <a:spcPts val="1140"/>
                        </a:lnSpc>
                      </a:pPr>
                      <a:r>
                        <a:rPr sz="1000" dirty="0">
                          <a:latin typeface="Arial"/>
                          <a:cs typeface="Arial"/>
                        </a:rPr>
                        <a:t>2,3</a:t>
                      </a:r>
                      <a:endParaRPr sz="1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2D2D2"/>
                    </a:solidFill>
                  </a:tcPr>
                </a:tc>
                <a:tc>
                  <a:txBody>
                    <a:bodyPr/>
                    <a:lstStyle/>
                    <a:p>
                      <a:pPr marL="34925">
                        <a:lnSpc>
                          <a:spcPts val="1140"/>
                        </a:lnSpc>
                      </a:pPr>
                      <a:r>
                        <a:rPr sz="1000" dirty="0">
                          <a:latin typeface="Arial"/>
                          <a:cs typeface="Arial"/>
                        </a:rPr>
                        <a:t>3,3</a:t>
                      </a:r>
                      <a:endParaRPr sz="1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2D2D2"/>
                    </a:solidFill>
                  </a:tcPr>
                </a:tc>
                <a:tc>
                  <a:txBody>
                    <a:bodyPr/>
                    <a:lstStyle/>
                    <a:p>
                      <a:pPr marL="34290">
                        <a:lnSpc>
                          <a:spcPts val="1140"/>
                        </a:lnSpc>
                      </a:pPr>
                      <a:r>
                        <a:rPr sz="1000" dirty="0">
                          <a:latin typeface="Arial"/>
                          <a:cs typeface="Arial"/>
                        </a:rPr>
                        <a:t>4,3</a:t>
                      </a:r>
                      <a:endParaRPr sz="1000">
                        <a:latin typeface="Arial"/>
                        <a:cs typeface="Arial"/>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solidFill>
                      <a:srgbClr val="D2D2D2"/>
                    </a:solidFill>
                  </a:tcPr>
                </a:tc>
                <a:extLst>
                  <a:ext uri="{0D108BD9-81ED-4DB2-BD59-A6C34878D82A}">
                    <a16:rowId xmlns:a16="http://schemas.microsoft.com/office/drawing/2014/main" val="10001"/>
                  </a:ext>
                </a:extLst>
              </a:tr>
              <a:tr h="674370">
                <a:tc>
                  <a:txBody>
                    <a:bodyPr/>
                    <a:lstStyle/>
                    <a:p>
                      <a:pPr marL="45085">
                        <a:lnSpc>
                          <a:spcPts val="925"/>
                        </a:lnSpc>
                      </a:pPr>
                      <a:r>
                        <a:rPr sz="1000" dirty="0">
                          <a:latin typeface="Arial"/>
                          <a:cs typeface="Arial"/>
                        </a:rPr>
                        <a:t>1,2</a:t>
                      </a:r>
                      <a:endParaRPr sz="1000">
                        <a:latin typeface="Arial"/>
                        <a:cs typeface="Arial"/>
                      </a:endParaRPr>
                    </a:p>
                    <a:p>
                      <a:pPr marL="4445" algn="ctr">
                        <a:lnSpc>
                          <a:spcPts val="1545"/>
                        </a:lnSpc>
                      </a:pPr>
                      <a:r>
                        <a:rPr sz="1400" b="1" dirty="0">
                          <a:latin typeface="Times New Roman"/>
                          <a:cs typeface="Times New Roman"/>
                        </a:rPr>
                        <a:t>B</a:t>
                      </a:r>
                      <a:endParaRPr sz="1400">
                        <a:latin typeface="Times New Roman"/>
                        <a:cs typeface="Times New Roman"/>
                      </a:endParaRPr>
                    </a:p>
                    <a:p>
                      <a:pPr marL="10160" algn="ctr">
                        <a:lnSpc>
                          <a:spcPct val="100000"/>
                        </a:lnSpc>
                        <a:spcBef>
                          <a:spcPts val="680"/>
                        </a:spcBef>
                      </a:pPr>
                      <a:r>
                        <a:rPr sz="1400" b="1" spc="5" dirty="0">
                          <a:latin typeface="Times New Roman"/>
                          <a:cs typeface="Times New Roman"/>
                        </a:rPr>
                        <a:t>OK</a:t>
                      </a:r>
                      <a:endParaRPr sz="1400">
                        <a:latin typeface="Times New Roman"/>
                        <a:cs typeface="Times New Roman"/>
                      </a:endParaRPr>
                    </a:p>
                  </a:txBody>
                  <a:tcPr marL="0" marR="0" marT="0" marB="0">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44450">
                        <a:lnSpc>
                          <a:spcPts val="1060"/>
                        </a:lnSpc>
                      </a:pPr>
                      <a:r>
                        <a:rPr sz="1000" dirty="0">
                          <a:latin typeface="Arial"/>
                          <a:cs typeface="Arial"/>
                        </a:rPr>
                        <a:t>2,2</a:t>
                      </a:r>
                      <a:endParaRPr sz="1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00"/>
                    </a:solidFill>
                  </a:tcPr>
                </a:tc>
                <a:tc>
                  <a:txBody>
                    <a:bodyPr/>
                    <a:lstStyle/>
                    <a:p>
                      <a:pPr marL="34925">
                        <a:lnSpc>
                          <a:spcPts val="1060"/>
                        </a:lnSpc>
                      </a:pPr>
                      <a:r>
                        <a:rPr sz="1000" dirty="0">
                          <a:latin typeface="Arial"/>
                          <a:cs typeface="Arial"/>
                        </a:rPr>
                        <a:t>3,2</a:t>
                      </a:r>
                      <a:endParaRPr sz="1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2D2D2"/>
                    </a:solidFill>
                  </a:tcPr>
                </a:tc>
                <a:tc>
                  <a:txBody>
                    <a:bodyPr/>
                    <a:lstStyle/>
                    <a:p>
                      <a:pPr marL="34290">
                        <a:lnSpc>
                          <a:spcPts val="1060"/>
                        </a:lnSpc>
                      </a:pPr>
                      <a:r>
                        <a:rPr sz="1000" dirty="0">
                          <a:latin typeface="Arial"/>
                          <a:cs typeface="Arial"/>
                        </a:rPr>
                        <a:t>4,2</a:t>
                      </a:r>
                      <a:endParaRPr sz="1000">
                        <a:latin typeface="Arial"/>
                        <a:cs typeface="Arial"/>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solidFill>
                      <a:srgbClr val="D2D2D2"/>
                    </a:solidFill>
                  </a:tcPr>
                </a:tc>
                <a:extLst>
                  <a:ext uri="{0D108BD9-81ED-4DB2-BD59-A6C34878D82A}">
                    <a16:rowId xmlns:a16="http://schemas.microsoft.com/office/drawing/2014/main" val="10002"/>
                  </a:ext>
                </a:extLst>
              </a:tr>
              <a:tr h="674370">
                <a:tc>
                  <a:txBody>
                    <a:bodyPr/>
                    <a:lstStyle/>
                    <a:p>
                      <a:pPr marL="45085">
                        <a:lnSpc>
                          <a:spcPts val="1055"/>
                        </a:lnSpc>
                      </a:pPr>
                      <a:r>
                        <a:rPr sz="1000" dirty="0">
                          <a:latin typeface="Arial"/>
                          <a:cs typeface="Arial"/>
                        </a:rPr>
                        <a:t>1,1</a:t>
                      </a:r>
                      <a:endParaRPr sz="1000">
                        <a:latin typeface="Arial"/>
                        <a:cs typeface="Arial"/>
                      </a:endParaRPr>
                    </a:p>
                    <a:p>
                      <a:pPr>
                        <a:lnSpc>
                          <a:spcPct val="100000"/>
                        </a:lnSpc>
                      </a:pPr>
                      <a:endParaRPr sz="1100">
                        <a:latin typeface="Times New Roman"/>
                        <a:cs typeface="Times New Roman"/>
                      </a:endParaRPr>
                    </a:p>
                    <a:p>
                      <a:pPr marL="203200">
                        <a:lnSpc>
                          <a:spcPct val="100000"/>
                        </a:lnSpc>
                        <a:spcBef>
                          <a:spcPts val="825"/>
                        </a:spcBef>
                      </a:pPr>
                      <a:r>
                        <a:rPr sz="1400" b="1" spc="5" dirty="0">
                          <a:latin typeface="Times New Roman"/>
                          <a:cs typeface="Times New Roman"/>
                        </a:rPr>
                        <a:t>OK</a:t>
                      </a:r>
                      <a:endParaRPr sz="1400">
                        <a:latin typeface="Times New Roman"/>
                        <a:cs typeface="Times New Roman"/>
                      </a:endParaRPr>
                    </a:p>
                  </a:txBody>
                  <a:tcPr marL="0" marR="0" marT="0" marB="0">
                    <a:lnR w="9525">
                      <a:solidFill>
                        <a:srgbClr val="000000"/>
                      </a:solidFill>
                      <a:prstDash val="solid"/>
                    </a:lnR>
                    <a:lnT w="9525">
                      <a:solidFill>
                        <a:srgbClr val="000000"/>
                      </a:solidFill>
                      <a:prstDash val="solid"/>
                    </a:lnT>
                  </a:tcPr>
                </a:tc>
                <a:tc>
                  <a:txBody>
                    <a:bodyPr/>
                    <a:lstStyle/>
                    <a:p>
                      <a:pPr marL="44450">
                        <a:lnSpc>
                          <a:spcPts val="925"/>
                        </a:lnSpc>
                      </a:pPr>
                      <a:r>
                        <a:rPr sz="1000" dirty="0">
                          <a:latin typeface="Arial"/>
                          <a:cs typeface="Arial"/>
                        </a:rPr>
                        <a:t>2,1</a:t>
                      </a:r>
                      <a:endParaRPr sz="1000">
                        <a:latin typeface="Arial"/>
                        <a:cs typeface="Arial"/>
                      </a:endParaRPr>
                    </a:p>
                    <a:p>
                      <a:pPr marL="4445" algn="ctr">
                        <a:lnSpc>
                          <a:spcPts val="1545"/>
                        </a:lnSpc>
                      </a:pPr>
                      <a:r>
                        <a:rPr sz="1400" b="1" dirty="0">
                          <a:latin typeface="Times New Roman"/>
                          <a:cs typeface="Times New Roman"/>
                        </a:rPr>
                        <a:t>B</a:t>
                      </a:r>
                      <a:endParaRPr sz="1400">
                        <a:latin typeface="Times New Roman"/>
                        <a:cs typeface="Times New Roman"/>
                      </a:endParaRPr>
                    </a:p>
                    <a:p>
                      <a:pPr marL="27940" algn="ctr">
                        <a:lnSpc>
                          <a:spcPct val="100000"/>
                        </a:lnSpc>
                        <a:spcBef>
                          <a:spcPts val="680"/>
                        </a:spcBef>
                      </a:pPr>
                      <a:r>
                        <a:rPr sz="1400" b="1" spc="5" dirty="0">
                          <a:latin typeface="Times New Roman"/>
                          <a:cs typeface="Times New Roman"/>
                        </a:rPr>
                        <a:t>OK</a:t>
                      </a:r>
                      <a:endParaRPr sz="1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L="34925">
                        <a:lnSpc>
                          <a:spcPts val="1055"/>
                        </a:lnSpc>
                      </a:pPr>
                      <a:r>
                        <a:rPr sz="1000" dirty="0">
                          <a:latin typeface="Arial"/>
                          <a:cs typeface="Arial"/>
                        </a:rPr>
                        <a:t>3,1</a:t>
                      </a:r>
                      <a:endParaRPr sz="1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solidFill>
                      <a:srgbClr val="FFFF00"/>
                    </a:solidFill>
                  </a:tcPr>
                </a:tc>
                <a:tc>
                  <a:txBody>
                    <a:bodyPr/>
                    <a:lstStyle/>
                    <a:p>
                      <a:pPr marL="34290">
                        <a:lnSpc>
                          <a:spcPts val="1055"/>
                        </a:lnSpc>
                      </a:pPr>
                      <a:r>
                        <a:rPr sz="1000" dirty="0">
                          <a:latin typeface="Arial"/>
                          <a:cs typeface="Arial"/>
                        </a:rPr>
                        <a:t>4,1</a:t>
                      </a:r>
                      <a:endParaRPr sz="1000">
                        <a:latin typeface="Arial"/>
                        <a:cs typeface="Arial"/>
                      </a:endParaRPr>
                    </a:p>
                  </a:txBody>
                  <a:tcPr marL="0" marR="0" marT="0" marB="0">
                    <a:lnL w="9525">
                      <a:solidFill>
                        <a:srgbClr val="000000"/>
                      </a:solidFill>
                      <a:prstDash val="solid"/>
                    </a:lnL>
                    <a:lnT w="9525">
                      <a:solidFill>
                        <a:srgbClr val="000000"/>
                      </a:solidFill>
                      <a:prstDash val="solid"/>
                    </a:lnT>
                    <a:solidFill>
                      <a:srgbClr val="D2D2D2"/>
                    </a:solidFill>
                  </a:tcPr>
                </a:tc>
                <a:extLst>
                  <a:ext uri="{0D108BD9-81ED-4DB2-BD59-A6C34878D82A}">
                    <a16:rowId xmlns:a16="http://schemas.microsoft.com/office/drawing/2014/main" val="10003"/>
                  </a:ext>
                </a:extLst>
              </a:tr>
            </a:tbl>
          </a:graphicData>
        </a:graphic>
      </p:graphicFrame>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13</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21</a:t>
            </a:fld>
            <a:endParaRPr spc="20" dirty="0"/>
          </a:p>
        </p:txBody>
      </p:sp>
      <p:sp>
        <p:nvSpPr>
          <p:cNvPr id="5" name="object 5"/>
          <p:cNvSpPr txBox="1"/>
          <p:nvPr/>
        </p:nvSpPr>
        <p:spPr>
          <a:xfrm>
            <a:off x="1104895" y="4266405"/>
            <a:ext cx="5435600" cy="1168400"/>
          </a:xfrm>
          <a:prstGeom prst="rect">
            <a:avLst/>
          </a:prstGeom>
        </p:spPr>
        <p:txBody>
          <a:bodyPr vert="horz" wrap="square" lIns="0" tIns="14604" rIns="0" bIns="0" rtlCol="0">
            <a:spAutoFit/>
          </a:bodyPr>
          <a:lstStyle/>
          <a:p>
            <a:pPr marL="38100">
              <a:lnSpc>
                <a:spcPct val="100000"/>
              </a:lnSpc>
              <a:spcBef>
                <a:spcPts val="114"/>
              </a:spcBef>
            </a:pPr>
            <a:r>
              <a:rPr sz="2050" b="0" i="1" spc="70" dirty="0">
                <a:solidFill>
                  <a:srgbClr val="990099"/>
                </a:solidFill>
                <a:latin typeface="Bookman Old Style"/>
                <a:cs typeface="Bookman Old Style"/>
              </a:rPr>
              <a:t>P</a:t>
            </a:r>
            <a:r>
              <a:rPr sz="2100" b="0" i="1" spc="202" baseline="-11904" dirty="0">
                <a:solidFill>
                  <a:srgbClr val="990099"/>
                </a:solidFill>
                <a:latin typeface="Bookman Old Style"/>
                <a:cs typeface="Bookman Old Style"/>
              </a:rPr>
              <a:t>ij</a:t>
            </a:r>
            <a:r>
              <a:rPr sz="2100" b="0" i="1" spc="82" baseline="-11904" dirty="0">
                <a:solidFill>
                  <a:srgbClr val="990099"/>
                </a:solidFill>
                <a:latin typeface="Bookman Old Style"/>
                <a:cs typeface="Bookman Old Style"/>
              </a:rPr>
              <a:t> </a:t>
            </a:r>
            <a:r>
              <a:rPr sz="2050" spc="120" dirty="0">
                <a:solidFill>
                  <a:srgbClr val="990099"/>
                </a:solidFill>
                <a:latin typeface="Garamond"/>
                <a:cs typeface="Garamond"/>
              </a:rPr>
              <a:t>=</a:t>
            </a:r>
            <a:r>
              <a:rPr sz="2050" spc="-180" dirty="0">
                <a:solidFill>
                  <a:srgbClr val="990099"/>
                </a:solidFill>
                <a:latin typeface="Garamond"/>
                <a:cs typeface="Garamond"/>
              </a:rPr>
              <a:t> </a:t>
            </a:r>
            <a:r>
              <a:rPr sz="2050" b="0" i="1" spc="55" dirty="0">
                <a:solidFill>
                  <a:srgbClr val="990099"/>
                </a:solidFill>
                <a:latin typeface="Bookman Old Style"/>
                <a:cs typeface="Bookman Old Style"/>
              </a:rPr>
              <a:t>t</a:t>
            </a:r>
            <a:r>
              <a:rPr sz="2050" b="0" i="1" spc="125" dirty="0">
                <a:solidFill>
                  <a:srgbClr val="990099"/>
                </a:solidFill>
                <a:latin typeface="Bookman Old Style"/>
                <a:cs typeface="Bookman Old Style"/>
              </a:rPr>
              <a:t>r</a:t>
            </a:r>
            <a:r>
              <a:rPr sz="2050" b="0" i="1" spc="-145" dirty="0">
                <a:solidFill>
                  <a:srgbClr val="990099"/>
                </a:solidFill>
                <a:latin typeface="Bookman Old Style"/>
                <a:cs typeface="Bookman Old Style"/>
              </a:rPr>
              <a:t>ue</a:t>
            </a:r>
            <a:r>
              <a:rPr sz="2050" b="0" i="1" spc="25" dirty="0">
                <a:solidFill>
                  <a:srgbClr val="990099"/>
                </a:solidFill>
                <a:latin typeface="Bookman Old Style"/>
                <a:cs typeface="Bookman Old Style"/>
              </a:rPr>
              <a:t> </a:t>
            </a:r>
            <a:r>
              <a:rPr sz="2050" spc="-55" dirty="0">
                <a:latin typeface="Calibri"/>
                <a:cs typeface="Calibri"/>
              </a:rPr>
              <a:t>if</a:t>
            </a:r>
            <a:r>
              <a:rPr sz="2050" spc="-50" dirty="0">
                <a:latin typeface="Calibri"/>
                <a:cs typeface="Calibri"/>
              </a:rPr>
              <a:t>f</a:t>
            </a:r>
            <a:r>
              <a:rPr sz="2050" spc="185" dirty="0">
                <a:latin typeface="Calibri"/>
                <a:cs typeface="Calibri"/>
              </a:rPr>
              <a:t> </a:t>
            </a:r>
            <a:r>
              <a:rPr sz="2050" spc="-70" dirty="0">
                <a:latin typeface="Calibri"/>
                <a:cs typeface="Calibri"/>
              </a:rPr>
              <a:t>[</a:t>
            </a:r>
            <a:r>
              <a:rPr sz="2050" b="0" i="1" spc="30" dirty="0">
                <a:solidFill>
                  <a:srgbClr val="990099"/>
                </a:solidFill>
                <a:latin typeface="Bookman Old Style"/>
                <a:cs typeface="Bookman Old Style"/>
              </a:rPr>
              <a:t>i,</a:t>
            </a:r>
            <a:r>
              <a:rPr sz="2050" b="0" i="1" spc="-280" dirty="0">
                <a:solidFill>
                  <a:srgbClr val="990099"/>
                </a:solidFill>
                <a:latin typeface="Bookman Old Style"/>
                <a:cs typeface="Bookman Old Style"/>
              </a:rPr>
              <a:t> </a:t>
            </a:r>
            <a:r>
              <a:rPr sz="2050" b="0" i="1" spc="380" dirty="0">
                <a:solidFill>
                  <a:srgbClr val="990099"/>
                </a:solidFill>
                <a:latin typeface="Bookman Old Style"/>
                <a:cs typeface="Bookman Old Style"/>
              </a:rPr>
              <a:t>j</a:t>
            </a:r>
            <a:r>
              <a:rPr sz="2050" spc="-65" dirty="0">
                <a:latin typeface="Calibri"/>
                <a:cs typeface="Calibri"/>
              </a:rPr>
              <a:t>]</a:t>
            </a:r>
            <a:r>
              <a:rPr sz="2050" spc="170" dirty="0">
                <a:latin typeface="Calibri"/>
                <a:cs typeface="Calibri"/>
              </a:rPr>
              <a:t> </a:t>
            </a:r>
            <a:r>
              <a:rPr sz="2050" spc="-50" dirty="0">
                <a:latin typeface="Calibri"/>
                <a:cs typeface="Calibri"/>
              </a:rPr>
              <a:t>contains</a:t>
            </a:r>
            <a:r>
              <a:rPr sz="2050" spc="175" dirty="0">
                <a:latin typeface="Calibri"/>
                <a:cs typeface="Calibri"/>
              </a:rPr>
              <a:t> </a:t>
            </a:r>
            <a:r>
              <a:rPr sz="2050" spc="-55" dirty="0">
                <a:latin typeface="Calibri"/>
                <a:cs typeface="Calibri"/>
              </a:rPr>
              <a:t>a</a:t>
            </a:r>
            <a:r>
              <a:rPr sz="2050" spc="185" dirty="0">
                <a:latin typeface="Calibri"/>
                <a:cs typeface="Calibri"/>
              </a:rPr>
              <a:t> </a:t>
            </a:r>
            <a:r>
              <a:rPr sz="2050" spc="-30" dirty="0">
                <a:latin typeface="Calibri"/>
                <a:cs typeface="Calibri"/>
              </a:rPr>
              <a:t>pit</a:t>
            </a:r>
            <a:endParaRPr sz="2050">
              <a:latin typeface="Calibri"/>
              <a:cs typeface="Calibri"/>
            </a:endParaRPr>
          </a:p>
          <a:p>
            <a:pPr marL="38100">
              <a:lnSpc>
                <a:spcPct val="100000"/>
              </a:lnSpc>
              <a:spcBef>
                <a:spcPts val="1560"/>
              </a:spcBef>
            </a:pPr>
            <a:r>
              <a:rPr sz="2050" b="0" i="1" spc="55" dirty="0">
                <a:solidFill>
                  <a:srgbClr val="990099"/>
                </a:solidFill>
                <a:latin typeface="Bookman Old Style"/>
                <a:cs typeface="Bookman Old Style"/>
              </a:rPr>
              <a:t>B</a:t>
            </a:r>
            <a:r>
              <a:rPr sz="2100" b="0" i="1" spc="202" baseline="-11904" dirty="0">
                <a:solidFill>
                  <a:srgbClr val="990099"/>
                </a:solidFill>
                <a:latin typeface="Bookman Old Style"/>
                <a:cs typeface="Bookman Old Style"/>
              </a:rPr>
              <a:t>ij</a:t>
            </a:r>
            <a:r>
              <a:rPr sz="2100" b="0" i="1" spc="82" baseline="-11904" dirty="0">
                <a:solidFill>
                  <a:srgbClr val="990099"/>
                </a:solidFill>
                <a:latin typeface="Bookman Old Style"/>
                <a:cs typeface="Bookman Old Style"/>
              </a:rPr>
              <a:t> </a:t>
            </a:r>
            <a:r>
              <a:rPr sz="2050" spc="120" dirty="0">
                <a:solidFill>
                  <a:srgbClr val="990099"/>
                </a:solidFill>
                <a:latin typeface="Garamond"/>
                <a:cs typeface="Garamond"/>
              </a:rPr>
              <a:t>=</a:t>
            </a:r>
            <a:r>
              <a:rPr sz="2050" spc="-165" dirty="0">
                <a:solidFill>
                  <a:srgbClr val="990099"/>
                </a:solidFill>
                <a:latin typeface="Garamond"/>
                <a:cs typeface="Garamond"/>
              </a:rPr>
              <a:t> </a:t>
            </a:r>
            <a:r>
              <a:rPr sz="2050" b="0" i="1" spc="55" dirty="0">
                <a:solidFill>
                  <a:srgbClr val="990099"/>
                </a:solidFill>
                <a:latin typeface="Bookman Old Style"/>
                <a:cs typeface="Bookman Old Style"/>
              </a:rPr>
              <a:t>t</a:t>
            </a:r>
            <a:r>
              <a:rPr sz="2050" b="0" i="1" spc="125" dirty="0">
                <a:solidFill>
                  <a:srgbClr val="990099"/>
                </a:solidFill>
                <a:latin typeface="Bookman Old Style"/>
                <a:cs typeface="Bookman Old Style"/>
              </a:rPr>
              <a:t>r</a:t>
            </a:r>
            <a:r>
              <a:rPr sz="2050" b="0" i="1" spc="-145" dirty="0">
                <a:solidFill>
                  <a:srgbClr val="990099"/>
                </a:solidFill>
                <a:latin typeface="Bookman Old Style"/>
                <a:cs typeface="Bookman Old Style"/>
              </a:rPr>
              <a:t>ue</a:t>
            </a:r>
            <a:r>
              <a:rPr sz="2050" b="0" i="1" spc="15" dirty="0">
                <a:solidFill>
                  <a:srgbClr val="990099"/>
                </a:solidFill>
                <a:latin typeface="Bookman Old Style"/>
                <a:cs typeface="Bookman Old Style"/>
              </a:rPr>
              <a:t> </a:t>
            </a:r>
            <a:r>
              <a:rPr sz="2050" spc="-55" dirty="0">
                <a:latin typeface="Calibri"/>
                <a:cs typeface="Calibri"/>
              </a:rPr>
              <a:t>if</a:t>
            </a:r>
            <a:r>
              <a:rPr sz="2050" spc="-50" dirty="0">
                <a:latin typeface="Calibri"/>
                <a:cs typeface="Calibri"/>
              </a:rPr>
              <a:t>f</a:t>
            </a:r>
            <a:r>
              <a:rPr sz="2050" spc="185" dirty="0">
                <a:latin typeface="Calibri"/>
                <a:cs typeface="Calibri"/>
              </a:rPr>
              <a:t> </a:t>
            </a:r>
            <a:r>
              <a:rPr sz="2050" spc="-70" dirty="0">
                <a:latin typeface="Calibri"/>
                <a:cs typeface="Calibri"/>
              </a:rPr>
              <a:t>[</a:t>
            </a:r>
            <a:r>
              <a:rPr sz="2050" b="0" i="1" spc="30" dirty="0">
                <a:solidFill>
                  <a:srgbClr val="990099"/>
                </a:solidFill>
                <a:latin typeface="Bookman Old Style"/>
                <a:cs typeface="Bookman Old Style"/>
              </a:rPr>
              <a:t>i,</a:t>
            </a:r>
            <a:r>
              <a:rPr sz="2050" b="0" i="1" spc="-280" dirty="0">
                <a:solidFill>
                  <a:srgbClr val="990099"/>
                </a:solidFill>
                <a:latin typeface="Bookman Old Style"/>
                <a:cs typeface="Bookman Old Style"/>
              </a:rPr>
              <a:t> </a:t>
            </a:r>
            <a:r>
              <a:rPr sz="2050" b="0" i="1" spc="380" dirty="0">
                <a:solidFill>
                  <a:srgbClr val="990099"/>
                </a:solidFill>
                <a:latin typeface="Bookman Old Style"/>
                <a:cs typeface="Bookman Old Style"/>
              </a:rPr>
              <a:t>j</a:t>
            </a:r>
            <a:r>
              <a:rPr sz="2050" spc="-65" dirty="0">
                <a:latin typeface="Calibri"/>
                <a:cs typeface="Calibri"/>
              </a:rPr>
              <a:t>]</a:t>
            </a:r>
            <a:r>
              <a:rPr sz="2050" spc="170" dirty="0">
                <a:latin typeface="Calibri"/>
                <a:cs typeface="Calibri"/>
              </a:rPr>
              <a:t> </a:t>
            </a:r>
            <a:r>
              <a:rPr sz="2050" spc="-35" dirty="0">
                <a:latin typeface="Calibri"/>
                <a:cs typeface="Calibri"/>
              </a:rPr>
              <a:t>i</a:t>
            </a:r>
            <a:r>
              <a:rPr sz="2050" spc="-45" dirty="0">
                <a:latin typeface="Calibri"/>
                <a:cs typeface="Calibri"/>
              </a:rPr>
              <a:t>s</a:t>
            </a:r>
            <a:r>
              <a:rPr sz="2050" spc="195" dirty="0">
                <a:latin typeface="Calibri"/>
                <a:cs typeface="Calibri"/>
              </a:rPr>
              <a:t> </a:t>
            </a:r>
            <a:r>
              <a:rPr sz="2050" spc="-135" dirty="0">
                <a:latin typeface="Calibri"/>
                <a:cs typeface="Calibri"/>
              </a:rPr>
              <a:t>b</a:t>
            </a:r>
            <a:r>
              <a:rPr sz="2050" spc="-80" dirty="0">
                <a:latin typeface="Calibri"/>
                <a:cs typeface="Calibri"/>
              </a:rPr>
              <a:t>reezy</a:t>
            </a:r>
            <a:endParaRPr sz="2050">
              <a:latin typeface="Calibri"/>
              <a:cs typeface="Calibri"/>
            </a:endParaRPr>
          </a:p>
          <a:p>
            <a:pPr marL="38100">
              <a:lnSpc>
                <a:spcPct val="100000"/>
              </a:lnSpc>
              <a:spcBef>
                <a:spcPts val="35"/>
              </a:spcBef>
            </a:pPr>
            <a:r>
              <a:rPr sz="2050" spc="-55" dirty="0">
                <a:latin typeface="Calibri"/>
                <a:cs typeface="Calibri"/>
              </a:rPr>
              <a:t>Include</a:t>
            </a:r>
            <a:r>
              <a:rPr sz="2050" spc="155" dirty="0">
                <a:latin typeface="Calibri"/>
                <a:cs typeface="Calibri"/>
              </a:rPr>
              <a:t> </a:t>
            </a:r>
            <a:r>
              <a:rPr sz="2050" spc="-60" dirty="0">
                <a:latin typeface="Calibri"/>
                <a:cs typeface="Calibri"/>
              </a:rPr>
              <a:t>only</a:t>
            </a:r>
            <a:r>
              <a:rPr sz="2050" spc="180" dirty="0">
                <a:latin typeface="Calibri"/>
                <a:cs typeface="Calibri"/>
              </a:rPr>
              <a:t> </a:t>
            </a:r>
            <a:r>
              <a:rPr sz="2050" b="0" i="1" spc="65" dirty="0">
                <a:solidFill>
                  <a:srgbClr val="990099"/>
                </a:solidFill>
                <a:latin typeface="Bookman Old Style"/>
                <a:cs typeface="Bookman Old Style"/>
              </a:rPr>
              <a:t>B</a:t>
            </a:r>
            <a:r>
              <a:rPr sz="2100" baseline="-11904" dirty="0">
                <a:solidFill>
                  <a:srgbClr val="990099"/>
                </a:solidFill>
                <a:latin typeface="Book Antiqua"/>
                <a:cs typeface="Book Antiqua"/>
              </a:rPr>
              <a:t>1</a:t>
            </a:r>
            <a:r>
              <a:rPr sz="2100" b="0" i="1" spc="-37" baseline="-11904" dirty="0">
                <a:solidFill>
                  <a:srgbClr val="990099"/>
                </a:solidFill>
                <a:latin typeface="Bookman Old Style"/>
                <a:cs typeface="Bookman Old Style"/>
              </a:rPr>
              <a:t>,</a:t>
            </a:r>
            <a:r>
              <a:rPr sz="2100" spc="37" baseline="-11904" dirty="0">
                <a:solidFill>
                  <a:srgbClr val="990099"/>
                </a:solidFill>
                <a:latin typeface="Book Antiqua"/>
                <a:cs typeface="Book Antiqua"/>
              </a:rPr>
              <a:t>1</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60" dirty="0">
                <a:solidFill>
                  <a:srgbClr val="990099"/>
                </a:solidFill>
                <a:latin typeface="Bookman Old Style"/>
                <a:cs typeface="Bookman Old Style"/>
              </a:rPr>
              <a:t>B</a:t>
            </a:r>
            <a:r>
              <a:rPr sz="2100" baseline="-11904" dirty="0">
                <a:solidFill>
                  <a:srgbClr val="990099"/>
                </a:solidFill>
                <a:latin typeface="Book Antiqua"/>
                <a:cs typeface="Book Antiqua"/>
              </a:rPr>
              <a:t>1</a:t>
            </a:r>
            <a:r>
              <a:rPr sz="2100" b="0" i="1" spc="-37" baseline="-11904" dirty="0">
                <a:solidFill>
                  <a:srgbClr val="990099"/>
                </a:solidFill>
                <a:latin typeface="Bookman Old Style"/>
                <a:cs typeface="Bookman Old Style"/>
              </a:rPr>
              <a:t>,</a:t>
            </a:r>
            <a:r>
              <a:rPr sz="2100" spc="60" baseline="-11904" dirty="0">
                <a:solidFill>
                  <a:srgbClr val="990099"/>
                </a:solidFill>
                <a:latin typeface="Book Antiqua"/>
                <a:cs typeface="Book Antiqua"/>
              </a:rPr>
              <a:t>2</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60" dirty="0">
                <a:solidFill>
                  <a:srgbClr val="990099"/>
                </a:solidFill>
                <a:latin typeface="Bookman Old Style"/>
                <a:cs typeface="Bookman Old Style"/>
              </a:rPr>
              <a:t>B</a:t>
            </a:r>
            <a:r>
              <a:rPr sz="2100" baseline="-11904" dirty="0">
                <a:solidFill>
                  <a:srgbClr val="990099"/>
                </a:solidFill>
                <a:latin typeface="Book Antiqua"/>
                <a:cs typeface="Book Antiqua"/>
              </a:rPr>
              <a:t>2</a:t>
            </a:r>
            <a:r>
              <a:rPr sz="2100" b="0" i="1" spc="-37" baseline="-11904" dirty="0">
                <a:solidFill>
                  <a:srgbClr val="990099"/>
                </a:solidFill>
                <a:latin typeface="Bookman Old Style"/>
                <a:cs typeface="Bookman Old Style"/>
              </a:rPr>
              <a:t>,</a:t>
            </a:r>
            <a:r>
              <a:rPr sz="2100" baseline="-11904" dirty="0">
                <a:solidFill>
                  <a:srgbClr val="990099"/>
                </a:solidFill>
                <a:latin typeface="Book Antiqua"/>
                <a:cs typeface="Book Antiqua"/>
              </a:rPr>
              <a:t>1 </a:t>
            </a:r>
            <a:r>
              <a:rPr sz="2100" spc="-22" baseline="-11904" dirty="0">
                <a:solidFill>
                  <a:srgbClr val="990099"/>
                </a:solidFill>
                <a:latin typeface="Book Antiqua"/>
                <a:cs typeface="Book Antiqua"/>
              </a:rPr>
              <a:t> </a:t>
            </a:r>
            <a:r>
              <a:rPr sz="2050" spc="-40" dirty="0">
                <a:latin typeface="Calibri"/>
                <a:cs typeface="Calibri"/>
              </a:rPr>
              <a:t>i</a:t>
            </a:r>
            <a:r>
              <a:rPr sz="2050" spc="-65" dirty="0">
                <a:latin typeface="Calibri"/>
                <a:cs typeface="Calibri"/>
              </a:rPr>
              <a:t>n</a:t>
            </a:r>
            <a:r>
              <a:rPr sz="2050" spc="190" dirty="0">
                <a:latin typeface="Calibri"/>
                <a:cs typeface="Calibri"/>
              </a:rPr>
              <a:t> </a:t>
            </a:r>
            <a:r>
              <a:rPr sz="2050" spc="-80" dirty="0">
                <a:latin typeface="Calibri"/>
                <a:cs typeface="Calibri"/>
              </a:rPr>
              <a:t>the</a:t>
            </a:r>
            <a:r>
              <a:rPr sz="2050" spc="185" dirty="0">
                <a:latin typeface="Calibri"/>
                <a:cs typeface="Calibri"/>
              </a:rPr>
              <a:t> </a:t>
            </a:r>
            <a:r>
              <a:rPr sz="2050" spc="-135" dirty="0">
                <a:latin typeface="Calibri"/>
                <a:cs typeface="Calibri"/>
              </a:rPr>
              <a:t>p</a:t>
            </a:r>
            <a:r>
              <a:rPr sz="2050" spc="-50" dirty="0">
                <a:latin typeface="Calibri"/>
                <a:cs typeface="Calibri"/>
              </a:rPr>
              <a:t>robabili</a:t>
            </a:r>
            <a:r>
              <a:rPr sz="2050" spc="-110" dirty="0">
                <a:latin typeface="Calibri"/>
                <a:cs typeface="Calibri"/>
              </a:rPr>
              <a:t>t</a:t>
            </a:r>
            <a:r>
              <a:rPr sz="2050" spc="-40" dirty="0">
                <a:latin typeface="Calibri"/>
                <a:cs typeface="Calibri"/>
              </a:rPr>
              <a:t>y</a:t>
            </a:r>
            <a:r>
              <a:rPr sz="2050" spc="200" dirty="0">
                <a:latin typeface="Calibri"/>
                <a:cs typeface="Calibri"/>
              </a:rPr>
              <a:t> </a:t>
            </a:r>
            <a:r>
              <a:rPr sz="2050" spc="-135" dirty="0">
                <a:latin typeface="Calibri"/>
                <a:cs typeface="Calibri"/>
              </a:rPr>
              <a:t>m</a:t>
            </a:r>
            <a:r>
              <a:rPr sz="2050" spc="-40" dirty="0">
                <a:latin typeface="Calibri"/>
                <a:cs typeface="Calibri"/>
              </a:rPr>
              <a:t>o</a:t>
            </a:r>
            <a:r>
              <a:rPr sz="2050" spc="-90" dirty="0">
                <a:latin typeface="Calibri"/>
                <a:cs typeface="Calibri"/>
              </a:rPr>
              <a:t>del</a:t>
            </a:r>
            <a:endParaRPr sz="205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13</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22</a:t>
            </a:fld>
            <a:endParaRPr spc="20"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80" dirty="0"/>
              <a:t>Specifying</a:t>
            </a:r>
            <a:r>
              <a:rPr spc="260" dirty="0"/>
              <a:t> </a:t>
            </a:r>
            <a:r>
              <a:rPr spc="85" dirty="0"/>
              <a:t>the</a:t>
            </a:r>
            <a:r>
              <a:rPr spc="254" dirty="0"/>
              <a:t> </a:t>
            </a:r>
            <a:r>
              <a:rPr spc="90" dirty="0"/>
              <a:t>probability</a:t>
            </a:r>
            <a:r>
              <a:rPr spc="265" dirty="0"/>
              <a:t> </a:t>
            </a:r>
            <a:r>
              <a:rPr spc="125" dirty="0"/>
              <a:t>model</a:t>
            </a:r>
          </a:p>
        </p:txBody>
      </p:sp>
      <p:sp>
        <p:nvSpPr>
          <p:cNvPr id="3" name="object 3"/>
          <p:cNvSpPr txBox="1"/>
          <p:nvPr/>
        </p:nvSpPr>
        <p:spPr>
          <a:xfrm>
            <a:off x="1092198" y="1410429"/>
            <a:ext cx="7404734" cy="2382520"/>
          </a:xfrm>
          <a:prstGeom prst="rect">
            <a:avLst/>
          </a:prstGeom>
        </p:spPr>
        <p:txBody>
          <a:bodyPr vert="horz" wrap="square" lIns="0" tIns="14604" rIns="0" bIns="0" rtlCol="0">
            <a:spAutoFit/>
          </a:bodyPr>
          <a:lstStyle/>
          <a:p>
            <a:pPr marL="50800">
              <a:lnSpc>
                <a:spcPct val="100000"/>
              </a:lnSpc>
              <a:spcBef>
                <a:spcPts val="114"/>
              </a:spcBef>
            </a:pPr>
            <a:r>
              <a:rPr sz="2050" spc="20" dirty="0">
                <a:latin typeface="Calibri"/>
                <a:cs typeface="Calibri"/>
              </a:rPr>
              <a:t>Th</a:t>
            </a:r>
            <a:r>
              <a:rPr sz="2050" spc="30" dirty="0">
                <a:latin typeface="Calibri"/>
                <a:cs typeface="Calibri"/>
              </a:rPr>
              <a:t>e</a:t>
            </a:r>
            <a:r>
              <a:rPr sz="2050" spc="195" dirty="0">
                <a:latin typeface="Calibri"/>
                <a:cs typeface="Calibri"/>
              </a:rPr>
              <a:t> </a:t>
            </a:r>
            <a:r>
              <a:rPr sz="2050" spc="-50" dirty="0">
                <a:latin typeface="Calibri"/>
                <a:cs typeface="Calibri"/>
              </a:rPr>
              <a:t>ful</a:t>
            </a:r>
            <a:r>
              <a:rPr sz="2050" spc="-25" dirty="0">
                <a:latin typeface="Calibri"/>
                <a:cs typeface="Calibri"/>
              </a:rPr>
              <a:t>l</a:t>
            </a:r>
            <a:r>
              <a:rPr sz="2050" spc="190" dirty="0">
                <a:latin typeface="Calibri"/>
                <a:cs typeface="Calibri"/>
              </a:rPr>
              <a:t> </a:t>
            </a:r>
            <a:r>
              <a:rPr sz="2050" spc="-35" dirty="0">
                <a:latin typeface="Calibri"/>
                <a:cs typeface="Calibri"/>
              </a:rPr>
              <a:t>joint</a:t>
            </a:r>
            <a:r>
              <a:rPr sz="2050" spc="175" dirty="0">
                <a:latin typeface="Calibri"/>
                <a:cs typeface="Calibri"/>
              </a:rPr>
              <a:t> </a:t>
            </a:r>
            <a:r>
              <a:rPr sz="2050" spc="-50" dirty="0">
                <a:latin typeface="Calibri"/>
                <a:cs typeface="Calibri"/>
              </a:rPr>
              <a:t>distributio</a:t>
            </a:r>
            <a:r>
              <a:rPr sz="2050" spc="-60" dirty="0">
                <a:latin typeface="Calibri"/>
                <a:cs typeface="Calibri"/>
              </a:rPr>
              <a:t>n</a:t>
            </a:r>
            <a:r>
              <a:rPr sz="2050" spc="210" dirty="0">
                <a:latin typeface="Calibri"/>
                <a:cs typeface="Calibri"/>
              </a:rPr>
              <a:t> </a:t>
            </a:r>
            <a:r>
              <a:rPr sz="2050" spc="-35" dirty="0">
                <a:latin typeface="Calibri"/>
                <a:cs typeface="Calibri"/>
              </a:rPr>
              <a:t>i</a:t>
            </a:r>
            <a:r>
              <a:rPr sz="2050" spc="-45" dirty="0">
                <a:latin typeface="Calibri"/>
                <a:cs typeface="Calibri"/>
              </a:rPr>
              <a:t>s</a:t>
            </a:r>
            <a:r>
              <a:rPr sz="2050" spc="195" dirty="0">
                <a:latin typeface="Calibri"/>
                <a:cs typeface="Calibri"/>
              </a:rPr>
              <a:t> </a:t>
            </a:r>
            <a:r>
              <a:rPr sz="2050" spc="210" dirty="0">
                <a:solidFill>
                  <a:srgbClr val="990099"/>
                </a:solidFill>
                <a:latin typeface="Century"/>
                <a:cs typeface="Century"/>
              </a:rPr>
              <a:t>P</a:t>
            </a:r>
            <a:r>
              <a:rPr sz="2050" spc="130" dirty="0">
                <a:solidFill>
                  <a:srgbClr val="990099"/>
                </a:solidFill>
                <a:latin typeface="Garamond"/>
                <a:cs typeface="Garamond"/>
              </a:rPr>
              <a:t>(</a:t>
            </a:r>
            <a:r>
              <a:rPr sz="2050" b="0" i="1" spc="95" dirty="0">
                <a:solidFill>
                  <a:srgbClr val="990099"/>
                </a:solidFill>
                <a:latin typeface="Bookman Old Style"/>
                <a:cs typeface="Bookman Old Style"/>
              </a:rPr>
              <a:t>P</a:t>
            </a:r>
            <a:r>
              <a:rPr sz="2100" baseline="-11904" dirty="0">
                <a:solidFill>
                  <a:srgbClr val="990099"/>
                </a:solidFill>
                <a:latin typeface="Book Antiqua"/>
                <a:cs typeface="Book Antiqua"/>
              </a:rPr>
              <a:t>1</a:t>
            </a:r>
            <a:r>
              <a:rPr sz="2100" b="0" i="1" spc="-37" baseline="-11904" dirty="0">
                <a:solidFill>
                  <a:srgbClr val="990099"/>
                </a:solidFill>
                <a:latin typeface="Bookman Old Style"/>
                <a:cs typeface="Bookman Old Style"/>
              </a:rPr>
              <a:t>,</a:t>
            </a:r>
            <a:r>
              <a:rPr sz="2100" spc="37" baseline="-11904" dirty="0">
                <a:solidFill>
                  <a:srgbClr val="990099"/>
                </a:solidFill>
                <a:latin typeface="Book Antiqua"/>
                <a:cs typeface="Book Antiqua"/>
              </a:rPr>
              <a:t>1</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80" dirty="0">
                <a:solidFill>
                  <a:srgbClr val="990099"/>
                </a:solidFill>
                <a:latin typeface="Bookman Old Style"/>
                <a:cs typeface="Bookman Old Style"/>
              </a:rPr>
              <a:t>P</a:t>
            </a:r>
            <a:r>
              <a:rPr sz="2100" baseline="-11904" dirty="0">
                <a:solidFill>
                  <a:srgbClr val="990099"/>
                </a:solidFill>
                <a:latin typeface="Book Antiqua"/>
                <a:cs typeface="Book Antiqua"/>
              </a:rPr>
              <a:t>4</a:t>
            </a:r>
            <a:r>
              <a:rPr sz="2100" b="0" i="1" spc="-37" baseline="-11904" dirty="0">
                <a:solidFill>
                  <a:srgbClr val="990099"/>
                </a:solidFill>
                <a:latin typeface="Bookman Old Style"/>
                <a:cs typeface="Bookman Old Style"/>
              </a:rPr>
              <a:t>,</a:t>
            </a:r>
            <a:r>
              <a:rPr sz="2100" spc="37" baseline="-11904" dirty="0">
                <a:solidFill>
                  <a:srgbClr val="990099"/>
                </a:solidFill>
                <a:latin typeface="Book Antiqua"/>
                <a:cs typeface="Book Antiqua"/>
              </a:rPr>
              <a:t>4</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60" dirty="0">
                <a:solidFill>
                  <a:srgbClr val="990099"/>
                </a:solidFill>
                <a:latin typeface="Bookman Old Style"/>
                <a:cs typeface="Bookman Old Style"/>
              </a:rPr>
              <a:t>B</a:t>
            </a:r>
            <a:r>
              <a:rPr sz="2100" baseline="-11904" dirty="0">
                <a:solidFill>
                  <a:srgbClr val="990099"/>
                </a:solidFill>
                <a:latin typeface="Book Antiqua"/>
                <a:cs typeface="Book Antiqua"/>
              </a:rPr>
              <a:t>1</a:t>
            </a:r>
            <a:r>
              <a:rPr sz="2100" b="0" i="1" spc="-37" baseline="-11904" dirty="0">
                <a:solidFill>
                  <a:srgbClr val="990099"/>
                </a:solidFill>
                <a:latin typeface="Bookman Old Style"/>
                <a:cs typeface="Bookman Old Style"/>
              </a:rPr>
              <a:t>,</a:t>
            </a:r>
            <a:r>
              <a:rPr sz="2100" spc="60" baseline="-11904" dirty="0">
                <a:solidFill>
                  <a:srgbClr val="990099"/>
                </a:solidFill>
                <a:latin typeface="Book Antiqua"/>
                <a:cs typeface="Book Antiqua"/>
              </a:rPr>
              <a:t>1</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60" dirty="0">
                <a:solidFill>
                  <a:srgbClr val="990099"/>
                </a:solidFill>
                <a:latin typeface="Bookman Old Style"/>
                <a:cs typeface="Bookman Old Style"/>
              </a:rPr>
              <a:t>B</a:t>
            </a:r>
            <a:r>
              <a:rPr sz="2100" baseline="-11904" dirty="0">
                <a:solidFill>
                  <a:srgbClr val="990099"/>
                </a:solidFill>
                <a:latin typeface="Book Antiqua"/>
                <a:cs typeface="Book Antiqua"/>
              </a:rPr>
              <a:t>1</a:t>
            </a:r>
            <a:r>
              <a:rPr sz="2100" b="0" i="1" spc="-37" baseline="-11904" dirty="0">
                <a:solidFill>
                  <a:srgbClr val="990099"/>
                </a:solidFill>
                <a:latin typeface="Bookman Old Style"/>
                <a:cs typeface="Bookman Old Style"/>
              </a:rPr>
              <a:t>,</a:t>
            </a:r>
            <a:r>
              <a:rPr sz="2100" spc="60" baseline="-11904" dirty="0">
                <a:solidFill>
                  <a:srgbClr val="990099"/>
                </a:solidFill>
                <a:latin typeface="Book Antiqua"/>
                <a:cs typeface="Book Antiqua"/>
              </a:rPr>
              <a:t>2</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60" dirty="0">
                <a:solidFill>
                  <a:srgbClr val="990099"/>
                </a:solidFill>
                <a:latin typeface="Bookman Old Style"/>
                <a:cs typeface="Bookman Old Style"/>
              </a:rPr>
              <a:t>B</a:t>
            </a:r>
            <a:r>
              <a:rPr sz="2100" baseline="-11904" dirty="0">
                <a:solidFill>
                  <a:srgbClr val="990099"/>
                </a:solidFill>
                <a:latin typeface="Book Antiqua"/>
                <a:cs typeface="Book Antiqua"/>
              </a:rPr>
              <a:t>2</a:t>
            </a:r>
            <a:r>
              <a:rPr sz="2100" b="0" i="1" spc="-37" baseline="-11904" dirty="0">
                <a:solidFill>
                  <a:srgbClr val="990099"/>
                </a:solidFill>
                <a:latin typeface="Bookman Old Style"/>
                <a:cs typeface="Bookman Old Style"/>
              </a:rPr>
              <a:t>,</a:t>
            </a:r>
            <a:r>
              <a:rPr sz="2100" spc="37" baseline="-11904" dirty="0">
                <a:solidFill>
                  <a:srgbClr val="990099"/>
                </a:solidFill>
                <a:latin typeface="Book Antiqua"/>
                <a:cs typeface="Book Antiqua"/>
              </a:rPr>
              <a:t>1</a:t>
            </a:r>
            <a:r>
              <a:rPr sz="2050" spc="130" dirty="0">
                <a:solidFill>
                  <a:srgbClr val="990099"/>
                </a:solidFill>
                <a:latin typeface="Garamond"/>
                <a:cs typeface="Garamond"/>
              </a:rPr>
              <a:t>)</a:t>
            </a:r>
            <a:endParaRPr sz="2050">
              <a:latin typeface="Garamond"/>
              <a:cs typeface="Garamond"/>
            </a:endParaRPr>
          </a:p>
          <a:p>
            <a:pPr marL="50800">
              <a:lnSpc>
                <a:spcPct val="100000"/>
              </a:lnSpc>
              <a:spcBef>
                <a:spcPts val="1560"/>
              </a:spcBef>
            </a:pPr>
            <a:r>
              <a:rPr sz="2050" spc="-20" dirty="0">
                <a:latin typeface="Calibri"/>
                <a:cs typeface="Calibri"/>
              </a:rPr>
              <a:t>Apply</a:t>
            </a:r>
            <a:r>
              <a:rPr sz="2050" spc="160" dirty="0">
                <a:latin typeface="Calibri"/>
                <a:cs typeface="Calibri"/>
              </a:rPr>
              <a:t> </a:t>
            </a:r>
            <a:r>
              <a:rPr sz="2050" spc="-60" dirty="0">
                <a:latin typeface="Calibri"/>
                <a:cs typeface="Calibri"/>
              </a:rPr>
              <a:t>product</a:t>
            </a:r>
            <a:r>
              <a:rPr sz="2050" spc="190" dirty="0">
                <a:latin typeface="Calibri"/>
                <a:cs typeface="Calibri"/>
              </a:rPr>
              <a:t> </a:t>
            </a:r>
            <a:r>
              <a:rPr sz="2050" spc="-70" dirty="0">
                <a:latin typeface="Calibri"/>
                <a:cs typeface="Calibri"/>
              </a:rPr>
              <a:t>rule:</a:t>
            </a:r>
            <a:r>
              <a:rPr sz="2050" spc="20" dirty="0">
                <a:latin typeface="Calibri"/>
                <a:cs typeface="Calibri"/>
              </a:rPr>
              <a:t> </a:t>
            </a:r>
            <a:r>
              <a:rPr sz="2050" spc="55" dirty="0">
                <a:solidFill>
                  <a:srgbClr val="990099"/>
                </a:solidFill>
                <a:latin typeface="Century"/>
                <a:cs typeface="Century"/>
              </a:rPr>
              <a:t>P</a:t>
            </a:r>
            <a:r>
              <a:rPr sz="2050" spc="55" dirty="0">
                <a:solidFill>
                  <a:srgbClr val="990099"/>
                </a:solidFill>
                <a:latin typeface="Garamond"/>
                <a:cs typeface="Garamond"/>
              </a:rPr>
              <a:t>(</a:t>
            </a:r>
            <a:r>
              <a:rPr sz="2050" b="0" i="1" spc="55" dirty="0">
                <a:solidFill>
                  <a:srgbClr val="990099"/>
                </a:solidFill>
                <a:latin typeface="Bookman Old Style"/>
                <a:cs typeface="Bookman Old Style"/>
              </a:rPr>
              <a:t>B</a:t>
            </a:r>
            <a:r>
              <a:rPr sz="2100" spc="82" baseline="-11904" dirty="0">
                <a:solidFill>
                  <a:srgbClr val="990099"/>
                </a:solidFill>
                <a:latin typeface="Book Antiqua"/>
                <a:cs typeface="Book Antiqua"/>
              </a:rPr>
              <a:t>1</a:t>
            </a:r>
            <a:r>
              <a:rPr sz="2100" b="0" i="1" spc="82" baseline="-11904" dirty="0">
                <a:solidFill>
                  <a:srgbClr val="990099"/>
                </a:solidFill>
                <a:latin typeface="Bookman Old Style"/>
                <a:cs typeface="Bookman Old Style"/>
              </a:rPr>
              <a:t>,</a:t>
            </a:r>
            <a:r>
              <a:rPr sz="2100" spc="82" baseline="-11904" dirty="0">
                <a:solidFill>
                  <a:srgbClr val="990099"/>
                </a:solidFill>
                <a:latin typeface="Book Antiqua"/>
                <a:cs typeface="Book Antiqua"/>
              </a:rPr>
              <a:t>1</a:t>
            </a:r>
            <a:r>
              <a:rPr sz="2050" b="0" i="1" spc="55" dirty="0">
                <a:solidFill>
                  <a:srgbClr val="990099"/>
                </a:solidFill>
                <a:latin typeface="Bookman Old Style"/>
                <a:cs typeface="Bookman Old Style"/>
              </a:rPr>
              <a:t>,</a:t>
            </a:r>
            <a:r>
              <a:rPr sz="2050" b="0" i="1" spc="-265" dirty="0">
                <a:solidFill>
                  <a:srgbClr val="990099"/>
                </a:solidFill>
                <a:latin typeface="Bookman Old Style"/>
                <a:cs typeface="Bookman Old Style"/>
              </a:rPr>
              <a:t> </a:t>
            </a:r>
            <a:r>
              <a:rPr sz="2050" b="0" i="1" dirty="0">
                <a:solidFill>
                  <a:srgbClr val="990099"/>
                </a:solidFill>
                <a:latin typeface="Bookman Old Style"/>
                <a:cs typeface="Bookman Old Style"/>
              </a:rPr>
              <a:t>B</a:t>
            </a:r>
            <a:r>
              <a:rPr sz="2100" baseline="-11904" dirty="0">
                <a:solidFill>
                  <a:srgbClr val="990099"/>
                </a:solidFill>
                <a:latin typeface="Book Antiqua"/>
                <a:cs typeface="Book Antiqua"/>
              </a:rPr>
              <a:t>1</a:t>
            </a:r>
            <a:r>
              <a:rPr sz="2100" b="0" i="1" baseline="-11904" dirty="0">
                <a:solidFill>
                  <a:srgbClr val="990099"/>
                </a:solidFill>
                <a:latin typeface="Bookman Old Style"/>
                <a:cs typeface="Bookman Old Style"/>
              </a:rPr>
              <a:t>,</a:t>
            </a:r>
            <a:r>
              <a:rPr sz="2100" baseline="-11904" dirty="0">
                <a:solidFill>
                  <a:srgbClr val="990099"/>
                </a:solidFill>
                <a:latin typeface="Book Antiqua"/>
                <a:cs typeface="Book Antiqua"/>
              </a:rPr>
              <a:t>2</a:t>
            </a:r>
            <a:r>
              <a:rPr sz="2050" b="0" i="1"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10" dirty="0">
                <a:solidFill>
                  <a:srgbClr val="990099"/>
                </a:solidFill>
                <a:latin typeface="Bookman Old Style"/>
                <a:cs typeface="Bookman Old Style"/>
              </a:rPr>
              <a:t>B</a:t>
            </a:r>
            <a:r>
              <a:rPr sz="2100" spc="15" baseline="-11904" dirty="0">
                <a:solidFill>
                  <a:srgbClr val="990099"/>
                </a:solidFill>
                <a:latin typeface="Book Antiqua"/>
                <a:cs typeface="Book Antiqua"/>
              </a:rPr>
              <a:t>2</a:t>
            </a:r>
            <a:r>
              <a:rPr sz="2100" b="0" i="1" spc="15" baseline="-11904" dirty="0">
                <a:solidFill>
                  <a:srgbClr val="990099"/>
                </a:solidFill>
                <a:latin typeface="Bookman Old Style"/>
                <a:cs typeface="Bookman Old Style"/>
              </a:rPr>
              <a:t>,</a:t>
            </a:r>
            <a:r>
              <a:rPr sz="2100" spc="15" baseline="-11904" dirty="0">
                <a:solidFill>
                  <a:srgbClr val="990099"/>
                </a:solidFill>
                <a:latin typeface="Book Antiqua"/>
                <a:cs typeface="Book Antiqua"/>
              </a:rPr>
              <a:t>1</a:t>
            </a:r>
            <a:r>
              <a:rPr sz="2100" spc="37" baseline="-11904" dirty="0">
                <a:solidFill>
                  <a:srgbClr val="990099"/>
                </a:solidFill>
                <a:latin typeface="Book Antiqua"/>
                <a:cs typeface="Book Antiqua"/>
              </a:rPr>
              <a:t> </a:t>
            </a:r>
            <a:r>
              <a:rPr sz="2050" spc="-195" dirty="0">
                <a:solidFill>
                  <a:srgbClr val="990099"/>
                </a:solidFill>
                <a:latin typeface="Lucida Sans Unicode"/>
                <a:cs typeface="Lucida Sans Unicode"/>
              </a:rPr>
              <a:t>|</a:t>
            </a:r>
            <a:r>
              <a:rPr sz="2050" spc="-305" dirty="0">
                <a:solidFill>
                  <a:srgbClr val="990099"/>
                </a:solidFill>
                <a:latin typeface="Lucida Sans Unicode"/>
                <a:cs typeface="Lucida Sans Unicode"/>
              </a:rPr>
              <a:t> </a:t>
            </a:r>
            <a:r>
              <a:rPr sz="2050" b="0" i="1" spc="5" dirty="0">
                <a:solidFill>
                  <a:srgbClr val="990099"/>
                </a:solidFill>
                <a:latin typeface="Bookman Old Style"/>
                <a:cs typeface="Bookman Old Style"/>
              </a:rPr>
              <a:t>P</a:t>
            </a:r>
            <a:r>
              <a:rPr sz="2100" spc="7" baseline="-11904" dirty="0">
                <a:solidFill>
                  <a:srgbClr val="990099"/>
                </a:solidFill>
                <a:latin typeface="Book Antiqua"/>
                <a:cs typeface="Book Antiqua"/>
              </a:rPr>
              <a:t>1</a:t>
            </a:r>
            <a:r>
              <a:rPr sz="2100" b="0" i="1" spc="7" baseline="-11904" dirty="0">
                <a:solidFill>
                  <a:srgbClr val="990099"/>
                </a:solidFill>
                <a:latin typeface="Bookman Old Style"/>
                <a:cs typeface="Bookman Old Style"/>
              </a:rPr>
              <a:t>,</a:t>
            </a:r>
            <a:r>
              <a:rPr sz="2100" spc="7" baseline="-11904" dirty="0">
                <a:solidFill>
                  <a:srgbClr val="990099"/>
                </a:solidFill>
                <a:latin typeface="Book Antiqua"/>
                <a:cs typeface="Book Antiqua"/>
              </a:rPr>
              <a:t>1</a:t>
            </a:r>
            <a:r>
              <a:rPr sz="2050" b="0" i="1" spc="5" dirty="0">
                <a:solidFill>
                  <a:srgbClr val="990099"/>
                </a:solidFill>
                <a:latin typeface="Bookman Old Style"/>
                <a:cs typeface="Bookman Old Style"/>
              </a:rPr>
              <a:t>,</a:t>
            </a:r>
            <a:r>
              <a:rPr sz="2050" b="0" i="1" spc="-265"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75" dirty="0">
                <a:solidFill>
                  <a:srgbClr val="990099"/>
                </a:solidFill>
                <a:latin typeface="Bookman Old Style"/>
                <a:cs typeface="Bookman Old Style"/>
              </a:rPr>
              <a:t> </a:t>
            </a:r>
            <a:r>
              <a:rPr sz="2050" b="0" i="1" spc="50" dirty="0">
                <a:solidFill>
                  <a:srgbClr val="990099"/>
                </a:solidFill>
                <a:latin typeface="Bookman Old Style"/>
                <a:cs typeface="Bookman Old Style"/>
              </a:rPr>
              <a:t>P</a:t>
            </a:r>
            <a:r>
              <a:rPr sz="2100" spc="75" baseline="-11904" dirty="0">
                <a:solidFill>
                  <a:srgbClr val="990099"/>
                </a:solidFill>
                <a:latin typeface="Book Antiqua"/>
                <a:cs typeface="Book Antiqua"/>
              </a:rPr>
              <a:t>4</a:t>
            </a:r>
            <a:r>
              <a:rPr sz="2100" b="0" i="1" spc="75" baseline="-11904" dirty="0">
                <a:solidFill>
                  <a:srgbClr val="990099"/>
                </a:solidFill>
                <a:latin typeface="Bookman Old Style"/>
                <a:cs typeface="Bookman Old Style"/>
              </a:rPr>
              <a:t>,</a:t>
            </a:r>
            <a:r>
              <a:rPr sz="2100" spc="75" baseline="-11904" dirty="0">
                <a:solidFill>
                  <a:srgbClr val="990099"/>
                </a:solidFill>
                <a:latin typeface="Book Antiqua"/>
                <a:cs typeface="Book Antiqua"/>
              </a:rPr>
              <a:t>4</a:t>
            </a:r>
            <a:r>
              <a:rPr sz="2050" spc="50" dirty="0">
                <a:solidFill>
                  <a:srgbClr val="990099"/>
                </a:solidFill>
                <a:latin typeface="Garamond"/>
                <a:cs typeface="Garamond"/>
              </a:rPr>
              <a:t>)</a:t>
            </a:r>
            <a:r>
              <a:rPr sz="2050" spc="50" dirty="0">
                <a:solidFill>
                  <a:srgbClr val="990099"/>
                </a:solidFill>
                <a:latin typeface="Century"/>
                <a:cs typeface="Century"/>
              </a:rPr>
              <a:t>P</a:t>
            </a:r>
            <a:r>
              <a:rPr sz="2050" spc="50" dirty="0">
                <a:solidFill>
                  <a:srgbClr val="990099"/>
                </a:solidFill>
                <a:latin typeface="Garamond"/>
                <a:cs typeface="Garamond"/>
              </a:rPr>
              <a:t>(</a:t>
            </a:r>
            <a:r>
              <a:rPr sz="2050" b="0" i="1" spc="50" dirty="0">
                <a:solidFill>
                  <a:srgbClr val="990099"/>
                </a:solidFill>
                <a:latin typeface="Bookman Old Style"/>
                <a:cs typeface="Bookman Old Style"/>
              </a:rPr>
              <a:t>P</a:t>
            </a:r>
            <a:r>
              <a:rPr sz="2100" spc="75" baseline="-11904" dirty="0">
                <a:solidFill>
                  <a:srgbClr val="990099"/>
                </a:solidFill>
                <a:latin typeface="Book Antiqua"/>
                <a:cs typeface="Book Antiqua"/>
              </a:rPr>
              <a:t>1</a:t>
            </a:r>
            <a:r>
              <a:rPr sz="2100" b="0" i="1" spc="75" baseline="-11904" dirty="0">
                <a:solidFill>
                  <a:srgbClr val="990099"/>
                </a:solidFill>
                <a:latin typeface="Bookman Old Style"/>
                <a:cs typeface="Bookman Old Style"/>
              </a:rPr>
              <a:t>,</a:t>
            </a:r>
            <a:r>
              <a:rPr sz="2100" spc="75" baseline="-11904" dirty="0">
                <a:solidFill>
                  <a:srgbClr val="990099"/>
                </a:solidFill>
                <a:latin typeface="Book Antiqua"/>
                <a:cs typeface="Book Antiqua"/>
              </a:rPr>
              <a:t>1</a:t>
            </a:r>
            <a:r>
              <a:rPr sz="2050" b="0" i="1" spc="50"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75"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40" dirty="0">
                <a:solidFill>
                  <a:srgbClr val="990099"/>
                </a:solidFill>
                <a:latin typeface="Bookman Old Style"/>
                <a:cs typeface="Bookman Old Style"/>
              </a:rPr>
              <a:t>P</a:t>
            </a:r>
            <a:r>
              <a:rPr sz="2100" spc="60" baseline="-11904" dirty="0">
                <a:solidFill>
                  <a:srgbClr val="990099"/>
                </a:solidFill>
                <a:latin typeface="Book Antiqua"/>
                <a:cs typeface="Book Antiqua"/>
              </a:rPr>
              <a:t>4</a:t>
            </a:r>
            <a:r>
              <a:rPr sz="2100" b="0" i="1" spc="60" baseline="-11904" dirty="0">
                <a:solidFill>
                  <a:srgbClr val="990099"/>
                </a:solidFill>
                <a:latin typeface="Bookman Old Style"/>
                <a:cs typeface="Bookman Old Style"/>
              </a:rPr>
              <a:t>,</a:t>
            </a:r>
            <a:r>
              <a:rPr sz="2100" spc="60" baseline="-11904" dirty="0">
                <a:solidFill>
                  <a:srgbClr val="990099"/>
                </a:solidFill>
                <a:latin typeface="Book Antiqua"/>
                <a:cs typeface="Book Antiqua"/>
              </a:rPr>
              <a:t>4</a:t>
            </a:r>
            <a:r>
              <a:rPr sz="2050" spc="40" dirty="0">
                <a:solidFill>
                  <a:srgbClr val="990099"/>
                </a:solidFill>
                <a:latin typeface="Garamond"/>
                <a:cs typeface="Garamond"/>
              </a:rPr>
              <a:t>)</a:t>
            </a:r>
            <a:endParaRPr sz="2050">
              <a:latin typeface="Garamond"/>
              <a:cs typeface="Garamond"/>
            </a:endParaRPr>
          </a:p>
          <a:p>
            <a:pPr marL="50800">
              <a:lnSpc>
                <a:spcPct val="100000"/>
              </a:lnSpc>
              <a:spcBef>
                <a:spcPts val="1560"/>
              </a:spcBef>
            </a:pPr>
            <a:r>
              <a:rPr sz="2050" spc="45" dirty="0">
                <a:latin typeface="Calibri"/>
                <a:cs typeface="Calibri"/>
              </a:rPr>
              <a:t>(D</a:t>
            </a:r>
            <a:r>
              <a:rPr sz="2050" spc="60" dirty="0">
                <a:latin typeface="Calibri"/>
                <a:cs typeface="Calibri"/>
              </a:rPr>
              <a:t>o</a:t>
            </a:r>
            <a:r>
              <a:rPr sz="2050" spc="185" dirty="0">
                <a:latin typeface="Calibri"/>
                <a:cs typeface="Calibri"/>
              </a:rPr>
              <a:t> </a:t>
            </a:r>
            <a:r>
              <a:rPr sz="2050" spc="-10" dirty="0">
                <a:latin typeface="Calibri"/>
                <a:cs typeface="Calibri"/>
              </a:rPr>
              <a:t>i</a:t>
            </a:r>
            <a:r>
              <a:rPr sz="2050" dirty="0">
                <a:latin typeface="Calibri"/>
                <a:cs typeface="Calibri"/>
              </a:rPr>
              <a:t>t</a:t>
            </a:r>
            <a:r>
              <a:rPr sz="2050" spc="175" dirty="0">
                <a:latin typeface="Calibri"/>
                <a:cs typeface="Calibri"/>
              </a:rPr>
              <a:t> </a:t>
            </a:r>
            <a:r>
              <a:rPr sz="2050" spc="-45" dirty="0">
                <a:latin typeface="Calibri"/>
                <a:cs typeface="Calibri"/>
              </a:rPr>
              <a:t>thi</a:t>
            </a:r>
            <a:r>
              <a:rPr sz="2050" spc="-35" dirty="0">
                <a:latin typeface="Calibri"/>
                <a:cs typeface="Calibri"/>
              </a:rPr>
              <a:t>s</a:t>
            </a:r>
            <a:r>
              <a:rPr sz="2050" spc="210" dirty="0">
                <a:latin typeface="Calibri"/>
                <a:cs typeface="Calibri"/>
              </a:rPr>
              <a:t> </a:t>
            </a:r>
            <a:r>
              <a:rPr sz="2050" spc="-200" dirty="0">
                <a:latin typeface="Calibri"/>
                <a:cs typeface="Calibri"/>
              </a:rPr>
              <a:t>w</a:t>
            </a:r>
            <a:r>
              <a:rPr sz="2050" spc="-105" dirty="0">
                <a:latin typeface="Calibri"/>
                <a:cs typeface="Calibri"/>
              </a:rPr>
              <a:t>a</a:t>
            </a:r>
            <a:r>
              <a:rPr sz="2050" spc="-40" dirty="0">
                <a:latin typeface="Calibri"/>
                <a:cs typeface="Calibri"/>
              </a:rPr>
              <a:t>y</a:t>
            </a:r>
            <a:r>
              <a:rPr sz="2050" spc="165" dirty="0">
                <a:latin typeface="Calibri"/>
                <a:cs typeface="Calibri"/>
              </a:rPr>
              <a:t> </a:t>
            </a:r>
            <a:r>
              <a:rPr sz="2050" spc="-50" dirty="0">
                <a:latin typeface="Calibri"/>
                <a:cs typeface="Calibri"/>
              </a:rPr>
              <a:t>t</a:t>
            </a:r>
            <a:r>
              <a:rPr sz="2050" spc="-60" dirty="0">
                <a:latin typeface="Calibri"/>
                <a:cs typeface="Calibri"/>
              </a:rPr>
              <a:t>o</a:t>
            </a:r>
            <a:r>
              <a:rPr sz="2050" spc="180" dirty="0">
                <a:latin typeface="Calibri"/>
                <a:cs typeface="Calibri"/>
              </a:rPr>
              <a:t> </a:t>
            </a:r>
            <a:r>
              <a:rPr sz="2050" spc="-45" dirty="0">
                <a:latin typeface="Calibri"/>
                <a:cs typeface="Calibri"/>
              </a:rPr>
              <a:t>get</a:t>
            </a:r>
            <a:r>
              <a:rPr sz="2050" spc="185" dirty="0">
                <a:latin typeface="Calibri"/>
                <a:cs typeface="Calibri"/>
              </a:rPr>
              <a:t> </a:t>
            </a:r>
            <a:r>
              <a:rPr sz="2050" b="0" i="1" spc="70" dirty="0">
                <a:solidFill>
                  <a:srgbClr val="990099"/>
                </a:solidFill>
                <a:latin typeface="Bookman Old Style"/>
                <a:cs typeface="Bookman Old Style"/>
              </a:rPr>
              <a:t>P</a:t>
            </a:r>
            <a:r>
              <a:rPr sz="2050" b="0" i="1" spc="-335" dirty="0">
                <a:solidFill>
                  <a:srgbClr val="990099"/>
                </a:solidFill>
                <a:latin typeface="Bookman Old Style"/>
                <a:cs typeface="Bookman Old Style"/>
              </a:rPr>
              <a:t> </a:t>
            </a:r>
            <a:r>
              <a:rPr sz="2050" spc="130" dirty="0">
                <a:solidFill>
                  <a:srgbClr val="990099"/>
                </a:solidFill>
                <a:latin typeface="Garamond"/>
                <a:cs typeface="Garamond"/>
              </a:rPr>
              <a:t>(</a:t>
            </a:r>
            <a:r>
              <a:rPr sz="2050" b="0" i="1" spc="220" dirty="0">
                <a:solidFill>
                  <a:srgbClr val="990099"/>
                </a:solidFill>
                <a:latin typeface="Bookman Old Style"/>
                <a:cs typeface="Bookman Old Style"/>
              </a:rPr>
              <a:t>E</a:t>
            </a:r>
            <a:r>
              <a:rPr sz="2050" b="0" i="1" spc="509" dirty="0">
                <a:solidFill>
                  <a:srgbClr val="990099"/>
                </a:solidFill>
                <a:latin typeface="Bookman Old Style"/>
                <a:cs typeface="Bookman Old Style"/>
              </a:rPr>
              <a:t>ff</a:t>
            </a:r>
            <a:r>
              <a:rPr sz="2050" b="0" i="1" spc="-100" dirty="0">
                <a:solidFill>
                  <a:srgbClr val="990099"/>
                </a:solidFill>
                <a:latin typeface="Bookman Old Style"/>
                <a:cs typeface="Bookman Old Style"/>
              </a:rPr>
              <a:t>ec</a:t>
            </a:r>
            <a:r>
              <a:rPr sz="2050" b="0" i="1" spc="-60" dirty="0">
                <a:solidFill>
                  <a:srgbClr val="990099"/>
                </a:solidFill>
                <a:latin typeface="Bookman Old Style"/>
                <a:cs typeface="Bookman Old Style"/>
              </a:rPr>
              <a:t>t</a:t>
            </a:r>
            <a:r>
              <a:rPr sz="2050" spc="-195" dirty="0">
                <a:solidFill>
                  <a:srgbClr val="990099"/>
                </a:solidFill>
                <a:latin typeface="Lucida Sans Unicode"/>
                <a:cs typeface="Lucida Sans Unicode"/>
              </a:rPr>
              <a:t>|</a:t>
            </a:r>
            <a:r>
              <a:rPr sz="2050" b="0" i="1" spc="114" dirty="0">
                <a:solidFill>
                  <a:srgbClr val="990099"/>
                </a:solidFill>
                <a:latin typeface="Bookman Old Style"/>
                <a:cs typeface="Bookman Old Style"/>
              </a:rPr>
              <a:t>C</a:t>
            </a:r>
            <a:r>
              <a:rPr sz="2050" b="0" i="1" spc="-170" dirty="0">
                <a:solidFill>
                  <a:srgbClr val="990099"/>
                </a:solidFill>
                <a:latin typeface="Bookman Old Style"/>
                <a:cs typeface="Bookman Old Style"/>
              </a:rPr>
              <a:t>aus</a:t>
            </a:r>
            <a:r>
              <a:rPr sz="2050" b="0" i="1" spc="-175" dirty="0">
                <a:solidFill>
                  <a:srgbClr val="990099"/>
                </a:solidFill>
                <a:latin typeface="Bookman Old Style"/>
                <a:cs typeface="Bookman Old Style"/>
              </a:rPr>
              <a:t>e</a:t>
            </a:r>
            <a:r>
              <a:rPr sz="2050" spc="130" dirty="0">
                <a:solidFill>
                  <a:srgbClr val="990099"/>
                </a:solidFill>
                <a:latin typeface="Garamond"/>
                <a:cs typeface="Garamond"/>
              </a:rPr>
              <a:t>)</a:t>
            </a:r>
            <a:r>
              <a:rPr sz="2050" spc="75" dirty="0">
                <a:latin typeface="Calibri"/>
                <a:cs typeface="Calibri"/>
              </a:rPr>
              <a:t>.)</a:t>
            </a:r>
            <a:endParaRPr sz="2050">
              <a:latin typeface="Calibri"/>
              <a:cs typeface="Calibri"/>
            </a:endParaRPr>
          </a:p>
          <a:p>
            <a:pPr marL="50800">
              <a:lnSpc>
                <a:spcPct val="100000"/>
              </a:lnSpc>
              <a:spcBef>
                <a:spcPts val="1560"/>
              </a:spcBef>
            </a:pPr>
            <a:r>
              <a:rPr sz="2050" spc="5" dirty="0">
                <a:latin typeface="Calibri"/>
                <a:cs typeface="Calibri"/>
              </a:rPr>
              <a:t>First</a:t>
            </a:r>
            <a:r>
              <a:rPr sz="2050" spc="185" dirty="0">
                <a:latin typeface="Calibri"/>
                <a:cs typeface="Calibri"/>
              </a:rPr>
              <a:t> </a:t>
            </a:r>
            <a:r>
              <a:rPr sz="2050" spc="-70" dirty="0">
                <a:latin typeface="Calibri"/>
                <a:cs typeface="Calibri"/>
              </a:rPr>
              <a:t>term:</a:t>
            </a:r>
            <a:r>
              <a:rPr sz="2050" spc="45" dirty="0">
                <a:latin typeface="Calibri"/>
                <a:cs typeface="Calibri"/>
              </a:rPr>
              <a:t> </a:t>
            </a:r>
            <a:r>
              <a:rPr sz="2050" spc="-70" dirty="0">
                <a:latin typeface="Calibri"/>
                <a:cs typeface="Calibri"/>
              </a:rPr>
              <a:t>1</a:t>
            </a:r>
            <a:r>
              <a:rPr sz="2050" spc="185" dirty="0">
                <a:latin typeface="Calibri"/>
                <a:cs typeface="Calibri"/>
              </a:rPr>
              <a:t> </a:t>
            </a:r>
            <a:r>
              <a:rPr sz="2050" spc="-30" dirty="0">
                <a:latin typeface="Calibri"/>
                <a:cs typeface="Calibri"/>
              </a:rPr>
              <a:t>if</a:t>
            </a:r>
            <a:r>
              <a:rPr sz="2050" spc="195" dirty="0">
                <a:latin typeface="Calibri"/>
                <a:cs typeface="Calibri"/>
              </a:rPr>
              <a:t> </a:t>
            </a:r>
            <a:r>
              <a:rPr sz="2050" spc="-40" dirty="0">
                <a:latin typeface="Calibri"/>
                <a:cs typeface="Calibri"/>
              </a:rPr>
              <a:t>pits</a:t>
            </a:r>
            <a:r>
              <a:rPr sz="2050" spc="190" dirty="0">
                <a:latin typeface="Calibri"/>
                <a:cs typeface="Calibri"/>
              </a:rPr>
              <a:t> </a:t>
            </a:r>
            <a:r>
              <a:rPr sz="2050" spc="-105" dirty="0">
                <a:latin typeface="Calibri"/>
                <a:cs typeface="Calibri"/>
              </a:rPr>
              <a:t>are</a:t>
            </a:r>
            <a:r>
              <a:rPr sz="2050" spc="175" dirty="0">
                <a:latin typeface="Calibri"/>
                <a:cs typeface="Calibri"/>
              </a:rPr>
              <a:t> </a:t>
            </a:r>
            <a:r>
              <a:rPr sz="2050" spc="-50" dirty="0">
                <a:latin typeface="Calibri"/>
                <a:cs typeface="Calibri"/>
              </a:rPr>
              <a:t>adjacent</a:t>
            </a:r>
            <a:r>
              <a:rPr sz="2050" spc="160" dirty="0">
                <a:latin typeface="Calibri"/>
                <a:cs typeface="Calibri"/>
              </a:rPr>
              <a:t> </a:t>
            </a:r>
            <a:r>
              <a:rPr sz="2050" spc="-55" dirty="0">
                <a:latin typeface="Calibri"/>
                <a:cs typeface="Calibri"/>
              </a:rPr>
              <a:t>to</a:t>
            </a:r>
            <a:r>
              <a:rPr sz="2050" spc="195" dirty="0">
                <a:latin typeface="Calibri"/>
                <a:cs typeface="Calibri"/>
              </a:rPr>
              <a:t> </a:t>
            </a:r>
            <a:r>
              <a:rPr sz="2050" spc="-90" dirty="0">
                <a:latin typeface="Calibri"/>
                <a:cs typeface="Calibri"/>
              </a:rPr>
              <a:t>breezes,</a:t>
            </a:r>
            <a:r>
              <a:rPr sz="2050" spc="195" dirty="0">
                <a:latin typeface="Calibri"/>
                <a:cs typeface="Calibri"/>
              </a:rPr>
              <a:t> </a:t>
            </a:r>
            <a:r>
              <a:rPr sz="2050" spc="-70" dirty="0">
                <a:latin typeface="Calibri"/>
                <a:cs typeface="Calibri"/>
              </a:rPr>
              <a:t>0</a:t>
            </a:r>
            <a:r>
              <a:rPr sz="2050" spc="185" dirty="0">
                <a:latin typeface="Calibri"/>
                <a:cs typeface="Calibri"/>
              </a:rPr>
              <a:t> </a:t>
            </a:r>
            <a:r>
              <a:rPr sz="2050" spc="-85" dirty="0">
                <a:latin typeface="Calibri"/>
                <a:cs typeface="Calibri"/>
              </a:rPr>
              <a:t>otherwise</a:t>
            </a:r>
            <a:endParaRPr sz="2050">
              <a:latin typeface="Calibri"/>
              <a:cs typeface="Calibri"/>
            </a:endParaRPr>
          </a:p>
          <a:p>
            <a:pPr marL="50800">
              <a:lnSpc>
                <a:spcPct val="100000"/>
              </a:lnSpc>
              <a:spcBef>
                <a:spcPts val="1560"/>
              </a:spcBef>
            </a:pPr>
            <a:r>
              <a:rPr sz="2050" spc="-50" dirty="0">
                <a:latin typeface="Calibri"/>
                <a:cs typeface="Calibri"/>
              </a:rPr>
              <a:t>Second</a:t>
            </a:r>
            <a:r>
              <a:rPr sz="2050" spc="175" dirty="0">
                <a:latin typeface="Calibri"/>
                <a:cs typeface="Calibri"/>
              </a:rPr>
              <a:t> </a:t>
            </a:r>
            <a:r>
              <a:rPr sz="2050" spc="-70" dirty="0">
                <a:latin typeface="Calibri"/>
                <a:cs typeface="Calibri"/>
              </a:rPr>
              <a:t>term:</a:t>
            </a:r>
            <a:r>
              <a:rPr sz="2050" spc="45" dirty="0">
                <a:latin typeface="Calibri"/>
                <a:cs typeface="Calibri"/>
              </a:rPr>
              <a:t> </a:t>
            </a:r>
            <a:r>
              <a:rPr sz="2050" spc="-40" dirty="0">
                <a:latin typeface="Calibri"/>
                <a:cs typeface="Calibri"/>
              </a:rPr>
              <a:t>pits</a:t>
            </a:r>
            <a:r>
              <a:rPr sz="2050" spc="190" dirty="0">
                <a:latin typeface="Calibri"/>
                <a:cs typeface="Calibri"/>
              </a:rPr>
              <a:t> </a:t>
            </a:r>
            <a:r>
              <a:rPr sz="2050" spc="-105" dirty="0">
                <a:latin typeface="Calibri"/>
                <a:cs typeface="Calibri"/>
              </a:rPr>
              <a:t>are</a:t>
            </a:r>
            <a:r>
              <a:rPr sz="2050" spc="185" dirty="0">
                <a:latin typeface="Calibri"/>
                <a:cs typeface="Calibri"/>
              </a:rPr>
              <a:t> </a:t>
            </a:r>
            <a:r>
              <a:rPr sz="2050" spc="-70" dirty="0">
                <a:latin typeface="Calibri"/>
                <a:cs typeface="Calibri"/>
              </a:rPr>
              <a:t>placed</a:t>
            </a:r>
            <a:r>
              <a:rPr sz="2050" spc="190" dirty="0">
                <a:latin typeface="Calibri"/>
                <a:cs typeface="Calibri"/>
              </a:rPr>
              <a:t> </a:t>
            </a:r>
            <a:r>
              <a:rPr sz="2050" spc="-80" dirty="0">
                <a:latin typeface="Calibri"/>
                <a:cs typeface="Calibri"/>
              </a:rPr>
              <a:t>randomly,</a:t>
            </a:r>
            <a:r>
              <a:rPr sz="2050" spc="195" dirty="0">
                <a:latin typeface="Calibri"/>
                <a:cs typeface="Calibri"/>
              </a:rPr>
              <a:t> </a:t>
            </a:r>
            <a:r>
              <a:rPr sz="2050" spc="-60" dirty="0">
                <a:latin typeface="Calibri"/>
                <a:cs typeface="Calibri"/>
              </a:rPr>
              <a:t>probability</a:t>
            </a:r>
            <a:r>
              <a:rPr sz="2050" spc="195" dirty="0">
                <a:latin typeface="Calibri"/>
                <a:cs typeface="Calibri"/>
              </a:rPr>
              <a:t> </a:t>
            </a:r>
            <a:r>
              <a:rPr sz="2050" spc="-40" dirty="0">
                <a:latin typeface="Calibri"/>
                <a:cs typeface="Calibri"/>
              </a:rPr>
              <a:t>0.2</a:t>
            </a:r>
            <a:r>
              <a:rPr sz="2050" spc="180" dirty="0">
                <a:latin typeface="Calibri"/>
                <a:cs typeface="Calibri"/>
              </a:rPr>
              <a:t> </a:t>
            </a:r>
            <a:r>
              <a:rPr sz="2050" spc="-85" dirty="0">
                <a:latin typeface="Calibri"/>
                <a:cs typeface="Calibri"/>
              </a:rPr>
              <a:t>per</a:t>
            </a:r>
            <a:r>
              <a:rPr sz="2050" spc="190" dirty="0">
                <a:latin typeface="Calibri"/>
                <a:cs typeface="Calibri"/>
              </a:rPr>
              <a:t> </a:t>
            </a:r>
            <a:r>
              <a:rPr sz="2050" spc="-80" dirty="0">
                <a:latin typeface="Calibri"/>
                <a:cs typeface="Calibri"/>
              </a:rPr>
              <a:t>square:</a:t>
            </a:r>
            <a:endParaRPr sz="2050">
              <a:latin typeface="Calibri"/>
              <a:cs typeface="Calibri"/>
            </a:endParaRPr>
          </a:p>
        </p:txBody>
      </p:sp>
      <p:sp>
        <p:nvSpPr>
          <p:cNvPr id="4" name="object 4"/>
          <p:cNvSpPr txBox="1"/>
          <p:nvPr/>
        </p:nvSpPr>
        <p:spPr>
          <a:xfrm>
            <a:off x="1447291" y="3963129"/>
            <a:ext cx="1459230" cy="340360"/>
          </a:xfrm>
          <a:prstGeom prst="rect">
            <a:avLst/>
          </a:prstGeom>
        </p:spPr>
        <p:txBody>
          <a:bodyPr vert="horz" wrap="square" lIns="0" tIns="14604" rIns="0" bIns="0" rtlCol="0">
            <a:spAutoFit/>
          </a:bodyPr>
          <a:lstStyle/>
          <a:p>
            <a:pPr marL="12700">
              <a:lnSpc>
                <a:spcPct val="100000"/>
              </a:lnSpc>
              <a:spcBef>
                <a:spcPts val="114"/>
              </a:spcBef>
              <a:tabLst>
                <a:tab pos="705485" algn="l"/>
              </a:tabLst>
            </a:pPr>
            <a:r>
              <a:rPr sz="2050" spc="210" dirty="0">
                <a:solidFill>
                  <a:srgbClr val="990099"/>
                </a:solidFill>
                <a:latin typeface="Century"/>
                <a:cs typeface="Century"/>
              </a:rPr>
              <a:t>P</a:t>
            </a:r>
            <a:r>
              <a:rPr sz="2050" spc="130" dirty="0">
                <a:solidFill>
                  <a:srgbClr val="990099"/>
                </a:solidFill>
                <a:latin typeface="Garamond"/>
                <a:cs typeface="Garamond"/>
              </a:rPr>
              <a:t>(</a:t>
            </a:r>
            <a:r>
              <a:rPr sz="2050" b="0" i="1" spc="70" dirty="0">
                <a:solidFill>
                  <a:srgbClr val="990099"/>
                </a:solidFill>
                <a:latin typeface="Bookman Old Style"/>
                <a:cs typeface="Bookman Old Style"/>
              </a:rPr>
              <a:t>P</a:t>
            </a:r>
            <a:r>
              <a:rPr sz="2050" b="0" i="1"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70" dirty="0">
                <a:solidFill>
                  <a:srgbClr val="990099"/>
                </a:solidFill>
                <a:latin typeface="Bookman Old Style"/>
                <a:cs typeface="Bookman Old Style"/>
              </a:rPr>
              <a:t>P</a:t>
            </a:r>
            <a:endParaRPr sz="2050">
              <a:latin typeface="Bookman Old Style"/>
              <a:cs typeface="Bookman Old Style"/>
            </a:endParaRPr>
          </a:p>
        </p:txBody>
      </p:sp>
      <p:sp>
        <p:nvSpPr>
          <p:cNvPr id="5" name="object 5"/>
          <p:cNvSpPr txBox="1"/>
          <p:nvPr/>
        </p:nvSpPr>
        <p:spPr>
          <a:xfrm>
            <a:off x="1907539" y="4082971"/>
            <a:ext cx="1230630" cy="244475"/>
          </a:xfrm>
          <a:prstGeom prst="rect">
            <a:avLst/>
          </a:prstGeom>
        </p:spPr>
        <p:txBody>
          <a:bodyPr vert="horz" wrap="square" lIns="0" tIns="17145" rIns="0" bIns="0" rtlCol="0">
            <a:spAutoFit/>
          </a:bodyPr>
          <a:lstStyle/>
          <a:p>
            <a:pPr marL="12700">
              <a:lnSpc>
                <a:spcPct val="100000"/>
              </a:lnSpc>
              <a:spcBef>
                <a:spcPts val="135"/>
              </a:spcBef>
              <a:tabLst>
                <a:tab pos="987425" algn="l"/>
              </a:tabLst>
            </a:pPr>
            <a:r>
              <a:rPr sz="1400" dirty="0">
                <a:solidFill>
                  <a:srgbClr val="990099"/>
                </a:solidFill>
                <a:latin typeface="Book Antiqua"/>
                <a:cs typeface="Book Antiqua"/>
              </a:rPr>
              <a:t>1</a:t>
            </a:r>
            <a:r>
              <a:rPr sz="1400" b="0" i="1" spc="-25" dirty="0">
                <a:solidFill>
                  <a:srgbClr val="990099"/>
                </a:solidFill>
                <a:latin typeface="Bookman Old Style"/>
                <a:cs typeface="Bookman Old Style"/>
              </a:rPr>
              <a:t>,</a:t>
            </a:r>
            <a:r>
              <a:rPr sz="1400" dirty="0">
                <a:solidFill>
                  <a:srgbClr val="990099"/>
                </a:solidFill>
                <a:latin typeface="Book Antiqua"/>
                <a:cs typeface="Book Antiqua"/>
              </a:rPr>
              <a:t>1	4</a:t>
            </a:r>
            <a:r>
              <a:rPr sz="1400" b="0" i="1" spc="-25" dirty="0">
                <a:solidFill>
                  <a:srgbClr val="990099"/>
                </a:solidFill>
                <a:latin typeface="Bookman Old Style"/>
                <a:cs typeface="Bookman Old Style"/>
              </a:rPr>
              <a:t>,</a:t>
            </a:r>
            <a:r>
              <a:rPr sz="1400" dirty="0">
                <a:solidFill>
                  <a:srgbClr val="990099"/>
                </a:solidFill>
                <a:latin typeface="Book Antiqua"/>
                <a:cs typeface="Book Antiqua"/>
              </a:rPr>
              <a:t>4</a:t>
            </a:r>
            <a:endParaRPr sz="1400">
              <a:latin typeface="Book Antiqua"/>
              <a:cs typeface="Book Antiqua"/>
            </a:endParaRPr>
          </a:p>
        </p:txBody>
      </p:sp>
      <p:sp>
        <p:nvSpPr>
          <p:cNvPr id="6" name="object 6"/>
          <p:cNvSpPr txBox="1"/>
          <p:nvPr/>
        </p:nvSpPr>
        <p:spPr>
          <a:xfrm>
            <a:off x="3090672" y="3765967"/>
            <a:ext cx="951865" cy="403225"/>
          </a:xfrm>
          <a:prstGeom prst="rect">
            <a:avLst/>
          </a:prstGeom>
        </p:spPr>
        <p:txBody>
          <a:bodyPr vert="horz" wrap="square" lIns="0" tIns="15875" rIns="0" bIns="0" rtlCol="0">
            <a:spAutoFit/>
          </a:bodyPr>
          <a:lstStyle/>
          <a:p>
            <a:pPr marL="38100">
              <a:lnSpc>
                <a:spcPct val="100000"/>
              </a:lnSpc>
              <a:spcBef>
                <a:spcPts val="125"/>
              </a:spcBef>
            </a:pPr>
            <a:r>
              <a:rPr sz="3075" spc="195" baseline="-31165" dirty="0">
                <a:solidFill>
                  <a:srgbClr val="990099"/>
                </a:solidFill>
                <a:latin typeface="Garamond"/>
                <a:cs typeface="Garamond"/>
              </a:rPr>
              <a:t>)</a:t>
            </a:r>
            <a:r>
              <a:rPr sz="3075" spc="30" baseline="-31165" dirty="0">
                <a:solidFill>
                  <a:srgbClr val="990099"/>
                </a:solidFill>
                <a:latin typeface="Garamond"/>
                <a:cs typeface="Garamond"/>
              </a:rPr>
              <a:t> </a:t>
            </a:r>
            <a:r>
              <a:rPr sz="3075" spc="179" baseline="-31165" dirty="0">
                <a:solidFill>
                  <a:srgbClr val="990099"/>
                </a:solidFill>
                <a:latin typeface="Garamond"/>
                <a:cs typeface="Garamond"/>
              </a:rPr>
              <a:t>=</a:t>
            </a:r>
            <a:r>
              <a:rPr sz="3075" spc="37" baseline="-31165" dirty="0">
                <a:solidFill>
                  <a:srgbClr val="990099"/>
                </a:solidFill>
                <a:latin typeface="Garamond"/>
                <a:cs typeface="Garamond"/>
              </a:rPr>
              <a:t> </a:t>
            </a:r>
            <a:r>
              <a:rPr sz="3675" spc="-30" baseline="-26077" dirty="0">
                <a:solidFill>
                  <a:srgbClr val="990099"/>
                </a:solidFill>
                <a:latin typeface="Times New Roman"/>
                <a:cs typeface="Times New Roman"/>
              </a:rPr>
              <a:t>Π</a:t>
            </a:r>
            <a:r>
              <a:rPr sz="1400" spc="-20" dirty="0">
                <a:solidFill>
                  <a:srgbClr val="990099"/>
                </a:solidFill>
                <a:latin typeface="Book Antiqua"/>
                <a:cs typeface="Book Antiqua"/>
              </a:rPr>
              <a:t>4</a:t>
            </a:r>
            <a:r>
              <a:rPr sz="1400" b="0" i="1" spc="-20" dirty="0">
                <a:solidFill>
                  <a:srgbClr val="990099"/>
                </a:solidFill>
                <a:latin typeface="Bookman Old Style"/>
                <a:cs typeface="Bookman Old Style"/>
              </a:rPr>
              <a:t>,</a:t>
            </a:r>
            <a:r>
              <a:rPr sz="1400" spc="-20" dirty="0">
                <a:solidFill>
                  <a:srgbClr val="990099"/>
                </a:solidFill>
                <a:latin typeface="Book Antiqua"/>
                <a:cs typeface="Book Antiqua"/>
              </a:rPr>
              <a:t>4</a:t>
            </a:r>
            <a:endParaRPr sz="1400">
              <a:latin typeface="Book Antiqua"/>
              <a:cs typeface="Book Antiqua"/>
            </a:endParaRPr>
          </a:p>
        </p:txBody>
      </p:sp>
      <p:sp>
        <p:nvSpPr>
          <p:cNvPr id="7" name="object 7"/>
          <p:cNvSpPr txBox="1"/>
          <p:nvPr/>
        </p:nvSpPr>
        <p:spPr>
          <a:xfrm>
            <a:off x="3762247" y="4108879"/>
            <a:ext cx="649605" cy="244475"/>
          </a:xfrm>
          <a:prstGeom prst="rect">
            <a:avLst/>
          </a:prstGeom>
        </p:spPr>
        <p:txBody>
          <a:bodyPr vert="horz" wrap="square" lIns="0" tIns="17145" rIns="0" bIns="0" rtlCol="0">
            <a:spAutoFit/>
          </a:bodyPr>
          <a:lstStyle/>
          <a:p>
            <a:pPr marL="12700">
              <a:lnSpc>
                <a:spcPct val="100000"/>
              </a:lnSpc>
              <a:spcBef>
                <a:spcPts val="135"/>
              </a:spcBef>
            </a:pPr>
            <a:r>
              <a:rPr sz="1400" b="0" i="1" spc="80" dirty="0">
                <a:solidFill>
                  <a:srgbClr val="990099"/>
                </a:solidFill>
                <a:latin typeface="Bookman Old Style"/>
                <a:cs typeface="Bookman Old Style"/>
              </a:rPr>
              <a:t>i,j</a:t>
            </a:r>
            <a:r>
              <a:rPr sz="1400" b="0" i="1" spc="-100" dirty="0">
                <a:solidFill>
                  <a:srgbClr val="990099"/>
                </a:solidFill>
                <a:latin typeface="Bookman Old Style"/>
                <a:cs typeface="Bookman Old Style"/>
              </a:rPr>
              <a:t> </a:t>
            </a:r>
            <a:r>
              <a:rPr sz="1400" spc="240" dirty="0">
                <a:solidFill>
                  <a:srgbClr val="990099"/>
                </a:solidFill>
                <a:latin typeface="Book Antiqua"/>
                <a:cs typeface="Book Antiqua"/>
              </a:rPr>
              <a:t>=</a:t>
            </a:r>
            <a:r>
              <a:rPr sz="1400" spc="-114" dirty="0">
                <a:solidFill>
                  <a:srgbClr val="990099"/>
                </a:solidFill>
                <a:latin typeface="Book Antiqua"/>
                <a:cs typeface="Book Antiqua"/>
              </a:rPr>
              <a:t> </a:t>
            </a:r>
            <a:r>
              <a:rPr sz="1400" dirty="0">
                <a:solidFill>
                  <a:srgbClr val="990099"/>
                </a:solidFill>
                <a:latin typeface="Book Antiqua"/>
                <a:cs typeface="Book Antiqua"/>
              </a:rPr>
              <a:t>1</a:t>
            </a:r>
            <a:r>
              <a:rPr sz="1400" b="0" i="1" spc="-25" dirty="0">
                <a:solidFill>
                  <a:srgbClr val="990099"/>
                </a:solidFill>
                <a:latin typeface="Bookman Old Style"/>
                <a:cs typeface="Bookman Old Style"/>
              </a:rPr>
              <a:t>,</a:t>
            </a:r>
            <a:r>
              <a:rPr sz="1400" dirty="0">
                <a:solidFill>
                  <a:srgbClr val="990099"/>
                </a:solidFill>
                <a:latin typeface="Book Antiqua"/>
                <a:cs typeface="Book Antiqua"/>
              </a:rPr>
              <a:t>1</a:t>
            </a:r>
            <a:endParaRPr sz="1400">
              <a:latin typeface="Book Antiqua"/>
              <a:cs typeface="Book Antiqua"/>
            </a:endParaRPr>
          </a:p>
        </p:txBody>
      </p:sp>
      <p:sp>
        <p:nvSpPr>
          <p:cNvPr id="8" name="object 8"/>
          <p:cNvSpPr txBox="1"/>
          <p:nvPr/>
        </p:nvSpPr>
        <p:spPr>
          <a:xfrm>
            <a:off x="4851908" y="4082971"/>
            <a:ext cx="210185" cy="244475"/>
          </a:xfrm>
          <a:prstGeom prst="rect">
            <a:avLst/>
          </a:prstGeom>
        </p:spPr>
        <p:txBody>
          <a:bodyPr vert="horz" wrap="square" lIns="0" tIns="17145" rIns="0" bIns="0" rtlCol="0">
            <a:spAutoFit/>
          </a:bodyPr>
          <a:lstStyle/>
          <a:p>
            <a:pPr marL="12700">
              <a:lnSpc>
                <a:spcPct val="100000"/>
              </a:lnSpc>
              <a:spcBef>
                <a:spcPts val="135"/>
              </a:spcBef>
            </a:pPr>
            <a:r>
              <a:rPr sz="1400" b="0" i="1" spc="80" dirty="0">
                <a:solidFill>
                  <a:srgbClr val="990099"/>
                </a:solidFill>
                <a:latin typeface="Bookman Old Style"/>
                <a:cs typeface="Bookman Old Style"/>
              </a:rPr>
              <a:t>i,j</a:t>
            </a:r>
            <a:endParaRPr sz="1400">
              <a:latin typeface="Bookman Old Style"/>
              <a:cs typeface="Bookman Old Style"/>
            </a:endParaRPr>
          </a:p>
        </p:txBody>
      </p:sp>
      <p:sp>
        <p:nvSpPr>
          <p:cNvPr id="9" name="object 9"/>
          <p:cNvSpPr txBox="1"/>
          <p:nvPr/>
        </p:nvSpPr>
        <p:spPr>
          <a:xfrm>
            <a:off x="4364735" y="3963129"/>
            <a:ext cx="2622550" cy="340360"/>
          </a:xfrm>
          <a:prstGeom prst="rect">
            <a:avLst/>
          </a:prstGeom>
        </p:spPr>
        <p:txBody>
          <a:bodyPr vert="horz" wrap="square" lIns="0" tIns="14604" rIns="0" bIns="0" rtlCol="0">
            <a:spAutoFit/>
          </a:bodyPr>
          <a:lstStyle/>
          <a:p>
            <a:pPr marL="38100">
              <a:lnSpc>
                <a:spcPct val="100000"/>
              </a:lnSpc>
              <a:spcBef>
                <a:spcPts val="114"/>
              </a:spcBef>
              <a:tabLst>
                <a:tab pos="699135" algn="l"/>
              </a:tabLst>
            </a:pPr>
            <a:r>
              <a:rPr sz="2050" spc="225" dirty="0">
                <a:solidFill>
                  <a:srgbClr val="990099"/>
                </a:solidFill>
                <a:latin typeface="Century"/>
                <a:cs typeface="Century"/>
              </a:rPr>
              <a:t>P</a:t>
            </a:r>
            <a:r>
              <a:rPr sz="2050" spc="130" dirty="0">
                <a:solidFill>
                  <a:srgbClr val="990099"/>
                </a:solidFill>
                <a:latin typeface="Garamond"/>
                <a:cs typeface="Garamond"/>
              </a:rPr>
              <a:t>(</a:t>
            </a:r>
            <a:r>
              <a:rPr sz="2050" b="0" i="1" spc="70" dirty="0">
                <a:solidFill>
                  <a:srgbClr val="990099"/>
                </a:solidFill>
                <a:latin typeface="Bookman Old Style"/>
                <a:cs typeface="Bookman Old Style"/>
              </a:rPr>
              <a:t>P</a:t>
            </a:r>
            <a:r>
              <a:rPr sz="2050" b="0" i="1" dirty="0">
                <a:solidFill>
                  <a:srgbClr val="990099"/>
                </a:solidFill>
                <a:latin typeface="Bookman Old Style"/>
                <a:cs typeface="Bookman Old Style"/>
              </a:rPr>
              <a:t>	</a:t>
            </a:r>
            <a:r>
              <a:rPr sz="2050" spc="130" dirty="0">
                <a:solidFill>
                  <a:srgbClr val="990099"/>
                </a:solidFill>
                <a:latin typeface="Garamond"/>
                <a:cs typeface="Garamond"/>
              </a:rPr>
              <a:t>)</a:t>
            </a:r>
            <a:r>
              <a:rPr sz="2050" spc="60" dirty="0">
                <a:solidFill>
                  <a:srgbClr val="990099"/>
                </a:solidFill>
                <a:latin typeface="Garamond"/>
                <a:cs typeface="Garamond"/>
              </a:rPr>
              <a:t> </a:t>
            </a:r>
            <a:r>
              <a:rPr sz="2050" spc="120" dirty="0">
                <a:solidFill>
                  <a:srgbClr val="990099"/>
                </a:solidFill>
                <a:latin typeface="Garamond"/>
                <a:cs typeface="Garamond"/>
              </a:rPr>
              <a:t>=</a:t>
            </a:r>
            <a:r>
              <a:rPr sz="2050" spc="60" dirty="0">
                <a:solidFill>
                  <a:srgbClr val="990099"/>
                </a:solidFill>
                <a:latin typeface="Garamond"/>
                <a:cs typeface="Garamond"/>
              </a:rPr>
              <a:t> </a:t>
            </a:r>
            <a:r>
              <a:rPr sz="2050" spc="-20" dirty="0">
                <a:solidFill>
                  <a:srgbClr val="990099"/>
                </a:solidFill>
                <a:latin typeface="Garamond"/>
                <a:cs typeface="Garamond"/>
              </a:rPr>
              <a:t>0</a:t>
            </a:r>
            <a:r>
              <a:rPr sz="2050" b="0" i="1" spc="-55" dirty="0">
                <a:solidFill>
                  <a:srgbClr val="990099"/>
                </a:solidFill>
                <a:latin typeface="Bookman Old Style"/>
                <a:cs typeface="Bookman Old Style"/>
              </a:rPr>
              <a:t>.</a:t>
            </a:r>
            <a:r>
              <a:rPr sz="2050" spc="-15" dirty="0">
                <a:solidFill>
                  <a:srgbClr val="990099"/>
                </a:solidFill>
                <a:latin typeface="Garamond"/>
                <a:cs typeface="Garamond"/>
              </a:rPr>
              <a:t>2</a:t>
            </a:r>
            <a:r>
              <a:rPr sz="2100" b="0" i="1" spc="-52" baseline="33730" dirty="0">
                <a:solidFill>
                  <a:srgbClr val="990099"/>
                </a:solidFill>
                <a:latin typeface="Bookman Old Style"/>
                <a:cs typeface="Bookman Old Style"/>
              </a:rPr>
              <a:t>n </a:t>
            </a:r>
            <a:r>
              <a:rPr sz="2050" spc="-25" dirty="0">
                <a:solidFill>
                  <a:srgbClr val="990099"/>
                </a:solidFill>
                <a:latin typeface="Lucida Sans Unicode"/>
                <a:cs typeface="Lucida Sans Unicode"/>
              </a:rPr>
              <a:t>×</a:t>
            </a:r>
            <a:r>
              <a:rPr sz="2050" spc="-305" dirty="0">
                <a:solidFill>
                  <a:srgbClr val="990099"/>
                </a:solidFill>
                <a:latin typeface="Lucida Sans Unicode"/>
                <a:cs typeface="Lucida Sans Unicode"/>
              </a:rPr>
              <a:t> </a:t>
            </a:r>
            <a:r>
              <a:rPr sz="2050" spc="-20" dirty="0">
                <a:solidFill>
                  <a:srgbClr val="990099"/>
                </a:solidFill>
                <a:latin typeface="Garamond"/>
                <a:cs typeface="Garamond"/>
              </a:rPr>
              <a:t>0</a:t>
            </a:r>
            <a:r>
              <a:rPr sz="2050" b="0" i="1" spc="-55" dirty="0">
                <a:solidFill>
                  <a:srgbClr val="990099"/>
                </a:solidFill>
                <a:latin typeface="Bookman Old Style"/>
                <a:cs typeface="Bookman Old Style"/>
              </a:rPr>
              <a:t>.</a:t>
            </a:r>
            <a:r>
              <a:rPr sz="2050" spc="-15" dirty="0">
                <a:solidFill>
                  <a:srgbClr val="990099"/>
                </a:solidFill>
                <a:latin typeface="Garamond"/>
                <a:cs typeface="Garamond"/>
              </a:rPr>
              <a:t>8</a:t>
            </a:r>
            <a:r>
              <a:rPr sz="2100" baseline="33730" dirty="0">
                <a:solidFill>
                  <a:srgbClr val="990099"/>
                </a:solidFill>
                <a:latin typeface="Book Antiqua"/>
                <a:cs typeface="Book Antiqua"/>
              </a:rPr>
              <a:t>16</a:t>
            </a:r>
            <a:r>
              <a:rPr sz="2100" spc="502" baseline="33730" dirty="0">
                <a:solidFill>
                  <a:srgbClr val="990099"/>
                </a:solidFill>
                <a:latin typeface="Cambria"/>
                <a:cs typeface="Cambria"/>
              </a:rPr>
              <a:t>−</a:t>
            </a:r>
            <a:r>
              <a:rPr sz="2100" b="0" i="1" spc="-52" baseline="33730" dirty="0">
                <a:solidFill>
                  <a:srgbClr val="990099"/>
                </a:solidFill>
                <a:latin typeface="Bookman Old Style"/>
                <a:cs typeface="Bookman Old Style"/>
              </a:rPr>
              <a:t>n</a:t>
            </a:r>
            <a:endParaRPr sz="2100" baseline="33730">
              <a:latin typeface="Bookman Old Style"/>
              <a:cs typeface="Bookman Old Style"/>
            </a:endParaRPr>
          </a:p>
        </p:txBody>
      </p:sp>
      <p:sp>
        <p:nvSpPr>
          <p:cNvPr id="10" name="object 10"/>
          <p:cNvSpPr txBox="1"/>
          <p:nvPr/>
        </p:nvSpPr>
        <p:spPr>
          <a:xfrm>
            <a:off x="1130300" y="4473668"/>
            <a:ext cx="1054735" cy="340360"/>
          </a:xfrm>
          <a:prstGeom prst="rect">
            <a:avLst/>
          </a:prstGeom>
        </p:spPr>
        <p:txBody>
          <a:bodyPr vert="horz" wrap="square" lIns="0" tIns="14604" rIns="0" bIns="0" rtlCol="0">
            <a:spAutoFit/>
          </a:bodyPr>
          <a:lstStyle/>
          <a:p>
            <a:pPr marL="12700">
              <a:lnSpc>
                <a:spcPct val="100000"/>
              </a:lnSpc>
              <a:spcBef>
                <a:spcPts val="114"/>
              </a:spcBef>
            </a:pPr>
            <a:r>
              <a:rPr sz="2050" spc="-90" dirty="0">
                <a:latin typeface="Calibri"/>
                <a:cs typeface="Calibri"/>
              </a:rPr>
              <a:t>for</a:t>
            </a:r>
            <a:r>
              <a:rPr sz="2050" spc="145" dirty="0">
                <a:latin typeface="Calibri"/>
                <a:cs typeface="Calibri"/>
              </a:rPr>
              <a:t> </a:t>
            </a:r>
            <a:r>
              <a:rPr sz="2050" b="0" i="1" spc="-65" dirty="0">
                <a:solidFill>
                  <a:srgbClr val="990099"/>
                </a:solidFill>
                <a:latin typeface="Bookman Old Style"/>
                <a:cs typeface="Bookman Old Style"/>
              </a:rPr>
              <a:t>n</a:t>
            </a:r>
            <a:r>
              <a:rPr sz="2050" b="0" i="1" spc="5" dirty="0">
                <a:solidFill>
                  <a:srgbClr val="990099"/>
                </a:solidFill>
                <a:latin typeface="Bookman Old Style"/>
                <a:cs typeface="Bookman Old Style"/>
              </a:rPr>
              <a:t> </a:t>
            </a:r>
            <a:r>
              <a:rPr sz="2050" spc="-30" dirty="0">
                <a:latin typeface="Calibri"/>
                <a:cs typeface="Calibri"/>
              </a:rPr>
              <a:t>pits.</a:t>
            </a:r>
            <a:endParaRPr sz="205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13</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23</a:t>
            </a:fld>
            <a:endParaRPr spc="20"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70" dirty="0"/>
              <a:t>Observations</a:t>
            </a:r>
            <a:r>
              <a:rPr spc="240" dirty="0"/>
              <a:t> </a:t>
            </a:r>
            <a:r>
              <a:rPr spc="70" dirty="0"/>
              <a:t>and</a:t>
            </a:r>
            <a:r>
              <a:rPr spc="235" dirty="0"/>
              <a:t> </a:t>
            </a:r>
            <a:r>
              <a:rPr spc="95" dirty="0"/>
              <a:t>query</a:t>
            </a:r>
          </a:p>
        </p:txBody>
      </p:sp>
      <p:sp>
        <p:nvSpPr>
          <p:cNvPr id="3" name="object 3"/>
          <p:cNvSpPr txBox="1"/>
          <p:nvPr/>
        </p:nvSpPr>
        <p:spPr>
          <a:xfrm>
            <a:off x="1092200" y="1356519"/>
            <a:ext cx="6786880" cy="3566160"/>
          </a:xfrm>
          <a:prstGeom prst="rect">
            <a:avLst/>
          </a:prstGeom>
        </p:spPr>
        <p:txBody>
          <a:bodyPr vert="horz" wrap="square" lIns="0" tIns="54610" rIns="0" bIns="0" rtlCol="0">
            <a:spAutoFit/>
          </a:bodyPr>
          <a:lstStyle/>
          <a:p>
            <a:pPr marL="50800">
              <a:lnSpc>
                <a:spcPct val="100000"/>
              </a:lnSpc>
              <a:spcBef>
                <a:spcPts val="430"/>
              </a:spcBef>
            </a:pPr>
            <a:r>
              <a:rPr sz="2050" spc="-100" dirty="0">
                <a:latin typeface="Calibri"/>
                <a:cs typeface="Calibri"/>
              </a:rPr>
              <a:t>We</a:t>
            </a:r>
            <a:r>
              <a:rPr sz="2050" spc="160" dirty="0">
                <a:latin typeface="Calibri"/>
                <a:cs typeface="Calibri"/>
              </a:rPr>
              <a:t> </a:t>
            </a:r>
            <a:r>
              <a:rPr sz="2050" spc="-95" dirty="0">
                <a:latin typeface="Calibri"/>
                <a:cs typeface="Calibri"/>
              </a:rPr>
              <a:t>know</a:t>
            </a:r>
            <a:r>
              <a:rPr sz="2050" spc="165" dirty="0">
                <a:latin typeface="Calibri"/>
                <a:cs typeface="Calibri"/>
              </a:rPr>
              <a:t> </a:t>
            </a:r>
            <a:r>
              <a:rPr sz="2050" spc="-80" dirty="0">
                <a:latin typeface="Calibri"/>
                <a:cs typeface="Calibri"/>
              </a:rPr>
              <a:t>the</a:t>
            </a:r>
            <a:r>
              <a:rPr sz="2050" spc="190" dirty="0">
                <a:latin typeface="Calibri"/>
                <a:cs typeface="Calibri"/>
              </a:rPr>
              <a:t> </a:t>
            </a:r>
            <a:r>
              <a:rPr sz="2050" spc="-70" dirty="0">
                <a:latin typeface="Calibri"/>
                <a:cs typeface="Calibri"/>
              </a:rPr>
              <a:t>following</a:t>
            </a:r>
            <a:r>
              <a:rPr sz="2050" spc="185" dirty="0">
                <a:latin typeface="Calibri"/>
                <a:cs typeface="Calibri"/>
              </a:rPr>
              <a:t> </a:t>
            </a:r>
            <a:r>
              <a:rPr sz="2050" spc="-35" dirty="0">
                <a:latin typeface="Calibri"/>
                <a:cs typeface="Calibri"/>
              </a:rPr>
              <a:t>facts:</a:t>
            </a:r>
            <a:endParaRPr sz="2050">
              <a:latin typeface="Calibri"/>
              <a:cs typeface="Calibri"/>
            </a:endParaRPr>
          </a:p>
          <a:p>
            <a:pPr marL="415925">
              <a:lnSpc>
                <a:spcPts val="2320"/>
              </a:lnSpc>
              <a:spcBef>
                <a:spcPts val="335"/>
              </a:spcBef>
            </a:pPr>
            <a:r>
              <a:rPr sz="3075" b="0" i="1" spc="-562" baseline="8130" dirty="0">
                <a:solidFill>
                  <a:srgbClr val="990099"/>
                </a:solidFill>
                <a:latin typeface="Bookman Old Style"/>
                <a:cs typeface="Bookman Old Style"/>
              </a:rPr>
              <a:t>b</a:t>
            </a:r>
            <a:r>
              <a:rPr sz="3075" b="0" i="1" spc="-52" baseline="8130" dirty="0">
                <a:solidFill>
                  <a:srgbClr val="990099"/>
                </a:solidFill>
                <a:latin typeface="Bookman Old Style"/>
                <a:cs typeface="Bookman Old Style"/>
              </a:rPr>
              <a:t> </a:t>
            </a:r>
            <a:r>
              <a:rPr sz="3075" spc="179" baseline="8130" dirty="0">
                <a:solidFill>
                  <a:srgbClr val="990099"/>
                </a:solidFill>
                <a:latin typeface="Garamond"/>
                <a:cs typeface="Garamond"/>
              </a:rPr>
              <a:t>=</a:t>
            </a:r>
            <a:r>
              <a:rPr sz="3075" spc="75" baseline="8130" dirty="0">
                <a:solidFill>
                  <a:srgbClr val="990099"/>
                </a:solidFill>
                <a:latin typeface="Garamond"/>
                <a:cs typeface="Garamond"/>
              </a:rPr>
              <a:t> </a:t>
            </a:r>
            <a:r>
              <a:rPr sz="3075" spc="-382" baseline="8130" dirty="0">
                <a:solidFill>
                  <a:srgbClr val="990099"/>
                </a:solidFill>
                <a:latin typeface="Lucida Sans Unicode"/>
                <a:cs typeface="Lucida Sans Unicode"/>
              </a:rPr>
              <a:t>¬</a:t>
            </a:r>
            <a:r>
              <a:rPr sz="3075" b="0" i="1" spc="-555" baseline="8130" dirty="0">
                <a:solidFill>
                  <a:srgbClr val="990099"/>
                </a:solidFill>
                <a:latin typeface="Bookman Old Style"/>
                <a:cs typeface="Bookman Old Style"/>
              </a:rPr>
              <a:t>b</a:t>
            </a:r>
            <a:r>
              <a:rPr sz="1400" dirty="0">
                <a:solidFill>
                  <a:srgbClr val="990099"/>
                </a:solidFill>
                <a:latin typeface="Book Antiqua"/>
                <a:cs typeface="Book Antiqua"/>
              </a:rPr>
              <a:t>1</a:t>
            </a:r>
            <a:r>
              <a:rPr sz="1400" b="0" i="1" spc="-25" dirty="0">
                <a:solidFill>
                  <a:srgbClr val="990099"/>
                </a:solidFill>
                <a:latin typeface="Bookman Old Style"/>
                <a:cs typeface="Bookman Old Style"/>
              </a:rPr>
              <a:t>,</a:t>
            </a:r>
            <a:r>
              <a:rPr sz="1400" dirty="0">
                <a:solidFill>
                  <a:srgbClr val="990099"/>
                </a:solidFill>
                <a:latin typeface="Book Antiqua"/>
                <a:cs typeface="Book Antiqua"/>
              </a:rPr>
              <a:t>1</a:t>
            </a:r>
            <a:r>
              <a:rPr sz="1400" spc="145" dirty="0">
                <a:solidFill>
                  <a:srgbClr val="990099"/>
                </a:solidFill>
                <a:latin typeface="Book Antiqua"/>
                <a:cs typeface="Book Antiqua"/>
              </a:rPr>
              <a:t> </a:t>
            </a:r>
            <a:r>
              <a:rPr sz="3075" spc="-382" baseline="8130" dirty="0">
                <a:solidFill>
                  <a:srgbClr val="990099"/>
                </a:solidFill>
                <a:latin typeface="Lucida Sans Unicode"/>
                <a:cs typeface="Lucida Sans Unicode"/>
              </a:rPr>
              <a:t>∧</a:t>
            </a:r>
            <a:r>
              <a:rPr sz="3075" spc="-292" baseline="8130" dirty="0">
                <a:solidFill>
                  <a:srgbClr val="990099"/>
                </a:solidFill>
                <a:latin typeface="Lucida Sans Unicode"/>
                <a:cs typeface="Lucida Sans Unicode"/>
              </a:rPr>
              <a:t> </a:t>
            </a:r>
            <a:r>
              <a:rPr sz="3075" b="0" i="1" spc="-555" baseline="8130" dirty="0">
                <a:solidFill>
                  <a:srgbClr val="990099"/>
                </a:solidFill>
                <a:latin typeface="Bookman Old Style"/>
                <a:cs typeface="Bookman Old Style"/>
              </a:rPr>
              <a:t>b</a:t>
            </a:r>
            <a:r>
              <a:rPr sz="1400" dirty="0">
                <a:solidFill>
                  <a:srgbClr val="990099"/>
                </a:solidFill>
                <a:latin typeface="Book Antiqua"/>
                <a:cs typeface="Book Antiqua"/>
              </a:rPr>
              <a:t>1</a:t>
            </a:r>
            <a:r>
              <a:rPr sz="1400" b="0" i="1" spc="-25" dirty="0">
                <a:solidFill>
                  <a:srgbClr val="990099"/>
                </a:solidFill>
                <a:latin typeface="Bookman Old Style"/>
                <a:cs typeface="Bookman Old Style"/>
              </a:rPr>
              <a:t>,</a:t>
            </a:r>
            <a:r>
              <a:rPr sz="1400" dirty="0">
                <a:solidFill>
                  <a:srgbClr val="990099"/>
                </a:solidFill>
                <a:latin typeface="Book Antiqua"/>
                <a:cs typeface="Book Antiqua"/>
              </a:rPr>
              <a:t>2</a:t>
            </a:r>
            <a:r>
              <a:rPr sz="1400" spc="135" dirty="0">
                <a:solidFill>
                  <a:srgbClr val="990099"/>
                </a:solidFill>
                <a:latin typeface="Book Antiqua"/>
                <a:cs typeface="Book Antiqua"/>
              </a:rPr>
              <a:t> </a:t>
            </a:r>
            <a:r>
              <a:rPr sz="3075" spc="-382" baseline="8130" dirty="0">
                <a:solidFill>
                  <a:srgbClr val="990099"/>
                </a:solidFill>
                <a:latin typeface="Lucida Sans Unicode"/>
                <a:cs typeface="Lucida Sans Unicode"/>
              </a:rPr>
              <a:t>∧</a:t>
            </a:r>
            <a:r>
              <a:rPr sz="3075" spc="-277" baseline="8130" dirty="0">
                <a:solidFill>
                  <a:srgbClr val="990099"/>
                </a:solidFill>
                <a:latin typeface="Lucida Sans Unicode"/>
                <a:cs typeface="Lucida Sans Unicode"/>
              </a:rPr>
              <a:t> </a:t>
            </a:r>
            <a:r>
              <a:rPr sz="3075" b="0" i="1" spc="-555" baseline="8130" dirty="0">
                <a:solidFill>
                  <a:srgbClr val="990099"/>
                </a:solidFill>
                <a:latin typeface="Bookman Old Style"/>
                <a:cs typeface="Bookman Old Style"/>
              </a:rPr>
              <a:t>b</a:t>
            </a:r>
            <a:r>
              <a:rPr sz="1400" dirty="0">
                <a:solidFill>
                  <a:srgbClr val="990099"/>
                </a:solidFill>
                <a:latin typeface="Book Antiqua"/>
                <a:cs typeface="Book Antiqua"/>
              </a:rPr>
              <a:t>2</a:t>
            </a:r>
            <a:r>
              <a:rPr sz="1400" b="0" i="1" spc="-25" dirty="0">
                <a:solidFill>
                  <a:srgbClr val="990099"/>
                </a:solidFill>
                <a:latin typeface="Bookman Old Style"/>
                <a:cs typeface="Bookman Old Style"/>
              </a:rPr>
              <a:t>,</a:t>
            </a:r>
            <a:r>
              <a:rPr sz="1400" dirty="0">
                <a:solidFill>
                  <a:srgbClr val="990099"/>
                </a:solidFill>
                <a:latin typeface="Book Antiqua"/>
                <a:cs typeface="Book Antiqua"/>
              </a:rPr>
              <a:t>1</a:t>
            </a:r>
            <a:endParaRPr sz="1400">
              <a:latin typeface="Book Antiqua"/>
              <a:cs typeface="Book Antiqua"/>
            </a:endParaRPr>
          </a:p>
          <a:p>
            <a:pPr marL="415925">
              <a:lnSpc>
                <a:spcPts val="2320"/>
              </a:lnSpc>
            </a:pPr>
            <a:r>
              <a:rPr sz="2050" b="0" i="1" spc="-105" dirty="0">
                <a:solidFill>
                  <a:srgbClr val="990099"/>
                </a:solidFill>
                <a:latin typeface="Bookman Old Style"/>
                <a:cs typeface="Bookman Old Style"/>
              </a:rPr>
              <a:t>k</a:t>
            </a:r>
            <a:r>
              <a:rPr sz="2050" b="0" i="1" spc="-160" dirty="0">
                <a:solidFill>
                  <a:srgbClr val="990099"/>
                </a:solidFill>
                <a:latin typeface="Bookman Old Style"/>
                <a:cs typeface="Bookman Old Style"/>
              </a:rPr>
              <a:t>no</a:t>
            </a:r>
            <a:r>
              <a:rPr sz="2050" b="0" i="1" spc="-185" dirty="0">
                <a:solidFill>
                  <a:srgbClr val="990099"/>
                </a:solidFill>
                <a:latin typeface="Bookman Old Style"/>
                <a:cs typeface="Bookman Old Style"/>
              </a:rPr>
              <a:t>w</a:t>
            </a:r>
            <a:r>
              <a:rPr sz="2050" b="0" i="1" spc="-65" dirty="0">
                <a:solidFill>
                  <a:srgbClr val="990099"/>
                </a:solidFill>
                <a:latin typeface="Bookman Old Style"/>
                <a:cs typeface="Bookman Old Style"/>
              </a:rPr>
              <a:t>n</a:t>
            </a:r>
            <a:r>
              <a:rPr sz="2050" b="0" i="1" spc="-60" dirty="0">
                <a:solidFill>
                  <a:srgbClr val="990099"/>
                </a:solidFill>
                <a:latin typeface="Bookman Old Style"/>
                <a:cs typeface="Bookman Old Style"/>
              </a:rPr>
              <a:t> </a:t>
            </a:r>
            <a:r>
              <a:rPr sz="2050" spc="120" dirty="0">
                <a:solidFill>
                  <a:srgbClr val="990099"/>
                </a:solidFill>
                <a:latin typeface="Garamond"/>
                <a:cs typeface="Garamond"/>
              </a:rPr>
              <a:t>=</a:t>
            </a:r>
            <a:r>
              <a:rPr sz="2050" spc="60" dirty="0">
                <a:solidFill>
                  <a:srgbClr val="990099"/>
                </a:solidFill>
                <a:latin typeface="Garamond"/>
                <a:cs typeface="Garamond"/>
              </a:rPr>
              <a:t> </a:t>
            </a:r>
            <a:r>
              <a:rPr sz="2050" spc="-254" dirty="0">
                <a:solidFill>
                  <a:srgbClr val="990099"/>
                </a:solidFill>
                <a:latin typeface="Lucida Sans Unicode"/>
                <a:cs typeface="Lucida Sans Unicode"/>
              </a:rPr>
              <a:t>¬</a:t>
            </a:r>
            <a:r>
              <a:rPr sz="2050" b="0" i="1" spc="-210" dirty="0">
                <a:solidFill>
                  <a:srgbClr val="990099"/>
                </a:solidFill>
                <a:latin typeface="Bookman Old Style"/>
                <a:cs typeface="Bookman Old Style"/>
              </a:rPr>
              <a:t>p</a:t>
            </a:r>
            <a:r>
              <a:rPr sz="2100" baseline="-11904" dirty="0">
                <a:solidFill>
                  <a:srgbClr val="990099"/>
                </a:solidFill>
                <a:latin typeface="Book Antiqua"/>
                <a:cs typeface="Book Antiqua"/>
              </a:rPr>
              <a:t>1</a:t>
            </a:r>
            <a:r>
              <a:rPr sz="2100" b="0" i="1" spc="-37" baseline="-11904" dirty="0">
                <a:solidFill>
                  <a:srgbClr val="990099"/>
                </a:solidFill>
                <a:latin typeface="Bookman Old Style"/>
                <a:cs typeface="Bookman Old Style"/>
              </a:rPr>
              <a:t>,</a:t>
            </a:r>
            <a:r>
              <a:rPr sz="2100" baseline="-11904" dirty="0">
                <a:solidFill>
                  <a:srgbClr val="990099"/>
                </a:solidFill>
                <a:latin typeface="Book Antiqua"/>
                <a:cs typeface="Book Antiqua"/>
              </a:rPr>
              <a:t>1</a:t>
            </a:r>
            <a:r>
              <a:rPr sz="2100" spc="202" baseline="-11904" dirty="0">
                <a:solidFill>
                  <a:srgbClr val="990099"/>
                </a:solidFill>
                <a:latin typeface="Book Antiqua"/>
                <a:cs typeface="Book Antiqua"/>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254" dirty="0">
                <a:solidFill>
                  <a:srgbClr val="990099"/>
                </a:solidFill>
                <a:latin typeface="Lucida Sans Unicode"/>
                <a:cs typeface="Lucida Sans Unicode"/>
              </a:rPr>
              <a:t>¬</a:t>
            </a:r>
            <a:r>
              <a:rPr sz="2050" b="0" i="1" spc="-215" dirty="0">
                <a:solidFill>
                  <a:srgbClr val="990099"/>
                </a:solidFill>
                <a:latin typeface="Bookman Old Style"/>
                <a:cs typeface="Bookman Old Style"/>
              </a:rPr>
              <a:t>p</a:t>
            </a:r>
            <a:r>
              <a:rPr sz="2100" baseline="-11904" dirty="0">
                <a:solidFill>
                  <a:srgbClr val="990099"/>
                </a:solidFill>
                <a:latin typeface="Book Antiqua"/>
                <a:cs typeface="Book Antiqua"/>
              </a:rPr>
              <a:t>1</a:t>
            </a:r>
            <a:r>
              <a:rPr sz="2100" b="0" i="1" spc="-37" baseline="-11904" dirty="0">
                <a:solidFill>
                  <a:srgbClr val="990099"/>
                </a:solidFill>
                <a:latin typeface="Bookman Old Style"/>
                <a:cs typeface="Bookman Old Style"/>
              </a:rPr>
              <a:t>,</a:t>
            </a:r>
            <a:r>
              <a:rPr sz="2100" baseline="-11904" dirty="0">
                <a:solidFill>
                  <a:srgbClr val="990099"/>
                </a:solidFill>
                <a:latin typeface="Book Antiqua"/>
                <a:cs typeface="Book Antiqua"/>
              </a:rPr>
              <a:t>2</a:t>
            </a:r>
            <a:r>
              <a:rPr sz="2100" spc="202" baseline="-11904" dirty="0">
                <a:solidFill>
                  <a:srgbClr val="990099"/>
                </a:solidFill>
                <a:latin typeface="Book Antiqua"/>
                <a:cs typeface="Book Antiqua"/>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254" dirty="0">
                <a:solidFill>
                  <a:srgbClr val="990099"/>
                </a:solidFill>
                <a:latin typeface="Lucida Sans Unicode"/>
                <a:cs typeface="Lucida Sans Unicode"/>
              </a:rPr>
              <a:t>¬</a:t>
            </a:r>
            <a:r>
              <a:rPr sz="2050" b="0" i="1" spc="-215" dirty="0">
                <a:solidFill>
                  <a:srgbClr val="990099"/>
                </a:solidFill>
                <a:latin typeface="Bookman Old Style"/>
                <a:cs typeface="Bookman Old Style"/>
              </a:rPr>
              <a:t>p</a:t>
            </a:r>
            <a:r>
              <a:rPr sz="2100" baseline="-11904" dirty="0">
                <a:solidFill>
                  <a:srgbClr val="990099"/>
                </a:solidFill>
                <a:latin typeface="Book Antiqua"/>
                <a:cs typeface="Book Antiqua"/>
              </a:rPr>
              <a:t>2</a:t>
            </a:r>
            <a:r>
              <a:rPr sz="2100" b="0" i="1" spc="-37" baseline="-11904" dirty="0">
                <a:solidFill>
                  <a:srgbClr val="990099"/>
                </a:solidFill>
                <a:latin typeface="Bookman Old Style"/>
                <a:cs typeface="Bookman Old Style"/>
              </a:rPr>
              <a:t>,</a:t>
            </a:r>
            <a:r>
              <a:rPr sz="2100" baseline="-11904" dirty="0">
                <a:solidFill>
                  <a:srgbClr val="990099"/>
                </a:solidFill>
                <a:latin typeface="Book Antiqua"/>
                <a:cs typeface="Book Antiqua"/>
              </a:rPr>
              <a:t>1</a:t>
            </a:r>
            <a:endParaRPr sz="2100" baseline="-11904">
              <a:latin typeface="Book Antiqua"/>
              <a:cs typeface="Book Antiqua"/>
            </a:endParaRPr>
          </a:p>
          <a:p>
            <a:pPr marL="50800">
              <a:lnSpc>
                <a:spcPct val="100000"/>
              </a:lnSpc>
              <a:spcBef>
                <a:spcPts val="1560"/>
              </a:spcBef>
            </a:pPr>
            <a:r>
              <a:rPr sz="2050" spc="-65" dirty="0">
                <a:latin typeface="Calibri"/>
                <a:cs typeface="Calibri"/>
              </a:rPr>
              <a:t>Quer</a:t>
            </a:r>
            <a:r>
              <a:rPr sz="2050" spc="-50" dirty="0">
                <a:latin typeface="Calibri"/>
                <a:cs typeface="Calibri"/>
              </a:rPr>
              <a:t>y</a:t>
            </a:r>
            <a:r>
              <a:rPr sz="2050" spc="195" dirty="0">
                <a:latin typeface="Calibri"/>
                <a:cs typeface="Calibri"/>
              </a:rPr>
              <a:t> </a:t>
            </a:r>
            <a:r>
              <a:rPr sz="2050" spc="-35" dirty="0">
                <a:latin typeface="Calibri"/>
                <a:cs typeface="Calibri"/>
              </a:rPr>
              <a:t>i</a:t>
            </a:r>
            <a:r>
              <a:rPr sz="2050" spc="-45" dirty="0">
                <a:latin typeface="Calibri"/>
                <a:cs typeface="Calibri"/>
              </a:rPr>
              <a:t>s</a:t>
            </a:r>
            <a:r>
              <a:rPr sz="2050" spc="180" dirty="0">
                <a:latin typeface="Calibri"/>
                <a:cs typeface="Calibri"/>
              </a:rPr>
              <a:t> </a:t>
            </a:r>
            <a:r>
              <a:rPr sz="2050" spc="225" dirty="0">
                <a:solidFill>
                  <a:srgbClr val="990099"/>
                </a:solidFill>
                <a:latin typeface="Century"/>
                <a:cs typeface="Century"/>
              </a:rPr>
              <a:t>P</a:t>
            </a:r>
            <a:r>
              <a:rPr sz="2050" spc="130" dirty="0">
                <a:solidFill>
                  <a:srgbClr val="990099"/>
                </a:solidFill>
                <a:latin typeface="Garamond"/>
                <a:cs typeface="Garamond"/>
              </a:rPr>
              <a:t>(</a:t>
            </a:r>
            <a:r>
              <a:rPr sz="2050" b="0" i="1" spc="80" dirty="0">
                <a:solidFill>
                  <a:srgbClr val="990099"/>
                </a:solidFill>
                <a:latin typeface="Bookman Old Style"/>
                <a:cs typeface="Bookman Old Style"/>
              </a:rPr>
              <a:t>P</a:t>
            </a:r>
            <a:r>
              <a:rPr sz="2100" baseline="-11904" dirty="0">
                <a:solidFill>
                  <a:srgbClr val="990099"/>
                </a:solidFill>
                <a:latin typeface="Book Antiqua"/>
                <a:cs typeface="Book Antiqua"/>
              </a:rPr>
              <a:t>1</a:t>
            </a:r>
            <a:r>
              <a:rPr sz="2100" b="0" i="1" spc="-37" baseline="-11904" dirty="0">
                <a:solidFill>
                  <a:srgbClr val="990099"/>
                </a:solidFill>
                <a:latin typeface="Bookman Old Style"/>
                <a:cs typeface="Bookman Old Style"/>
              </a:rPr>
              <a:t>,</a:t>
            </a:r>
            <a:r>
              <a:rPr sz="2100" spc="37" baseline="-11904" dirty="0">
                <a:solidFill>
                  <a:srgbClr val="990099"/>
                </a:solidFill>
                <a:latin typeface="Book Antiqua"/>
                <a:cs typeface="Book Antiqua"/>
              </a:rPr>
              <a:t>3</a:t>
            </a:r>
            <a:r>
              <a:rPr sz="2050" spc="-195" dirty="0">
                <a:solidFill>
                  <a:srgbClr val="990099"/>
                </a:solidFill>
                <a:latin typeface="Lucida Sans Unicode"/>
                <a:cs typeface="Lucida Sans Unicode"/>
              </a:rPr>
              <a:t>|</a:t>
            </a:r>
            <a:r>
              <a:rPr sz="2050" b="0" i="1" spc="-105" dirty="0">
                <a:solidFill>
                  <a:srgbClr val="990099"/>
                </a:solidFill>
                <a:latin typeface="Bookman Old Style"/>
                <a:cs typeface="Bookman Old Style"/>
              </a:rPr>
              <a:t>k</a:t>
            </a:r>
            <a:r>
              <a:rPr sz="2050" b="0" i="1" spc="-160" dirty="0">
                <a:solidFill>
                  <a:srgbClr val="990099"/>
                </a:solidFill>
                <a:latin typeface="Bookman Old Style"/>
                <a:cs typeface="Bookman Old Style"/>
              </a:rPr>
              <a:t>no</a:t>
            </a:r>
            <a:r>
              <a:rPr sz="2050" b="0" i="1" spc="-185" dirty="0">
                <a:solidFill>
                  <a:srgbClr val="990099"/>
                </a:solidFill>
                <a:latin typeface="Bookman Old Style"/>
                <a:cs typeface="Bookman Old Style"/>
              </a:rPr>
              <a:t>w</a:t>
            </a:r>
            <a:r>
              <a:rPr sz="2050" b="0" i="1" spc="-60" dirty="0">
                <a:solidFill>
                  <a:srgbClr val="990099"/>
                </a:solidFill>
                <a:latin typeface="Bookman Old Style"/>
                <a:cs typeface="Bookman Old Style"/>
              </a:rPr>
              <a:t>n,</a:t>
            </a:r>
            <a:r>
              <a:rPr sz="2050" b="0" i="1" spc="-305" dirty="0">
                <a:solidFill>
                  <a:srgbClr val="990099"/>
                </a:solidFill>
                <a:latin typeface="Bookman Old Style"/>
                <a:cs typeface="Bookman Old Style"/>
              </a:rPr>
              <a:t> </a:t>
            </a:r>
            <a:r>
              <a:rPr sz="2050" b="0" i="1" spc="-375" dirty="0">
                <a:solidFill>
                  <a:srgbClr val="990099"/>
                </a:solidFill>
                <a:latin typeface="Bookman Old Style"/>
                <a:cs typeface="Bookman Old Style"/>
              </a:rPr>
              <a:t>b</a:t>
            </a:r>
            <a:r>
              <a:rPr sz="2050" spc="130" dirty="0">
                <a:solidFill>
                  <a:srgbClr val="990099"/>
                </a:solidFill>
                <a:latin typeface="Garamond"/>
                <a:cs typeface="Garamond"/>
              </a:rPr>
              <a:t>)</a:t>
            </a:r>
            <a:endParaRPr sz="2050">
              <a:latin typeface="Garamond"/>
              <a:cs typeface="Garamond"/>
            </a:endParaRPr>
          </a:p>
          <a:p>
            <a:pPr marL="50800">
              <a:lnSpc>
                <a:spcPct val="100000"/>
              </a:lnSpc>
              <a:spcBef>
                <a:spcPts val="1560"/>
              </a:spcBef>
            </a:pPr>
            <a:r>
              <a:rPr sz="2050" spc="-55" dirty="0">
                <a:latin typeface="Calibri"/>
                <a:cs typeface="Calibri"/>
              </a:rPr>
              <a:t>Define</a:t>
            </a:r>
            <a:r>
              <a:rPr sz="2050" spc="170" dirty="0">
                <a:latin typeface="Calibri"/>
                <a:cs typeface="Calibri"/>
              </a:rPr>
              <a:t> </a:t>
            </a:r>
            <a:r>
              <a:rPr sz="2050" b="0" i="1" spc="-90" dirty="0">
                <a:solidFill>
                  <a:srgbClr val="990099"/>
                </a:solidFill>
                <a:latin typeface="Bookman Old Style"/>
                <a:cs typeface="Bookman Old Style"/>
              </a:rPr>
              <a:t>Unknown</a:t>
            </a:r>
            <a:r>
              <a:rPr sz="2050" b="0" i="1" dirty="0">
                <a:solidFill>
                  <a:srgbClr val="990099"/>
                </a:solidFill>
                <a:latin typeface="Bookman Old Style"/>
                <a:cs typeface="Bookman Old Style"/>
              </a:rPr>
              <a:t> </a:t>
            </a:r>
            <a:r>
              <a:rPr sz="2050" spc="484" dirty="0">
                <a:latin typeface="Calibri"/>
                <a:cs typeface="Calibri"/>
              </a:rPr>
              <a:t>=</a:t>
            </a:r>
            <a:r>
              <a:rPr sz="2050" spc="180" dirty="0">
                <a:latin typeface="Calibri"/>
                <a:cs typeface="Calibri"/>
              </a:rPr>
              <a:t> </a:t>
            </a:r>
            <a:r>
              <a:rPr sz="2050" b="0" i="1" spc="105" dirty="0">
                <a:solidFill>
                  <a:srgbClr val="990099"/>
                </a:solidFill>
                <a:latin typeface="Bookman Old Style"/>
                <a:cs typeface="Bookman Old Style"/>
              </a:rPr>
              <a:t>P</a:t>
            </a:r>
            <a:r>
              <a:rPr sz="2100" b="0" i="1" spc="157" baseline="-11904" dirty="0">
                <a:solidFill>
                  <a:srgbClr val="990099"/>
                </a:solidFill>
                <a:latin typeface="Bookman Old Style"/>
                <a:cs typeface="Bookman Old Style"/>
              </a:rPr>
              <a:t>ij</a:t>
            </a:r>
            <a:r>
              <a:rPr sz="2050" spc="105" dirty="0">
                <a:latin typeface="Calibri"/>
                <a:cs typeface="Calibri"/>
              </a:rPr>
              <a:t>s</a:t>
            </a:r>
            <a:r>
              <a:rPr sz="2050" spc="195" dirty="0">
                <a:latin typeface="Calibri"/>
                <a:cs typeface="Calibri"/>
              </a:rPr>
              <a:t> </a:t>
            </a:r>
            <a:r>
              <a:rPr sz="2050" spc="-80" dirty="0">
                <a:latin typeface="Calibri"/>
                <a:cs typeface="Calibri"/>
              </a:rPr>
              <a:t>other</a:t>
            </a:r>
            <a:r>
              <a:rPr sz="2050" spc="170" dirty="0">
                <a:latin typeface="Calibri"/>
                <a:cs typeface="Calibri"/>
              </a:rPr>
              <a:t> </a:t>
            </a:r>
            <a:r>
              <a:rPr sz="2050" spc="-55" dirty="0">
                <a:latin typeface="Calibri"/>
                <a:cs typeface="Calibri"/>
              </a:rPr>
              <a:t>than</a:t>
            </a:r>
            <a:r>
              <a:rPr sz="2050" spc="200" dirty="0">
                <a:latin typeface="Calibri"/>
                <a:cs typeface="Calibri"/>
              </a:rPr>
              <a:t> </a:t>
            </a:r>
            <a:r>
              <a:rPr sz="2050" b="0" i="1" spc="15" dirty="0">
                <a:solidFill>
                  <a:srgbClr val="990099"/>
                </a:solidFill>
                <a:latin typeface="Bookman Old Style"/>
                <a:cs typeface="Bookman Old Style"/>
              </a:rPr>
              <a:t>P</a:t>
            </a:r>
            <a:r>
              <a:rPr sz="2100" spc="22" baseline="-11904" dirty="0">
                <a:solidFill>
                  <a:srgbClr val="990099"/>
                </a:solidFill>
                <a:latin typeface="Book Antiqua"/>
                <a:cs typeface="Book Antiqua"/>
              </a:rPr>
              <a:t>1</a:t>
            </a:r>
            <a:r>
              <a:rPr sz="2100" b="0" i="1" spc="22" baseline="-11904" dirty="0">
                <a:solidFill>
                  <a:srgbClr val="990099"/>
                </a:solidFill>
                <a:latin typeface="Bookman Old Style"/>
                <a:cs typeface="Bookman Old Style"/>
              </a:rPr>
              <a:t>,</a:t>
            </a:r>
            <a:r>
              <a:rPr sz="2100" spc="22" baseline="-11904" dirty="0">
                <a:solidFill>
                  <a:srgbClr val="990099"/>
                </a:solidFill>
                <a:latin typeface="Book Antiqua"/>
                <a:cs typeface="Book Antiqua"/>
              </a:rPr>
              <a:t>3</a:t>
            </a:r>
            <a:r>
              <a:rPr sz="2100" spc="487" baseline="-11904" dirty="0">
                <a:solidFill>
                  <a:srgbClr val="990099"/>
                </a:solidFill>
                <a:latin typeface="Book Antiqua"/>
                <a:cs typeface="Book Antiqua"/>
              </a:rPr>
              <a:t> </a:t>
            </a:r>
            <a:r>
              <a:rPr sz="2050" spc="-70" dirty="0">
                <a:latin typeface="Calibri"/>
                <a:cs typeface="Calibri"/>
              </a:rPr>
              <a:t>and</a:t>
            </a:r>
            <a:r>
              <a:rPr sz="2050" spc="185" dirty="0">
                <a:latin typeface="Calibri"/>
                <a:cs typeface="Calibri"/>
              </a:rPr>
              <a:t> </a:t>
            </a:r>
            <a:r>
              <a:rPr sz="2050" b="0" i="1" spc="-40" dirty="0">
                <a:solidFill>
                  <a:srgbClr val="990099"/>
                </a:solidFill>
                <a:latin typeface="Bookman Old Style"/>
                <a:cs typeface="Bookman Old Style"/>
              </a:rPr>
              <a:t>Known</a:t>
            </a:r>
            <a:endParaRPr sz="2050">
              <a:latin typeface="Bookman Old Style"/>
              <a:cs typeface="Bookman Old Style"/>
            </a:endParaRPr>
          </a:p>
          <a:p>
            <a:pPr marL="50800">
              <a:lnSpc>
                <a:spcPct val="100000"/>
              </a:lnSpc>
              <a:spcBef>
                <a:spcPts val="1560"/>
              </a:spcBef>
            </a:pPr>
            <a:r>
              <a:rPr sz="2050" spc="-35" dirty="0">
                <a:latin typeface="Calibri"/>
                <a:cs typeface="Calibri"/>
              </a:rPr>
              <a:t>For</a:t>
            </a:r>
            <a:r>
              <a:rPr sz="2050" spc="160" dirty="0">
                <a:latin typeface="Calibri"/>
                <a:cs typeface="Calibri"/>
              </a:rPr>
              <a:t> </a:t>
            </a:r>
            <a:r>
              <a:rPr sz="2050" spc="-90" dirty="0">
                <a:latin typeface="Calibri"/>
                <a:cs typeface="Calibri"/>
              </a:rPr>
              <a:t>inference</a:t>
            </a:r>
            <a:r>
              <a:rPr sz="2050" spc="220" dirty="0">
                <a:latin typeface="Calibri"/>
                <a:cs typeface="Calibri"/>
              </a:rPr>
              <a:t> </a:t>
            </a:r>
            <a:r>
              <a:rPr sz="2050" spc="-85" dirty="0">
                <a:latin typeface="Calibri"/>
                <a:cs typeface="Calibri"/>
              </a:rPr>
              <a:t>by</a:t>
            </a:r>
            <a:r>
              <a:rPr sz="2050" spc="165" dirty="0">
                <a:latin typeface="Calibri"/>
                <a:cs typeface="Calibri"/>
              </a:rPr>
              <a:t> </a:t>
            </a:r>
            <a:r>
              <a:rPr sz="2050" spc="-70" dirty="0">
                <a:latin typeface="Calibri"/>
                <a:cs typeface="Calibri"/>
              </a:rPr>
              <a:t>enumeration,</a:t>
            </a:r>
            <a:r>
              <a:rPr sz="2050" spc="155" dirty="0">
                <a:latin typeface="Calibri"/>
                <a:cs typeface="Calibri"/>
              </a:rPr>
              <a:t> </a:t>
            </a:r>
            <a:r>
              <a:rPr sz="2050" spc="-180" dirty="0">
                <a:latin typeface="Calibri"/>
                <a:cs typeface="Calibri"/>
              </a:rPr>
              <a:t>we</a:t>
            </a:r>
            <a:r>
              <a:rPr sz="2050" spc="-105" dirty="0">
                <a:latin typeface="Calibri"/>
                <a:cs typeface="Calibri"/>
              </a:rPr>
              <a:t> </a:t>
            </a:r>
            <a:r>
              <a:rPr sz="2050" spc="-85" dirty="0">
                <a:latin typeface="Calibri"/>
                <a:cs typeface="Calibri"/>
              </a:rPr>
              <a:t>have</a:t>
            </a:r>
            <a:endParaRPr sz="2050">
              <a:latin typeface="Calibri"/>
              <a:cs typeface="Calibri"/>
            </a:endParaRPr>
          </a:p>
          <a:p>
            <a:pPr marL="367665">
              <a:lnSpc>
                <a:spcPct val="100000"/>
              </a:lnSpc>
              <a:spcBef>
                <a:spcPts val="1160"/>
              </a:spcBef>
            </a:pPr>
            <a:r>
              <a:rPr sz="2050" spc="-40" dirty="0">
                <a:solidFill>
                  <a:srgbClr val="990099"/>
                </a:solidFill>
                <a:latin typeface="Century"/>
                <a:cs typeface="Century"/>
              </a:rPr>
              <a:t>P</a:t>
            </a:r>
            <a:r>
              <a:rPr sz="2050" spc="-40" dirty="0">
                <a:solidFill>
                  <a:srgbClr val="990099"/>
                </a:solidFill>
                <a:latin typeface="Garamond"/>
                <a:cs typeface="Garamond"/>
              </a:rPr>
              <a:t>(</a:t>
            </a:r>
            <a:r>
              <a:rPr sz="2050" b="0" i="1" spc="-40" dirty="0">
                <a:solidFill>
                  <a:srgbClr val="990099"/>
                </a:solidFill>
                <a:latin typeface="Bookman Old Style"/>
                <a:cs typeface="Bookman Old Style"/>
              </a:rPr>
              <a:t>P</a:t>
            </a:r>
            <a:r>
              <a:rPr sz="2100" spc="-60" baseline="-11904" dirty="0">
                <a:solidFill>
                  <a:srgbClr val="990099"/>
                </a:solidFill>
                <a:latin typeface="Book Antiqua"/>
                <a:cs typeface="Book Antiqua"/>
              </a:rPr>
              <a:t>1</a:t>
            </a:r>
            <a:r>
              <a:rPr sz="2100" b="0" i="1" spc="-60" baseline="-11904" dirty="0">
                <a:solidFill>
                  <a:srgbClr val="990099"/>
                </a:solidFill>
                <a:latin typeface="Bookman Old Style"/>
                <a:cs typeface="Bookman Old Style"/>
              </a:rPr>
              <a:t>,</a:t>
            </a:r>
            <a:r>
              <a:rPr sz="2100" spc="-60" baseline="-11904" dirty="0">
                <a:solidFill>
                  <a:srgbClr val="990099"/>
                </a:solidFill>
                <a:latin typeface="Book Antiqua"/>
                <a:cs typeface="Book Antiqua"/>
              </a:rPr>
              <a:t>3</a:t>
            </a:r>
            <a:r>
              <a:rPr sz="2050" spc="-40" dirty="0">
                <a:solidFill>
                  <a:srgbClr val="990099"/>
                </a:solidFill>
                <a:latin typeface="Lucida Sans Unicode"/>
                <a:cs typeface="Lucida Sans Unicode"/>
              </a:rPr>
              <a:t>|</a:t>
            </a:r>
            <a:r>
              <a:rPr sz="2050" b="0" i="1" spc="-40" dirty="0">
                <a:solidFill>
                  <a:srgbClr val="990099"/>
                </a:solidFill>
                <a:latin typeface="Bookman Old Style"/>
                <a:cs typeface="Bookman Old Style"/>
              </a:rPr>
              <a:t>known,</a:t>
            </a:r>
            <a:r>
              <a:rPr sz="2050" b="0" i="1" spc="-290" dirty="0">
                <a:solidFill>
                  <a:srgbClr val="990099"/>
                </a:solidFill>
                <a:latin typeface="Bookman Old Style"/>
                <a:cs typeface="Bookman Old Style"/>
              </a:rPr>
              <a:t> </a:t>
            </a:r>
            <a:r>
              <a:rPr sz="2050" b="0" i="1" spc="-120" dirty="0">
                <a:solidFill>
                  <a:srgbClr val="990099"/>
                </a:solidFill>
                <a:latin typeface="Bookman Old Style"/>
                <a:cs typeface="Bookman Old Style"/>
              </a:rPr>
              <a:t>b</a:t>
            </a:r>
            <a:r>
              <a:rPr sz="2050" spc="-120" dirty="0">
                <a:solidFill>
                  <a:srgbClr val="990099"/>
                </a:solidFill>
                <a:latin typeface="Garamond"/>
                <a:cs typeface="Garamond"/>
              </a:rPr>
              <a:t>)</a:t>
            </a:r>
            <a:r>
              <a:rPr sz="2050" spc="60" dirty="0">
                <a:solidFill>
                  <a:srgbClr val="990099"/>
                </a:solidFill>
                <a:latin typeface="Garamond"/>
                <a:cs typeface="Garamond"/>
              </a:rPr>
              <a:t> </a:t>
            </a:r>
            <a:r>
              <a:rPr sz="2050" spc="120" dirty="0">
                <a:solidFill>
                  <a:srgbClr val="990099"/>
                </a:solidFill>
                <a:latin typeface="Garamond"/>
                <a:cs typeface="Garamond"/>
              </a:rPr>
              <a:t>=</a:t>
            </a:r>
            <a:r>
              <a:rPr sz="2050" spc="70" dirty="0">
                <a:solidFill>
                  <a:srgbClr val="990099"/>
                </a:solidFill>
                <a:latin typeface="Garamond"/>
                <a:cs typeface="Garamond"/>
              </a:rPr>
              <a:t> </a:t>
            </a:r>
            <a:r>
              <a:rPr sz="2050" b="0" i="1" spc="5" dirty="0">
                <a:solidFill>
                  <a:srgbClr val="990099"/>
                </a:solidFill>
                <a:latin typeface="Bookman Old Style"/>
                <a:cs typeface="Bookman Old Style"/>
              </a:rPr>
              <a:t>α</a:t>
            </a:r>
            <a:r>
              <a:rPr sz="2450" spc="5" dirty="0">
                <a:solidFill>
                  <a:srgbClr val="990099"/>
                </a:solidFill>
                <a:latin typeface="Times New Roman"/>
                <a:cs typeface="Times New Roman"/>
              </a:rPr>
              <a:t>Σ</a:t>
            </a:r>
            <a:r>
              <a:rPr sz="2100" b="0" i="1" spc="7" baseline="-11904" dirty="0">
                <a:solidFill>
                  <a:srgbClr val="990099"/>
                </a:solidFill>
                <a:latin typeface="Bookman Old Style"/>
                <a:cs typeface="Bookman Old Style"/>
              </a:rPr>
              <a:t>unknown</a:t>
            </a:r>
            <a:r>
              <a:rPr sz="2050" spc="5" dirty="0">
                <a:solidFill>
                  <a:srgbClr val="990099"/>
                </a:solidFill>
                <a:latin typeface="Century"/>
                <a:cs typeface="Century"/>
              </a:rPr>
              <a:t>P</a:t>
            </a:r>
            <a:r>
              <a:rPr sz="2050" spc="5" dirty="0">
                <a:solidFill>
                  <a:srgbClr val="990099"/>
                </a:solidFill>
                <a:latin typeface="Garamond"/>
                <a:cs typeface="Garamond"/>
              </a:rPr>
              <a:t>(</a:t>
            </a:r>
            <a:r>
              <a:rPr sz="2050" b="0" i="1" spc="5" dirty="0">
                <a:solidFill>
                  <a:srgbClr val="990099"/>
                </a:solidFill>
                <a:latin typeface="Bookman Old Style"/>
                <a:cs typeface="Bookman Old Style"/>
              </a:rPr>
              <a:t>P</a:t>
            </a:r>
            <a:r>
              <a:rPr sz="2100" spc="7" baseline="-11904" dirty="0">
                <a:solidFill>
                  <a:srgbClr val="990099"/>
                </a:solidFill>
                <a:latin typeface="Book Antiqua"/>
                <a:cs typeface="Book Antiqua"/>
              </a:rPr>
              <a:t>1</a:t>
            </a:r>
            <a:r>
              <a:rPr sz="2100" b="0" i="1" spc="7" baseline="-11904" dirty="0">
                <a:solidFill>
                  <a:srgbClr val="990099"/>
                </a:solidFill>
                <a:latin typeface="Bookman Old Style"/>
                <a:cs typeface="Bookman Old Style"/>
              </a:rPr>
              <a:t>,</a:t>
            </a:r>
            <a:r>
              <a:rPr sz="2100" spc="7" baseline="-11904" dirty="0">
                <a:solidFill>
                  <a:srgbClr val="990099"/>
                </a:solidFill>
                <a:latin typeface="Book Antiqua"/>
                <a:cs typeface="Book Antiqua"/>
              </a:rPr>
              <a:t>3</a:t>
            </a:r>
            <a:r>
              <a:rPr sz="2050" b="0" i="1" spc="5" dirty="0">
                <a:solidFill>
                  <a:srgbClr val="990099"/>
                </a:solidFill>
                <a:latin typeface="Bookman Old Style"/>
                <a:cs typeface="Bookman Old Style"/>
              </a:rPr>
              <a:t>,</a:t>
            </a:r>
            <a:r>
              <a:rPr sz="2050" b="0" i="1" spc="-260" dirty="0">
                <a:solidFill>
                  <a:srgbClr val="990099"/>
                </a:solidFill>
                <a:latin typeface="Bookman Old Style"/>
                <a:cs typeface="Bookman Old Style"/>
              </a:rPr>
              <a:t> </a:t>
            </a:r>
            <a:r>
              <a:rPr sz="2050" b="0" i="1" spc="-114" dirty="0">
                <a:solidFill>
                  <a:srgbClr val="990099"/>
                </a:solidFill>
                <a:latin typeface="Bookman Old Style"/>
                <a:cs typeface="Bookman Old Style"/>
              </a:rPr>
              <a:t>unknown,</a:t>
            </a:r>
            <a:r>
              <a:rPr sz="2050" b="0" i="1" spc="-300" dirty="0">
                <a:solidFill>
                  <a:srgbClr val="990099"/>
                </a:solidFill>
                <a:latin typeface="Bookman Old Style"/>
                <a:cs typeface="Bookman Old Style"/>
              </a:rPr>
              <a:t> </a:t>
            </a:r>
            <a:r>
              <a:rPr sz="2050" b="0" i="1" spc="-125" dirty="0">
                <a:solidFill>
                  <a:srgbClr val="990099"/>
                </a:solidFill>
                <a:latin typeface="Bookman Old Style"/>
                <a:cs typeface="Bookman Old Style"/>
              </a:rPr>
              <a:t>known,</a:t>
            </a:r>
            <a:r>
              <a:rPr sz="2050" b="0" i="1" spc="-300" dirty="0">
                <a:solidFill>
                  <a:srgbClr val="990099"/>
                </a:solidFill>
                <a:latin typeface="Bookman Old Style"/>
                <a:cs typeface="Bookman Old Style"/>
              </a:rPr>
              <a:t> </a:t>
            </a:r>
            <a:r>
              <a:rPr sz="2050" b="0" i="1" spc="-120" dirty="0">
                <a:solidFill>
                  <a:srgbClr val="990099"/>
                </a:solidFill>
                <a:latin typeface="Bookman Old Style"/>
                <a:cs typeface="Bookman Old Style"/>
              </a:rPr>
              <a:t>b</a:t>
            </a:r>
            <a:r>
              <a:rPr sz="2050" spc="-120" dirty="0">
                <a:solidFill>
                  <a:srgbClr val="990099"/>
                </a:solidFill>
                <a:latin typeface="Garamond"/>
                <a:cs typeface="Garamond"/>
              </a:rPr>
              <a:t>)</a:t>
            </a:r>
            <a:endParaRPr sz="2050">
              <a:latin typeface="Garamond"/>
              <a:cs typeface="Garamond"/>
            </a:endParaRPr>
          </a:p>
          <a:p>
            <a:pPr marL="50800">
              <a:lnSpc>
                <a:spcPct val="100000"/>
              </a:lnSpc>
              <a:spcBef>
                <a:spcPts val="1480"/>
              </a:spcBef>
            </a:pPr>
            <a:r>
              <a:rPr sz="2050" spc="-85" dirty="0">
                <a:latin typeface="Calibri"/>
                <a:cs typeface="Calibri"/>
              </a:rPr>
              <a:t>Grows</a:t>
            </a:r>
            <a:r>
              <a:rPr sz="2050" spc="175" dirty="0">
                <a:latin typeface="Calibri"/>
                <a:cs typeface="Calibri"/>
              </a:rPr>
              <a:t> </a:t>
            </a:r>
            <a:r>
              <a:rPr sz="2050" spc="-55" dirty="0">
                <a:latin typeface="Calibri"/>
                <a:cs typeface="Calibri"/>
              </a:rPr>
              <a:t>exponentially</a:t>
            </a:r>
            <a:r>
              <a:rPr sz="2050" spc="175" dirty="0">
                <a:latin typeface="Calibri"/>
                <a:cs typeface="Calibri"/>
              </a:rPr>
              <a:t> </a:t>
            </a:r>
            <a:r>
              <a:rPr sz="2050" spc="-65" dirty="0">
                <a:latin typeface="Calibri"/>
                <a:cs typeface="Calibri"/>
              </a:rPr>
              <a:t>with</a:t>
            </a:r>
            <a:r>
              <a:rPr sz="2050" spc="190" dirty="0">
                <a:latin typeface="Calibri"/>
                <a:cs typeface="Calibri"/>
              </a:rPr>
              <a:t> </a:t>
            </a:r>
            <a:r>
              <a:rPr sz="2050" spc="-90" dirty="0">
                <a:latin typeface="Calibri"/>
                <a:cs typeface="Calibri"/>
              </a:rPr>
              <a:t>number</a:t>
            </a:r>
            <a:r>
              <a:rPr sz="2050" spc="200" dirty="0">
                <a:latin typeface="Calibri"/>
                <a:cs typeface="Calibri"/>
              </a:rPr>
              <a:t> </a:t>
            </a:r>
            <a:r>
              <a:rPr sz="2050" spc="-75" dirty="0">
                <a:latin typeface="Calibri"/>
                <a:cs typeface="Calibri"/>
              </a:rPr>
              <a:t>of</a:t>
            </a:r>
            <a:r>
              <a:rPr sz="2050" spc="190" dirty="0">
                <a:latin typeface="Calibri"/>
                <a:cs typeface="Calibri"/>
              </a:rPr>
              <a:t> </a:t>
            </a:r>
            <a:r>
              <a:rPr sz="2050" spc="-85" dirty="0">
                <a:latin typeface="Calibri"/>
                <a:cs typeface="Calibri"/>
              </a:rPr>
              <a:t>squares!</a:t>
            </a:r>
            <a:endParaRPr sz="205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635" algn="ctr">
              <a:lnSpc>
                <a:spcPts val="2635"/>
              </a:lnSpc>
            </a:pPr>
            <a:r>
              <a:rPr spc="60" dirty="0"/>
              <a:t>Using</a:t>
            </a:r>
            <a:r>
              <a:rPr spc="240" dirty="0"/>
              <a:t> </a:t>
            </a:r>
            <a:r>
              <a:rPr spc="80" dirty="0"/>
              <a:t>conditional</a:t>
            </a:r>
            <a:r>
              <a:rPr spc="270" dirty="0"/>
              <a:t> </a:t>
            </a:r>
            <a:r>
              <a:rPr spc="90" dirty="0"/>
              <a:t>independence</a:t>
            </a:r>
          </a:p>
        </p:txBody>
      </p:sp>
      <p:grpSp>
        <p:nvGrpSpPr>
          <p:cNvPr id="3" name="object 3"/>
          <p:cNvGrpSpPr/>
          <p:nvPr/>
        </p:nvGrpSpPr>
        <p:grpSpPr>
          <a:xfrm>
            <a:off x="3676372" y="2248677"/>
            <a:ext cx="2700020" cy="2700020"/>
            <a:chOff x="3676372" y="2248677"/>
            <a:chExt cx="2700020" cy="2700020"/>
          </a:xfrm>
        </p:grpSpPr>
        <p:sp>
          <p:nvSpPr>
            <p:cNvPr id="4" name="object 4"/>
            <p:cNvSpPr/>
            <p:nvPr/>
          </p:nvSpPr>
          <p:spPr>
            <a:xfrm>
              <a:off x="3676370" y="2923666"/>
              <a:ext cx="2025014" cy="2025014"/>
            </a:xfrm>
            <a:custGeom>
              <a:avLst/>
              <a:gdLst/>
              <a:ahLst/>
              <a:cxnLst/>
              <a:rect l="l" t="t" r="r" b="b"/>
              <a:pathLst>
                <a:path w="2025014" h="2025014">
                  <a:moveTo>
                    <a:pt x="674979" y="0"/>
                  </a:moveTo>
                  <a:lnTo>
                    <a:pt x="0" y="0"/>
                  </a:lnTo>
                  <a:lnTo>
                    <a:pt x="0" y="674966"/>
                  </a:lnTo>
                  <a:lnTo>
                    <a:pt x="674979" y="674966"/>
                  </a:lnTo>
                  <a:lnTo>
                    <a:pt x="674979" y="0"/>
                  </a:lnTo>
                  <a:close/>
                </a:path>
                <a:path w="2025014" h="2025014">
                  <a:moveTo>
                    <a:pt x="1349959" y="674966"/>
                  </a:moveTo>
                  <a:lnTo>
                    <a:pt x="674979" y="674966"/>
                  </a:lnTo>
                  <a:lnTo>
                    <a:pt x="674979" y="1349933"/>
                  </a:lnTo>
                  <a:lnTo>
                    <a:pt x="1349959" y="1349933"/>
                  </a:lnTo>
                  <a:lnTo>
                    <a:pt x="1349959" y="674966"/>
                  </a:lnTo>
                  <a:close/>
                </a:path>
                <a:path w="2025014" h="2025014">
                  <a:moveTo>
                    <a:pt x="2024938" y="1349946"/>
                  </a:moveTo>
                  <a:lnTo>
                    <a:pt x="1349959" y="1349946"/>
                  </a:lnTo>
                  <a:lnTo>
                    <a:pt x="1349959" y="2024913"/>
                  </a:lnTo>
                  <a:lnTo>
                    <a:pt x="2024938" y="2024913"/>
                  </a:lnTo>
                  <a:lnTo>
                    <a:pt x="2024938" y="1349946"/>
                  </a:lnTo>
                  <a:close/>
                </a:path>
              </a:pathLst>
            </a:custGeom>
            <a:solidFill>
              <a:srgbClr val="FFFF00"/>
            </a:solidFill>
          </p:spPr>
          <p:txBody>
            <a:bodyPr wrap="square" lIns="0" tIns="0" rIns="0" bIns="0" rtlCol="0"/>
            <a:lstStyle/>
            <a:p>
              <a:endParaRPr/>
            </a:p>
          </p:txBody>
        </p:sp>
        <p:sp>
          <p:nvSpPr>
            <p:cNvPr id="5" name="object 5"/>
            <p:cNvSpPr/>
            <p:nvPr/>
          </p:nvSpPr>
          <p:spPr>
            <a:xfrm>
              <a:off x="3676370" y="2248687"/>
              <a:ext cx="2700020" cy="2700020"/>
            </a:xfrm>
            <a:custGeom>
              <a:avLst/>
              <a:gdLst/>
              <a:ahLst/>
              <a:cxnLst/>
              <a:rect l="l" t="t" r="r" b="b"/>
              <a:pathLst>
                <a:path w="2700020" h="2700020">
                  <a:moveTo>
                    <a:pt x="2699918" y="2024926"/>
                  </a:moveTo>
                  <a:lnTo>
                    <a:pt x="2024938" y="2024926"/>
                  </a:lnTo>
                  <a:lnTo>
                    <a:pt x="2024938" y="2699893"/>
                  </a:lnTo>
                  <a:lnTo>
                    <a:pt x="2699918" y="2699893"/>
                  </a:lnTo>
                  <a:lnTo>
                    <a:pt x="2699918" y="2024926"/>
                  </a:lnTo>
                  <a:close/>
                </a:path>
                <a:path w="2700020" h="2700020">
                  <a:moveTo>
                    <a:pt x="2699918" y="674979"/>
                  </a:moveTo>
                  <a:lnTo>
                    <a:pt x="2024938" y="674979"/>
                  </a:lnTo>
                  <a:lnTo>
                    <a:pt x="1349959" y="674979"/>
                  </a:lnTo>
                  <a:lnTo>
                    <a:pt x="674979" y="674979"/>
                  </a:lnTo>
                  <a:lnTo>
                    <a:pt x="674979" y="1349946"/>
                  </a:lnTo>
                  <a:lnTo>
                    <a:pt x="1349959" y="1349946"/>
                  </a:lnTo>
                  <a:lnTo>
                    <a:pt x="1349959" y="2024913"/>
                  </a:lnTo>
                  <a:lnTo>
                    <a:pt x="2024938" y="2024913"/>
                  </a:lnTo>
                  <a:lnTo>
                    <a:pt x="2699918" y="2024913"/>
                  </a:lnTo>
                  <a:lnTo>
                    <a:pt x="2699918" y="1349946"/>
                  </a:lnTo>
                  <a:lnTo>
                    <a:pt x="2699918" y="674979"/>
                  </a:lnTo>
                  <a:close/>
                </a:path>
                <a:path w="2700020" h="2700020">
                  <a:moveTo>
                    <a:pt x="2699918" y="0"/>
                  </a:moveTo>
                  <a:lnTo>
                    <a:pt x="2024938" y="0"/>
                  </a:lnTo>
                  <a:lnTo>
                    <a:pt x="1349959" y="0"/>
                  </a:lnTo>
                  <a:lnTo>
                    <a:pt x="674979" y="0"/>
                  </a:lnTo>
                  <a:lnTo>
                    <a:pt x="0" y="0"/>
                  </a:lnTo>
                  <a:lnTo>
                    <a:pt x="0" y="674966"/>
                  </a:lnTo>
                  <a:lnTo>
                    <a:pt x="674979" y="674966"/>
                  </a:lnTo>
                  <a:lnTo>
                    <a:pt x="1349959" y="674966"/>
                  </a:lnTo>
                  <a:lnTo>
                    <a:pt x="2024938" y="674966"/>
                  </a:lnTo>
                  <a:lnTo>
                    <a:pt x="2699918" y="674966"/>
                  </a:lnTo>
                  <a:lnTo>
                    <a:pt x="2699918" y="0"/>
                  </a:lnTo>
                  <a:close/>
                </a:path>
              </a:pathLst>
            </a:custGeom>
            <a:solidFill>
              <a:srgbClr val="D2D2D2"/>
            </a:solidFill>
          </p:spPr>
          <p:txBody>
            <a:bodyPr wrap="square" lIns="0" tIns="0" rIns="0" bIns="0" rtlCol="0"/>
            <a:lstStyle/>
            <a:p>
              <a:endParaRPr/>
            </a:p>
          </p:txBody>
        </p:sp>
      </p:grpSp>
      <p:sp>
        <p:nvSpPr>
          <p:cNvPr id="6" name="object 6"/>
          <p:cNvSpPr txBox="1"/>
          <p:nvPr/>
        </p:nvSpPr>
        <p:spPr>
          <a:xfrm>
            <a:off x="3721989" y="4242197"/>
            <a:ext cx="190500" cy="179070"/>
          </a:xfrm>
          <a:prstGeom prst="rect">
            <a:avLst/>
          </a:prstGeom>
        </p:spPr>
        <p:txBody>
          <a:bodyPr vert="horz" wrap="square" lIns="0" tIns="13335" rIns="0" bIns="0" rtlCol="0">
            <a:spAutoFit/>
          </a:bodyPr>
          <a:lstStyle/>
          <a:p>
            <a:pPr>
              <a:lnSpc>
                <a:spcPct val="100000"/>
              </a:lnSpc>
              <a:spcBef>
                <a:spcPts val="105"/>
              </a:spcBef>
            </a:pPr>
            <a:r>
              <a:rPr sz="1000" dirty="0">
                <a:latin typeface="Arial"/>
                <a:cs typeface="Arial"/>
              </a:rPr>
              <a:t>1,1</a:t>
            </a:r>
            <a:endParaRPr sz="1000">
              <a:latin typeface="Arial"/>
              <a:cs typeface="Arial"/>
            </a:endParaRPr>
          </a:p>
        </p:txBody>
      </p:sp>
      <p:sp>
        <p:nvSpPr>
          <p:cNvPr id="7" name="object 7"/>
          <p:cNvSpPr txBox="1"/>
          <p:nvPr/>
        </p:nvSpPr>
        <p:spPr>
          <a:xfrm>
            <a:off x="5026332" y="4242197"/>
            <a:ext cx="1350010" cy="179070"/>
          </a:xfrm>
          <a:prstGeom prst="rect">
            <a:avLst/>
          </a:prstGeom>
        </p:spPr>
        <p:txBody>
          <a:bodyPr vert="horz" wrap="square" lIns="0" tIns="13335" rIns="0" bIns="0" rtlCol="0">
            <a:spAutoFit/>
          </a:bodyPr>
          <a:lstStyle/>
          <a:p>
            <a:pPr marL="246379" algn="ctr">
              <a:lnSpc>
                <a:spcPct val="100000"/>
              </a:lnSpc>
              <a:spcBef>
                <a:spcPts val="105"/>
              </a:spcBef>
            </a:pPr>
            <a:r>
              <a:rPr sz="1000" dirty="0">
                <a:latin typeface="Arial"/>
                <a:cs typeface="Arial"/>
              </a:rPr>
              <a:t>4,1</a:t>
            </a:r>
            <a:endParaRPr sz="1000">
              <a:latin typeface="Arial"/>
              <a:cs typeface="Arial"/>
            </a:endParaRPr>
          </a:p>
        </p:txBody>
      </p:sp>
      <p:sp>
        <p:nvSpPr>
          <p:cNvPr id="8" name="object 8"/>
          <p:cNvSpPr txBox="1"/>
          <p:nvPr/>
        </p:nvSpPr>
        <p:spPr>
          <a:xfrm>
            <a:off x="3721989" y="3567842"/>
            <a:ext cx="190500" cy="179070"/>
          </a:xfrm>
          <a:prstGeom prst="rect">
            <a:avLst/>
          </a:prstGeom>
        </p:spPr>
        <p:txBody>
          <a:bodyPr vert="horz" wrap="square" lIns="0" tIns="13335" rIns="0" bIns="0" rtlCol="0">
            <a:spAutoFit/>
          </a:bodyPr>
          <a:lstStyle/>
          <a:p>
            <a:pPr>
              <a:lnSpc>
                <a:spcPct val="100000"/>
              </a:lnSpc>
              <a:spcBef>
                <a:spcPts val="105"/>
              </a:spcBef>
            </a:pPr>
            <a:r>
              <a:rPr sz="1000" dirty="0">
                <a:latin typeface="Arial"/>
                <a:cs typeface="Arial"/>
              </a:rPr>
              <a:t>1,2</a:t>
            </a:r>
            <a:endParaRPr sz="1000">
              <a:latin typeface="Arial"/>
              <a:cs typeface="Arial"/>
            </a:endParaRPr>
          </a:p>
        </p:txBody>
      </p:sp>
      <p:sp>
        <p:nvSpPr>
          <p:cNvPr id="9" name="object 9"/>
          <p:cNvSpPr txBox="1"/>
          <p:nvPr/>
        </p:nvSpPr>
        <p:spPr>
          <a:xfrm>
            <a:off x="4396339" y="3567842"/>
            <a:ext cx="190500" cy="179070"/>
          </a:xfrm>
          <a:prstGeom prst="rect">
            <a:avLst/>
          </a:prstGeom>
        </p:spPr>
        <p:txBody>
          <a:bodyPr vert="horz" wrap="square" lIns="0" tIns="13335" rIns="0" bIns="0" rtlCol="0">
            <a:spAutoFit/>
          </a:bodyPr>
          <a:lstStyle/>
          <a:p>
            <a:pPr>
              <a:lnSpc>
                <a:spcPct val="100000"/>
              </a:lnSpc>
              <a:spcBef>
                <a:spcPts val="105"/>
              </a:spcBef>
            </a:pPr>
            <a:r>
              <a:rPr sz="1000" dirty="0">
                <a:latin typeface="Arial"/>
                <a:cs typeface="Arial"/>
              </a:rPr>
              <a:t>2,2</a:t>
            </a:r>
            <a:endParaRPr sz="1000">
              <a:latin typeface="Arial"/>
              <a:cs typeface="Arial"/>
            </a:endParaRPr>
          </a:p>
        </p:txBody>
      </p:sp>
      <p:sp>
        <p:nvSpPr>
          <p:cNvPr id="10" name="object 10"/>
          <p:cNvSpPr txBox="1"/>
          <p:nvPr/>
        </p:nvSpPr>
        <p:spPr>
          <a:xfrm>
            <a:off x="5061574" y="3567842"/>
            <a:ext cx="190500" cy="179070"/>
          </a:xfrm>
          <a:prstGeom prst="rect">
            <a:avLst/>
          </a:prstGeom>
        </p:spPr>
        <p:txBody>
          <a:bodyPr vert="horz" wrap="square" lIns="0" tIns="13335" rIns="0" bIns="0" rtlCol="0">
            <a:spAutoFit/>
          </a:bodyPr>
          <a:lstStyle/>
          <a:p>
            <a:pPr>
              <a:lnSpc>
                <a:spcPct val="100000"/>
              </a:lnSpc>
              <a:spcBef>
                <a:spcPts val="105"/>
              </a:spcBef>
            </a:pPr>
            <a:r>
              <a:rPr sz="1000" dirty="0">
                <a:latin typeface="Arial"/>
                <a:cs typeface="Arial"/>
              </a:rPr>
              <a:t>3,2</a:t>
            </a:r>
            <a:endParaRPr sz="1000">
              <a:latin typeface="Arial"/>
              <a:cs typeface="Arial"/>
            </a:endParaRPr>
          </a:p>
        </p:txBody>
      </p:sp>
      <p:sp>
        <p:nvSpPr>
          <p:cNvPr id="11" name="object 11"/>
          <p:cNvSpPr txBox="1"/>
          <p:nvPr/>
        </p:nvSpPr>
        <p:spPr>
          <a:xfrm>
            <a:off x="5735922" y="3567842"/>
            <a:ext cx="190500" cy="179070"/>
          </a:xfrm>
          <a:prstGeom prst="rect">
            <a:avLst/>
          </a:prstGeom>
        </p:spPr>
        <p:txBody>
          <a:bodyPr vert="horz" wrap="square" lIns="0" tIns="13335" rIns="0" bIns="0" rtlCol="0">
            <a:spAutoFit/>
          </a:bodyPr>
          <a:lstStyle/>
          <a:p>
            <a:pPr>
              <a:lnSpc>
                <a:spcPct val="100000"/>
              </a:lnSpc>
              <a:spcBef>
                <a:spcPts val="105"/>
              </a:spcBef>
            </a:pPr>
            <a:r>
              <a:rPr sz="1000" dirty="0">
                <a:latin typeface="Arial"/>
                <a:cs typeface="Arial"/>
              </a:rPr>
              <a:t>4,2</a:t>
            </a:r>
            <a:endParaRPr sz="1000">
              <a:latin typeface="Arial"/>
              <a:cs typeface="Arial"/>
            </a:endParaRPr>
          </a:p>
        </p:txBody>
      </p:sp>
      <p:sp>
        <p:nvSpPr>
          <p:cNvPr id="12" name="object 12"/>
          <p:cNvSpPr txBox="1"/>
          <p:nvPr/>
        </p:nvSpPr>
        <p:spPr>
          <a:xfrm>
            <a:off x="3721989" y="2902612"/>
            <a:ext cx="190500" cy="179070"/>
          </a:xfrm>
          <a:prstGeom prst="rect">
            <a:avLst/>
          </a:prstGeom>
        </p:spPr>
        <p:txBody>
          <a:bodyPr vert="horz" wrap="square" lIns="0" tIns="13335" rIns="0" bIns="0" rtlCol="0">
            <a:spAutoFit/>
          </a:bodyPr>
          <a:lstStyle/>
          <a:p>
            <a:pPr>
              <a:lnSpc>
                <a:spcPct val="100000"/>
              </a:lnSpc>
              <a:spcBef>
                <a:spcPts val="105"/>
              </a:spcBef>
            </a:pPr>
            <a:r>
              <a:rPr sz="1000" dirty="0">
                <a:latin typeface="Arial"/>
                <a:cs typeface="Arial"/>
              </a:rPr>
              <a:t>1,3</a:t>
            </a:r>
            <a:endParaRPr sz="1000">
              <a:latin typeface="Arial"/>
              <a:cs typeface="Arial"/>
            </a:endParaRPr>
          </a:p>
        </p:txBody>
      </p:sp>
      <p:sp>
        <p:nvSpPr>
          <p:cNvPr id="13" name="object 13"/>
          <p:cNvSpPr txBox="1"/>
          <p:nvPr/>
        </p:nvSpPr>
        <p:spPr>
          <a:xfrm>
            <a:off x="4396339" y="2902612"/>
            <a:ext cx="190500" cy="179070"/>
          </a:xfrm>
          <a:prstGeom prst="rect">
            <a:avLst/>
          </a:prstGeom>
        </p:spPr>
        <p:txBody>
          <a:bodyPr vert="horz" wrap="square" lIns="0" tIns="13335" rIns="0" bIns="0" rtlCol="0">
            <a:spAutoFit/>
          </a:bodyPr>
          <a:lstStyle/>
          <a:p>
            <a:pPr>
              <a:lnSpc>
                <a:spcPct val="100000"/>
              </a:lnSpc>
              <a:spcBef>
                <a:spcPts val="105"/>
              </a:spcBef>
            </a:pPr>
            <a:r>
              <a:rPr sz="1000" dirty="0">
                <a:latin typeface="Arial"/>
                <a:cs typeface="Arial"/>
              </a:rPr>
              <a:t>2,3</a:t>
            </a:r>
            <a:endParaRPr sz="1000">
              <a:latin typeface="Arial"/>
              <a:cs typeface="Arial"/>
            </a:endParaRPr>
          </a:p>
        </p:txBody>
      </p:sp>
      <p:grpSp>
        <p:nvGrpSpPr>
          <p:cNvPr id="14" name="object 14"/>
          <p:cNvGrpSpPr/>
          <p:nvPr/>
        </p:nvGrpSpPr>
        <p:grpSpPr>
          <a:xfrm>
            <a:off x="3669080" y="2241372"/>
            <a:ext cx="2714625" cy="2714625"/>
            <a:chOff x="3669080" y="2241372"/>
            <a:chExt cx="2714625" cy="2714625"/>
          </a:xfrm>
        </p:grpSpPr>
        <p:sp>
          <p:nvSpPr>
            <p:cNvPr id="15" name="object 15"/>
            <p:cNvSpPr/>
            <p:nvPr/>
          </p:nvSpPr>
          <p:spPr>
            <a:xfrm>
              <a:off x="3676383" y="2248674"/>
              <a:ext cx="2700020" cy="2700020"/>
            </a:xfrm>
            <a:custGeom>
              <a:avLst/>
              <a:gdLst/>
              <a:ahLst/>
              <a:cxnLst/>
              <a:rect l="l" t="t" r="r" b="b"/>
              <a:pathLst>
                <a:path w="2700020" h="2700020">
                  <a:moveTo>
                    <a:pt x="7493" y="0"/>
                  </a:moveTo>
                  <a:lnTo>
                    <a:pt x="2692400" y="0"/>
                  </a:lnTo>
                  <a:lnTo>
                    <a:pt x="2699905" y="2699905"/>
                  </a:lnTo>
                  <a:lnTo>
                    <a:pt x="0" y="2699905"/>
                  </a:lnTo>
                  <a:lnTo>
                    <a:pt x="7493" y="0"/>
                  </a:lnTo>
                  <a:close/>
                </a:path>
              </a:pathLst>
            </a:custGeom>
            <a:ln w="14473">
              <a:solidFill>
                <a:srgbClr val="000000"/>
              </a:solidFill>
            </a:ln>
          </p:spPr>
          <p:txBody>
            <a:bodyPr wrap="square" lIns="0" tIns="0" rIns="0" bIns="0" rtlCol="0"/>
            <a:lstStyle/>
            <a:p>
              <a:endParaRPr/>
            </a:p>
          </p:txBody>
        </p:sp>
        <p:sp>
          <p:nvSpPr>
            <p:cNvPr id="16" name="object 16"/>
            <p:cNvSpPr/>
            <p:nvPr/>
          </p:nvSpPr>
          <p:spPr>
            <a:xfrm>
              <a:off x="4351350" y="2248674"/>
              <a:ext cx="675005" cy="2700020"/>
            </a:xfrm>
            <a:custGeom>
              <a:avLst/>
              <a:gdLst/>
              <a:ahLst/>
              <a:cxnLst/>
              <a:rect l="l" t="t" r="r" b="b"/>
              <a:pathLst>
                <a:path w="675004" h="2700020">
                  <a:moveTo>
                    <a:pt x="0" y="0"/>
                  </a:moveTo>
                  <a:lnTo>
                    <a:pt x="0" y="2699905"/>
                  </a:lnTo>
                </a:path>
                <a:path w="675004" h="2700020">
                  <a:moveTo>
                    <a:pt x="674979" y="0"/>
                  </a:moveTo>
                  <a:lnTo>
                    <a:pt x="674979" y="2699905"/>
                  </a:lnTo>
                </a:path>
              </a:pathLst>
            </a:custGeom>
            <a:ln w="7236">
              <a:solidFill>
                <a:srgbClr val="000000"/>
              </a:solidFill>
            </a:ln>
          </p:spPr>
          <p:txBody>
            <a:bodyPr wrap="square" lIns="0" tIns="0" rIns="0" bIns="0" rtlCol="0"/>
            <a:lstStyle/>
            <a:p>
              <a:endParaRPr/>
            </a:p>
          </p:txBody>
        </p:sp>
      </p:grpSp>
      <p:sp>
        <p:nvSpPr>
          <p:cNvPr id="17" name="object 17"/>
          <p:cNvSpPr txBox="1"/>
          <p:nvPr/>
        </p:nvSpPr>
        <p:spPr>
          <a:xfrm>
            <a:off x="1130297" y="1396713"/>
            <a:ext cx="7788275" cy="1010285"/>
          </a:xfrm>
          <a:prstGeom prst="rect">
            <a:avLst/>
          </a:prstGeom>
        </p:spPr>
        <p:txBody>
          <a:bodyPr vert="horz" wrap="square" lIns="0" tIns="11430" rIns="0" bIns="0" rtlCol="0">
            <a:spAutoFit/>
          </a:bodyPr>
          <a:lstStyle/>
          <a:p>
            <a:pPr marL="12700" marR="5080">
              <a:lnSpc>
                <a:spcPct val="101000"/>
              </a:lnSpc>
              <a:spcBef>
                <a:spcPts val="90"/>
              </a:spcBef>
              <a:tabLst>
                <a:tab pos="1588135" algn="l"/>
              </a:tabLst>
            </a:pPr>
            <a:r>
              <a:rPr sz="2050" spc="10" dirty="0">
                <a:latin typeface="Calibri"/>
                <a:cs typeface="Calibri"/>
              </a:rPr>
              <a:t>Basic</a:t>
            </a:r>
            <a:r>
              <a:rPr sz="2050" spc="425" dirty="0">
                <a:latin typeface="Calibri"/>
                <a:cs typeface="Calibri"/>
              </a:rPr>
              <a:t> </a:t>
            </a:r>
            <a:r>
              <a:rPr sz="2050" spc="-40" dirty="0">
                <a:latin typeface="Calibri"/>
                <a:cs typeface="Calibri"/>
              </a:rPr>
              <a:t>insight:	</a:t>
            </a:r>
            <a:r>
              <a:rPr sz="2050" spc="-65" dirty="0">
                <a:latin typeface="Calibri"/>
                <a:cs typeface="Calibri"/>
              </a:rPr>
              <a:t>observations</a:t>
            </a:r>
            <a:r>
              <a:rPr sz="2050" spc="25" dirty="0">
                <a:latin typeface="Calibri"/>
                <a:cs typeface="Calibri"/>
              </a:rPr>
              <a:t> </a:t>
            </a:r>
            <a:r>
              <a:rPr sz="2050" spc="-105" dirty="0">
                <a:latin typeface="Calibri"/>
                <a:cs typeface="Calibri"/>
              </a:rPr>
              <a:t>are</a:t>
            </a:r>
            <a:r>
              <a:rPr sz="2050" spc="65" dirty="0">
                <a:latin typeface="Calibri"/>
                <a:cs typeface="Calibri"/>
              </a:rPr>
              <a:t> </a:t>
            </a:r>
            <a:r>
              <a:rPr sz="2050" spc="-45" dirty="0">
                <a:latin typeface="Calibri"/>
                <a:cs typeface="Calibri"/>
              </a:rPr>
              <a:t>conditionally</a:t>
            </a:r>
            <a:r>
              <a:rPr sz="2050" spc="-10" dirty="0">
                <a:latin typeface="Calibri"/>
                <a:cs typeface="Calibri"/>
              </a:rPr>
              <a:t> </a:t>
            </a:r>
            <a:r>
              <a:rPr sz="2050" spc="-85" dirty="0">
                <a:latin typeface="Calibri"/>
                <a:cs typeface="Calibri"/>
              </a:rPr>
              <a:t>independent</a:t>
            </a:r>
            <a:r>
              <a:rPr sz="2050" spc="70" dirty="0">
                <a:latin typeface="Calibri"/>
                <a:cs typeface="Calibri"/>
              </a:rPr>
              <a:t> </a:t>
            </a:r>
            <a:r>
              <a:rPr sz="2050" spc="-75" dirty="0">
                <a:latin typeface="Calibri"/>
                <a:cs typeface="Calibri"/>
              </a:rPr>
              <a:t>of</a:t>
            </a:r>
            <a:r>
              <a:rPr sz="2050" spc="40" dirty="0">
                <a:latin typeface="Calibri"/>
                <a:cs typeface="Calibri"/>
              </a:rPr>
              <a:t> </a:t>
            </a:r>
            <a:r>
              <a:rPr sz="2050" spc="-80" dirty="0">
                <a:latin typeface="Calibri"/>
                <a:cs typeface="Calibri"/>
              </a:rPr>
              <a:t>other</a:t>
            </a:r>
            <a:r>
              <a:rPr sz="2050" spc="35" dirty="0">
                <a:latin typeface="Calibri"/>
                <a:cs typeface="Calibri"/>
              </a:rPr>
              <a:t> </a:t>
            </a:r>
            <a:r>
              <a:rPr sz="2050" spc="-85" dirty="0">
                <a:latin typeface="Calibri"/>
                <a:cs typeface="Calibri"/>
              </a:rPr>
              <a:t>hidden </a:t>
            </a:r>
            <a:r>
              <a:rPr sz="2050" spc="-450" dirty="0">
                <a:latin typeface="Calibri"/>
                <a:cs typeface="Calibri"/>
              </a:rPr>
              <a:t> </a:t>
            </a:r>
            <a:r>
              <a:rPr sz="2050" spc="-85" dirty="0">
                <a:latin typeface="Calibri"/>
                <a:cs typeface="Calibri"/>
              </a:rPr>
              <a:t>squares</a:t>
            </a:r>
            <a:r>
              <a:rPr sz="2050" spc="180" dirty="0">
                <a:latin typeface="Calibri"/>
                <a:cs typeface="Calibri"/>
              </a:rPr>
              <a:t> </a:t>
            </a:r>
            <a:r>
              <a:rPr sz="2050" spc="-55" dirty="0">
                <a:latin typeface="Calibri"/>
                <a:cs typeface="Calibri"/>
              </a:rPr>
              <a:t>given</a:t>
            </a:r>
            <a:r>
              <a:rPr sz="2050" spc="180" dirty="0">
                <a:latin typeface="Calibri"/>
                <a:cs typeface="Calibri"/>
              </a:rPr>
              <a:t> </a:t>
            </a:r>
            <a:r>
              <a:rPr sz="2050" spc="-60" dirty="0">
                <a:latin typeface="Calibri"/>
                <a:cs typeface="Calibri"/>
              </a:rPr>
              <a:t>neighbouring</a:t>
            </a:r>
            <a:r>
              <a:rPr sz="2050" spc="200" dirty="0">
                <a:latin typeface="Calibri"/>
                <a:cs typeface="Calibri"/>
              </a:rPr>
              <a:t> </a:t>
            </a:r>
            <a:r>
              <a:rPr sz="2050" spc="-85" dirty="0">
                <a:latin typeface="Calibri"/>
                <a:cs typeface="Calibri"/>
              </a:rPr>
              <a:t>hidden</a:t>
            </a:r>
            <a:r>
              <a:rPr sz="2050" spc="190" dirty="0">
                <a:latin typeface="Calibri"/>
                <a:cs typeface="Calibri"/>
              </a:rPr>
              <a:t> </a:t>
            </a:r>
            <a:r>
              <a:rPr sz="2050" spc="-90" dirty="0">
                <a:latin typeface="Calibri"/>
                <a:cs typeface="Calibri"/>
              </a:rPr>
              <a:t>squares</a:t>
            </a:r>
            <a:endParaRPr sz="2050">
              <a:latin typeface="Calibri"/>
              <a:cs typeface="Calibri"/>
            </a:endParaRPr>
          </a:p>
          <a:p>
            <a:pPr marL="2591435">
              <a:lnSpc>
                <a:spcPct val="100000"/>
              </a:lnSpc>
              <a:spcBef>
                <a:spcPts val="1590"/>
              </a:spcBef>
              <a:tabLst>
                <a:tab pos="3265804" algn="l"/>
                <a:tab pos="3930650" algn="l"/>
                <a:tab pos="4605020" algn="l"/>
              </a:tabLst>
            </a:pPr>
            <a:r>
              <a:rPr sz="1000" dirty="0">
                <a:latin typeface="Arial"/>
                <a:cs typeface="Arial"/>
              </a:rPr>
              <a:t>1,4	2,4	3,4	4,4</a:t>
            </a:r>
            <a:endParaRPr sz="1000">
              <a:latin typeface="Arial"/>
              <a:cs typeface="Arial"/>
            </a:endParaRPr>
          </a:p>
        </p:txBody>
      </p:sp>
      <p:grpSp>
        <p:nvGrpSpPr>
          <p:cNvPr id="18" name="object 18"/>
          <p:cNvGrpSpPr/>
          <p:nvPr/>
        </p:nvGrpSpPr>
        <p:grpSpPr>
          <a:xfrm>
            <a:off x="3672573" y="2244864"/>
            <a:ext cx="2707640" cy="2707640"/>
            <a:chOff x="3672573" y="2244864"/>
            <a:chExt cx="2707640" cy="2707640"/>
          </a:xfrm>
        </p:grpSpPr>
        <p:sp>
          <p:nvSpPr>
            <p:cNvPr id="19" name="object 19"/>
            <p:cNvSpPr/>
            <p:nvPr/>
          </p:nvSpPr>
          <p:spPr>
            <a:xfrm>
              <a:off x="3676383" y="2248674"/>
              <a:ext cx="2700020" cy="2700020"/>
            </a:xfrm>
            <a:custGeom>
              <a:avLst/>
              <a:gdLst/>
              <a:ahLst/>
              <a:cxnLst/>
              <a:rect l="l" t="t" r="r" b="b"/>
              <a:pathLst>
                <a:path w="2700020" h="2700020">
                  <a:moveTo>
                    <a:pt x="2024926" y="0"/>
                  </a:moveTo>
                  <a:lnTo>
                    <a:pt x="2024926" y="2699905"/>
                  </a:lnTo>
                </a:path>
                <a:path w="2700020" h="2700020">
                  <a:moveTo>
                    <a:pt x="0" y="674979"/>
                  </a:moveTo>
                  <a:lnTo>
                    <a:pt x="2699905" y="674979"/>
                  </a:lnTo>
                </a:path>
                <a:path w="2700020" h="2700020">
                  <a:moveTo>
                    <a:pt x="0" y="1349959"/>
                  </a:moveTo>
                  <a:lnTo>
                    <a:pt x="2699905" y="1349959"/>
                  </a:lnTo>
                </a:path>
                <a:path w="2700020" h="2700020">
                  <a:moveTo>
                    <a:pt x="0" y="2024938"/>
                  </a:moveTo>
                  <a:lnTo>
                    <a:pt x="2699905" y="2024938"/>
                  </a:lnTo>
                </a:path>
              </a:pathLst>
            </a:custGeom>
            <a:ln w="7236">
              <a:solidFill>
                <a:srgbClr val="000000"/>
              </a:solidFill>
            </a:ln>
          </p:spPr>
          <p:txBody>
            <a:bodyPr wrap="square" lIns="0" tIns="0" rIns="0" bIns="0" rtlCol="0"/>
            <a:lstStyle/>
            <a:p>
              <a:endParaRPr/>
            </a:p>
          </p:txBody>
        </p:sp>
        <p:sp>
          <p:nvSpPr>
            <p:cNvPr id="20" name="object 20"/>
            <p:cNvSpPr/>
            <p:nvPr/>
          </p:nvSpPr>
          <p:spPr>
            <a:xfrm>
              <a:off x="3751376" y="3757996"/>
              <a:ext cx="1115695" cy="1115695"/>
            </a:xfrm>
            <a:custGeom>
              <a:avLst/>
              <a:gdLst/>
              <a:ahLst/>
              <a:cxnLst/>
              <a:rect l="l" t="t" r="r" b="b"/>
              <a:pathLst>
                <a:path w="1115695" h="1115695">
                  <a:moveTo>
                    <a:pt x="0" y="215617"/>
                  </a:moveTo>
                  <a:lnTo>
                    <a:pt x="0" y="903093"/>
                  </a:lnTo>
                  <a:lnTo>
                    <a:pt x="390" y="976334"/>
                  </a:lnTo>
                  <a:lnTo>
                    <a:pt x="3124" y="1029654"/>
                  </a:lnTo>
                  <a:lnTo>
                    <a:pt x="24993" y="1090596"/>
                  </a:lnTo>
                  <a:lnTo>
                    <a:pt x="85936" y="1112466"/>
                  </a:lnTo>
                  <a:lnTo>
                    <a:pt x="139256" y="1115199"/>
                  </a:lnTo>
                  <a:lnTo>
                    <a:pt x="212496" y="1115590"/>
                  </a:lnTo>
                  <a:lnTo>
                    <a:pt x="624979" y="1115590"/>
                  </a:lnTo>
                  <a:lnTo>
                    <a:pt x="899972" y="1115590"/>
                  </a:lnTo>
                  <a:lnTo>
                    <a:pt x="955632" y="1115004"/>
                  </a:lnTo>
                  <a:lnTo>
                    <a:pt x="1007776" y="1110902"/>
                  </a:lnTo>
                  <a:lnTo>
                    <a:pt x="1052891" y="1099768"/>
                  </a:lnTo>
                  <a:lnTo>
                    <a:pt x="1087462" y="1078087"/>
                  </a:lnTo>
                  <a:lnTo>
                    <a:pt x="1108551" y="1043521"/>
                  </a:lnTo>
                  <a:lnTo>
                    <a:pt x="1115580" y="998405"/>
                  </a:lnTo>
                  <a:lnTo>
                    <a:pt x="1108551" y="946258"/>
                  </a:lnTo>
                  <a:lnTo>
                    <a:pt x="1087462" y="890597"/>
                  </a:lnTo>
                  <a:lnTo>
                    <a:pt x="1046135" y="825439"/>
                  </a:lnTo>
                  <a:lnTo>
                    <a:pt x="1018585" y="791219"/>
                  </a:lnTo>
                  <a:lnTo>
                    <a:pt x="986444" y="755031"/>
                  </a:lnTo>
                  <a:lnTo>
                    <a:pt x="949711" y="716219"/>
                  </a:lnTo>
                  <a:lnTo>
                    <a:pt x="908386" y="674127"/>
                  </a:lnTo>
                  <a:lnTo>
                    <a:pt x="862469" y="628100"/>
                  </a:lnTo>
                  <a:lnTo>
                    <a:pt x="487476" y="253120"/>
                  </a:lnTo>
                  <a:lnTo>
                    <a:pt x="441450" y="207203"/>
                  </a:lnTo>
                  <a:lnTo>
                    <a:pt x="399360" y="165879"/>
                  </a:lnTo>
                  <a:lnTo>
                    <a:pt x="360551" y="129146"/>
                  </a:lnTo>
                  <a:lnTo>
                    <a:pt x="324365" y="97004"/>
                  </a:lnTo>
                  <a:lnTo>
                    <a:pt x="290148" y="69454"/>
                  </a:lnTo>
                  <a:lnTo>
                    <a:pt x="257242" y="46495"/>
                  </a:lnTo>
                  <a:lnTo>
                    <a:pt x="169326" y="7031"/>
                  </a:lnTo>
                  <a:lnTo>
                    <a:pt x="117178" y="0"/>
                  </a:lnTo>
                  <a:lnTo>
                    <a:pt x="72061" y="7031"/>
                  </a:lnTo>
                  <a:lnTo>
                    <a:pt x="37490" y="28127"/>
                  </a:lnTo>
                  <a:lnTo>
                    <a:pt x="15816" y="62698"/>
                  </a:lnTo>
                  <a:lnTo>
                    <a:pt x="4686" y="107813"/>
                  </a:lnTo>
                  <a:lnTo>
                    <a:pt x="585" y="159958"/>
                  </a:lnTo>
                  <a:lnTo>
                    <a:pt x="0" y="215617"/>
                  </a:lnTo>
                  <a:close/>
                </a:path>
              </a:pathLst>
            </a:custGeom>
            <a:solidFill>
              <a:srgbClr val="FFFFFF"/>
            </a:solidFill>
          </p:spPr>
          <p:txBody>
            <a:bodyPr wrap="square" lIns="0" tIns="0" rIns="0" bIns="0" rtlCol="0"/>
            <a:lstStyle/>
            <a:p>
              <a:endParaRPr/>
            </a:p>
          </p:txBody>
        </p:sp>
        <p:sp>
          <p:nvSpPr>
            <p:cNvPr id="21" name="object 21"/>
            <p:cNvSpPr/>
            <p:nvPr/>
          </p:nvSpPr>
          <p:spPr>
            <a:xfrm>
              <a:off x="3751376" y="3757996"/>
              <a:ext cx="1115695" cy="1115695"/>
            </a:xfrm>
            <a:custGeom>
              <a:avLst/>
              <a:gdLst/>
              <a:ahLst/>
              <a:cxnLst/>
              <a:rect l="l" t="t" r="r" b="b"/>
              <a:pathLst>
                <a:path w="1115695" h="1115695">
                  <a:moveTo>
                    <a:pt x="624979" y="1115590"/>
                  </a:moveTo>
                  <a:lnTo>
                    <a:pt x="624979" y="1115590"/>
                  </a:lnTo>
                  <a:lnTo>
                    <a:pt x="899972" y="1115590"/>
                  </a:lnTo>
                  <a:lnTo>
                    <a:pt x="955632" y="1115004"/>
                  </a:lnTo>
                  <a:lnTo>
                    <a:pt x="1007776" y="1110902"/>
                  </a:lnTo>
                  <a:lnTo>
                    <a:pt x="1052891" y="1099768"/>
                  </a:lnTo>
                  <a:lnTo>
                    <a:pt x="1087462" y="1078087"/>
                  </a:lnTo>
                  <a:lnTo>
                    <a:pt x="1108551" y="1043521"/>
                  </a:lnTo>
                  <a:lnTo>
                    <a:pt x="1115580" y="998405"/>
                  </a:lnTo>
                  <a:lnTo>
                    <a:pt x="1108551" y="946258"/>
                  </a:lnTo>
                  <a:lnTo>
                    <a:pt x="1087462" y="890597"/>
                  </a:lnTo>
                  <a:lnTo>
                    <a:pt x="1046135" y="825439"/>
                  </a:lnTo>
                  <a:lnTo>
                    <a:pt x="1018585" y="791219"/>
                  </a:lnTo>
                  <a:lnTo>
                    <a:pt x="986444" y="755031"/>
                  </a:lnTo>
                  <a:lnTo>
                    <a:pt x="949711" y="716219"/>
                  </a:lnTo>
                  <a:lnTo>
                    <a:pt x="908386" y="674127"/>
                  </a:lnTo>
                  <a:lnTo>
                    <a:pt x="862469" y="628100"/>
                  </a:lnTo>
                  <a:lnTo>
                    <a:pt x="827670" y="593305"/>
                  </a:lnTo>
                  <a:lnTo>
                    <a:pt x="791071" y="556708"/>
                  </a:lnTo>
                  <a:lnTo>
                    <a:pt x="753122" y="518761"/>
                  </a:lnTo>
                  <a:lnTo>
                    <a:pt x="714272" y="479913"/>
                  </a:lnTo>
                  <a:lnTo>
                    <a:pt x="674973" y="440615"/>
                  </a:lnTo>
                  <a:lnTo>
                    <a:pt x="635673" y="401316"/>
                  </a:lnTo>
                  <a:lnTo>
                    <a:pt x="596824" y="362467"/>
                  </a:lnTo>
                  <a:lnTo>
                    <a:pt x="558875" y="324518"/>
                  </a:lnTo>
                  <a:lnTo>
                    <a:pt x="522275" y="287919"/>
                  </a:lnTo>
                  <a:lnTo>
                    <a:pt x="487476" y="253120"/>
                  </a:lnTo>
                  <a:lnTo>
                    <a:pt x="441450" y="207203"/>
                  </a:lnTo>
                  <a:lnTo>
                    <a:pt x="399360" y="165879"/>
                  </a:lnTo>
                  <a:lnTo>
                    <a:pt x="360551" y="129146"/>
                  </a:lnTo>
                  <a:lnTo>
                    <a:pt x="324365" y="97004"/>
                  </a:lnTo>
                  <a:lnTo>
                    <a:pt x="290148" y="69454"/>
                  </a:lnTo>
                  <a:lnTo>
                    <a:pt x="257242" y="46495"/>
                  </a:lnTo>
                  <a:lnTo>
                    <a:pt x="169326" y="7031"/>
                  </a:lnTo>
                  <a:lnTo>
                    <a:pt x="117178" y="0"/>
                  </a:lnTo>
                  <a:lnTo>
                    <a:pt x="72061" y="7031"/>
                  </a:lnTo>
                  <a:lnTo>
                    <a:pt x="37490" y="28127"/>
                  </a:lnTo>
                  <a:lnTo>
                    <a:pt x="15816" y="62698"/>
                  </a:lnTo>
                  <a:lnTo>
                    <a:pt x="4686" y="107813"/>
                  </a:lnTo>
                  <a:lnTo>
                    <a:pt x="585" y="159958"/>
                  </a:lnTo>
                  <a:lnTo>
                    <a:pt x="0" y="215617"/>
                  </a:lnTo>
                  <a:lnTo>
                    <a:pt x="0" y="261019"/>
                  </a:lnTo>
                  <a:lnTo>
                    <a:pt x="0" y="308819"/>
                  </a:lnTo>
                  <a:lnTo>
                    <a:pt x="0" y="903093"/>
                  </a:lnTo>
                  <a:lnTo>
                    <a:pt x="390" y="976334"/>
                  </a:lnTo>
                  <a:lnTo>
                    <a:pt x="3124" y="1029654"/>
                  </a:lnTo>
                  <a:lnTo>
                    <a:pt x="24993" y="1090596"/>
                  </a:lnTo>
                  <a:lnTo>
                    <a:pt x="85936" y="1112466"/>
                  </a:lnTo>
                  <a:lnTo>
                    <a:pt x="139256" y="1115199"/>
                  </a:lnTo>
                  <a:lnTo>
                    <a:pt x="212496" y="1115590"/>
                  </a:lnTo>
                  <a:lnTo>
                    <a:pt x="257392" y="1115590"/>
                  </a:lnTo>
                  <a:lnTo>
                    <a:pt x="306829" y="1115590"/>
                  </a:lnTo>
                  <a:lnTo>
                    <a:pt x="575983" y="1115590"/>
                  </a:lnTo>
                  <a:lnTo>
                    <a:pt x="624979" y="1115590"/>
                  </a:lnTo>
                </a:path>
              </a:pathLst>
            </a:custGeom>
            <a:ln w="14473">
              <a:solidFill>
                <a:srgbClr val="000000"/>
              </a:solidFill>
              <a:prstDash val="lgDash"/>
            </a:ln>
          </p:spPr>
          <p:txBody>
            <a:bodyPr wrap="square" lIns="0" tIns="0" rIns="0" bIns="0" rtlCol="0"/>
            <a:lstStyle/>
            <a:p>
              <a:endParaRPr/>
            </a:p>
          </p:txBody>
        </p:sp>
      </p:grpSp>
      <p:sp>
        <p:nvSpPr>
          <p:cNvPr id="22" name="object 22"/>
          <p:cNvSpPr txBox="1"/>
          <p:nvPr/>
        </p:nvSpPr>
        <p:spPr>
          <a:xfrm>
            <a:off x="3998061" y="4242197"/>
            <a:ext cx="588645" cy="282575"/>
          </a:xfrm>
          <a:prstGeom prst="rect">
            <a:avLst/>
          </a:prstGeom>
        </p:spPr>
        <p:txBody>
          <a:bodyPr vert="horz" wrap="square" lIns="0" tIns="13335" rIns="0" bIns="0" rtlCol="0">
            <a:spAutoFit/>
          </a:bodyPr>
          <a:lstStyle/>
          <a:p>
            <a:pPr marR="5080" algn="r">
              <a:lnSpc>
                <a:spcPts val="1065"/>
              </a:lnSpc>
              <a:spcBef>
                <a:spcPts val="105"/>
              </a:spcBef>
            </a:pPr>
            <a:r>
              <a:rPr sz="1000" dirty="0">
                <a:latin typeface="Arial"/>
                <a:cs typeface="Arial"/>
              </a:rPr>
              <a:t>2,1</a:t>
            </a:r>
            <a:endParaRPr sz="1000">
              <a:latin typeface="Arial"/>
              <a:cs typeface="Arial"/>
            </a:endParaRPr>
          </a:p>
          <a:p>
            <a:pPr>
              <a:lnSpc>
                <a:spcPts val="944"/>
              </a:lnSpc>
            </a:pPr>
            <a:r>
              <a:rPr sz="900" spc="10" dirty="0">
                <a:latin typeface="Arial"/>
                <a:cs typeface="Arial"/>
              </a:rPr>
              <a:t>KNOWN</a:t>
            </a:r>
            <a:endParaRPr sz="900">
              <a:latin typeface="Arial"/>
              <a:cs typeface="Arial"/>
            </a:endParaRPr>
          </a:p>
        </p:txBody>
      </p:sp>
      <p:grpSp>
        <p:nvGrpSpPr>
          <p:cNvPr id="23" name="object 23"/>
          <p:cNvGrpSpPr/>
          <p:nvPr/>
        </p:nvGrpSpPr>
        <p:grpSpPr>
          <a:xfrm>
            <a:off x="4419053" y="3666324"/>
            <a:ext cx="1214755" cy="1214755"/>
            <a:chOff x="4419053" y="3666324"/>
            <a:chExt cx="1214755" cy="1214755"/>
          </a:xfrm>
        </p:grpSpPr>
        <p:sp>
          <p:nvSpPr>
            <p:cNvPr id="24" name="object 24"/>
            <p:cNvSpPr/>
            <p:nvPr/>
          </p:nvSpPr>
          <p:spPr>
            <a:xfrm>
              <a:off x="4426356" y="3673627"/>
              <a:ext cx="1200150" cy="1200150"/>
            </a:xfrm>
            <a:custGeom>
              <a:avLst/>
              <a:gdLst/>
              <a:ahLst/>
              <a:cxnLst/>
              <a:rect l="l" t="t" r="r" b="b"/>
              <a:pathLst>
                <a:path w="1200150" h="1200150">
                  <a:moveTo>
                    <a:pt x="0" y="212496"/>
                  </a:moveTo>
                  <a:lnTo>
                    <a:pt x="195" y="257025"/>
                  </a:lnTo>
                  <a:lnTo>
                    <a:pt x="1562" y="296867"/>
                  </a:lnTo>
                  <a:lnTo>
                    <a:pt x="12496" y="362483"/>
                  </a:lnTo>
                  <a:lnTo>
                    <a:pt x="37491" y="409359"/>
                  </a:lnTo>
                  <a:lnTo>
                    <a:pt x="99987" y="474980"/>
                  </a:lnTo>
                  <a:lnTo>
                    <a:pt x="737463" y="1112456"/>
                  </a:lnTo>
                  <a:lnTo>
                    <a:pt x="787468" y="1159336"/>
                  </a:lnTo>
                  <a:lnTo>
                    <a:pt x="837463" y="1187462"/>
                  </a:lnTo>
                  <a:lnTo>
                    <a:pt x="903090" y="1198397"/>
                  </a:lnTo>
                  <a:lnTo>
                    <a:pt x="942933" y="1199764"/>
                  </a:lnTo>
                  <a:lnTo>
                    <a:pt x="987463" y="1199959"/>
                  </a:lnTo>
                  <a:lnTo>
                    <a:pt x="1035897" y="1199373"/>
                  </a:lnTo>
                  <a:lnTo>
                    <a:pt x="1084332" y="1195271"/>
                  </a:lnTo>
                  <a:lnTo>
                    <a:pt x="1128080" y="1184137"/>
                  </a:lnTo>
                  <a:lnTo>
                    <a:pt x="1162456" y="1162456"/>
                  </a:lnTo>
                  <a:lnTo>
                    <a:pt x="1184137" y="1128086"/>
                  </a:lnTo>
                  <a:lnTo>
                    <a:pt x="1195271" y="1084337"/>
                  </a:lnTo>
                  <a:lnTo>
                    <a:pt x="1199373" y="1035899"/>
                  </a:lnTo>
                  <a:lnTo>
                    <a:pt x="1199959" y="987463"/>
                  </a:lnTo>
                  <a:lnTo>
                    <a:pt x="1199373" y="942543"/>
                  </a:lnTo>
                  <a:lnTo>
                    <a:pt x="1195271" y="899966"/>
                  </a:lnTo>
                  <a:lnTo>
                    <a:pt x="1184137" y="857389"/>
                  </a:lnTo>
                  <a:lnTo>
                    <a:pt x="1162456" y="812469"/>
                  </a:lnTo>
                  <a:lnTo>
                    <a:pt x="1140638" y="780122"/>
                  </a:lnTo>
                  <a:lnTo>
                    <a:pt x="1112918" y="745344"/>
                  </a:lnTo>
                  <a:lnTo>
                    <a:pt x="1079644" y="707788"/>
                  </a:lnTo>
                  <a:lnTo>
                    <a:pt x="1041162" y="667107"/>
                  </a:lnTo>
                  <a:lnTo>
                    <a:pt x="997818" y="622953"/>
                  </a:lnTo>
                  <a:lnTo>
                    <a:pt x="949960" y="574979"/>
                  </a:lnTo>
                  <a:lnTo>
                    <a:pt x="462483" y="87503"/>
                  </a:lnTo>
                  <a:lnTo>
                    <a:pt x="412483" y="40622"/>
                  </a:lnTo>
                  <a:lnTo>
                    <a:pt x="362483" y="12496"/>
                  </a:lnTo>
                  <a:lnTo>
                    <a:pt x="296856" y="1562"/>
                  </a:lnTo>
                  <a:lnTo>
                    <a:pt x="257013" y="195"/>
                  </a:lnTo>
                  <a:lnTo>
                    <a:pt x="212483" y="0"/>
                  </a:lnTo>
                  <a:lnTo>
                    <a:pt x="164049" y="585"/>
                  </a:lnTo>
                  <a:lnTo>
                    <a:pt x="115614" y="4687"/>
                  </a:lnTo>
                  <a:lnTo>
                    <a:pt x="71866" y="15821"/>
                  </a:lnTo>
                  <a:lnTo>
                    <a:pt x="37490" y="37503"/>
                  </a:lnTo>
                  <a:lnTo>
                    <a:pt x="15816" y="71873"/>
                  </a:lnTo>
                  <a:lnTo>
                    <a:pt x="4686" y="115622"/>
                  </a:lnTo>
                  <a:lnTo>
                    <a:pt x="585" y="164059"/>
                  </a:lnTo>
                  <a:lnTo>
                    <a:pt x="0" y="212496"/>
                  </a:lnTo>
                  <a:close/>
                </a:path>
              </a:pathLst>
            </a:custGeom>
            <a:solidFill>
              <a:srgbClr val="FFFFFF"/>
            </a:solidFill>
          </p:spPr>
          <p:txBody>
            <a:bodyPr wrap="square" lIns="0" tIns="0" rIns="0" bIns="0" rtlCol="0"/>
            <a:lstStyle/>
            <a:p>
              <a:endParaRPr/>
            </a:p>
          </p:txBody>
        </p:sp>
        <p:sp>
          <p:nvSpPr>
            <p:cNvPr id="25" name="object 25"/>
            <p:cNvSpPr/>
            <p:nvPr/>
          </p:nvSpPr>
          <p:spPr>
            <a:xfrm>
              <a:off x="4426356" y="3673627"/>
              <a:ext cx="1200150" cy="1200150"/>
            </a:xfrm>
            <a:custGeom>
              <a:avLst/>
              <a:gdLst/>
              <a:ahLst/>
              <a:cxnLst/>
              <a:rect l="l" t="t" r="r" b="b"/>
              <a:pathLst>
                <a:path w="1200150" h="1200150">
                  <a:moveTo>
                    <a:pt x="99987" y="474980"/>
                  </a:moveTo>
                  <a:lnTo>
                    <a:pt x="118090" y="493082"/>
                  </a:lnTo>
                  <a:lnTo>
                    <a:pt x="142791" y="517784"/>
                  </a:lnTo>
                  <a:lnTo>
                    <a:pt x="174690" y="549683"/>
                  </a:lnTo>
                  <a:lnTo>
                    <a:pt x="214388" y="589381"/>
                  </a:lnTo>
                  <a:lnTo>
                    <a:pt x="262483" y="637476"/>
                  </a:lnTo>
                  <a:lnTo>
                    <a:pt x="296908" y="671901"/>
                  </a:lnTo>
                  <a:lnTo>
                    <a:pt x="333968" y="708961"/>
                  </a:lnTo>
                  <a:lnTo>
                    <a:pt x="372786" y="747778"/>
                  </a:lnTo>
                  <a:lnTo>
                    <a:pt x="412481" y="787474"/>
                  </a:lnTo>
                  <a:lnTo>
                    <a:pt x="452176" y="827169"/>
                  </a:lnTo>
                  <a:lnTo>
                    <a:pt x="490992" y="865985"/>
                  </a:lnTo>
                  <a:lnTo>
                    <a:pt x="528049" y="903042"/>
                  </a:lnTo>
                  <a:lnTo>
                    <a:pt x="562470" y="937463"/>
                  </a:lnTo>
                  <a:lnTo>
                    <a:pt x="610671" y="985664"/>
                  </a:lnTo>
                  <a:lnTo>
                    <a:pt x="651072" y="1026064"/>
                  </a:lnTo>
                  <a:lnTo>
                    <a:pt x="684870" y="1059863"/>
                  </a:lnTo>
                  <a:lnTo>
                    <a:pt x="713268" y="1088261"/>
                  </a:lnTo>
                  <a:lnTo>
                    <a:pt x="737463" y="1112456"/>
                  </a:lnTo>
                  <a:lnTo>
                    <a:pt x="763638" y="1138240"/>
                  </a:lnTo>
                  <a:lnTo>
                    <a:pt x="811296" y="1175744"/>
                  </a:lnTo>
                  <a:lnTo>
                    <a:pt x="867933" y="1194687"/>
                  </a:lnTo>
                  <a:lnTo>
                    <a:pt x="942933" y="1199764"/>
                  </a:lnTo>
                  <a:lnTo>
                    <a:pt x="987463" y="1199959"/>
                  </a:lnTo>
                  <a:lnTo>
                    <a:pt x="1035897" y="1199373"/>
                  </a:lnTo>
                  <a:lnTo>
                    <a:pt x="1084332" y="1195271"/>
                  </a:lnTo>
                  <a:lnTo>
                    <a:pt x="1128080" y="1184137"/>
                  </a:lnTo>
                  <a:lnTo>
                    <a:pt x="1162456" y="1162456"/>
                  </a:lnTo>
                  <a:lnTo>
                    <a:pt x="1184137" y="1128086"/>
                  </a:lnTo>
                  <a:lnTo>
                    <a:pt x="1195271" y="1084337"/>
                  </a:lnTo>
                  <a:lnTo>
                    <a:pt x="1199373" y="1035899"/>
                  </a:lnTo>
                  <a:lnTo>
                    <a:pt x="1199959" y="987463"/>
                  </a:lnTo>
                  <a:lnTo>
                    <a:pt x="1199373" y="942543"/>
                  </a:lnTo>
                  <a:lnTo>
                    <a:pt x="1195271" y="899966"/>
                  </a:lnTo>
                  <a:lnTo>
                    <a:pt x="1184137" y="857389"/>
                  </a:lnTo>
                  <a:lnTo>
                    <a:pt x="1162456" y="812469"/>
                  </a:lnTo>
                  <a:lnTo>
                    <a:pt x="1140638" y="780122"/>
                  </a:lnTo>
                  <a:lnTo>
                    <a:pt x="1112918" y="745344"/>
                  </a:lnTo>
                  <a:lnTo>
                    <a:pt x="1079644" y="707788"/>
                  </a:lnTo>
                  <a:lnTo>
                    <a:pt x="1041162" y="667107"/>
                  </a:lnTo>
                  <a:lnTo>
                    <a:pt x="997818" y="622953"/>
                  </a:lnTo>
                  <a:lnTo>
                    <a:pt x="949960" y="574979"/>
                  </a:lnTo>
                  <a:lnTo>
                    <a:pt x="915786" y="540806"/>
                  </a:lnTo>
                  <a:lnTo>
                    <a:pt x="880276" y="505296"/>
                  </a:lnTo>
                  <a:lnTo>
                    <a:pt x="462483" y="87503"/>
                  </a:lnTo>
                  <a:lnTo>
                    <a:pt x="436310" y="61719"/>
                  </a:lnTo>
                  <a:lnTo>
                    <a:pt x="388656" y="24214"/>
                  </a:lnTo>
                  <a:lnTo>
                    <a:pt x="332012" y="5272"/>
                  </a:lnTo>
                  <a:lnTo>
                    <a:pt x="257013" y="195"/>
                  </a:lnTo>
                  <a:lnTo>
                    <a:pt x="212483" y="0"/>
                  </a:lnTo>
                  <a:lnTo>
                    <a:pt x="164049" y="585"/>
                  </a:lnTo>
                  <a:lnTo>
                    <a:pt x="115614" y="4687"/>
                  </a:lnTo>
                  <a:lnTo>
                    <a:pt x="71866" y="15821"/>
                  </a:lnTo>
                  <a:lnTo>
                    <a:pt x="37490" y="37503"/>
                  </a:lnTo>
                  <a:lnTo>
                    <a:pt x="15816" y="71873"/>
                  </a:lnTo>
                  <a:lnTo>
                    <a:pt x="4686" y="115622"/>
                  </a:lnTo>
                  <a:lnTo>
                    <a:pt x="585" y="164059"/>
                  </a:lnTo>
                  <a:lnTo>
                    <a:pt x="0" y="212496"/>
                  </a:lnTo>
                  <a:lnTo>
                    <a:pt x="195" y="257025"/>
                  </a:lnTo>
                  <a:lnTo>
                    <a:pt x="1562" y="296867"/>
                  </a:lnTo>
                  <a:lnTo>
                    <a:pt x="12496" y="362483"/>
                  </a:lnTo>
                  <a:lnTo>
                    <a:pt x="37491" y="409359"/>
                  </a:lnTo>
                  <a:lnTo>
                    <a:pt x="70111" y="445104"/>
                  </a:lnTo>
                  <a:lnTo>
                    <a:pt x="76555" y="451548"/>
                  </a:lnTo>
                  <a:lnTo>
                    <a:pt x="85342" y="460335"/>
                  </a:lnTo>
                  <a:lnTo>
                    <a:pt x="99987" y="474980"/>
                  </a:lnTo>
                </a:path>
              </a:pathLst>
            </a:custGeom>
            <a:ln w="14473">
              <a:solidFill>
                <a:srgbClr val="000000"/>
              </a:solidFill>
              <a:prstDash val="lgDash"/>
            </a:ln>
          </p:spPr>
          <p:txBody>
            <a:bodyPr wrap="square" lIns="0" tIns="0" rIns="0" bIns="0" rtlCol="0"/>
            <a:lstStyle/>
            <a:p>
              <a:endParaRPr/>
            </a:p>
          </p:txBody>
        </p:sp>
      </p:grpSp>
      <p:sp>
        <p:nvSpPr>
          <p:cNvPr id="26" name="object 26"/>
          <p:cNvSpPr txBox="1"/>
          <p:nvPr/>
        </p:nvSpPr>
        <p:spPr>
          <a:xfrm>
            <a:off x="4797462" y="4196084"/>
            <a:ext cx="503555" cy="179070"/>
          </a:xfrm>
          <a:prstGeom prst="rect">
            <a:avLst/>
          </a:prstGeom>
        </p:spPr>
        <p:txBody>
          <a:bodyPr vert="horz" wrap="square" lIns="0" tIns="13335" rIns="0" bIns="0" rtlCol="0">
            <a:spAutoFit/>
          </a:bodyPr>
          <a:lstStyle/>
          <a:p>
            <a:pPr marL="25400">
              <a:lnSpc>
                <a:spcPct val="100000"/>
              </a:lnSpc>
              <a:spcBef>
                <a:spcPts val="105"/>
              </a:spcBef>
            </a:pPr>
            <a:r>
              <a:rPr sz="900" spc="-150" dirty="0">
                <a:latin typeface="Arial"/>
                <a:cs typeface="Arial"/>
              </a:rPr>
              <a:t>FRIN</a:t>
            </a:r>
            <a:r>
              <a:rPr sz="1500" spc="-225" baseline="-19444" dirty="0">
                <a:latin typeface="Arial"/>
                <a:cs typeface="Arial"/>
              </a:rPr>
              <a:t>3</a:t>
            </a:r>
            <a:r>
              <a:rPr sz="900" spc="-150" dirty="0">
                <a:latin typeface="Arial"/>
                <a:cs typeface="Arial"/>
              </a:rPr>
              <a:t>G</a:t>
            </a:r>
            <a:r>
              <a:rPr sz="1500" spc="-225" baseline="-19444" dirty="0">
                <a:latin typeface="Arial"/>
                <a:cs typeface="Arial"/>
              </a:rPr>
              <a:t>,1</a:t>
            </a:r>
            <a:r>
              <a:rPr sz="900" spc="-150" dirty="0">
                <a:latin typeface="Arial"/>
                <a:cs typeface="Arial"/>
              </a:rPr>
              <a:t>E</a:t>
            </a:r>
            <a:endParaRPr sz="900">
              <a:latin typeface="Arial"/>
              <a:cs typeface="Arial"/>
            </a:endParaRPr>
          </a:p>
        </p:txBody>
      </p:sp>
      <p:grpSp>
        <p:nvGrpSpPr>
          <p:cNvPr id="27" name="object 27"/>
          <p:cNvGrpSpPr/>
          <p:nvPr/>
        </p:nvGrpSpPr>
        <p:grpSpPr>
          <a:xfrm>
            <a:off x="3744140" y="2316431"/>
            <a:ext cx="2564765" cy="2552700"/>
            <a:chOff x="3744140" y="2316431"/>
            <a:chExt cx="2564765" cy="2552700"/>
          </a:xfrm>
        </p:grpSpPr>
        <p:sp>
          <p:nvSpPr>
            <p:cNvPr id="28" name="object 28"/>
            <p:cNvSpPr/>
            <p:nvPr/>
          </p:nvSpPr>
          <p:spPr>
            <a:xfrm>
              <a:off x="3759187" y="2323668"/>
              <a:ext cx="2542540" cy="2538095"/>
            </a:xfrm>
            <a:custGeom>
              <a:avLst/>
              <a:gdLst/>
              <a:ahLst/>
              <a:cxnLst/>
              <a:rect l="l" t="t" r="r" b="b"/>
              <a:pathLst>
                <a:path w="2542540" h="2538095">
                  <a:moveTo>
                    <a:pt x="0" y="115627"/>
                  </a:moveTo>
                  <a:lnTo>
                    <a:pt x="3319" y="164061"/>
                  </a:lnTo>
                  <a:lnTo>
                    <a:pt x="17183" y="212496"/>
                  </a:lnTo>
                  <a:lnTo>
                    <a:pt x="40428" y="257416"/>
                  </a:lnTo>
                  <a:lnTo>
                    <a:pt x="71875" y="299993"/>
                  </a:lnTo>
                  <a:lnTo>
                    <a:pt x="110351" y="342569"/>
                  </a:lnTo>
                  <a:lnTo>
                    <a:pt x="154686" y="387489"/>
                  </a:lnTo>
                  <a:lnTo>
                    <a:pt x="188017" y="420764"/>
                  </a:lnTo>
                  <a:lnTo>
                    <a:pt x="229681" y="462025"/>
                  </a:lnTo>
                  <a:lnTo>
                    <a:pt x="285929" y="517175"/>
                  </a:lnTo>
                  <a:lnTo>
                    <a:pt x="321475" y="551803"/>
                  </a:lnTo>
                  <a:lnTo>
                    <a:pt x="363010" y="592116"/>
                  </a:lnTo>
                  <a:lnTo>
                    <a:pt x="411316" y="638853"/>
                  </a:lnTo>
                  <a:lnTo>
                    <a:pt x="467174" y="692750"/>
                  </a:lnTo>
                  <a:lnTo>
                    <a:pt x="531366" y="754546"/>
                  </a:lnTo>
                  <a:lnTo>
                    <a:pt x="604672" y="824979"/>
                  </a:lnTo>
                  <a:lnTo>
                    <a:pt x="633721" y="852858"/>
                  </a:lnTo>
                  <a:lnTo>
                    <a:pt x="831170" y="1042194"/>
                  </a:lnTo>
                  <a:lnTo>
                    <a:pt x="979193" y="1184223"/>
                  </a:lnTo>
                  <a:lnTo>
                    <a:pt x="1056268" y="1258276"/>
                  </a:lnTo>
                  <a:lnTo>
                    <a:pt x="1134562" y="1333598"/>
                  </a:lnTo>
                  <a:lnTo>
                    <a:pt x="1213457" y="1409622"/>
                  </a:lnTo>
                  <a:lnTo>
                    <a:pt x="1252937" y="1447719"/>
                  </a:lnTo>
                  <a:lnTo>
                    <a:pt x="1292335" y="1485779"/>
                  </a:lnTo>
                  <a:lnTo>
                    <a:pt x="1331575" y="1523730"/>
                  </a:lnTo>
                  <a:lnTo>
                    <a:pt x="1370579" y="1561502"/>
                  </a:lnTo>
                  <a:lnTo>
                    <a:pt x="1409270" y="1599023"/>
                  </a:lnTo>
                  <a:lnTo>
                    <a:pt x="1447570" y="1636223"/>
                  </a:lnTo>
                  <a:lnTo>
                    <a:pt x="1485403" y="1673031"/>
                  </a:lnTo>
                  <a:lnTo>
                    <a:pt x="1522692" y="1709375"/>
                  </a:lnTo>
                  <a:lnTo>
                    <a:pt x="1559358" y="1745185"/>
                  </a:lnTo>
                  <a:lnTo>
                    <a:pt x="1595325" y="1780390"/>
                  </a:lnTo>
                  <a:lnTo>
                    <a:pt x="1630516" y="1814919"/>
                  </a:lnTo>
                  <a:lnTo>
                    <a:pt x="1664853" y="1848701"/>
                  </a:lnTo>
                  <a:lnTo>
                    <a:pt x="1698260" y="1881665"/>
                  </a:lnTo>
                  <a:lnTo>
                    <a:pt x="1730658" y="1913740"/>
                  </a:lnTo>
                  <a:lnTo>
                    <a:pt x="1761971" y="1944855"/>
                  </a:lnTo>
                  <a:lnTo>
                    <a:pt x="1792122" y="1974938"/>
                  </a:lnTo>
                  <a:lnTo>
                    <a:pt x="1858397" y="2041569"/>
                  </a:lnTo>
                  <a:lnTo>
                    <a:pt x="1918249" y="2102377"/>
                  </a:lnTo>
                  <a:lnTo>
                    <a:pt x="1972143" y="2157665"/>
                  </a:lnTo>
                  <a:lnTo>
                    <a:pt x="2020543" y="2207731"/>
                  </a:lnTo>
                  <a:lnTo>
                    <a:pt x="2063914" y="2252879"/>
                  </a:lnTo>
                  <a:lnTo>
                    <a:pt x="2102720" y="2293407"/>
                  </a:lnTo>
                  <a:lnTo>
                    <a:pt x="2137427" y="2329616"/>
                  </a:lnTo>
                  <a:lnTo>
                    <a:pt x="2168498" y="2361808"/>
                  </a:lnTo>
                  <a:lnTo>
                    <a:pt x="2196399" y="2390282"/>
                  </a:lnTo>
                  <a:lnTo>
                    <a:pt x="2244547" y="2437283"/>
                  </a:lnTo>
                  <a:lnTo>
                    <a:pt x="2285588" y="2473023"/>
                  </a:lnTo>
                  <a:lnTo>
                    <a:pt x="2355406" y="2517620"/>
                  </a:lnTo>
                  <a:lnTo>
                    <a:pt x="2402005" y="2534019"/>
                  </a:lnTo>
                  <a:lnTo>
                    <a:pt x="2443204" y="2537818"/>
                  </a:lnTo>
                  <a:lnTo>
                    <a:pt x="2477804" y="2530217"/>
                  </a:lnTo>
                  <a:lnTo>
                    <a:pt x="2514765" y="2499755"/>
                  </a:lnTo>
                  <a:lnTo>
                    <a:pt x="2529236" y="2460783"/>
                  </a:lnTo>
                  <a:lnTo>
                    <a:pt x="2537409" y="2392110"/>
                  </a:lnTo>
                  <a:lnTo>
                    <a:pt x="2539696" y="2342323"/>
                  </a:lnTo>
                  <a:lnTo>
                    <a:pt x="2541083" y="2279937"/>
                  </a:lnTo>
                  <a:lnTo>
                    <a:pt x="2541795" y="2203226"/>
                  </a:lnTo>
                  <a:lnTo>
                    <a:pt x="2542058" y="2110466"/>
                  </a:lnTo>
                  <a:lnTo>
                    <a:pt x="2542095" y="1999932"/>
                  </a:lnTo>
                  <a:lnTo>
                    <a:pt x="2542083" y="1870849"/>
                  </a:lnTo>
                  <a:lnTo>
                    <a:pt x="2541995" y="1726242"/>
                  </a:lnTo>
                  <a:lnTo>
                    <a:pt x="2541858" y="1623176"/>
                  </a:lnTo>
                  <a:lnTo>
                    <a:pt x="2541632" y="1516154"/>
                  </a:lnTo>
                  <a:lnTo>
                    <a:pt x="2541479" y="1461528"/>
                  </a:lnTo>
                  <a:lnTo>
                    <a:pt x="2541295" y="1406355"/>
                  </a:lnTo>
                  <a:lnTo>
                    <a:pt x="2541078" y="1350782"/>
                  </a:lnTo>
                  <a:lnTo>
                    <a:pt x="2540825" y="1294956"/>
                  </a:lnTo>
                  <a:lnTo>
                    <a:pt x="2540533" y="1239024"/>
                  </a:lnTo>
                  <a:lnTo>
                    <a:pt x="2540199" y="1183134"/>
                  </a:lnTo>
                  <a:lnTo>
                    <a:pt x="2539821" y="1127433"/>
                  </a:lnTo>
                  <a:lnTo>
                    <a:pt x="2539396" y="1072068"/>
                  </a:lnTo>
                  <a:lnTo>
                    <a:pt x="2538920" y="1017187"/>
                  </a:lnTo>
                  <a:lnTo>
                    <a:pt x="2538392" y="962936"/>
                  </a:lnTo>
                  <a:lnTo>
                    <a:pt x="2537809" y="909462"/>
                  </a:lnTo>
                  <a:lnTo>
                    <a:pt x="2537167" y="856914"/>
                  </a:lnTo>
                  <a:lnTo>
                    <a:pt x="2536464" y="805437"/>
                  </a:lnTo>
                  <a:lnTo>
                    <a:pt x="2535697" y="755180"/>
                  </a:lnTo>
                  <a:lnTo>
                    <a:pt x="2534863" y="706290"/>
                  </a:lnTo>
                  <a:lnTo>
                    <a:pt x="2533960" y="658913"/>
                  </a:lnTo>
                  <a:lnTo>
                    <a:pt x="2532985" y="613198"/>
                  </a:lnTo>
                  <a:lnTo>
                    <a:pt x="2531935" y="569290"/>
                  </a:lnTo>
                  <a:lnTo>
                    <a:pt x="2530807" y="527338"/>
                  </a:lnTo>
                  <a:lnTo>
                    <a:pt x="2529598" y="487489"/>
                  </a:lnTo>
                  <a:lnTo>
                    <a:pt x="2525474" y="381054"/>
                  </a:lnTo>
                  <a:lnTo>
                    <a:pt x="2520599" y="292994"/>
                  </a:lnTo>
                  <a:lnTo>
                    <a:pt x="2514974" y="221433"/>
                  </a:lnTo>
                  <a:lnTo>
                    <a:pt x="2508599" y="164498"/>
                  </a:lnTo>
                  <a:lnTo>
                    <a:pt x="2501474" y="120311"/>
                  </a:lnTo>
                  <a:lnTo>
                    <a:pt x="2484975" y="62689"/>
                  </a:lnTo>
                  <a:lnTo>
                    <a:pt x="2454605" y="25006"/>
                  </a:lnTo>
                  <a:lnTo>
                    <a:pt x="2401363" y="7409"/>
                  </a:lnTo>
                  <a:lnTo>
                    <a:pt x="2326948" y="2195"/>
                  </a:lnTo>
                  <a:lnTo>
                    <a:pt x="2270348" y="926"/>
                  </a:lnTo>
                  <a:lnTo>
                    <a:pt x="2197392" y="274"/>
                  </a:lnTo>
                  <a:lnTo>
                    <a:pt x="2105507" y="34"/>
                  </a:lnTo>
                  <a:lnTo>
                    <a:pt x="1992122" y="0"/>
                  </a:lnTo>
                  <a:lnTo>
                    <a:pt x="422519" y="37"/>
                  </a:lnTo>
                  <a:lnTo>
                    <a:pt x="332471" y="300"/>
                  </a:lnTo>
                  <a:lnTo>
                    <a:pt x="257874" y="1012"/>
                  </a:lnTo>
                  <a:lnTo>
                    <a:pt x="197076" y="2400"/>
                  </a:lnTo>
                  <a:lnTo>
                    <a:pt x="148428" y="4687"/>
                  </a:lnTo>
                  <a:lnTo>
                    <a:pt x="110279" y="8100"/>
                  </a:lnTo>
                  <a:lnTo>
                    <a:pt x="58880" y="19201"/>
                  </a:lnTo>
                  <a:lnTo>
                    <a:pt x="8396" y="71878"/>
                  </a:lnTo>
                  <a:lnTo>
                    <a:pt x="0" y="115627"/>
                  </a:lnTo>
                  <a:close/>
                </a:path>
              </a:pathLst>
            </a:custGeom>
            <a:solidFill>
              <a:srgbClr val="FFFFFF"/>
            </a:solidFill>
          </p:spPr>
          <p:txBody>
            <a:bodyPr wrap="square" lIns="0" tIns="0" rIns="0" bIns="0" rtlCol="0"/>
            <a:lstStyle/>
            <a:p>
              <a:endParaRPr/>
            </a:p>
          </p:txBody>
        </p:sp>
        <p:sp>
          <p:nvSpPr>
            <p:cNvPr id="29" name="object 29"/>
            <p:cNvSpPr/>
            <p:nvPr/>
          </p:nvSpPr>
          <p:spPr>
            <a:xfrm>
              <a:off x="3759187" y="2323668"/>
              <a:ext cx="2542540" cy="2538095"/>
            </a:xfrm>
            <a:custGeom>
              <a:avLst/>
              <a:gdLst/>
              <a:ahLst/>
              <a:cxnLst/>
              <a:rect l="l" t="t" r="r" b="b"/>
              <a:pathLst>
                <a:path w="2542540" h="2538095">
                  <a:moveTo>
                    <a:pt x="604672" y="824979"/>
                  </a:moveTo>
                  <a:lnTo>
                    <a:pt x="531366" y="754546"/>
                  </a:lnTo>
                  <a:lnTo>
                    <a:pt x="467174" y="692750"/>
                  </a:lnTo>
                  <a:lnTo>
                    <a:pt x="411316" y="638853"/>
                  </a:lnTo>
                  <a:lnTo>
                    <a:pt x="363010" y="592116"/>
                  </a:lnTo>
                  <a:lnTo>
                    <a:pt x="321475" y="551803"/>
                  </a:lnTo>
                  <a:lnTo>
                    <a:pt x="285929" y="517175"/>
                  </a:lnTo>
                  <a:lnTo>
                    <a:pt x="255592" y="487495"/>
                  </a:lnTo>
                  <a:lnTo>
                    <a:pt x="207417" y="440027"/>
                  </a:lnTo>
                  <a:lnTo>
                    <a:pt x="170700" y="403497"/>
                  </a:lnTo>
                  <a:lnTo>
                    <a:pt x="110351" y="342569"/>
                  </a:lnTo>
                  <a:lnTo>
                    <a:pt x="71875" y="299993"/>
                  </a:lnTo>
                  <a:lnTo>
                    <a:pt x="40428" y="257416"/>
                  </a:lnTo>
                  <a:lnTo>
                    <a:pt x="17183" y="212496"/>
                  </a:lnTo>
                  <a:lnTo>
                    <a:pt x="3319" y="164061"/>
                  </a:lnTo>
                  <a:lnTo>
                    <a:pt x="0" y="115627"/>
                  </a:lnTo>
                  <a:lnTo>
                    <a:pt x="8396" y="71878"/>
                  </a:lnTo>
                  <a:lnTo>
                    <a:pt x="29679" y="37503"/>
                  </a:lnTo>
                  <a:lnTo>
                    <a:pt x="80980" y="12863"/>
                  </a:lnTo>
                  <a:lnTo>
                    <a:pt x="148428" y="4687"/>
                  </a:lnTo>
                  <a:lnTo>
                    <a:pt x="197076" y="2400"/>
                  </a:lnTo>
                  <a:lnTo>
                    <a:pt x="257874" y="1012"/>
                  </a:lnTo>
                  <a:lnTo>
                    <a:pt x="332471" y="300"/>
                  </a:lnTo>
                  <a:lnTo>
                    <a:pt x="422519" y="37"/>
                  </a:lnTo>
                  <a:lnTo>
                    <a:pt x="529666" y="0"/>
                  </a:lnTo>
                  <a:lnTo>
                    <a:pt x="570839" y="0"/>
                  </a:lnTo>
                  <a:lnTo>
                    <a:pt x="614086" y="0"/>
                  </a:lnTo>
                  <a:lnTo>
                    <a:pt x="1992122" y="0"/>
                  </a:lnTo>
                  <a:lnTo>
                    <a:pt x="2105507" y="34"/>
                  </a:lnTo>
                  <a:lnTo>
                    <a:pt x="2197392" y="274"/>
                  </a:lnTo>
                  <a:lnTo>
                    <a:pt x="2270348" y="926"/>
                  </a:lnTo>
                  <a:lnTo>
                    <a:pt x="2326948" y="2195"/>
                  </a:lnTo>
                  <a:lnTo>
                    <a:pt x="2369762" y="4287"/>
                  </a:lnTo>
                  <a:lnTo>
                    <a:pt x="2424322" y="11765"/>
                  </a:lnTo>
                  <a:lnTo>
                    <a:pt x="2465477" y="33567"/>
                  </a:lnTo>
                  <a:lnTo>
                    <a:pt x="2493599" y="87000"/>
                  </a:lnTo>
                  <a:lnTo>
                    <a:pt x="2508599" y="164498"/>
                  </a:lnTo>
                  <a:lnTo>
                    <a:pt x="2514974" y="221433"/>
                  </a:lnTo>
                  <a:lnTo>
                    <a:pt x="2520599" y="292994"/>
                  </a:lnTo>
                  <a:lnTo>
                    <a:pt x="2525474" y="381054"/>
                  </a:lnTo>
                  <a:lnTo>
                    <a:pt x="2529598" y="487489"/>
                  </a:lnTo>
                  <a:lnTo>
                    <a:pt x="2530807" y="527338"/>
                  </a:lnTo>
                  <a:lnTo>
                    <a:pt x="2531935" y="569290"/>
                  </a:lnTo>
                  <a:lnTo>
                    <a:pt x="2532985" y="613198"/>
                  </a:lnTo>
                  <a:lnTo>
                    <a:pt x="2533960" y="658913"/>
                  </a:lnTo>
                  <a:lnTo>
                    <a:pt x="2534863" y="706290"/>
                  </a:lnTo>
                  <a:lnTo>
                    <a:pt x="2535697" y="755180"/>
                  </a:lnTo>
                  <a:lnTo>
                    <a:pt x="2536464" y="805437"/>
                  </a:lnTo>
                  <a:lnTo>
                    <a:pt x="2537167" y="856914"/>
                  </a:lnTo>
                  <a:lnTo>
                    <a:pt x="2537809" y="909462"/>
                  </a:lnTo>
                  <a:lnTo>
                    <a:pt x="2538392" y="962936"/>
                  </a:lnTo>
                  <a:lnTo>
                    <a:pt x="2538920" y="1017187"/>
                  </a:lnTo>
                  <a:lnTo>
                    <a:pt x="2539396" y="1072068"/>
                  </a:lnTo>
                  <a:lnTo>
                    <a:pt x="2539821" y="1127433"/>
                  </a:lnTo>
                  <a:lnTo>
                    <a:pt x="2540199" y="1183134"/>
                  </a:lnTo>
                  <a:lnTo>
                    <a:pt x="2540533" y="1239024"/>
                  </a:lnTo>
                  <a:lnTo>
                    <a:pt x="2540825" y="1294956"/>
                  </a:lnTo>
                  <a:lnTo>
                    <a:pt x="2541078" y="1350782"/>
                  </a:lnTo>
                  <a:lnTo>
                    <a:pt x="2541295" y="1406355"/>
                  </a:lnTo>
                  <a:lnTo>
                    <a:pt x="2541479" y="1461528"/>
                  </a:lnTo>
                  <a:lnTo>
                    <a:pt x="2541632" y="1516154"/>
                  </a:lnTo>
                  <a:lnTo>
                    <a:pt x="2541758" y="1570086"/>
                  </a:lnTo>
                  <a:lnTo>
                    <a:pt x="2541858" y="1623176"/>
                  </a:lnTo>
                  <a:lnTo>
                    <a:pt x="2541936" y="1675277"/>
                  </a:lnTo>
                  <a:lnTo>
                    <a:pt x="2541995" y="1726242"/>
                  </a:lnTo>
                  <a:lnTo>
                    <a:pt x="2542037" y="1775924"/>
                  </a:lnTo>
                  <a:lnTo>
                    <a:pt x="2542065" y="1824175"/>
                  </a:lnTo>
                  <a:lnTo>
                    <a:pt x="2542083" y="1870849"/>
                  </a:lnTo>
                  <a:lnTo>
                    <a:pt x="2542091" y="1915798"/>
                  </a:lnTo>
                  <a:lnTo>
                    <a:pt x="2542095" y="1958875"/>
                  </a:lnTo>
                  <a:lnTo>
                    <a:pt x="2542095" y="1999932"/>
                  </a:lnTo>
                  <a:lnTo>
                    <a:pt x="2542058" y="2110466"/>
                  </a:lnTo>
                  <a:lnTo>
                    <a:pt x="2541795" y="2203226"/>
                  </a:lnTo>
                  <a:lnTo>
                    <a:pt x="2541083" y="2279937"/>
                  </a:lnTo>
                  <a:lnTo>
                    <a:pt x="2539696" y="2342323"/>
                  </a:lnTo>
                  <a:lnTo>
                    <a:pt x="2537409" y="2392110"/>
                  </a:lnTo>
                  <a:lnTo>
                    <a:pt x="2533997" y="2431021"/>
                  </a:lnTo>
                  <a:lnTo>
                    <a:pt x="2522900" y="2483119"/>
                  </a:lnTo>
                  <a:lnTo>
                    <a:pt x="2477804" y="2530217"/>
                  </a:lnTo>
                  <a:lnTo>
                    <a:pt x="2443204" y="2537818"/>
                  </a:lnTo>
                  <a:lnTo>
                    <a:pt x="2402005" y="2534019"/>
                  </a:lnTo>
                  <a:lnTo>
                    <a:pt x="2355406" y="2517620"/>
                  </a:lnTo>
                  <a:lnTo>
                    <a:pt x="2304605" y="2487422"/>
                  </a:lnTo>
                  <a:lnTo>
                    <a:pt x="2265724" y="2456410"/>
                  </a:lnTo>
                  <a:lnTo>
                    <a:pt x="2221594" y="2415341"/>
                  </a:lnTo>
                  <a:lnTo>
                    <a:pt x="2168498" y="2361808"/>
                  </a:lnTo>
                  <a:lnTo>
                    <a:pt x="2137427" y="2329616"/>
                  </a:lnTo>
                  <a:lnTo>
                    <a:pt x="2102720" y="2293407"/>
                  </a:lnTo>
                  <a:lnTo>
                    <a:pt x="2063914" y="2252879"/>
                  </a:lnTo>
                  <a:lnTo>
                    <a:pt x="2020543" y="2207731"/>
                  </a:lnTo>
                  <a:lnTo>
                    <a:pt x="1972143" y="2157665"/>
                  </a:lnTo>
                  <a:lnTo>
                    <a:pt x="1918249" y="2102377"/>
                  </a:lnTo>
                  <a:lnTo>
                    <a:pt x="1858397" y="2041569"/>
                  </a:lnTo>
                  <a:lnTo>
                    <a:pt x="1792122" y="1974938"/>
                  </a:lnTo>
                  <a:lnTo>
                    <a:pt x="1761971" y="1944855"/>
                  </a:lnTo>
                  <a:lnTo>
                    <a:pt x="1730658" y="1913740"/>
                  </a:lnTo>
                  <a:lnTo>
                    <a:pt x="1698260" y="1881665"/>
                  </a:lnTo>
                  <a:lnTo>
                    <a:pt x="1664853" y="1848701"/>
                  </a:lnTo>
                  <a:lnTo>
                    <a:pt x="1630516" y="1814919"/>
                  </a:lnTo>
                  <a:lnTo>
                    <a:pt x="1595325" y="1780390"/>
                  </a:lnTo>
                  <a:lnTo>
                    <a:pt x="1559358" y="1745185"/>
                  </a:lnTo>
                  <a:lnTo>
                    <a:pt x="1522692" y="1709375"/>
                  </a:lnTo>
                  <a:lnTo>
                    <a:pt x="1485403" y="1673031"/>
                  </a:lnTo>
                  <a:lnTo>
                    <a:pt x="1447570" y="1636223"/>
                  </a:lnTo>
                  <a:lnTo>
                    <a:pt x="1409270" y="1599023"/>
                  </a:lnTo>
                  <a:lnTo>
                    <a:pt x="1370579" y="1561502"/>
                  </a:lnTo>
                  <a:lnTo>
                    <a:pt x="1331575" y="1523730"/>
                  </a:lnTo>
                  <a:lnTo>
                    <a:pt x="1292335" y="1485779"/>
                  </a:lnTo>
                  <a:lnTo>
                    <a:pt x="1252937" y="1447719"/>
                  </a:lnTo>
                  <a:lnTo>
                    <a:pt x="1213457" y="1409622"/>
                  </a:lnTo>
                  <a:lnTo>
                    <a:pt x="1173973" y="1371558"/>
                  </a:lnTo>
                  <a:lnTo>
                    <a:pt x="1134562" y="1333598"/>
                  </a:lnTo>
                  <a:lnTo>
                    <a:pt x="1095301" y="1295814"/>
                  </a:lnTo>
                  <a:lnTo>
                    <a:pt x="1056268" y="1258276"/>
                  </a:lnTo>
                  <a:lnTo>
                    <a:pt x="1017540" y="1221056"/>
                  </a:lnTo>
                  <a:lnTo>
                    <a:pt x="979193" y="1184223"/>
                  </a:lnTo>
                  <a:lnTo>
                    <a:pt x="941306" y="1147850"/>
                  </a:lnTo>
                  <a:lnTo>
                    <a:pt x="903954" y="1112007"/>
                  </a:lnTo>
                  <a:lnTo>
                    <a:pt x="867217" y="1076764"/>
                  </a:lnTo>
                  <a:lnTo>
                    <a:pt x="831170" y="1042194"/>
                  </a:lnTo>
                  <a:lnTo>
                    <a:pt x="795892" y="1008367"/>
                  </a:lnTo>
                  <a:lnTo>
                    <a:pt x="761458" y="975354"/>
                  </a:lnTo>
                  <a:lnTo>
                    <a:pt x="727947" y="943225"/>
                  </a:lnTo>
                  <a:lnTo>
                    <a:pt x="695436" y="912052"/>
                  </a:lnTo>
                  <a:lnTo>
                    <a:pt x="664001" y="881907"/>
                  </a:lnTo>
                  <a:lnTo>
                    <a:pt x="633721" y="852858"/>
                  </a:lnTo>
                  <a:lnTo>
                    <a:pt x="604672" y="824979"/>
                  </a:lnTo>
                </a:path>
              </a:pathLst>
            </a:custGeom>
            <a:ln w="14473">
              <a:solidFill>
                <a:srgbClr val="000000"/>
              </a:solidFill>
              <a:prstDash val="lgDash"/>
            </a:ln>
          </p:spPr>
          <p:txBody>
            <a:bodyPr wrap="square" lIns="0" tIns="0" rIns="0" bIns="0" rtlCol="0"/>
            <a:lstStyle/>
            <a:p>
              <a:endParaRPr/>
            </a:p>
          </p:txBody>
        </p:sp>
        <p:sp>
          <p:nvSpPr>
            <p:cNvPr id="30" name="object 30"/>
            <p:cNvSpPr/>
            <p:nvPr/>
          </p:nvSpPr>
          <p:spPr>
            <a:xfrm>
              <a:off x="3751376" y="2998647"/>
              <a:ext cx="525145" cy="525145"/>
            </a:xfrm>
            <a:custGeom>
              <a:avLst/>
              <a:gdLst/>
              <a:ahLst/>
              <a:cxnLst/>
              <a:rect l="l" t="t" r="r" b="b"/>
              <a:pathLst>
                <a:path w="525145" h="525145">
                  <a:moveTo>
                    <a:pt x="0" y="212496"/>
                  </a:moveTo>
                  <a:lnTo>
                    <a:pt x="195" y="257025"/>
                  </a:lnTo>
                  <a:lnTo>
                    <a:pt x="1562" y="296868"/>
                  </a:lnTo>
                  <a:lnTo>
                    <a:pt x="12496" y="362496"/>
                  </a:lnTo>
                  <a:lnTo>
                    <a:pt x="39058" y="410927"/>
                  </a:lnTo>
                  <a:lnTo>
                    <a:pt x="74993" y="449986"/>
                  </a:lnTo>
                  <a:lnTo>
                    <a:pt x="114058" y="485925"/>
                  </a:lnTo>
                  <a:lnTo>
                    <a:pt x="162496" y="512483"/>
                  </a:lnTo>
                  <a:lnTo>
                    <a:pt x="228112" y="523417"/>
                  </a:lnTo>
                  <a:lnTo>
                    <a:pt x="267954" y="524784"/>
                  </a:lnTo>
                  <a:lnTo>
                    <a:pt x="312483" y="524979"/>
                  </a:lnTo>
                  <a:lnTo>
                    <a:pt x="360919" y="524589"/>
                  </a:lnTo>
                  <a:lnTo>
                    <a:pt x="409357" y="521855"/>
                  </a:lnTo>
                  <a:lnTo>
                    <a:pt x="453106" y="514435"/>
                  </a:lnTo>
                  <a:lnTo>
                    <a:pt x="509158" y="476747"/>
                  </a:lnTo>
                  <a:lnTo>
                    <a:pt x="524393" y="406830"/>
                  </a:lnTo>
                  <a:lnTo>
                    <a:pt x="524979" y="362496"/>
                  </a:lnTo>
                  <a:lnTo>
                    <a:pt x="524784" y="313858"/>
                  </a:lnTo>
                  <a:lnTo>
                    <a:pt x="523417" y="264053"/>
                  </a:lnTo>
                  <a:lnTo>
                    <a:pt x="519707" y="216593"/>
                  </a:lnTo>
                  <a:lnTo>
                    <a:pt x="512483" y="174993"/>
                  </a:lnTo>
                  <a:lnTo>
                    <a:pt x="485921" y="115622"/>
                  </a:lnTo>
                  <a:lnTo>
                    <a:pt x="449986" y="75006"/>
                  </a:lnTo>
                  <a:lnTo>
                    <a:pt x="409359" y="39065"/>
                  </a:lnTo>
                  <a:lnTo>
                    <a:pt x="349986" y="12496"/>
                  </a:lnTo>
                  <a:lnTo>
                    <a:pt x="308386" y="5272"/>
                  </a:lnTo>
                  <a:lnTo>
                    <a:pt x="260927" y="1562"/>
                  </a:lnTo>
                  <a:lnTo>
                    <a:pt x="211126" y="195"/>
                  </a:lnTo>
                  <a:lnTo>
                    <a:pt x="162496" y="0"/>
                  </a:lnTo>
                  <a:lnTo>
                    <a:pt x="118162" y="585"/>
                  </a:lnTo>
                  <a:lnTo>
                    <a:pt x="79686" y="4687"/>
                  </a:lnTo>
                  <a:lnTo>
                    <a:pt x="24993" y="37503"/>
                  </a:lnTo>
                  <a:lnTo>
                    <a:pt x="3124" y="115627"/>
                  </a:lnTo>
                  <a:lnTo>
                    <a:pt x="390" y="164061"/>
                  </a:lnTo>
                  <a:lnTo>
                    <a:pt x="0" y="212496"/>
                  </a:lnTo>
                  <a:close/>
                </a:path>
              </a:pathLst>
            </a:custGeom>
            <a:solidFill>
              <a:srgbClr val="FFFFFF"/>
            </a:solidFill>
          </p:spPr>
          <p:txBody>
            <a:bodyPr wrap="square" lIns="0" tIns="0" rIns="0" bIns="0" rtlCol="0"/>
            <a:lstStyle/>
            <a:p>
              <a:endParaRPr/>
            </a:p>
          </p:txBody>
        </p:sp>
        <p:sp>
          <p:nvSpPr>
            <p:cNvPr id="31" name="object 31"/>
            <p:cNvSpPr/>
            <p:nvPr/>
          </p:nvSpPr>
          <p:spPr>
            <a:xfrm>
              <a:off x="3751376" y="2998647"/>
              <a:ext cx="525145" cy="525145"/>
            </a:xfrm>
            <a:custGeom>
              <a:avLst/>
              <a:gdLst/>
              <a:ahLst/>
              <a:cxnLst/>
              <a:rect l="l" t="t" r="r" b="b"/>
              <a:pathLst>
                <a:path w="525145" h="525145">
                  <a:moveTo>
                    <a:pt x="24993" y="37503"/>
                  </a:moveTo>
                  <a:lnTo>
                    <a:pt x="48239" y="15821"/>
                  </a:lnTo>
                  <a:lnTo>
                    <a:pt x="79686" y="4687"/>
                  </a:lnTo>
                  <a:lnTo>
                    <a:pt x="118162" y="585"/>
                  </a:lnTo>
                  <a:lnTo>
                    <a:pt x="162496" y="0"/>
                  </a:lnTo>
                  <a:lnTo>
                    <a:pt x="211126" y="195"/>
                  </a:lnTo>
                  <a:lnTo>
                    <a:pt x="260927" y="1562"/>
                  </a:lnTo>
                  <a:lnTo>
                    <a:pt x="308386" y="5272"/>
                  </a:lnTo>
                  <a:lnTo>
                    <a:pt x="349986" y="12496"/>
                  </a:lnTo>
                  <a:lnTo>
                    <a:pt x="409359" y="39065"/>
                  </a:lnTo>
                  <a:lnTo>
                    <a:pt x="449986" y="75006"/>
                  </a:lnTo>
                  <a:lnTo>
                    <a:pt x="485921" y="115622"/>
                  </a:lnTo>
                  <a:lnTo>
                    <a:pt x="512483" y="174993"/>
                  </a:lnTo>
                  <a:lnTo>
                    <a:pt x="519707" y="216593"/>
                  </a:lnTo>
                  <a:lnTo>
                    <a:pt x="523417" y="264053"/>
                  </a:lnTo>
                  <a:lnTo>
                    <a:pt x="524784" y="313858"/>
                  </a:lnTo>
                  <a:lnTo>
                    <a:pt x="524979" y="362496"/>
                  </a:lnTo>
                  <a:lnTo>
                    <a:pt x="524393" y="406830"/>
                  </a:lnTo>
                  <a:lnTo>
                    <a:pt x="520292" y="445304"/>
                  </a:lnTo>
                  <a:lnTo>
                    <a:pt x="487476" y="499986"/>
                  </a:lnTo>
                  <a:lnTo>
                    <a:pt x="409357" y="521855"/>
                  </a:lnTo>
                  <a:lnTo>
                    <a:pt x="360919" y="524589"/>
                  </a:lnTo>
                  <a:lnTo>
                    <a:pt x="312483" y="524979"/>
                  </a:lnTo>
                  <a:lnTo>
                    <a:pt x="267954" y="524784"/>
                  </a:lnTo>
                  <a:lnTo>
                    <a:pt x="228112" y="523417"/>
                  </a:lnTo>
                  <a:lnTo>
                    <a:pt x="162496" y="512483"/>
                  </a:lnTo>
                  <a:lnTo>
                    <a:pt x="114058" y="485925"/>
                  </a:lnTo>
                  <a:lnTo>
                    <a:pt x="74993" y="449986"/>
                  </a:lnTo>
                  <a:lnTo>
                    <a:pt x="39058" y="410927"/>
                  </a:lnTo>
                  <a:lnTo>
                    <a:pt x="12496" y="362496"/>
                  </a:lnTo>
                  <a:lnTo>
                    <a:pt x="1562" y="296868"/>
                  </a:lnTo>
                  <a:lnTo>
                    <a:pt x="195" y="257025"/>
                  </a:lnTo>
                  <a:lnTo>
                    <a:pt x="0" y="212496"/>
                  </a:lnTo>
                  <a:lnTo>
                    <a:pt x="390" y="164061"/>
                  </a:lnTo>
                  <a:lnTo>
                    <a:pt x="3124" y="115627"/>
                  </a:lnTo>
                  <a:lnTo>
                    <a:pt x="10544" y="71878"/>
                  </a:lnTo>
                  <a:lnTo>
                    <a:pt x="24993" y="37503"/>
                  </a:lnTo>
                </a:path>
              </a:pathLst>
            </a:custGeom>
            <a:ln w="14473">
              <a:solidFill>
                <a:srgbClr val="000000"/>
              </a:solidFill>
              <a:prstDash val="lgDash"/>
            </a:ln>
          </p:spPr>
          <p:txBody>
            <a:bodyPr wrap="square" lIns="0" tIns="0" rIns="0" bIns="0" rtlCol="0"/>
            <a:lstStyle/>
            <a:p>
              <a:endParaRPr/>
            </a:p>
          </p:txBody>
        </p:sp>
      </p:grpSp>
      <p:sp>
        <p:nvSpPr>
          <p:cNvPr id="32" name="object 32"/>
          <p:cNvSpPr txBox="1"/>
          <p:nvPr/>
        </p:nvSpPr>
        <p:spPr>
          <a:xfrm>
            <a:off x="3810228" y="3173774"/>
            <a:ext cx="426720" cy="165100"/>
          </a:xfrm>
          <a:prstGeom prst="rect">
            <a:avLst/>
          </a:prstGeom>
        </p:spPr>
        <p:txBody>
          <a:bodyPr vert="horz" wrap="square" lIns="0" tIns="14604" rIns="0" bIns="0" rtlCol="0">
            <a:spAutoFit/>
          </a:bodyPr>
          <a:lstStyle/>
          <a:p>
            <a:pPr>
              <a:lnSpc>
                <a:spcPct val="100000"/>
              </a:lnSpc>
              <a:spcBef>
                <a:spcPts val="114"/>
              </a:spcBef>
            </a:pPr>
            <a:r>
              <a:rPr sz="900" spc="10" dirty="0">
                <a:latin typeface="Arial"/>
                <a:cs typeface="Arial"/>
              </a:rPr>
              <a:t>QUERY</a:t>
            </a:r>
            <a:endParaRPr sz="900">
              <a:latin typeface="Arial"/>
              <a:cs typeface="Arial"/>
            </a:endParaRPr>
          </a:p>
        </p:txBody>
      </p:sp>
      <p:sp>
        <p:nvSpPr>
          <p:cNvPr id="35" name="object 35"/>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13</a:t>
            </a:r>
          </a:p>
        </p:txBody>
      </p:sp>
      <p:sp>
        <p:nvSpPr>
          <p:cNvPr id="36" name="object 36"/>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24</a:t>
            </a:fld>
            <a:endParaRPr spc="20" dirty="0"/>
          </a:p>
        </p:txBody>
      </p:sp>
      <p:sp>
        <p:nvSpPr>
          <p:cNvPr id="33" name="object 33"/>
          <p:cNvSpPr txBox="1"/>
          <p:nvPr/>
        </p:nvSpPr>
        <p:spPr>
          <a:xfrm>
            <a:off x="5061574" y="2866907"/>
            <a:ext cx="864869" cy="386715"/>
          </a:xfrm>
          <a:prstGeom prst="rect">
            <a:avLst/>
          </a:prstGeom>
        </p:spPr>
        <p:txBody>
          <a:bodyPr vert="horz" wrap="square" lIns="0" tIns="48895" rIns="0" bIns="0" rtlCol="0">
            <a:spAutoFit/>
          </a:bodyPr>
          <a:lstStyle/>
          <a:p>
            <a:pPr>
              <a:lnSpc>
                <a:spcPct val="100000"/>
              </a:lnSpc>
              <a:spcBef>
                <a:spcPts val="385"/>
              </a:spcBef>
              <a:tabLst>
                <a:tab pos="673735" algn="l"/>
              </a:tabLst>
            </a:pPr>
            <a:r>
              <a:rPr sz="1000" dirty="0">
                <a:latin typeface="Arial"/>
                <a:cs typeface="Arial"/>
              </a:rPr>
              <a:t>3,3	4,3</a:t>
            </a:r>
            <a:endParaRPr sz="1000">
              <a:latin typeface="Arial"/>
              <a:cs typeface="Arial"/>
            </a:endParaRPr>
          </a:p>
          <a:p>
            <a:pPr marL="81915">
              <a:lnSpc>
                <a:spcPct val="100000"/>
              </a:lnSpc>
              <a:spcBef>
                <a:spcPts val="275"/>
              </a:spcBef>
            </a:pPr>
            <a:r>
              <a:rPr sz="900" spc="10" dirty="0">
                <a:latin typeface="Arial"/>
                <a:cs typeface="Arial"/>
              </a:rPr>
              <a:t>OTHER</a:t>
            </a:r>
            <a:endParaRPr sz="900">
              <a:latin typeface="Arial"/>
              <a:cs typeface="Arial"/>
            </a:endParaRPr>
          </a:p>
        </p:txBody>
      </p:sp>
      <p:sp>
        <p:nvSpPr>
          <p:cNvPr id="34" name="object 34"/>
          <p:cNvSpPr txBox="1"/>
          <p:nvPr/>
        </p:nvSpPr>
        <p:spPr>
          <a:xfrm>
            <a:off x="1079502" y="5206712"/>
            <a:ext cx="6513830" cy="1166495"/>
          </a:xfrm>
          <a:prstGeom prst="rect">
            <a:avLst/>
          </a:prstGeom>
        </p:spPr>
        <p:txBody>
          <a:bodyPr vert="horz" wrap="square" lIns="0" tIns="14604" rIns="0" bIns="0" rtlCol="0">
            <a:spAutoFit/>
          </a:bodyPr>
          <a:lstStyle/>
          <a:p>
            <a:pPr marL="62865">
              <a:lnSpc>
                <a:spcPct val="100000"/>
              </a:lnSpc>
              <a:spcBef>
                <a:spcPts val="114"/>
              </a:spcBef>
            </a:pPr>
            <a:r>
              <a:rPr sz="2050" spc="-55" dirty="0">
                <a:latin typeface="Calibri"/>
                <a:cs typeface="Calibri"/>
              </a:rPr>
              <a:t>Define</a:t>
            </a:r>
            <a:r>
              <a:rPr sz="2050" spc="175" dirty="0">
                <a:latin typeface="Calibri"/>
                <a:cs typeface="Calibri"/>
              </a:rPr>
              <a:t> </a:t>
            </a:r>
            <a:r>
              <a:rPr sz="2050" b="0" i="1" spc="114" dirty="0">
                <a:solidFill>
                  <a:srgbClr val="990099"/>
                </a:solidFill>
                <a:latin typeface="Bookman Old Style"/>
                <a:cs typeface="Bookman Old Style"/>
              </a:rPr>
              <a:t>U</a:t>
            </a:r>
            <a:r>
              <a:rPr sz="2050" b="0" i="1" spc="-125" dirty="0">
                <a:solidFill>
                  <a:srgbClr val="990099"/>
                </a:solidFill>
                <a:latin typeface="Bookman Old Style"/>
                <a:cs typeface="Bookman Old Style"/>
              </a:rPr>
              <a:t>n</a:t>
            </a:r>
            <a:r>
              <a:rPr sz="2050" b="0" i="1" spc="-45" dirty="0">
                <a:solidFill>
                  <a:srgbClr val="990099"/>
                </a:solidFill>
                <a:latin typeface="Bookman Old Style"/>
                <a:cs typeface="Bookman Old Style"/>
              </a:rPr>
              <a:t>k</a:t>
            </a:r>
            <a:r>
              <a:rPr sz="2050" b="0" i="1" spc="-160" dirty="0">
                <a:solidFill>
                  <a:srgbClr val="990099"/>
                </a:solidFill>
                <a:latin typeface="Bookman Old Style"/>
                <a:cs typeface="Bookman Old Style"/>
              </a:rPr>
              <a:t>no</a:t>
            </a:r>
            <a:r>
              <a:rPr sz="2050" b="0" i="1" spc="-185" dirty="0">
                <a:solidFill>
                  <a:srgbClr val="990099"/>
                </a:solidFill>
                <a:latin typeface="Bookman Old Style"/>
                <a:cs typeface="Bookman Old Style"/>
              </a:rPr>
              <a:t>w</a:t>
            </a:r>
            <a:r>
              <a:rPr sz="2050" b="0" i="1" spc="-65" dirty="0">
                <a:solidFill>
                  <a:srgbClr val="990099"/>
                </a:solidFill>
                <a:latin typeface="Bookman Old Style"/>
                <a:cs typeface="Bookman Old Style"/>
              </a:rPr>
              <a:t>n</a:t>
            </a:r>
            <a:r>
              <a:rPr sz="2050" b="0" i="1" spc="-75" dirty="0">
                <a:solidFill>
                  <a:srgbClr val="990099"/>
                </a:solidFill>
                <a:latin typeface="Bookman Old Style"/>
                <a:cs typeface="Bookman Old Style"/>
              </a:rPr>
              <a:t> </a:t>
            </a:r>
            <a:r>
              <a:rPr sz="2050" spc="120" dirty="0">
                <a:solidFill>
                  <a:srgbClr val="990099"/>
                </a:solidFill>
                <a:latin typeface="Garamond"/>
                <a:cs typeface="Garamond"/>
              </a:rPr>
              <a:t>=</a:t>
            </a:r>
            <a:r>
              <a:rPr sz="2050" spc="50" dirty="0">
                <a:solidFill>
                  <a:srgbClr val="990099"/>
                </a:solidFill>
                <a:latin typeface="Garamond"/>
                <a:cs typeface="Garamond"/>
              </a:rPr>
              <a:t> </a:t>
            </a:r>
            <a:r>
              <a:rPr sz="2050" b="0" i="1" spc="305" dirty="0">
                <a:solidFill>
                  <a:srgbClr val="990099"/>
                </a:solidFill>
                <a:latin typeface="Bookman Old Style"/>
                <a:cs typeface="Bookman Old Style"/>
              </a:rPr>
              <a:t>F</a:t>
            </a:r>
            <a:r>
              <a:rPr sz="2050" b="0" i="1" spc="150" dirty="0">
                <a:solidFill>
                  <a:srgbClr val="990099"/>
                </a:solidFill>
                <a:latin typeface="Bookman Old Style"/>
                <a:cs typeface="Bookman Old Style"/>
              </a:rPr>
              <a:t>r</a:t>
            </a:r>
            <a:r>
              <a:rPr sz="2050" b="0" i="1" spc="-40" dirty="0">
                <a:solidFill>
                  <a:srgbClr val="990099"/>
                </a:solidFill>
                <a:latin typeface="Bookman Old Style"/>
                <a:cs typeface="Bookman Old Style"/>
              </a:rPr>
              <a:t>in</a:t>
            </a:r>
            <a:r>
              <a:rPr sz="2050" b="0" i="1" spc="20" dirty="0">
                <a:solidFill>
                  <a:srgbClr val="990099"/>
                </a:solidFill>
                <a:latin typeface="Bookman Old Style"/>
                <a:cs typeface="Bookman Old Style"/>
              </a:rPr>
              <a:t>g</a:t>
            </a:r>
            <a:r>
              <a:rPr sz="2050" b="0" i="1" spc="-170" dirty="0">
                <a:solidFill>
                  <a:srgbClr val="990099"/>
                </a:solidFill>
                <a:latin typeface="Bookman Old Style"/>
                <a:cs typeface="Bookman Old Style"/>
              </a:rPr>
              <a:t>e</a:t>
            </a:r>
            <a:r>
              <a:rPr sz="2050" b="0" i="1" spc="-165" dirty="0">
                <a:solidFill>
                  <a:srgbClr val="990099"/>
                </a:solidFill>
                <a:latin typeface="Bookman Old Style"/>
                <a:cs typeface="Bookman Old Style"/>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b="0" i="1" spc="45" dirty="0">
                <a:solidFill>
                  <a:srgbClr val="990099"/>
                </a:solidFill>
                <a:latin typeface="Bookman Old Style"/>
                <a:cs typeface="Bookman Old Style"/>
              </a:rPr>
              <a:t>O</a:t>
            </a:r>
            <a:r>
              <a:rPr sz="2050" b="0" i="1" spc="-40" dirty="0">
                <a:solidFill>
                  <a:srgbClr val="990099"/>
                </a:solidFill>
                <a:latin typeface="Bookman Old Style"/>
                <a:cs typeface="Bookman Old Style"/>
              </a:rPr>
              <a:t>ther</a:t>
            </a:r>
            <a:endParaRPr sz="2050">
              <a:latin typeface="Bookman Old Style"/>
              <a:cs typeface="Bookman Old Style"/>
            </a:endParaRPr>
          </a:p>
          <a:p>
            <a:pPr marL="63500">
              <a:lnSpc>
                <a:spcPct val="100000"/>
              </a:lnSpc>
              <a:spcBef>
                <a:spcPts val="25"/>
              </a:spcBef>
            </a:pPr>
            <a:r>
              <a:rPr sz="2050" spc="-25" dirty="0">
                <a:solidFill>
                  <a:srgbClr val="990099"/>
                </a:solidFill>
                <a:latin typeface="Century"/>
                <a:cs typeface="Century"/>
              </a:rPr>
              <a:t>P</a:t>
            </a:r>
            <a:r>
              <a:rPr sz="2050" spc="-25" dirty="0">
                <a:solidFill>
                  <a:srgbClr val="990099"/>
                </a:solidFill>
                <a:latin typeface="Garamond"/>
                <a:cs typeface="Garamond"/>
              </a:rPr>
              <a:t>(</a:t>
            </a:r>
            <a:r>
              <a:rPr sz="2050" b="0" i="1" spc="-25" dirty="0">
                <a:solidFill>
                  <a:srgbClr val="990099"/>
                </a:solidFill>
                <a:latin typeface="Bookman Old Style"/>
                <a:cs typeface="Bookman Old Style"/>
              </a:rPr>
              <a:t>b</a:t>
            </a:r>
            <a:r>
              <a:rPr sz="2050" spc="-25" dirty="0">
                <a:solidFill>
                  <a:srgbClr val="990099"/>
                </a:solidFill>
                <a:latin typeface="Lucida Sans Unicode"/>
                <a:cs typeface="Lucida Sans Unicode"/>
              </a:rPr>
              <a:t>|</a:t>
            </a:r>
            <a:r>
              <a:rPr sz="2050" b="0" i="1" spc="-25" dirty="0">
                <a:solidFill>
                  <a:srgbClr val="990099"/>
                </a:solidFill>
                <a:latin typeface="Bookman Old Style"/>
                <a:cs typeface="Bookman Old Style"/>
              </a:rPr>
              <a:t>P</a:t>
            </a:r>
            <a:r>
              <a:rPr sz="2100" spc="-37" baseline="-11904" dirty="0">
                <a:solidFill>
                  <a:srgbClr val="990099"/>
                </a:solidFill>
                <a:latin typeface="Book Antiqua"/>
                <a:cs typeface="Book Antiqua"/>
              </a:rPr>
              <a:t>1</a:t>
            </a:r>
            <a:r>
              <a:rPr sz="2100" b="0" i="1" spc="-37" baseline="-11904" dirty="0">
                <a:solidFill>
                  <a:srgbClr val="990099"/>
                </a:solidFill>
                <a:latin typeface="Bookman Old Style"/>
                <a:cs typeface="Bookman Old Style"/>
              </a:rPr>
              <a:t>,</a:t>
            </a:r>
            <a:r>
              <a:rPr sz="2100" spc="-37" baseline="-11904" dirty="0">
                <a:solidFill>
                  <a:srgbClr val="990099"/>
                </a:solidFill>
                <a:latin typeface="Book Antiqua"/>
                <a:cs typeface="Book Antiqua"/>
              </a:rPr>
              <a:t>3</a:t>
            </a:r>
            <a:r>
              <a:rPr sz="2050" b="0" i="1" spc="-2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40" dirty="0">
                <a:solidFill>
                  <a:srgbClr val="990099"/>
                </a:solidFill>
                <a:latin typeface="Bookman Old Style"/>
                <a:cs typeface="Bookman Old Style"/>
              </a:rPr>
              <a:t>Known,</a:t>
            </a:r>
            <a:r>
              <a:rPr sz="2050" b="0" i="1" spc="-280" dirty="0">
                <a:solidFill>
                  <a:srgbClr val="990099"/>
                </a:solidFill>
                <a:latin typeface="Bookman Old Style"/>
                <a:cs typeface="Bookman Old Style"/>
              </a:rPr>
              <a:t> </a:t>
            </a:r>
            <a:r>
              <a:rPr sz="2050" b="0" i="1" spc="-65" dirty="0">
                <a:solidFill>
                  <a:srgbClr val="990099"/>
                </a:solidFill>
                <a:latin typeface="Bookman Old Style"/>
                <a:cs typeface="Bookman Old Style"/>
              </a:rPr>
              <a:t>Unknown</a:t>
            </a:r>
            <a:r>
              <a:rPr sz="2050" spc="-65" dirty="0">
                <a:solidFill>
                  <a:srgbClr val="990099"/>
                </a:solidFill>
                <a:latin typeface="Garamond"/>
                <a:cs typeface="Garamond"/>
              </a:rPr>
              <a:t>)</a:t>
            </a:r>
            <a:r>
              <a:rPr sz="2050" spc="20" dirty="0">
                <a:solidFill>
                  <a:srgbClr val="990099"/>
                </a:solidFill>
                <a:latin typeface="Garamond"/>
                <a:cs typeface="Garamond"/>
              </a:rPr>
              <a:t> </a:t>
            </a:r>
            <a:r>
              <a:rPr sz="2050" spc="120" dirty="0">
                <a:solidFill>
                  <a:srgbClr val="990099"/>
                </a:solidFill>
                <a:latin typeface="Garamond"/>
                <a:cs typeface="Garamond"/>
              </a:rPr>
              <a:t>=</a:t>
            </a:r>
            <a:r>
              <a:rPr sz="2050" spc="65" dirty="0">
                <a:solidFill>
                  <a:srgbClr val="990099"/>
                </a:solidFill>
                <a:latin typeface="Garamond"/>
                <a:cs typeface="Garamond"/>
              </a:rPr>
              <a:t> </a:t>
            </a:r>
            <a:r>
              <a:rPr sz="2050" spc="-20" dirty="0">
                <a:solidFill>
                  <a:srgbClr val="990099"/>
                </a:solidFill>
                <a:latin typeface="Century"/>
                <a:cs typeface="Century"/>
              </a:rPr>
              <a:t>P</a:t>
            </a:r>
            <a:r>
              <a:rPr sz="2050" spc="-20" dirty="0">
                <a:solidFill>
                  <a:srgbClr val="990099"/>
                </a:solidFill>
                <a:latin typeface="Garamond"/>
                <a:cs typeface="Garamond"/>
              </a:rPr>
              <a:t>(</a:t>
            </a:r>
            <a:r>
              <a:rPr sz="2050" b="0" i="1" spc="-20" dirty="0">
                <a:solidFill>
                  <a:srgbClr val="990099"/>
                </a:solidFill>
                <a:latin typeface="Bookman Old Style"/>
                <a:cs typeface="Bookman Old Style"/>
              </a:rPr>
              <a:t>b</a:t>
            </a:r>
            <a:r>
              <a:rPr sz="2050" spc="-20" dirty="0">
                <a:solidFill>
                  <a:srgbClr val="990099"/>
                </a:solidFill>
                <a:latin typeface="Lucida Sans Unicode"/>
                <a:cs typeface="Lucida Sans Unicode"/>
              </a:rPr>
              <a:t>|</a:t>
            </a:r>
            <a:r>
              <a:rPr sz="2050" b="0" i="1" spc="-20" dirty="0">
                <a:solidFill>
                  <a:srgbClr val="990099"/>
                </a:solidFill>
                <a:latin typeface="Bookman Old Style"/>
                <a:cs typeface="Bookman Old Style"/>
              </a:rPr>
              <a:t>P</a:t>
            </a:r>
            <a:r>
              <a:rPr sz="2100" spc="-30" baseline="-11904" dirty="0">
                <a:solidFill>
                  <a:srgbClr val="990099"/>
                </a:solidFill>
                <a:latin typeface="Book Antiqua"/>
                <a:cs typeface="Book Antiqua"/>
              </a:rPr>
              <a:t>1</a:t>
            </a:r>
            <a:r>
              <a:rPr sz="2100" b="0" i="1" spc="-30" baseline="-11904" dirty="0">
                <a:solidFill>
                  <a:srgbClr val="990099"/>
                </a:solidFill>
                <a:latin typeface="Bookman Old Style"/>
                <a:cs typeface="Bookman Old Style"/>
              </a:rPr>
              <a:t>,</a:t>
            </a:r>
            <a:r>
              <a:rPr sz="2100" spc="-30" baseline="-11904" dirty="0">
                <a:solidFill>
                  <a:srgbClr val="990099"/>
                </a:solidFill>
                <a:latin typeface="Book Antiqua"/>
                <a:cs typeface="Book Antiqua"/>
              </a:rPr>
              <a:t>3</a:t>
            </a:r>
            <a:r>
              <a:rPr sz="2050" b="0" i="1" spc="-20"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40" dirty="0">
                <a:solidFill>
                  <a:srgbClr val="990099"/>
                </a:solidFill>
                <a:latin typeface="Bookman Old Style"/>
                <a:cs typeface="Bookman Old Style"/>
              </a:rPr>
              <a:t>Known,</a:t>
            </a:r>
            <a:r>
              <a:rPr sz="2050" b="0" i="1" spc="-280" dirty="0">
                <a:solidFill>
                  <a:srgbClr val="990099"/>
                </a:solidFill>
                <a:latin typeface="Bookman Old Style"/>
                <a:cs typeface="Bookman Old Style"/>
              </a:rPr>
              <a:t> </a:t>
            </a:r>
            <a:r>
              <a:rPr sz="2050" b="0" i="1" spc="50" dirty="0">
                <a:solidFill>
                  <a:srgbClr val="990099"/>
                </a:solidFill>
                <a:latin typeface="Bookman Old Style"/>
                <a:cs typeface="Bookman Old Style"/>
              </a:rPr>
              <a:t>Fringe</a:t>
            </a:r>
            <a:r>
              <a:rPr sz="2050" spc="50" dirty="0">
                <a:solidFill>
                  <a:srgbClr val="990099"/>
                </a:solidFill>
                <a:latin typeface="Garamond"/>
                <a:cs typeface="Garamond"/>
              </a:rPr>
              <a:t>)</a:t>
            </a:r>
            <a:endParaRPr sz="2050">
              <a:latin typeface="Garamond"/>
              <a:cs typeface="Garamond"/>
            </a:endParaRPr>
          </a:p>
          <a:p>
            <a:pPr marL="62865">
              <a:lnSpc>
                <a:spcPct val="100000"/>
              </a:lnSpc>
              <a:spcBef>
                <a:spcPts val="1560"/>
              </a:spcBef>
            </a:pPr>
            <a:r>
              <a:rPr sz="2050" spc="-60" dirty="0">
                <a:latin typeface="Calibri"/>
                <a:cs typeface="Calibri"/>
              </a:rPr>
              <a:t>Manipulate</a:t>
            </a:r>
            <a:r>
              <a:rPr sz="2050" spc="195" dirty="0">
                <a:latin typeface="Calibri"/>
                <a:cs typeface="Calibri"/>
              </a:rPr>
              <a:t> </a:t>
            </a:r>
            <a:r>
              <a:rPr sz="2050" spc="-85" dirty="0">
                <a:latin typeface="Calibri"/>
                <a:cs typeface="Calibri"/>
              </a:rPr>
              <a:t>query</a:t>
            </a:r>
            <a:r>
              <a:rPr sz="2050" spc="204" dirty="0">
                <a:latin typeface="Calibri"/>
                <a:cs typeface="Calibri"/>
              </a:rPr>
              <a:t> </a:t>
            </a:r>
            <a:r>
              <a:rPr sz="2050" spc="-55" dirty="0">
                <a:latin typeface="Calibri"/>
                <a:cs typeface="Calibri"/>
              </a:rPr>
              <a:t>into</a:t>
            </a:r>
            <a:r>
              <a:rPr sz="2050" spc="190" dirty="0">
                <a:latin typeface="Calibri"/>
                <a:cs typeface="Calibri"/>
              </a:rPr>
              <a:t> </a:t>
            </a:r>
            <a:r>
              <a:rPr sz="2050" spc="-55" dirty="0">
                <a:latin typeface="Calibri"/>
                <a:cs typeface="Calibri"/>
              </a:rPr>
              <a:t>a</a:t>
            </a:r>
            <a:r>
              <a:rPr sz="2050" spc="170" dirty="0">
                <a:latin typeface="Calibri"/>
                <a:cs typeface="Calibri"/>
              </a:rPr>
              <a:t> </a:t>
            </a:r>
            <a:r>
              <a:rPr sz="2050" spc="-90" dirty="0">
                <a:latin typeface="Calibri"/>
                <a:cs typeface="Calibri"/>
              </a:rPr>
              <a:t>form</a:t>
            </a:r>
            <a:r>
              <a:rPr sz="2050" spc="185" dirty="0">
                <a:latin typeface="Calibri"/>
                <a:cs typeface="Calibri"/>
              </a:rPr>
              <a:t> </a:t>
            </a:r>
            <a:r>
              <a:rPr sz="2050" spc="-125" dirty="0">
                <a:latin typeface="Calibri"/>
                <a:cs typeface="Calibri"/>
              </a:rPr>
              <a:t>where</a:t>
            </a:r>
            <a:r>
              <a:rPr sz="2050" spc="195" dirty="0">
                <a:latin typeface="Calibri"/>
                <a:cs typeface="Calibri"/>
              </a:rPr>
              <a:t> </a:t>
            </a:r>
            <a:r>
              <a:rPr sz="2050" spc="-180" dirty="0">
                <a:latin typeface="Calibri"/>
                <a:cs typeface="Calibri"/>
              </a:rPr>
              <a:t>we</a:t>
            </a:r>
            <a:r>
              <a:rPr sz="2050" spc="-100" dirty="0">
                <a:latin typeface="Calibri"/>
                <a:cs typeface="Calibri"/>
              </a:rPr>
              <a:t> </a:t>
            </a:r>
            <a:r>
              <a:rPr sz="2050" spc="-45" dirty="0">
                <a:latin typeface="Calibri"/>
                <a:cs typeface="Calibri"/>
              </a:rPr>
              <a:t>can</a:t>
            </a:r>
            <a:r>
              <a:rPr sz="2050" spc="175" dirty="0">
                <a:latin typeface="Calibri"/>
                <a:cs typeface="Calibri"/>
              </a:rPr>
              <a:t> </a:t>
            </a:r>
            <a:r>
              <a:rPr sz="2050" spc="-105" dirty="0">
                <a:latin typeface="Calibri"/>
                <a:cs typeface="Calibri"/>
              </a:rPr>
              <a:t>use</a:t>
            </a:r>
            <a:r>
              <a:rPr sz="2050" spc="185" dirty="0">
                <a:latin typeface="Calibri"/>
                <a:cs typeface="Calibri"/>
              </a:rPr>
              <a:t> </a:t>
            </a:r>
            <a:r>
              <a:rPr sz="2050" spc="-50" dirty="0">
                <a:latin typeface="Calibri"/>
                <a:cs typeface="Calibri"/>
              </a:rPr>
              <a:t>this!</a:t>
            </a:r>
            <a:endParaRPr sz="205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13</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25</a:t>
            </a:fld>
            <a:endParaRPr spc="20"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L="781685">
              <a:lnSpc>
                <a:spcPts val="2635"/>
              </a:lnSpc>
            </a:pPr>
            <a:r>
              <a:rPr spc="60" dirty="0"/>
              <a:t>Using</a:t>
            </a:r>
            <a:r>
              <a:rPr spc="235" dirty="0"/>
              <a:t> </a:t>
            </a:r>
            <a:r>
              <a:rPr spc="80" dirty="0"/>
              <a:t>conditional</a:t>
            </a:r>
            <a:r>
              <a:rPr spc="275" dirty="0"/>
              <a:t> </a:t>
            </a:r>
            <a:r>
              <a:rPr spc="90" dirty="0"/>
              <a:t>independence</a:t>
            </a:r>
            <a:r>
              <a:rPr spc="275" dirty="0"/>
              <a:t> </a:t>
            </a:r>
            <a:r>
              <a:rPr spc="114" dirty="0"/>
              <a:t>contd.</a:t>
            </a:r>
          </a:p>
        </p:txBody>
      </p:sp>
      <p:sp>
        <p:nvSpPr>
          <p:cNvPr id="3" name="object 3"/>
          <p:cNvSpPr txBox="1"/>
          <p:nvPr/>
        </p:nvSpPr>
        <p:spPr>
          <a:xfrm>
            <a:off x="1421891" y="1761902"/>
            <a:ext cx="8495030" cy="2001520"/>
          </a:xfrm>
          <a:prstGeom prst="rect">
            <a:avLst/>
          </a:prstGeom>
        </p:spPr>
        <p:txBody>
          <a:bodyPr vert="horz" wrap="square" lIns="0" tIns="142875" rIns="0" bIns="0" rtlCol="0">
            <a:spAutoFit/>
          </a:bodyPr>
          <a:lstStyle/>
          <a:p>
            <a:pPr marL="38100">
              <a:lnSpc>
                <a:spcPct val="100000"/>
              </a:lnSpc>
              <a:spcBef>
                <a:spcPts val="1125"/>
              </a:spcBef>
            </a:pPr>
            <a:r>
              <a:rPr sz="2050" spc="-40" dirty="0">
                <a:solidFill>
                  <a:srgbClr val="990099"/>
                </a:solidFill>
                <a:latin typeface="Century"/>
                <a:cs typeface="Century"/>
              </a:rPr>
              <a:t>P</a:t>
            </a:r>
            <a:r>
              <a:rPr sz="2050" spc="-40" dirty="0">
                <a:solidFill>
                  <a:srgbClr val="990099"/>
                </a:solidFill>
                <a:latin typeface="Garamond"/>
                <a:cs typeface="Garamond"/>
              </a:rPr>
              <a:t>(</a:t>
            </a:r>
            <a:r>
              <a:rPr sz="2050" b="0" i="1" spc="-40" dirty="0">
                <a:solidFill>
                  <a:srgbClr val="990099"/>
                </a:solidFill>
                <a:latin typeface="Bookman Old Style"/>
                <a:cs typeface="Bookman Old Style"/>
              </a:rPr>
              <a:t>P</a:t>
            </a:r>
            <a:r>
              <a:rPr sz="2100" spc="-60" baseline="-11904" dirty="0">
                <a:solidFill>
                  <a:srgbClr val="990099"/>
                </a:solidFill>
                <a:latin typeface="Book Antiqua"/>
                <a:cs typeface="Book Antiqua"/>
              </a:rPr>
              <a:t>1</a:t>
            </a:r>
            <a:r>
              <a:rPr sz="2100" b="0" i="1" spc="-60" baseline="-11904" dirty="0">
                <a:solidFill>
                  <a:srgbClr val="990099"/>
                </a:solidFill>
                <a:latin typeface="Bookman Old Style"/>
                <a:cs typeface="Bookman Old Style"/>
              </a:rPr>
              <a:t>,</a:t>
            </a:r>
            <a:r>
              <a:rPr sz="2100" spc="-60" baseline="-11904" dirty="0">
                <a:solidFill>
                  <a:srgbClr val="990099"/>
                </a:solidFill>
                <a:latin typeface="Book Antiqua"/>
                <a:cs typeface="Book Antiqua"/>
              </a:rPr>
              <a:t>3</a:t>
            </a:r>
            <a:r>
              <a:rPr sz="2050" spc="-40" dirty="0">
                <a:solidFill>
                  <a:srgbClr val="990099"/>
                </a:solidFill>
                <a:latin typeface="Lucida Sans Unicode"/>
                <a:cs typeface="Lucida Sans Unicode"/>
              </a:rPr>
              <a:t>|</a:t>
            </a:r>
            <a:r>
              <a:rPr sz="2050" b="0" i="1" spc="-40" dirty="0">
                <a:solidFill>
                  <a:srgbClr val="990099"/>
                </a:solidFill>
                <a:latin typeface="Bookman Old Style"/>
                <a:cs typeface="Bookman Old Style"/>
              </a:rPr>
              <a:t>known,</a:t>
            </a:r>
            <a:r>
              <a:rPr sz="2050" b="0" i="1" spc="-295" dirty="0">
                <a:solidFill>
                  <a:srgbClr val="990099"/>
                </a:solidFill>
                <a:latin typeface="Bookman Old Style"/>
                <a:cs typeface="Bookman Old Style"/>
              </a:rPr>
              <a:t> </a:t>
            </a:r>
            <a:r>
              <a:rPr sz="2050" b="0" i="1" spc="-120" dirty="0">
                <a:solidFill>
                  <a:srgbClr val="990099"/>
                </a:solidFill>
                <a:latin typeface="Bookman Old Style"/>
                <a:cs typeface="Bookman Old Style"/>
              </a:rPr>
              <a:t>b</a:t>
            </a:r>
            <a:r>
              <a:rPr sz="2050" spc="-120" dirty="0">
                <a:solidFill>
                  <a:srgbClr val="990099"/>
                </a:solidFill>
                <a:latin typeface="Garamond"/>
                <a:cs typeface="Garamond"/>
              </a:rPr>
              <a:t>)</a:t>
            </a:r>
            <a:r>
              <a:rPr sz="2050" spc="50" dirty="0">
                <a:solidFill>
                  <a:srgbClr val="990099"/>
                </a:solidFill>
                <a:latin typeface="Garamond"/>
                <a:cs typeface="Garamond"/>
              </a:rPr>
              <a:t> </a:t>
            </a:r>
            <a:r>
              <a:rPr sz="2050" spc="120" dirty="0">
                <a:solidFill>
                  <a:srgbClr val="990099"/>
                </a:solidFill>
                <a:latin typeface="Garamond"/>
                <a:cs typeface="Garamond"/>
              </a:rPr>
              <a:t>=</a:t>
            </a:r>
            <a:r>
              <a:rPr sz="2050" spc="60" dirty="0">
                <a:solidFill>
                  <a:srgbClr val="990099"/>
                </a:solidFill>
                <a:latin typeface="Garamond"/>
                <a:cs typeface="Garamond"/>
              </a:rPr>
              <a:t> </a:t>
            </a:r>
            <a:r>
              <a:rPr sz="2050" b="0" i="1" spc="-25" dirty="0">
                <a:solidFill>
                  <a:srgbClr val="990099"/>
                </a:solidFill>
                <a:latin typeface="Bookman Old Style"/>
                <a:cs typeface="Bookman Old Style"/>
              </a:rPr>
              <a:t>α</a:t>
            </a:r>
            <a:r>
              <a:rPr sz="2050" b="0" i="1" spc="-250" dirty="0">
                <a:solidFill>
                  <a:srgbClr val="990099"/>
                </a:solidFill>
                <a:latin typeface="Bookman Old Style"/>
                <a:cs typeface="Bookman Old Style"/>
              </a:rPr>
              <a:t> </a:t>
            </a:r>
            <a:r>
              <a:rPr sz="2100" b="0" i="1" spc="-202" baseline="-57539" dirty="0">
                <a:solidFill>
                  <a:srgbClr val="990099"/>
                </a:solidFill>
                <a:latin typeface="Bookman Old Style"/>
                <a:cs typeface="Bookman Old Style"/>
              </a:rPr>
              <a:t>unk</a:t>
            </a:r>
            <a:r>
              <a:rPr sz="2100" b="0" i="1" spc="-277" baseline="47619" dirty="0">
                <a:solidFill>
                  <a:srgbClr val="990099"/>
                </a:solidFill>
                <a:latin typeface="Bookman Old Style"/>
                <a:cs typeface="Bookman Old Style"/>
              </a:rPr>
              <a:t> </a:t>
            </a:r>
            <a:r>
              <a:rPr sz="2100" b="0" i="1" spc="-127" baseline="-57539" dirty="0">
                <a:solidFill>
                  <a:srgbClr val="990099"/>
                </a:solidFill>
                <a:latin typeface="Bookman Old Style"/>
                <a:cs typeface="Bookman Old Style"/>
              </a:rPr>
              <a:t>nown</a:t>
            </a:r>
            <a:r>
              <a:rPr sz="2100" b="0" i="1" spc="-120" baseline="-57539" dirty="0">
                <a:solidFill>
                  <a:srgbClr val="990099"/>
                </a:solidFill>
                <a:latin typeface="Bookman Old Style"/>
                <a:cs typeface="Bookman Old Style"/>
              </a:rPr>
              <a:t> </a:t>
            </a:r>
            <a:r>
              <a:rPr sz="2050" spc="55" dirty="0">
                <a:solidFill>
                  <a:srgbClr val="990099"/>
                </a:solidFill>
                <a:latin typeface="Century"/>
                <a:cs typeface="Century"/>
              </a:rPr>
              <a:t>P</a:t>
            </a:r>
            <a:r>
              <a:rPr sz="2050" spc="55" dirty="0">
                <a:solidFill>
                  <a:srgbClr val="990099"/>
                </a:solidFill>
                <a:latin typeface="Garamond"/>
                <a:cs typeface="Garamond"/>
              </a:rPr>
              <a:t>(</a:t>
            </a:r>
            <a:r>
              <a:rPr sz="2050" b="0" i="1" spc="55" dirty="0">
                <a:solidFill>
                  <a:srgbClr val="990099"/>
                </a:solidFill>
                <a:latin typeface="Bookman Old Style"/>
                <a:cs typeface="Bookman Old Style"/>
              </a:rPr>
              <a:t>P</a:t>
            </a:r>
            <a:r>
              <a:rPr sz="2100" spc="82" baseline="-11904" dirty="0">
                <a:solidFill>
                  <a:srgbClr val="990099"/>
                </a:solidFill>
                <a:latin typeface="Book Antiqua"/>
                <a:cs typeface="Book Antiqua"/>
              </a:rPr>
              <a:t>1</a:t>
            </a:r>
            <a:r>
              <a:rPr sz="2100" b="0" i="1" spc="82" baseline="-11904" dirty="0">
                <a:solidFill>
                  <a:srgbClr val="990099"/>
                </a:solidFill>
                <a:latin typeface="Bookman Old Style"/>
                <a:cs typeface="Bookman Old Style"/>
              </a:rPr>
              <a:t>,</a:t>
            </a:r>
            <a:r>
              <a:rPr sz="2100" spc="82" baseline="-11904" dirty="0">
                <a:solidFill>
                  <a:srgbClr val="990099"/>
                </a:solidFill>
                <a:latin typeface="Book Antiqua"/>
                <a:cs typeface="Book Antiqua"/>
              </a:rPr>
              <a:t>3</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114" dirty="0">
                <a:solidFill>
                  <a:srgbClr val="990099"/>
                </a:solidFill>
                <a:latin typeface="Bookman Old Style"/>
                <a:cs typeface="Bookman Old Style"/>
              </a:rPr>
              <a:t>unknown,</a:t>
            </a:r>
            <a:r>
              <a:rPr sz="2050" b="0" i="1" spc="-305" dirty="0">
                <a:solidFill>
                  <a:srgbClr val="990099"/>
                </a:solidFill>
                <a:latin typeface="Bookman Old Style"/>
                <a:cs typeface="Bookman Old Style"/>
              </a:rPr>
              <a:t> </a:t>
            </a:r>
            <a:r>
              <a:rPr sz="2050" b="0" i="1" spc="-125" dirty="0">
                <a:solidFill>
                  <a:srgbClr val="990099"/>
                </a:solidFill>
                <a:latin typeface="Bookman Old Style"/>
                <a:cs typeface="Bookman Old Style"/>
              </a:rPr>
              <a:t>known,</a:t>
            </a:r>
            <a:r>
              <a:rPr sz="2050" b="0" i="1" spc="-295" dirty="0">
                <a:solidFill>
                  <a:srgbClr val="990099"/>
                </a:solidFill>
                <a:latin typeface="Bookman Old Style"/>
                <a:cs typeface="Bookman Old Style"/>
              </a:rPr>
              <a:t> </a:t>
            </a:r>
            <a:r>
              <a:rPr sz="2050" b="0" i="1" spc="-120" dirty="0">
                <a:solidFill>
                  <a:srgbClr val="990099"/>
                </a:solidFill>
                <a:latin typeface="Bookman Old Style"/>
                <a:cs typeface="Bookman Old Style"/>
              </a:rPr>
              <a:t>b</a:t>
            </a:r>
            <a:r>
              <a:rPr sz="2050" spc="-120" dirty="0">
                <a:solidFill>
                  <a:srgbClr val="990099"/>
                </a:solidFill>
                <a:latin typeface="Garamond"/>
                <a:cs typeface="Garamond"/>
              </a:rPr>
              <a:t>)</a:t>
            </a:r>
            <a:endParaRPr sz="2050">
              <a:latin typeface="Garamond"/>
              <a:cs typeface="Garamond"/>
            </a:endParaRPr>
          </a:p>
          <a:p>
            <a:pPr marL="164465">
              <a:lnSpc>
                <a:spcPts val="2275"/>
              </a:lnSpc>
              <a:spcBef>
                <a:spcPts val="1035"/>
              </a:spcBef>
              <a:tabLst>
                <a:tab pos="965835" algn="l"/>
                <a:tab pos="1470025" algn="l"/>
              </a:tabLst>
            </a:pPr>
            <a:r>
              <a:rPr sz="2050" spc="120" dirty="0">
                <a:solidFill>
                  <a:srgbClr val="990099"/>
                </a:solidFill>
                <a:latin typeface="Garamond"/>
                <a:cs typeface="Garamond"/>
              </a:rPr>
              <a:t>=</a:t>
            </a:r>
            <a:r>
              <a:rPr sz="2050" spc="480" dirty="0">
                <a:solidFill>
                  <a:srgbClr val="990099"/>
                </a:solidFill>
                <a:latin typeface="Garamond"/>
                <a:cs typeface="Garamond"/>
              </a:rPr>
              <a:t> </a:t>
            </a:r>
            <a:r>
              <a:rPr sz="2050" b="0" i="1" spc="-25" dirty="0">
                <a:solidFill>
                  <a:srgbClr val="990099"/>
                </a:solidFill>
                <a:latin typeface="Bookman Old Style"/>
                <a:cs typeface="Bookman Old Style"/>
              </a:rPr>
              <a:t>α	</a:t>
            </a:r>
            <a:r>
              <a:rPr sz="1500" spc="1702" baseline="66666" dirty="0">
                <a:solidFill>
                  <a:srgbClr val="990099"/>
                </a:solidFill>
                <a:latin typeface="Arial"/>
                <a:cs typeface="Arial"/>
              </a:rPr>
              <a:t> </a:t>
            </a:r>
            <a:r>
              <a:rPr sz="1500" spc="-37" baseline="66666" dirty="0">
                <a:solidFill>
                  <a:srgbClr val="990099"/>
                </a:solidFill>
                <a:latin typeface="Arial"/>
                <a:cs typeface="Arial"/>
              </a:rPr>
              <a:t>	</a:t>
            </a:r>
            <a:r>
              <a:rPr sz="2050" spc="-25" dirty="0">
                <a:solidFill>
                  <a:srgbClr val="990099"/>
                </a:solidFill>
                <a:latin typeface="Century"/>
                <a:cs typeface="Century"/>
              </a:rPr>
              <a:t>P</a:t>
            </a:r>
            <a:r>
              <a:rPr sz="2050" spc="-25" dirty="0">
                <a:solidFill>
                  <a:srgbClr val="990099"/>
                </a:solidFill>
                <a:latin typeface="Garamond"/>
                <a:cs typeface="Garamond"/>
              </a:rPr>
              <a:t>(</a:t>
            </a:r>
            <a:r>
              <a:rPr sz="2050" b="0" i="1" spc="-25" dirty="0">
                <a:solidFill>
                  <a:srgbClr val="990099"/>
                </a:solidFill>
                <a:latin typeface="Bookman Old Style"/>
                <a:cs typeface="Bookman Old Style"/>
              </a:rPr>
              <a:t>b</a:t>
            </a:r>
            <a:r>
              <a:rPr sz="2050" spc="-25" dirty="0">
                <a:solidFill>
                  <a:srgbClr val="990099"/>
                </a:solidFill>
                <a:latin typeface="Lucida Sans Unicode"/>
                <a:cs typeface="Lucida Sans Unicode"/>
              </a:rPr>
              <a:t>|</a:t>
            </a:r>
            <a:r>
              <a:rPr sz="2050" b="0" i="1" spc="-25" dirty="0">
                <a:solidFill>
                  <a:srgbClr val="990099"/>
                </a:solidFill>
                <a:latin typeface="Bookman Old Style"/>
                <a:cs typeface="Bookman Old Style"/>
              </a:rPr>
              <a:t>P</a:t>
            </a:r>
            <a:r>
              <a:rPr sz="2100" spc="-37" baseline="-11904" dirty="0">
                <a:solidFill>
                  <a:srgbClr val="990099"/>
                </a:solidFill>
                <a:latin typeface="Book Antiqua"/>
                <a:cs typeface="Book Antiqua"/>
              </a:rPr>
              <a:t>1</a:t>
            </a:r>
            <a:r>
              <a:rPr sz="2100" b="0" i="1" spc="-37" baseline="-11904" dirty="0">
                <a:solidFill>
                  <a:srgbClr val="990099"/>
                </a:solidFill>
                <a:latin typeface="Bookman Old Style"/>
                <a:cs typeface="Bookman Old Style"/>
              </a:rPr>
              <a:t>,</a:t>
            </a:r>
            <a:r>
              <a:rPr sz="2100" spc="-37" baseline="-11904" dirty="0">
                <a:solidFill>
                  <a:srgbClr val="990099"/>
                </a:solidFill>
                <a:latin typeface="Book Antiqua"/>
                <a:cs typeface="Book Antiqua"/>
              </a:rPr>
              <a:t>3</a:t>
            </a:r>
            <a:r>
              <a:rPr sz="2050" b="0" i="1" spc="-25" dirty="0">
                <a:solidFill>
                  <a:srgbClr val="990099"/>
                </a:solidFill>
                <a:latin typeface="Bookman Old Style"/>
                <a:cs typeface="Bookman Old Style"/>
              </a:rPr>
              <a:t>,</a:t>
            </a:r>
            <a:r>
              <a:rPr sz="2050" b="0" i="1" spc="-275" dirty="0">
                <a:solidFill>
                  <a:srgbClr val="990099"/>
                </a:solidFill>
                <a:latin typeface="Bookman Old Style"/>
                <a:cs typeface="Bookman Old Style"/>
              </a:rPr>
              <a:t> </a:t>
            </a:r>
            <a:r>
              <a:rPr sz="2050" b="0" i="1" spc="-125" dirty="0">
                <a:solidFill>
                  <a:srgbClr val="990099"/>
                </a:solidFill>
                <a:latin typeface="Bookman Old Style"/>
                <a:cs typeface="Bookman Old Style"/>
              </a:rPr>
              <a:t>known,</a:t>
            </a:r>
            <a:r>
              <a:rPr sz="2050" b="0" i="1" spc="-290" dirty="0">
                <a:solidFill>
                  <a:srgbClr val="990099"/>
                </a:solidFill>
                <a:latin typeface="Bookman Old Style"/>
                <a:cs typeface="Bookman Old Style"/>
              </a:rPr>
              <a:t> </a:t>
            </a:r>
            <a:r>
              <a:rPr sz="2050" b="0" i="1" spc="-25" dirty="0">
                <a:solidFill>
                  <a:srgbClr val="990099"/>
                </a:solidFill>
                <a:latin typeface="Bookman Old Style"/>
                <a:cs typeface="Bookman Old Style"/>
              </a:rPr>
              <a:t>unknown</a:t>
            </a:r>
            <a:r>
              <a:rPr sz="2050" spc="-25" dirty="0">
                <a:solidFill>
                  <a:srgbClr val="990099"/>
                </a:solidFill>
                <a:latin typeface="Garamond"/>
                <a:cs typeface="Garamond"/>
              </a:rPr>
              <a:t>)</a:t>
            </a:r>
            <a:r>
              <a:rPr sz="2050" spc="-25" dirty="0">
                <a:solidFill>
                  <a:srgbClr val="990099"/>
                </a:solidFill>
                <a:latin typeface="Century"/>
                <a:cs typeface="Century"/>
              </a:rPr>
              <a:t>P</a:t>
            </a:r>
            <a:r>
              <a:rPr sz="2050" spc="-25" dirty="0">
                <a:solidFill>
                  <a:srgbClr val="990099"/>
                </a:solidFill>
                <a:latin typeface="Garamond"/>
                <a:cs typeface="Garamond"/>
              </a:rPr>
              <a:t>(</a:t>
            </a:r>
            <a:r>
              <a:rPr sz="2050" b="0" i="1" spc="-25" dirty="0">
                <a:solidFill>
                  <a:srgbClr val="990099"/>
                </a:solidFill>
                <a:latin typeface="Bookman Old Style"/>
                <a:cs typeface="Bookman Old Style"/>
              </a:rPr>
              <a:t>P</a:t>
            </a:r>
            <a:r>
              <a:rPr sz="2100" spc="-37" baseline="-11904" dirty="0">
                <a:solidFill>
                  <a:srgbClr val="990099"/>
                </a:solidFill>
                <a:latin typeface="Book Antiqua"/>
                <a:cs typeface="Book Antiqua"/>
              </a:rPr>
              <a:t>1</a:t>
            </a:r>
            <a:r>
              <a:rPr sz="2100" b="0" i="1" spc="-37" baseline="-11904" dirty="0">
                <a:solidFill>
                  <a:srgbClr val="990099"/>
                </a:solidFill>
                <a:latin typeface="Bookman Old Style"/>
                <a:cs typeface="Bookman Old Style"/>
              </a:rPr>
              <a:t>,</a:t>
            </a:r>
            <a:r>
              <a:rPr sz="2100" spc="-37" baseline="-11904" dirty="0">
                <a:solidFill>
                  <a:srgbClr val="990099"/>
                </a:solidFill>
                <a:latin typeface="Book Antiqua"/>
                <a:cs typeface="Book Antiqua"/>
              </a:rPr>
              <a:t>3</a:t>
            </a:r>
            <a:r>
              <a:rPr sz="2050" b="0" i="1" spc="-25" dirty="0">
                <a:solidFill>
                  <a:srgbClr val="990099"/>
                </a:solidFill>
                <a:latin typeface="Bookman Old Style"/>
                <a:cs typeface="Bookman Old Style"/>
              </a:rPr>
              <a:t>,</a:t>
            </a:r>
            <a:r>
              <a:rPr sz="2050" b="0" i="1" spc="-265" dirty="0">
                <a:solidFill>
                  <a:srgbClr val="990099"/>
                </a:solidFill>
                <a:latin typeface="Bookman Old Style"/>
                <a:cs typeface="Bookman Old Style"/>
              </a:rPr>
              <a:t> </a:t>
            </a:r>
            <a:r>
              <a:rPr sz="2050" b="0" i="1" spc="-125" dirty="0">
                <a:solidFill>
                  <a:srgbClr val="990099"/>
                </a:solidFill>
                <a:latin typeface="Bookman Old Style"/>
                <a:cs typeface="Bookman Old Style"/>
              </a:rPr>
              <a:t>known,</a:t>
            </a:r>
            <a:r>
              <a:rPr sz="2050" b="0" i="1" spc="-300" dirty="0">
                <a:solidFill>
                  <a:srgbClr val="990099"/>
                </a:solidFill>
                <a:latin typeface="Bookman Old Style"/>
                <a:cs typeface="Bookman Old Style"/>
              </a:rPr>
              <a:t> </a:t>
            </a:r>
            <a:r>
              <a:rPr sz="2050" b="0" i="1" spc="-90" dirty="0">
                <a:solidFill>
                  <a:srgbClr val="990099"/>
                </a:solidFill>
                <a:latin typeface="Bookman Old Style"/>
                <a:cs typeface="Bookman Old Style"/>
              </a:rPr>
              <a:t>unknown</a:t>
            </a:r>
            <a:r>
              <a:rPr sz="2050" spc="-90" dirty="0">
                <a:solidFill>
                  <a:srgbClr val="990099"/>
                </a:solidFill>
                <a:latin typeface="Garamond"/>
                <a:cs typeface="Garamond"/>
              </a:rPr>
              <a:t>)</a:t>
            </a:r>
            <a:endParaRPr sz="2050">
              <a:latin typeface="Garamond"/>
              <a:cs typeface="Garamond"/>
            </a:endParaRPr>
          </a:p>
          <a:p>
            <a:pPr marL="688340">
              <a:lnSpc>
                <a:spcPts val="1355"/>
              </a:lnSpc>
            </a:pPr>
            <a:r>
              <a:rPr sz="1400" b="0" i="1" spc="-75" dirty="0">
                <a:solidFill>
                  <a:srgbClr val="990099"/>
                </a:solidFill>
                <a:latin typeface="Bookman Old Style"/>
                <a:cs typeface="Bookman Old Style"/>
              </a:rPr>
              <a:t>unknown</a:t>
            </a:r>
            <a:endParaRPr sz="1400">
              <a:latin typeface="Bookman Old Style"/>
              <a:cs typeface="Bookman Old Style"/>
            </a:endParaRPr>
          </a:p>
          <a:p>
            <a:pPr marL="164465">
              <a:lnSpc>
                <a:spcPts val="2135"/>
              </a:lnSpc>
              <a:tabLst>
                <a:tab pos="863600" algn="l"/>
                <a:tab pos="1384935" algn="l"/>
                <a:tab pos="1731010" algn="l"/>
              </a:tabLst>
            </a:pPr>
            <a:r>
              <a:rPr sz="2050" spc="120" dirty="0">
                <a:solidFill>
                  <a:srgbClr val="990099"/>
                </a:solidFill>
                <a:latin typeface="Garamond"/>
                <a:cs typeface="Garamond"/>
              </a:rPr>
              <a:t>=</a:t>
            </a:r>
            <a:r>
              <a:rPr sz="2050" spc="480" dirty="0">
                <a:solidFill>
                  <a:srgbClr val="990099"/>
                </a:solidFill>
                <a:latin typeface="Garamond"/>
                <a:cs typeface="Garamond"/>
              </a:rPr>
              <a:t> </a:t>
            </a:r>
            <a:r>
              <a:rPr sz="2050" b="0" i="1" spc="-25" dirty="0">
                <a:solidFill>
                  <a:srgbClr val="990099"/>
                </a:solidFill>
                <a:latin typeface="Bookman Old Style"/>
                <a:cs typeface="Bookman Old Style"/>
              </a:rPr>
              <a:t>α	</a:t>
            </a:r>
            <a:r>
              <a:rPr sz="1500" spc="1702" baseline="66666" dirty="0">
                <a:solidFill>
                  <a:srgbClr val="990099"/>
                </a:solidFill>
                <a:latin typeface="Arial"/>
                <a:cs typeface="Arial"/>
              </a:rPr>
              <a:t> </a:t>
            </a:r>
            <a:r>
              <a:rPr sz="1500" spc="-37" baseline="66666" dirty="0">
                <a:solidFill>
                  <a:srgbClr val="990099"/>
                </a:solidFill>
                <a:latin typeface="Arial"/>
                <a:cs typeface="Arial"/>
              </a:rPr>
              <a:t>	</a:t>
            </a:r>
            <a:r>
              <a:rPr sz="1500" spc="1702" baseline="66666" dirty="0">
                <a:solidFill>
                  <a:srgbClr val="990099"/>
                </a:solidFill>
                <a:latin typeface="Arial"/>
                <a:cs typeface="Arial"/>
              </a:rPr>
              <a:t> </a:t>
            </a:r>
            <a:r>
              <a:rPr sz="1500" spc="-37" baseline="66666" dirty="0">
                <a:solidFill>
                  <a:srgbClr val="990099"/>
                </a:solidFill>
                <a:latin typeface="Arial"/>
                <a:cs typeface="Arial"/>
              </a:rPr>
              <a:t>	</a:t>
            </a:r>
            <a:r>
              <a:rPr sz="2050" spc="-95" dirty="0">
                <a:solidFill>
                  <a:srgbClr val="990099"/>
                </a:solidFill>
                <a:latin typeface="Century"/>
                <a:cs typeface="Century"/>
              </a:rPr>
              <a:t>P</a:t>
            </a:r>
            <a:r>
              <a:rPr sz="2050" spc="-95" dirty="0">
                <a:solidFill>
                  <a:srgbClr val="990099"/>
                </a:solidFill>
                <a:latin typeface="Garamond"/>
                <a:cs typeface="Garamond"/>
              </a:rPr>
              <a:t>(</a:t>
            </a:r>
            <a:r>
              <a:rPr sz="2050" b="0" i="1" spc="-95" dirty="0">
                <a:solidFill>
                  <a:srgbClr val="990099"/>
                </a:solidFill>
                <a:latin typeface="Bookman Old Style"/>
                <a:cs typeface="Bookman Old Style"/>
              </a:rPr>
              <a:t>b</a:t>
            </a:r>
            <a:r>
              <a:rPr sz="2050" spc="-95" dirty="0">
                <a:solidFill>
                  <a:srgbClr val="990099"/>
                </a:solidFill>
                <a:latin typeface="Lucida Sans Unicode"/>
                <a:cs typeface="Lucida Sans Unicode"/>
              </a:rPr>
              <a:t>|</a:t>
            </a:r>
            <a:r>
              <a:rPr sz="2050" b="0" i="1" spc="-95" dirty="0">
                <a:solidFill>
                  <a:srgbClr val="990099"/>
                </a:solidFill>
                <a:latin typeface="Bookman Old Style"/>
                <a:cs typeface="Bookman Old Style"/>
              </a:rPr>
              <a:t>known,</a:t>
            </a:r>
            <a:r>
              <a:rPr sz="2050" b="0" i="1" spc="-300" dirty="0">
                <a:solidFill>
                  <a:srgbClr val="990099"/>
                </a:solidFill>
                <a:latin typeface="Bookman Old Style"/>
                <a:cs typeface="Bookman Old Style"/>
              </a:rPr>
              <a:t> </a:t>
            </a:r>
            <a:r>
              <a:rPr sz="2050" b="0" i="1" spc="10" dirty="0">
                <a:solidFill>
                  <a:srgbClr val="990099"/>
                </a:solidFill>
                <a:latin typeface="Bookman Old Style"/>
                <a:cs typeface="Bookman Old Style"/>
              </a:rPr>
              <a:t>P</a:t>
            </a:r>
            <a:r>
              <a:rPr sz="2100" spc="15" baseline="-11904" dirty="0">
                <a:solidFill>
                  <a:srgbClr val="990099"/>
                </a:solidFill>
                <a:latin typeface="Book Antiqua"/>
                <a:cs typeface="Book Antiqua"/>
              </a:rPr>
              <a:t>1</a:t>
            </a:r>
            <a:r>
              <a:rPr sz="2100" b="0" i="1" spc="15" baseline="-11904" dirty="0">
                <a:solidFill>
                  <a:srgbClr val="990099"/>
                </a:solidFill>
                <a:latin typeface="Bookman Old Style"/>
                <a:cs typeface="Bookman Old Style"/>
              </a:rPr>
              <a:t>,</a:t>
            </a:r>
            <a:r>
              <a:rPr sz="2100" spc="15" baseline="-11904" dirty="0">
                <a:solidFill>
                  <a:srgbClr val="990099"/>
                </a:solidFill>
                <a:latin typeface="Book Antiqua"/>
                <a:cs typeface="Book Antiqua"/>
              </a:rPr>
              <a:t>3</a:t>
            </a:r>
            <a:r>
              <a:rPr sz="2050" b="0" i="1" spc="10"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50" dirty="0">
                <a:solidFill>
                  <a:srgbClr val="990099"/>
                </a:solidFill>
                <a:latin typeface="Bookman Old Style"/>
                <a:cs typeface="Bookman Old Style"/>
              </a:rPr>
              <a:t>fringe,</a:t>
            </a:r>
            <a:r>
              <a:rPr sz="2050" b="0" i="1" spc="-275" dirty="0">
                <a:solidFill>
                  <a:srgbClr val="990099"/>
                </a:solidFill>
                <a:latin typeface="Bookman Old Style"/>
                <a:cs typeface="Bookman Old Style"/>
              </a:rPr>
              <a:t> </a:t>
            </a:r>
            <a:r>
              <a:rPr sz="2050" b="0" i="1" spc="20" dirty="0">
                <a:solidFill>
                  <a:srgbClr val="990099"/>
                </a:solidFill>
                <a:latin typeface="Bookman Old Style"/>
                <a:cs typeface="Bookman Old Style"/>
              </a:rPr>
              <a:t>other</a:t>
            </a:r>
            <a:r>
              <a:rPr sz="2050" spc="20" dirty="0">
                <a:solidFill>
                  <a:srgbClr val="990099"/>
                </a:solidFill>
                <a:latin typeface="Garamond"/>
                <a:cs typeface="Garamond"/>
              </a:rPr>
              <a:t>)</a:t>
            </a:r>
            <a:r>
              <a:rPr sz="2050" spc="20" dirty="0">
                <a:solidFill>
                  <a:srgbClr val="990099"/>
                </a:solidFill>
                <a:latin typeface="Century"/>
                <a:cs typeface="Century"/>
              </a:rPr>
              <a:t>P</a:t>
            </a:r>
            <a:r>
              <a:rPr sz="2050" spc="20" dirty="0">
                <a:solidFill>
                  <a:srgbClr val="990099"/>
                </a:solidFill>
                <a:latin typeface="Garamond"/>
                <a:cs typeface="Garamond"/>
              </a:rPr>
              <a:t>(</a:t>
            </a:r>
            <a:r>
              <a:rPr sz="2050" b="0" i="1" spc="20" dirty="0">
                <a:solidFill>
                  <a:srgbClr val="990099"/>
                </a:solidFill>
                <a:latin typeface="Bookman Old Style"/>
                <a:cs typeface="Bookman Old Style"/>
              </a:rPr>
              <a:t>P</a:t>
            </a:r>
            <a:r>
              <a:rPr sz="2100" spc="30" baseline="-11904" dirty="0">
                <a:solidFill>
                  <a:srgbClr val="990099"/>
                </a:solidFill>
                <a:latin typeface="Book Antiqua"/>
                <a:cs typeface="Book Antiqua"/>
              </a:rPr>
              <a:t>1</a:t>
            </a:r>
            <a:r>
              <a:rPr sz="2100" b="0" i="1" spc="30" baseline="-11904" dirty="0">
                <a:solidFill>
                  <a:srgbClr val="990099"/>
                </a:solidFill>
                <a:latin typeface="Bookman Old Style"/>
                <a:cs typeface="Bookman Old Style"/>
              </a:rPr>
              <a:t>,</a:t>
            </a:r>
            <a:r>
              <a:rPr sz="2100" spc="30" baseline="-11904" dirty="0">
                <a:solidFill>
                  <a:srgbClr val="990099"/>
                </a:solidFill>
                <a:latin typeface="Book Antiqua"/>
                <a:cs typeface="Book Antiqua"/>
              </a:rPr>
              <a:t>3</a:t>
            </a:r>
            <a:r>
              <a:rPr sz="2050" b="0" i="1" spc="20"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125" dirty="0">
                <a:solidFill>
                  <a:srgbClr val="990099"/>
                </a:solidFill>
                <a:latin typeface="Bookman Old Style"/>
                <a:cs typeface="Bookman Old Style"/>
              </a:rPr>
              <a:t>known,</a:t>
            </a:r>
            <a:r>
              <a:rPr sz="2050" b="0" i="1" spc="-290" dirty="0">
                <a:solidFill>
                  <a:srgbClr val="990099"/>
                </a:solidFill>
                <a:latin typeface="Bookman Old Style"/>
                <a:cs typeface="Bookman Old Style"/>
              </a:rPr>
              <a:t> </a:t>
            </a:r>
            <a:r>
              <a:rPr sz="2050" b="0" i="1" spc="50" dirty="0">
                <a:solidFill>
                  <a:srgbClr val="990099"/>
                </a:solidFill>
                <a:latin typeface="Bookman Old Style"/>
                <a:cs typeface="Bookman Old Style"/>
              </a:rPr>
              <a:t>fringe,</a:t>
            </a:r>
            <a:r>
              <a:rPr sz="2050" b="0" i="1" spc="-270" dirty="0">
                <a:solidFill>
                  <a:srgbClr val="990099"/>
                </a:solidFill>
                <a:latin typeface="Bookman Old Style"/>
                <a:cs typeface="Bookman Old Style"/>
              </a:rPr>
              <a:t> </a:t>
            </a:r>
            <a:r>
              <a:rPr sz="2050" b="0" i="1" spc="-20" dirty="0">
                <a:solidFill>
                  <a:srgbClr val="990099"/>
                </a:solidFill>
                <a:latin typeface="Bookman Old Style"/>
                <a:cs typeface="Bookman Old Style"/>
              </a:rPr>
              <a:t>other</a:t>
            </a:r>
            <a:r>
              <a:rPr sz="2050" spc="-20" dirty="0">
                <a:solidFill>
                  <a:srgbClr val="990099"/>
                </a:solidFill>
                <a:latin typeface="Garamond"/>
                <a:cs typeface="Garamond"/>
              </a:rPr>
              <a:t>)</a:t>
            </a:r>
            <a:endParaRPr sz="2050">
              <a:latin typeface="Garamond"/>
              <a:cs typeface="Garamond"/>
            </a:endParaRPr>
          </a:p>
          <a:p>
            <a:pPr marL="688340">
              <a:lnSpc>
                <a:spcPts val="1495"/>
              </a:lnSpc>
            </a:pPr>
            <a:r>
              <a:rPr sz="1400" b="0" i="1" spc="215" dirty="0">
                <a:solidFill>
                  <a:srgbClr val="990099"/>
                </a:solidFill>
                <a:latin typeface="Bookman Old Style"/>
                <a:cs typeface="Bookman Old Style"/>
              </a:rPr>
              <a:t>f</a:t>
            </a:r>
            <a:r>
              <a:rPr sz="1400" b="0" i="1" spc="-265" dirty="0">
                <a:solidFill>
                  <a:srgbClr val="990099"/>
                </a:solidFill>
                <a:latin typeface="Bookman Old Style"/>
                <a:cs typeface="Bookman Old Style"/>
              </a:rPr>
              <a:t> </a:t>
            </a:r>
            <a:r>
              <a:rPr sz="1400" b="0" i="1" spc="105" dirty="0">
                <a:solidFill>
                  <a:srgbClr val="990099"/>
                </a:solidFill>
                <a:latin typeface="Bookman Old Style"/>
                <a:cs typeface="Bookman Old Style"/>
              </a:rPr>
              <a:t>r</a:t>
            </a:r>
            <a:r>
              <a:rPr sz="1400" b="0" i="1" spc="-20" dirty="0">
                <a:solidFill>
                  <a:srgbClr val="990099"/>
                </a:solidFill>
                <a:latin typeface="Bookman Old Style"/>
                <a:cs typeface="Bookman Old Style"/>
              </a:rPr>
              <a:t>in</a:t>
            </a:r>
            <a:r>
              <a:rPr sz="1400" b="0" i="1" spc="20" dirty="0">
                <a:solidFill>
                  <a:srgbClr val="990099"/>
                </a:solidFill>
                <a:latin typeface="Bookman Old Style"/>
                <a:cs typeface="Bookman Old Style"/>
              </a:rPr>
              <a:t>g</a:t>
            </a:r>
            <a:r>
              <a:rPr sz="1400" b="0" i="1" spc="-105" dirty="0">
                <a:solidFill>
                  <a:srgbClr val="990099"/>
                </a:solidFill>
                <a:latin typeface="Bookman Old Style"/>
                <a:cs typeface="Bookman Old Style"/>
              </a:rPr>
              <a:t>e</a:t>
            </a:r>
            <a:r>
              <a:rPr sz="1400" b="0" i="1" spc="-85" dirty="0">
                <a:solidFill>
                  <a:srgbClr val="990099"/>
                </a:solidFill>
                <a:latin typeface="Bookman Old Style"/>
                <a:cs typeface="Bookman Old Style"/>
              </a:rPr>
              <a:t> </a:t>
            </a:r>
            <a:r>
              <a:rPr sz="1400" b="0" i="1" spc="-90" dirty="0">
                <a:solidFill>
                  <a:srgbClr val="990099"/>
                </a:solidFill>
                <a:latin typeface="Bookman Old Style"/>
                <a:cs typeface="Bookman Old Style"/>
              </a:rPr>
              <a:t>o</a:t>
            </a:r>
            <a:r>
              <a:rPr sz="1400" b="0" i="1" spc="25" dirty="0">
                <a:solidFill>
                  <a:srgbClr val="990099"/>
                </a:solidFill>
                <a:latin typeface="Bookman Old Style"/>
                <a:cs typeface="Bookman Old Style"/>
              </a:rPr>
              <a:t>t</a:t>
            </a:r>
            <a:r>
              <a:rPr sz="1400" b="0" i="1" spc="-40" dirty="0">
                <a:solidFill>
                  <a:srgbClr val="990099"/>
                </a:solidFill>
                <a:latin typeface="Bookman Old Style"/>
                <a:cs typeface="Bookman Old Style"/>
              </a:rPr>
              <a:t>her</a:t>
            </a:r>
            <a:endParaRPr sz="1400">
              <a:latin typeface="Bookman Old Style"/>
              <a:cs typeface="Bookman Old Style"/>
            </a:endParaRPr>
          </a:p>
          <a:p>
            <a:pPr marL="164465">
              <a:lnSpc>
                <a:spcPts val="2275"/>
              </a:lnSpc>
              <a:tabLst>
                <a:tab pos="863600" algn="l"/>
                <a:tab pos="1384935" algn="l"/>
                <a:tab pos="1731010" algn="l"/>
              </a:tabLst>
            </a:pPr>
            <a:r>
              <a:rPr sz="2050" spc="120" dirty="0">
                <a:solidFill>
                  <a:srgbClr val="990099"/>
                </a:solidFill>
                <a:latin typeface="Garamond"/>
                <a:cs typeface="Garamond"/>
              </a:rPr>
              <a:t>=</a:t>
            </a:r>
            <a:r>
              <a:rPr sz="2050" spc="480" dirty="0">
                <a:solidFill>
                  <a:srgbClr val="990099"/>
                </a:solidFill>
                <a:latin typeface="Garamond"/>
                <a:cs typeface="Garamond"/>
              </a:rPr>
              <a:t> </a:t>
            </a:r>
            <a:r>
              <a:rPr sz="2050" b="0" i="1" spc="-25" dirty="0">
                <a:solidFill>
                  <a:srgbClr val="990099"/>
                </a:solidFill>
                <a:latin typeface="Bookman Old Style"/>
                <a:cs typeface="Bookman Old Style"/>
              </a:rPr>
              <a:t>α	</a:t>
            </a:r>
            <a:r>
              <a:rPr sz="1500" spc="1702" baseline="66666" dirty="0">
                <a:solidFill>
                  <a:srgbClr val="990099"/>
                </a:solidFill>
                <a:latin typeface="Arial"/>
                <a:cs typeface="Arial"/>
              </a:rPr>
              <a:t> </a:t>
            </a:r>
            <a:r>
              <a:rPr sz="1500" spc="-37" baseline="66666" dirty="0">
                <a:solidFill>
                  <a:srgbClr val="990099"/>
                </a:solidFill>
                <a:latin typeface="Arial"/>
                <a:cs typeface="Arial"/>
              </a:rPr>
              <a:t>	</a:t>
            </a:r>
            <a:r>
              <a:rPr sz="1500" spc="1702" baseline="66666" dirty="0">
                <a:solidFill>
                  <a:srgbClr val="990099"/>
                </a:solidFill>
                <a:latin typeface="Arial"/>
                <a:cs typeface="Arial"/>
              </a:rPr>
              <a:t> </a:t>
            </a:r>
            <a:r>
              <a:rPr sz="1500" spc="-37" baseline="66666" dirty="0">
                <a:solidFill>
                  <a:srgbClr val="990099"/>
                </a:solidFill>
                <a:latin typeface="Arial"/>
                <a:cs typeface="Arial"/>
              </a:rPr>
              <a:t>	</a:t>
            </a:r>
            <a:r>
              <a:rPr sz="2050" spc="-95" dirty="0">
                <a:solidFill>
                  <a:srgbClr val="990099"/>
                </a:solidFill>
                <a:latin typeface="Century"/>
                <a:cs typeface="Century"/>
              </a:rPr>
              <a:t>P</a:t>
            </a:r>
            <a:r>
              <a:rPr sz="2050" spc="-95" dirty="0">
                <a:solidFill>
                  <a:srgbClr val="990099"/>
                </a:solidFill>
                <a:latin typeface="Garamond"/>
                <a:cs typeface="Garamond"/>
              </a:rPr>
              <a:t>(</a:t>
            </a:r>
            <a:r>
              <a:rPr sz="2050" b="0" i="1" spc="-95" dirty="0">
                <a:solidFill>
                  <a:srgbClr val="990099"/>
                </a:solidFill>
                <a:latin typeface="Bookman Old Style"/>
                <a:cs typeface="Bookman Old Style"/>
              </a:rPr>
              <a:t>b</a:t>
            </a:r>
            <a:r>
              <a:rPr sz="2050" spc="-95" dirty="0">
                <a:solidFill>
                  <a:srgbClr val="990099"/>
                </a:solidFill>
                <a:latin typeface="Lucida Sans Unicode"/>
                <a:cs typeface="Lucida Sans Unicode"/>
              </a:rPr>
              <a:t>|</a:t>
            </a:r>
            <a:r>
              <a:rPr sz="2050" b="0" i="1" spc="-95" dirty="0">
                <a:solidFill>
                  <a:srgbClr val="990099"/>
                </a:solidFill>
                <a:latin typeface="Bookman Old Style"/>
                <a:cs typeface="Bookman Old Style"/>
              </a:rPr>
              <a:t>known,</a:t>
            </a:r>
            <a:r>
              <a:rPr sz="2050" b="0" i="1" spc="-300" dirty="0">
                <a:solidFill>
                  <a:srgbClr val="990099"/>
                </a:solidFill>
                <a:latin typeface="Bookman Old Style"/>
                <a:cs typeface="Bookman Old Style"/>
              </a:rPr>
              <a:t> </a:t>
            </a:r>
            <a:r>
              <a:rPr sz="2050" b="0" i="1" spc="10" dirty="0">
                <a:solidFill>
                  <a:srgbClr val="990099"/>
                </a:solidFill>
                <a:latin typeface="Bookman Old Style"/>
                <a:cs typeface="Bookman Old Style"/>
              </a:rPr>
              <a:t>P</a:t>
            </a:r>
            <a:r>
              <a:rPr sz="2100" spc="15" baseline="-11904" dirty="0">
                <a:solidFill>
                  <a:srgbClr val="990099"/>
                </a:solidFill>
                <a:latin typeface="Book Antiqua"/>
                <a:cs typeface="Book Antiqua"/>
              </a:rPr>
              <a:t>1</a:t>
            </a:r>
            <a:r>
              <a:rPr sz="2100" b="0" i="1" spc="15" baseline="-11904" dirty="0">
                <a:solidFill>
                  <a:srgbClr val="990099"/>
                </a:solidFill>
                <a:latin typeface="Bookman Old Style"/>
                <a:cs typeface="Bookman Old Style"/>
              </a:rPr>
              <a:t>,</a:t>
            </a:r>
            <a:r>
              <a:rPr sz="2100" spc="15" baseline="-11904" dirty="0">
                <a:solidFill>
                  <a:srgbClr val="990099"/>
                </a:solidFill>
                <a:latin typeface="Book Antiqua"/>
                <a:cs typeface="Book Antiqua"/>
              </a:rPr>
              <a:t>3</a:t>
            </a:r>
            <a:r>
              <a:rPr sz="2050" b="0" i="1" spc="10" dirty="0">
                <a:solidFill>
                  <a:srgbClr val="990099"/>
                </a:solidFill>
                <a:latin typeface="Bookman Old Style"/>
                <a:cs typeface="Bookman Old Style"/>
              </a:rPr>
              <a:t>,</a:t>
            </a:r>
            <a:r>
              <a:rPr sz="2050" b="0" i="1" spc="-275" dirty="0">
                <a:solidFill>
                  <a:srgbClr val="990099"/>
                </a:solidFill>
                <a:latin typeface="Bookman Old Style"/>
                <a:cs typeface="Bookman Old Style"/>
              </a:rPr>
              <a:t> </a:t>
            </a:r>
            <a:r>
              <a:rPr sz="2050" b="0" i="1" spc="65" dirty="0">
                <a:solidFill>
                  <a:srgbClr val="990099"/>
                </a:solidFill>
                <a:latin typeface="Bookman Old Style"/>
                <a:cs typeface="Bookman Old Style"/>
              </a:rPr>
              <a:t>fringe</a:t>
            </a:r>
            <a:r>
              <a:rPr sz="2050" spc="65" dirty="0">
                <a:solidFill>
                  <a:srgbClr val="990099"/>
                </a:solidFill>
                <a:latin typeface="Garamond"/>
                <a:cs typeface="Garamond"/>
              </a:rPr>
              <a:t>)</a:t>
            </a:r>
            <a:r>
              <a:rPr sz="2050" spc="65" dirty="0">
                <a:solidFill>
                  <a:srgbClr val="990099"/>
                </a:solidFill>
                <a:latin typeface="Century"/>
                <a:cs typeface="Century"/>
              </a:rPr>
              <a:t>P</a:t>
            </a:r>
            <a:r>
              <a:rPr sz="2050" spc="65" dirty="0">
                <a:solidFill>
                  <a:srgbClr val="990099"/>
                </a:solidFill>
                <a:latin typeface="Garamond"/>
                <a:cs typeface="Garamond"/>
              </a:rPr>
              <a:t>(</a:t>
            </a:r>
            <a:r>
              <a:rPr sz="2050" b="0" i="1" spc="65" dirty="0">
                <a:solidFill>
                  <a:srgbClr val="990099"/>
                </a:solidFill>
                <a:latin typeface="Bookman Old Style"/>
                <a:cs typeface="Bookman Old Style"/>
              </a:rPr>
              <a:t>P</a:t>
            </a:r>
            <a:r>
              <a:rPr sz="2100" spc="97" baseline="-11904" dirty="0">
                <a:solidFill>
                  <a:srgbClr val="990099"/>
                </a:solidFill>
                <a:latin typeface="Book Antiqua"/>
                <a:cs typeface="Book Antiqua"/>
              </a:rPr>
              <a:t>1</a:t>
            </a:r>
            <a:r>
              <a:rPr sz="2100" b="0" i="1" spc="97" baseline="-11904" dirty="0">
                <a:solidFill>
                  <a:srgbClr val="990099"/>
                </a:solidFill>
                <a:latin typeface="Bookman Old Style"/>
                <a:cs typeface="Bookman Old Style"/>
              </a:rPr>
              <a:t>,</a:t>
            </a:r>
            <a:r>
              <a:rPr sz="2100" spc="97" baseline="-11904" dirty="0">
                <a:solidFill>
                  <a:srgbClr val="990099"/>
                </a:solidFill>
                <a:latin typeface="Book Antiqua"/>
                <a:cs typeface="Book Antiqua"/>
              </a:rPr>
              <a:t>3</a:t>
            </a:r>
            <a:r>
              <a:rPr sz="2050" b="0" i="1" spc="6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125" dirty="0">
                <a:solidFill>
                  <a:srgbClr val="990099"/>
                </a:solidFill>
                <a:latin typeface="Bookman Old Style"/>
                <a:cs typeface="Bookman Old Style"/>
              </a:rPr>
              <a:t>known,</a:t>
            </a:r>
            <a:r>
              <a:rPr sz="2050" b="0" i="1" spc="-300" dirty="0">
                <a:solidFill>
                  <a:srgbClr val="990099"/>
                </a:solidFill>
                <a:latin typeface="Bookman Old Style"/>
                <a:cs typeface="Bookman Old Style"/>
              </a:rPr>
              <a:t> </a:t>
            </a:r>
            <a:r>
              <a:rPr sz="2050" b="0" i="1" spc="50" dirty="0">
                <a:solidFill>
                  <a:srgbClr val="990099"/>
                </a:solidFill>
                <a:latin typeface="Bookman Old Style"/>
                <a:cs typeface="Bookman Old Style"/>
              </a:rPr>
              <a:t>fringe,</a:t>
            </a:r>
            <a:r>
              <a:rPr sz="2050" b="0" i="1" spc="-275" dirty="0">
                <a:solidFill>
                  <a:srgbClr val="990099"/>
                </a:solidFill>
                <a:latin typeface="Bookman Old Style"/>
                <a:cs typeface="Bookman Old Style"/>
              </a:rPr>
              <a:t> </a:t>
            </a:r>
            <a:r>
              <a:rPr sz="2050" b="0" i="1" spc="-20" dirty="0">
                <a:solidFill>
                  <a:srgbClr val="990099"/>
                </a:solidFill>
                <a:latin typeface="Bookman Old Style"/>
                <a:cs typeface="Bookman Old Style"/>
              </a:rPr>
              <a:t>other</a:t>
            </a:r>
            <a:r>
              <a:rPr sz="2050" spc="-20" dirty="0">
                <a:solidFill>
                  <a:srgbClr val="990099"/>
                </a:solidFill>
                <a:latin typeface="Garamond"/>
                <a:cs typeface="Garamond"/>
              </a:rPr>
              <a:t>)</a:t>
            </a:r>
            <a:endParaRPr sz="2050">
              <a:latin typeface="Garamond"/>
              <a:cs typeface="Garamond"/>
            </a:endParaRPr>
          </a:p>
          <a:p>
            <a:pPr marL="688340">
              <a:lnSpc>
                <a:spcPts val="1495"/>
              </a:lnSpc>
            </a:pPr>
            <a:r>
              <a:rPr sz="1400" b="0" i="1" spc="215" dirty="0">
                <a:solidFill>
                  <a:srgbClr val="990099"/>
                </a:solidFill>
                <a:latin typeface="Bookman Old Style"/>
                <a:cs typeface="Bookman Old Style"/>
              </a:rPr>
              <a:t>f</a:t>
            </a:r>
            <a:r>
              <a:rPr sz="1400" b="0" i="1" spc="-265" dirty="0">
                <a:solidFill>
                  <a:srgbClr val="990099"/>
                </a:solidFill>
                <a:latin typeface="Bookman Old Style"/>
                <a:cs typeface="Bookman Old Style"/>
              </a:rPr>
              <a:t> </a:t>
            </a:r>
            <a:r>
              <a:rPr sz="1400" b="0" i="1" spc="105" dirty="0">
                <a:solidFill>
                  <a:srgbClr val="990099"/>
                </a:solidFill>
                <a:latin typeface="Bookman Old Style"/>
                <a:cs typeface="Bookman Old Style"/>
              </a:rPr>
              <a:t>r</a:t>
            </a:r>
            <a:r>
              <a:rPr sz="1400" b="0" i="1" spc="-20" dirty="0">
                <a:solidFill>
                  <a:srgbClr val="990099"/>
                </a:solidFill>
                <a:latin typeface="Bookman Old Style"/>
                <a:cs typeface="Bookman Old Style"/>
              </a:rPr>
              <a:t>in</a:t>
            </a:r>
            <a:r>
              <a:rPr sz="1400" b="0" i="1" spc="20" dirty="0">
                <a:solidFill>
                  <a:srgbClr val="990099"/>
                </a:solidFill>
                <a:latin typeface="Bookman Old Style"/>
                <a:cs typeface="Bookman Old Style"/>
              </a:rPr>
              <a:t>g</a:t>
            </a:r>
            <a:r>
              <a:rPr sz="1400" b="0" i="1" spc="-105" dirty="0">
                <a:solidFill>
                  <a:srgbClr val="990099"/>
                </a:solidFill>
                <a:latin typeface="Bookman Old Style"/>
                <a:cs typeface="Bookman Old Style"/>
              </a:rPr>
              <a:t>e</a:t>
            </a:r>
            <a:r>
              <a:rPr sz="1400" b="0" i="1" spc="-85" dirty="0">
                <a:solidFill>
                  <a:srgbClr val="990099"/>
                </a:solidFill>
                <a:latin typeface="Bookman Old Style"/>
                <a:cs typeface="Bookman Old Style"/>
              </a:rPr>
              <a:t> </a:t>
            </a:r>
            <a:r>
              <a:rPr sz="1400" b="0" i="1" spc="-90" dirty="0">
                <a:solidFill>
                  <a:srgbClr val="990099"/>
                </a:solidFill>
                <a:latin typeface="Bookman Old Style"/>
                <a:cs typeface="Bookman Old Style"/>
              </a:rPr>
              <a:t>o</a:t>
            </a:r>
            <a:r>
              <a:rPr sz="1400" b="0" i="1" spc="25" dirty="0">
                <a:solidFill>
                  <a:srgbClr val="990099"/>
                </a:solidFill>
                <a:latin typeface="Bookman Old Style"/>
                <a:cs typeface="Bookman Old Style"/>
              </a:rPr>
              <a:t>t</a:t>
            </a:r>
            <a:r>
              <a:rPr sz="1400" b="0" i="1" spc="-40" dirty="0">
                <a:solidFill>
                  <a:srgbClr val="990099"/>
                </a:solidFill>
                <a:latin typeface="Bookman Old Style"/>
                <a:cs typeface="Bookman Old Style"/>
              </a:rPr>
              <a:t>her</a:t>
            </a:r>
            <a:endParaRPr sz="1400">
              <a:latin typeface="Bookman Old Style"/>
              <a:cs typeface="Bookman Old Style"/>
            </a:endParaRPr>
          </a:p>
        </p:txBody>
      </p:sp>
      <p:sp>
        <p:nvSpPr>
          <p:cNvPr id="4" name="object 4"/>
          <p:cNvSpPr txBox="1"/>
          <p:nvPr/>
        </p:nvSpPr>
        <p:spPr>
          <a:xfrm>
            <a:off x="2229104" y="3716494"/>
            <a:ext cx="3463925" cy="177800"/>
          </a:xfrm>
          <a:prstGeom prst="rect">
            <a:avLst/>
          </a:prstGeom>
        </p:spPr>
        <p:txBody>
          <a:bodyPr vert="horz" wrap="square" lIns="0" tIns="139065" rIns="0" bIns="0" rtlCol="0">
            <a:spAutoFit/>
          </a:bodyPr>
          <a:lstStyle/>
          <a:p>
            <a:pPr marL="12700">
              <a:lnSpc>
                <a:spcPct val="100000"/>
              </a:lnSpc>
              <a:spcBef>
                <a:spcPts val="1095"/>
              </a:spcBef>
              <a:tabLst>
                <a:tab pos="3267710" algn="l"/>
              </a:tabLst>
            </a:pPr>
            <a:r>
              <a:rPr sz="1000" spc="1160" dirty="0">
                <a:solidFill>
                  <a:srgbClr val="990099"/>
                </a:solidFill>
                <a:latin typeface="Arial"/>
                <a:cs typeface="Arial"/>
              </a:rPr>
              <a:t> 	 </a:t>
            </a:r>
            <a:endParaRPr sz="1000">
              <a:latin typeface="Arial"/>
              <a:cs typeface="Arial"/>
            </a:endParaRPr>
          </a:p>
        </p:txBody>
      </p:sp>
      <p:sp>
        <p:nvSpPr>
          <p:cNvPr id="5" name="object 5"/>
          <p:cNvSpPr txBox="1"/>
          <p:nvPr/>
        </p:nvSpPr>
        <p:spPr>
          <a:xfrm>
            <a:off x="2053844" y="3999151"/>
            <a:ext cx="3750945" cy="244475"/>
          </a:xfrm>
          <a:prstGeom prst="rect">
            <a:avLst/>
          </a:prstGeom>
        </p:spPr>
        <p:txBody>
          <a:bodyPr vert="horz" wrap="square" lIns="0" tIns="17145" rIns="0" bIns="0" rtlCol="0">
            <a:spAutoFit/>
          </a:bodyPr>
          <a:lstStyle/>
          <a:p>
            <a:pPr marL="12700">
              <a:lnSpc>
                <a:spcPct val="100000"/>
              </a:lnSpc>
              <a:spcBef>
                <a:spcPts val="135"/>
              </a:spcBef>
              <a:tabLst>
                <a:tab pos="3324225" algn="l"/>
              </a:tabLst>
            </a:pPr>
            <a:r>
              <a:rPr sz="1400" b="0" i="1" spc="370" dirty="0">
                <a:solidFill>
                  <a:srgbClr val="990099"/>
                </a:solidFill>
                <a:latin typeface="Bookman Old Style"/>
                <a:cs typeface="Bookman Old Style"/>
              </a:rPr>
              <a:t>f</a:t>
            </a:r>
            <a:r>
              <a:rPr sz="1400" b="0" i="1" spc="105" dirty="0">
                <a:solidFill>
                  <a:srgbClr val="990099"/>
                </a:solidFill>
                <a:latin typeface="Bookman Old Style"/>
                <a:cs typeface="Bookman Old Style"/>
              </a:rPr>
              <a:t>r</a:t>
            </a:r>
            <a:r>
              <a:rPr sz="1400" b="0" i="1" spc="-20" dirty="0">
                <a:solidFill>
                  <a:srgbClr val="990099"/>
                </a:solidFill>
                <a:latin typeface="Bookman Old Style"/>
                <a:cs typeface="Bookman Old Style"/>
              </a:rPr>
              <a:t>in</a:t>
            </a:r>
            <a:r>
              <a:rPr sz="1400" b="0" i="1" spc="20" dirty="0">
                <a:solidFill>
                  <a:srgbClr val="990099"/>
                </a:solidFill>
                <a:latin typeface="Bookman Old Style"/>
                <a:cs typeface="Bookman Old Style"/>
              </a:rPr>
              <a:t>g</a:t>
            </a:r>
            <a:r>
              <a:rPr sz="1400" b="0" i="1" spc="-105" dirty="0">
                <a:solidFill>
                  <a:srgbClr val="990099"/>
                </a:solidFill>
                <a:latin typeface="Bookman Old Style"/>
                <a:cs typeface="Bookman Old Style"/>
              </a:rPr>
              <a:t>e</a:t>
            </a:r>
            <a:r>
              <a:rPr sz="1400" b="0" i="1" dirty="0">
                <a:solidFill>
                  <a:srgbClr val="990099"/>
                </a:solidFill>
                <a:latin typeface="Bookman Old Style"/>
                <a:cs typeface="Bookman Old Style"/>
              </a:rPr>
              <a:t>	</a:t>
            </a:r>
            <a:r>
              <a:rPr sz="1400" b="0" i="1" spc="-35" dirty="0">
                <a:solidFill>
                  <a:srgbClr val="990099"/>
                </a:solidFill>
                <a:latin typeface="Bookman Old Style"/>
                <a:cs typeface="Bookman Old Style"/>
              </a:rPr>
              <a:t>other</a:t>
            </a:r>
            <a:endParaRPr sz="1400">
              <a:latin typeface="Bookman Old Style"/>
              <a:cs typeface="Bookman Old Style"/>
            </a:endParaRPr>
          </a:p>
        </p:txBody>
      </p:sp>
      <p:sp>
        <p:nvSpPr>
          <p:cNvPr id="6" name="object 6"/>
          <p:cNvSpPr txBox="1"/>
          <p:nvPr/>
        </p:nvSpPr>
        <p:spPr>
          <a:xfrm>
            <a:off x="1548375" y="3734530"/>
            <a:ext cx="4762500" cy="340360"/>
          </a:xfrm>
          <a:prstGeom prst="rect">
            <a:avLst/>
          </a:prstGeom>
        </p:spPr>
        <p:txBody>
          <a:bodyPr vert="horz" wrap="square" lIns="0" tIns="14604" rIns="0" bIns="0" rtlCol="0">
            <a:spAutoFit/>
          </a:bodyPr>
          <a:lstStyle/>
          <a:p>
            <a:pPr marL="38100">
              <a:lnSpc>
                <a:spcPct val="100000"/>
              </a:lnSpc>
              <a:spcBef>
                <a:spcPts val="114"/>
              </a:spcBef>
              <a:tabLst>
                <a:tab pos="1052830" algn="l"/>
                <a:tab pos="4250055" algn="l"/>
              </a:tabLst>
            </a:pPr>
            <a:r>
              <a:rPr sz="2050" spc="120" dirty="0">
                <a:solidFill>
                  <a:srgbClr val="990099"/>
                </a:solidFill>
                <a:latin typeface="Garamond"/>
                <a:cs typeface="Garamond"/>
              </a:rPr>
              <a:t>=</a:t>
            </a:r>
            <a:r>
              <a:rPr sz="2050" spc="480" dirty="0">
                <a:solidFill>
                  <a:srgbClr val="990099"/>
                </a:solidFill>
                <a:latin typeface="Garamond"/>
                <a:cs typeface="Garamond"/>
              </a:rPr>
              <a:t> </a:t>
            </a:r>
            <a:r>
              <a:rPr sz="2050" b="0" i="1" spc="-25" dirty="0">
                <a:solidFill>
                  <a:srgbClr val="990099"/>
                </a:solidFill>
                <a:latin typeface="Bookman Old Style"/>
                <a:cs typeface="Bookman Old Style"/>
              </a:rPr>
              <a:t>α	</a:t>
            </a:r>
            <a:r>
              <a:rPr sz="2050" spc="-95" dirty="0">
                <a:solidFill>
                  <a:srgbClr val="990099"/>
                </a:solidFill>
                <a:latin typeface="Century"/>
                <a:cs typeface="Century"/>
              </a:rPr>
              <a:t>P</a:t>
            </a:r>
            <a:r>
              <a:rPr sz="2050" spc="-95" dirty="0">
                <a:solidFill>
                  <a:srgbClr val="990099"/>
                </a:solidFill>
                <a:latin typeface="Garamond"/>
                <a:cs typeface="Garamond"/>
              </a:rPr>
              <a:t>(</a:t>
            </a:r>
            <a:r>
              <a:rPr sz="2050" b="0" i="1" spc="-95" dirty="0">
                <a:solidFill>
                  <a:srgbClr val="990099"/>
                </a:solidFill>
                <a:latin typeface="Bookman Old Style"/>
                <a:cs typeface="Bookman Old Style"/>
              </a:rPr>
              <a:t>b</a:t>
            </a:r>
            <a:r>
              <a:rPr sz="2050" spc="-95" dirty="0">
                <a:solidFill>
                  <a:srgbClr val="990099"/>
                </a:solidFill>
                <a:latin typeface="Lucida Sans Unicode"/>
                <a:cs typeface="Lucida Sans Unicode"/>
              </a:rPr>
              <a:t>|</a:t>
            </a:r>
            <a:r>
              <a:rPr sz="2050" b="0" i="1" spc="-95" dirty="0">
                <a:solidFill>
                  <a:srgbClr val="990099"/>
                </a:solidFill>
                <a:latin typeface="Bookman Old Style"/>
                <a:cs typeface="Bookman Old Style"/>
              </a:rPr>
              <a:t>known,</a:t>
            </a:r>
            <a:r>
              <a:rPr sz="2050" b="0" i="1" spc="-300" dirty="0">
                <a:solidFill>
                  <a:srgbClr val="990099"/>
                </a:solidFill>
                <a:latin typeface="Bookman Old Style"/>
                <a:cs typeface="Bookman Old Style"/>
              </a:rPr>
              <a:t> </a:t>
            </a:r>
            <a:r>
              <a:rPr sz="2050" b="0" i="1" spc="5" dirty="0">
                <a:solidFill>
                  <a:srgbClr val="990099"/>
                </a:solidFill>
                <a:latin typeface="Bookman Old Style"/>
                <a:cs typeface="Bookman Old Style"/>
              </a:rPr>
              <a:t>P</a:t>
            </a:r>
            <a:r>
              <a:rPr sz="2100" spc="7" baseline="-11904" dirty="0">
                <a:solidFill>
                  <a:srgbClr val="990099"/>
                </a:solidFill>
                <a:latin typeface="Book Antiqua"/>
                <a:cs typeface="Book Antiqua"/>
              </a:rPr>
              <a:t>1</a:t>
            </a:r>
            <a:r>
              <a:rPr sz="2100" b="0" i="1" spc="7" baseline="-11904" dirty="0">
                <a:solidFill>
                  <a:srgbClr val="990099"/>
                </a:solidFill>
                <a:latin typeface="Bookman Old Style"/>
                <a:cs typeface="Bookman Old Style"/>
              </a:rPr>
              <a:t>,</a:t>
            </a:r>
            <a:r>
              <a:rPr sz="2100" spc="7" baseline="-11904" dirty="0">
                <a:solidFill>
                  <a:srgbClr val="990099"/>
                </a:solidFill>
                <a:latin typeface="Book Antiqua"/>
                <a:cs typeface="Book Antiqua"/>
              </a:rPr>
              <a:t>3</a:t>
            </a:r>
            <a:r>
              <a:rPr sz="2050" b="0" i="1" spc="5" dirty="0">
                <a:solidFill>
                  <a:srgbClr val="990099"/>
                </a:solidFill>
                <a:latin typeface="Bookman Old Style"/>
                <a:cs typeface="Bookman Old Style"/>
              </a:rPr>
              <a:t>,</a:t>
            </a:r>
            <a:r>
              <a:rPr sz="2050" b="0" i="1" spc="-265" dirty="0">
                <a:solidFill>
                  <a:srgbClr val="990099"/>
                </a:solidFill>
                <a:latin typeface="Bookman Old Style"/>
                <a:cs typeface="Bookman Old Style"/>
              </a:rPr>
              <a:t> </a:t>
            </a:r>
            <a:r>
              <a:rPr sz="2050" b="0" i="1" spc="80" dirty="0">
                <a:solidFill>
                  <a:srgbClr val="990099"/>
                </a:solidFill>
                <a:latin typeface="Bookman Old Style"/>
                <a:cs typeface="Bookman Old Style"/>
              </a:rPr>
              <a:t>fringe</a:t>
            </a:r>
            <a:r>
              <a:rPr sz="2050" spc="80" dirty="0">
                <a:solidFill>
                  <a:srgbClr val="990099"/>
                </a:solidFill>
                <a:latin typeface="Garamond"/>
                <a:cs typeface="Garamond"/>
              </a:rPr>
              <a:t>)	</a:t>
            </a:r>
            <a:r>
              <a:rPr sz="2050" spc="140" dirty="0">
                <a:solidFill>
                  <a:srgbClr val="990099"/>
                </a:solidFill>
                <a:latin typeface="Century"/>
                <a:cs typeface="Century"/>
              </a:rPr>
              <a:t>P</a:t>
            </a:r>
            <a:r>
              <a:rPr sz="2050" spc="140" dirty="0">
                <a:solidFill>
                  <a:srgbClr val="990099"/>
                </a:solidFill>
                <a:latin typeface="Garamond"/>
                <a:cs typeface="Garamond"/>
              </a:rPr>
              <a:t>(</a:t>
            </a:r>
            <a:r>
              <a:rPr sz="2050" b="0" i="1" spc="140" dirty="0">
                <a:solidFill>
                  <a:srgbClr val="990099"/>
                </a:solidFill>
                <a:latin typeface="Bookman Old Style"/>
                <a:cs typeface="Bookman Old Style"/>
              </a:rPr>
              <a:t>P</a:t>
            </a:r>
            <a:endParaRPr sz="2050">
              <a:latin typeface="Bookman Old Style"/>
              <a:cs typeface="Bookman Old Style"/>
            </a:endParaRPr>
          </a:p>
        </p:txBody>
      </p:sp>
      <p:sp>
        <p:nvSpPr>
          <p:cNvPr id="7" name="object 7"/>
          <p:cNvSpPr txBox="1"/>
          <p:nvPr/>
        </p:nvSpPr>
        <p:spPr>
          <a:xfrm>
            <a:off x="6247891" y="3854371"/>
            <a:ext cx="255270"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990099"/>
                </a:solidFill>
                <a:latin typeface="Book Antiqua"/>
                <a:cs typeface="Book Antiqua"/>
              </a:rPr>
              <a:t>1</a:t>
            </a:r>
            <a:r>
              <a:rPr sz="1400" b="0" i="1" spc="-25" dirty="0">
                <a:solidFill>
                  <a:srgbClr val="990099"/>
                </a:solidFill>
                <a:latin typeface="Bookman Old Style"/>
                <a:cs typeface="Bookman Old Style"/>
              </a:rPr>
              <a:t>,</a:t>
            </a:r>
            <a:r>
              <a:rPr sz="1400" dirty="0">
                <a:solidFill>
                  <a:srgbClr val="990099"/>
                </a:solidFill>
                <a:latin typeface="Book Antiqua"/>
                <a:cs typeface="Book Antiqua"/>
              </a:rPr>
              <a:t>3</a:t>
            </a:r>
            <a:endParaRPr sz="1400">
              <a:latin typeface="Book Antiqua"/>
              <a:cs typeface="Book Antiqua"/>
            </a:endParaRPr>
          </a:p>
        </p:txBody>
      </p:sp>
      <p:sp>
        <p:nvSpPr>
          <p:cNvPr id="8" name="object 8"/>
          <p:cNvSpPr txBox="1"/>
          <p:nvPr/>
        </p:nvSpPr>
        <p:spPr>
          <a:xfrm>
            <a:off x="6481064" y="3734529"/>
            <a:ext cx="2601595" cy="340360"/>
          </a:xfrm>
          <a:prstGeom prst="rect">
            <a:avLst/>
          </a:prstGeom>
        </p:spPr>
        <p:txBody>
          <a:bodyPr vert="horz" wrap="square" lIns="0" tIns="14604" rIns="0" bIns="0" rtlCol="0">
            <a:spAutoFit/>
          </a:bodyPr>
          <a:lstStyle/>
          <a:p>
            <a:pPr marL="12700">
              <a:lnSpc>
                <a:spcPct val="100000"/>
              </a:lnSpc>
              <a:spcBef>
                <a:spcPts val="114"/>
              </a:spcBef>
            </a:pP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105" dirty="0">
                <a:solidFill>
                  <a:srgbClr val="990099"/>
                </a:solidFill>
                <a:latin typeface="Bookman Old Style"/>
                <a:cs typeface="Bookman Old Style"/>
              </a:rPr>
              <a:t>k</a:t>
            </a:r>
            <a:r>
              <a:rPr sz="2050" b="0" i="1" spc="-160" dirty="0">
                <a:solidFill>
                  <a:srgbClr val="990099"/>
                </a:solidFill>
                <a:latin typeface="Bookman Old Style"/>
                <a:cs typeface="Bookman Old Style"/>
              </a:rPr>
              <a:t>no</a:t>
            </a:r>
            <a:r>
              <a:rPr sz="2050" b="0" i="1" spc="-185" dirty="0">
                <a:solidFill>
                  <a:srgbClr val="990099"/>
                </a:solidFill>
                <a:latin typeface="Bookman Old Style"/>
                <a:cs typeface="Bookman Old Style"/>
              </a:rPr>
              <a:t>w</a:t>
            </a:r>
            <a:r>
              <a:rPr sz="2050" b="0" i="1" spc="-60" dirty="0">
                <a:solidFill>
                  <a:srgbClr val="990099"/>
                </a:solidFill>
                <a:latin typeface="Bookman Old Style"/>
                <a:cs typeface="Bookman Old Style"/>
              </a:rPr>
              <a:t>n,</a:t>
            </a:r>
            <a:r>
              <a:rPr sz="2050" b="0" i="1" spc="-295" dirty="0">
                <a:solidFill>
                  <a:srgbClr val="990099"/>
                </a:solidFill>
                <a:latin typeface="Bookman Old Style"/>
                <a:cs typeface="Bookman Old Style"/>
              </a:rPr>
              <a:t> </a:t>
            </a:r>
            <a:r>
              <a:rPr sz="2050" b="0" i="1" spc="509" dirty="0">
                <a:solidFill>
                  <a:srgbClr val="990099"/>
                </a:solidFill>
                <a:latin typeface="Bookman Old Style"/>
                <a:cs typeface="Bookman Old Style"/>
              </a:rPr>
              <a:t>f</a:t>
            </a:r>
            <a:r>
              <a:rPr sz="2050" b="0" i="1" spc="150" dirty="0">
                <a:solidFill>
                  <a:srgbClr val="990099"/>
                </a:solidFill>
                <a:latin typeface="Bookman Old Style"/>
                <a:cs typeface="Bookman Old Style"/>
              </a:rPr>
              <a:t>r</a:t>
            </a:r>
            <a:r>
              <a:rPr sz="2050" b="0" i="1" spc="-40" dirty="0">
                <a:solidFill>
                  <a:srgbClr val="990099"/>
                </a:solidFill>
                <a:latin typeface="Bookman Old Style"/>
                <a:cs typeface="Bookman Old Style"/>
              </a:rPr>
              <a:t>in</a:t>
            </a:r>
            <a:r>
              <a:rPr sz="2050" b="0" i="1" spc="20" dirty="0">
                <a:solidFill>
                  <a:srgbClr val="990099"/>
                </a:solidFill>
                <a:latin typeface="Bookman Old Style"/>
                <a:cs typeface="Bookman Old Style"/>
              </a:rPr>
              <a:t>g</a:t>
            </a:r>
            <a:r>
              <a:rPr sz="2050" b="0" i="1" spc="-150" dirty="0">
                <a:solidFill>
                  <a:srgbClr val="990099"/>
                </a:solidFill>
                <a:latin typeface="Bookman Old Style"/>
                <a:cs typeface="Bookman Old Style"/>
              </a:rPr>
              <a:t>e</a:t>
            </a:r>
            <a:r>
              <a:rPr sz="2050" b="0" i="1" spc="-80"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65" dirty="0">
                <a:solidFill>
                  <a:srgbClr val="990099"/>
                </a:solidFill>
                <a:latin typeface="Bookman Old Style"/>
                <a:cs typeface="Bookman Old Style"/>
              </a:rPr>
              <a:t>othe</a:t>
            </a:r>
            <a:r>
              <a:rPr sz="2050" b="0" i="1" spc="10" dirty="0">
                <a:solidFill>
                  <a:srgbClr val="990099"/>
                </a:solidFill>
                <a:latin typeface="Bookman Old Style"/>
                <a:cs typeface="Bookman Old Style"/>
              </a:rPr>
              <a:t>r</a:t>
            </a:r>
            <a:r>
              <a:rPr sz="2050" spc="130" dirty="0">
                <a:solidFill>
                  <a:srgbClr val="990099"/>
                </a:solidFill>
                <a:latin typeface="Garamond"/>
                <a:cs typeface="Garamond"/>
              </a:rPr>
              <a:t>)</a:t>
            </a:r>
            <a:endParaRPr sz="2050">
              <a:latin typeface="Garamond"/>
              <a:cs typeface="Garamond"/>
            </a:endParaRPr>
          </a:p>
        </p:txBody>
      </p:sp>
      <p:sp>
        <p:nvSpPr>
          <p:cNvPr id="9" name="object 9"/>
          <p:cNvSpPr txBox="1"/>
          <p:nvPr/>
        </p:nvSpPr>
        <p:spPr>
          <a:xfrm>
            <a:off x="1522964" y="4214591"/>
            <a:ext cx="8602980" cy="1310005"/>
          </a:xfrm>
          <a:prstGeom prst="rect">
            <a:avLst/>
          </a:prstGeom>
        </p:spPr>
        <p:txBody>
          <a:bodyPr vert="horz" wrap="square" lIns="0" tIns="14604" rIns="0" bIns="0" rtlCol="0">
            <a:spAutoFit/>
          </a:bodyPr>
          <a:lstStyle/>
          <a:p>
            <a:pPr marL="63500">
              <a:lnSpc>
                <a:spcPts val="2275"/>
              </a:lnSpc>
              <a:spcBef>
                <a:spcPts val="114"/>
              </a:spcBef>
              <a:tabLst>
                <a:tab pos="762635" algn="l"/>
                <a:tab pos="1165225" algn="l"/>
                <a:tab pos="4062095" algn="l"/>
                <a:tab pos="4406265" algn="l"/>
              </a:tabLst>
            </a:pPr>
            <a:r>
              <a:rPr sz="2050" spc="120" dirty="0">
                <a:solidFill>
                  <a:srgbClr val="990099"/>
                </a:solidFill>
                <a:latin typeface="Garamond"/>
                <a:cs typeface="Garamond"/>
              </a:rPr>
              <a:t>= </a:t>
            </a:r>
            <a:r>
              <a:rPr sz="2050" spc="-30" dirty="0">
                <a:solidFill>
                  <a:srgbClr val="990099"/>
                </a:solidFill>
                <a:latin typeface="Garamond"/>
                <a:cs typeface="Garamond"/>
              </a:rPr>
              <a:t> </a:t>
            </a:r>
            <a:r>
              <a:rPr sz="2050" b="0" i="1" spc="-25" dirty="0">
                <a:solidFill>
                  <a:srgbClr val="990099"/>
                </a:solidFill>
                <a:latin typeface="Bookman Old Style"/>
                <a:cs typeface="Bookman Old Style"/>
              </a:rPr>
              <a:t>α</a:t>
            </a:r>
            <a:r>
              <a:rPr sz="2050" b="0" i="1" dirty="0">
                <a:solidFill>
                  <a:srgbClr val="990099"/>
                </a:solidFill>
                <a:latin typeface="Bookman Old Style"/>
                <a:cs typeface="Bookman Old Style"/>
              </a:rPr>
              <a:t>	</a:t>
            </a:r>
            <a:r>
              <a:rPr sz="1500" spc="1739" baseline="66666" dirty="0">
                <a:solidFill>
                  <a:srgbClr val="990099"/>
                </a:solidFill>
                <a:latin typeface="Arial"/>
                <a:cs typeface="Arial"/>
              </a:rPr>
              <a:t> </a:t>
            </a:r>
            <a:r>
              <a:rPr sz="1500" baseline="66666" dirty="0">
                <a:solidFill>
                  <a:srgbClr val="990099"/>
                </a:solidFill>
                <a:latin typeface="Arial"/>
                <a:cs typeface="Arial"/>
              </a:rPr>
              <a:t>	</a:t>
            </a:r>
            <a:r>
              <a:rPr sz="2050" spc="210" dirty="0">
                <a:solidFill>
                  <a:srgbClr val="990099"/>
                </a:solidFill>
                <a:latin typeface="Century"/>
                <a:cs typeface="Century"/>
              </a:rPr>
              <a:t>P</a:t>
            </a:r>
            <a:r>
              <a:rPr sz="2050" spc="130" dirty="0">
                <a:solidFill>
                  <a:srgbClr val="990099"/>
                </a:solidFill>
                <a:latin typeface="Garamond"/>
                <a:cs typeface="Garamond"/>
              </a:rPr>
              <a:t>(</a:t>
            </a:r>
            <a:r>
              <a:rPr sz="2050" b="0" i="1" spc="-375" dirty="0">
                <a:solidFill>
                  <a:srgbClr val="990099"/>
                </a:solidFill>
                <a:latin typeface="Bookman Old Style"/>
                <a:cs typeface="Bookman Old Style"/>
              </a:rPr>
              <a:t>b</a:t>
            </a:r>
            <a:r>
              <a:rPr sz="2050" spc="-195" dirty="0">
                <a:solidFill>
                  <a:srgbClr val="990099"/>
                </a:solidFill>
                <a:latin typeface="Lucida Sans Unicode"/>
                <a:cs typeface="Lucida Sans Unicode"/>
              </a:rPr>
              <a:t>|</a:t>
            </a:r>
            <a:r>
              <a:rPr sz="2050" b="0" i="1" spc="-105" dirty="0">
                <a:solidFill>
                  <a:srgbClr val="990099"/>
                </a:solidFill>
                <a:latin typeface="Bookman Old Style"/>
                <a:cs typeface="Bookman Old Style"/>
              </a:rPr>
              <a:t>k</a:t>
            </a:r>
            <a:r>
              <a:rPr sz="2050" b="0" i="1" spc="-160" dirty="0">
                <a:solidFill>
                  <a:srgbClr val="990099"/>
                </a:solidFill>
                <a:latin typeface="Bookman Old Style"/>
                <a:cs typeface="Bookman Old Style"/>
              </a:rPr>
              <a:t>no</a:t>
            </a:r>
            <a:r>
              <a:rPr sz="2050" b="0" i="1" spc="-185" dirty="0">
                <a:solidFill>
                  <a:srgbClr val="990099"/>
                </a:solidFill>
                <a:latin typeface="Bookman Old Style"/>
                <a:cs typeface="Bookman Old Style"/>
              </a:rPr>
              <a:t>w</a:t>
            </a:r>
            <a:r>
              <a:rPr sz="2050" b="0" i="1" spc="-60" dirty="0">
                <a:solidFill>
                  <a:srgbClr val="990099"/>
                </a:solidFill>
                <a:latin typeface="Bookman Old Style"/>
                <a:cs typeface="Bookman Old Style"/>
              </a:rPr>
              <a:t>n,</a:t>
            </a:r>
            <a:r>
              <a:rPr sz="2050" b="0" i="1" spc="-305" dirty="0">
                <a:solidFill>
                  <a:srgbClr val="990099"/>
                </a:solidFill>
                <a:latin typeface="Bookman Old Style"/>
                <a:cs typeface="Bookman Old Style"/>
              </a:rPr>
              <a:t> </a:t>
            </a:r>
            <a:r>
              <a:rPr sz="2050" b="0" i="1" spc="80" dirty="0">
                <a:solidFill>
                  <a:srgbClr val="990099"/>
                </a:solidFill>
                <a:latin typeface="Bookman Old Style"/>
                <a:cs typeface="Bookman Old Style"/>
              </a:rPr>
              <a:t>P</a:t>
            </a:r>
            <a:r>
              <a:rPr sz="2100" baseline="-11904" dirty="0">
                <a:solidFill>
                  <a:srgbClr val="990099"/>
                </a:solidFill>
                <a:latin typeface="Book Antiqua"/>
                <a:cs typeface="Book Antiqua"/>
              </a:rPr>
              <a:t>1</a:t>
            </a:r>
            <a:r>
              <a:rPr sz="2100" b="0" i="1" spc="-37" baseline="-11904" dirty="0">
                <a:solidFill>
                  <a:srgbClr val="990099"/>
                </a:solidFill>
                <a:latin typeface="Bookman Old Style"/>
                <a:cs typeface="Bookman Old Style"/>
              </a:rPr>
              <a:t>,</a:t>
            </a:r>
            <a:r>
              <a:rPr sz="2100" spc="60" baseline="-11904" dirty="0">
                <a:solidFill>
                  <a:srgbClr val="990099"/>
                </a:solidFill>
                <a:latin typeface="Book Antiqua"/>
                <a:cs typeface="Book Antiqua"/>
              </a:rPr>
              <a:t>3</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509" dirty="0">
                <a:solidFill>
                  <a:srgbClr val="990099"/>
                </a:solidFill>
                <a:latin typeface="Bookman Old Style"/>
                <a:cs typeface="Bookman Old Style"/>
              </a:rPr>
              <a:t>f</a:t>
            </a:r>
            <a:r>
              <a:rPr sz="2050" b="0" i="1" spc="150" dirty="0">
                <a:solidFill>
                  <a:srgbClr val="990099"/>
                </a:solidFill>
                <a:latin typeface="Bookman Old Style"/>
                <a:cs typeface="Bookman Old Style"/>
              </a:rPr>
              <a:t>r</a:t>
            </a:r>
            <a:r>
              <a:rPr sz="2050" b="0" i="1" spc="-40" dirty="0">
                <a:solidFill>
                  <a:srgbClr val="990099"/>
                </a:solidFill>
                <a:latin typeface="Bookman Old Style"/>
                <a:cs typeface="Bookman Old Style"/>
              </a:rPr>
              <a:t>in</a:t>
            </a:r>
            <a:r>
              <a:rPr sz="2050" b="0" i="1" spc="20" dirty="0">
                <a:solidFill>
                  <a:srgbClr val="990099"/>
                </a:solidFill>
                <a:latin typeface="Bookman Old Style"/>
                <a:cs typeface="Bookman Old Style"/>
              </a:rPr>
              <a:t>g</a:t>
            </a:r>
            <a:r>
              <a:rPr sz="2050" b="0" i="1" spc="-175" dirty="0">
                <a:solidFill>
                  <a:srgbClr val="990099"/>
                </a:solidFill>
                <a:latin typeface="Bookman Old Style"/>
                <a:cs typeface="Bookman Old Style"/>
              </a:rPr>
              <a:t>e</a:t>
            </a:r>
            <a:r>
              <a:rPr sz="2050" spc="130" dirty="0">
                <a:solidFill>
                  <a:srgbClr val="990099"/>
                </a:solidFill>
                <a:latin typeface="Garamond"/>
                <a:cs typeface="Garamond"/>
              </a:rPr>
              <a:t>)</a:t>
            </a:r>
            <a:r>
              <a:rPr sz="2050" dirty="0">
                <a:solidFill>
                  <a:srgbClr val="990099"/>
                </a:solidFill>
                <a:latin typeface="Garamond"/>
                <a:cs typeface="Garamond"/>
              </a:rPr>
              <a:t>	</a:t>
            </a:r>
            <a:r>
              <a:rPr sz="1500" spc="1739" baseline="66666" dirty="0">
                <a:solidFill>
                  <a:srgbClr val="990099"/>
                </a:solidFill>
                <a:latin typeface="Arial"/>
                <a:cs typeface="Arial"/>
              </a:rPr>
              <a:t> </a:t>
            </a:r>
            <a:r>
              <a:rPr sz="1500" baseline="66666" dirty="0">
                <a:solidFill>
                  <a:srgbClr val="990099"/>
                </a:solidFill>
                <a:latin typeface="Arial"/>
                <a:cs typeface="Arial"/>
              </a:rPr>
              <a:t>	</a:t>
            </a:r>
            <a:r>
              <a:rPr sz="2050" spc="225" dirty="0">
                <a:solidFill>
                  <a:srgbClr val="990099"/>
                </a:solidFill>
                <a:latin typeface="Century"/>
                <a:cs typeface="Century"/>
              </a:rPr>
              <a:t>P</a:t>
            </a:r>
            <a:r>
              <a:rPr sz="2050" spc="130" dirty="0">
                <a:solidFill>
                  <a:srgbClr val="990099"/>
                </a:solidFill>
                <a:latin typeface="Garamond"/>
                <a:cs typeface="Garamond"/>
              </a:rPr>
              <a:t>(</a:t>
            </a:r>
            <a:r>
              <a:rPr sz="2050" b="0" i="1" spc="75" dirty="0">
                <a:solidFill>
                  <a:srgbClr val="990099"/>
                </a:solidFill>
                <a:latin typeface="Bookman Old Style"/>
                <a:cs typeface="Bookman Old Style"/>
              </a:rPr>
              <a:t>P</a:t>
            </a:r>
            <a:r>
              <a:rPr sz="2100" baseline="-11904" dirty="0">
                <a:solidFill>
                  <a:srgbClr val="990099"/>
                </a:solidFill>
                <a:latin typeface="Book Antiqua"/>
                <a:cs typeface="Book Antiqua"/>
              </a:rPr>
              <a:t>1</a:t>
            </a:r>
            <a:r>
              <a:rPr sz="2100" b="0" i="1" spc="-37" baseline="-11904" dirty="0">
                <a:solidFill>
                  <a:srgbClr val="990099"/>
                </a:solidFill>
                <a:latin typeface="Bookman Old Style"/>
                <a:cs typeface="Bookman Old Style"/>
              </a:rPr>
              <a:t>,</a:t>
            </a:r>
            <a:r>
              <a:rPr sz="2100" spc="37" baseline="-11904" dirty="0">
                <a:solidFill>
                  <a:srgbClr val="990099"/>
                </a:solidFill>
                <a:latin typeface="Book Antiqua"/>
                <a:cs typeface="Book Antiqua"/>
              </a:rPr>
              <a:t>3</a:t>
            </a:r>
            <a:r>
              <a:rPr sz="2050" spc="130" dirty="0">
                <a:solidFill>
                  <a:srgbClr val="990099"/>
                </a:solidFill>
                <a:latin typeface="Garamond"/>
                <a:cs typeface="Garamond"/>
              </a:rPr>
              <a:t>)</a:t>
            </a:r>
            <a:r>
              <a:rPr sz="2050" b="0" i="1" spc="70" dirty="0">
                <a:solidFill>
                  <a:srgbClr val="990099"/>
                </a:solidFill>
                <a:latin typeface="Bookman Old Style"/>
                <a:cs typeface="Bookman Old Style"/>
              </a:rPr>
              <a:t>P</a:t>
            </a:r>
            <a:r>
              <a:rPr sz="2050" b="0" i="1" spc="-335" dirty="0">
                <a:solidFill>
                  <a:srgbClr val="990099"/>
                </a:solidFill>
                <a:latin typeface="Bookman Old Style"/>
                <a:cs typeface="Bookman Old Style"/>
              </a:rPr>
              <a:t> </a:t>
            </a:r>
            <a:r>
              <a:rPr sz="2050" spc="130" dirty="0">
                <a:solidFill>
                  <a:srgbClr val="990099"/>
                </a:solidFill>
                <a:latin typeface="Garamond"/>
                <a:cs typeface="Garamond"/>
              </a:rPr>
              <a:t>(</a:t>
            </a:r>
            <a:r>
              <a:rPr sz="2050" b="0" i="1" spc="-105" dirty="0">
                <a:solidFill>
                  <a:srgbClr val="990099"/>
                </a:solidFill>
                <a:latin typeface="Bookman Old Style"/>
                <a:cs typeface="Bookman Old Style"/>
              </a:rPr>
              <a:t>k</a:t>
            </a:r>
            <a:r>
              <a:rPr sz="2050" b="0" i="1" spc="-160" dirty="0">
                <a:solidFill>
                  <a:srgbClr val="990099"/>
                </a:solidFill>
                <a:latin typeface="Bookman Old Style"/>
                <a:cs typeface="Bookman Old Style"/>
              </a:rPr>
              <a:t>no</a:t>
            </a:r>
            <a:r>
              <a:rPr sz="2050" b="0" i="1" spc="-185" dirty="0">
                <a:solidFill>
                  <a:srgbClr val="990099"/>
                </a:solidFill>
                <a:latin typeface="Bookman Old Style"/>
                <a:cs typeface="Bookman Old Style"/>
              </a:rPr>
              <a:t>w</a:t>
            </a:r>
            <a:r>
              <a:rPr sz="2050" b="0" i="1" spc="-65" dirty="0">
                <a:solidFill>
                  <a:srgbClr val="990099"/>
                </a:solidFill>
                <a:latin typeface="Bookman Old Style"/>
                <a:cs typeface="Bookman Old Style"/>
              </a:rPr>
              <a:t>n</a:t>
            </a:r>
            <a:r>
              <a:rPr sz="2050" spc="130" dirty="0">
                <a:solidFill>
                  <a:srgbClr val="990099"/>
                </a:solidFill>
                <a:latin typeface="Garamond"/>
                <a:cs typeface="Garamond"/>
              </a:rPr>
              <a:t>)</a:t>
            </a:r>
            <a:r>
              <a:rPr sz="2050" b="0" i="1" spc="70" dirty="0">
                <a:solidFill>
                  <a:srgbClr val="990099"/>
                </a:solidFill>
                <a:latin typeface="Bookman Old Style"/>
                <a:cs typeface="Bookman Old Style"/>
              </a:rPr>
              <a:t>P</a:t>
            </a:r>
            <a:r>
              <a:rPr sz="2050" b="0" i="1" spc="-335" dirty="0">
                <a:solidFill>
                  <a:srgbClr val="990099"/>
                </a:solidFill>
                <a:latin typeface="Bookman Old Style"/>
                <a:cs typeface="Bookman Old Style"/>
              </a:rPr>
              <a:t> </a:t>
            </a:r>
            <a:r>
              <a:rPr sz="2050" spc="130" dirty="0">
                <a:solidFill>
                  <a:srgbClr val="990099"/>
                </a:solidFill>
                <a:latin typeface="Garamond"/>
                <a:cs typeface="Garamond"/>
              </a:rPr>
              <a:t>(</a:t>
            </a:r>
            <a:r>
              <a:rPr sz="2050" b="0" i="1" spc="509" dirty="0">
                <a:solidFill>
                  <a:srgbClr val="990099"/>
                </a:solidFill>
                <a:latin typeface="Bookman Old Style"/>
                <a:cs typeface="Bookman Old Style"/>
              </a:rPr>
              <a:t>f</a:t>
            </a:r>
            <a:r>
              <a:rPr sz="2050" b="0" i="1" spc="150" dirty="0">
                <a:solidFill>
                  <a:srgbClr val="990099"/>
                </a:solidFill>
                <a:latin typeface="Bookman Old Style"/>
                <a:cs typeface="Bookman Old Style"/>
              </a:rPr>
              <a:t>r</a:t>
            </a:r>
            <a:r>
              <a:rPr sz="2050" b="0" i="1" spc="-40" dirty="0">
                <a:solidFill>
                  <a:srgbClr val="990099"/>
                </a:solidFill>
                <a:latin typeface="Bookman Old Style"/>
                <a:cs typeface="Bookman Old Style"/>
              </a:rPr>
              <a:t>in</a:t>
            </a:r>
            <a:r>
              <a:rPr sz="2050" b="0" i="1" spc="20" dirty="0">
                <a:solidFill>
                  <a:srgbClr val="990099"/>
                </a:solidFill>
                <a:latin typeface="Bookman Old Style"/>
                <a:cs typeface="Bookman Old Style"/>
              </a:rPr>
              <a:t>g</a:t>
            </a:r>
            <a:r>
              <a:rPr sz="2050" b="0" i="1" spc="-175" dirty="0">
                <a:solidFill>
                  <a:srgbClr val="990099"/>
                </a:solidFill>
                <a:latin typeface="Bookman Old Style"/>
                <a:cs typeface="Bookman Old Style"/>
              </a:rPr>
              <a:t>e</a:t>
            </a:r>
            <a:r>
              <a:rPr sz="2050" spc="130" dirty="0">
                <a:solidFill>
                  <a:srgbClr val="990099"/>
                </a:solidFill>
                <a:latin typeface="Garamond"/>
                <a:cs typeface="Garamond"/>
              </a:rPr>
              <a:t>)</a:t>
            </a:r>
            <a:r>
              <a:rPr sz="2050" b="0" i="1" spc="70" dirty="0">
                <a:solidFill>
                  <a:srgbClr val="990099"/>
                </a:solidFill>
                <a:latin typeface="Bookman Old Style"/>
                <a:cs typeface="Bookman Old Style"/>
              </a:rPr>
              <a:t>P</a:t>
            </a:r>
            <a:r>
              <a:rPr sz="2050" b="0" i="1" spc="-335" dirty="0">
                <a:solidFill>
                  <a:srgbClr val="990099"/>
                </a:solidFill>
                <a:latin typeface="Bookman Old Style"/>
                <a:cs typeface="Bookman Old Style"/>
              </a:rPr>
              <a:t> </a:t>
            </a:r>
            <a:r>
              <a:rPr sz="2050" spc="130" dirty="0">
                <a:solidFill>
                  <a:srgbClr val="990099"/>
                </a:solidFill>
                <a:latin typeface="Garamond"/>
                <a:cs typeface="Garamond"/>
              </a:rPr>
              <a:t>(</a:t>
            </a:r>
            <a:r>
              <a:rPr sz="2050" b="0" i="1" spc="-65" dirty="0">
                <a:solidFill>
                  <a:srgbClr val="990099"/>
                </a:solidFill>
                <a:latin typeface="Bookman Old Style"/>
                <a:cs typeface="Bookman Old Style"/>
              </a:rPr>
              <a:t>othe</a:t>
            </a:r>
            <a:r>
              <a:rPr sz="2050" b="0" i="1" spc="10" dirty="0">
                <a:solidFill>
                  <a:srgbClr val="990099"/>
                </a:solidFill>
                <a:latin typeface="Bookman Old Style"/>
                <a:cs typeface="Bookman Old Style"/>
              </a:rPr>
              <a:t>r</a:t>
            </a:r>
            <a:r>
              <a:rPr sz="2050" spc="130" dirty="0">
                <a:solidFill>
                  <a:srgbClr val="990099"/>
                </a:solidFill>
                <a:latin typeface="Garamond"/>
                <a:cs typeface="Garamond"/>
              </a:rPr>
              <a:t>)</a:t>
            </a:r>
            <a:endParaRPr sz="2050">
              <a:latin typeface="Garamond"/>
              <a:cs typeface="Garamond"/>
            </a:endParaRPr>
          </a:p>
          <a:p>
            <a:pPr marL="587375">
              <a:lnSpc>
                <a:spcPts val="1495"/>
              </a:lnSpc>
              <a:tabLst>
                <a:tab pos="3941445" algn="l"/>
              </a:tabLst>
            </a:pPr>
            <a:r>
              <a:rPr sz="1400" b="0" i="1" spc="215" dirty="0">
                <a:solidFill>
                  <a:srgbClr val="990099"/>
                </a:solidFill>
                <a:latin typeface="Bookman Old Style"/>
                <a:cs typeface="Bookman Old Style"/>
              </a:rPr>
              <a:t>f</a:t>
            </a:r>
            <a:r>
              <a:rPr sz="1400" b="0" i="1" spc="-265" dirty="0">
                <a:solidFill>
                  <a:srgbClr val="990099"/>
                </a:solidFill>
                <a:latin typeface="Bookman Old Style"/>
                <a:cs typeface="Bookman Old Style"/>
              </a:rPr>
              <a:t> </a:t>
            </a:r>
            <a:r>
              <a:rPr sz="1400" b="0" i="1" spc="-5" dirty="0">
                <a:solidFill>
                  <a:srgbClr val="990099"/>
                </a:solidFill>
                <a:latin typeface="Bookman Old Style"/>
                <a:cs typeface="Bookman Old Style"/>
              </a:rPr>
              <a:t>ringe	</a:t>
            </a:r>
            <a:r>
              <a:rPr sz="1400" b="0" i="1" spc="-35" dirty="0">
                <a:solidFill>
                  <a:srgbClr val="990099"/>
                </a:solidFill>
                <a:latin typeface="Bookman Old Style"/>
                <a:cs typeface="Bookman Old Style"/>
              </a:rPr>
              <a:t>other</a:t>
            </a:r>
            <a:endParaRPr sz="1400">
              <a:latin typeface="Bookman Old Style"/>
              <a:cs typeface="Bookman Old Style"/>
            </a:endParaRPr>
          </a:p>
          <a:p>
            <a:pPr marL="63500">
              <a:lnSpc>
                <a:spcPct val="100000"/>
              </a:lnSpc>
            </a:pPr>
            <a:r>
              <a:rPr sz="2050" spc="120" dirty="0">
                <a:solidFill>
                  <a:srgbClr val="990099"/>
                </a:solidFill>
                <a:latin typeface="Garamond"/>
                <a:cs typeface="Garamond"/>
              </a:rPr>
              <a:t>=</a:t>
            </a:r>
            <a:r>
              <a:rPr sz="2050" spc="484" dirty="0">
                <a:solidFill>
                  <a:srgbClr val="990099"/>
                </a:solidFill>
                <a:latin typeface="Garamond"/>
                <a:cs typeface="Garamond"/>
              </a:rPr>
              <a:t> </a:t>
            </a:r>
            <a:r>
              <a:rPr sz="2050" b="0" i="1" spc="-25" dirty="0">
                <a:solidFill>
                  <a:srgbClr val="990099"/>
                </a:solidFill>
                <a:latin typeface="Bookman Old Style"/>
                <a:cs typeface="Bookman Old Style"/>
              </a:rPr>
              <a:t>α</a:t>
            </a:r>
            <a:r>
              <a:rPr sz="2050" b="0" i="1" spc="-254" dirty="0">
                <a:solidFill>
                  <a:srgbClr val="990099"/>
                </a:solidFill>
                <a:latin typeface="Bookman Old Style"/>
                <a:cs typeface="Bookman Old Style"/>
              </a:rPr>
              <a:t> </a:t>
            </a:r>
            <a:r>
              <a:rPr sz="2050" b="0" i="1" spc="70" dirty="0">
                <a:solidFill>
                  <a:srgbClr val="990099"/>
                </a:solidFill>
                <a:latin typeface="Bookman Old Style"/>
                <a:cs typeface="Bookman Old Style"/>
              </a:rPr>
              <a:t>P</a:t>
            </a:r>
            <a:r>
              <a:rPr sz="2050" b="0" i="1" spc="-335" dirty="0">
                <a:solidFill>
                  <a:srgbClr val="990099"/>
                </a:solidFill>
                <a:latin typeface="Bookman Old Style"/>
                <a:cs typeface="Bookman Old Style"/>
              </a:rPr>
              <a:t> </a:t>
            </a:r>
            <a:r>
              <a:rPr sz="2050" spc="10" dirty="0">
                <a:solidFill>
                  <a:srgbClr val="990099"/>
                </a:solidFill>
                <a:latin typeface="Garamond"/>
                <a:cs typeface="Garamond"/>
              </a:rPr>
              <a:t>(</a:t>
            </a:r>
            <a:r>
              <a:rPr sz="2050" b="0" i="1" spc="10" dirty="0">
                <a:solidFill>
                  <a:srgbClr val="990099"/>
                </a:solidFill>
                <a:latin typeface="Bookman Old Style"/>
                <a:cs typeface="Bookman Old Style"/>
              </a:rPr>
              <a:t>known</a:t>
            </a:r>
            <a:r>
              <a:rPr sz="2050" spc="10" dirty="0">
                <a:solidFill>
                  <a:srgbClr val="990099"/>
                </a:solidFill>
                <a:latin typeface="Garamond"/>
                <a:cs typeface="Garamond"/>
              </a:rPr>
              <a:t>)</a:t>
            </a:r>
            <a:r>
              <a:rPr sz="2050" spc="10" dirty="0">
                <a:solidFill>
                  <a:srgbClr val="990099"/>
                </a:solidFill>
                <a:latin typeface="Century"/>
                <a:cs typeface="Century"/>
              </a:rPr>
              <a:t>P</a:t>
            </a:r>
            <a:r>
              <a:rPr sz="2050" spc="10" dirty="0">
                <a:solidFill>
                  <a:srgbClr val="990099"/>
                </a:solidFill>
                <a:latin typeface="Garamond"/>
                <a:cs typeface="Garamond"/>
              </a:rPr>
              <a:t>(</a:t>
            </a:r>
            <a:r>
              <a:rPr sz="2050" b="0" i="1" spc="10" dirty="0">
                <a:solidFill>
                  <a:srgbClr val="990099"/>
                </a:solidFill>
                <a:latin typeface="Bookman Old Style"/>
                <a:cs typeface="Bookman Old Style"/>
              </a:rPr>
              <a:t>P</a:t>
            </a:r>
            <a:r>
              <a:rPr sz="2100" spc="15" baseline="-11904" dirty="0">
                <a:solidFill>
                  <a:srgbClr val="990099"/>
                </a:solidFill>
                <a:latin typeface="Book Antiqua"/>
                <a:cs typeface="Book Antiqua"/>
              </a:rPr>
              <a:t>1</a:t>
            </a:r>
            <a:r>
              <a:rPr sz="2100" b="0" i="1" spc="15" baseline="-11904" dirty="0">
                <a:solidFill>
                  <a:srgbClr val="990099"/>
                </a:solidFill>
                <a:latin typeface="Bookman Old Style"/>
                <a:cs typeface="Bookman Old Style"/>
              </a:rPr>
              <a:t>,</a:t>
            </a:r>
            <a:r>
              <a:rPr sz="2100" spc="15" baseline="-11904" dirty="0">
                <a:solidFill>
                  <a:srgbClr val="990099"/>
                </a:solidFill>
                <a:latin typeface="Book Antiqua"/>
                <a:cs typeface="Book Antiqua"/>
              </a:rPr>
              <a:t>3</a:t>
            </a:r>
            <a:r>
              <a:rPr sz="2050" spc="10" dirty="0">
                <a:solidFill>
                  <a:srgbClr val="990099"/>
                </a:solidFill>
                <a:latin typeface="Garamond"/>
                <a:cs typeface="Garamond"/>
              </a:rPr>
              <a:t>)</a:t>
            </a:r>
            <a:r>
              <a:rPr sz="2050" spc="-160" dirty="0">
                <a:solidFill>
                  <a:srgbClr val="990099"/>
                </a:solidFill>
                <a:latin typeface="Garamond"/>
                <a:cs typeface="Garamond"/>
              </a:rPr>
              <a:t> </a:t>
            </a:r>
            <a:r>
              <a:rPr sz="2100" b="0" i="1" spc="322" baseline="-57539" dirty="0">
                <a:solidFill>
                  <a:srgbClr val="990099"/>
                </a:solidFill>
                <a:latin typeface="Bookman Old Style"/>
                <a:cs typeface="Bookman Old Style"/>
              </a:rPr>
              <a:t>f</a:t>
            </a:r>
            <a:r>
              <a:rPr sz="2100" b="0" i="1" spc="-397" baseline="-57539" dirty="0">
                <a:solidFill>
                  <a:srgbClr val="990099"/>
                </a:solidFill>
                <a:latin typeface="Bookman Old Style"/>
                <a:cs typeface="Bookman Old Style"/>
              </a:rPr>
              <a:t> </a:t>
            </a:r>
            <a:r>
              <a:rPr sz="2100" b="0" i="1" spc="-52" baseline="-57539" dirty="0">
                <a:solidFill>
                  <a:srgbClr val="990099"/>
                </a:solidFill>
                <a:latin typeface="Bookman Old Style"/>
                <a:cs typeface="Bookman Old Style"/>
              </a:rPr>
              <a:t>r</a:t>
            </a:r>
            <a:r>
              <a:rPr sz="2100" b="0" i="1" spc="-419" baseline="47619" dirty="0">
                <a:solidFill>
                  <a:srgbClr val="990099"/>
                </a:solidFill>
                <a:latin typeface="Bookman Old Style"/>
                <a:cs typeface="Bookman Old Style"/>
              </a:rPr>
              <a:t> </a:t>
            </a:r>
            <a:r>
              <a:rPr sz="2100" b="0" i="1" spc="-44" baseline="-57539" dirty="0">
                <a:solidFill>
                  <a:srgbClr val="990099"/>
                </a:solidFill>
                <a:latin typeface="Bookman Old Style"/>
                <a:cs typeface="Bookman Old Style"/>
              </a:rPr>
              <a:t>inge</a:t>
            </a:r>
            <a:r>
              <a:rPr sz="2100" b="0" i="1" spc="-112" baseline="-57539" dirty="0">
                <a:solidFill>
                  <a:srgbClr val="990099"/>
                </a:solidFill>
                <a:latin typeface="Bookman Old Style"/>
                <a:cs typeface="Bookman Old Style"/>
              </a:rPr>
              <a:t> </a:t>
            </a:r>
            <a:r>
              <a:rPr sz="2050" spc="-95" dirty="0">
                <a:solidFill>
                  <a:srgbClr val="990099"/>
                </a:solidFill>
                <a:latin typeface="Century"/>
                <a:cs typeface="Century"/>
              </a:rPr>
              <a:t>P</a:t>
            </a:r>
            <a:r>
              <a:rPr sz="2050" spc="-95" dirty="0">
                <a:solidFill>
                  <a:srgbClr val="990099"/>
                </a:solidFill>
                <a:latin typeface="Garamond"/>
                <a:cs typeface="Garamond"/>
              </a:rPr>
              <a:t>(</a:t>
            </a:r>
            <a:r>
              <a:rPr sz="2050" b="0" i="1" spc="-95" dirty="0">
                <a:solidFill>
                  <a:srgbClr val="990099"/>
                </a:solidFill>
                <a:latin typeface="Bookman Old Style"/>
                <a:cs typeface="Bookman Old Style"/>
              </a:rPr>
              <a:t>b</a:t>
            </a:r>
            <a:r>
              <a:rPr sz="2050" spc="-95" dirty="0">
                <a:solidFill>
                  <a:srgbClr val="990099"/>
                </a:solidFill>
                <a:latin typeface="Lucida Sans Unicode"/>
                <a:cs typeface="Lucida Sans Unicode"/>
              </a:rPr>
              <a:t>|</a:t>
            </a:r>
            <a:r>
              <a:rPr sz="2050" b="0" i="1" spc="-95" dirty="0">
                <a:solidFill>
                  <a:srgbClr val="990099"/>
                </a:solidFill>
                <a:latin typeface="Bookman Old Style"/>
                <a:cs typeface="Bookman Old Style"/>
              </a:rPr>
              <a:t>known,</a:t>
            </a:r>
            <a:r>
              <a:rPr sz="2050" b="0" i="1" spc="-300" dirty="0">
                <a:solidFill>
                  <a:srgbClr val="990099"/>
                </a:solidFill>
                <a:latin typeface="Bookman Old Style"/>
                <a:cs typeface="Bookman Old Style"/>
              </a:rPr>
              <a:t> </a:t>
            </a:r>
            <a:r>
              <a:rPr sz="2050" b="0" i="1" spc="5" dirty="0">
                <a:solidFill>
                  <a:srgbClr val="990099"/>
                </a:solidFill>
                <a:latin typeface="Bookman Old Style"/>
                <a:cs typeface="Bookman Old Style"/>
              </a:rPr>
              <a:t>P</a:t>
            </a:r>
            <a:r>
              <a:rPr sz="2100" spc="7" baseline="-11904" dirty="0">
                <a:solidFill>
                  <a:srgbClr val="990099"/>
                </a:solidFill>
                <a:latin typeface="Book Antiqua"/>
                <a:cs typeface="Book Antiqua"/>
              </a:rPr>
              <a:t>1</a:t>
            </a:r>
            <a:r>
              <a:rPr sz="2100" b="0" i="1" spc="7" baseline="-11904" dirty="0">
                <a:solidFill>
                  <a:srgbClr val="990099"/>
                </a:solidFill>
                <a:latin typeface="Bookman Old Style"/>
                <a:cs typeface="Bookman Old Style"/>
              </a:rPr>
              <a:t>,</a:t>
            </a:r>
            <a:r>
              <a:rPr sz="2100" spc="7" baseline="-11904" dirty="0">
                <a:solidFill>
                  <a:srgbClr val="990099"/>
                </a:solidFill>
                <a:latin typeface="Book Antiqua"/>
                <a:cs typeface="Book Antiqua"/>
              </a:rPr>
              <a:t>3</a:t>
            </a:r>
            <a:r>
              <a:rPr sz="2050" b="0" i="1" spc="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75" dirty="0">
                <a:solidFill>
                  <a:srgbClr val="990099"/>
                </a:solidFill>
                <a:latin typeface="Bookman Old Style"/>
                <a:cs typeface="Bookman Old Style"/>
              </a:rPr>
              <a:t>fringe</a:t>
            </a:r>
            <a:r>
              <a:rPr sz="2050" spc="75" dirty="0">
                <a:solidFill>
                  <a:srgbClr val="990099"/>
                </a:solidFill>
                <a:latin typeface="Garamond"/>
                <a:cs typeface="Garamond"/>
              </a:rPr>
              <a:t>)</a:t>
            </a:r>
            <a:r>
              <a:rPr sz="2050" b="0" i="1" spc="75" dirty="0">
                <a:solidFill>
                  <a:srgbClr val="990099"/>
                </a:solidFill>
                <a:latin typeface="Bookman Old Style"/>
                <a:cs typeface="Bookman Old Style"/>
              </a:rPr>
              <a:t>P</a:t>
            </a:r>
            <a:r>
              <a:rPr sz="2050" b="0" i="1" spc="-330" dirty="0">
                <a:solidFill>
                  <a:srgbClr val="990099"/>
                </a:solidFill>
                <a:latin typeface="Bookman Old Style"/>
                <a:cs typeface="Bookman Old Style"/>
              </a:rPr>
              <a:t> </a:t>
            </a:r>
            <a:r>
              <a:rPr sz="2050" spc="85" dirty="0">
                <a:solidFill>
                  <a:srgbClr val="990099"/>
                </a:solidFill>
                <a:latin typeface="Garamond"/>
                <a:cs typeface="Garamond"/>
              </a:rPr>
              <a:t>(</a:t>
            </a:r>
            <a:r>
              <a:rPr sz="2050" b="0" i="1" spc="85" dirty="0">
                <a:solidFill>
                  <a:srgbClr val="990099"/>
                </a:solidFill>
                <a:latin typeface="Bookman Old Style"/>
                <a:cs typeface="Bookman Old Style"/>
              </a:rPr>
              <a:t>fringe</a:t>
            </a:r>
            <a:r>
              <a:rPr sz="2050" spc="85" dirty="0">
                <a:solidFill>
                  <a:srgbClr val="990099"/>
                </a:solidFill>
                <a:latin typeface="Garamond"/>
                <a:cs typeface="Garamond"/>
              </a:rPr>
              <a:t>)</a:t>
            </a:r>
            <a:r>
              <a:rPr sz="2050" spc="-175" dirty="0">
                <a:solidFill>
                  <a:srgbClr val="990099"/>
                </a:solidFill>
                <a:latin typeface="Garamond"/>
                <a:cs typeface="Garamond"/>
              </a:rPr>
              <a:t> </a:t>
            </a:r>
            <a:r>
              <a:rPr sz="2100" b="0" i="1" spc="-225" baseline="-57539" dirty="0">
                <a:solidFill>
                  <a:srgbClr val="990099"/>
                </a:solidFill>
                <a:latin typeface="Bookman Old Style"/>
                <a:cs typeface="Bookman Old Style"/>
              </a:rPr>
              <a:t>ot</a:t>
            </a:r>
            <a:r>
              <a:rPr sz="2100" b="0" i="1" spc="-270" baseline="47619" dirty="0">
                <a:solidFill>
                  <a:srgbClr val="990099"/>
                </a:solidFill>
                <a:latin typeface="Bookman Old Style"/>
                <a:cs typeface="Bookman Old Style"/>
              </a:rPr>
              <a:t> </a:t>
            </a:r>
            <a:r>
              <a:rPr sz="2100" b="0" i="1" spc="-52" baseline="-57539" dirty="0">
                <a:solidFill>
                  <a:srgbClr val="990099"/>
                </a:solidFill>
                <a:latin typeface="Bookman Old Style"/>
                <a:cs typeface="Bookman Old Style"/>
              </a:rPr>
              <a:t>her</a:t>
            </a:r>
            <a:r>
              <a:rPr sz="2100" b="0" i="1" spc="-22" baseline="-57539" dirty="0">
                <a:solidFill>
                  <a:srgbClr val="990099"/>
                </a:solidFill>
                <a:latin typeface="Bookman Old Style"/>
                <a:cs typeface="Bookman Old Style"/>
              </a:rPr>
              <a:t> </a:t>
            </a:r>
            <a:r>
              <a:rPr sz="2050" b="0" i="1" spc="70" dirty="0">
                <a:solidFill>
                  <a:srgbClr val="990099"/>
                </a:solidFill>
                <a:latin typeface="Bookman Old Style"/>
                <a:cs typeface="Bookman Old Style"/>
              </a:rPr>
              <a:t>P</a:t>
            </a:r>
            <a:r>
              <a:rPr sz="2050" b="0" i="1" spc="-335" dirty="0">
                <a:solidFill>
                  <a:srgbClr val="990099"/>
                </a:solidFill>
                <a:latin typeface="Bookman Old Style"/>
                <a:cs typeface="Bookman Old Style"/>
              </a:rPr>
              <a:t> </a:t>
            </a:r>
            <a:r>
              <a:rPr sz="2050" dirty="0">
                <a:solidFill>
                  <a:srgbClr val="990099"/>
                </a:solidFill>
                <a:latin typeface="Garamond"/>
                <a:cs typeface="Garamond"/>
              </a:rPr>
              <a:t>(</a:t>
            </a:r>
            <a:r>
              <a:rPr sz="2050" b="0" i="1" dirty="0">
                <a:solidFill>
                  <a:srgbClr val="990099"/>
                </a:solidFill>
                <a:latin typeface="Bookman Old Style"/>
                <a:cs typeface="Bookman Old Style"/>
              </a:rPr>
              <a:t>other</a:t>
            </a:r>
            <a:r>
              <a:rPr sz="2050" dirty="0">
                <a:solidFill>
                  <a:srgbClr val="990099"/>
                </a:solidFill>
                <a:latin typeface="Garamond"/>
                <a:cs typeface="Garamond"/>
              </a:rPr>
              <a:t>)</a:t>
            </a:r>
            <a:endParaRPr sz="2050">
              <a:latin typeface="Garamond"/>
              <a:cs typeface="Garamond"/>
            </a:endParaRPr>
          </a:p>
          <a:p>
            <a:pPr marL="63500">
              <a:lnSpc>
                <a:spcPct val="100000"/>
              </a:lnSpc>
              <a:spcBef>
                <a:spcPts val="1405"/>
              </a:spcBef>
            </a:pPr>
            <a:r>
              <a:rPr sz="2050" spc="120" dirty="0">
                <a:solidFill>
                  <a:srgbClr val="990099"/>
                </a:solidFill>
                <a:latin typeface="Garamond"/>
                <a:cs typeface="Garamond"/>
              </a:rPr>
              <a:t>=</a:t>
            </a:r>
            <a:r>
              <a:rPr sz="2050" spc="480" dirty="0">
                <a:solidFill>
                  <a:srgbClr val="990099"/>
                </a:solidFill>
                <a:latin typeface="Garamond"/>
                <a:cs typeface="Garamond"/>
              </a:rPr>
              <a:t> </a:t>
            </a:r>
            <a:r>
              <a:rPr sz="2050" b="0" i="1" spc="-20" dirty="0">
                <a:solidFill>
                  <a:srgbClr val="990099"/>
                </a:solidFill>
                <a:latin typeface="Bookman Old Style"/>
                <a:cs typeface="Bookman Old Style"/>
              </a:rPr>
              <a:t>α</a:t>
            </a:r>
            <a:r>
              <a:rPr sz="3075" b="0" i="1" spc="262" baseline="23035" dirty="0">
                <a:solidFill>
                  <a:srgbClr val="990099"/>
                </a:solidFill>
                <a:latin typeface="Bookman Old Style"/>
                <a:cs typeface="Bookman Old Style"/>
              </a:rPr>
              <a:t> </a:t>
            </a:r>
            <a:r>
              <a:rPr sz="2050" spc="80" dirty="0">
                <a:solidFill>
                  <a:srgbClr val="990099"/>
                </a:solidFill>
                <a:latin typeface="Century"/>
                <a:cs typeface="Century"/>
              </a:rPr>
              <a:t>P</a:t>
            </a:r>
            <a:r>
              <a:rPr sz="2050" spc="80" dirty="0">
                <a:solidFill>
                  <a:srgbClr val="990099"/>
                </a:solidFill>
                <a:latin typeface="Garamond"/>
                <a:cs typeface="Garamond"/>
              </a:rPr>
              <a:t>(</a:t>
            </a:r>
            <a:r>
              <a:rPr sz="2050" b="0" i="1" spc="80" dirty="0">
                <a:solidFill>
                  <a:srgbClr val="990099"/>
                </a:solidFill>
                <a:latin typeface="Bookman Old Style"/>
                <a:cs typeface="Bookman Old Style"/>
              </a:rPr>
              <a:t>P</a:t>
            </a:r>
            <a:r>
              <a:rPr sz="2100" spc="120" baseline="-11904" dirty="0">
                <a:solidFill>
                  <a:srgbClr val="990099"/>
                </a:solidFill>
                <a:latin typeface="Book Antiqua"/>
                <a:cs typeface="Book Antiqua"/>
              </a:rPr>
              <a:t>1</a:t>
            </a:r>
            <a:r>
              <a:rPr sz="2100" b="0" i="1" spc="120" baseline="-11904" dirty="0">
                <a:solidFill>
                  <a:srgbClr val="990099"/>
                </a:solidFill>
                <a:latin typeface="Bookman Old Style"/>
                <a:cs typeface="Bookman Old Style"/>
              </a:rPr>
              <a:t>,</a:t>
            </a:r>
            <a:r>
              <a:rPr sz="2100" spc="120" baseline="-11904" dirty="0">
                <a:solidFill>
                  <a:srgbClr val="990099"/>
                </a:solidFill>
                <a:latin typeface="Book Antiqua"/>
                <a:cs typeface="Book Antiqua"/>
              </a:rPr>
              <a:t>3</a:t>
            </a:r>
            <a:r>
              <a:rPr sz="2050" spc="80" dirty="0">
                <a:solidFill>
                  <a:srgbClr val="990099"/>
                </a:solidFill>
                <a:latin typeface="Garamond"/>
                <a:cs typeface="Garamond"/>
              </a:rPr>
              <a:t>)</a:t>
            </a:r>
            <a:r>
              <a:rPr sz="2050" spc="-165" dirty="0">
                <a:solidFill>
                  <a:srgbClr val="990099"/>
                </a:solidFill>
                <a:latin typeface="Garamond"/>
                <a:cs typeface="Garamond"/>
              </a:rPr>
              <a:t> </a:t>
            </a:r>
            <a:r>
              <a:rPr sz="2100" b="0" i="1" spc="322" baseline="-57539" dirty="0">
                <a:solidFill>
                  <a:srgbClr val="990099"/>
                </a:solidFill>
                <a:latin typeface="Bookman Old Style"/>
                <a:cs typeface="Bookman Old Style"/>
              </a:rPr>
              <a:t>f</a:t>
            </a:r>
            <a:r>
              <a:rPr sz="2100" b="0" i="1" spc="-397" baseline="-57539" dirty="0">
                <a:solidFill>
                  <a:srgbClr val="990099"/>
                </a:solidFill>
                <a:latin typeface="Bookman Old Style"/>
                <a:cs typeface="Bookman Old Style"/>
              </a:rPr>
              <a:t> </a:t>
            </a:r>
            <a:r>
              <a:rPr sz="2100" b="0" i="1" spc="-52" baseline="-57539" dirty="0">
                <a:solidFill>
                  <a:srgbClr val="990099"/>
                </a:solidFill>
                <a:latin typeface="Bookman Old Style"/>
                <a:cs typeface="Bookman Old Style"/>
              </a:rPr>
              <a:t>r</a:t>
            </a:r>
            <a:r>
              <a:rPr sz="2100" b="0" i="1" spc="-427" baseline="47619" dirty="0">
                <a:solidFill>
                  <a:srgbClr val="990099"/>
                </a:solidFill>
                <a:latin typeface="Bookman Old Style"/>
                <a:cs typeface="Bookman Old Style"/>
              </a:rPr>
              <a:t> </a:t>
            </a:r>
            <a:r>
              <a:rPr sz="2100" b="0" i="1" spc="-44" baseline="-57539" dirty="0">
                <a:solidFill>
                  <a:srgbClr val="990099"/>
                </a:solidFill>
                <a:latin typeface="Bookman Old Style"/>
                <a:cs typeface="Bookman Old Style"/>
              </a:rPr>
              <a:t>inge</a:t>
            </a:r>
            <a:r>
              <a:rPr sz="2100" b="0" i="1" spc="-112" baseline="-57539" dirty="0">
                <a:solidFill>
                  <a:srgbClr val="990099"/>
                </a:solidFill>
                <a:latin typeface="Bookman Old Style"/>
                <a:cs typeface="Bookman Old Style"/>
              </a:rPr>
              <a:t> </a:t>
            </a:r>
            <a:r>
              <a:rPr sz="2050" spc="-95" dirty="0">
                <a:solidFill>
                  <a:srgbClr val="990099"/>
                </a:solidFill>
                <a:latin typeface="Century"/>
                <a:cs typeface="Century"/>
              </a:rPr>
              <a:t>P</a:t>
            </a:r>
            <a:r>
              <a:rPr sz="2050" spc="-95" dirty="0">
                <a:solidFill>
                  <a:srgbClr val="990099"/>
                </a:solidFill>
                <a:latin typeface="Garamond"/>
                <a:cs typeface="Garamond"/>
              </a:rPr>
              <a:t>(</a:t>
            </a:r>
            <a:r>
              <a:rPr sz="2050" b="0" i="1" spc="-95" dirty="0">
                <a:solidFill>
                  <a:srgbClr val="990099"/>
                </a:solidFill>
                <a:latin typeface="Bookman Old Style"/>
                <a:cs typeface="Bookman Old Style"/>
              </a:rPr>
              <a:t>b</a:t>
            </a:r>
            <a:r>
              <a:rPr sz="2050" spc="-95" dirty="0">
                <a:solidFill>
                  <a:srgbClr val="990099"/>
                </a:solidFill>
                <a:latin typeface="Lucida Sans Unicode"/>
                <a:cs typeface="Lucida Sans Unicode"/>
              </a:rPr>
              <a:t>|</a:t>
            </a:r>
            <a:r>
              <a:rPr sz="2050" b="0" i="1" spc="-95" dirty="0">
                <a:solidFill>
                  <a:srgbClr val="990099"/>
                </a:solidFill>
                <a:latin typeface="Bookman Old Style"/>
                <a:cs typeface="Bookman Old Style"/>
              </a:rPr>
              <a:t>known,</a:t>
            </a:r>
            <a:r>
              <a:rPr sz="2050" b="0" i="1" spc="-305" dirty="0">
                <a:solidFill>
                  <a:srgbClr val="990099"/>
                </a:solidFill>
                <a:latin typeface="Bookman Old Style"/>
                <a:cs typeface="Bookman Old Style"/>
              </a:rPr>
              <a:t> </a:t>
            </a:r>
            <a:r>
              <a:rPr sz="2050" b="0" i="1" spc="5" dirty="0">
                <a:solidFill>
                  <a:srgbClr val="990099"/>
                </a:solidFill>
                <a:latin typeface="Bookman Old Style"/>
                <a:cs typeface="Bookman Old Style"/>
              </a:rPr>
              <a:t>P</a:t>
            </a:r>
            <a:r>
              <a:rPr sz="2100" spc="7" baseline="-11904" dirty="0">
                <a:solidFill>
                  <a:srgbClr val="990099"/>
                </a:solidFill>
                <a:latin typeface="Book Antiqua"/>
                <a:cs typeface="Book Antiqua"/>
              </a:rPr>
              <a:t>1</a:t>
            </a:r>
            <a:r>
              <a:rPr sz="2100" b="0" i="1" spc="7" baseline="-11904" dirty="0">
                <a:solidFill>
                  <a:srgbClr val="990099"/>
                </a:solidFill>
                <a:latin typeface="Bookman Old Style"/>
                <a:cs typeface="Bookman Old Style"/>
              </a:rPr>
              <a:t>,</a:t>
            </a:r>
            <a:r>
              <a:rPr sz="2100" spc="7" baseline="-11904" dirty="0">
                <a:solidFill>
                  <a:srgbClr val="990099"/>
                </a:solidFill>
                <a:latin typeface="Book Antiqua"/>
                <a:cs typeface="Book Antiqua"/>
              </a:rPr>
              <a:t>3</a:t>
            </a:r>
            <a:r>
              <a:rPr sz="2050" b="0" i="1" spc="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75" dirty="0">
                <a:solidFill>
                  <a:srgbClr val="990099"/>
                </a:solidFill>
                <a:latin typeface="Bookman Old Style"/>
                <a:cs typeface="Bookman Old Style"/>
              </a:rPr>
              <a:t>fringe</a:t>
            </a:r>
            <a:r>
              <a:rPr sz="2050" spc="75" dirty="0">
                <a:solidFill>
                  <a:srgbClr val="990099"/>
                </a:solidFill>
                <a:latin typeface="Garamond"/>
                <a:cs typeface="Garamond"/>
              </a:rPr>
              <a:t>)</a:t>
            </a:r>
            <a:r>
              <a:rPr sz="2050" b="0" i="1" spc="75" dirty="0">
                <a:solidFill>
                  <a:srgbClr val="990099"/>
                </a:solidFill>
                <a:latin typeface="Bookman Old Style"/>
                <a:cs typeface="Bookman Old Style"/>
              </a:rPr>
              <a:t>P</a:t>
            </a:r>
            <a:r>
              <a:rPr sz="2050" b="0" i="1" spc="-335" dirty="0">
                <a:solidFill>
                  <a:srgbClr val="990099"/>
                </a:solidFill>
                <a:latin typeface="Bookman Old Style"/>
                <a:cs typeface="Bookman Old Style"/>
              </a:rPr>
              <a:t> </a:t>
            </a:r>
            <a:r>
              <a:rPr sz="2050" spc="85" dirty="0">
                <a:solidFill>
                  <a:srgbClr val="990099"/>
                </a:solidFill>
                <a:latin typeface="Garamond"/>
                <a:cs typeface="Garamond"/>
              </a:rPr>
              <a:t>(</a:t>
            </a:r>
            <a:r>
              <a:rPr sz="2050" b="0" i="1" spc="85" dirty="0">
                <a:solidFill>
                  <a:srgbClr val="990099"/>
                </a:solidFill>
                <a:latin typeface="Bookman Old Style"/>
                <a:cs typeface="Bookman Old Style"/>
              </a:rPr>
              <a:t>fringe</a:t>
            </a:r>
            <a:r>
              <a:rPr sz="2050" spc="85" dirty="0">
                <a:solidFill>
                  <a:srgbClr val="990099"/>
                </a:solidFill>
                <a:latin typeface="Garamond"/>
                <a:cs typeface="Garamond"/>
              </a:rPr>
              <a:t>)</a:t>
            </a:r>
            <a:endParaRPr sz="2050">
              <a:latin typeface="Garamond"/>
              <a:cs typeface="Garamon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L="781685">
              <a:lnSpc>
                <a:spcPts val="2635"/>
              </a:lnSpc>
            </a:pPr>
            <a:r>
              <a:rPr spc="60" dirty="0"/>
              <a:t>Using</a:t>
            </a:r>
            <a:r>
              <a:rPr spc="235" dirty="0"/>
              <a:t> </a:t>
            </a:r>
            <a:r>
              <a:rPr spc="80" dirty="0"/>
              <a:t>conditional</a:t>
            </a:r>
            <a:r>
              <a:rPr spc="275" dirty="0"/>
              <a:t> </a:t>
            </a:r>
            <a:r>
              <a:rPr spc="90" dirty="0"/>
              <a:t>independence</a:t>
            </a:r>
            <a:r>
              <a:rPr spc="275" dirty="0"/>
              <a:t> </a:t>
            </a:r>
            <a:r>
              <a:rPr spc="114" dirty="0"/>
              <a:t>contd.</a:t>
            </a:r>
          </a:p>
        </p:txBody>
      </p:sp>
      <p:graphicFrame>
        <p:nvGraphicFramePr>
          <p:cNvPr id="3" name="object 3"/>
          <p:cNvGraphicFramePr>
            <a:graphicFrameLocks noGrp="1"/>
          </p:cNvGraphicFramePr>
          <p:nvPr/>
        </p:nvGraphicFramePr>
        <p:xfrm>
          <a:off x="1146236" y="1572001"/>
          <a:ext cx="1283970" cy="1283970"/>
        </p:xfrm>
        <a:graphic>
          <a:graphicData uri="http://schemas.openxmlformats.org/drawingml/2006/table">
            <a:tbl>
              <a:tblPr firstRow="1" bandRow="1">
                <a:tableStyleId>{2D5ABB26-0587-4C30-8999-92F81FD0307C}</a:tableStyleId>
              </a:tblPr>
              <a:tblGrid>
                <a:gridCol w="427990">
                  <a:extLst>
                    <a:ext uri="{9D8B030D-6E8A-4147-A177-3AD203B41FA5}">
                      <a16:colId xmlns:a16="http://schemas.microsoft.com/office/drawing/2014/main" val="20000"/>
                    </a:ext>
                  </a:extLst>
                </a:gridCol>
                <a:gridCol w="427990">
                  <a:extLst>
                    <a:ext uri="{9D8B030D-6E8A-4147-A177-3AD203B41FA5}">
                      <a16:colId xmlns:a16="http://schemas.microsoft.com/office/drawing/2014/main" val="20001"/>
                    </a:ext>
                  </a:extLst>
                </a:gridCol>
                <a:gridCol w="427990">
                  <a:extLst>
                    <a:ext uri="{9D8B030D-6E8A-4147-A177-3AD203B41FA5}">
                      <a16:colId xmlns:a16="http://schemas.microsoft.com/office/drawing/2014/main" val="20002"/>
                    </a:ext>
                  </a:extLst>
                </a:gridCol>
              </a:tblGrid>
              <a:tr h="427990">
                <a:tc>
                  <a:txBody>
                    <a:bodyPr/>
                    <a:lstStyle/>
                    <a:p>
                      <a:pPr marL="28575">
                        <a:lnSpc>
                          <a:spcPts val="715"/>
                        </a:lnSpc>
                      </a:pPr>
                      <a:r>
                        <a:rPr sz="600" spc="15" dirty="0">
                          <a:latin typeface="Arial"/>
                          <a:cs typeface="Arial"/>
                        </a:rPr>
                        <a:t>1,3</a:t>
                      </a:r>
                      <a:endParaRPr sz="6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00"/>
                    </a:solidFill>
                  </a:tcPr>
                </a:tc>
                <a:tc gridSpan="2">
                  <a:txBody>
                    <a:bodyPr/>
                    <a:lstStyle/>
                    <a:p>
                      <a:pPr>
                        <a:lnSpc>
                          <a:spcPct val="100000"/>
                        </a:lnSpc>
                      </a:pPr>
                      <a:endParaRPr sz="1300">
                        <a:latin typeface="Times New Roman"/>
                        <a:cs typeface="Times New Roman"/>
                      </a:endParaRPr>
                    </a:p>
                  </a:txBody>
                  <a:tcPr marL="0" marR="0" marT="0" marB="0">
                    <a:lnL w="19050">
                      <a:solidFill>
                        <a:srgbClr val="000000"/>
                      </a:solidFill>
                      <a:prstDash val="solid"/>
                    </a:lnL>
                  </a:tcPr>
                </a:tc>
                <a:tc hMerge="1">
                  <a:txBody>
                    <a:bodyPr/>
                    <a:lstStyle/>
                    <a:p>
                      <a:endParaRPr/>
                    </a:p>
                  </a:txBody>
                  <a:tcPr marL="0" marR="0" marT="0" marB="0"/>
                </a:tc>
                <a:extLst>
                  <a:ext uri="{0D108BD9-81ED-4DB2-BD59-A6C34878D82A}">
                    <a16:rowId xmlns:a16="http://schemas.microsoft.com/office/drawing/2014/main" val="10000"/>
                  </a:ext>
                </a:extLst>
              </a:tr>
              <a:tr h="427990">
                <a:tc>
                  <a:txBody>
                    <a:bodyPr/>
                    <a:lstStyle/>
                    <a:p>
                      <a:pPr marL="28575">
                        <a:lnSpc>
                          <a:spcPts val="665"/>
                        </a:lnSpc>
                      </a:pPr>
                      <a:r>
                        <a:rPr sz="600" spc="15" dirty="0">
                          <a:latin typeface="Arial"/>
                          <a:cs typeface="Arial"/>
                        </a:rPr>
                        <a:t>1,2</a:t>
                      </a:r>
                      <a:endParaRPr sz="600">
                        <a:latin typeface="Arial"/>
                        <a:cs typeface="Arial"/>
                      </a:endParaRPr>
                    </a:p>
                    <a:p>
                      <a:pPr marL="1905" algn="ctr">
                        <a:lnSpc>
                          <a:spcPct val="100000"/>
                        </a:lnSpc>
                        <a:spcBef>
                          <a:spcPts val="40"/>
                        </a:spcBef>
                      </a:pPr>
                      <a:r>
                        <a:rPr sz="600" b="1" dirty="0">
                          <a:latin typeface="Times New Roman"/>
                          <a:cs typeface="Times New Roman"/>
                        </a:rPr>
                        <a:t>B</a:t>
                      </a:r>
                      <a:endParaRPr sz="600">
                        <a:latin typeface="Times New Roman"/>
                        <a:cs typeface="Times New Roman"/>
                      </a:endParaRPr>
                    </a:p>
                    <a:p>
                      <a:pPr>
                        <a:lnSpc>
                          <a:spcPct val="100000"/>
                        </a:lnSpc>
                        <a:spcBef>
                          <a:spcPts val="30"/>
                        </a:spcBef>
                      </a:pPr>
                      <a:endParaRPr sz="650">
                        <a:latin typeface="Times New Roman"/>
                        <a:cs typeface="Times New Roman"/>
                      </a:endParaRPr>
                    </a:p>
                    <a:p>
                      <a:pPr marL="4445" algn="ctr">
                        <a:lnSpc>
                          <a:spcPct val="100000"/>
                        </a:lnSpc>
                      </a:pPr>
                      <a:r>
                        <a:rPr sz="600" b="1" spc="25" dirty="0">
                          <a:latin typeface="Times New Roman"/>
                          <a:cs typeface="Times New Roman"/>
                        </a:rPr>
                        <a:t>OK</a:t>
                      </a:r>
                      <a:endParaRPr sz="600">
                        <a:latin typeface="Times New Roman"/>
                        <a:cs typeface="Times New Roman"/>
                      </a:endParaRPr>
                    </a:p>
                  </a:txBody>
                  <a:tcPr marL="0" marR="0" marT="0" marB="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marL="27940">
                        <a:lnSpc>
                          <a:spcPts val="665"/>
                        </a:lnSpc>
                      </a:pPr>
                      <a:r>
                        <a:rPr sz="600" spc="15" dirty="0">
                          <a:latin typeface="Arial"/>
                          <a:cs typeface="Arial"/>
                        </a:rPr>
                        <a:t>2,2</a:t>
                      </a:r>
                      <a:endParaRPr sz="6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00"/>
                    </a:solidFill>
                  </a:tcPr>
                </a:tc>
                <a:tc>
                  <a:txBody>
                    <a:bodyPr/>
                    <a:lstStyle/>
                    <a:p>
                      <a:pPr>
                        <a:lnSpc>
                          <a:spcPct val="100000"/>
                        </a:lnSpc>
                      </a:pPr>
                      <a:endParaRPr sz="1300">
                        <a:latin typeface="Times New Roman"/>
                        <a:cs typeface="Times New Roman"/>
                      </a:endParaRPr>
                    </a:p>
                  </a:txBody>
                  <a:tcPr marL="0" marR="0" marT="0" marB="0">
                    <a:lnL w="6350">
                      <a:solidFill>
                        <a:srgbClr val="000000"/>
                      </a:solidFill>
                      <a:prstDash val="solid"/>
                    </a:lnL>
                    <a:lnB w="6350">
                      <a:solidFill>
                        <a:srgbClr val="000000"/>
                      </a:solidFill>
                      <a:prstDash val="solid"/>
                    </a:lnB>
                  </a:tcPr>
                </a:tc>
                <a:extLst>
                  <a:ext uri="{0D108BD9-81ED-4DB2-BD59-A6C34878D82A}">
                    <a16:rowId xmlns:a16="http://schemas.microsoft.com/office/drawing/2014/main" val="10001"/>
                  </a:ext>
                </a:extLst>
              </a:tr>
              <a:tr h="427990">
                <a:tc>
                  <a:txBody>
                    <a:bodyPr/>
                    <a:lstStyle/>
                    <a:p>
                      <a:pPr marL="28575">
                        <a:lnSpc>
                          <a:spcPts val="665"/>
                        </a:lnSpc>
                      </a:pPr>
                      <a:r>
                        <a:rPr sz="600" spc="15" dirty="0">
                          <a:latin typeface="Arial"/>
                          <a:cs typeface="Arial"/>
                        </a:rPr>
                        <a:t>1,1</a:t>
                      </a:r>
                      <a:endParaRPr sz="600">
                        <a:latin typeface="Arial"/>
                        <a:cs typeface="Arial"/>
                      </a:endParaRPr>
                    </a:p>
                    <a:p>
                      <a:pPr>
                        <a:lnSpc>
                          <a:spcPct val="100000"/>
                        </a:lnSpc>
                      </a:pPr>
                      <a:endParaRPr sz="700">
                        <a:latin typeface="Times New Roman"/>
                        <a:cs typeface="Times New Roman"/>
                      </a:endParaRPr>
                    </a:p>
                    <a:p>
                      <a:pPr>
                        <a:lnSpc>
                          <a:spcPct val="100000"/>
                        </a:lnSpc>
                        <a:spcBef>
                          <a:spcPts val="45"/>
                        </a:spcBef>
                      </a:pPr>
                      <a:endParaRPr sz="600">
                        <a:latin typeface="Times New Roman"/>
                        <a:cs typeface="Times New Roman"/>
                      </a:endParaRPr>
                    </a:p>
                    <a:p>
                      <a:pPr marL="4445" algn="ctr">
                        <a:lnSpc>
                          <a:spcPct val="100000"/>
                        </a:lnSpc>
                      </a:pPr>
                      <a:r>
                        <a:rPr sz="600" b="1" spc="25" dirty="0">
                          <a:latin typeface="Times New Roman"/>
                          <a:cs typeface="Times New Roman"/>
                        </a:rPr>
                        <a:t>OK</a:t>
                      </a:r>
                      <a:endParaRPr sz="6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7940">
                        <a:lnSpc>
                          <a:spcPts val="665"/>
                        </a:lnSpc>
                      </a:pPr>
                      <a:r>
                        <a:rPr sz="600" spc="15" dirty="0">
                          <a:latin typeface="Arial"/>
                          <a:cs typeface="Arial"/>
                        </a:rPr>
                        <a:t>2,1</a:t>
                      </a:r>
                      <a:endParaRPr sz="600">
                        <a:latin typeface="Arial"/>
                        <a:cs typeface="Arial"/>
                      </a:endParaRPr>
                    </a:p>
                    <a:p>
                      <a:pPr marL="1905" algn="ctr">
                        <a:lnSpc>
                          <a:spcPct val="100000"/>
                        </a:lnSpc>
                        <a:spcBef>
                          <a:spcPts val="40"/>
                        </a:spcBef>
                      </a:pPr>
                      <a:r>
                        <a:rPr sz="600" b="1" dirty="0">
                          <a:latin typeface="Times New Roman"/>
                          <a:cs typeface="Times New Roman"/>
                        </a:rPr>
                        <a:t>B</a:t>
                      </a:r>
                      <a:endParaRPr sz="600">
                        <a:latin typeface="Times New Roman"/>
                        <a:cs typeface="Times New Roman"/>
                      </a:endParaRPr>
                    </a:p>
                    <a:p>
                      <a:pPr>
                        <a:lnSpc>
                          <a:spcPct val="100000"/>
                        </a:lnSpc>
                        <a:spcBef>
                          <a:spcPts val="30"/>
                        </a:spcBef>
                      </a:pPr>
                      <a:endParaRPr sz="650">
                        <a:latin typeface="Times New Roman"/>
                        <a:cs typeface="Times New Roman"/>
                      </a:endParaRPr>
                    </a:p>
                    <a:p>
                      <a:pPr marL="15875" algn="ctr">
                        <a:lnSpc>
                          <a:spcPct val="100000"/>
                        </a:lnSpc>
                        <a:spcBef>
                          <a:spcPts val="5"/>
                        </a:spcBef>
                      </a:pPr>
                      <a:r>
                        <a:rPr sz="600" b="1" spc="25" dirty="0">
                          <a:latin typeface="Times New Roman"/>
                          <a:cs typeface="Times New Roman"/>
                        </a:rPr>
                        <a:t>OK</a:t>
                      </a:r>
                      <a:endParaRPr sz="6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2225">
                        <a:lnSpc>
                          <a:spcPts val="665"/>
                        </a:lnSpc>
                      </a:pPr>
                      <a:r>
                        <a:rPr sz="600" spc="15" dirty="0">
                          <a:latin typeface="Arial"/>
                          <a:cs typeface="Arial"/>
                        </a:rPr>
                        <a:t>3,1</a:t>
                      </a:r>
                      <a:endParaRPr sz="600" dirty="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extLst>
                  <a:ext uri="{0D108BD9-81ED-4DB2-BD59-A6C34878D82A}">
                    <a16:rowId xmlns:a16="http://schemas.microsoft.com/office/drawing/2014/main" val="10002"/>
                  </a:ext>
                </a:extLst>
              </a:tr>
            </a:tbl>
          </a:graphicData>
        </a:graphic>
      </p:graphicFrame>
      <p:graphicFrame>
        <p:nvGraphicFramePr>
          <p:cNvPr id="4" name="object 4"/>
          <p:cNvGraphicFramePr>
            <a:graphicFrameLocks noGrp="1"/>
          </p:cNvGraphicFramePr>
          <p:nvPr/>
        </p:nvGraphicFramePr>
        <p:xfrm>
          <a:off x="4190820" y="1572001"/>
          <a:ext cx="1283970" cy="1283970"/>
        </p:xfrm>
        <a:graphic>
          <a:graphicData uri="http://schemas.openxmlformats.org/drawingml/2006/table">
            <a:tbl>
              <a:tblPr firstRow="1" bandRow="1">
                <a:tableStyleId>{2D5ABB26-0587-4C30-8999-92F81FD0307C}</a:tableStyleId>
              </a:tblPr>
              <a:tblGrid>
                <a:gridCol w="427990">
                  <a:extLst>
                    <a:ext uri="{9D8B030D-6E8A-4147-A177-3AD203B41FA5}">
                      <a16:colId xmlns:a16="http://schemas.microsoft.com/office/drawing/2014/main" val="20000"/>
                    </a:ext>
                  </a:extLst>
                </a:gridCol>
                <a:gridCol w="427990">
                  <a:extLst>
                    <a:ext uri="{9D8B030D-6E8A-4147-A177-3AD203B41FA5}">
                      <a16:colId xmlns:a16="http://schemas.microsoft.com/office/drawing/2014/main" val="20001"/>
                    </a:ext>
                  </a:extLst>
                </a:gridCol>
                <a:gridCol w="427990">
                  <a:extLst>
                    <a:ext uri="{9D8B030D-6E8A-4147-A177-3AD203B41FA5}">
                      <a16:colId xmlns:a16="http://schemas.microsoft.com/office/drawing/2014/main" val="20002"/>
                    </a:ext>
                  </a:extLst>
                </a:gridCol>
              </a:tblGrid>
              <a:tr h="427990">
                <a:tc>
                  <a:txBody>
                    <a:bodyPr/>
                    <a:lstStyle/>
                    <a:p>
                      <a:pPr marL="28575">
                        <a:lnSpc>
                          <a:spcPts val="715"/>
                        </a:lnSpc>
                      </a:pPr>
                      <a:r>
                        <a:rPr sz="600" spc="15" dirty="0">
                          <a:latin typeface="Arial"/>
                          <a:cs typeface="Arial"/>
                        </a:rPr>
                        <a:t>1,3</a:t>
                      </a:r>
                      <a:endParaRPr sz="6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00"/>
                    </a:solidFill>
                  </a:tcPr>
                </a:tc>
                <a:tc gridSpan="2">
                  <a:txBody>
                    <a:bodyPr/>
                    <a:lstStyle/>
                    <a:p>
                      <a:pPr>
                        <a:lnSpc>
                          <a:spcPct val="100000"/>
                        </a:lnSpc>
                      </a:pPr>
                      <a:endParaRPr sz="1300">
                        <a:latin typeface="Times New Roman"/>
                        <a:cs typeface="Times New Roman"/>
                      </a:endParaRPr>
                    </a:p>
                  </a:txBody>
                  <a:tcPr marL="0" marR="0" marT="0" marB="0">
                    <a:lnL w="19050">
                      <a:solidFill>
                        <a:srgbClr val="000000"/>
                      </a:solidFill>
                      <a:prstDash val="solid"/>
                    </a:lnL>
                  </a:tcPr>
                </a:tc>
                <a:tc hMerge="1">
                  <a:txBody>
                    <a:bodyPr/>
                    <a:lstStyle/>
                    <a:p>
                      <a:endParaRPr/>
                    </a:p>
                  </a:txBody>
                  <a:tcPr marL="0" marR="0" marT="0" marB="0"/>
                </a:tc>
                <a:extLst>
                  <a:ext uri="{0D108BD9-81ED-4DB2-BD59-A6C34878D82A}">
                    <a16:rowId xmlns:a16="http://schemas.microsoft.com/office/drawing/2014/main" val="10000"/>
                  </a:ext>
                </a:extLst>
              </a:tr>
              <a:tr h="427990">
                <a:tc>
                  <a:txBody>
                    <a:bodyPr/>
                    <a:lstStyle/>
                    <a:p>
                      <a:pPr marL="28575">
                        <a:lnSpc>
                          <a:spcPts val="665"/>
                        </a:lnSpc>
                      </a:pPr>
                      <a:r>
                        <a:rPr sz="600" spc="15" dirty="0">
                          <a:latin typeface="Arial"/>
                          <a:cs typeface="Arial"/>
                        </a:rPr>
                        <a:t>1,2</a:t>
                      </a:r>
                      <a:endParaRPr sz="600">
                        <a:latin typeface="Arial"/>
                        <a:cs typeface="Arial"/>
                      </a:endParaRPr>
                    </a:p>
                    <a:p>
                      <a:pPr marL="1905" algn="ctr">
                        <a:lnSpc>
                          <a:spcPct val="100000"/>
                        </a:lnSpc>
                        <a:spcBef>
                          <a:spcPts val="40"/>
                        </a:spcBef>
                      </a:pPr>
                      <a:r>
                        <a:rPr sz="600" b="1" dirty="0">
                          <a:latin typeface="Times New Roman"/>
                          <a:cs typeface="Times New Roman"/>
                        </a:rPr>
                        <a:t>B</a:t>
                      </a:r>
                      <a:endParaRPr sz="600">
                        <a:latin typeface="Times New Roman"/>
                        <a:cs typeface="Times New Roman"/>
                      </a:endParaRPr>
                    </a:p>
                    <a:p>
                      <a:pPr>
                        <a:lnSpc>
                          <a:spcPct val="100000"/>
                        </a:lnSpc>
                        <a:spcBef>
                          <a:spcPts val="30"/>
                        </a:spcBef>
                      </a:pPr>
                      <a:endParaRPr sz="650">
                        <a:latin typeface="Times New Roman"/>
                        <a:cs typeface="Times New Roman"/>
                      </a:endParaRPr>
                    </a:p>
                    <a:p>
                      <a:pPr marL="4445" algn="ctr">
                        <a:lnSpc>
                          <a:spcPct val="100000"/>
                        </a:lnSpc>
                      </a:pPr>
                      <a:r>
                        <a:rPr sz="600" b="1" spc="25" dirty="0">
                          <a:latin typeface="Times New Roman"/>
                          <a:cs typeface="Times New Roman"/>
                        </a:rPr>
                        <a:t>OK</a:t>
                      </a:r>
                      <a:endParaRPr sz="600">
                        <a:latin typeface="Times New Roman"/>
                        <a:cs typeface="Times New Roman"/>
                      </a:endParaRPr>
                    </a:p>
                  </a:txBody>
                  <a:tcPr marL="0" marR="0" marT="0" marB="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marL="27940">
                        <a:lnSpc>
                          <a:spcPts val="665"/>
                        </a:lnSpc>
                      </a:pPr>
                      <a:r>
                        <a:rPr sz="600" spc="15" dirty="0">
                          <a:latin typeface="Arial"/>
                          <a:cs typeface="Arial"/>
                        </a:rPr>
                        <a:t>2,2</a:t>
                      </a:r>
                      <a:endParaRPr sz="6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00"/>
                    </a:solidFill>
                  </a:tcPr>
                </a:tc>
                <a:tc>
                  <a:txBody>
                    <a:bodyPr/>
                    <a:lstStyle/>
                    <a:p>
                      <a:pPr>
                        <a:lnSpc>
                          <a:spcPct val="100000"/>
                        </a:lnSpc>
                      </a:pPr>
                      <a:endParaRPr sz="1300">
                        <a:latin typeface="Times New Roman"/>
                        <a:cs typeface="Times New Roman"/>
                      </a:endParaRPr>
                    </a:p>
                  </a:txBody>
                  <a:tcPr marL="0" marR="0" marT="0" marB="0">
                    <a:lnL w="6350">
                      <a:solidFill>
                        <a:srgbClr val="000000"/>
                      </a:solidFill>
                      <a:prstDash val="solid"/>
                    </a:lnL>
                    <a:lnB w="6350">
                      <a:solidFill>
                        <a:srgbClr val="000000"/>
                      </a:solidFill>
                      <a:prstDash val="solid"/>
                    </a:lnB>
                  </a:tcPr>
                </a:tc>
                <a:extLst>
                  <a:ext uri="{0D108BD9-81ED-4DB2-BD59-A6C34878D82A}">
                    <a16:rowId xmlns:a16="http://schemas.microsoft.com/office/drawing/2014/main" val="10001"/>
                  </a:ext>
                </a:extLst>
              </a:tr>
              <a:tr h="427990">
                <a:tc>
                  <a:txBody>
                    <a:bodyPr/>
                    <a:lstStyle/>
                    <a:p>
                      <a:pPr marL="28575">
                        <a:lnSpc>
                          <a:spcPts val="665"/>
                        </a:lnSpc>
                      </a:pPr>
                      <a:r>
                        <a:rPr sz="600" spc="15" dirty="0">
                          <a:latin typeface="Arial"/>
                          <a:cs typeface="Arial"/>
                        </a:rPr>
                        <a:t>1,1</a:t>
                      </a:r>
                      <a:endParaRPr sz="600">
                        <a:latin typeface="Arial"/>
                        <a:cs typeface="Arial"/>
                      </a:endParaRPr>
                    </a:p>
                    <a:p>
                      <a:pPr>
                        <a:lnSpc>
                          <a:spcPct val="100000"/>
                        </a:lnSpc>
                      </a:pPr>
                      <a:endParaRPr sz="700">
                        <a:latin typeface="Times New Roman"/>
                        <a:cs typeface="Times New Roman"/>
                      </a:endParaRPr>
                    </a:p>
                    <a:p>
                      <a:pPr>
                        <a:lnSpc>
                          <a:spcPct val="100000"/>
                        </a:lnSpc>
                        <a:spcBef>
                          <a:spcPts val="45"/>
                        </a:spcBef>
                      </a:pPr>
                      <a:endParaRPr sz="600">
                        <a:latin typeface="Times New Roman"/>
                        <a:cs typeface="Times New Roman"/>
                      </a:endParaRPr>
                    </a:p>
                    <a:p>
                      <a:pPr marL="4445" algn="ctr">
                        <a:lnSpc>
                          <a:spcPct val="100000"/>
                        </a:lnSpc>
                      </a:pPr>
                      <a:r>
                        <a:rPr sz="600" b="1" spc="25" dirty="0">
                          <a:latin typeface="Times New Roman"/>
                          <a:cs typeface="Times New Roman"/>
                        </a:rPr>
                        <a:t>OK</a:t>
                      </a:r>
                      <a:endParaRPr sz="6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7940">
                        <a:lnSpc>
                          <a:spcPts val="665"/>
                        </a:lnSpc>
                      </a:pPr>
                      <a:r>
                        <a:rPr sz="600" spc="15" dirty="0">
                          <a:latin typeface="Arial"/>
                          <a:cs typeface="Arial"/>
                        </a:rPr>
                        <a:t>2,1</a:t>
                      </a:r>
                      <a:endParaRPr sz="600">
                        <a:latin typeface="Arial"/>
                        <a:cs typeface="Arial"/>
                      </a:endParaRPr>
                    </a:p>
                    <a:p>
                      <a:pPr marL="1905" algn="ctr">
                        <a:lnSpc>
                          <a:spcPct val="100000"/>
                        </a:lnSpc>
                        <a:spcBef>
                          <a:spcPts val="40"/>
                        </a:spcBef>
                      </a:pPr>
                      <a:r>
                        <a:rPr sz="600" b="1" dirty="0">
                          <a:latin typeface="Times New Roman"/>
                          <a:cs typeface="Times New Roman"/>
                        </a:rPr>
                        <a:t>B</a:t>
                      </a:r>
                      <a:endParaRPr sz="600">
                        <a:latin typeface="Times New Roman"/>
                        <a:cs typeface="Times New Roman"/>
                      </a:endParaRPr>
                    </a:p>
                    <a:p>
                      <a:pPr>
                        <a:lnSpc>
                          <a:spcPct val="100000"/>
                        </a:lnSpc>
                        <a:spcBef>
                          <a:spcPts val="30"/>
                        </a:spcBef>
                      </a:pPr>
                      <a:endParaRPr sz="650">
                        <a:latin typeface="Times New Roman"/>
                        <a:cs typeface="Times New Roman"/>
                      </a:endParaRPr>
                    </a:p>
                    <a:p>
                      <a:pPr marL="15875" algn="ctr">
                        <a:lnSpc>
                          <a:spcPct val="100000"/>
                        </a:lnSpc>
                        <a:spcBef>
                          <a:spcPts val="5"/>
                        </a:spcBef>
                      </a:pPr>
                      <a:r>
                        <a:rPr sz="600" b="1" spc="25" dirty="0">
                          <a:latin typeface="Times New Roman"/>
                          <a:cs typeface="Times New Roman"/>
                        </a:rPr>
                        <a:t>OK</a:t>
                      </a:r>
                      <a:endParaRPr sz="6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2225">
                        <a:lnSpc>
                          <a:spcPts val="665"/>
                        </a:lnSpc>
                      </a:pPr>
                      <a:r>
                        <a:rPr sz="600" spc="15" dirty="0">
                          <a:latin typeface="Arial"/>
                          <a:cs typeface="Arial"/>
                        </a:rPr>
                        <a:t>3,1</a:t>
                      </a:r>
                      <a:endParaRPr sz="6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extLst>
                  <a:ext uri="{0D108BD9-81ED-4DB2-BD59-A6C34878D82A}">
                    <a16:rowId xmlns:a16="http://schemas.microsoft.com/office/drawing/2014/main" val="10002"/>
                  </a:ext>
                </a:extLst>
              </a:tr>
            </a:tbl>
          </a:graphicData>
        </a:graphic>
      </p:graphicFrame>
      <p:graphicFrame>
        <p:nvGraphicFramePr>
          <p:cNvPr id="5" name="object 5"/>
          <p:cNvGraphicFramePr>
            <a:graphicFrameLocks noGrp="1"/>
          </p:cNvGraphicFramePr>
          <p:nvPr/>
        </p:nvGraphicFramePr>
        <p:xfrm>
          <a:off x="2668522" y="1572001"/>
          <a:ext cx="1283970" cy="1283970"/>
        </p:xfrm>
        <a:graphic>
          <a:graphicData uri="http://schemas.openxmlformats.org/drawingml/2006/table">
            <a:tbl>
              <a:tblPr firstRow="1" bandRow="1">
                <a:tableStyleId>{2D5ABB26-0587-4C30-8999-92F81FD0307C}</a:tableStyleId>
              </a:tblPr>
              <a:tblGrid>
                <a:gridCol w="427990">
                  <a:extLst>
                    <a:ext uri="{9D8B030D-6E8A-4147-A177-3AD203B41FA5}">
                      <a16:colId xmlns:a16="http://schemas.microsoft.com/office/drawing/2014/main" val="20000"/>
                    </a:ext>
                  </a:extLst>
                </a:gridCol>
                <a:gridCol w="427990">
                  <a:extLst>
                    <a:ext uri="{9D8B030D-6E8A-4147-A177-3AD203B41FA5}">
                      <a16:colId xmlns:a16="http://schemas.microsoft.com/office/drawing/2014/main" val="20001"/>
                    </a:ext>
                  </a:extLst>
                </a:gridCol>
                <a:gridCol w="427990">
                  <a:extLst>
                    <a:ext uri="{9D8B030D-6E8A-4147-A177-3AD203B41FA5}">
                      <a16:colId xmlns:a16="http://schemas.microsoft.com/office/drawing/2014/main" val="20002"/>
                    </a:ext>
                  </a:extLst>
                </a:gridCol>
              </a:tblGrid>
              <a:tr h="427990">
                <a:tc>
                  <a:txBody>
                    <a:bodyPr/>
                    <a:lstStyle/>
                    <a:p>
                      <a:pPr marL="28575">
                        <a:lnSpc>
                          <a:spcPts val="715"/>
                        </a:lnSpc>
                      </a:pPr>
                      <a:r>
                        <a:rPr sz="600" spc="15" dirty="0">
                          <a:latin typeface="Arial"/>
                          <a:cs typeface="Arial"/>
                        </a:rPr>
                        <a:t>1,3</a:t>
                      </a:r>
                      <a:endParaRPr sz="6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00"/>
                    </a:solidFill>
                  </a:tcPr>
                </a:tc>
                <a:tc gridSpan="2">
                  <a:txBody>
                    <a:bodyPr/>
                    <a:lstStyle/>
                    <a:p>
                      <a:pPr>
                        <a:lnSpc>
                          <a:spcPct val="100000"/>
                        </a:lnSpc>
                      </a:pPr>
                      <a:endParaRPr sz="1300">
                        <a:latin typeface="Times New Roman"/>
                        <a:cs typeface="Times New Roman"/>
                      </a:endParaRPr>
                    </a:p>
                  </a:txBody>
                  <a:tcPr marL="0" marR="0" marT="0" marB="0">
                    <a:lnL w="19050">
                      <a:solidFill>
                        <a:srgbClr val="000000"/>
                      </a:solidFill>
                      <a:prstDash val="solid"/>
                    </a:lnL>
                  </a:tcPr>
                </a:tc>
                <a:tc hMerge="1">
                  <a:txBody>
                    <a:bodyPr/>
                    <a:lstStyle/>
                    <a:p>
                      <a:endParaRPr/>
                    </a:p>
                  </a:txBody>
                  <a:tcPr marL="0" marR="0" marT="0" marB="0"/>
                </a:tc>
                <a:extLst>
                  <a:ext uri="{0D108BD9-81ED-4DB2-BD59-A6C34878D82A}">
                    <a16:rowId xmlns:a16="http://schemas.microsoft.com/office/drawing/2014/main" val="10000"/>
                  </a:ext>
                </a:extLst>
              </a:tr>
              <a:tr h="427990">
                <a:tc>
                  <a:txBody>
                    <a:bodyPr/>
                    <a:lstStyle/>
                    <a:p>
                      <a:pPr marL="28575">
                        <a:lnSpc>
                          <a:spcPts val="665"/>
                        </a:lnSpc>
                      </a:pPr>
                      <a:r>
                        <a:rPr sz="600" spc="15" dirty="0">
                          <a:latin typeface="Arial"/>
                          <a:cs typeface="Arial"/>
                        </a:rPr>
                        <a:t>1,2</a:t>
                      </a:r>
                      <a:endParaRPr sz="600">
                        <a:latin typeface="Arial"/>
                        <a:cs typeface="Arial"/>
                      </a:endParaRPr>
                    </a:p>
                    <a:p>
                      <a:pPr marL="1905" algn="ctr">
                        <a:lnSpc>
                          <a:spcPct val="100000"/>
                        </a:lnSpc>
                        <a:spcBef>
                          <a:spcPts val="40"/>
                        </a:spcBef>
                      </a:pPr>
                      <a:r>
                        <a:rPr sz="600" b="1" dirty="0">
                          <a:latin typeface="Times New Roman"/>
                          <a:cs typeface="Times New Roman"/>
                        </a:rPr>
                        <a:t>B</a:t>
                      </a:r>
                      <a:endParaRPr sz="600">
                        <a:latin typeface="Times New Roman"/>
                        <a:cs typeface="Times New Roman"/>
                      </a:endParaRPr>
                    </a:p>
                    <a:p>
                      <a:pPr>
                        <a:lnSpc>
                          <a:spcPct val="100000"/>
                        </a:lnSpc>
                        <a:spcBef>
                          <a:spcPts val="30"/>
                        </a:spcBef>
                      </a:pPr>
                      <a:endParaRPr sz="650">
                        <a:latin typeface="Times New Roman"/>
                        <a:cs typeface="Times New Roman"/>
                      </a:endParaRPr>
                    </a:p>
                    <a:p>
                      <a:pPr marL="4445" algn="ctr">
                        <a:lnSpc>
                          <a:spcPct val="100000"/>
                        </a:lnSpc>
                      </a:pPr>
                      <a:r>
                        <a:rPr sz="600" b="1" spc="25" dirty="0">
                          <a:latin typeface="Times New Roman"/>
                          <a:cs typeface="Times New Roman"/>
                        </a:rPr>
                        <a:t>OK</a:t>
                      </a:r>
                      <a:endParaRPr sz="600">
                        <a:latin typeface="Times New Roman"/>
                        <a:cs typeface="Times New Roman"/>
                      </a:endParaRPr>
                    </a:p>
                  </a:txBody>
                  <a:tcPr marL="0" marR="0" marT="0" marB="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marL="27940">
                        <a:lnSpc>
                          <a:spcPts val="665"/>
                        </a:lnSpc>
                      </a:pPr>
                      <a:r>
                        <a:rPr sz="600" spc="15" dirty="0">
                          <a:latin typeface="Arial"/>
                          <a:cs typeface="Arial"/>
                        </a:rPr>
                        <a:t>2,2</a:t>
                      </a:r>
                      <a:endParaRPr sz="6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00"/>
                    </a:solidFill>
                  </a:tcPr>
                </a:tc>
                <a:tc>
                  <a:txBody>
                    <a:bodyPr/>
                    <a:lstStyle/>
                    <a:p>
                      <a:pPr>
                        <a:lnSpc>
                          <a:spcPct val="100000"/>
                        </a:lnSpc>
                      </a:pPr>
                      <a:endParaRPr sz="1300">
                        <a:latin typeface="Times New Roman"/>
                        <a:cs typeface="Times New Roman"/>
                      </a:endParaRPr>
                    </a:p>
                  </a:txBody>
                  <a:tcPr marL="0" marR="0" marT="0" marB="0">
                    <a:lnL w="6350">
                      <a:solidFill>
                        <a:srgbClr val="000000"/>
                      </a:solidFill>
                      <a:prstDash val="solid"/>
                    </a:lnL>
                    <a:lnB w="6350">
                      <a:solidFill>
                        <a:srgbClr val="000000"/>
                      </a:solidFill>
                      <a:prstDash val="solid"/>
                    </a:lnB>
                  </a:tcPr>
                </a:tc>
                <a:extLst>
                  <a:ext uri="{0D108BD9-81ED-4DB2-BD59-A6C34878D82A}">
                    <a16:rowId xmlns:a16="http://schemas.microsoft.com/office/drawing/2014/main" val="10001"/>
                  </a:ext>
                </a:extLst>
              </a:tr>
              <a:tr h="427990">
                <a:tc>
                  <a:txBody>
                    <a:bodyPr/>
                    <a:lstStyle/>
                    <a:p>
                      <a:pPr marL="28575">
                        <a:lnSpc>
                          <a:spcPts val="665"/>
                        </a:lnSpc>
                      </a:pPr>
                      <a:r>
                        <a:rPr sz="600" spc="15" dirty="0">
                          <a:latin typeface="Arial"/>
                          <a:cs typeface="Arial"/>
                        </a:rPr>
                        <a:t>1,1</a:t>
                      </a:r>
                      <a:endParaRPr sz="600">
                        <a:latin typeface="Arial"/>
                        <a:cs typeface="Arial"/>
                      </a:endParaRPr>
                    </a:p>
                    <a:p>
                      <a:pPr>
                        <a:lnSpc>
                          <a:spcPct val="100000"/>
                        </a:lnSpc>
                      </a:pPr>
                      <a:endParaRPr sz="700">
                        <a:latin typeface="Times New Roman"/>
                        <a:cs typeface="Times New Roman"/>
                      </a:endParaRPr>
                    </a:p>
                    <a:p>
                      <a:pPr>
                        <a:lnSpc>
                          <a:spcPct val="100000"/>
                        </a:lnSpc>
                        <a:spcBef>
                          <a:spcPts val="45"/>
                        </a:spcBef>
                      </a:pPr>
                      <a:endParaRPr sz="600">
                        <a:latin typeface="Times New Roman"/>
                        <a:cs typeface="Times New Roman"/>
                      </a:endParaRPr>
                    </a:p>
                    <a:p>
                      <a:pPr marL="4445" algn="ctr">
                        <a:lnSpc>
                          <a:spcPct val="100000"/>
                        </a:lnSpc>
                      </a:pPr>
                      <a:r>
                        <a:rPr sz="600" b="1" spc="25" dirty="0">
                          <a:latin typeface="Times New Roman"/>
                          <a:cs typeface="Times New Roman"/>
                        </a:rPr>
                        <a:t>OK</a:t>
                      </a:r>
                      <a:endParaRPr sz="6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7940">
                        <a:lnSpc>
                          <a:spcPts val="665"/>
                        </a:lnSpc>
                      </a:pPr>
                      <a:r>
                        <a:rPr sz="600" spc="15" dirty="0">
                          <a:latin typeface="Arial"/>
                          <a:cs typeface="Arial"/>
                        </a:rPr>
                        <a:t>2,1</a:t>
                      </a:r>
                      <a:endParaRPr sz="600">
                        <a:latin typeface="Arial"/>
                        <a:cs typeface="Arial"/>
                      </a:endParaRPr>
                    </a:p>
                    <a:p>
                      <a:pPr marL="1905" algn="ctr">
                        <a:lnSpc>
                          <a:spcPct val="100000"/>
                        </a:lnSpc>
                        <a:spcBef>
                          <a:spcPts val="40"/>
                        </a:spcBef>
                      </a:pPr>
                      <a:r>
                        <a:rPr sz="600" b="1" dirty="0">
                          <a:latin typeface="Times New Roman"/>
                          <a:cs typeface="Times New Roman"/>
                        </a:rPr>
                        <a:t>B</a:t>
                      </a:r>
                      <a:endParaRPr sz="600">
                        <a:latin typeface="Times New Roman"/>
                        <a:cs typeface="Times New Roman"/>
                      </a:endParaRPr>
                    </a:p>
                    <a:p>
                      <a:pPr>
                        <a:lnSpc>
                          <a:spcPct val="100000"/>
                        </a:lnSpc>
                        <a:spcBef>
                          <a:spcPts val="30"/>
                        </a:spcBef>
                      </a:pPr>
                      <a:endParaRPr sz="650">
                        <a:latin typeface="Times New Roman"/>
                        <a:cs typeface="Times New Roman"/>
                      </a:endParaRPr>
                    </a:p>
                    <a:p>
                      <a:pPr marL="15875" algn="ctr">
                        <a:lnSpc>
                          <a:spcPct val="100000"/>
                        </a:lnSpc>
                        <a:spcBef>
                          <a:spcPts val="5"/>
                        </a:spcBef>
                      </a:pPr>
                      <a:r>
                        <a:rPr sz="600" b="1" spc="25" dirty="0">
                          <a:latin typeface="Times New Roman"/>
                          <a:cs typeface="Times New Roman"/>
                        </a:rPr>
                        <a:t>OK</a:t>
                      </a:r>
                      <a:endParaRPr sz="6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2225">
                        <a:lnSpc>
                          <a:spcPts val="665"/>
                        </a:lnSpc>
                      </a:pPr>
                      <a:r>
                        <a:rPr sz="600" spc="15" dirty="0">
                          <a:latin typeface="Arial"/>
                          <a:cs typeface="Arial"/>
                        </a:rPr>
                        <a:t>3,1</a:t>
                      </a:r>
                      <a:endParaRPr sz="6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extLst>
                  <a:ext uri="{0D108BD9-81ED-4DB2-BD59-A6C34878D82A}">
                    <a16:rowId xmlns:a16="http://schemas.microsoft.com/office/drawing/2014/main" val="10002"/>
                  </a:ext>
                </a:extLst>
              </a:tr>
            </a:tbl>
          </a:graphicData>
        </a:graphic>
      </p:graphicFrame>
      <p:sp>
        <p:nvSpPr>
          <p:cNvPr id="6" name="object 6"/>
          <p:cNvSpPr/>
          <p:nvPr/>
        </p:nvSpPr>
        <p:spPr>
          <a:xfrm>
            <a:off x="4269066" y="1650250"/>
            <a:ext cx="285750" cy="285750"/>
          </a:xfrm>
          <a:custGeom>
            <a:avLst/>
            <a:gdLst/>
            <a:ahLst/>
            <a:cxnLst/>
            <a:rect l="l" t="t" r="r" b="b"/>
            <a:pathLst>
              <a:path w="285750" h="285750">
                <a:moveTo>
                  <a:pt x="0" y="142709"/>
                </a:moveTo>
                <a:lnTo>
                  <a:pt x="7275" y="187817"/>
                </a:lnTo>
                <a:lnTo>
                  <a:pt x="27534" y="226992"/>
                </a:lnTo>
                <a:lnTo>
                  <a:pt x="58427" y="257884"/>
                </a:lnTo>
                <a:lnTo>
                  <a:pt x="97602" y="278144"/>
                </a:lnTo>
                <a:lnTo>
                  <a:pt x="142709" y="285419"/>
                </a:lnTo>
                <a:lnTo>
                  <a:pt x="187823" y="278144"/>
                </a:lnTo>
                <a:lnTo>
                  <a:pt x="227002" y="257884"/>
                </a:lnTo>
                <a:lnTo>
                  <a:pt x="257896" y="226992"/>
                </a:lnTo>
                <a:lnTo>
                  <a:pt x="278156" y="187817"/>
                </a:lnTo>
                <a:lnTo>
                  <a:pt x="285432" y="142709"/>
                </a:lnTo>
                <a:lnTo>
                  <a:pt x="278156" y="97602"/>
                </a:lnTo>
                <a:lnTo>
                  <a:pt x="257896" y="58427"/>
                </a:lnTo>
                <a:lnTo>
                  <a:pt x="227002" y="27534"/>
                </a:lnTo>
                <a:lnTo>
                  <a:pt x="187823" y="7275"/>
                </a:lnTo>
                <a:lnTo>
                  <a:pt x="142709" y="0"/>
                </a:lnTo>
                <a:lnTo>
                  <a:pt x="97602" y="7275"/>
                </a:lnTo>
                <a:lnTo>
                  <a:pt x="58427" y="27534"/>
                </a:lnTo>
                <a:lnTo>
                  <a:pt x="27534" y="58427"/>
                </a:lnTo>
                <a:lnTo>
                  <a:pt x="7275" y="97602"/>
                </a:lnTo>
                <a:lnTo>
                  <a:pt x="0" y="142709"/>
                </a:lnTo>
                <a:close/>
              </a:path>
            </a:pathLst>
          </a:custGeom>
          <a:solidFill>
            <a:srgbClr val="7E7E7E"/>
          </a:solidFill>
        </p:spPr>
        <p:txBody>
          <a:bodyPr wrap="square" lIns="0" tIns="0" rIns="0" bIns="0" rtlCol="0"/>
          <a:lstStyle/>
          <a:p>
            <a:endParaRPr/>
          </a:p>
        </p:txBody>
      </p:sp>
      <p:sp>
        <p:nvSpPr>
          <p:cNvPr id="7" name="object 7"/>
          <p:cNvSpPr/>
          <p:nvPr/>
        </p:nvSpPr>
        <p:spPr>
          <a:xfrm>
            <a:off x="2746768" y="1650250"/>
            <a:ext cx="285750" cy="285750"/>
          </a:xfrm>
          <a:custGeom>
            <a:avLst/>
            <a:gdLst/>
            <a:ahLst/>
            <a:cxnLst/>
            <a:rect l="l" t="t" r="r" b="b"/>
            <a:pathLst>
              <a:path w="285750" h="285750">
                <a:moveTo>
                  <a:pt x="0" y="142709"/>
                </a:moveTo>
                <a:lnTo>
                  <a:pt x="7275" y="187817"/>
                </a:lnTo>
                <a:lnTo>
                  <a:pt x="27534" y="226992"/>
                </a:lnTo>
                <a:lnTo>
                  <a:pt x="58427" y="257884"/>
                </a:lnTo>
                <a:lnTo>
                  <a:pt x="97602" y="278144"/>
                </a:lnTo>
                <a:lnTo>
                  <a:pt x="142709" y="285419"/>
                </a:lnTo>
                <a:lnTo>
                  <a:pt x="187823" y="278144"/>
                </a:lnTo>
                <a:lnTo>
                  <a:pt x="227002" y="257884"/>
                </a:lnTo>
                <a:lnTo>
                  <a:pt x="257896" y="226992"/>
                </a:lnTo>
                <a:lnTo>
                  <a:pt x="278156" y="187817"/>
                </a:lnTo>
                <a:lnTo>
                  <a:pt x="285432" y="142709"/>
                </a:lnTo>
                <a:lnTo>
                  <a:pt x="278156" y="97602"/>
                </a:lnTo>
                <a:lnTo>
                  <a:pt x="257896" y="58427"/>
                </a:lnTo>
                <a:lnTo>
                  <a:pt x="227002" y="27534"/>
                </a:lnTo>
                <a:lnTo>
                  <a:pt x="187823" y="7275"/>
                </a:lnTo>
                <a:lnTo>
                  <a:pt x="142709" y="0"/>
                </a:lnTo>
                <a:lnTo>
                  <a:pt x="97602" y="7275"/>
                </a:lnTo>
                <a:lnTo>
                  <a:pt x="58427" y="27534"/>
                </a:lnTo>
                <a:lnTo>
                  <a:pt x="27534" y="58427"/>
                </a:lnTo>
                <a:lnTo>
                  <a:pt x="7275" y="97602"/>
                </a:lnTo>
                <a:lnTo>
                  <a:pt x="0" y="142709"/>
                </a:lnTo>
                <a:close/>
              </a:path>
            </a:pathLst>
          </a:custGeom>
          <a:solidFill>
            <a:srgbClr val="7E7E7E"/>
          </a:solidFill>
        </p:spPr>
        <p:txBody>
          <a:bodyPr wrap="square" lIns="0" tIns="0" rIns="0" bIns="0" rtlCol="0"/>
          <a:lstStyle/>
          <a:p>
            <a:endParaRPr/>
          </a:p>
        </p:txBody>
      </p:sp>
      <p:sp>
        <p:nvSpPr>
          <p:cNvPr id="8" name="object 8"/>
          <p:cNvSpPr/>
          <p:nvPr/>
        </p:nvSpPr>
        <p:spPr>
          <a:xfrm>
            <a:off x="1224470" y="1650250"/>
            <a:ext cx="285750" cy="285750"/>
          </a:xfrm>
          <a:custGeom>
            <a:avLst/>
            <a:gdLst/>
            <a:ahLst/>
            <a:cxnLst/>
            <a:rect l="l" t="t" r="r" b="b"/>
            <a:pathLst>
              <a:path w="285750" h="285750">
                <a:moveTo>
                  <a:pt x="0" y="142709"/>
                </a:moveTo>
                <a:lnTo>
                  <a:pt x="7276" y="187817"/>
                </a:lnTo>
                <a:lnTo>
                  <a:pt x="27539" y="226992"/>
                </a:lnTo>
                <a:lnTo>
                  <a:pt x="58435" y="257884"/>
                </a:lnTo>
                <a:lnTo>
                  <a:pt x="97614" y="278144"/>
                </a:lnTo>
                <a:lnTo>
                  <a:pt x="142722" y="285419"/>
                </a:lnTo>
                <a:lnTo>
                  <a:pt x="187829" y="278144"/>
                </a:lnTo>
                <a:lnTo>
                  <a:pt x="227005" y="257884"/>
                </a:lnTo>
                <a:lnTo>
                  <a:pt x="257897" y="226992"/>
                </a:lnTo>
                <a:lnTo>
                  <a:pt x="278157" y="187817"/>
                </a:lnTo>
                <a:lnTo>
                  <a:pt x="285432" y="142709"/>
                </a:lnTo>
                <a:lnTo>
                  <a:pt x="278157" y="97602"/>
                </a:lnTo>
                <a:lnTo>
                  <a:pt x="257897" y="58427"/>
                </a:lnTo>
                <a:lnTo>
                  <a:pt x="227005" y="27534"/>
                </a:lnTo>
                <a:lnTo>
                  <a:pt x="187829" y="7275"/>
                </a:lnTo>
                <a:lnTo>
                  <a:pt x="142722" y="0"/>
                </a:lnTo>
                <a:lnTo>
                  <a:pt x="97614" y="7275"/>
                </a:lnTo>
                <a:lnTo>
                  <a:pt x="58435" y="27534"/>
                </a:lnTo>
                <a:lnTo>
                  <a:pt x="27539" y="58427"/>
                </a:lnTo>
                <a:lnTo>
                  <a:pt x="7276" y="97602"/>
                </a:lnTo>
                <a:lnTo>
                  <a:pt x="0" y="142709"/>
                </a:lnTo>
                <a:close/>
              </a:path>
            </a:pathLst>
          </a:custGeom>
          <a:solidFill>
            <a:srgbClr val="7E7E7E"/>
          </a:solidFill>
        </p:spPr>
        <p:txBody>
          <a:bodyPr wrap="square" lIns="0" tIns="0" rIns="0" bIns="0" rtlCol="0"/>
          <a:lstStyle/>
          <a:p>
            <a:endParaRPr/>
          </a:p>
        </p:txBody>
      </p:sp>
      <p:sp>
        <p:nvSpPr>
          <p:cNvPr id="9" name="object 9"/>
          <p:cNvSpPr/>
          <p:nvPr/>
        </p:nvSpPr>
        <p:spPr>
          <a:xfrm>
            <a:off x="5125351" y="2506535"/>
            <a:ext cx="285750" cy="285750"/>
          </a:xfrm>
          <a:custGeom>
            <a:avLst/>
            <a:gdLst/>
            <a:ahLst/>
            <a:cxnLst/>
            <a:rect l="l" t="t" r="r" b="b"/>
            <a:pathLst>
              <a:path w="285750" h="285750">
                <a:moveTo>
                  <a:pt x="0" y="142722"/>
                </a:moveTo>
                <a:lnTo>
                  <a:pt x="7275" y="187829"/>
                </a:lnTo>
                <a:lnTo>
                  <a:pt x="27535" y="227005"/>
                </a:lnTo>
                <a:lnTo>
                  <a:pt x="58430" y="257897"/>
                </a:lnTo>
                <a:lnTo>
                  <a:pt x="97609" y="278157"/>
                </a:lnTo>
                <a:lnTo>
                  <a:pt x="142722" y="285432"/>
                </a:lnTo>
                <a:lnTo>
                  <a:pt x="187829" y="278157"/>
                </a:lnTo>
                <a:lnTo>
                  <a:pt x="227005" y="257897"/>
                </a:lnTo>
                <a:lnTo>
                  <a:pt x="257897" y="227005"/>
                </a:lnTo>
                <a:lnTo>
                  <a:pt x="278157" y="187829"/>
                </a:lnTo>
                <a:lnTo>
                  <a:pt x="285432" y="142722"/>
                </a:lnTo>
                <a:lnTo>
                  <a:pt x="278157" y="97609"/>
                </a:lnTo>
                <a:lnTo>
                  <a:pt x="257897" y="58430"/>
                </a:lnTo>
                <a:lnTo>
                  <a:pt x="227005" y="27535"/>
                </a:lnTo>
                <a:lnTo>
                  <a:pt x="187829" y="7275"/>
                </a:lnTo>
                <a:lnTo>
                  <a:pt x="142722" y="0"/>
                </a:lnTo>
                <a:lnTo>
                  <a:pt x="97609" y="7275"/>
                </a:lnTo>
                <a:lnTo>
                  <a:pt x="58430" y="27535"/>
                </a:lnTo>
                <a:lnTo>
                  <a:pt x="27535" y="58430"/>
                </a:lnTo>
                <a:lnTo>
                  <a:pt x="7275" y="97609"/>
                </a:lnTo>
                <a:lnTo>
                  <a:pt x="0" y="142722"/>
                </a:lnTo>
                <a:close/>
              </a:path>
            </a:pathLst>
          </a:custGeom>
          <a:solidFill>
            <a:srgbClr val="7E7E7E"/>
          </a:solidFill>
        </p:spPr>
        <p:txBody>
          <a:bodyPr wrap="square" lIns="0" tIns="0" rIns="0" bIns="0" rtlCol="0"/>
          <a:lstStyle/>
          <a:p>
            <a:endParaRPr/>
          </a:p>
        </p:txBody>
      </p:sp>
      <p:sp>
        <p:nvSpPr>
          <p:cNvPr id="10" name="object 10"/>
          <p:cNvSpPr/>
          <p:nvPr/>
        </p:nvSpPr>
        <p:spPr>
          <a:xfrm>
            <a:off x="3174911" y="2078393"/>
            <a:ext cx="285750" cy="285750"/>
          </a:xfrm>
          <a:custGeom>
            <a:avLst/>
            <a:gdLst/>
            <a:ahLst/>
            <a:cxnLst/>
            <a:rect l="l" t="t" r="r" b="b"/>
            <a:pathLst>
              <a:path w="285750" h="285750">
                <a:moveTo>
                  <a:pt x="0" y="142722"/>
                </a:moveTo>
                <a:lnTo>
                  <a:pt x="7276" y="187829"/>
                </a:lnTo>
                <a:lnTo>
                  <a:pt x="27539" y="227005"/>
                </a:lnTo>
                <a:lnTo>
                  <a:pt x="58435" y="257897"/>
                </a:lnTo>
                <a:lnTo>
                  <a:pt x="97614" y="278157"/>
                </a:lnTo>
                <a:lnTo>
                  <a:pt x="142722" y="285432"/>
                </a:lnTo>
                <a:lnTo>
                  <a:pt x="187829" y="278157"/>
                </a:lnTo>
                <a:lnTo>
                  <a:pt x="227005" y="257897"/>
                </a:lnTo>
                <a:lnTo>
                  <a:pt x="257897" y="227005"/>
                </a:lnTo>
                <a:lnTo>
                  <a:pt x="278157" y="187829"/>
                </a:lnTo>
                <a:lnTo>
                  <a:pt x="285432" y="142722"/>
                </a:lnTo>
                <a:lnTo>
                  <a:pt x="278157" y="97609"/>
                </a:lnTo>
                <a:lnTo>
                  <a:pt x="257897" y="58430"/>
                </a:lnTo>
                <a:lnTo>
                  <a:pt x="227005" y="27535"/>
                </a:lnTo>
                <a:lnTo>
                  <a:pt x="187829" y="7275"/>
                </a:lnTo>
                <a:lnTo>
                  <a:pt x="142722" y="0"/>
                </a:lnTo>
                <a:lnTo>
                  <a:pt x="97614" y="7275"/>
                </a:lnTo>
                <a:lnTo>
                  <a:pt x="58435" y="27535"/>
                </a:lnTo>
                <a:lnTo>
                  <a:pt x="27539" y="58430"/>
                </a:lnTo>
                <a:lnTo>
                  <a:pt x="7276" y="97609"/>
                </a:lnTo>
                <a:lnTo>
                  <a:pt x="0" y="142722"/>
                </a:lnTo>
                <a:close/>
              </a:path>
            </a:pathLst>
          </a:custGeom>
          <a:solidFill>
            <a:srgbClr val="7E7E7E"/>
          </a:solidFill>
        </p:spPr>
        <p:txBody>
          <a:bodyPr wrap="square" lIns="0" tIns="0" rIns="0" bIns="0" rtlCol="0"/>
          <a:lstStyle/>
          <a:p>
            <a:endParaRPr/>
          </a:p>
        </p:txBody>
      </p:sp>
      <p:sp>
        <p:nvSpPr>
          <p:cNvPr id="11" name="object 11"/>
          <p:cNvSpPr/>
          <p:nvPr/>
        </p:nvSpPr>
        <p:spPr>
          <a:xfrm>
            <a:off x="2080767" y="2506535"/>
            <a:ext cx="285750" cy="285750"/>
          </a:xfrm>
          <a:custGeom>
            <a:avLst/>
            <a:gdLst/>
            <a:ahLst/>
            <a:cxnLst/>
            <a:rect l="l" t="t" r="r" b="b"/>
            <a:pathLst>
              <a:path w="285750" h="285750">
                <a:moveTo>
                  <a:pt x="0" y="142722"/>
                </a:moveTo>
                <a:lnTo>
                  <a:pt x="7275" y="187829"/>
                </a:lnTo>
                <a:lnTo>
                  <a:pt x="27534" y="227005"/>
                </a:lnTo>
                <a:lnTo>
                  <a:pt x="58427" y="257897"/>
                </a:lnTo>
                <a:lnTo>
                  <a:pt x="97602" y="278157"/>
                </a:lnTo>
                <a:lnTo>
                  <a:pt x="142709" y="285432"/>
                </a:lnTo>
                <a:lnTo>
                  <a:pt x="187823" y="278157"/>
                </a:lnTo>
                <a:lnTo>
                  <a:pt x="227002" y="257897"/>
                </a:lnTo>
                <a:lnTo>
                  <a:pt x="257896" y="227005"/>
                </a:lnTo>
                <a:lnTo>
                  <a:pt x="278156" y="187829"/>
                </a:lnTo>
                <a:lnTo>
                  <a:pt x="285432" y="142722"/>
                </a:lnTo>
                <a:lnTo>
                  <a:pt x="278156" y="97609"/>
                </a:lnTo>
                <a:lnTo>
                  <a:pt x="257896" y="58430"/>
                </a:lnTo>
                <a:lnTo>
                  <a:pt x="227002" y="27535"/>
                </a:lnTo>
                <a:lnTo>
                  <a:pt x="187823" y="7275"/>
                </a:lnTo>
                <a:lnTo>
                  <a:pt x="142709" y="0"/>
                </a:lnTo>
                <a:lnTo>
                  <a:pt x="97602" y="7275"/>
                </a:lnTo>
                <a:lnTo>
                  <a:pt x="58427" y="27535"/>
                </a:lnTo>
                <a:lnTo>
                  <a:pt x="27534" y="58430"/>
                </a:lnTo>
                <a:lnTo>
                  <a:pt x="7275" y="97609"/>
                </a:lnTo>
                <a:lnTo>
                  <a:pt x="0" y="142722"/>
                </a:lnTo>
                <a:close/>
              </a:path>
            </a:pathLst>
          </a:custGeom>
          <a:solidFill>
            <a:srgbClr val="7E7E7E"/>
          </a:solidFill>
        </p:spPr>
        <p:txBody>
          <a:bodyPr wrap="square" lIns="0" tIns="0" rIns="0" bIns="0" rtlCol="0"/>
          <a:lstStyle/>
          <a:p>
            <a:endParaRPr/>
          </a:p>
        </p:txBody>
      </p:sp>
      <p:sp>
        <p:nvSpPr>
          <p:cNvPr id="12" name="object 12"/>
          <p:cNvSpPr/>
          <p:nvPr/>
        </p:nvSpPr>
        <p:spPr>
          <a:xfrm>
            <a:off x="1652625" y="2078393"/>
            <a:ext cx="285750" cy="285750"/>
          </a:xfrm>
          <a:custGeom>
            <a:avLst/>
            <a:gdLst/>
            <a:ahLst/>
            <a:cxnLst/>
            <a:rect l="l" t="t" r="r" b="b"/>
            <a:pathLst>
              <a:path w="285750" h="285750">
                <a:moveTo>
                  <a:pt x="0" y="142722"/>
                </a:moveTo>
                <a:lnTo>
                  <a:pt x="7275" y="187829"/>
                </a:lnTo>
                <a:lnTo>
                  <a:pt x="27534" y="227005"/>
                </a:lnTo>
                <a:lnTo>
                  <a:pt x="58427" y="257897"/>
                </a:lnTo>
                <a:lnTo>
                  <a:pt x="97602" y="278157"/>
                </a:lnTo>
                <a:lnTo>
                  <a:pt x="142709" y="285432"/>
                </a:lnTo>
                <a:lnTo>
                  <a:pt x="187823" y="278157"/>
                </a:lnTo>
                <a:lnTo>
                  <a:pt x="227002" y="257897"/>
                </a:lnTo>
                <a:lnTo>
                  <a:pt x="257896" y="227005"/>
                </a:lnTo>
                <a:lnTo>
                  <a:pt x="278156" y="187829"/>
                </a:lnTo>
                <a:lnTo>
                  <a:pt x="285432" y="142722"/>
                </a:lnTo>
                <a:lnTo>
                  <a:pt x="278156" y="97609"/>
                </a:lnTo>
                <a:lnTo>
                  <a:pt x="257896" y="58430"/>
                </a:lnTo>
                <a:lnTo>
                  <a:pt x="227002" y="27535"/>
                </a:lnTo>
                <a:lnTo>
                  <a:pt x="187823" y="7275"/>
                </a:lnTo>
                <a:lnTo>
                  <a:pt x="142709" y="0"/>
                </a:lnTo>
                <a:lnTo>
                  <a:pt x="97602" y="7275"/>
                </a:lnTo>
                <a:lnTo>
                  <a:pt x="58427" y="27535"/>
                </a:lnTo>
                <a:lnTo>
                  <a:pt x="27534" y="58430"/>
                </a:lnTo>
                <a:lnTo>
                  <a:pt x="7275" y="97609"/>
                </a:lnTo>
                <a:lnTo>
                  <a:pt x="0" y="142722"/>
                </a:lnTo>
                <a:close/>
              </a:path>
            </a:pathLst>
          </a:custGeom>
          <a:solidFill>
            <a:srgbClr val="7E7E7E"/>
          </a:solidFill>
        </p:spPr>
        <p:txBody>
          <a:bodyPr wrap="square" lIns="0" tIns="0" rIns="0" bIns="0" rtlCol="0"/>
          <a:lstStyle/>
          <a:p>
            <a:endParaRPr/>
          </a:p>
        </p:txBody>
      </p:sp>
      <p:sp>
        <p:nvSpPr>
          <p:cNvPr id="13" name="object 13"/>
          <p:cNvSpPr txBox="1"/>
          <p:nvPr/>
        </p:nvSpPr>
        <p:spPr>
          <a:xfrm>
            <a:off x="1244434" y="2940000"/>
            <a:ext cx="1098550" cy="211454"/>
          </a:xfrm>
          <a:prstGeom prst="rect">
            <a:avLst/>
          </a:prstGeom>
        </p:spPr>
        <p:txBody>
          <a:bodyPr vert="horz" wrap="square" lIns="0" tIns="15240" rIns="0" bIns="0" rtlCol="0">
            <a:spAutoFit/>
          </a:bodyPr>
          <a:lstStyle/>
          <a:p>
            <a:pPr marL="12700">
              <a:lnSpc>
                <a:spcPct val="100000"/>
              </a:lnSpc>
              <a:spcBef>
                <a:spcPts val="120"/>
              </a:spcBef>
            </a:pPr>
            <a:r>
              <a:rPr sz="1200" spc="5" dirty="0">
                <a:latin typeface="Arial"/>
                <a:cs typeface="Arial"/>
              </a:rPr>
              <a:t>0.2</a:t>
            </a:r>
            <a:r>
              <a:rPr sz="1200" spc="-15" dirty="0">
                <a:latin typeface="Arial"/>
                <a:cs typeface="Arial"/>
              </a:rPr>
              <a:t> </a:t>
            </a:r>
            <a:r>
              <a:rPr sz="1200" spc="10" dirty="0">
                <a:latin typeface="Arial"/>
                <a:cs typeface="Arial"/>
              </a:rPr>
              <a:t>x</a:t>
            </a:r>
            <a:r>
              <a:rPr sz="1200" spc="-10" dirty="0">
                <a:latin typeface="Arial"/>
                <a:cs typeface="Arial"/>
              </a:rPr>
              <a:t> </a:t>
            </a:r>
            <a:r>
              <a:rPr sz="1200" spc="5" dirty="0">
                <a:latin typeface="Arial"/>
                <a:cs typeface="Arial"/>
              </a:rPr>
              <a:t>0.2</a:t>
            </a:r>
            <a:r>
              <a:rPr sz="1200" spc="-10" dirty="0">
                <a:latin typeface="Arial"/>
                <a:cs typeface="Arial"/>
              </a:rPr>
              <a:t> </a:t>
            </a:r>
            <a:r>
              <a:rPr sz="1200" spc="10" dirty="0">
                <a:latin typeface="Arial"/>
                <a:cs typeface="Arial"/>
              </a:rPr>
              <a:t>=</a:t>
            </a:r>
            <a:r>
              <a:rPr sz="1200" spc="-15" dirty="0">
                <a:latin typeface="Arial"/>
                <a:cs typeface="Arial"/>
              </a:rPr>
              <a:t> </a:t>
            </a:r>
            <a:r>
              <a:rPr sz="1200" spc="10" dirty="0">
                <a:latin typeface="Arial"/>
                <a:cs typeface="Arial"/>
              </a:rPr>
              <a:t>0.04</a:t>
            </a:r>
            <a:endParaRPr sz="1200" dirty="0">
              <a:latin typeface="Arial"/>
              <a:cs typeface="Arial"/>
            </a:endParaRPr>
          </a:p>
        </p:txBody>
      </p:sp>
      <p:sp>
        <p:nvSpPr>
          <p:cNvPr id="14" name="object 14"/>
          <p:cNvSpPr txBox="1"/>
          <p:nvPr/>
        </p:nvSpPr>
        <p:spPr>
          <a:xfrm>
            <a:off x="2766722" y="2940000"/>
            <a:ext cx="1098550" cy="211454"/>
          </a:xfrm>
          <a:prstGeom prst="rect">
            <a:avLst/>
          </a:prstGeom>
        </p:spPr>
        <p:txBody>
          <a:bodyPr vert="horz" wrap="square" lIns="0" tIns="15240" rIns="0" bIns="0" rtlCol="0">
            <a:spAutoFit/>
          </a:bodyPr>
          <a:lstStyle/>
          <a:p>
            <a:pPr marL="12700">
              <a:lnSpc>
                <a:spcPct val="100000"/>
              </a:lnSpc>
              <a:spcBef>
                <a:spcPts val="120"/>
              </a:spcBef>
            </a:pPr>
            <a:r>
              <a:rPr sz="1200" spc="5" dirty="0">
                <a:latin typeface="Arial"/>
                <a:cs typeface="Arial"/>
              </a:rPr>
              <a:t>0.2</a:t>
            </a:r>
            <a:r>
              <a:rPr sz="1200" spc="-15" dirty="0">
                <a:latin typeface="Arial"/>
                <a:cs typeface="Arial"/>
              </a:rPr>
              <a:t> </a:t>
            </a:r>
            <a:r>
              <a:rPr sz="1200" spc="10" dirty="0">
                <a:latin typeface="Arial"/>
                <a:cs typeface="Arial"/>
              </a:rPr>
              <a:t>x</a:t>
            </a:r>
            <a:r>
              <a:rPr sz="1200" spc="-10" dirty="0">
                <a:latin typeface="Arial"/>
                <a:cs typeface="Arial"/>
              </a:rPr>
              <a:t> </a:t>
            </a:r>
            <a:r>
              <a:rPr sz="1200" spc="5" dirty="0">
                <a:latin typeface="Arial"/>
                <a:cs typeface="Arial"/>
              </a:rPr>
              <a:t>0.8</a:t>
            </a:r>
            <a:r>
              <a:rPr sz="1200" spc="-10" dirty="0">
                <a:latin typeface="Arial"/>
                <a:cs typeface="Arial"/>
              </a:rPr>
              <a:t> </a:t>
            </a:r>
            <a:r>
              <a:rPr sz="1200" spc="10" dirty="0">
                <a:latin typeface="Arial"/>
                <a:cs typeface="Arial"/>
              </a:rPr>
              <a:t>=</a:t>
            </a:r>
            <a:r>
              <a:rPr sz="1200" spc="-15" dirty="0">
                <a:latin typeface="Arial"/>
                <a:cs typeface="Arial"/>
              </a:rPr>
              <a:t> </a:t>
            </a:r>
            <a:r>
              <a:rPr sz="1200" spc="10" dirty="0">
                <a:latin typeface="Arial"/>
                <a:cs typeface="Arial"/>
              </a:rPr>
              <a:t>0.16</a:t>
            </a:r>
            <a:endParaRPr sz="1200">
              <a:latin typeface="Arial"/>
              <a:cs typeface="Arial"/>
            </a:endParaRPr>
          </a:p>
        </p:txBody>
      </p:sp>
      <p:sp>
        <p:nvSpPr>
          <p:cNvPr id="15" name="object 15"/>
          <p:cNvSpPr txBox="1"/>
          <p:nvPr/>
        </p:nvSpPr>
        <p:spPr>
          <a:xfrm>
            <a:off x="4289014" y="2940000"/>
            <a:ext cx="1098550" cy="211454"/>
          </a:xfrm>
          <a:prstGeom prst="rect">
            <a:avLst/>
          </a:prstGeom>
        </p:spPr>
        <p:txBody>
          <a:bodyPr vert="horz" wrap="square" lIns="0" tIns="15240" rIns="0" bIns="0" rtlCol="0">
            <a:spAutoFit/>
          </a:bodyPr>
          <a:lstStyle/>
          <a:p>
            <a:pPr marL="12700">
              <a:lnSpc>
                <a:spcPct val="100000"/>
              </a:lnSpc>
              <a:spcBef>
                <a:spcPts val="120"/>
              </a:spcBef>
            </a:pPr>
            <a:r>
              <a:rPr sz="1200" spc="5" dirty="0">
                <a:latin typeface="Arial"/>
                <a:cs typeface="Arial"/>
              </a:rPr>
              <a:t>0.8</a:t>
            </a:r>
            <a:r>
              <a:rPr sz="1200" spc="-15" dirty="0">
                <a:latin typeface="Arial"/>
                <a:cs typeface="Arial"/>
              </a:rPr>
              <a:t> </a:t>
            </a:r>
            <a:r>
              <a:rPr sz="1200" spc="10" dirty="0">
                <a:latin typeface="Arial"/>
                <a:cs typeface="Arial"/>
              </a:rPr>
              <a:t>x</a:t>
            </a:r>
            <a:r>
              <a:rPr sz="1200" spc="-10" dirty="0">
                <a:latin typeface="Arial"/>
                <a:cs typeface="Arial"/>
              </a:rPr>
              <a:t> </a:t>
            </a:r>
            <a:r>
              <a:rPr sz="1200" spc="5" dirty="0">
                <a:latin typeface="Arial"/>
                <a:cs typeface="Arial"/>
              </a:rPr>
              <a:t>0.2</a:t>
            </a:r>
            <a:r>
              <a:rPr sz="1200" spc="-10" dirty="0">
                <a:latin typeface="Arial"/>
                <a:cs typeface="Arial"/>
              </a:rPr>
              <a:t> </a:t>
            </a:r>
            <a:r>
              <a:rPr sz="1200" spc="10" dirty="0">
                <a:latin typeface="Arial"/>
                <a:cs typeface="Arial"/>
              </a:rPr>
              <a:t>=</a:t>
            </a:r>
            <a:r>
              <a:rPr sz="1200" spc="-15" dirty="0">
                <a:latin typeface="Arial"/>
                <a:cs typeface="Arial"/>
              </a:rPr>
              <a:t> </a:t>
            </a:r>
            <a:r>
              <a:rPr sz="1200" spc="10" dirty="0">
                <a:latin typeface="Arial"/>
                <a:cs typeface="Arial"/>
              </a:rPr>
              <a:t>0.16</a:t>
            </a:r>
            <a:endParaRPr sz="1200">
              <a:latin typeface="Arial"/>
              <a:cs typeface="Arial"/>
            </a:endParaRPr>
          </a:p>
        </p:txBody>
      </p:sp>
      <p:graphicFrame>
        <p:nvGraphicFramePr>
          <p:cNvPr id="16" name="object 16"/>
          <p:cNvGraphicFramePr>
            <a:graphicFrameLocks noGrp="1"/>
          </p:cNvGraphicFramePr>
          <p:nvPr/>
        </p:nvGraphicFramePr>
        <p:xfrm>
          <a:off x="6093673" y="1572001"/>
          <a:ext cx="1283970" cy="1283970"/>
        </p:xfrm>
        <a:graphic>
          <a:graphicData uri="http://schemas.openxmlformats.org/drawingml/2006/table">
            <a:tbl>
              <a:tblPr firstRow="1" bandRow="1">
                <a:tableStyleId>{2D5ABB26-0587-4C30-8999-92F81FD0307C}</a:tableStyleId>
              </a:tblPr>
              <a:tblGrid>
                <a:gridCol w="427990">
                  <a:extLst>
                    <a:ext uri="{9D8B030D-6E8A-4147-A177-3AD203B41FA5}">
                      <a16:colId xmlns:a16="http://schemas.microsoft.com/office/drawing/2014/main" val="20000"/>
                    </a:ext>
                  </a:extLst>
                </a:gridCol>
                <a:gridCol w="427990">
                  <a:extLst>
                    <a:ext uri="{9D8B030D-6E8A-4147-A177-3AD203B41FA5}">
                      <a16:colId xmlns:a16="http://schemas.microsoft.com/office/drawing/2014/main" val="20001"/>
                    </a:ext>
                  </a:extLst>
                </a:gridCol>
                <a:gridCol w="427990">
                  <a:extLst>
                    <a:ext uri="{9D8B030D-6E8A-4147-A177-3AD203B41FA5}">
                      <a16:colId xmlns:a16="http://schemas.microsoft.com/office/drawing/2014/main" val="20002"/>
                    </a:ext>
                  </a:extLst>
                </a:gridCol>
              </a:tblGrid>
              <a:tr h="427990">
                <a:tc>
                  <a:txBody>
                    <a:bodyPr/>
                    <a:lstStyle/>
                    <a:p>
                      <a:pPr marL="28575">
                        <a:lnSpc>
                          <a:spcPts val="715"/>
                        </a:lnSpc>
                      </a:pPr>
                      <a:r>
                        <a:rPr sz="600" spc="15" dirty="0">
                          <a:latin typeface="Arial"/>
                          <a:cs typeface="Arial"/>
                        </a:rPr>
                        <a:t>1,3</a:t>
                      </a:r>
                      <a:endParaRPr sz="6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00"/>
                    </a:solidFill>
                  </a:tcPr>
                </a:tc>
                <a:tc gridSpan="2">
                  <a:txBody>
                    <a:bodyPr/>
                    <a:lstStyle/>
                    <a:p>
                      <a:pPr>
                        <a:lnSpc>
                          <a:spcPct val="100000"/>
                        </a:lnSpc>
                      </a:pPr>
                      <a:endParaRPr sz="1300">
                        <a:latin typeface="Times New Roman"/>
                        <a:cs typeface="Times New Roman"/>
                      </a:endParaRPr>
                    </a:p>
                  </a:txBody>
                  <a:tcPr marL="0" marR="0" marT="0" marB="0">
                    <a:lnL w="19050">
                      <a:solidFill>
                        <a:srgbClr val="000000"/>
                      </a:solidFill>
                      <a:prstDash val="solid"/>
                    </a:lnL>
                  </a:tcPr>
                </a:tc>
                <a:tc hMerge="1">
                  <a:txBody>
                    <a:bodyPr/>
                    <a:lstStyle/>
                    <a:p>
                      <a:endParaRPr/>
                    </a:p>
                  </a:txBody>
                  <a:tcPr marL="0" marR="0" marT="0" marB="0"/>
                </a:tc>
                <a:extLst>
                  <a:ext uri="{0D108BD9-81ED-4DB2-BD59-A6C34878D82A}">
                    <a16:rowId xmlns:a16="http://schemas.microsoft.com/office/drawing/2014/main" val="10000"/>
                  </a:ext>
                </a:extLst>
              </a:tr>
              <a:tr h="427990">
                <a:tc>
                  <a:txBody>
                    <a:bodyPr/>
                    <a:lstStyle/>
                    <a:p>
                      <a:pPr marL="28575">
                        <a:lnSpc>
                          <a:spcPts val="665"/>
                        </a:lnSpc>
                      </a:pPr>
                      <a:r>
                        <a:rPr sz="600" spc="15" dirty="0">
                          <a:latin typeface="Arial"/>
                          <a:cs typeface="Arial"/>
                        </a:rPr>
                        <a:t>1,2</a:t>
                      </a:r>
                      <a:endParaRPr sz="600">
                        <a:latin typeface="Arial"/>
                        <a:cs typeface="Arial"/>
                      </a:endParaRPr>
                    </a:p>
                    <a:p>
                      <a:pPr marL="1905" algn="ctr">
                        <a:lnSpc>
                          <a:spcPct val="100000"/>
                        </a:lnSpc>
                        <a:spcBef>
                          <a:spcPts val="40"/>
                        </a:spcBef>
                      </a:pPr>
                      <a:r>
                        <a:rPr sz="600" b="1" dirty="0">
                          <a:latin typeface="Times New Roman"/>
                          <a:cs typeface="Times New Roman"/>
                        </a:rPr>
                        <a:t>B</a:t>
                      </a:r>
                      <a:endParaRPr sz="600">
                        <a:latin typeface="Times New Roman"/>
                        <a:cs typeface="Times New Roman"/>
                      </a:endParaRPr>
                    </a:p>
                    <a:p>
                      <a:pPr>
                        <a:lnSpc>
                          <a:spcPct val="100000"/>
                        </a:lnSpc>
                        <a:spcBef>
                          <a:spcPts val="30"/>
                        </a:spcBef>
                      </a:pPr>
                      <a:endParaRPr sz="650">
                        <a:latin typeface="Times New Roman"/>
                        <a:cs typeface="Times New Roman"/>
                      </a:endParaRPr>
                    </a:p>
                    <a:p>
                      <a:pPr marL="4445" algn="ctr">
                        <a:lnSpc>
                          <a:spcPct val="100000"/>
                        </a:lnSpc>
                      </a:pPr>
                      <a:r>
                        <a:rPr sz="600" b="1" spc="25" dirty="0">
                          <a:latin typeface="Times New Roman"/>
                          <a:cs typeface="Times New Roman"/>
                        </a:rPr>
                        <a:t>OK</a:t>
                      </a:r>
                      <a:endParaRPr sz="600">
                        <a:latin typeface="Times New Roman"/>
                        <a:cs typeface="Times New Roman"/>
                      </a:endParaRPr>
                    </a:p>
                  </a:txBody>
                  <a:tcPr marL="0" marR="0" marT="0" marB="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marL="27940">
                        <a:lnSpc>
                          <a:spcPts val="665"/>
                        </a:lnSpc>
                      </a:pPr>
                      <a:r>
                        <a:rPr sz="600" spc="15" dirty="0">
                          <a:latin typeface="Arial"/>
                          <a:cs typeface="Arial"/>
                        </a:rPr>
                        <a:t>2,2</a:t>
                      </a:r>
                      <a:endParaRPr sz="6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00"/>
                    </a:solidFill>
                  </a:tcPr>
                </a:tc>
                <a:tc>
                  <a:txBody>
                    <a:bodyPr/>
                    <a:lstStyle/>
                    <a:p>
                      <a:pPr>
                        <a:lnSpc>
                          <a:spcPct val="100000"/>
                        </a:lnSpc>
                      </a:pPr>
                      <a:endParaRPr sz="1300">
                        <a:latin typeface="Times New Roman"/>
                        <a:cs typeface="Times New Roman"/>
                      </a:endParaRPr>
                    </a:p>
                  </a:txBody>
                  <a:tcPr marL="0" marR="0" marT="0" marB="0">
                    <a:lnL w="6350">
                      <a:solidFill>
                        <a:srgbClr val="000000"/>
                      </a:solidFill>
                      <a:prstDash val="solid"/>
                    </a:lnL>
                    <a:lnB w="6350">
                      <a:solidFill>
                        <a:srgbClr val="000000"/>
                      </a:solidFill>
                      <a:prstDash val="solid"/>
                    </a:lnB>
                  </a:tcPr>
                </a:tc>
                <a:extLst>
                  <a:ext uri="{0D108BD9-81ED-4DB2-BD59-A6C34878D82A}">
                    <a16:rowId xmlns:a16="http://schemas.microsoft.com/office/drawing/2014/main" val="10001"/>
                  </a:ext>
                </a:extLst>
              </a:tr>
              <a:tr h="427990">
                <a:tc>
                  <a:txBody>
                    <a:bodyPr/>
                    <a:lstStyle/>
                    <a:p>
                      <a:pPr marL="28575">
                        <a:lnSpc>
                          <a:spcPts val="665"/>
                        </a:lnSpc>
                      </a:pPr>
                      <a:r>
                        <a:rPr sz="600" spc="15" dirty="0">
                          <a:latin typeface="Arial"/>
                          <a:cs typeface="Arial"/>
                        </a:rPr>
                        <a:t>1,1</a:t>
                      </a:r>
                      <a:endParaRPr sz="600">
                        <a:latin typeface="Arial"/>
                        <a:cs typeface="Arial"/>
                      </a:endParaRPr>
                    </a:p>
                    <a:p>
                      <a:pPr>
                        <a:lnSpc>
                          <a:spcPct val="100000"/>
                        </a:lnSpc>
                      </a:pPr>
                      <a:endParaRPr sz="700">
                        <a:latin typeface="Times New Roman"/>
                        <a:cs typeface="Times New Roman"/>
                      </a:endParaRPr>
                    </a:p>
                    <a:p>
                      <a:pPr>
                        <a:lnSpc>
                          <a:spcPct val="100000"/>
                        </a:lnSpc>
                        <a:spcBef>
                          <a:spcPts val="45"/>
                        </a:spcBef>
                      </a:pPr>
                      <a:endParaRPr sz="600">
                        <a:latin typeface="Times New Roman"/>
                        <a:cs typeface="Times New Roman"/>
                      </a:endParaRPr>
                    </a:p>
                    <a:p>
                      <a:pPr marL="4445" algn="ctr">
                        <a:lnSpc>
                          <a:spcPct val="100000"/>
                        </a:lnSpc>
                      </a:pPr>
                      <a:r>
                        <a:rPr sz="600" b="1" spc="25" dirty="0">
                          <a:latin typeface="Times New Roman"/>
                          <a:cs typeface="Times New Roman"/>
                        </a:rPr>
                        <a:t>OK</a:t>
                      </a:r>
                      <a:endParaRPr sz="6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7940">
                        <a:lnSpc>
                          <a:spcPts val="665"/>
                        </a:lnSpc>
                      </a:pPr>
                      <a:r>
                        <a:rPr sz="600" spc="15" dirty="0">
                          <a:latin typeface="Arial"/>
                          <a:cs typeface="Arial"/>
                        </a:rPr>
                        <a:t>2,1</a:t>
                      </a:r>
                      <a:endParaRPr sz="600">
                        <a:latin typeface="Arial"/>
                        <a:cs typeface="Arial"/>
                      </a:endParaRPr>
                    </a:p>
                    <a:p>
                      <a:pPr marL="1905" algn="ctr">
                        <a:lnSpc>
                          <a:spcPct val="100000"/>
                        </a:lnSpc>
                        <a:spcBef>
                          <a:spcPts val="40"/>
                        </a:spcBef>
                      </a:pPr>
                      <a:r>
                        <a:rPr sz="600" b="1" dirty="0">
                          <a:latin typeface="Times New Roman"/>
                          <a:cs typeface="Times New Roman"/>
                        </a:rPr>
                        <a:t>B</a:t>
                      </a:r>
                      <a:endParaRPr sz="600">
                        <a:latin typeface="Times New Roman"/>
                        <a:cs typeface="Times New Roman"/>
                      </a:endParaRPr>
                    </a:p>
                    <a:p>
                      <a:pPr>
                        <a:lnSpc>
                          <a:spcPct val="100000"/>
                        </a:lnSpc>
                        <a:spcBef>
                          <a:spcPts val="30"/>
                        </a:spcBef>
                      </a:pPr>
                      <a:endParaRPr sz="650">
                        <a:latin typeface="Times New Roman"/>
                        <a:cs typeface="Times New Roman"/>
                      </a:endParaRPr>
                    </a:p>
                    <a:p>
                      <a:pPr marL="15875" algn="ctr">
                        <a:lnSpc>
                          <a:spcPct val="100000"/>
                        </a:lnSpc>
                        <a:spcBef>
                          <a:spcPts val="5"/>
                        </a:spcBef>
                      </a:pPr>
                      <a:r>
                        <a:rPr sz="600" b="1" spc="25" dirty="0">
                          <a:latin typeface="Times New Roman"/>
                          <a:cs typeface="Times New Roman"/>
                        </a:rPr>
                        <a:t>OK</a:t>
                      </a:r>
                      <a:endParaRPr sz="6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2225">
                        <a:lnSpc>
                          <a:spcPts val="665"/>
                        </a:lnSpc>
                      </a:pPr>
                      <a:r>
                        <a:rPr sz="600" spc="15" dirty="0">
                          <a:latin typeface="Arial"/>
                          <a:cs typeface="Arial"/>
                        </a:rPr>
                        <a:t>3,1</a:t>
                      </a:r>
                      <a:endParaRPr sz="6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extLst>
                  <a:ext uri="{0D108BD9-81ED-4DB2-BD59-A6C34878D82A}">
                    <a16:rowId xmlns:a16="http://schemas.microsoft.com/office/drawing/2014/main" val="10002"/>
                  </a:ext>
                </a:extLst>
              </a:tr>
            </a:tbl>
          </a:graphicData>
        </a:graphic>
      </p:graphicFrame>
      <p:graphicFrame>
        <p:nvGraphicFramePr>
          <p:cNvPr id="17" name="object 17"/>
          <p:cNvGraphicFramePr>
            <a:graphicFrameLocks noGrp="1"/>
          </p:cNvGraphicFramePr>
          <p:nvPr/>
        </p:nvGraphicFramePr>
        <p:xfrm>
          <a:off x="7615972" y="1572001"/>
          <a:ext cx="1283970" cy="1283970"/>
        </p:xfrm>
        <a:graphic>
          <a:graphicData uri="http://schemas.openxmlformats.org/drawingml/2006/table">
            <a:tbl>
              <a:tblPr firstRow="1" bandRow="1">
                <a:tableStyleId>{2D5ABB26-0587-4C30-8999-92F81FD0307C}</a:tableStyleId>
              </a:tblPr>
              <a:tblGrid>
                <a:gridCol w="427990">
                  <a:extLst>
                    <a:ext uri="{9D8B030D-6E8A-4147-A177-3AD203B41FA5}">
                      <a16:colId xmlns:a16="http://schemas.microsoft.com/office/drawing/2014/main" val="20000"/>
                    </a:ext>
                  </a:extLst>
                </a:gridCol>
                <a:gridCol w="427990">
                  <a:extLst>
                    <a:ext uri="{9D8B030D-6E8A-4147-A177-3AD203B41FA5}">
                      <a16:colId xmlns:a16="http://schemas.microsoft.com/office/drawing/2014/main" val="20001"/>
                    </a:ext>
                  </a:extLst>
                </a:gridCol>
                <a:gridCol w="427990">
                  <a:extLst>
                    <a:ext uri="{9D8B030D-6E8A-4147-A177-3AD203B41FA5}">
                      <a16:colId xmlns:a16="http://schemas.microsoft.com/office/drawing/2014/main" val="20002"/>
                    </a:ext>
                  </a:extLst>
                </a:gridCol>
              </a:tblGrid>
              <a:tr h="427990">
                <a:tc>
                  <a:txBody>
                    <a:bodyPr/>
                    <a:lstStyle/>
                    <a:p>
                      <a:pPr marL="28575">
                        <a:lnSpc>
                          <a:spcPts val="715"/>
                        </a:lnSpc>
                      </a:pPr>
                      <a:r>
                        <a:rPr sz="600" spc="15" dirty="0">
                          <a:latin typeface="Arial"/>
                          <a:cs typeface="Arial"/>
                        </a:rPr>
                        <a:t>1,3</a:t>
                      </a:r>
                      <a:endParaRPr sz="6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00"/>
                    </a:solidFill>
                  </a:tcPr>
                </a:tc>
                <a:tc gridSpan="2">
                  <a:txBody>
                    <a:bodyPr/>
                    <a:lstStyle/>
                    <a:p>
                      <a:pPr>
                        <a:lnSpc>
                          <a:spcPct val="100000"/>
                        </a:lnSpc>
                      </a:pPr>
                      <a:endParaRPr sz="1300">
                        <a:latin typeface="Times New Roman"/>
                        <a:cs typeface="Times New Roman"/>
                      </a:endParaRPr>
                    </a:p>
                  </a:txBody>
                  <a:tcPr marL="0" marR="0" marT="0" marB="0">
                    <a:lnL w="19050">
                      <a:solidFill>
                        <a:srgbClr val="000000"/>
                      </a:solidFill>
                      <a:prstDash val="solid"/>
                    </a:lnL>
                  </a:tcPr>
                </a:tc>
                <a:tc hMerge="1">
                  <a:txBody>
                    <a:bodyPr/>
                    <a:lstStyle/>
                    <a:p>
                      <a:endParaRPr/>
                    </a:p>
                  </a:txBody>
                  <a:tcPr marL="0" marR="0" marT="0" marB="0"/>
                </a:tc>
                <a:extLst>
                  <a:ext uri="{0D108BD9-81ED-4DB2-BD59-A6C34878D82A}">
                    <a16:rowId xmlns:a16="http://schemas.microsoft.com/office/drawing/2014/main" val="10000"/>
                  </a:ext>
                </a:extLst>
              </a:tr>
              <a:tr h="427990">
                <a:tc>
                  <a:txBody>
                    <a:bodyPr/>
                    <a:lstStyle/>
                    <a:p>
                      <a:pPr marL="28575">
                        <a:lnSpc>
                          <a:spcPts val="665"/>
                        </a:lnSpc>
                      </a:pPr>
                      <a:r>
                        <a:rPr sz="600" spc="15" dirty="0">
                          <a:latin typeface="Arial"/>
                          <a:cs typeface="Arial"/>
                        </a:rPr>
                        <a:t>1,2</a:t>
                      </a:r>
                      <a:endParaRPr sz="600">
                        <a:latin typeface="Arial"/>
                        <a:cs typeface="Arial"/>
                      </a:endParaRPr>
                    </a:p>
                    <a:p>
                      <a:pPr marL="1905" algn="ctr">
                        <a:lnSpc>
                          <a:spcPct val="100000"/>
                        </a:lnSpc>
                        <a:spcBef>
                          <a:spcPts val="40"/>
                        </a:spcBef>
                      </a:pPr>
                      <a:r>
                        <a:rPr sz="600" b="1" dirty="0">
                          <a:latin typeface="Times New Roman"/>
                          <a:cs typeface="Times New Roman"/>
                        </a:rPr>
                        <a:t>B</a:t>
                      </a:r>
                      <a:endParaRPr sz="600">
                        <a:latin typeface="Times New Roman"/>
                        <a:cs typeface="Times New Roman"/>
                      </a:endParaRPr>
                    </a:p>
                    <a:p>
                      <a:pPr>
                        <a:lnSpc>
                          <a:spcPct val="100000"/>
                        </a:lnSpc>
                        <a:spcBef>
                          <a:spcPts val="30"/>
                        </a:spcBef>
                      </a:pPr>
                      <a:endParaRPr sz="650">
                        <a:latin typeface="Times New Roman"/>
                        <a:cs typeface="Times New Roman"/>
                      </a:endParaRPr>
                    </a:p>
                    <a:p>
                      <a:pPr marL="4445" algn="ctr">
                        <a:lnSpc>
                          <a:spcPct val="100000"/>
                        </a:lnSpc>
                      </a:pPr>
                      <a:r>
                        <a:rPr sz="600" b="1" spc="25" dirty="0">
                          <a:latin typeface="Times New Roman"/>
                          <a:cs typeface="Times New Roman"/>
                        </a:rPr>
                        <a:t>OK</a:t>
                      </a:r>
                      <a:endParaRPr sz="600">
                        <a:latin typeface="Times New Roman"/>
                        <a:cs typeface="Times New Roman"/>
                      </a:endParaRPr>
                    </a:p>
                  </a:txBody>
                  <a:tcPr marL="0" marR="0" marT="0" marB="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marL="27940">
                        <a:lnSpc>
                          <a:spcPts val="665"/>
                        </a:lnSpc>
                      </a:pPr>
                      <a:r>
                        <a:rPr sz="600" spc="15" dirty="0">
                          <a:latin typeface="Arial"/>
                          <a:cs typeface="Arial"/>
                        </a:rPr>
                        <a:t>2,2</a:t>
                      </a:r>
                      <a:endParaRPr sz="6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00"/>
                    </a:solidFill>
                  </a:tcPr>
                </a:tc>
                <a:tc>
                  <a:txBody>
                    <a:bodyPr/>
                    <a:lstStyle/>
                    <a:p>
                      <a:pPr>
                        <a:lnSpc>
                          <a:spcPct val="100000"/>
                        </a:lnSpc>
                      </a:pPr>
                      <a:endParaRPr sz="1300">
                        <a:latin typeface="Times New Roman"/>
                        <a:cs typeface="Times New Roman"/>
                      </a:endParaRPr>
                    </a:p>
                  </a:txBody>
                  <a:tcPr marL="0" marR="0" marT="0" marB="0">
                    <a:lnL w="6350">
                      <a:solidFill>
                        <a:srgbClr val="000000"/>
                      </a:solidFill>
                      <a:prstDash val="solid"/>
                    </a:lnL>
                    <a:lnB w="6350">
                      <a:solidFill>
                        <a:srgbClr val="000000"/>
                      </a:solidFill>
                      <a:prstDash val="solid"/>
                    </a:lnB>
                  </a:tcPr>
                </a:tc>
                <a:extLst>
                  <a:ext uri="{0D108BD9-81ED-4DB2-BD59-A6C34878D82A}">
                    <a16:rowId xmlns:a16="http://schemas.microsoft.com/office/drawing/2014/main" val="10001"/>
                  </a:ext>
                </a:extLst>
              </a:tr>
              <a:tr h="427990">
                <a:tc>
                  <a:txBody>
                    <a:bodyPr/>
                    <a:lstStyle/>
                    <a:p>
                      <a:pPr marL="28575">
                        <a:lnSpc>
                          <a:spcPts val="665"/>
                        </a:lnSpc>
                      </a:pPr>
                      <a:r>
                        <a:rPr sz="600" spc="15" dirty="0">
                          <a:latin typeface="Arial"/>
                          <a:cs typeface="Arial"/>
                        </a:rPr>
                        <a:t>1,1</a:t>
                      </a:r>
                      <a:endParaRPr sz="600">
                        <a:latin typeface="Arial"/>
                        <a:cs typeface="Arial"/>
                      </a:endParaRPr>
                    </a:p>
                    <a:p>
                      <a:pPr>
                        <a:lnSpc>
                          <a:spcPct val="100000"/>
                        </a:lnSpc>
                      </a:pPr>
                      <a:endParaRPr sz="700">
                        <a:latin typeface="Times New Roman"/>
                        <a:cs typeface="Times New Roman"/>
                      </a:endParaRPr>
                    </a:p>
                    <a:p>
                      <a:pPr>
                        <a:lnSpc>
                          <a:spcPct val="100000"/>
                        </a:lnSpc>
                        <a:spcBef>
                          <a:spcPts val="45"/>
                        </a:spcBef>
                      </a:pPr>
                      <a:endParaRPr sz="600">
                        <a:latin typeface="Times New Roman"/>
                        <a:cs typeface="Times New Roman"/>
                      </a:endParaRPr>
                    </a:p>
                    <a:p>
                      <a:pPr marL="4445" algn="ctr">
                        <a:lnSpc>
                          <a:spcPct val="100000"/>
                        </a:lnSpc>
                      </a:pPr>
                      <a:r>
                        <a:rPr sz="600" b="1" spc="25" dirty="0">
                          <a:latin typeface="Times New Roman"/>
                          <a:cs typeface="Times New Roman"/>
                        </a:rPr>
                        <a:t>OK</a:t>
                      </a:r>
                      <a:endParaRPr sz="6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7940">
                        <a:lnSpc>
                          <a:spcPts val="665"/>
                        </a:lnSpc>
                      </a:pPr>
                      <a:r>
                        <a:rPr sz="600" spc="15" dirty="0">
                          <a:latin typeface="Arial"/>
                          <a:cs typeface="Arial"/>
                        </a:rPr>
                        <a:t>2,1</a:t>
                      </a:r>
                      <a:endParaRPr sz="600">
                        <a:latin typeface="Arial"/>
                        <a:cs typeface="Arial"/>
                      </a:endParaRPr>
                    </a:p>
                    <a:p>
                      <a:pPr marL="1905" algn="ctr">
                        <a:lnSpc>
                          <a:spcPct val="100000"/>
                        </a:lnSpc>
                        <a:spcBef>
                          <a:spcPts val="40"/>
                        </a:spcBef>
                      </a:pPr>
                      <a:r>
                        <a:rPr sz="600" b="1" dirty="0">
                          <a:latin typeface="Times New Roman"/>
                          <a:cs typeface="Times New Roman"/>
                        </a:rPr>
                        <a:t>B</a:t>
                      </a:r>
                      <a:endParaRPr sz="600">
                        <a:latin typeface="Times New Roman"/>
                        <a:cs typeface="Times New Roman"/>
                      </a:endParaRPr>
                    </a:p>
                    <a:p>
                      <a:pPr>
                        <a:lnSpc>
                          <a:spcPct val="100000"/>
                        </a:lnSpc>
                        <a:spcBef>
                          <a:spcPts val="30"/>
                        </a:spcBef>
                      </a:pPr>
                      <a:endParaRPr sz="650">
                        <a:latin typeface="Times New Roman"/>
                        <a:cs typeface="Times New Roman"/>
                      </a:endParaRPr>
                    </a:p>
                    <a:p>
                      <a:pPr marL="15875" algn="ctr">
                        <a:lnSpc>
                          <a:spcPct val="100000"/>
                        </a:lnSpc>
                        <a:spcBef>
                          <a:spcPts val="5"/>
                        </a:spcBef>
                      </a:pPr>
                      <a:r>
                        <a:rPr sz="600" b="1" spc="25" dirty="0">
                          <a:latin typeface="Times New Roman"/>
                          <a:cs typeface="Times New Roman"/>
                        </a:rPr>
                        <a:t>OK</a:t>
                      </a:r>
                      <a:endParaRPr sz="6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2225">
                        <a:lnSpc>
                          <a:spcPts val="665"/>
                        </a:lnSpc>
                      </a:pPr>
                      <a:r>
                        <a:rPr sz="600" spc="15" dirty="0">
                          <a:latin typeface="Arial"/>
                          <a:cs typeface="Arial"/>
                        </a:rPr>
                        <a:t>3,1</a:t>
                      </a:r>
                      <a:endParaRPr sz="6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extLst>
                  <a:ext uri="{0D108BD9-81ED-4DB2-BD59-A6C34878D82A}">
                    <a16:rowId xmlns:a16="http://schemas.microsoft.com/office/drawing/2014/main" val="10002"/>
                  </a:ext>
                </a:extLst>
              </a:tr>
            </a:tbl>
          </a:graphicData>
        </a:graphic>
      </p:graphicFrame>
      <p:sp>
        <p:nvSpPr>
          <p:cNvPr id="18" name="object 18"/>
          <p:cNvSpPr/>
          <p:nvPr/>
        </p:nvSpPr>
        <p:spPr>
          <a:xfrm>
            <a:off x="7028218" y="2506535"/>
            <a:ext cx="285750" cy="285750"/>
          </a:xfrm>
          <a:custGeom>
            <a:avLst/>
            <a:gdLst/>
            <a:ahLst/>
            <a:cxnLst/>
            <a:rect l="l" t="t" r="r" b="b"/>
            <a:pathLst>
              <a:path w="285750" h="285750">
                <a:moveTo>
                  <a:pt x="0" y="142722"/>
                </a:moveTo>
                <a:lnTo>
                  <a:pt x="7276" y="187829"/>
                </a:lnTo>
                <a:lnTo>
                  <a:pt x="27539" y="227005"/>
                </a:lnTo>
                <a:lnTo>
                  <a:pt x="58435" y="257897"/>
                </a:lnTo>
                <a:lnTo>
                  <a:pt x="97614" y="278157"/>
                </a:lnTo>
                <a:lnTo>
                  <a:pt x="142722" y="285432"/>
                </a:lnTo>
                <a:lnTo>
                  <a:pt x="187829" y="278157"/>
                </a:lnTo>
                <a:lnTo>
                  <a:pt x="227005" y="257897"/>
                </a:lnTo>
                <a:lnTo>
                  <a:pt x="257897" y="227005"/>
                </a:lnTo>
                <a:lnTo>
                  <a:pt x="278157" y="187829"/>
                </a:lnTo>
                <a:lnTo>
                  <a:pt x="285432" y="142722"/>
                </a:lnTo>
                <a:lnTo>
                  <a:pt x="278157" y="97609"/>
                </a:lnTo>
                <a:lnTo>
                  <a:pt x="257897" y="58430"/>
                </a:lnTo>
                <a:lnTo>
                  <a:pt x="227005" y="27535"/>
                </a:lnTo>
                <a:lnTo>
                  <a:pt x="187829" y="7275"/>
                </a:lnTo>
                <a:lnTo>
                  <a:pt x="142722" y="0"/>
                </a:lnTo>
                <a:lnTo>
                  <a:pt x="97614" y="7275"/>
                </a:lnTo>
                <a:lnTo>
                  <a:pt x="58435" y="27535"/>
                </a:lnTo>
                <a:lnTo>
                  <a:pt x="27539" y="58430"/>
                </a:lnTo>
                <a:lnTo>
                  <a:pt x="7276" y="97609"/>
                </a:lnTo>
                <a:lnTo>
                  <a:pt x="0" y="142722"/>
                </a:lnTo>
                <a:close/>
              </a:path>
            </a:pathLst>
          </a:custGeom>
          <a:solidFill>
            <a:srgbClr val="7E7E7E"/>
          </a:solidFill>
        </p:spPr>
        <p:txBody>
          <a:bodyPr wrap="square" lIns="0" tIns="0" rIns="0" bIns="0" rtlCol="0"/>
          <a:lstStyle/>
          <a:p>
            <a:endParaRPr/>
          </a:p>
        </p:txBody>
      </p:sp>
      <p:sp>
        <p:nvSpPr>
          <p:cNvPr id="19" name="object 19"/>
          <p:cNvSpPr/>
          <p:nvPr/>
        </p:nvSpPr>
        <p:spPr>
          <a:xfrm>
            <a:off x="6600075" y="2078393"/>
            <a:ext cx="285750" cy="285750"/>
          </a:xfrm>
          <a:custGeom>
            <a:avLst/>
            <a:gdLst/>
            <a:ahLst/>
            <a:cxnLst/>
            <a:rect l="l" t="t" r="r" b="b"/>
            <a:pathLst>
              <a:path w="285750" h="285750">
                <a:moveTo>
                  <a:pt x="0" y="142722"/>
                </a:moveTo>
                <a:lnTo>
                  <a:pt x="7276" y="187829"/>
                </a:lnTo>
                <a:lnTo>
                  <a:pt x="27539" y="227005"/>
                </a:lnTo>
                <a:lnTo>
                  <a:pt x="58435" y="257897"/>
                </a:lnTo>
                <a:lnTo>
                  <a:pt x="97614" y="278157"/>
                </a:lnTo>
                <a:lnTo>
                  <a:pt x="142722" y="285432"/>
                </a:lnTo>
                <a:lnTo>
                  <a:pt x="187829" y="278157"/>
                </a:lnTo>
                <a:lnTo>
                  <a:pt x="227005" y="257897"/>
                </a:lnTo>
                <a:lnTo>
                  <a:pt x="257897" y="227005"/>
                </a:lnTo>
                <a:lnTo>
                  <a:pt x="278157" y="187829"/>
                </a:lnTo>
                <a:lnTo>
                  <a:pt x="285432" y="142722"/>
                </a:lnTo>
                <a:lnTo>
                  <a:pt x="278157" y="97609"/>
                </a:lnTo>
                <a:lnTo>
                  <a:pt x="257897" y="58430"/>
                </a:lnTo>
                <a:lnTo>
                  <a:pt x="227005" y="27535"/>
                </a:lnTo>
                <a:lnTo>
                  <a:pt x="187829" y="7275"/>
                </a:lnTo>
                <a:lnTo>
                  <a:pt x="142722" y="0"/>
                </a:lnTo>
                <a:lnTo>
                  <a:pt x="97614" y="7275"/>
                </a:lnTo>
                <a:lnTo>
                  <a:pt x="58435" y="27535"/>
                </a:lnTo>
                <a:lnTo>
                  <a:pt x="27539" y="58430"/>
                </a:lnTo>
                <a:lnTo>
                  <a:pt x="7276" y="97609"/>
                </a:lnTo>
                <a:lnTo>
                  <a:pt x="0" y="142722"/>
                </a:lnTo>
                <a:close/>
              </a:path>
            </a:pathLst>
          </a:custGeom>
          <a:solidFill>
            <a:srgbClr val="7E7E7E"/>
          </a:solidFill>
        </p:spPr>
        <p:txBody>
          <a:bodyPr wrap="square" lIns="0" tIns="0" rIns="0" bIns="0" rtlCol="0"/>
          <a:lstStyle/>
          <a:p>
            <a:endParaRPr/>
          </a:p>
        </p:txBody>
      </p:sp>
      <p:sp>
        <p:nvSpPr>
          <p:cNvPr id="20" name="object 20"/>
          <p:cNvSpPr/>
          <p:nvPr/>
        </p:nvSpPr>
        <p:spPr>
          <a:xfrm>
            <a:off x="8122386" y="2078393"/>
            <a:ext cx="285750" cy="285750"/>
          </a:xfrm>
          <a:custGeom>
            <a:avLst/>
            <a:gdLst/>
            <a:ahLst/>
            <a:cxnLst/>
            <a:rect l="l" t="t" r="r" b="b"/>
            <a:pathLst>
              <a:path w="285750" h="285750">
                <a:moveTo>
                  <a:pt x="0" y="142722"/>
                </a:moveTo>
                <a:lnTo>
                  <a:pt x="7276" y="187829"/>
                </a:lnTo>
                <a:lnTo>
                  <a:pt x="27539" y="227005"/>
                </a:lnTo>
                <a:lnTo>
                  <a:pt x="58435" y="257897"/>
                </a:lnTo>
                <a:lnTo>
                  <a:pt x="97614" y="278157"/>
                </a:lnTo>
                <a:lnTo>
                  <a:pt x="142722" y="285432"/>
                </a:lnTo>
                <a:lnTo>
                  <a:pt x="187829" y="278157"/>
                </a:lnTo>
                <a:lnTo>
                  <a:pt x="227005" y="257897"/>
                </a:lnTo>
                <a:lnTo>
                  <a:pt x="257897" y="227005"/>
                </a:lnTo>
                <a:lnTo>
                  <a:pt x="278157" y="187829"/>
                </a:lnTo>
                <a:lnTo>
                  <a:pt x="285432" y="142722"/>
                </a:lnTo>
                <a:lnTo>
                  <a:pt x="278157" y="97609"/>
                </a:lnTo>
                <a:lnTo>
                  <a:pt x="257897" y="58430"/>
                </a:lnTo>
                <a:lnTo>
                  <a:pt x="227005" y="27535"/>
                </a:lnTo>
                <a:lnTo>
                  <a:pt x="187829" y="7275"/>
                </a:lnTo>
                <a:lnTo>
                  <a:pt x="142722" y="0"/>
                </a:lnTo>
                <a:lnTo>
                  <a:pt x="97614" y="7275"/>
                </a:lnTo>
                <a:lnTo>
                  <a:pt x="58435" y="27535"/>
                </a:lnTo>
                <a:lnTo>
                  <a:pt x="27539" y="58430"/>
                </a:lnTo>
                <a:lnTo>
                  <a:pt x="7276" y="97609"/>
                </a:lnTo>
                <a:lnTo>
                  <a:pt x="0" y="142722"/>
                </a:lnTo>
                <a:close/>
              </a:path>
            </a:pathLst>
          </a:custGeom>
          <a:solidFill>
            <a:srgbClr val="7E7E7E"/>
          </a:solidFill>
        </p:spPr>
        <p:txBody>
          <a:bodyPr wrap="square" lIns="0" tIns="0" rIns="0" bIns="0" rtlCol="0"/>
          <a:lstStyle/>
          <a:p>
            <a:endParaRPr/>
          </a:p>
        </p:txBody>
      </p:sp>
      <p:sp>
        <p:nvSpPr>
          <p:cNvPr id="21" name="object 21"/>
          <p:cNvSpPr txBox="1"/>
          <p:nvPr/>
        </p:nvSpPr>
        <p:spPr>
          <a:xfrm>
            <a:off x="6191897" y="2940000"/>
            <a:ext cx="1098550" cy="211454"/>
          </a:xfrm>
          <a:prstGeom prst="rect">
            <a:avLst/>
          </a:prstGeom>
        </p:spPr>
        <p:txBody>
          <a:bodyPr vert="horz" wrap="square" lIns="0" tIns="15240" rIns="0" bIns="0" rtlCol="0">
            <a:spAutoFit/>
          </a:bodyPr>
          <a:lstStyle/>
          <a:p>
            <a:pPr marL="12700">
              <a:lnSpc>
                <a:spcPct val="100000"/>
              </a:lnSpc>
              <a:spcBef>
                <a:spcPts val="120"/>
              </a:spcBef>
            </a:pPr>
            <a:r>
              <a:rPr sz="1200" spc="5" dirty="0">
                <a:latin typeface="Arial"/>
                <a:cs typeface="Arial"/>
              </a:rPr>
              <a:t>0.2</a:t>
            </a:r>
            <a:r>
              <a:rPr sz="1200" spc="-15" dirty="0">
                <a:latin typeface="Arial"/>
                <a:cs typeface="Arial"/>
              </a:rPr>
              <a:t> </a:t>
            </a:r>
            <a:r>
              <a:rPr sz="1200" spc="10" dirty="0">
                <a:latin typeface="Arial"/>
                <a:cs typeface="Arial"/>
              </a:rPr>
              <a:t>x</a:t>
            </a:r>
            <a:r>
              <a:rPr sz="1200" spc="-10" dirty="0">
                <a:latin typeface="Arial"/>
                <a:cs typeface="Arial"/>
              </a:rPr>
              <a:t> </a:t>
            </a:r>
            <a:r>
              <a:rPr sz="1200" spc="5" dirty="0">
                <a:latin typeface="Arial"/>
                <a:cs typeface="Arial"/>
              </a:rPr>
              <a:t>0.2</a:t>
            </a:r>
            <a:r>
              <a:rPr sz="1200" spc="-10" dirty="0">
                <a:latin typeface="Arial"/>
                <a:cs typeface="Arial"/>
              </a:rPr>
              <a:t> </a:t>
            </a:r>
            <a:r>
              <a:rPr sz="1200" spc="10" dirty="0">
                <a:latin typeface="Arial"/>
                <a:cs typeface="Arial"/>
              </a:rPr>
              <a:t>=</a:t>
            </a:r>
            <a:r>
              <a:rPr sz="1200" spc="-15" dirty="0">
                <a:latin typeface="Arial"/>
                <a:cs typeface="Arial"/>
              </a:rPr>
              <a:t> </a:t>
            </a:r>
            <a:r>
              <a:rPr sz="1200" spc="10" dirty="0">
                <a:latin typeface="Arial"/>
                <a:cs typeface="Arial"/>
              </a:rPr>
              <a:t>0.04</a:t>
            </a:r>
            <a:endParaRPr sz="1200">
              <a:latin typeface="Arial"/>
              <a:cs typeface="Arial"/>
            </a:endParaRPr>
          </a:p>
        </p:txBody>
      </p:sp>
      <p:sp>
        <p:nvSpPr>
          <p:cNvPr id="24" name="object 2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13</a:t>
            </a:r>
          </a:p>
        </p:txBody>
      </p:sp>
      <p:sp>
        <p:nvSpPr>
          <p:cNvPr id="25" name="object 2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26</a:t>
            </a:fld>
            <a:endParaRPr spc="20" dirty="0"/>
          </a:p>
        </p:txBody>
      </p:sp>
      <p:sp>
        <p:nvSpPr>
          <p:cNvPr id="22" name="object 22"/>
          <p:cNvSpPr txBox="1"/>
          <p:nvPr/>
        </p:nvSpPr>
        <p:spPr>
          <a:xfrm>
            <a:off x="7714150" y="2940000"/>
            <a:ext cx="1098550" cy="211454"/>
          </a:xfrm>
          <a:prstGeom prst="rect">
            <a:avLst/>
          </a:prstGeom>
        </p:spPr>
        <p:txBody>
          <a:bodyPr vert="horz" wrap="square" lIns="0" tIns="15240" rIns="0" bIns="0" rtlCol="0">
            <a:spAutoFit/>
          </a:bodyPr>
          <a:lstStyle/>
          <a:p>
            <a:pPr marL="12700">
              <a:lnSpc>
                <a:spcPct val="100000"/>
              </a:lnSpc>
              <a:spcBef>
                <a:spcPts val="120"/>
              </a:spcBef>
            </a:pPr>
            <a:r>
              <a:rPr sz="1200" spc="5" dirty="0">
                <a:latin typeface="Arial"/>
                <a:cs typeface="Arial"/>
              </a:rPr>
              <a:t>0.2</a:t>
            </a:r>
            <a:r>
              <a:rPr sz="1200" spc="-15" dirty="0">
                <a:latin typeface="Arial"/>
                <a:cs typeface="Arial"/>
              </a:rPr>
              <a:t> </a:t>
            </a:r>
            <a:r>
              <a:rPr sz="1200" spc="10" dirty="0">
                <a:latin typeface="Arial"/>
                <a:cs typeface="Arial"/>
              </a:rPr>
              <a:t>x</a:t>
            </a:r>
            <a:r>
              <a:rPr sz="1200" spc="-10" dirty="0">
                <a:latin typeface="Arial"/>
                <a:cs typeface="Arial"/>
              </a:rPr>
              <a:t> </a:t>
            </a:r>
            <a:r>
              <a:rPr sz="1200" spc="5" dirty="0">
                <a:latin typeface="Arial"/>
                <a:cs typeface="Arial"/>
              </a:rPr>
              <a:t>0.8</a:t>
            </a:r>
            <a:r>
              <a:rPr sz="1200" spc="-10" dirty="0">
                <a:latin typeface="Arial"/>
                <a:cs typeface="Arial"/>
              </a:rPr>
              <a:t> </a:t>
            </a:r>
            <a:r>
              <a:rPr sz="1200" spc="10" dirty="0">
                <a:latin typeface="Arial"/>
                <a:cs typeface="Arial"/>
              </a:rPr>
              <a:t>=</a:t>
            </a:r>
            <a:r>
              <a:rPr sz="1200" spc="-15" dirty="0">
                <a:latin typeface="Arial"/>
                <a:cs typeface="Arial"/>
              </a:rPr>
              <a:t> </a:t>
            </a:r>
            <a:r>
              <a:rPr sz="1200" spc="10" dirty="0">
                <a:latin typeface="Arial"/>
                <a:cs typeface="Arial"/>
              </a:rPr>
              <a:t>0.16</a:t>
            </a:r>
            <a:endParaRPr sz="1200">
              <a:latin typeface="Arial"/>
              <a:cs typeface="Arial"/>
            </a:endParaRPr>
          </a:p>
        </p:txBody>
      </p:sp>
      <p:sp>
        <p:nvSpPr>
          <p:cNvPr id="23" name="object 23"/>
          <p:cNvSpPr txBox="1"/>
          <p:nvPr/>
        </p:nvSpPr>
        <p:spPr>
          <a:xfrm>
            <a:off x="1421891" y="3863499"/>
            <a:ext cx="7117080" cy="1441450"/>
          </a:xfrm>
          <a:prstGeom prst="rect">
            <a:avLst/>
          </a:prstGeom>
        </p:spPr>
        <p:txBody>
          <a:bodyPr vert="horz" wrap="square" lIns="0" tIns="53340" rIns="0" bIns="0" rtlCol="0">
            <a:spAutoFit/>
          </a:bodyPr>
          <a:lstStyle/>
          <a:p>
            <a:pPr marL="38100">
              <a:lnSpc>
                <a:spcPct val="100000"/>
              </a:lnSpc>
              <a:spcBef>
                <a:spcPts val="420"/>
              </a:spcBef>
              <a:tabLst>
                <a:tab pos="2018030" algn="l"/>
                <a:tab pos="2340610" algn="l"/>
              </a:tabLst>
            </a:pPr>
            <a:r>
              <a:rPr sz="2050" spc="-40" dirty="0">
                <a:solidFill>
                  <a:srgbClr val="990099"/>
                </a:solidFill>
                <a:latin typeface="Century"/>
                <a:cs typeface="Century"/>
              </a:rPr>
              <a:t>P</a:t>
            </a:r>
            <a:r>
              <a:rPr sz="2050" spc="-40" dirty="0">
                <a:solidFill>
                  <a:srgbClr val="990099"/>
                </a:solidFill>
                <a:latin typeface="Garamond"/>
                <a:cs typeface="Garamond"/>
              </a:rPr>
              <a:t>(</a:t>
            </a:r>
            <a:r>
              <a:rPr sz="2050" b="0" i="1" spc="-40" dirty="0">
                <a:solidFill>
                  <a:srgbClr val="990099"/>
                </a:solidFill>
                <a:latin typeface="Bookman Old Style"/>
                <a:cs typeface="Bookman Old Style"/>
              </a:rPr>
              <a:t>P</a:t>
            </a:r>
            <a:r>
              <a:rPr sz="2100" spc="-60" baseline="-11904" dirty="0">
                <a:solidFill>
                  <a:srgbClr val="990099"/>
                </a:solidFill>
                <a:latin typeface="Book Antiqua"/>
                <a:cs typeface="Book Antiqua"/>
              </a:rPr>
              <a:t>1</a:t>
            </a:r>
            <a:r>
              <a:rPr sz="2100" b="0" i="1" spc="-60" baseline="-11904" dirty="0">
                <a:solidFill>
                  <a:srgbClr val="990099"/>
                </a:solidFill>
                <a:latin typeface="Bookman Old Style"/>
                <a:cs typeface="Bookman Old Style"/>
              </a:rPr>
              <a:t>,</a:t>
            </a:r>
            <a:r>
              <a:rPr sz="2100" spc="-60" baseline="-11904" dirty="0">
                <a:solidFill>
                  <a:srgbClr val="990099"/>
                </a:solidFill>
                <a:latin typeface="Book Antiqua"/>
                <a:cs typeface="Book Antiqua"/>
              </a:rPr>
              <a:t>3</a:t>
            </a:r>
            <a:r>
              <a:rPr sz="2050" spc="-40" dirty="0">
                <a:solidFill>
                  <a:srgbClr val="990099"/>
                </a:solidFill>
                <a:latin typeface="Lucida Sans Unicode"/>
                <a:cs typeface="Lucida Sans Unicode"/>
              </a:rPr>
              <a:t>|</a:t>
            </a:r>
            <a:r>
              <a:rPr sz="2050" b="0" i="1" spc="-40" dirty="0">
                <a:solidFill>
                  <a:srgbClr val="990099"/>
                </a:solidFill>
                <a:latin typeface="Bookman Old Style"/>
                <a:cs typeface="Bookman Old Style"/>
              </a:rPr>
              <a:t>known,</a:t>
            </a:r>
            <a:r>
              <a:rPr sz="2050" b="0" i="1" spc="-290" dirty="0">
                <a:solidFill>
                  <a:srgbClr val="990099"/>
                </a:solidFill>
                <a:latin typeface="Bookman Old Style"/>
                <a:cs typeface="Bookman Old Style"/>
              </a:rPr>
              <a:t> </a:t>
            </a:r>
            <a:r>
              <a:rPr sz="2050" b="0" i="1" spc="-120" dirty="0">
                <a:solidFill>
                  <a:srgbClr val="990099"/>
                </a:solidFill>
                <a:latin typeface="Bookman Old Style"/>
                <a:cs typeface="Bookman Old Style"/>
              </a:rPr>
              <a:t>b</a:t>
            </a:r>
            <a:r>
              <a:rPr sz="2050" spc="-120" dirty="0">
                <a:solidFill>
                  <a:srgbClr val="990099"/>
                </a:solidFill>
                <a:latin typeface="Garamond"/>
                <a:cs typeface="Garamond"/>
              </a:rPr>
              <a:t>)	</a:t>
            </a:r>
            <a:r>
              <a:rPr sz="2050" spc="120" dirty="0">
                <a:solidFill>
                  <a:srgbClr val="990099"/>
                </a:solidFill>
                <a:latin typeface="Garamond"/>
                <a:cs typeface="Garamond"/>
              </a:rPr>
              <a:t>=	</a:t>
            </a:r>
            <a:r>
              <a:rPr sz="2050" b="0" i="1" spc="-10" dirty="0">
                <a:solidFill>
                  <a:srgbClr val="990099"/>
                </a:solidFill>
                <a:latin typeface="Bookman Old Style"/>
                <a:cs typeface="Bookman Old Style"/>
              </a:rPr>
              <a:t>α</a:t>
            </a:r>
            <a:r>
              <a:rPr sz="3075" b="0" i="1" spc="262" baseline="23035" dirty="0">
                <a:solidFill>
                  <a:srgbClr val="990099"/>
                </a:solidFill>
                <a:latin typeface="Bookman Old Style"/>
                <a:cs typeface="Bookman Old Style"/>
              </a:rPr>
              <a:t> </a:t>
            </a:r>
            <a:r>
              <a:rPr sz="2050" spc="5" dirty="0">
                <a:solidFill>
                  <a:srgbClr val="990099"/>
                </a:solidFill>
                <a:latin typeface="Lucida Sans Unicode"/>
                <a:cs typeface="Lucida Sans Unicode"/>
              </a:rPr>
              <a:t>(</a:t>
            </a:r>
            <a:r>
              <a:rPr sz="2050" spc="5" dirty="0">
                <a:solidFill>
                  <a:srgbClr val="990099"/>
                </a:solidFill>
                <a:latin typeface="Garamond"/>
                <a:cs typeface="Garamond"/>
              </a:rPr>
              <a:t>0</a:t>
            </a:r>
            <a:r>
              <a:rPr sz="2050" b="0" i="1" spc="5" dirty="0">
                <a:solidFill>
                  <a:srgbClr val="990099"/>
                </a:solidFill>
                <a:latin typeface="Bookman Old Style"/>
                <a:cs typeface="Bookman Old Style"/>
              </a:rPr>
              <a:t>.</a:t>
            </a:r>
            <a:r>
              <a:rPr sz="2050" spc="5" dirty="0">
                <a:solidFill>
                  <a:srgbClr val="990099"/>
                </a:solidFill>
                <a:latin typeface="Garamond"/>
                <a:cs typeface="Garamond"/>
              </a:rPr>
              <a:t>2(0</a:t>
            </a:r>
            <a:r>
              <a:rPr sz="2050" b="0" i="1" spc="5" dirty="0">
                <a:solidFill>
                  <a:srgbClr val="990099"/>
                </a:solidFill>
                <a:latin typeface="Bookman Old Style"/>
                <a:cs typeface="Bookman Old Style"/>
              </a:rPr>
              <a:t>.</a:t>
            </a:r>
            <a:r>
              <a:rPr sz="2050" spc="5" dirty="0">
                <a:solidFill>
                  <a:srgbClr val="990099"/>
                </a:solidFill>
                <a:latin typeface="Garamond"/>
                <a:cs typeface="Garamond"/>
              </a:rPr>
              <a:t>04</a:t>
            </a:r>
            <a:r>
              <a:rPr sz="2050" spc="-60" dirty="0">
                <a:solidFill>
                  <a:srgbClr val="990099"/>
                </a:solidFill>
                <a:latin typeface="Garamond"/>
                <a:cs typeface="Garamond"/>
              </a:rPr>
              <a:t> </a:t>
            </a:r>
            <a:r>
              <a:rPr sz="2050" spc="120" dirty="0">
                <a:solidFill>
                  <a:srgbClr val="990099"/>
                </a:solidFill>
                <a:latin typeface="Garamond"/>
                <a:cs typeface="Garamond"/>
              </a:rPr>
              <a:t>+</a:t>
            </a:r>
            <a:r>
              <a:rPr sz="2050" spc="-65" dirty="0">
                <a:solidFill>
                  <a:srgbClr val="990099"/>
                </a:solidFill>
                <a:latin typeface="Garamond"/>
                <a:cs typeface="Garamond"/>
              </a:rPr>
              <a:t> </a:t>
            </a:r>
            <a:r>
              <a:rPr sz="2050" spc="-25" dirty="0">
                <a:solidFill>
                  <a:srgbClr val="990099"/>
                </a:solidFill>
                <a:latin typeface="Garamond"/>
                <a:cs typeface="Garamond"/>
              </a:rPr>
              <a:t>0</a:t>
            </a:r>
            <a:r>
              <a:rPr sz="2050" b="0" i="1" spc="-25" dirty="0">
                <a:solidFill>
                  <a:srgbClr val="990099"/>
                </a:solidFill>
                <a:latin typeface="Bookman Old Style"/>
                <a:cs typeface="Bookman Old Style"/>
              </a:rPr>
              <a:t>.</a:t>
            </a:r>
            <a:r>
              <a:rPr sz="2050" spc="-25" dirty="0">
                <a:solidFill>
                  <a:srgbClr val="990099"/>
                </a:solidFill>
                <a:latin typeface="Garamond"/>
                <a:cs typeface="Garamond"/>
              </a:rPr>
              <a:t>16</a:t>
            </a:r>
            <a:r>
              <a:rPr sz="2050" spc="-60" dirty="0">
                <a:solidFill>
                  <a:srgbClr val="990099"/>
                </a:solidFill>
                <a:latin typeface="Garamond"/>
                <a:cs typeface="Garamond"/>
              </a:rPr>
              <a:t> </a:t>
            </a:r>
            <a:r>
              <a:rPr sz="2050" spc="120" dirty="0">
                <a:solidFill>
                  <a:srgbClr val="990099"/>
                </a:solidFill>
                <a:latin typeface="Garamond"/>
                <a:cs typeface="Garamond"/>
              </a:rPr>
              <a:t>+</a:t>
            </a:r>
            <a:r>
              <a:rPr sz="2050" spc="-60" dirty="0">
                <a:solidFill>
                  <a:srgbClr val="990099"/>
                </a:solidFill>
                <a:latin typeface="Garamond"/>
                <a:cs typeface="Garamond"/>
              </a:rPr>
              <a:t> </a:t>
            </a:r>
            <a:r>
              <a:rPr sz="2050" spc="-5" dirty="0">
                <a:solidFill>
                  <a:srgbClr val="990099"/>
                </a:solidFill>
                <a:latin typeface="Garamond"/>
                <a:cs typeface="Garamond"/>
              </a:rPr>
              <a:t>0</a:t>
            </a:r>
            <a:r>
              <a:rPr sz="2050" b="0" i="1" spc="-5" dirty="0">
                <a:solidFill>
                  <a:srgbClr val="990099"/>
                </a:solidFill>
                <a:latin typeface="Bookman Old Style"/>
                <a:cs typeface="Bookman Old Style"/>
              </a:rPr>
              <a:t>.</a:t>
            </a:r>
            <a:r>
              <a:rPr sz="2050" spc="-5" dirty="0">
                <a:solidFill>
                  <a:srgbClr val="990099"/>
                </a:solidFill>
                <a:latin typeface="Garamond"/>
                <a:cs typeface="Garamond"/>
              </a:rPr>
              <a:t>16)</a:t>
            </a:r>
            <a:r>
              <a:rPr sz="2050" b="0" i="1" spc="-5" dirty="0">
                <a:solidFill>
                  <a:srgbClr val="990099"/>
                </a:solidFill>
                <a:latin typeface="Bookman Old Style"/>
                <a:cs typeface="Bookman Old Style"/>
              </a:rPr>
              <a:t>,</a:t>
            </a:r>
            <a:r>
              <a:rPr sz="2050" b="0" i="1" spc="380" dirty="0">
                <a:solidFill>
                  <a:srgbClr val="990099"/>
                </a:solidFill>
                <a:latin typeface="Bookman Old Style"/>
                <a:cs typeface="Bookman Old Style"/>
              </a:rPr>
              <a:t> </a:t>
            </a:r>
            <a:r>
              <a:rPr sz="2050" spc="-10" dirty="0">
                <a:solidFill>
                  <a:srgbClr val="990099"/>
                </a:solidFill>
                <a:latin typeface="Garamond"/>
                <a:cs typeface="Garamond"/>
              </a:rPr>
              <a:t>0</a:t>
            </a:r>
            <a:r>
              <a:rPr sz="2050" b="0" i="1" spc="-10" dirty="0">
                <a:solidFill>
                  <a:srgbClr val="990099"/>
                </a:solidFill>
                <a:latin typeface="Bookman Old Style"/>
                <a:cs typeface="Bookman Old Style"/>
              </a:rPr>
              <a:t>.</a:t>
            </a:r>
            <a:r>
              <a:rPr sz="2050" spc="-10" dirty="0">
                <a:solidFill>
                  <a:srgbClr val="990099"/>
                </a:solidFill>
                <a:latin typeface="Garamond"/>
                <a:cs typeface="Garamond"/>
              </a:rPr>
              <a:t>8(0</a:t>
            </a:r>
            <a:r>
              <a:rPr sz="2050" b="0" i="1" spc="-10" dirty="0">
                <a:solidFill>
                  <a:srgbClr val="990099"/>
                </a:solidFill>
                <a:latin typeface="Bookman Old Style"/>
                <a:cs typeface="Bookman Old Style"/>
              </a:rPr>
              <a:t>.</a:t>
            </a:r>
            <a:r>
              <a:rPr sz="2050" spc="-10" dirty="0">
                <a:solidFill>
                  <a:srgbClr val="990099"/>
                </a:solidFill>
                <a:latin typeface="Garamond"/>
                <a:cs typeface="Garamond"/>
              </a:rPr>
              <a:t>04</a:t>
            </a:r>
            <a:r>
              <a:rPr sz="2050" spc="-80" dirty="0">
                <a:solidFill>
                  <a:srgbClr val="990099"/>
                </a:solidFill>
                <a:latin typeface="Garamond"/>
                <a:cs typeface="Garamond"/>
              </a:rPr>
              <a:t> </a:t>
            </a:r>
            <a:r>
              <a:rPr sz="2050" spc="120" dirty="0">
                <a:solidFill>
                  <a:srgbClr val="990099"/>
                </a:solidFill>
                <a:latin typeface="Garamond"/>
                <a:cs typeface="Garamond"/>
              </a:rPr>
              <a:t>+</a:t>
            </a:r>
            <a:r>
              <a:rPr sz="2050" spc="-45" dirty="0">
                <a:solidFill>
                  <a:srgbClr val="990099"/>
                </a:solidFill>
                <a:latin typeface="Garamond"/>
                <a:cs typeface="Garamond"/>
              </a:rPr>
              <a:t> </a:t>
            </a:r>
            <a:r>
              <a:rPr sz="2050" spc="25" dirty="0">
                <a:solidFill>
                  <a:srgbClr val="990099"/>
                </a:solidFill>
                <a:latin typeface="Garamond"/>
                <a:cs typeface="Garamond"/>
              </a:rPr>
              <a:t>0</a:t>
            </a:r>
            <a:r>
              <a:rPr sz="2050" b="0" i="1" spc="25" dirty="0">
                <a:solidFill>
                  <a:srgbClr val="990099"/>
                </a:solidFill>
                <a:latin typeface="Bookman Old Style"/>
                <a:cs typeface="Bookman Old Style"/>
              </a:rPr>
              <a:t>.</a:t>
            </a:r>
            <a:r>
              <a:rPr sz="2050" spc="25" dirty="0">
                <a:solidFill>
                  <a:srgbClr val="990099"/>
                </a:solidFill>
                <a:latin typeface="Garamond"/>
                <a:cs typeface="Garamond"/>
              </a:rPr>
              <a:t>16)</a:t>
            </a:r>
            <a:r>
              <a:rPr sz="2050" spc="25" dirty="0">
                <a:solidFill>
                  <a:srgbClr val="990099"/>
                </a:solidFill>
                <a:latin typeface="Lucida Sans Unicode"/>
                <a:cs typeface="Lucida Sans Unicode"/>
              </a:rPr>
              <a:t>)</a:t>
            </a:r>
            <a:endParaRPr sz="2050">
              <a:latin typeface="Lucida Sans Unicode"/>
              <a:cs typeface="Lucida Sans Unicode"/>
            </a:endParaRPr>
          </a:p>
          <a:p>
            <a:pPr marL="2011680">
              <a:lnSpc>
                <a:spcPct val="100000"/>
              </a:lnSpc>
              <a:spcBef>
                <a:spcPts val="325"/>
              </a:spcBef>
            </a:pPr>
            <a:r>
              <a:rPr sz="2050" spc="-25" dirty="0">
                <a:solidFill>
                  <a:srgbClr val="990099"/>
                </a:solidFill>
                <a:latin typeface="Lucida Sans Unicode"/>
                <a:cs typeface="Lucida Sans Unicode"/>
              </a:rPr>
              <a:t>≈ </a:t>
            </a:r>
            <a:r>
              <a:rPr sz="2050" spc="-305" dirty="0">
                <a:solidFill>
                  <a:srgbClr val="990099"/>
                </a:solidFill>
                <a:latin typeface="Lucida Sans Unicode"/>
                <a:cs typeface="Lucida Sans Unicode"/>
              </a:rPr>
              <a:t> </a:t>
            </a:r>
            <a:r>
              <a:rPr sz="2050" spc="135" dirty="0">
                <a:solidFill>
                  <a:srgbClr val="990099"/>
                </a:solidFill>
                <a:latin typeface="Lucida Sans Unicode"/>
                <a:cs typeface="Lucida Sans Unicode"/>
              </a:rPr>
              <a:t>(</a:t>
            </a:r>
            <a:r>
              <a:rPr sz="2050" spc="-20" dirty="0">
                <a:solidFill>
                  <a:srgbClr val="990099"/>
                </a:solidFill>
                <a:latin typeface="Garamond"/>
                <a:cs typeface="Garamond"/>
              </a:rPr>
              <a:t>0</a:t>
            </a:r>
            <a:r>
              <a:rPr sz="2050" b="0" i="1" spc="-55" dirty="0">
                <a:solidFill>
                  <a:srgbClr val="990099"/>
                </a:solidFill>
                <a:latin typeface="Bookman Old Style"/>
                <a:cs typeface="Bookman Old Style"/>
              </a:rPr>
              <a:t>.</a:t>
            </a:r>
            <a:r>
              <a:rPr sz="2050" spc="-20" dirty="0">
                <a:solidFill>
                  <a:srgbClr val="990099"/>
                </a:solidFill>
                <a:latin typeface="Garamond"/>
                <a:cs typeface="Garamond"/>
              </a:rPr>
              <a:t>31</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spc="-20" dirty="0">
                <a:solidFill>
                  <a:srgbClr val="990099"/>
                </a:solidFill>
                <a:latin typeface="Garamond"/>
                <a:cs typeface="Garamond"/>
              </a:rPr>
              <a:t>0</a:t>
            </a:r>
            <a:r>
              <a:rPr sz="2050" b="0" i="1" spc="-55" dirty="0">
                <a:solidFill>
                  <a:srgbClr val="990099"/>
                </a:solidFill>
                <a:latin typeface="Bookman Old Style"/>
                <a:cs typeface="Bookman Old Style"/>
              </a:rPr>
              <a:t>.</a:t>
            </a:r>
            <a:r>
              <a:rPr sz="2050" spc="-20" dirty="0">
                <a:solidFill>
                  <a:srgbClr val="990099"/>
                </a:solidFill>
                <a:latin typeface="Garamond"/>
                <a:cs typeface="Garamond"/>
              </a:rPr>
              <a:t>69</a:t>
            </a:r>
            <a:r>
              <a:rPr sz="2050" spc="135" dirty="0">
                <a:solidFill>
                  <a:srgbClr val="990099"/>
                </a:solidFill>
                <a:latin typeface="Lucida Sans Unicode"/>
                <a:cs typeface="Lucida Sans Unicode"/>
              </a:rPr>
              <a:t>)</a:t>
            </a:r>
            <a:endParaRPr sz="2050">
              <a:latin typeface="Lucida Sans Unicode"/>
              <a:cs typeface="Lucida Sans Unicode"/>
            </a:endParaRPr>
          </a:p>
          <a:p>
            <a:pPr marL="38100">
              <a:lnSpc>
                <a:spcPct val="100000"/>
              </a:lnSpc>
              <a:spcBef>
                <a:spcPts val="3120"/>
              </a:spcBef>
            </a:pPr>
            <a:r>
              <a:rPr sz="2050" spc="210" dirty="0">
                <a:solidFill>
                  <a:srgbClr val="990099"/>
                </a:solidFill>
                <a:latin typeface="Century"/>
                <a:cs typeface="Century"/>
              </a:rPr>
              <a:t>P</a:t>
            </a:r>
            <a:r>
              <a:rPr sz="2050" spc="130" dirty="0">
                <a:solidFill>
                  <a:srgbClr val="990099"/>
                </a:solidFill>
                <a:latin typeface="Garamond"/>
                <a:cs typeface="Garamond"/>
              </a:rPr>
              <a:t>(</a:t>
            </a:r>
            <a:r>
              <a:rPr sz="2050" b="0" i="1" spc="75" dirty="0">
                <a:solidFill>
                  <a:srgbClr val="990099"/>
                </a:solidFill>
                <a:latin typeface="Bookman Old Style"/>
                <a:cs typeface="Bookman Old Style"/>
              </a:rPr>
              <a:t>P</a:t>
            </a:r>
            <a:r>
              <a:rPr sz="2100" baseline="-11904" dirty="0">
                <a:solidFill>
                  <a:srgbClr val="990099"/>
                </a:solidFill>
                <a:latin typeface="Book Antiqua"/>
                <a:cs typeface="Book Antiqua"/>
              </a:rPr>
              <a:t>2</a:t>
            </a:r>
            <a:r>
              <a:rPr sz="2100" b="0" i="1" spc="-37" baseline="-11904" dirty="0">
                <a:solidFill>
                  <a:srgbClr val="990099"/>
                </a:solidFill>
                <a:latin typeface="Bookman Old Style"/>
                <a:cs typeface="Bookman Old Style"/>
              </a:rPr>
              <a:t>,</a:t>
            </a:r>
            <a:r>
              <a:rPr sz="2100" spc="37" baseline="-11904" dirty="0">
                <a:solidFill>
                  <a:srgbClr val="990099"/>
                </a:solidFill>
                <a:latin typeface="Book Antiqua"/>
                <a:cs typeface="Book Antiqua"/>
              </a:rPr>
              <a:t>2</a:t>
            </a:r>
            <a:r>
              <a:rPr sz="2050" spc="-195" dirty="0">
                <a:solidFill>
                  <a:srgbClr val="990099"/>
                </a:solidFill>
                <a:latin typeface="Lucida Sans Unicode"/>
                <a:cs typeface="Lucida Sans Unicode"/>
              </a:rPr>
              <a:t>|</a:t>
            </a:r>
            <a:r>
              <a:rPr sz="2050" b="0" i="1" spc="-105" dirty="0">
                <a:solidFill>
                  <a:srgbClr val="990099"/>
                </a:solidFill>
                <a:latin typeface="Bookman Old Style"/>
                <a:cs typeface="Bookman Old Style"/>
              </a:rPr>
              <a:t>k</a:t>
            </a:r>
            <a:r>
              <a:rPr sz="2050" b="0" i="1" spc="-160" dirty="0">
                <a:solidFill>
                  <a:srgbClr val="990099"/>
                </a:solidFill>
                <a:latin typeface="Bookman Old Style"/>
                <a:cs typeface="Bookman Old Style"/>
              </a:rPr>
              <a:t>no</a:t>
            </a:r>
            <a:r>
              <a:rPr sz="2050" b="0" i="1" spc="-185" dirty="0">
                <a:solidFill>
                  <a:srgbClr val="990099"/>
                </a:solidFill>
                <a:latin typeface="Bookman Old Style"/>
                <a:cs typeface="Bookman Old Style"/>
              </a:rPr>
              <a:t>w</a:t>
            </a:r>
            <a:r>
              <a:rPr sz="2050" b="0" i="1" spc="-60" dirty="0">
                <a:solidFill>
                  <a:srgbClr val="990099"/>
                </a:solidFill>
                <a:latin typeface="Bookman Old Style"/>
                <a:cs typeface="Bookman Old Style"/>
              </a:rPr>
              <a:t>n,</a:t>
            </a:r>
            <a:r>
              <a:rPr sz="2050" b="0" i="1" spc="-295" dirty="0">
                <a:solidFill>
                  <a:srgbClr val="990099"/>
                </a:solidFill>
                <a:latin typeface="Bookman Old Style"/>
                <a:cs typeface="Bookman Old Style"/>
              </a:rPr>
              <a:t> </a:t>
            </a:r>
            <a:r>
              <a:rPr sz="2050" b="0" i="1" spc="-375" dirty="0">
                <a:solidFill>
                  <a:srgbClr val="990099"/>
                </a:solidFill>
                <a:latin typeface="Bookman Old Style"/>
                <a:cs typeface="Bookman Old Style"/>
              </a:rPr>
              <a:t>b</a:t>
            </a:r>
            <a:r>
              <a:rPr sz="2050" spc="130" dirty="0">
                <a:solidFill>
                  <a:srgbClr val="990099"/>
                </a:solidFill>
                <a:latin typeface="Garamond"/>
                <a:cs typeface="Garamond"/>
              </a:rPr>
              <a:t>)</a:t>
            </a:r>
            <a:r>
              <a:rPr sz="2050" dirty="0">
                <a:solidFill>
                  <a:srgbClr val="990099"/>
                </a:solidFill>
                <a:latin typeface="Garamond"/>
                <a:cs typeface="Garamond"/>
              </a:rPr>
              <a:t> </a:t>
            </a:r>
            <a:r>
              <a:rPr sz="2050" spc="-45" dirty="0">
                <a:solidFill>
                  <a:srgbClr val="990099"/>
                </a:solidFill>
                <a:latin typeface="Garamond"/>
                <a:cs typeface="Garamond"/>
              </a:rPr>
              <a:t> </a:t>
            </a:r>
            <a:r>
              <a:rPr sz="2050" spc="-25" dirty="0">
                <a:solidFill>
                  <a:srgbClr val="990099"/>
                </a:solidFill>
                <a:latin typeface="Lucida Sans Unicode"/>
                <a:cs typeface="Lucida Sans Unicode"/>
              </a:rPr>
              <a:t>≈</a:t>
            </a:r>
            <a:r>
              <a:rPr sz="2050" dirty="0">
                <a:solidFill>
                  <a:srgbClr val="990099"/>
                </a:solidFill>
                <a:latin typeface="Lucida Sans Unicode"/>
                <a:cs typeface="Lucida Sans Unicode"/>
              </a:rPr>
              <a:t> </a:t>
            </a:r>
            <a:r>
              <a:rPr sz="2050" spc="-305" dirty="0">
                <a:solidFill>
                  <a:srgbClr val="990099"/>
                </a:solidFill>
                <a:latin typeface="Lucida Sans Unicode"/>
                <a:cs typeface="Lucida Sans Unicode"/>
              </a:rPr>
              <a:t> </a:t>
            </a:r>
            <a:r>
              <a:rPr sz="2050" spc="135" dirty="0">
                <a:solidFill>
                  <a:srgbClr val="990099"/>
                </a:solidFill>
                <a:latin typeface="Lucida Sans Unicode"/>
                <a:cs typeface="Lucida Sans Unicode"/>
              </a:rPr>
              <a:t>(</a:t>
            </a:r>
            <a:r>
              <a:rPr sz="2050" spc="-20" dirty="0">
                <a:solidFill>
                  <a:srgbClr val="990099"/>
                </a:solidFill>
                <a:latin typeface="Garamond"/>
                <a:cs typeface="Garamond"/>
              </a:rPr>
              <a:t>0</a:t>
            </a:r>
            <a:r>
              <a:rPr sz="2050" b="0" i="1" spc="-55" dirty="0">
                <a:solidFill>
                  <a:srgbClr val="990099"/>
                </a:solidFill>
                <a:latin typeface="Bookman Old Style"/>
                <a:cs typeface="Bookman Old Style"/>
              </a:rPr>
              <a:t>.</a:t>
            </a:r>
            <a:r>
              <a:rPr sz="2050" spc="-20" dirty="0">
                <a:solidFill>
                  <a:srgbClr val="990099"/>
                </a:solidFill>
                <a:latin typeface="Garamond"/>
                <a:cs typeface="Garamond"/>
              </a:rPr>
              <a:t>86</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spc="-20" dirty="0">
                <a:solidFill>
                  <a:srgbClr val="990099"/>
                </a:solidFill>
                <a:latin typeface="Garamond"/>
                <a:cs typeface="Garamond"/>
              </a:rPr>
              <a:t>0</a:t>
            </a:r>
            <a:r>
              <a:rPr sz="2050" b="0" i="1" spc="-55" dirty="0">
                <a:solidFill>
                  <a:srgbClr val="990099"/>
                </a:solidFill>
                <a:latin typeface="Bookman Old Style"/>
                <a:cs typeface="Bookman Old Style"/>
              </a:rPr>
              <a:t>.</a:t>
            </a:r>
            <a:r>
              <a:rPr sz="2050" spc="-20" dirty="0">
                <a:solidFill>
                  <a:srgbClr val="990099"/>
                </a:solidFill>
                <a:latin typeface="Garamond"/>
                <a:cs typeface="Garamond"/>
              </a:rPr>
              <a:t>14</a:t>
            </a:r>
            <a:r>
              <a:rPr sz="2050" spc="135" dirty="0">
                <a:solidFill>
                  <a:srgbClr val="990099"/>
                </a:solidFill>
                <a:latin typeface="Lucida Sans Unicode"/>
                <a:cs typeface="Lucida Sans Unicode"/>
              </a:rPr>
              <a:t>)</a:t>
            </a:r>
            <a:endParaRPr sz="2050">
              <a:latin typeface="Lucida Sans Unicode"/>
              <a:cs typeface="Lucida Sans Unicod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Summary</a:t>
            </a:r>
            <a:endParaRPr lang="en-MY" spc="-7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27</a:t>
            </a:fld>
            <a:endParaRPr spc="20" dirty="0"/>
          </a:p>
        </p:txBody>
      </p:sp>
      <p:sp>
        <p:nvSpPr>
          <p:cNvPr id="66" name="object 3">
            <a:extLst>
              <a:ext uri="{FF2B5EF4-FFF2-40B4-BE49-F238E27FC236}">
                <a16:creationId xmlns:a16="http://schemas.microsoft.com/office/drawing/2014/main" id="{743FEED2-588B-4E86-B733-422E14419319}"/>
              </a:ext>
            </a:extLst>
          </p:cNvPr>
          <p:cNvSpPr txBox="1"/>
          <p:nvPr/>
        </p:nvSpPr>
        <p:spPr>
          <a:xfrm>
            <a:off x="625194" y="1600200"/>
            <a:ext cx="7632065" cy="4996881"/>
          </a:xfrm>
          <a:prstGeom prst="rect">
            <a:avLst/>
          </a:prstGeom>
        </p:spPr>
        <p:txBody>
          <a:bodyPr vert="horz" wrap="square" lIns="0" tIns="10795" rIns="0" bIns="0" rtlCol="0">
            <a:spAutoFit/>
          </a:bodyPr>
          <a:lstStyle/>
          <a:p>
            <a:pPr marL="285750" indent="-285750" algn="l">
              <a:buFont typeface="Arial" panose="020B0604020202020204" pitchFamily="34" charset="0"/>
              <a:buChar char="•"/>
            </a:pPr>
            <a:r>
              <a:rPr lang="en-US" sz="1800" b="1" i="0" u="none" strike="noStrike" baseline="0" dirty="0">
                <a:latin typeface="NimbusRomNo9L-Medi"/>
              </a:rPr>
              <a:t>Probabilities</a:t>
            </a:r>
            <a:r>
              <a:rPr lang="en-US" sz="1800" b="0" i="0" u="none" strike="noStrike" baseline="0" dirty="0">
                <a:latin typeface="NimbusRomNo9L-Medi"/>
              </a:rPr>
              <a:t> </a:t>
            </a:r>
            <a:r>
              <a:rPr lang="en-US" sz="1800" b="0" i="0" u="none" strike="noStrike" baseline="0" dirty="0">
                <a:latin typeface="NimbusRomNo9L-Regu"/>
              </a:rPr>
              <a:t>express the agent’s inability to reach a definite decision regarding the truth of a sentence. </a:t>
            </a:r>
          </a:p>
          <a:p>
            <a:pPr marL="285750" indent="-285750" algn="l">
              <a:buFont typeface="Arial" panose="020B0604020202020204" pitchFamily="34" charset="0"/>
              <a:buChar char="•"/>
            </a:pPr>
            <a:r>
              <a:rPr lang="en-US" sz="1800" b="1" i="0" u="none" strike="noStrike" baseline="0" dirty="0">
                <a:latin typeface="NimbusRomNo9L-Medi"/>
              </a:rPr>
              <a:t>Decision theory </a:t>
            </a:r>
            <a:r>
              <a:rPr lang="en-US" sz="1800" b="0" i="0" u="none" strike="noStrike" baseline="0" dirty="0">
                <a:latin typeface="NimbusRomNo9L-Regu"/>
              </a:rPr>
              <a:t>combines the agent’s beliefs and desires, defining the best action as the one that maximizes expected </a:t>
            </a:r>
            <a:r>
              <a:rPr lang="en-US" sz="1800" b="0" i="0" u="none" strike="noStrike" baseline="0" dirty="0">
                <a:latin typeface="NimbusRomNo9L-Medi"/>
              </a:rPr>
              <a:t>utility</a:t>
            </a:r>
            <a:r>
              <a:rPr lang="en-US" sz="1800" b="0" i="0" u="none" strike="noStrike" baseline="0" dirty="0">
                <a:latin typeface="NimbusRomNo9L-Regu"/>
              </a:rPr>
              <a:t>.</a:t>
            </a:r>
          </a:p>
          <a:p>
            <a:pPr marL="285750" indent="-285750" algn="l">
              <a:buFont typeface="Arial" panose="020B0604020202020204" pitchFamily="34" charset="0"/>
              <a:buChar char="•"/>
            </a:pPr>
            <a:r>
              <a:rPr lang="en-US" sz="1800" b="0" i="0" u="none" strike="noStrike" baseline="0" dirty="0">
                <a:latin typeface="NimbusRomNo9L-Regu"/>
              </a:rPr>
              <a:t>Basic probability statements include </a:t>
            </a:r>
            <a:r>
              <a:rPr lang="en-US" sz="1800" b="1" i="0" u="none" strike="noStrike" baseline="0" dirty="0">
                <a:latin typeface="NimbusRomNo9L-Medi"/>
              </a:rPr>
              <a:t>prior </a:t>
            </a:r>
            <a:r>
              <a:rPr lang="en-US" sz="1800" b="1" i="0" u="none" strike="noStrike" baseline="0" dirty="0">
                <a:latin typeface="NimbusRomNo9L-Regu"/>
              </a:rPr>
              <a:t>or </a:t>
            </a:r>
            <a:r>
              <a:rPr lang="en-US" sz="1800" b="1" i="0" u="none" strike="noStrike" baseline="0" dirty="0">
                <a:latin typeface="NimbusRomNo9L-Medi"/>
              </a:rPr>
              <a:t>unconditional probabilities </a:t>
            </a:r>
            <a:r>
              <a:rPr lang="en-US" sz="1800" b="0" i="0" u="none" strike="noStrike" baseline="0" dirty="0">
                <a:latin typeface="NimbusRomNo9L-Regu"/>
              </a:rPr>
              <a:t>and </a:t>
            </a:r>
            <a:r>
              <a:rPr lang="en-US" sz="1800" b="1" i="0" u="none" strike="noStrike" baseline="0" dirty="0">
                <a:latin typeface="NimbusRomNo9L-Medi"/>
              </a:rPr>
              <a:t>posterior </a:t>
            </a:r>
            <a:r>
              <a:rPr lang="en-US" sz="1800" b="1" i="0" u="none" strike="noStrike" baseline="0" dirty="0">
                <a:latin typeface="NimbusRomNo9L-Regu"/>
              </a:rPr>
              <a:t>or </a:t>
            </a:r>
            <a:r>
              <a:rPr lang="en-US" sz="1800" b="1" i="0" u="none" strike="noStrike" baseline="0" dirty="0">
                <a:latin typeface="NimbusRomNo9L-Medi"/>
              </a:rPr>
              <a:t>conditional probabilities </a:t>
            </a:r>
            <a:r>
              <a:rPr lang="en-US" sz="1800" b="0" i="0" u="none" strike="noStrike" baseline="0" dirty="0">
                <a:latin typeface="NimbusRomNo9L-Regu"/>
              </a:rPr>
              <a:t>over simple and complex propositions.</a:t>
            </a:r>
          </a:p>
          <a:p>
            <a:pPr marL="285750" indent="-285750" algn="l">
              <a:buFont typeface="Arial" panose="020B0604020202020204" pitchFamily="34" charset="0"/>
              <a:buChar char="•"/>
            </a:pPr>
            <a:r>
              <a:rPr lang="en-US" sz="1800" b="0" i="0" u="none" strike="noStrike" baseline="0" dirty="0">
                <a:latin typeface="NimbusRomNo9L-Regu"/>
              </a:rPr>
              <a:t>The axioms of probability constrain the probabilities of logically related propositions. </a:t>
            </a:r>
          </a:p>
          <a:p>
            <a:pPr marL="285750" indent="-285750" algn="l">
              <a:buFont typeface="Arial" panose="020B0604020202020204" pitchFamily="34" charset="0"/>
              <a:buChar char="•"/>
            </a:pPr>
            <a:r>
              <a:rPr lang="en-US" sz="1800" b="0" i="0" u="none" strike="noStrike" baseline="0" dirty="0">
                <a:latin typeface="NimbusRomNo9L-Regu"/>
              </a:rPr>
              <a:t>The </a:t>
            </a:r>
            <a:r>
              <a:rPr lang="en-US" sz="1800" b="1" i="0" u="none" strike="noStrike" baseline="0" dirty="0">
                <a:latin typeface="NimbusRomNo9L-Medi"/>
              </a:rPr>
              <a:t>full joint probability distribution </a:t>
            </a:r>
            <a:r>
              <a:rPr lang="en-US" sz="1800" b="0" i="0" u="none" strike="noStrike" baseline="0" dirty="0">
                <a:latin typeface="NimbusRomNo9L-Regu"/>
              </a:rPr>
              <a:t>specifies the probability of each complete assignment of values to random variables</a:t>
            </a:r>
          </a:p>
          <a:p>
            <a:pPr marL="285750" indent="-285750" algn="l">
              <a:buFont typeface="Arial" panose="020B0604020202020204" pitchFamily="34" charset="0"/>
              <a:buChar char="•"/>
            </a:pPr>
            <a:r>
              <a:rPr lang="en-US" sz="1800" b="1" i="0" u="none" strike="noStrike" baseline="0" dirty="0">
                <a:latin typeface="NimbusRomNo9L-Medi"/>
              </a:rPr>
              <a:t>Absolute independence </a:t>
            </a:r>
            <a:r>
              <a:rPr lang="en-US" sz="1800" b="0" i="0" u="none" strike="noStrike" baseline="0" dirty="0">
                <a:latin typeface="NimbusRomNo9L-Regu"/>
              </a:rPr>
              <a:t>between subsets of random variables allows the full joint distribution to be factored into smaller joint distributions, greatly reducing its complexity.</a:t>
            </a:r>
          </a:p>
          <a:p>
            <a:pPr marL="285750" indent="-285750">
              <a:buFont typeface="Arial" panose="020B0604020202020204" pitchFamily="34" charset="0"/>
              <a:buChar char="•"/>
            </a:pPr>
            <a:r>
              <a:rPr lang="en-US" sz="1800" b="1" i="0" u="none" strike="noStrike" baseline="0" dirty="0">
                <a:latin typeface="NimbusRomNo9L-Medi"/>
              </a:rPr>
              <a:t>Bayes’ rule </a:t>
            </a:r>
            <a:r>
              <a:rPr lang="en-US" sz="1800" b="0" i="0" u="none" strike="noStrike" baseline="0" dirty="0">
                <a:latin typeface="NimbusRomNo9L-Regu"/>
              </a:rPr>
              <a:t>allows unknown probabilities to be computed from known conditional probabilities, usually in the causal direction.</a:t>
            </a:r>
          </a:p>
          <a:p>
            <a:pPr marL="285750" indent="-285750">
              <a:buFont typeface="Arial" panose="020B0604020202020204" pitchFamily="34" charset="0"/>
              <a:buChar char="•"/>
            </a:pPr>
            <a:r>
              <a:rPr lang="en-US" sz="1800" b="1" i="0" u="none" strike="noStrike" baseline="0" dirty="0">
                <a:latin typeface="NimbusRomNo9L-Medi"/>
              </a:rPr>
              <a:t>Conditional independence </a:t>
            </a:r>
            <a:r>
              <a:rPr lang="en-US" sz="1800" b="0" i="0" u="none" strike="noStrike" baseline="0" dirty="0">
                <a:latin typeface="NimbusRomNo9L-Regu"/>
              </a:rPr>
              <a:t>brought about by direct causal relationships in the domain allows the full joint distribution to be factored into smaller, conditional distributions.</a:t>
            </a:r>
            <a:endParaRPr lang="en-US" sz="2050" dirty="0">
              <a:latin typeface="Calibri"/>
              <a:cs typeface="Calibri"/>
            </a:endParaRPr>
          </a:p>
        </p:txBody>
      </p:sp>
      <p:sp>
        <p:nvSpPr>
          <p:cNvPr id="6" name="object 4">
            <a:extLst>
              <a:ext uri="{FF2B5EF4-FFF2-40B4-BE49-F238E27FC236}">
                <a16:creationId xmlns:a16="http://schemas.microsoft.com/office/drawing/2014/main" id="{14F4CCA3-294A-4C2A-AAE4-7C1070D72490}"/>
              </a:ext>
            </a:extLst>
          </p:cNvPr>
          <p:cNvSpPr txBox="1">
            <a:spLocks noGrp="1"/>
          </p:cNvSpPr>
          <p:nvPr>
            <p:ph type="ftr" sz="quarter" idx="5"/>
          </p:nvPr>
        </p:nvSpPr>
        <p:spPr>
          <a:xfrm>
            <a:off x="7315200" y="7217304"/>
            <a:ext cx="656336" cy="115416"/>
          </a:xfrm>
          <a:prstGeom prst="rect">
            <a:avLst/>
          </a:prstGeom>
        </p:spPr>
        <p:txBody>
          <a:bodyPr vert="horz" wrap="square" lIns="0" tIns="0" rIns="0" bIns="0" rtlCol="0">
            <a:spAutoFit/>
          </a:bodyPr>
          <a:lstStyle/>
          <a:p>
            <a:pPr marL="12700">
              <a:lnSpc>
                <a:spcPts val="885"/>
              </a:lnSpc>
            </a:pPr>
            <a:r>
              <a:rPr lang="en-MY" spc="15" dirty="0"/>
              <a:t>Chapter 12</a:t>
            </a:r>
            <a:endParaRPr spc="20" dirty="0"/>
          </a:p>
        </p:txBody>
      </p:sp>
    </p:spTree>
    <p:extLst>
      <p:ext uri="{BB962C8B-B14F-4D97-AF65-F5344CB8AC3E}">
        <p14:creationId xmlns:p14="http://schemas.microsoft.com/office/powerpoint/2010/main" val="1686092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Acting Under Uncertainty</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a:t>
            </a:fld>
            <a:endParaRPr spc="20" dirty="0"/>
          </a:p>
        </p:txBody>
      </p:sp>
      <p:sp>
        <p:nvSpPr>
          <p:cNvPr id="7" name="object 4">
            <a:extLst>
              <a:ext uri="{FF2B5EF4-FFF2-40B4-BE49-F238E27FC236}">
                <a16:creationId xmlns:a16="http://schemas.microsoft.com/office/drawing/2014/main" id="{9D6869AB-DE63-4190-9ED4-5D952763DDCD}"/>
              </a:ext>
            </a:extLst>
          </p:cNvPr>
          <p:cNvSpPr txBox="1">
            <a:spLocks noGrp="1"/>
          </p:cNvSpPr>
          <p:nvPr>
            <p:ph type="ftr" sz="quarter" idx="5"/>
          </p:nvPr>
        </p:nvSpPr>
        <p:spPr>
          <a:xfrm>
            <a:off x="7315200" y="7217304"/>
            <a:ext cx="656336" cy="115416"/>
          </a:xfrm>
          <a:prstGeom prst="rect">
            <a:avLst/>
          </a:prstGeom>
        </p:spPr>
        <p:txBody>
          <a:bodyPr vert="horz" wrap="square" lIns="0" tIns="0" rIns="0" bIns="0" rtlCol="0">
            <a:spAutoFit/>
          </a:bodyPr>
          <a:lstStyle/>
          <a:p>
            <a:pPr marL="12700">
              <a:lnSpc>
                <a:spcPts val="885"/>
              </a:lnSpc>
            </a:pPr>
            <a:r>
              <a:rPr lang="en-MY" spc="15" dirty="0"/>
              <a:t>Chapter 12</a:t>
            </a:r>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7632065" cy="5035353"/>
          </a:xfrm>
          <a:prstGeom prst="rect">
            <a:avLst/>
          </a:prstGeom>
        </p:spPr>
        <p:txBody>
          <a:bodyPr vert="horz" wrap="square" lIns="0" tIns="10795" rIns="0" bIns="0" rtlCol="0">
            <a:spAutoFit/>
          </a:bodyPr>
          <a:lstStyle/>
          <a:p>
            <a:pPr marL="285750" indent="-285750" algn="l">
              <a:buFont typeface="Arial" panose="020B0604020202020204" pitchFamily="34" charset="0"/>
              <a:buChar char="•"/>
            </a:pPr>
            <a:r>
              <a:rPr lang="en-US" dirty="0">
                <a:latin typeface="NimbusRomNo9L-Regu"/>
              </a:rPr>
              <a:t>Real world problems contain </a:t>
            </a:r>
            <a:r>
              <a:rPr lang="en-US" b="1" dirty="0">
                <a:latin typeface="NimbusRomNo9L-Regu"/>
              </a:rPr>
              <a:t>uncertainties due to:</a:t>
            </a:r>
          </a:p>
          <a:p>
            <a:pPr marL="742950" lvl="1" indent="-285750">
              <a:buFont typeface="Arial" panose="020B0604020202020204" pitchFamily="34" charset="0"/>
              <a:buChar char="•"/>
            </a:pPr>
            <a:r>
              <a:rPr lang="en-US" dirty="0">
                <a:latin typeface="NimbusRomNo9L-Regu"/>
              </a:rPr>
              <a:t>partial observability, </a:t>
            </a:r>
          </a:p>
          <a:p>
            <a:pPr marL="742950" lvl="1" indent="-285750">
              <a:buFont typeface="Arial" panose="020B0604020202020204" pitchFamily="34" charset="0"/>
              <a:buChar char="•"/>
            </a:pPr>
            <a:r>
              <a:rPr lang="en-US" dirty="0">
                <a:latin typeface="NimbusRomNo9L-Regu"/>
              </a:rPr>
              <a:t>nondeterminism, or </a:t>
            </a:r>
          </a:p>
          <a:p>
            <a:pPr marL="742950" lvl="1" indent="-285750">
              <a:buFont typeface="Arial" panose="020B0604020202020204" pitchFamily="34" charset="0"/>
              <a:buChar char="•"/>
            </a:pPr>
            <a:r>
              <a:rPr lang="en-US" dirty="0">
                <a:latin typeface="NimbusRomNo9L-Regu"/>
              </a:rPr>
              <a:t>adversaries.</a:t>
            </a:r>
          </a:p>
          <a:p>
            <a:pPr marL="285750" indent="-285750">
              <a:buFont typeface="Arial" panose="020B0604020202020204" pitchFamily="34" charset="0"/>
              <a:buChar char="•"/>
            </a:pPr>
            <a:endParaRPr lang="en-MY" dirty="0">
              <a:latin typeface="Times New Roman" panose="02020603050405020304" pitchFamily="18" charset="0"/>
            </a:endParaRPr>
          </a:p>
          <a:p>
            <a:pPr marL="285750" indent="-285750">
              <a:buFont typeface="Arial" panose="020B0604020202020204" pitchFamily="34" charset="0"/>
              <a:buChar char="•"/>
            </a:pPr>
            <a:r>
              <a:rPr lang="en-MY" sz="1800" b="0" u="none" strike="noStrike" baseline="0" dirty="0">
                <a:latin typeface="Times New Roman" panose="02020603050405020304" pitchFamily="18" charset="0"/>
              </a:rPr>
              <a:t>Example of dental diagnosis using propositional logic</a:t>
            </a:r>
          </a:p>
          <a:p>
            <a:pPr marL="285750" indent="-285750">
              <a:buFont typeface="Arial" panose="020B0604020202020204" pitchFamily="34" charset="0"/>
              <a:buChar char="•"/>
            </a:pPr>
            <a:endParaRPr lang="en-MY" sz="1800" b="0" u="none" strike="noStrike" baseline="0" dirty="0">
              <a:latin typeface="Times New Roman" panose="02020603050405020304" pitchFamily="18" charset="0"/>
            </a:endParaRPr>
          </a:p>
          <a:p>
            <a:pPr algn="ctr"/>
            <a:r>
              <a:rPr lang="en-MY" sz="1800" b="0" i="1" u="none" strike="noStrike" baseline="0" dirty="0">
                <a:latin typeface="Times New Roman" panose="02020603050405020304" pitchFamily="18" charset="0"/>
              </a:rPr>
              <a:t>Toothache </a:t>
            </a:r>
            <a:r>
              <a:rPr lang="en-MY" sz="1800" b="0" i="0" u="none" strike="noStrike" baseline="0" dirty="0">
                <a:latin typeface="Lucida Sans Unicode" panose="020B0602030504020204" pitchFamily="34" charset="0"/>
              </a:rPr>
              <a:t>⇒ </a:t>
            </a:r>
            <a:r>
              <a:rPr lang="en-MY" sz="1800" b="0" i="1" u="none" strike="noStrike" baseline="0" dirty="0">
                <a:latin typeface="Times New Roman" panose="02020603050405020304" pitchFamily="18" charset="0"/>
              </a:rPr>
              <a:t>Cavity</a:t>
            </a:r>
            <a:r>
              <a:rPr lang="en-MY" sz="1800" b="0" i="1" u="none" strike="noStrike" baseline="0" dirty="0">
                <a:latin typeface="Arial" panose="020B0604020202020204" pitchFamily="34" charset="0"/>
              </a:rPr>
              <a:t>.</a:t>
            </a:r>
          </a:p>
          <a:p>
            <a:pPr algn="ctr"/>
            <a:endParaRPr lang="en-MY" sz="1800" b="0" i="1" u="none" strike="noStrike" baseline="0" dirty="0">
              <a:latin typeface="Arial" panose="020B0604020202020204" pitchFamily="34" charset="0"/>
            </a:endParaRPr>
          </a:p>
          <a:p>
            <a:pPr marL="285750" indent="-285750">
              <a:buFont typeface="Arial" panose="020B0604020202020204" pitchFamily="34" charset="0"/>
              <a:buChar char="•"/>
            </a:pPr>
            <a:r>
              <a:rPr lang="en-MY" dirty="0">
                <a:latin typeface="Times New Roman" panose="02020603050405020304" pitchFamily="18" charset="0"/>
              </a:rPr>
              <a:t>However inaccurate, not all patients with toothaches have cavities</a:t>
            </a:r>
          </a:p>
          <a:p>
            <a:pPr marL="285750" indent="-285750">
              <a:buFont typeface="Arial" panose="020B0604020202020204" pitchFamily="34" charset="0"/>
              <a:buChar char="•"/>
            </a:pPr>
            <a:endParaRPr lang="en-MY" dirty="0">
              <a:latin typeface="Times New Roman" panose="02020603050405020304" pitchFamily="18" charset="0"/>
            </a:endParaRPr>
          </a:p>
          <a:p>
            <a:pPr algn="ctr"/>
            <a:r>
              <a:rPr lang="en-MY" sz="1800" b="0" i="1" u="none" strike="noStrike" baseline="0" dirty="0">
                <a:latin typeface="Times New Roman" panose="02020603050405020304" pitchFamily="18" charset="0"/>
              </a:rPr>
              <a:t>Toothache </a:t>
            </a:r>
            <a:r>
              <a:rPr lang="en-MY" sz="1800" b="0" i="0" u="none" strike="noStrike" baseline="0" dirty="0">
                <a:latin typeface="Lucida Sans Unicode" panose="020B0602030504020204" pitchFamily="34" charset="0"/>
              </a:rPr>
              <a:t>⇒ </a:t>
            </a:r>
            <a:r>
              <a:rPr lang="en-MY" sz="1800" b="0" i="1" u="none" strike="noStrike" baseline="0" dirty="0">
                <a:latin typeface="Times New Roman" panose="02020603050405020304" pitchFamily="18" charset="0"/>
              </a:rPr>
              <a:t>Cavity </a:t>
            </a:r>
            <a:r>
              <a:rPr lang="en-MY" sz="1800" b="0" i="0" u="none" strike="noStrike" baseline="0" dirty="0">
                <a:latin typeface="Lucida Sans Unicode" panose="020B0602030504020204" pitchFamily="34" charset="0"/>
              </a:rPr>
              <a:t>∨ </a:t>
            </a:r>
            <a:r>
              <a:rPr lang="en-MY" sz="1800" b="0" i="1" u="none" strike="noStrike" baseline="0" dirty="0" err="1">
                <a:latin typeface="Times New Roman" panose="02020603050405020304" pitchFamily="18" charset="0"/>
              </a:rPr>
              <a:t>GumProblem</a:t>
            </a:r>
            <a:r>
              <a:rPr lang="en-MY" sz="1800" b="0" i="1" u="none" strike="noStrike" baseline="0" dirty="0">
                <a:latin typeface="Times New Roman" panose="02020603050405020304" pitchFamily="18" charset="0"/>
              </a:rPr>
              <a:t> </a:t>
            </a:r>
            <a:r>
              <a:rPr lang="en-MY" sz="1800" b="0" i="0" u="none" strike="noStrike" baseline="0" dirty="0">
                <a:latin typeface="Lucida Sans Unicode" panose="020B0602030504020204" pitchFamily="34" charset="0"/>
              </a:rPr>
              <a:t>∨ </a:t>
            </a:r>
            <a:r>
              <a:rPr lang="en-MY" sz="1800" b="0" i="1" u="none" strike="noStrike" baseline="0" dirty="0">
                <a:latin typeface="Times New Roman" panose="02020603050405020304" pitchFamily="18" charset="0"/>
              </a:rPr>
              <a:t>Abscess</a:t>
            </a:r>
            <a:r>
              <a:rPr lang="en-MY" sz="1800" b="0" i="1" u="none" strike="noStrike" baseline="0" dirty="0">
                <a:latin typeface="Arial" panose="020B0604020202020204" pitchFamily="34" charset="0"/>
              </a:rPr>
              <a:t>...</a:t>
            </a:r>
          </a:p>
          <a:p>
            <a:pPr algn="ctr"/>
            <a:endParaRPr lang="en-MY" sz="1800" b="0" i="1" u="none" strike="noStrike" baseline="0" dirty="0">
              <a:latin typeface="Arial" panose="020B0604020202020204" pitchFamily="34" charset="0"/>
            </a:endParaRPr>
          </a:p>
          <a:p>
            <a:pPr marL="285750" indent="-285750">
              <a:buFont typeface="Arial" panose="020B0604020202020204" pitchFamily="34" charset="0"/>
              <a:buChar char="•"/>
            </a:pPr>
            <a:r>
              <a:rPr lang="en-US" dirty="0">
                <a:latin typeface="Times New Roman" panose="02020603050405020304" pitchFamily="18" charset="0"/>
              </a:rPr>
              <a:t>In order to make the rule true, we have to add an almost unlimited list of possible problems.</a:t>
            </a:r>
            <a:endParaRPr lang="en-MY" dirty="0">
              <a:latin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rPr>
              <a:t>The only way to fix the rule is to make it logically exhaustive</a:t>
            </a:r>
          </a:p>
          <a:p>
            <a:pPr marL="285750" indent="-285750" algn="l">
              <a:buFont typeface="Arial" panose="020B0604020202020204" pitchFamily="34" charset="0"/>
              <a:buChar char="•"/>
            </a:pPr>
            <a:endParaRPr lang="en-MY" sz="2050" b="1" dirty="0">
              <a:latin typeface="Calibri"/>
              <a:cs typeface="Calibri"/>
            </a:endParaRPr>
          </a:p>
        </p:txBody>
      </p:sp>
    </p:spTree>
    <p:extLst>
      <p:ext uri="{BB962C8B-B14F-4D97-AF65-F5344CB8AC3E}">
        <p14:creationId xmlns:p14="http://schemas.microsoft.com/office/powerpoint/2010/main" val="82578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Acting Under Uncertainty</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4</a:t>
            </a:fld>
            <a:endParaRPr spc="20" dirty="0"/>
          </a:p>
        </p:txBody>
      </p:sp>
      <p:sp>
        <p:nvSpPr>
          <p:cNvPr id="7" name="object 4">
            <a:extLst>
              <a:ext uri="{FF2B5EF4-FFF2-40B4-BE49-F238E27FC236}">
                <a16:creationId xmlns:a16="http://schemas.microsoft.com/office/drawing/2014/main" id="{9D6869AB-DE63-4190-9ED4-5D952763DDCD}"/>
              </a:ext>
            </a:extLst>
          </p:cNvPr>
          <p:cNvSpPr txBox="1">
            <a:spLocks noGrp="1"/>
          </p:cNvSpPr>
          <p:nvPr>
            <p:ph type="ftr" sz="quarter" idx="5"/>
          </p:nvPr>
        </p:nvSpPr>
        <p:spPr>
          <a:xfrm>
            <a:off x="7315200" y="7217304"/>
            <a:ext cx="656336" cy="115416"/>
          </a:xfrm>
          <a:prstGeom prst="rect">
            <a:avLst/>
          </a:prstGeom>
        </p:spPr>
        <p:txBody>
          <a:bodyPr vert="horz" wrap="square" lIns="0" tIns="0" rIns="0" bIns="0" rtlCol="0">
            <a:spAutoFit/>
          </a:bodyPr>
          <a:lstStyle/>
          <a:p>
            <a:pPr marL="12700">
              <a:lnSpc>
                <a:spcPts val="885"/>
              </a:lnSpc>
            </a:pPr>
            <a:r>
              <a:rPr lang="en-MY" spc="15" dirty="0"/>
              <a:t>Chapter 12</a:t>
            </a:r>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7632065" cy="4165884"/>
          </a:xfrm>
          <a:prstGeom prst="rect">
            <a:avLst/>
          </a:prstGeom>
        </p:spPr>
        <p:txBody>
          <a:bodyPr vert="horz" wrap="square" lIns="0" tIns="10795" rIns="0" bIns="0" rtlCol="0">
            <a:spAutoFit/>
          </a:bodyPr>
          <a:lstStyle/>
          <a:p>
            <a:pPr lvl="1"/>
            <a:endParaRPr lang="en-US" dirty="0">
              <a:latin typeface="NimbusRomNo9L-Regu"/>
            </a:endParaRPr>
          </a:p>
          <a:p>
            <a:pPr marL="285750" indent="-285750">
              <a:buFont typeface="Arial" panose="020B0604020202020204" pitchFamily="34" charset="0"/>
              <a:buChar char="•"/>
            </a:pPr>
            <a:r>
              <a:rPr lang="en-US" b="0" i="0" u="none" strike="noStrike" baseline="0" dirty="0">
                <a:latin typeface="NimbusRomNo9L-ReguItal"/>
              </a:rPr>
              <a:t>An agent strives to choose the right thing to do—the</a:t>
            </a:r>
            <a:r>
              <a:rPr lang="en-US" b="0" i="0" u="none" strike="noStrike" baseline="0" dirty="0">
                <a:latin typeface="NimbusRomNo9L-Regu"/>
              </a:rPr>
              <a:t> </a:t>
            </a:r>
            <a:r>
              <a:rPr lang="en-US" b="0" i="0" u="none" strike="noStrike" baseline="0" dirty="0">
                <a:latin typeface="NimbusRomNo9L-MediItal"/>
              </a:rPr>
              <a:t>rational decision</a:t>
            </a:r>
            <a:r>
              <a:rPr lang="en-US" b="0" i="0" u="none" strike="noStrike" baseline="0" dirty="0">
                <a:latin typeface="NimbusRomNo9L-ReguItal"/>
              </a:rPr>
              <a:t>—depends on both the relative importance of various goals and</a:t>
            </a:r>
            <a:r>
              <a:rPr lang="en-US" b="0" i="0" u="none" strike="noStrike" baseline="0" dirty="0">
                <a:latin typeface="NimbusRomNo9L-Regu"/>
              </a:rPr>
              <a:t> </a:t>
            </a:r>
            <a:r>
              <a:rPr lang="en-US" b="0" i="0" u="none" strike="noStrike" baseline="0" dirty="0">
                <a:latin typeface="NimbusRomNo9L-ReguItal"/>
              </a:rPr>
              <a:t>the likelihood that, and degree to which, they will be achieved.</a:t>
            </a:r>
            <a:endParaRPr lang="en-US" b="0" i="0" u="none" strike="noStrike" baseline="0" dirty="0">
              <a:latin typeface="NimbusRomNo9L-Regu"/>
            </a:endParaRPr>
          </a:p>
          <a:p>
            <a:pPr marL="742950" lvl="1" indent="-285750">
              <a:buFont typeface="Arial" panose="020B0604020202020204" pitchFamily="34" charset="0"/>
              <a:buChar char="•"/>
            </a:pPr>
            <a:endParaRPr lang="en-US" dirty="0">
              <a:latin typeface="NimbusRomNo9L-Regu"/>
            </a:endParaRPr>
          </a:p>
          <a:p>
            <a:pPr marL="285750" indent="-285750">
              <a:buFont typeface="Arial" panose="020B0604020202020204" pitchFamily="34" charset="0"/>
              <a:buChar char="•"/>
            </a:pPr>
            <a:r>
              <a:rPr lang="en-US" dirty="0">
                <a:latin typeface="NimbusRomNo9L-Regu"/>
              </a:rPr>
              <a:t>Large domains such as medical diagnosis fail to three main reasons:</a:t>
            </a:r>
          </a:p>
          <a:p>
            <a:pPr marL="742950" lvl="1" indent="-285750">
              <a:buFont typeface="Arial" panose="020B0604020202020204" pitchFamily="34" charset="0"/>
              <a:buChar char="•"/>
            </a:pPr>
            <a:r>
              <a:rPr lang="en-US" b="1" dirty="0">
                <a:latin typeface="NimbusRomNo9L-Regu"/>
              </a:rPr>
              <a:t>Laziness: </a:t>
            </a:r>
            <a:r>
              <a:rPr lang="en-US" dirty="0">
                <a:latin typeface="NimbusRomNo9L-Regu"/>
              </a:rPr>
              <a:t>It is too much work to list the complete set of antecedents or consequents needed to ensure an exceptionless rule</a:t>
            </a:r>
          </a:p>
          <a:p>
            <a:pPr marL="742950" lvl="1" indent="-285750">
              <a:buFont typeface="Arial" panose="020B0604020202020204" pitchFamily="34" charset="0"/>
              <a:buChar char="•"/>
            </a:pPr>
            <a:r>
              <a:rPr lang="en-US" b="1" dirty="0">
                <a:latin typeface="NimbusRomNo9L-Regu"/>
              </a:rPr>
              <a:t>Theoretical ignorance: </a:t>
            </a:r>
            <a:r>
              <a:rPr lang="en-US" dirty="0">
                <a:latin typeface="NimbusRomNo9L-Regu"/>
              </a:rPr>
              <a:t>Medical science has no complete theory for the domain</a:t>
            </a:r>
          </a:p>
          <a:p>
            <a:pPr marL="742950" lvl="1" indent="-285750">
              <a:buFont typeface="Arial" panose="020B0604020202020204" pitchFamily="34" charset="0"/>
              <a:buChar char="•"/>
            </a:pPr>
            <a:r>
              <a:rPr lang="en-US" b="1" dirty="0">
                <a:latin typeface="NimbusRomNo9L-Regu"/>
              </a:rPr>
              <a:t>Practical ignorance: </a:t>
            </a:r>
            <a:r>
              <a:rPr lang="en-US" dirty="0">
                <a:latin typeface="NimbusRomNo9L-Regu"/>
              </a:rPr>
              <a:t>Even if we know all the rules, we might be uncertain about a particular patient because not all the necessary tests have been or can be run.</a:t>
            </a:r>
          </a:p>
          <a:p>
            <a:pPr marL="742950" lvl="1" indent="-285750">
              <a:buFont typeface="Arial" panose="020B0604020202020204" pitchFamily="34" charset="0"/>
              <a:buChar char="•"/>
            </a:pPr>
            <a:endParaRPr lang="en-US" dirty="0">
              <a:latin typeface="NimbusRomNo9L-Regu"/>
            </a:endParaRPr>
          </a:p>
          <a:p>
            <a:pPr marL="285750" indent="-285750">
              <a:buFont typeface="Arial" panose="020B0604020202020204" pitchFamily="34" charset="0"/>
              <a:buChar char="•"/>
            </a:pPr>
            <a:r>
              <a:rPr lang="en-US" dirty="0">
                <a:latin typeface="NimbusRomNo9L-Regu"/>
              </a:rPr>
              <a:t>An agent only has a </a:t>
            </a:r>
            <a:r>
              <a:rPr lang="en-US" b="0" i="0" u="none" strike="noStrike" baseline="0" dirty="0">
                <a:latin typeface="NimbusRomNo9L-Medi"/>
              </a:rPr>
              <a:t>degree of belief </a:t>
            </a:r>
            <a:r>
              <a:rPr lang="en-US" b="0" i="0" u="none" strike="noStrike" baseline="0" dirty="0">
                <a:latin typeface="NimbusRomNo9L-Regu"/>
              </a:rPr>
              <a:t>in the relevant sentences.</a:t>
            </a:r>
            <a:endParaRPr lang="en-MY" sz="2050" b="1" dirty="0">
              <a:latin typeface="Calibri"/>
              <a:cs typeface="Calibri"/>
            </a:endParaRPr>
          </a:p>
        </p:txBody>
      </p:sp>
    </p:spTree>
    <p:extLst>
      <p:ext uri="{BB962C8B-B14F-4D97-AF65-F5344CB8AC3E}">
        <p14:creationId xmlns:p14="http://schemas.microsoft.com/office/powerpoint/2010/main" val="244957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Acting Under Uncertainty</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5</a:t>
            </a:fld>
            <a:endParaRPr spc="20" dirty="0"/>
          </a:p>
        </p:txBody>
      </p:sp>
      <p:sp>
        <p:nvSpPr>
          <p:cNvPr id="7" name="object 4">
            <a:extLst>
              <a:ext uri="{FF2B5EF4-FFF2-40B4-BE49-F238E27FC236}">
                <a16:creationId xmlns:a16="http://schemas.microsoft.com/office/drawing/2014/main" id="{9D6869AB-DE63-4190-9ED4-5D952763DDCD}"/>
              </a:ext>
            </a:extLst>
          </p:cNvPr>
          <p:cNvSpPr txBox="1">
            <a:spLocks noGrp="1"/>
          </p:cNvSpPr>
          <p:nvPr>
            <p:ph type="ftr" sz="quarter" idx="5"/>
          </p:nvPr>
        </p:nvSpPr>
        <p:spPr>
          <a:xfrm>
            <a:off x="7315200" y="7217304"/>
            <a:ext cx="656336" cy="115416"/>
          </a:xfrm>
          <a:prstGeom prst="rect">
            <a:avLst/>
          </a:prstGeom>
        </p:spPr>
        <p:txBody>
          <a:bodyPr vert="horz" wrap="square" lIns="0" tIns="0" rIns="0" bIns="0" rtlCol="0">
            <a:spAutoFit/>
          </a:bodyPr>
          <a:lstStyle/>
          <a:p>
            <a:pPr marL="12700">
              <a:lnSpc>
                <a:spcPts val="885"/>
              </a:lnSpc>
            </a:pPr>
            <a:r>
              <a:rPr lang="en-MY" spc="15" dirty="0"/>
              <a:t>Chapter 12</a:t>
            </a:r>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7632065" cy="5447325"/>
          </a:xfrm>
          <a:prstGeom prst="rect">
            <a:avLst/>
          </a:prstGeom>
        </p:spPr>
        <p:txBody>
          <a:bodyPr vert="horz" wrap="square" lIns="0" tIns="10795" rIns="0" bIns="0" rtlCol="0">
            <a:spAutoFit/>
          </a:bodyPr>
          <a:lstStyle/>
          <a:p>
            <a:pPr marL="285750" indent="-285750">
              <a:buFont typeface="Arial" panose="020B0604020202020204" pitchFamily="34" charset="0"/>
              <a:buChar char="•"/>
            </a:pPr>
            <a:r>
              <a:rPr lang="en-US" b="1" dirty="0">
                <a:latin typeface="NimbusRomNo9L-Regu"/>
              </a:rPr>
              <a:t>Probability theory</a:t>
            </a:r>
          </a:p>
          <a:p>
            <a:pPr marL="742950" lvl="1" indent="-285750">
              <a:buFont typeface="Arial" panose="020B0604020202020204" pitchFamily="34" charset="0"/>
              <a:buChar char="•"/>
            </a:pPr>
            <a:r>
              <a:rPr lang="en-US" dirty="0">
                <a:latin typeface="NimbusRomNo9L-Regu"/>
              </a:rPr>
              <a:t>tool to deal with degrees of belief of relevant sentences.</a:t>
            </a:r>
          </a:p>
          <a:p>
            <a:pPr marL="742950" lvl="1" indent="-285750">
              <a:buFont typeface="Arial" panose="020B0604020202020204" pitchFamily="34" charset="0"/>
              <a:buChar char="•"/>
            </a:pPr>
            <a:r>
              <a:rPr lang="en-US" sz="1800" b="0" i="0" u="none" strike="noStrike" baseline="0" dirty="0">
                <a:latin typeface="NimbusRomNo9L-ReguItal"/>
              </a:rPr>
              <a:t>summarizes the uncertainty that comes from our laziness and ignorance</a:t>
            </a:r>
            <a:r>
              <a:rPr lang="en-US" dirty="0">
                <a:latin typeface="NimbusRomNo9L-Regu"/>
              </a:rPr>
              <a:t> </a:t>
            </a:r>
          </a:p>
          <a:p>
            <a:pPr marL="742950" lvl="1" indent="-285750">
              <a:buFont typeface="Arial" panose="020B0604020202020204" pitchFamily="34" charset="0"/>
              <a:buChar char="•"/>
            </a:pPr>
            <a:endParaRPr lang="en-US" dirty="0">
              <a:latin typeface="NimbusRomNo9L-Regu"/>
            </a:endParaRPr>
          </a:p>
          <a:p>
            <a:pPr marL="336550" marR="1060450" indent="-285750" algn="just">
              <a:lnSpc>
                <a:spcPct val="101200"/>
              </a:lnSpc>
              <a:spcBef>
                <a:spcPts val="85"/>
              </a:spcBef>
              <a:buFont typeface="Arial" panose="020B0604020202020204" pitchFamily="34" charset="0"/>
              <a:buChar char="•"/>
            </a:pPr>
            <a:r>
              <a:rPr lang="en-MY" sz="1800" b="1" i="0" u="none" strike="noStrike" baseline="0" dirty="0">
                <a:latin typeface="CMSSBX10"/>
              </a:rPr>
              <a:t>Uncertainty and rational decisions</a:t>
            </a:r>
          </a:p>
          <a:p>
            <a:pPr marL="793750" marR="1060450" lvl="1" indent="-285750" algn="just">
              <a:lnSpc>
                <a:spcPct val="101200"/>
              </a:lnSpc>
              <a:spcBef>
                <a:spcPts val="85"/>
              </a:spcBef>
              <a:buFont typeface="Arial" panose="020B0604020202020204" pitchFamily="34" charset="0"/>
              <a:buChar char="•"/>
            </a:pPr>
            <a:r>
              <a:rPr lang="en-MY" dirty="0">
                <a:latin typeface="NimbusRomNo9L-Regu"/>
              </a:rPr>
              <a:t>An requires </a:t>
            </a:r>
            <a:r>
              <a:rPr lang="en-MY" b="1" dirty="0">
                <a:latin typeface="NimbusRomNo9L-Regu"/>
              </a:rPr>
              <a:t>preference</a:t>
            </a:r>
            <a:r>
              <a:rPr lang="en-MY" dirty="0">
                <a:latin typeface="NimbusRomNo9L-Regu"/>
              </a:rPr>
              <a:t> among </a:t>
            </a:r>
            <a:r>
              <a:rPr lang="en-MY" b="1" dirty="0">
                <a:latin typeface="NimbusRomNo9L-Regu"/>
              </a:rPr>
              <a:t>different possible outcomes </a:t>
            </a:r>
            <a:r>
              <a:rPr lang="en-MY" dirty="0">
                <a:latin typeface="NimbusRomNo9L-Regu"/>
              </a:rPr>
              <a:t>of various plans</a:t>
            </a:r>
          </a:p>
          <a:p>
            <a:pPr marL="793750" marR="1060450" lvl="1" indent="-285750" algn="just">
              <a:lnSpc>
                <a:spcPct val="101200"/>
              </a:lnSpc>
              <a:spcBef>
                <a:spcPts val="85"/>
              </a:spcBef>
              <a:buFont typeface="Arial" panose="020B0604020202020204" pitchFamily="34" charset="0"/>
              <a:buChar char="•"/>
            </a:pPr>
            <a:r>
              <a:rPr lang="en-MY" b="1" dirty="0">
                <a:latin typeface="NimbusRomNo9L-Regu"/>
              </a:rPr>
              <a:t>Utility Theory</a:t>
            </a:r>
            <a:r>
              <a:rPr lang="en-MY" dirty="0">
                <a:latin typeface="NimbusRomNo9L-Regu"/>
              </a:rPr>
              <a:t>: </a:t>
            </a:r>
            <a:r>
              <a:rPr lang="en-US" dirty="0">
                <a:latin typeface="NimbusRomNo9L-Regu"/>
              </a:rPr>
              <a:t>the quality of the outcome being useful</a:t>
            </a:r>
          </a:p>
          <a:p>
            <a:pPr marL="1250950" marR="1060450" lvl="2" indent="-285750" algn="just">
              <a:lnSpc>
                <a:spcPct val="101200"/>
              </a:lnSpc>
              <a:spcBef>
                <a:spcPts val="85"/>
              </a:spcBef>
              <a:buFont typeface="Arial" panose="020B0604020202020204" pitchFamily="34" charset="0"/>
              <a:buChar char="•"/>
            </a:pPr>
            <a:r>
              <a:rPr lang="en-US" dirty="0">
                <a:latin typeface="NimbusRomNo9L-Regu"/>
              </a:rPr>
              <a:t>Every state has a degree of usefulness/utility</a:t>
            </a:r>
          </a:p>
          <a:p>
            <a:pPr marL="1250950" marR="1060450" lvl="2" indent="-285750" algn="just">
              <a:lnSpc>
                <a:spcPct val="101200"/>
              </a:lnSpc>
              <a:spcBef>
                <a:spcPts val="85"/>
              </a:spcBef>
              <a:buFont typeface="Arial" panose="020B0604020202020204" pitchFamily="34" charset="0"/>
              <a:buChar char="•"/>
            </a:pPr>
            <a:r>
              <a:rPr lang="en-US" dirty="0">
                <a:latin typeface="NimbusRomNo9L-Regu"/>
              </a:rPr>
              <a:t>Higher utility is preferred</a:t>
            </a:r>
          </a:p>
          <a:p>
            <a:pPr marL="793750" marR="1060450" lvl="1" indent="-285750" algn="just">
              <a:lnSpc>
                <a:spcPct val="101200"/>
              </a:lnSpc>
              <a:spcBef>
                <a:spcPts val="85"/>
              </a:spcBef>
              <a:buFont typeface="Arial" panose="020B0604020202020204" pitchFamily="34" charset="0"/>
              <a:buChar char="•"/>
            </a:pPr>
            <a:r>
              <a:rPr lang="en-US" b="1" dirty="0">
                <a:latin typeface="NimbusRomNo9L-Regu"/>
              </a:rPr>
              <a:t>Decision Theory: </a:t>
            </a:r>
            <a:r>
              <a:rPr lang="en-US" dirty="0">
                <a:latin typeface="NimbusRomNo9L-Regu"/>
              </a:rPr>
              <a:t>Preferences (Utility Theory) combined with probabilities</a:t>
            </a:r>
          </a:p>
          <a:p>
            <a:pPr marL="1250950" marR="1060450" lvl="2" indent="-285750" algn="just">
              <a:lnSpc>
                <a:spcPct val="101200"/>
              </a:lnSpc>
              <a:spcBef>
                <a:spcPts val="85"/>
              </a:spcBef>
              <a:buFont typeface="Arial" panose="020B0604020202020204" pitchFamily="34" charset="0"/>
              <a:buChar char="•"/>
            </a:pPr>
            <a:r>
              <a:rPr lang="en-US" sz="1800" b="0" i="1" u="none" strike="noStrike" baseline="0" dirty="0">
                <a:latin typeface="Times New Roman" panose="02020603050405020304" pitchFamily="18" charset="0"/>
              </a:rPr>
              <a:t>Decision theory </a:t>
            </a:r>
            <a:r>
              <a:rPr lang="en-US" sz="1800" b="0" i="0" u="none" strike="noStrike" baseline="0" dirty="0">
                <a:latin typeface="Lucida Sans Unicode" panose="020B0602030504020204" pitchFamily="34" charset="0"/>
              </a:rPr>
              <a:t>= </a:t>
            </a:r>
            <a:r>
              <a:rPr lang="en-US" sz="1800" b="0" i="1" u="none" strike="noStrike" baseline="0" dirty="0">
                <a:latin typeface="Times New Roman" panose="02020603050405020304" pitchFamily="18" charset="0"/>
              </a:rPr>
              <a:t>probability theory </a:t>
            </a:r>
            <a:r>
              <a:rPr lang="en-US" sz="1800" b="0" i="0" u="none" strike="noStrike" baseline="0" dirty="0">
                <a:latin typeface="Lucida Sans Unicode" panose="020B0602030504020204" pitchFamily="34" charset="0"/>
              </a:rPr>
              <a:t>+ </a:t>
            </a:r>
            <a:r>
              <a:rPr lang="en-US" sz="1800" b="0" i="1" u="none" strike="noStrike" baseline="0" dirty="0">
                <a:latin typeface="Times New Roman" panose="02020603050405020304" pitchFamily="18" charset="0"/>
              </a:rPr>
              <a:t>utility theory</a:t>
            </a:r>
            <a:r>
              <a:rPr lang="en-US" sz="1800" b="0" i="1" u="none" strike="noStrike" baseline="0" dirty="0">
                <a:latin typeface="Arial" panose="020B0604020202020204" pitchFamily="34" charset="0"/>
              </a:rPr>
              <a:t>.</a:t>
            </a:r>
          </a:p>
          <a:p>
            <a:pPr marL="1250950" marR="1060450" lvl="2" indent="-285750" algn="just">
              <a:lnSpc>
                <a:spcPct val="101200"/>
              </a:lnSpc>
              <a:spcBef>
                <a:spcPts val="85"/>
              </a:spcBef>
              <a:buFont typeface="Arial" panose="020B0604020202020204" pitchFamily="34" charset="0"/>
              <a:buChar char="•"/>
            </a:pPr>
            <a:r>
              <a:rPr lang="en-US" dirty="0">
                <a:latin typeface="NimbusRomNo9L-Regu"/>
              </a:rPr>
              <a:t>agent is </a:t>
            </a:r>
            <a:r>
              <a:rPr lang="en-US" b="1" dirty="0">
                <a:latin typeface="NimbusRomNo9L-Regu"/>
              </a:rPr>
              <a:t>rational</a:t>
            </a:r>
            <a:r>
              <a:rPr lang="en-US" dirty="0">
                <a:latin typeface="NimbusRomNo9L-Regu"/>
              </a:rPr>
              <a:t> if and only if it chooses the action that </a:t>
            </a:r>
            <a:r>
              <a:rPr lang="en-US" b="1" dirty="0">
                <a:latin typeface="NimbusRomNo9L-Regu"/>
              </a:rPr>
              <a:t>yields the highest expected utility</a:t>
            </a:r>
            <a:r>
              <a:rPr lang="en-US" dirty="0">
                <a:latin typeface="NimbusRomNo9L-Regu"/>
              </a:rPr>
              <a:t>, averaged over all the </a:t>
            </a:r>
            <a:r>
              <a:rPr lang="en-US" b="1" dirty="0">
                <a:latin typeface="NimbusRomNo9L-Regu"/>
              </a:rPr>
              <a:t>possible outcomes </a:t>
            </a:r>
            <a:r>
              <a:rPr lang="en-US" dirty="0">
                <a:latin typeface="NimbusRomNo9L-Regu"/>
              </a:rPr>
              <a:t>of the action.</a:t>
            </a:r>
          </a:p>
          <a:p>
            <a:pPr marL="1250950" marR="1060450" lvl="2" indent="-285750" algn="just">
              <a:lnSpc>
                <a:spcPct val="101200"/>
              </a:lnSpc>
              <a:spcBef>
                <a:spcPts val="85"/>
              </a:spcBef>
              <a:buFont typeface="Arial" panose="020B0604020202020204" pitchFamily="34" charset="0"/>
              <a:buChar char="•"/>
            </a:pPr>
            <a:r>
              <a:rPr lang="en-US" dirty="0">
                <a:latin typeface="NimbusRomNo9L-Regu"/>
              </a:rPr>
              <a:t>principle of maximum expected utility (MEU).</a:t>
            </a:r>
          </a:p>
          <a:p>
            <a:pPr marL="1250950" marR="1060450" lvl="2" indent="-285750" algn="just">
              <a:lnSpc>
                <a:spcPct val="101200"/>
              </a:lnSpc>
              <a:spcBef>
                <a:spcPts val="85"/>
              </a:spcBef>
              <a:buFont typeface="Arial" panose="020B0604020202020204" pitchFamily="34" charset="0"/>
              <a:buChar char="•"/>
            </a:pPr>
            <a:endParaRPr lang="en-US" dirty="0">
              <a:latin typeface="NimbusRomNo9L-Regu"/>
            </a:endParaRPr>
          </a:p>
          <a:p>
            <a:pPr marL="1250950" marR="1060450" lvl="2" indent="-285750" algn="just">
              <a:lnSpc>
                <a:spcPct val="101200"/>
              </a:lnSpc>
              <a:spcBef>
                <a:spcPts val="85"/>
              </a:spcBef>
              <a:buFont typeface="Arial" panose="020B0604020202020204" pitchFamily="34" charset="0"/>
              <a:buChar char="•"/>
            </a:pPr>
            <a:endParaRPr lang="en-MY" dirty="0">
              <a:latin typeface="NimbusRomNo9L-Regu"/>
            </a:endParaRPr>
          </a:p>
        </p:txBody>
      </p:sp>
    </p:spTree>
    <p:extLst>
      <p:ext uri="{BB962C8B-B14F-4D97-AF65-F5344CB8AC3E}">
        <p14:creationId xmlns:p14="http://schemas.microsoft.com/office/powerpoint/2010/main" val="957040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Acting Under Uncertainty</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6</a:t>
            </a:fld>
            <a:endParaRPr spc="20" dirty="0"/>
          </a:p>
        </p:txBody>
      </p:sp>
      <p:sp>
        <p:nvSpPr>
          <p:cNvPr id="7" name="object 4">
            <a:extLst>
              <a:ext uri="{FF2B5EF4-FFF2-40B4-BE49-F238E27FC236}">
                <a16:creationId xmlns:a16="http://schemas.microsoft.com/office/drawing/2014/main" id="{9D6869AB-DE63-4190-9ED4-5D952763DDCD}"/>
              </a:ext>
            </a:extLst>
          </p:cNvPr>
          <p:cNvSpPr txBox="1">
            <a:spLocks noGrp="1"/>
          </p:cNvSpPr>
          <p:nvPr>
            <p:ph type="ftr" sz="quarter" idx="5"/>
          </p:nvPr>
        </p:nvSpPr>
        <p:spPr>
          <a:xfrm>
            <a:off x="7315200" y="7217304"/>
            <a:ext cx="656336" cy="115416"/>
          </a:xfrm>
          <a:prstGeom prst="rect">
            <a:avLst/>
          </a:prstGeom>
        </p:spPr>
        <p:txBody>
          <a:bodyPr vert="horz" wrap="square" lIns="0" tIns="0" rIns="0" bIns="0" rtlCol="0">
            <a:spAutoFit/>
          </a:bodyPr>
          <a:lstStyle/>
          <a:p>
            <a:pPr marL="12700">
              <a:lnSpc>
                <a:spcPts val="885"/>
              </a:lnSpc>
            </a:pPr>
            <a:r>
              <a:rPr lang="en-MY" spc="15" dirty="0"/>
              <a:t>Chapter 12</a:t>
            </a:r>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7632065" cy="854016"/>
          </a:xfrm>
          <a:prstGeom prst="rect">
            <a:avLst/>
          </a:prstGeom>
        </p:spPr>
        <p:txBody>
          <a:bodyPr vert="horz" wrap="square" lIns="0" tIns="10795" rIns="0" bIns="0" rtlCol="0">
            <a:spAutoFit/>
          </a:bodyPr>
          <a:lstStyle/>
          <a:p>
            <a:pPr marL="1250950" marR="1060450" lvl="2" indent="-285750" algn="just">
              <a:lnSpc>
                <a:spcPct val="101200"/>
              </a:lnSpc>
              <a:spcBef>
                <a:spcPts val="85"/>
              </a:spcBef>
              <a:buFont typeface="Arial" panose="020B0604020202020204" pitchFamily="34" charset="0"/>
              <a:buChar char="•"/>
            </a:pPr>
            <a:endParaRPr lang="en-US" dirty="0">
              <a:latin typeface="NimbusRomNo9L-Regu"/>
            </a:endParaRPr>
          </a:p>
          <a:p>
            <a:pPr marL="1250950" marR="1060450" lvl="2" indent="-285750" algn="just">
              <a:lnSpc>
                <a:spcPct val="101200"/>
              </a:lnSpc>
              <a:spcBef>
                <a:spcPts val="85"/>
              </a:spcBef>
              <a:buFont typeface="Arial" panose="020B0604020202020204" pitchFamily="34" charset="0"/>
              <a:buChar char="•"/>
            </a:pPr>
            <a:r>
              <a:rPr lang="en-US" sz="1800" b="0" i="0" u="none" strike="noStrike" baseline="0" dirty="0">
                <a:latin typeface="NimbusRomNo9L-Regu"/>
              </a:rPr>
              <a:t>Function of a decision-theoretic agent that selects rational actions.</a:t>
            </a:r>
            <a:endParaRPr lang="en-MY" dirty="0">
              <a:latin typeface="NimbusRomNo9L-Regu"/>
            </a:endParaRPr>
          </a:p>
        </p:txBody>
      </p:sp>
      <p:sp>
        <p:nvSpPr>
          <p:cNvPr id="9" name="TextBox 8">
            <a:extLst>
              <a:ext uri="{FF2B5EF4-FFF2-40B4-BE49-F238E27FC236}">
                <a16:creationId xmlns:a16="http://schemas.microsoft.com/office/drawing/2014/main" id="{CF67402F-2013-4193-875A-227C87E6CD70}"/>
              </a:ext>
            </a:extLst>
          </p:cNvPr>
          <p:cNvSpPr txBox="1"/>
          <p:nvPr/>
        </p:nvSpPr>
        <p:spPr>
          <a:xfrm>
            <a:off x="1524000" y="2819400"/>
            <a:ext cx="7467600" cy="2308324"/>
          </a:xfrm>
          <a:prstGeom prst="rect">
            <a:avLst/>
          </a:prstGeom>
          <a:noFill/>
        </p:spPr>
        <p:txBody>
          <a:bodyPr wrap="square">
            <a:spAutoFit/>
          </a:bodyPr>
          <a:lstStyle/>
          <a:p>
            <a:r>
              <a:rPr lang="en-US" sz="1600" b="1" i="0" u="none" strike="noStrike" baseline="0" dirty="0">
                <a:latin typeface="Times New Roman" panose="02020603050405020304" pitchFamily="18" charset="0"/>
              </a:rPr>
              <a:t>function </a:t>
            </a:r>
            <a:r>
              <a:rPr lang="en-US" sz="1600" b="0" i="0" u="none" strike="noStrike" baseline="0" dirty="0">
                <a:latin typeface="Times New Roman" panose="02020603050405020304" pitchFamily="18" charset="0"/>
              </a:rPr>
              <a:t>DT-A</a:t>
            </a:r>
            <a:r>
              <a:rPr lang="en-US" sz="1200" b="0" i="0" u="none" strike="noStrike" baseline="0" dirty="0">
                <a:latin typeface="Times New Roman" panose="02020603050405020304" pitchFamily="18" charset="0"/>
              </a:rPr>
              <a:t>GENT</a:t>
            </a:r>
            <a:r>
              <a:rPr lang="en-US" sz="1600" b="0" i="0" u="none" strike="noStrike" baseline="0" dirty="0">
                <a:latin typeface="Times New Roman" panose="02020603050405020304" pitchFamily="18" charset="0"/>
              </a:rPr>
              <a:t>( </a:t>
            </a:r>
            <a:r>
              <a:rPr lang="en-US" sz="1600" b="0" i="1" u="none" strike="noStrike" baseline="0" dirty="0">
                <a:latin typeface="Times New Roman" panose="02020603050405020304" pitchFamily="18" charset="0"/>
              </a:rPr>
              <a:t>percept</a:t>
            </a:r>
            <a:r>
              <a:rPr lang="en-US" sz="1600" b="0" i="0" u="none" strike="noStrike" baseline="0" dirty="0">
                <a:latin typeface="Times New Roman" panose="02020603050405020304" pitchFamily="18" charset="0"/>
              </a:rPr>
              <a:t>) </a:t>
            </a:r>
            <a:r>
              <a:rPr lang="en-US" sz="1600" b="1" i="0" u="none" strike="noStrike" baseline="0" dirty="0">
                <a:latin typeface="Times New Roman" panose="02020603050405020304" pitchFamily="18" charset="0"/>
              </a:rPr>
              <a:t>returns </a:t>
            </a:r>
            <a:r>
              <a:rPr lang="en-US" sz="1600" b="0" i="0" u="none" strike="noStrike" baseline="0" dirty="0">
                <a:latin typeface="Times New Roman" panose="02020603050405020304" pitchFamily="18" charset="0"/>
              </a:rPr>
              <a:t>an </a:t>
            </a:r>
            <a:r>
              <a:rPr lang="en-US" sz="1600" b="0" i="1" u="none" strike="noStrike" baseline="0" dirty="0">
                <a:latin typeface="Times New Roman" panose="02020603050405020304" pitchFamily="18" charset="0"/>
              </a:rPr>
              <a:t>action</a:t>
            </a:r>
          </a:p>
          <a:p>
            <a:r>
              <a:rPr lang="en-US" sz="1600" b="1" i="0" u="none" strike="noStrike" baseline="0" dirty="0">
                <a:latin typeface="Times New Roman" panose="02020603050405020304" pitchFamily="18" charset="0"/>
              </a:rPr>
              <a:t>persistent</a:t>
            </a:r>
            <a:r>
              <a:rPr lang="en-US" sz="1600" b="0" i="0" u="none" strike="noStrike" baseline="0" dirty="0">
                <a:latin typeface="Times New Roman" panose="02020603050405020304" pitchFamily="18" charset="0"/>
              </a:rPr>
              <a:t>: </a:t>
            </a:r>
            <a:r>
              <a:rPr lang="en-US" sz="1600" b="0" i="1" u="none" strike="noStrike" baseline="0" dirty="0">
                <a:latin typeface="Times New Roman" panose="02020603050405020304" pitchFamily="18" charset="0"/>
              </a:rPr>
              <a:t>belief state</a:t>
            </a:r>
            <a:r>
              <a:rPr lang="en-US" sz="1600" b="0" i="0" u="none" strike="noStrike" baseline="0" dirty="0">
                <a:latin typeface="Times New Roman" panose="02020603050405020304" pitchFamily="18" charset="0"/>
              </a:rPr>
              <a:t>, probabilistic beliefs about the current state of the world</a:t>
            </a:r>
          </a:p>
          <a:p>
            <a:pPr lvl="1"/>
            <a:r>
              <a:rPr lang="en-MY" sz="1600" b="0" i="1" u="none" strike="noStrike" baseline="0" dirty="0">
                <a:latin typeface="Times New Roman" panose="02020603050405020304" pitchFamily="18" charset="0"/>
              </a:rPr>
              <a:t>action</a:t>
            </a:r>
            <a:r>
              <a:rPr lang="en-MY" sz="1600" b="0" i="0" u="none" strike="noStrike" baseline="0" dirty="0">
                <a:latin typeface="Times New Roman" panose="02020603050405020304" pitchFamily="18" charset="0"/>
              </a:rPr>
              <a:t>, the agent’s action</a:t>
            </a:r>
          </a:p>
          <a:p>
            <a:r>
              <a:rPr lang="en-US" sz="1600" b="0" i="0" u="none" strike="noStrike" baseline="0" dirty="0">
                <a:latin typeface="Times New Roman" panose="02020603050405020304" pitchFamily="18" charset="0"/>
              </a:rPr>
              <a:t>update </a:t>
            </a:r>
            <a:r>
              <a:rPr lang="en-US" sz="1600" b="0" i="1" u="none" strike="noStrike" baseline="0" dirty="0">
                <a:latin typeface="Times New Roman" panose="02020603050405020304" pitchFamily="18" charset="0"/>
              </a:rPr>
              <a:t>belief state </a:t>
            </a:r>
            <a:r>
              <a:rPr lang="en-US" sz="1600" b="0" i="0" u="none" strike="noStrike" baseline="0" dirty="0">
                <a:latin typeface="Times New Roman" panose="02020603050405020304" pitchFamily="18" charset="0"/>
              </a:rPr>
              <a:t>based on </a:t>
            </a:r>
            <a:r>
              <a:rPr lang="en-US" sz="1600" b="0" i="1" u="none" strike="noStrike" baseline="0" dirty="0">
                <a:latin typeface="Times New Roman" panose="02020603050405020304" pitchFamily="18" charset="0"/>
              </a:rPr>
              <a:t>action </a:t>
            </a:r>
            <a:r>
              <a:rPr lang="en-US" sz="1600" b="0" i="0" u="none" strike="noStrike" baseline="0" dirty="0">
                <a:latin typeface="Times New Roman" panose="02020603050405020304" pitchFamily="18" charset="0"/>
              </a:rPr>
              <a:t>and </a:t>
            </a:r>
            <a:r>
              <a:rPr lang="en-US" sz="1600" b="0" i="1" u="none" strike="noStrike" baseline="0" dirty="0">
                <a:latin typeface="Times New Roman" panose="02020603050405020304" pitchFamily="18" charset="0"/>
              </a:rPr>
              <a:t>percept</a:t>
            </a:r>
          </a:p>
          <a:p>
            <a:r>
              <a:rPr lang="en-MY" sz="1600" b="0" i="0" u="none" strike="noStrike" baseline="0" dirty="0">
                <a:latin typeface="Times New Roman" panose="02020603050405020304" pitchFamily="18" charset="0"/>
              </a:rPr>
              <a:t>calculate outcome probabilities for actions,</a:t>
            </a:r>
          </a:p>
          <a:p>
            <a:pPr lvl="1"/>
            <a:r>
              <a:rPr lang="en-US" sz="1600" b="0" i="0" u="none" strike="noStrike" baseline="0" dirty="0">
                <a:latin typeface="Times New Roman" panose="02020603050405020304" pitchFamily="18" charset="0"/>
              </a:rPr>
              <a:t>given action descriptions and current </a:t>
            </a:r>
            <a:r>
              <a:rPr lang="en-US" sz="1600" b="0" i="1" u="none" strike="noStrike" baseline="0" dirty="0">
                <a:latin typeface="Times New Roman" panose="02020603050405020304" pitchFamily="18" charset="0"/>
              </a:rPr>
              <a:t>belief state</a:t>
            </a:r>
          </a:p>
          <a:p>
            <a:r>
              <a:rPr lang="en-US" sz="1600" b="0" i="0" u="none" strike="noStrike" baseline="0" dirty="0">
                <a:latin typeface="Times New Roman" panose="02020603050405020304" pitchFamily="18" charset="0"/>
              </a:rPr>
              <a:t>select </a:t>
            </a:r>
            <a:r>
              <a:rPr lang="en-US" sz="1600" b="0" i="1" u="none" strike="noStrike" baseline="0" dirty="0">
                <a:latin typeface="Times New Roman" panose="02020603050405020304" pitchFamily="18" charset="0"/>
              </a:rPr>
              <a:t>action </a:t>
            </a:r>
            <a:r>
              <a:rPr lang="en-US" sz="1600" b="0" i="0" u="none" strike="noStrike" baseline="0" dirty="0">
                <a:latin typeface="Times New Roman" panose="02020603050405020304" pitchFamily="18" charset="0"/>
              </a:rPr>
              <a:t>with highest expected utility</a:t>
            </a:r>
          </a:p>
          <a:p>
            <a:pPr lvl="1"/>
            <a:r>
              <a:rPr lang="en-US" sz="1600" b="0" i="0" u="none" strike="noStrike" baseline="0" dirty="0">
                <a:latin typeface="Times New Roman" panose="02020603050405020304" pitchFamily="18" charset="0"/>
              </a:rPr>
              <a:t>given probabilities of outcomes and utility information</a:t>
            </a:r>
          </a:p>
          <a:p>
            <a:r>
              <a:rPr lang="en-MY" sz="1600" b="1" i="0" u="none" strike="noStrike" baseline="0" dirty="0">
                <a:latin typeface="Times New Roman" panose="02020603050405020304" pitchFamily="18" charset="0"/>
              </a:rPr>
              <a:t>return </a:t>
            </a:r>
            <a:r>
              <a:rPr lang="en-MY" sz="1600" b="0" i="1" u="none" strike="noStrike" baseline="0" dirty="0">
                <a:latin typeface="Times New Roman" panose="02020603050405020304" pitchFamily="18" charset="0"/>
              </a:rPr>
              <a:t>action</a:t>
            </a:r>
          </a:p>
        </p:txBody>
      </p:sp>
    </p:spTree>
    <p:extLst>
      <p:ext uri="{BB962C8B-B14F-4D97-AF65-F5344CB8AC3E}">
        <p14:creationId xmlns:p14="http://schemas.microsoft.com/office/powerpoint/2010/main" val="2308790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Basic Probability Notation</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7</a:t>
            </a:fld>
            <a:endParaRPr spc="20" dirty="0"/>
          </a:p>
        </p:txBody>
      </p:sp>
      <p:sp>
        <p:nvSpPr>
          <p:cNvPr id="7" name="object 4">
            <a:extLst>
              <a:ext uri="{FF2B5EF4-FFF2-40B4-BE49-F238E27FC236}">
                <a16:creationId xmlns:a16="http://schemas.microsoft.com/office/drawing/2014/main" id="{9D6869AB-DE63-4190-9ED4-5D952763DDCD}"/>
              </a:ext>
            </a:extLst>
          </p:cNvPr>
          <p:cNvSpPr txBox="1">
            <a:spLocks noGrp="1"/>
          </p:cNvSpPr>
          <p:nvPr>
            <p:ph type="ftr" sz="quarter" idx="5"/>
          </p:nvPr>
        </p:nvSpPr>
        <p:spPr>
          <a:xfrm>
            <a:off x="7315200" y="7217304"/>
            <a:ext cx="656336" cy="115416"/>
          </a:xfrm>
          <a:prstGeom prst="rect">
            <a:avLst/>
          </a:prstGeom>
        </p:spPr>
        <p:txBody>
          <a:bodyPr vert="horz" wrap="square" lIns="0" tIns="0" rIns="0" bIns="0" rtlCol="0">
            <a:spAutoFit/>
          </a:bodyPr>
          <a:lstStyle/>
          <a:p>
            <a:pPr marL="12700">
              <a:lnSpc>
                <a:spcPts val="885"/>
              </a:lnSpc>
            </a:pPr>
            <a:r>
              <a:rPr lang="en-MY" spc="15" dirty="0"/>
              <a:t>Chapter 12</a:t>
            </a:r>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7980621" cy="4719882"/>
          </a:xfrm>
          <a:prstGeom prst="rect">
            <a:avLst/>
          </a:prstGeom>
        </p:spPr>
        <p:txBody>
          <a:bodyPr vert="horz" wrap="square" lIns="0" tIns="10795" rIns="0" bIns="0" rtlCol="0">
            <a:spAutoFit/>
          </a:bodyPr>
          <a:lstStyle/>
          <a:p>
            <a:pPr marL="285750" indent="-285750">
              <a:buFont typeface="Arial" panose="020B0604020202020204" pitchFamily="34" charset="0"/>
              <a:buChar char="•"/>
            </a:pPr>
            <a:r>
              <a:rPr lang="en-US" dirty="0">
                <a:latin typeface="NimbusRomNo9L-Regu"/>
              </a:rPr>
              <a:t>For our agent to represent and use probabilistic information, we need a formal language.</a:t>
            </a:r>
          </a:p>
          <a:p>
            <a:pPr marL="285750" indent="-285750">
              <a:buFont typeface="Arial" panose="020B0604020202020204" pitchFamily="34" charset="0"/>
              <a:buChar char="•"/>
            </a:pPr>
            <a:endParaRPr lang="en-US" dirty="0">
              <a:latin typeface="NimbusRomNo9L-Regu"/>
            </a:endParaRPr>
          </a:p>
          <a:p>
            <a:pPr marL="285750" indent="-285750">
              <a:buFont typeface="Arial" panose="020B0604020202020204" pitchFamily="34" charset="0"/>
              <a:buChar char="•"/>
            </a:pPr>
            <a:r>
              <a:rPr lang="en-MY" sz="1800" b="1" i="0" u="none" strike="noStrike" baseline="0" dirty="0">
                <a:latin typeface="NimbusRomNo9L-Medi"/>
              </a:rPr>
              <a:t>Sample space</a:t>
            </a:r>
            <a:r>
              <a:rPr lang="en-MY" sz="1800" b="0" i="0" u="none" strike="noStrike" baseline="0" dirty="0">
                <a:latin typeface="NimbusRomNo9L-Medi"/>
              </a:rPr>
              <a:t>: </a:t>
            </a:r>
            <a:r>
              <a:rPr lang="en-US" sz="1800" b="0" i="0" u="none" strike="noStrike" baseline="0" dirty="0">
                <a:latin typeface="NimbusRomNo9L-Regu"/>
              </a:rPr>
              <a:t>the set of all possible worlds</a:t>
            </a:r>
          </a:p>
          <a:p>
            <a:pPr marL="742950" lvl="1" indent="-285750">
              <a:buFont typeface="Arial" panose="020B0604020202020204" pitchFamily="34" charset="0"/>
              <a:buChar char="•"/>
            </a:pPr>
            <a:r>
              <a:rPr lang="en-US" dirty="0">
                <a:latin typeface="NimbusRomNo9L-Regu"/>
              </a:rPr>
              <a:t>The possible worlds are mutually exclusive and exhaustive</a:t>
            </a:r>
          </a:p>
          <a:p>
            <a:pPr marL="742950" lvl="1" indent="-285750">
              <a:buFont typeface="Arial" panose="020B0604020202020204" pitchFamily="34" charset="0"/>
              <a:buChar char="•"/>
            </a:pPr>
            <a:endParaRPr lang="en-US" dirty="0">
              <a:latin typeface="NimbusRomNo9L-Regu"/>
            </a:endParaRPr>
          </a:p>
          <a:p>
            <a:pPr marL="285750" indent="-285750">
              <a:buFont typeface="Arial" panose="020B0604020202020204" pitchFamily="34" charset="0"/>
              <a:buChar char="•"/>
            </a:pPr>
            <a:r>
              <a:rPr lang="en-US" dirty="0">
                <a:latin typeface="NimbusRomNo9L-Regu"/>
              </a:rPr>
              <a:t>A fully specified probability model associates a numerical probability </a:t>
            </a:r>
            <a:r>
              <a:rPr lang="en-MY" b="0" i="1" u="none" strike="noStrike" baseline="0" dirty="0">
                <a:latin typeface="Book Antiqua" panose="02040602050305030304" pitchFamily="18" charset="0"/>
              </a:rPr>
              <a:t>P</a:t>
            </a:r>
            <a:r>
              <a:rPr lang="en-US" i="1" dirty="0">
                <a:latin typeface="NimbusRomNo9L-Regu"/>
              </a:rPr>
              <a:t>(</a:t>
            </a:r>
            <a:r>
              <a:rPr lang="el-GR" b="0" i="1" u="none" strike="noStrike" baseline="0" dirty="0">
                <a:latin typeface="Arial" panose="020B0604020202020204" pitchFamily="34" charset="0"/>
              </a:rPr>
              <a:t>ω</a:t>
            </a:r>
            <a:r>
              <a:rPr lang="el-GR" b="0" i="0" u="none" strike="noStrike" baseline="0" dirty="0">
                <a:latin typeface="Tahoma" panose="020B0604030504040204" pitchFamily="34" charset="0"/>
              </a:rPr>
              <a:t>)</a:t>
            </a:r>
            <a:r>
              <a:rPr lang="en-US" b="0" i="0" u="none" strike="noStrike" baseline="0" dirty="0">
                <a:latin typeface="Tahoma" panose="020B0604030504040204" pitchFamily="34" charset="0"/>
              </a:rPr>
              <a:t> </a:t>
            </a:r>
            <a:r>
              <a:rPr lang="en-US" dirty="0">
                <a:latin typeface="NimbusRomNo9L-Regu"/>
              </a:rPr>
              <a:t>with each possible world. </a:t>
            </a:r>
          </a:p>
          <a:p>
            <a:pPr marL="285750" indent="-285750">
              <a:buFont typeface="Arial" panose="020B0604020202020204" pitchFamily="34" charset="0"/>
              <a:buChar char="•"/>
            </a:pPr>
            <a:r>
              <a:rPr lang="en-US" dirty="0">
                <a:latin typeface="NimbusRomNo9L-Regu"/>
              </a:rPr>
              <a:t>The basic axioms of probability theory say that every possible world has a probability between 0 and 1 and that the total probability of the set of possible worlds is 1:</a:t>
            </a:r>
          </a:p>
          <a:p>
            <a:pPr marL="742950" lvl="1" indent="-285750">
              <a:buFont typeface="Arial" panose="020B0604020202020204" pitchFamily="34" charset="0"/>
              <a:buChar char="•"/>
            </a:pPr>
            <a:endParaRPr lang="en-US" dirty="0">
              <a:latin typeface="NimbusRomNo9L-Regu"/>
            </a:endParaRPr>
          </a:p>
          <a:p>
            <a:pPr algn="ctr"/>
            <a:r>
              <a:rPr lang="en-US" sz="1800" b="0" i="0" u="none" strike="noStrike" baseline="0" dirty="0">
                <a:latin typeface="Times New Roman" panose="02020603050405020304" pitchFamily="18" charset="0"/>
              </a:rPr>
              <a:t>0 </a:t>
            </a:r>
            <a:r>
              <a:rPr lang="en-US" sz="1800" b="0" i="0" u="none" strike="noStrike" baseline="0" dirty="0">
                <a:latin typeface="Lucida Sans Unicode" panose="020B0602030504020204" pitchFamily="34" charset="0"/>
              </a:rPr>
              <a:t>≤ </a:t>
            </a:r>
            <a:r>
              <a:rPr lang="en-US" sz="1800" b="0" i="1" u="none" strike="noStrike" baseline="0" dirty="0">
                <a:latin typeface="Book Antiqua" panose="02040602050305030304" pitchFamily="18" charset="0"/>
              </a:rPr>
              <a:t>P</a:t>
            </a:r>
            <a:r>
              <a:rPr lang="en-US" sz="1800" b="0" i="0" u="none" strike="noStrike" baseline="0" dirty="0">
                <a:latin typeface="Tahoma" panose="020B0604030504040204" pitchFamily="34" charset="0"/>
              </a:rPr>
              <a:t>(</a:t>
            </a:r>
            <a:r>
              <a:rPr lang="en-US" sz="1800" b="0" i="1" u="none" strike="noStrike" baseline="0" dirty="0">
                <a:latin typeface="Arial" panose="020B0604020202020204" pitchFamily="34" charset="0"/>
              </a:rPr>
              <a:t>ω</a:t>
            </a:r>
            <a:r>
              <a:rPr lang="en-US" sz="1800" b="0" i="0" u="none" strike="noStrike" baseline="0" dirty="0">
                <a:latin typeface="Tahoma" panose="020B0604030504040204" pitchFamily="34" charset="0"/>
              </a:rPr>
              <a:t>) </a:t>
            </a:r>
            <a:r>
              <a:rPr lang="en-US" sz="1800" b="0" i="0" u="none" strike="noStrike" baseline="0" dirty="0">
                <a:latin typeface="Lucida Sans Unicode" panose="020B0602030504020204" pitchFamily="34" charset="0"/>
              </a:rPr>
              <a:t>≤ </a:t>
            </a:r>
            <a:r>
              <a:rPr lang="en-US" sz="1800" b="0" i="0" u="none" strike="noStrike" baseline="0" dirty="0">
                <a:latin typeface="Times New Roman" panose="02020603050405020304" pitchFamily="18" charset="0"/>
              </a:rPr>
              <a:t>1 for every </a:t>
            </a:r>
            <a:r>
              <a:rPr lang="en-US" sz="1800" b="0" i="1" u="none" strike="noStrike" baseline="0" dirty="0">
                <a:latin typeface="Arial" panose="020B0604020202020204" pitchFamily="34" charset="0"/>
              </a:rPr>
              <a:t>ω </a:t>
            </a:r>
            <a:r>
              <a:rPr lang="en-US" sz="1800" b="0" i="0" u="none" strike="noStrike" baseline="0" dirty="0">
                <a:latin typeface="Times New Roman" panose="02020603050405020304" pitchFamily="18" charset="0"/>
              </a:rPr>
              <a:t>and </a:t>
            </a:r>
            <a:r>
              <a:rPr lang="el-GR" sz="1800" b="0" i="1" u="none" strike="noStrike" baseline="0" dirty="0">
                <a:latin typeface="Arial" panose="020B0604020202020204" pitchFamily="34" charset="0"/>
              </a:rPr>
              <a:t>ω</a:t>
            </a:r>
            <a:r>
              <a:rPr lang="el-GR" sz="1800" b="0" i="0" u="none" strike="noStrike" baseline="0" dirty="0">
                <a:latin typeface="Lucida Sans Unicode" panose="020B0602030504020204" pitchFamily="34" charset="0"/>
              </a:rPr>
              <a:t>∈</a:t>
            </a:r>
            <a:r>
              <a:rPr lang="el-GR" sz="1800" b="0" i="0" u="none" strike="noStrike" baseline="0" dirty="0">
                <a:latin typeface="Calibri" panose="020F0502020204030204" pitchFamily="34" charset="0"/>
              </a:rPr>
              <a:t>Ω</a:t>
            </a:r>
            <a:endParaRPr lang="en-US" sz="1800" b="0" i="0" u="none" strike="noStrike" baseline="0" dirty="0">
              <a:latin typeface="Calibri" panose="020F0502020204030204" pitchFamily="34" charset="0"/>
            </a:endParaRPr>
          </a:p>
          <a:p>
            <a:pPr algn="ctr"/>
            <a:endParaRPr lang="el-GR" sz="1800" b="0" i="0" u="none" strike="noStrike" baseline="0" dirty="0">
              <a:latin typeface="Calibri" panose="020F0502020204030204" pitchFamily="34" charset="0"/>
            </a:endParaRPr>
          </a:p>
          <a:p>
            <a:pPr marL="285750" indent="-285750">
              <a:buFont typeface="Arial" panose="020B0604020202020204" pitchFamily="34" charset="0"/>
              <a:buChar char="•"/>
            </a:pPr>
            <a:r>
              <a:rPr lang="en-US" b="1" dirty="0">
                <a:latin typeface="NimbusRomNo9L-Regu"/>
              </a:rPr>
              <a:t>Unconditional or prior probability</a:t>
            </a:r>
            <a:r>
              <a:rPr lang="en-US" dirty="0">
                <a:latin typeface="NimbusRomNo9L-Regu"/>
              </a:rPr>
              <a:t>: degrees of belief in propositions in the absence of any other information</a:t>
            </a:r>
            <a:endParaRPr lang="en-MY" dirty="0">
              <a:latin typeface="NimbusRomNo9L-Regu"/>
            </a:endParaRPr>
          </a:p>
          <a:p>
            <a:pPr marL="285750" indent="-285750">
              <a:buFont typeface="Arial" panose="020B0604020202020204" pitchFamily="34" charset="0"/>
              <a:buChar char="•"/>
            </a:pPr>
            <a:endParaRPr lang="en-MY" dirty="0">
              <a:latin typeface="NimbusRomNo9L-Regu"/>
            </a:endParaRPr>
          </a:p>
        </p:txBody>
      </p:sp>
    </p:spTree>
    <p:extLst>
      <p:ext uri="{BB962C8B-B14F-4D97-AF65-F5344CB8AC3E}">
        <p14:creationId xmlns:p14="http://schemas.microsoft.com/office/powerpoint/2010/main" val="3968545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Basic Probability Notation</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8</a:t>
            </a:fld>
            <a:endParaRPr spc="20" dirty="0"/>
          </a:p>
        </p:txBody>
      </p:sp>
      <p:sp>
        <p:nvSpPr>
          <p:cNvPr id="7" name="object 4">
            <a:extLst>
              <a:ext uri="{FF2B5EF4-FFF2-40B4-BE49-F238E27FC236}">
                <a16:creationId xmlns:a16="http://schemas.microsoft.com/office/drawing/2014/main" id="{9D6869AB-DE63-4190-9ED4-5D952763DDCD}"/>
              </a:ext>
            </a:extLst>
          </p:cNvPr>
          <p:cNvSpPr txBox="1">
            <a:spLocks noGrp="1"/>
          </p:cNvSpPr>
          <p:nvPr>
            <p:ph type="ftr" sz="quarter" idx="5"/>
          </p:nvPr>
        </p:nvSpPr>
        <p:spPr>
          <a:xfrm>
            <a:off x="7315200" y="7217304"/>
            <a:ext cx="656336" cy="115416"/>
          </a:xfrm>
          <a:prstGeom prst="rect">
            <a:avLst/>
          </a:prstGeom>
        </p:spPr>
        <p:txBody>
          <a:bodyPr vert="horz" wrap="square" lIns="0" tIns="0" rIns="0" bIns="0" rtlCol="0">
            <a:spAutoFit/>
          </a:bodyPr>
          <a:lstStyle/>
          <a:p>
            <a:pPr marL="12700">
              <a:lnSpc>
                <a:spcPts val="885"/>
              </a:lnSpc>
            </a:pPr>
            <a:r>
              <a:rPr lang="en-MY" spc="15" dirty="0"/>
              <a:t>Chapter 12</a:t>
            </a:r>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7980621" cy="5273880"/>
          </a:xfrm>
          <a:prstGeom prst="rect">
            <a:avLst/>
          </a:prstGeom>
        </p:spPr>
        <p:txBody>
          <a:bodyPr vert="horz" wrap="square" lIns="0" tIns="10795" rIns="0" bIns="0" rtlCol="0">
            <a:spAutoFit/>
          </a:bodyPr>
          <a:lstStyle/>
          <a:p>
            <a:pPr marL="285750" indent="-285750">
              <a:buFont typeface="Arial" panose="020B0604020202020204" pitchFamily="34" charset="0"/>
              <a:buChar char="•"/>
            </a:pPr>
            <a:r>
              <a:rPr lang="en-MY" b="1" dirty="0">
                <a:latin typeface="NimbusRomNo9L-Regu"/>
              </a:rPr>
              <a:t>Conditional or posterior probability:</a:t>
            </a:r>
            <a:r>
              <a:rPr lang="en-MY" dirty="0">
                <a:latin typeface="NimbusRomNo9L-Regu"/>
              </a:rPr>
              <a:t> given evidence that has happened, degree of belief of new event</a:t>
            </a:r>
          </a:p>
          <a:p>
            <a:pPr marL="742950" lvl="1" indent="-285750">
              <a:buFont typeface="Arial" panose="020B0604020202020204" pitchFamily="34" charset="0"/>
              <a:buChar char="•"/>
            </a:pPr>
            <a:r>
              <a:rPr lang="en-MY" dirty="0">
                <a:latin typeface="NimbusRomNo9L-Regu"/>
              </a:rPr>
              <a:t>Make use of unconditional probabilities</a:t>
            </a:r>
          </a:p>
          <a:p>
            <a:pPr marL="285750" indent="-285750">
              <a:buFont typeface="Arial" panose="020B0604020202020204" pitchFamily="34" charset="0"/>
              <a:buChar char="•"/>
            </a:pPr>
            <a:endParaRPr lang="en-MY" dirty="0">
              <a:latin typeface="NimbusRomNo9L-Regu"/>
            </a:endParaRPr>
          </a:p>
          <a:p>
            <a:pPr marL="285750" indent="-285750">
              <a:buFont typeface="Arial" panose="020B0604020202020204" pitchFamily="34" charset="0"/>
              <a:buChar char="•"/>
            </a:pPr>
            <a:r>
              <a:rPr lang="en-MY" dirty="0">
                <a:latin typeface="NimbusRomNo9L-Regu"/>
              </a:rPr>
              <a:t>Probability of </a:t>
            </a:r>
            <a:r>
              <a:rPr lang="en-MY" sz="1800" b="0" i="1" u="none" strike="noStrike" baseline="0" dirty="0">
                <a:latin typeface="Times New Roman" panose="02020603050405020304" pitchFamily="18" charset="0"/>
              </a:rPr>
              <a:t>a</a:t>
            </a:r>
            <a:r>
              <a:rPr lang="en-MY" dirty="0">
                <a:latin typeface="NimbusRomNo9L-Regu"/>
              </a:rPr>
              <a:t> given </a:t>
            </a:r>
            <a:r>
              <a:rPr lang="en-MY" sz="1800" b="0" i="1" u="none" strike="noStrike" baseline="0" dirty="0">
                <a:latin typeface="Times New Roman" panose="02020603050405020304" pitchFamily="18" charset="0"/>
              </a:rPr>
              <a:t>b</a:t>
            </a:r>
            <a:r>
              <a:rPr lang="en-MY" dirty="0">
                <a:latin typeface="NimbusRomNo9L-Regu"/>
              </a:rPr>
              <a:t>:</a:t>
            </a:r>
          </a:p>
          <a:p>
            <a:pPr marR="53280" algn="ctr"/>
            <a:r>
              <a:rPr lang="en-MY" sz="1800" b="0" i="1" u="none" strike="noStrike" baseline="0" dirty="0">
                <a:latin typeface="Times New Roman" panose="02020603050405020304" pitchFamily="18" charset="0"/>
              </a:rPr>
              <a:t>P</a:t>
            </a:r>
            <a:r>
              <a:rPr lang="en-MY" sz="1800" b="0" i="0" u="none" strike="noStrike" baseline="0" dirty="0">
                <a:latin typeface="Tahoma" panose="020B0604030504040204" pitchFamily="34" charset="0"/>
              </a:rPr>
              <a:t>(</a:t>
            </a:r>
            <a:r>
              <a:rPr lang="en-MY" sz="1800" b="0" i="1" u="none" strike="noStrike" baseline="0" dirty="0" err="1">
                <a:latin typeface="Times New Roman" panose="02020603050405020304" pitchFamily="18" charset="0"/>
              </a:rPr>
              <a:t>a|b</a:t>
            </a:r>
            <a:r>
              <a:rPr lang="en-MY" sz="1800" b="0" i="0" u="none" strike="noStrike" baseline="0" dirty="0">
                <a:latin typeface="Tahoma" panose="020B0604030504040204" pitchFamily="34" charset="0"/>
              </a:rPr>
              <a:t>) = </a:t>
            </a:r>
            <a:r>
              <a:rPr lang="en-MY" sz="1800" b="0" i="1" u="sng" strike="noStrike" baseline="0" dirty="0">
                <a:latin typeface="Times New Roman" panose="02020603050405020304" pitchFamily="18" charset="0"/>
              </a:rPr>
              <a:t>P</a:t>
            </a:r>
            <a:r>
              <a:rPr lang="en-MY" sz="1800" b="0" i="0" u="sng" strike="noStrike" baseline="0" dirty="0">
                <a:latin typeface="Tahoma" panose="020B0604030504040204" pitchFamily="34" charset="0"/>
              </a:rPr>
              <a:t>(</a:t>
            </a:r>
            <a:r>
              <a:rPr lang="en-MY" sz="1800" b="0" i="1" u="sng" strike="noStrike" baseline="0" dirty="0" err="1">
                <a:latin typeface="Times New Roman" panose="02020603050405020304" pitchFamily="18" charset="0"/>
              </a:rPr>
              <a:t>a</a:t>
            </a:r>
            <a:r>
              <a:rPr lang="en-MY" sz="1800" b="0" i="1" u="sng" strike="noStrike" baseline="0" dirty="0" err="1">
                <a:latin typeface="Palatino Linotype" panose="02040502050505030304" pitchFamily="18" charset="0"/>
              </a:rPr>
              <a:t>∧</a:t>
            </a:r>
            <a:r>
              <a:rPr lang="en-MY" sz="1800" b="0" i="1" u="sng" strike="noStrike" baseline="0" dirty="0" err="1">
                <a:latin typeface="Times New Roman" panose="02020603050405020304" pitchFamily="18" charset="0"/>
              </a:rPr>
              <a:t>b</a:t>
            </a:r>
            <a:r>
              <a:rPr lang="en-MY" sz="1800" b="0" i="0" u="sng" strike="noStrike" baseline="0" dirty="0">
                <a:latin typeface="Tahoma" panose="020B0604030504040204" pitchFamily="34" charset="0"/>
              </a:rPr>
              <a:t>)</a:t>
            </a:r>
            <a:endParaRPr lang="en-MY" sz="1800" b="0" i="1" u="none" strike="noStrike" baseline="0" dirty="0">
              <a:latin typeface="Times New Roman" panose="02020603050405020304" pitchFamily="18" charset="0"/>
            </a:endParaRPr>
          </a:p>
          <a:p>
            <a:pPr marR="53280" algn="ctr"/>
            <a:r>
              <a:rPr lang="en-MY" sz="1800" b="0" i="1" u="none" strike="noStrike" baseline="0" dirty="0">
                <a:latin typeface="Times New Roman" panose="02020603050405020304" pitchFamily="18" charset="0"/>
              </a:rPr>
              <a:t>                    P</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b</a:t>
            </a:r>
            <a:r>
              <a:rPr lang="en-MY" sz="1800" b="0" i="0" u="none" strike="noStrike" baseline="0" dirty="0">
                <a:latin typeface="Tahoma" panose="020B0604030504040204" pitchFamily="34" charset="0"/>
              </a:rPr>
              <a:t>)</a:t>
            </a:r>
            <a:endParaRPr lang="en-MY" i="1" dirty="0">
              <a:latin typeface="Arial" panose="020B0604020202020204" pitchFamily="34" charset="0"/>
            </a:endParaRPr>
          </a:p>
          <a:p>
            <a:pPr marR="53280" algn="ctr"/>
            <a:endParaRPr lang="en-MY" sz="1800" b="0" i="1" u="none" strike="noStrike" baseline="0" dirty="0">
              <a:latin typeface="Arial" panose="020B0604020202020204" pitchFamily="34" charset="0"/>
            </a:endParaRPr>
          </a:p>
          <a:p>
            <a:pPr marL="285750" marR="53280" indent="-285750">
              <a:buFont typeface="Arial" panose="020B0604020202020204" pitchFamily="34" charset="0"/>
              <a:buChar char="•"/>
            </a:pPr>
            <a:r>
              <a:rPr lang="en-MY" dirty="0">
                <a:latin typeface="NimbusRomNo9L-Regu"/>
              </a:rPr>
              <a:t>Can also written as:</a:t>
            </a:r>
          </a:p>
          <a:p>
            <a:pPr marR="53280" algn="ctr"/>
            <a:r>
              <a:rPr lang="en-MY" sz="1800" b="0" i="1" u="none" strike="noStrike" baseline="0" dirty="0">
                <a:latin typeface="Times New Roman" panose="02020603050405020304" pitchFamily="18" charset="0"/>
              </a:rPr>
              <a:t>P</a:t>
            </a:r>
            <a:r>
              <a:rPr lang="en-MY" sz="1800" b="0" i="0" u="none" strike="noStrike" baseline="0" dirty="0">
                <a:latin typeface="Tahoma" panose="020B0604030504040204" pitchFamily="34" charset="0"/>
              </a:rPr>
              <a:t>(</a:t>
            </a:r>
            <a:r>
              <a:rPr lang="en-MY" sz="1800" b="0" i="1" u="none" strike="noStrike" baseline="0" dirty="0" err="1">
                <a:latin typeface="Times New Roman" panose="02020603050405020304" pitchFamily="18" charset="0"/>
              </a:rPr>
              <a:t>a</a:t>
            </a:r>
            <a:r>
              <a:rPr lang="en-MY" sz="1800" b="0" i="1" u="none" strike="noStrike" baseline="0" dirty="0" err="1">
                <a:latin typeface="Palatino Linotype" panose="02040502050505030304" pitchFamily="18" charset="0"/>
              </a:rPr>
              <a:t>∧</a:t>
            </a:r>
            <a:r>
              <a:rPr lang="en-MY" sz="1800" b="0" i="1" u="none" strike="noStrike" baseline="0" dirty="0" err="1">
                <a:latin typeface="Times New Roman" panose="02020603050405020304" pitchFamily="18" charset="0"/>
              </a:rPr>
              <a:t>b</a:t>
            </a:r>
            <a:r>
              <a:rPr lang="en-MY" sz="1800" b="0" i="0" u="none" strike="noStrike" baseline="0" dirty="0">
                <a:latin typeface="Tahoma" panose="020B0604030504040204" pitchFamily="34" charset="0"/>
              </a:rPr>
              <a:t>) = </a:t>
            </a:r>
            <a:r>
              <a:rPr lang="en-MY" sz="1800" b="0" i="1" u="none" strike="noStrike" baseline="0" dirty="0">
                <a:latin typeface="Times New Roman" panose="02020603050405020304" pitchFamily="18" charset="0"/>
              </a:rPr>
              <a:t>P</a:t>
            </a:r>
            <a:r>
              <a:rPr lang="en-MY" sz="1800" b="0" i="0" u="none" strike="noStrike" baseline="0" dirty="0">
                <a:latin typeface="Tahoma" panose="020B0604030504040204" pitchFamily="34" charset="0"/>
              </a:rPr>
              <a:t>(</a:t>
            </a:r>
            <a:r>
              <a:rPr lang="en-MY" sz="1800" b="0" i="1" u="none" strike="noStrike" baseline="0" dirty="0" err="1">
                <a:latin typeface="Times New Roman" panose="02020603050405020304" pitchFamily="18" charset="0"/>
              </a:rPr>
              <a:t>a</a:t>
            </a:r>
            <a:r>
              <a:rPr lang="en-MY" sz="1800" b="0" i="1" u="none" strike="noStrike" baseline="0" dirty="0" err="1">
                <a:latin typeface="Palatino Linotype" panose="02040502050505030304" pitchFamily="18" charset="0"/>
              </a:rPr>
              <a:t>|</a:t>
            </a:r>
            <a:r>
              <a:rPr lang="en-MY" sz="1800" b="0" i="1" u="none" strike="noStrike" baseline="0" dirty="0" err="1">
                <a:latin typeface="Times New Roman" panose="02020603050405020304" pitchFamily="18" charset="0"/>
              </a:rPr>
              <a:t>b</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P</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b</a:t>
            </a:r>
            <a:r>
              <a:rPr lang="en-MY" sz="1800" b="0" i="0" u="none" strike="noStrike" baseline="0" dirty="0">
                <a:latin typeface="Tahoma" panose="020B0604030504040204" pitchFamily="34" charset="0"/>
              </a:rPr>
              <a:t>) </a:t>
            </a:r>
            <a:r>
              <a:rPr lang="en-MY" sz="1800" b="0" i="1" u="none" strike="noStrike" baseline="0" dirty="0">
                <a:latin typeface="Arial" panose="020B0604020202020204" pitchFamily="34" charset="0"/>
              </a:rPr>
              <a:t>.</a:t>
            </a:r>
          </a:p>
          <a:p>
            <a:pPr marR="53280" algn="ctr"/>
            <a:endParaRPr lang="en-MY" sz="1800" b="0" i="1" u="none" strike="noStrike" baseline="0" dirty="0">
              <a:latin typeface="Arial" panose="020B0604020202020204" pitchFamily="34" charset="0"/>
            </a:endParaRPr>
          </a:p>
          <a:p>
            <a:pPr marL="285750" indent="-285750">
              <a:buFont typeface="Arial" panose="020B0604020202020204" pitchFamily="34" charset="0"/>
              <a:buChar char="•"/>
            </a:pPr>
            <a:r>
              <a:rPr lang="en-MY" dirty="0">
                <a:latin typeface="NimbusRomNo9L-Regu"/>
              </a:rPr>
              <a:t>Example</a:t>
            </a:r>
            <a:r>
              <a:rPr lang="en-MY" sz="1800" b="0" i="0" u="none" strike="noStrike" baseline="0" dirty="0">
                <a:latin typeface="Tahoma" panose="020B0604030504040204" pitchFamily="34" charset="0"/>
              </a:rPr>
              <a:t> </a:t>
            </a:r>
            <a:r>
              <a:rPr lang="en-MY" dirty="0">
                <a:latin typeface="NimbusRomNo9L-Regu"/>
              </a:rPr>
              <a:t>of rolling fair dice, rolling doubles when the first dice is 5</a:t>
            </a:r>
          </a:p>
          <a:p>
            <a:endParaRPr lang="en-MY" sz="1800" b="0" i="0" u="none" strike="noStrike" baseline="0" dirty="0">
              <a:latin typeface="Tahoma" panose="020B0604030504040204" pitchFamily="34" charset="0"/>
            </a:endParaRPr>
          </a:p>
          <a:p>
            <a:pPr marR="31590" algn="ctr"/>
            <a:r>
              <a:rPr lang="en-MY" sz="1800" b="0" i="1" u="none" strike="noStrike" baseline="0" dirty="0">
                <a:latin typeface="Times New Roman" panose="02020603050405020304" pitchFamily="18" charset="0"/>
              </a:rPr>
              <a:t>P</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doubles|Die</a:t>
            </a:r>
            <a:r>
              <a:rPr lang="en-MY" sz="1800" b="0" i="0" u="none" strike="noStrike" baseline="-25000" dirty="0">
                <a:latin typeface="Book Antiqua" panose="02040602050305030304" pitchFamily="18" charset="0"/>
              </a:rPr>
              <a:t>1</a:t>
            </a:r>
            <a:r>
              <a:rPr lang="en-MY" sz="1800" b="0" i="0" u="none" strike="noStrike" baseline="0" dirty="0">
                <a:latin typeface="Book Antiqua" panose="02040602050305030304" pitchFamily="18" charset="0"/>
              </a:rPr>
              <a:t> </a:t>
            </a:r>
            <a:r>
              <a:rPr lang="en-MY" sz="1800" b="0" i="0" u="none" strike="noStrike" baseline="0" dirty="0">
                <a:latin typeface="Tahoma" panose="020B0604030504040204" pitchFamily="34" charset="0"/>
              </a:rPr>
              <a:t>= </a:t>
            </a:r>
            <a:r>
              <a:rPr lang="en-MY" sz="1800" b="0" i="0" u="none" strike="noStrike" baseline="0" dirty="0">
                <a:latin typeface="Book Antiqua" panose="02040602050305030304" pitchFamily="18" charset="0"/>
              </a:rPr>
              <a:t>5</a:t>
            </a:r>
            <a:r>
              <a:rPr lang="en-MY" sz="1800" b="0" i="0" u="none" strike="noStrike" baseline="0" dirty="0">
                <a:latin typeface="Tahoma" panose="020B0604030504040204" pitchFamily="34" charset="0"/>
              </a:rPr>
              <a:t>) =</a:t>
            </a:r>
            <a:r>
              <a:rPr lang="en-MY" sz="1800" b="0" i="1" u="sng" strike="noStrike" baseline="0" dirty="0">
                <a:latin typeface="Times New Roman" panose="02020603050405020304" pitchFamily="18" charset="0"/>
              </a:rPr>
              <a:t> P</a:t>
            </a:r>
            <a:r>
              <a:rPr lang="en-MY" sz="1800" b="0" i="0" u="sng" strike="noStrike" baseline="0" dirty="0">
                <a:latin typeface="Tahoma" panose="020B0604030504040204" pitchFamily="34" charset="0"/>
              </a:rPr>
              <a:t>(</a:t>
            </a:r>
            <a:r>
              <a:rPr lang="en-MY" sz="1800" b="0" i="1" u="sng" strike="noStrike" baseline="0" dirty="0">
                <a:latin typeface="Times New Roman" panose="02020603050405020304" pitchFamily="18" charset="0"/>
              </a:rPr>
              <a:t>doubles</a:t>
            </a:r>
            <a:r>
              <a:rPr lang="en-MY" sz="1800" b="0" i="1" u="sng" strike="noStrike" baseline="0" dirty="0">
                <a:latin typeface="Palatino Linotype" panose="02040502050505030304" pitchFamily="18" charset="0"/>
              </a:rPr>
              <a:t>∧</a:t>
            </a:r>
            <a:r>
              <a:rPr lang="en-MY" sz="1800" b="0" i="1" u="sng" strike="noStrike" baseline="0" dirty="0">
                <a:latin typeface="Times New Roman" panose="02020603050405020304" pitchFamily="18" charset="0"/>
              </a:rPr>
              <a:t>Die</a:t>
            </a:r>
            <a:r>
              <a:rPr lang="en-MY" sz="1800" b="0" i="0" u="sng" strike="noStrike" baseline="-25000" dirty="0">
                <a:latin typeface="Book Antiqua" panose="02040602050305030304" pitchFamily="18" charset="0"/>
              </a:rPr>
              <a:t>1</a:t>
            </a:r>
            <a:r>
              <a:rPr lang="en-MY" sz="1800" b="0" i="0" u="sng" strike="noStrike" baseline="0" dirty="0">
                <a:latin typeface="Book Antiqua" panose="02040602050305030304" pitchFamily="18" charset="0"/>
              </a:rPr>
              <a:t> </a:t>
            </a:r>
            <a:r>
              <a:rPr lang="en-MY" sz="1800" b="0" i="0" u="sng" strike="noStrike" baseline="0" dirty="0">
                <a:latin typeface="Tahoma" panose="020B0604030504040204" pitchFamily="34" charset="0"/>
              </a:rPr>
              <a:t>= </a:t>
            </a:r>
            <a:r>
              <a:rPr lang="en-MY" sz="1800" b="0" i="0" u="sng" strike="noStrike" baseline="0" dirty="0">
                <a:latin typeface="Book Antiqua" panose="02040602050305030304" pitchFamily="18" charset="0"/>
              </a:rPr>
              <a:t>5</a:t>
            </a:r>
            <a:r>
              <a:rPr lang="en-MY" sz="1800" b="0" i="0" u="sng" strike="noStrike" baseline="0" dirty="0">
                <a:latin typeface="Tahoma" panose="020B0604030504040204" pitchFamily="34" charset="0"/>
              </a:rPr>
              <a:t>)</a:t>
            </a:r>
            <a:r>
              <a:rPr lang="en-MY" sz="1800" b="0" i="0" u="none" strike="noStrike" baseline="0" dirty="0">
                <a:latin typeface="Tahoma" panose="020B0604030504040204" pitchFamily="34" charset="0"/>
              </a:rPr>
              <a:t> </a:t>
            </a:r>
            <a:r>
              <a:rPr lang="en-MY" sz="1800" b="0" i="1" u="none" strike="noStrike" baseline="-25000" dirty="0">
                <a:latin typeface="Arial" panose="020B0604020202020204" pitchFamily="34" charset="0"/>
              </a:rPr>
              <a:t>.</a:t>
            </a:r>
          </a:p>
          <a:p>
            <a:pPr marR="31590" algn="ctr"/>
            <a:r>
              <a:rPr lang="en-MY" sz="1800" b="0" i="1" u="none" strike="noStrike" baseline="0" dirty="0">
                <a:latin typeface="Times New Roman" panose="02020603050405020304" pitchFamily="18" charset="0"/>
              </a:rPr>
              <a:t>                                      P</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Die</a:t>
            </a:r>
            <a:r>
              <a:rPr lang="en-MY" sz="1800" b="0" i="0" u="none" strike="noStrike" baseline="-25000" dirty="0">
                <a:latin typeface="Book Antiqua" panose="02040602050305030304" pitchFamily="18" charset="0"/>
              </a:rPr>
              <a:t>1</a:t>
            </a:r>
            <a:r>
              <a:rPr lang="en-MY" sz="1800" b="0" i="0" u="none" strike="noStrike" baseline="0" dirty="0">
                <a:latin typeface="Book Antiqua" panose="02040602050305030304" pitchFamily="18" charset="0"/>
              </a:rPr>
              <a:t> </a:t>
            </a:r>
            <a:r>
              <a:rPr lang="en-MY" sz="1800" b="0" i="0" u="none" strike="noStrike" baseline="0" dirty="0">
                <a:latin typeface="Tahoma" panose="020B0604030504040204" pitchFamily="34" charset="0"/>
              </a:rPr>
              <a:t>= </a:t>
            </a:r>
            <a:r>
              <a:rPr lang="en-MY" sz="1800" b="0" i="0" u="none" strike="noStrike" baseline="0" dirty="0">
                <a:latin typeface="Book Antiqua" panose="02040602050305030304" pitchFamily="18" charset="0"/>
              </a:rPr>
              <a:t>5</a:t>
            </a:r>
            <a:r>
              <a:rPr lang="en-MY" sz="1800" b="0" i="0" u="none" strike="noStrike" baseline="0" dirty="0">
                <a:latin typeface="Tahoma" panose="020B0604030504040204" pitchFamily="34" charset="0"/>
              </a:rPr>
              <a:t>)</a:t>
            </a:r>
          </a:p>
          <a:p>
            <a:endParaRPr lang="en-MY" sz="1800" b="0" i="0" u="none" strike="noStrike" baseline="0" dirty="0">
              <a:latin typeface="Tahoma" panose="020B0604030504040204" pitchFamily="34" charset="0"/>
            </a:endParaRPr>
          </a:p>
          <a:p>
            <a:endParaRPr lang="en-MY" sz="1800" b="0" i="0" u="none" strike="noStrike" baseline="0" dirty="0">
              <a:latin typeface="Tahoma" panose="020B0604030504040204" pitchFamily="34" charset="0"/>
            </a:endParaRPr>
          </a:p>
          <a:p>
            <a:endParaRPr lang="en-MY" dirty="0">
              <a:latin typeface="NimbusRomNo9L-Regu"/>
            </a:endParaRPr>
          </a:p>
          <a:p>
            <a:pPr marL="285750" indent="-285750">
              <a:buFont typeface="Arial" panose="020B0604020202020204" pitchFamily="34" charset="0"/>
              <a:buChar char="•"/>
            </a:pPr>
            <a:endParaRPr lang="en-US" dirty="0">
              <a:latin typeface="NimbusRomNo9L-Regu"/>
            </a:endParaRPr>
          </a:p>
        </p:txBody>
      </p:sp>
    </p:spTree>
    <p:extLst>
      <p:ext uri="{BB962C8B-B14F-4D97-AF65-F5344CB8AC3E}">
        <p14:creationId xmlns:p14="http://schemas.microsoft.com/office/powerpoint/2010/main" val="3833990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Basic Probability Notation</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9</a:t>
            </a:fld>
            <a:endParaRPr spc="20" dirty="0"/>
          </a:p>
        </p:txBody>
      </p:sp>
      <p:sp>
        <p:nvSpPr>
          <p:cNvPr id="7" name="object 4">
            <a:extLst>
              <a:ext uri="{FF2B5EF4-FFF2-40B4-BE49-F238E27FC236}">
                <a16:creationId xmlns:a16="http://schemas.microsoft.com/office/drawing/2014/main" id="{9D6869AB-DE63-4190-9ED4-5D952763DDCD}"/>
              </a:ext>
            </a:extLst>
          </p:cNvPr>
          <p:cNvSpPr txBox="1">
            <a:spLocks noGrp="1"/>
          </p:cNvSpPr>
          <p:nvPr>
            <p:ph type="ftr" sz="quarter" idx="5"/>
          </p:nvPr>
        </p:nvSpPr>
        <p:spPr>
          <a:xfrm>
            <a:off x="7315200" y="7217304"/>
            <a:ext cx="656336" cy="115416"/>
          </a:xfrm>
          <a:prstGeom prst="rect">
            <a:avLst/>
          </a:prstGeom>
        </p:spPr>
        <p:txBody>
          <a:bodyPr vert="horz" wrap="square" lIns="0" tIns="0" rIns="0" bIns="0" rtlCol="0">
            <a:spAutoFit/>
          </a:bodyPr>
          <a:lstStyle/>
          <a:p>
            <a:pPr marL="12700">
              <a:lnSpc>
                <a:spcPts val="885"/>
              </a:lnSpc>
            </a:pPr>
            <a:r>
              <a:rPr lang="en-MY" spc="15" dirty="0"/>
              <a:t>Chapter 12</a:t>
            </a:r>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7980621" cy="5550879"/>
          </a:xfrm>
          <a:prstGeom prst="rect">
            <a:avLst/>
          </a:prstGeom>
        </p:spPr>
        <p:txBody>
          <a:bodyPr vert="horz" wrap="square" lIns="0" tIns="10795" rIns="0" bIns="0" rtlCol="0">
            <a:spAutoFit/>
          </a:bodyPr>
          <a:lstStyle/>
          <a:p>
            <a:pPr marL="285750" indent="-285750">
              <a:buFont typeface="Arial" panose="020B0604020202020204" pitchFamily="34" charset="0"/>
              <a:buChar char="•"/>
            </a:pPr>
            <a:r>
              <a:rPr lang="en-MY" b="1" dirty="0">
                <a:latin typeface="NimbusRomNo9L-Regu"/>
              </a:rPr>
              <a:t>Factored representation:</a:t>
            </a:r>
            <a:r>
              <a:rPr lang="en-MY" dirty="0">
                <a:latin typeface="NimbusRomNo9L-Regu"/>
              </a:rPr>
              <a:t> </a:t>
            </a:r>
            <a:r>
              <a:rPr lang="en-US" dirty="0">
                <a:latin typeface="NimbusRomNo9L-Regu"/>
              </a:rPr>
              <a:t>possible world is represented by a set of variable/value pairs.</a:t>
            </a:r>
            <a:endParaRPr lang="en-MY" dirty="0">
              <a:latin typeface="NimbusRomNo9L-Regu"/>
            </a:endParaRPr>
          </a:p>
          <a:p>
            <a:pPr marL="742950" lvl="1" indent="-285750">
              <a:buFont typeface="Arial" panose="020B0604020202020204" pitchFamily="34" charset="0"/>
              <a:buChar char="•"/>
            </a:pPr>
            <a:r>
              <a:rPr lang="en-US" dirty="0">
                <a:latin typeface="NimbusRomNo9L-Regu"/>
              </a:rPr>
              <a:t>Variables in probability theory are called random variables, and their names begin with an uppercase letter. (</a:t>
            </a:r>
            <a:r>
              <a:rPr lang="en-MY" sz="1800" b="0" i="1" u="none" strike="noStrike" baseline="0" dirty="0">
                <a:latin typeface="Times New Roman" panose="02020603050405020304" pitchFamily="18" charset="0"/>
              </a:rPr>
              <a:t>Total </a:t>
            </a:r>
            <a:r>
              <a:rPr lang="en-MY" sz="1800" b="0" i="0" u="none" strike="noStrike" baseline="0" dirty="0">
                <a:latin typeface="Times New Roman" panose="02020603050405020304" pitchFamily="18" charset="0"/>
              </a:rPr>
              <a:t>and </a:t>
            </a:r>
            <a:r>
              <a:rPr lang="en-MY" sz="1800" b="0" i="1" u="none" strike="noStrike" baseline="0" dirty="0">
                <a:latin typeface="Times New Roman" panose="02020603050405020304" pitchFamily="18" charset="0"/>
              </a:rPr>
              <a:t>Die</a:t>
            </a:r>
            <a:r>
              <a:rPr lang="en-MY" sz="1800" b="0" i="0" u="none" strike="noStrike" baseline="-25000" dirty="0">
                <a:latin typeface="Times New Roman" panose="02020603050405020304" pitchFamily="18" charset="0"/>
              </a:rPr>
              <a:t>1</a:t>
            </a:r>
            <a:r>
              <a:rPr lang="en-US" dirty="0">
                <a:latin typeface="NimbusRomNo9L-Regu"/>
              </a:rPr>
              <a:t>)</a:t>
            </a:r>
            <a:endParaRPr lang="en-MY" dirty="0">
              <a:latin typeface="NimbusRomNo9L-Regu"/>
            </a:endParaRPr>
          </a:p>
          <a:p>
            <a:endParaRPr lang="en-MY" dirty="0">
              <a:latin typeface="NimbusRomNo9L-Regu"/>
            </a:endParaRPr>
          </a:p>
          <a:p>
            <a:pPr marL="285750" indent="-285750">
              <a:buFont typeface="Arial" panose="020B0604020202020204" pitchFamily="34" charset="0"/>
              <a:buChar char="•"/>
            </a:pPr>
            <a:r>
              <a:rPr lang="en-US" dirty="0">
                <a:latin typeface="NimbusRomNo9L-Regu"/>
              </a:rPr>
              <a:t>Sometimes we will want to talk about the probabilities of all the possible values of a random variable. We could write:</a:t>
            </a:r>
          </a:p>
          <a:p>
            <a:pPr marL="285750" indent="-285750">
              <a:buFont typeface="Arial" panose="020B0604020202020204" pitchFamily="34" charset="0"/>
              <a:buChar char="•"/>
            </a:pPr>
            <a:endParaRPr lang="en-US" dirty="0">
              <a:latin typeface="NimbusRomNo9L-Regu"/>
            </a:endParaRPr>
          </a:p>
          <a:p>
            <a:pPr marL="1255713"/>
            <a:r>
              <a:rPr lang="en-MY" sz="1800" b="0" i="1" u="none" strike="noStrike" baseline="0" dirty="0">
                <a:latin typeface="Times New Roman" panose="02020603050405020304" pitchFamily="18" charset="0"/>
              </a:rPr>
              <a:t>P</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Weather </a:t>
            </a:r>
            <a:r>
              <a:rPr lang="en-MY" sz="1800" b="0" i="0" u="none" strike="noStrike" baseline="0" dirty="0">
                <a:latin typeface="Tahoma" panose="020B0604030504040204" pitchFamily="34" charset="0"/>
              </a:rPr>
              <a:t>= </a:t>
            </a:r>
            <a:r>
              <a:rPr lang="en-MY" sz="1800" b="0" i="1" u="none" strike="noStrike" baseline="0" dirty="0">
                <a:latin typeface="Times New Roman" panose="02020603050405020304" pitchFamily="18" charset="0"/>
              </a:rPr>
              <a:t>sun</a:t>
            </a:r>
            <a:r>
              <a:rPr lang="en-MY" sz="1800" b="0" i="0" u="none" strike="noStrike" baseline="0" dirty="0">
                <a:latin typeface="Tahoma" panose="020B0604030504040204" pitchFamily="34" charset="0"/>
              </a:rPr>
              <a:t>) = </a:t>
            </a:r>
            <a:r>
              <a:rPr lang="en-MY" sz="1800" b="0" i="0" u="none" strike="noStrike" baseline="0" dirty="0">
                <a:latin typeface="Book Antiqua" panose="02040602050305030304" pitchFamily="18" charset="0"/>
              </a:rPr>
              <a:t>0</a:t>
            </a:r>
            <a:r>
              <a:rPr lang="en-MY" sz="1800" b="0" i="1" u="none" strike="noStrike" baseline="0" dirty="0">
                <a:latin typeface="Arial" panose="020B0604020202020204" pitchFamily="34" charset="0"/>
              </a:rPr>
              <a:t>.</a:t>
            </a:r>
            <a:r>
              <a:rPr lang="en-MY" sz="1800" b="0" i="0" u="none" strike="noStrike" baseline="0" dirty="0">
                <a:latin typeface="Book Antiqua" panose="02040602050305030304" pitchFamily="18" charset="0"/>
              </a:rPr>
              <a:t>6</a:t>
            </a:r>
          </a:p>
          <a:p>
            <a:pPr marL="1255713"/>
            <a:r>
              <a:rPr lang="en-MY" sz="1800" b="0" i="1" u="none" strike="noStrike" baseline="0" dirty="0">
                <a:latin typeface="Times New Roman" panose="02020603050405020304" pitchFamily="18" charset="0"/>
              </a:rPr>
              <a:t>P</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Weather </a:t>
            </a:r>
            <a:r>
              <a:rPr lang="en-MY" sz="1800" b="0" i="0" u="none" strike="noStrike" baseline="0" dirty="0">
                <a:latin typeface="Tahoma" panose="020B0604030504040204" pitchFamily="34" charset="0"/>
              </a:rPr>
              <a:t>= </a:t>
            </a:r>
            <a:r>
              <a:rPr lang="en-MY" sz="1800" b="0" i="1" u="none" strike="noStrike" baseline="0" dirty="0">
                <a:latin typeface="Times New Roman" panose="02020603050405020304" pitchFamily="18" charset="0"/>
              </a:rPr>
              <a:t>rain</a:t>
            </a:r>
            <a:r>
              <a:rPr lang="en-MY" sz="1800" b="0" i="0" u="none" strike="noStrike" baseline="0" dirty="0">
                <a:latin typeface="Tahoma" panose="020B0604030504040204" pitchFamily="34" charset="0"/>
              </a:rPr>
              <a:t>) = </a:t>
            </a:r>
            <a:r>
              <a:rPr lang="en-MY" sz="1800" b="0" i="0" u="none" strike="noStrike" baseline="0" dirty="0">
                <a:latin typeface="Book Antiqua" panose="02040602050305030304" pitchFamily="18" charset="0"/>
              </a:rPr>
              <a:t>0</a:t>
            </a:r>
            <a:r>
              <a:rPr lang="en-MY" sz="1800" b="0" i="1" u="none" strike="noStrike" baseline="0" dirty="0">
                <a:latin typeface="Arial" panose="020B0604020202020204" pitchFamily="34" charset="0"/>
              </a:rPr>
              <a:t>.</a:t>
            </a:r>
            <a:r>
              <a:rPr lang="en-MY" sz="1800" b="0" i="0" u="none" strike="noStrike" baseline="0" dirty="0">
                <a:latin typeface="Book Antiqua" panose="02040602050305030304" pitchFamily="18" charset="0"/>
              </a:rPr>
              <a:t>1</a:t>
            </a:r>
          </a:p>
          <a:p>
            <a:pPr marL="1255713"/>
            <a:r>
              <a:rPr lang="en-MY" sz="1800" b="0" i="1" u="none" strike="noStrike" baseline="0" dirty="0">
                <a:latin typeface="Times New Roman" panose="02020603050405020304" pitchFamily="18" charset="0"/>
              </a:rPr>
              <a:t>P</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Weather </a:t>
            </a:r>
            <a:r>
              <a:rPr lang="en-MY" sz="1800" b="0" i="0" u="none" strike="noStrike" baseline="0" dirty="0">
                <a:latin typeface="Tahoma" panose="020B0604030504040204" pitchFamily="34" charset="0"/>
              </a:rPr>
              <a:t>= </a:t>
            </a:r>
            <a:r>
              <a:rPr lang="en-MY" sz="1800" b="0" i="1" u="none" strike="noStrike" baseline="0" dirty="0">
                <a:latin typeface="Times New Roman" panose="02020603050405020304" pitchFamily="18" charset="0"/>
              </a:rPr>
              <a:t>cloud</a:t>
            </a:r>
            <a:r>
              <a:rPr lang="en-MY" sz="1800" b="0" i="0" u="none" strike="noStrike" baseline="0" dirty="0">
                <a:latin typeface="Tahoma" panose="020B0604030504040204" pitchFamily="34" charset="0"/>
              </a:rPr>
              <a:t>) = </a:t>
            </a:r>
            <a:r>
              <a:rPr lang="en-MY" sz="1800" b="0" i="0" u="none" strike="noStrike" baseline="0" dirty="0">
                <a:latin typeface="Book Antiqua" panose="02040602050305030304" pitchFamily="18" charset="0"/>
              </a:rPr>
              <a:t>0</a:t>
            </a:r>
            <a:r>
              <a:rPr lang="en-MY" sz="1800" b="0" i="1" u="none" strike="noStrike" baseline="0" dirty="0">
                <a:latin typeface="Arial" panose="020B0604020202020204" pitchFamily="34" charset="0"/>
              </a:rPr>
              <a:t>.</a:t>
            </a:r>
            <a:r>
              <a:rPr lang="en-MY" sz="1800" b="0" i="0" u="none" strike="noStrike" baseline="0" dirty="0">
                <a:latin typeface="Book Antiqua" panose="02040602050305030304" pitchFamily="18" charset="0"/>
              </a:rPr>
              <a:t>29</a:t>
            </a:r>
          </a:p>
          <a:p>
            <a:pPr marL="1255713"/>
            <a:r>
              <a:rPr lang="en-MY" sz="1800" b="0" i="1" u="none" strike="noStrike" baseline="0" dirty="0">
                <a:latin typeface="Times New Roman" panose="02020603050405020304" pitchFamily="18" charset="0"/>
              </a:rPr>
              <a:t>P</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Weather </a:t>
            </a:r>
            <a:r>
              <a:rPr lang="en-MY" sz="1800" b="0" i="0" u="none" strike="noStrike" baseline="0" dirty="0">
                <a:latin typeface="Tahoma" panose="020B0604030504040204" pitchFamily="34" charset="0"/>
              </a:rPr>
              <a:t>= </a:t>
            </a:r>
            <a:r>
              <a:rPr lang="en-MY" sz="1800" b="0" i="1" u="none" strike="noStrike" baseline="0" dirty="0">
                <a:latin typeface="Times New Roman" panose="02020603050405020304" pitchFamily="18" charset="0"/>
              </a:rPr>
              <a:t>snow</a:t>
            </a:r>
            <a:r>
              <a:rPr lang="en-MY" sz="1800" b="0" i="0" u="none" strike="noStrike" baseline="0" dirty="0">
                <a:latin typeface="Tahoma" panose="020B0604030504040204" pitchFamily="34" charset="0"/>
              </a:rPr>
              <a:t>) = </a:t>
            </a:r>
            <a:r>
              <a:rPr lang="en-MY" sz="1800" b="0" i="0" u="none" strike="noStrike" baseline="0" dirty="0">
                <a:latin typeface="Book Antiqua" panose="02040602050305030304" pitchFamily="18" charset="0"/>
              </a:rPr>
              <a:t>0</a:t>
            </a:r>
            <a:r>
              <a:rPr lang="en-MY" sz="1800" b="0" i="1" u="none" strike="noStrike" baseline="0" dirty="0">
                <a:latin typeface="Arial" panose="020B0604020202020204" pitchFamily="34" charset="0"/>
              </a:rPr>
              <a:t>.</a:t>
            </a:r>
            <a:r>
              <a:rPr lang="en-MY" sz="1800" b="0" i="0" u="none" strike="noStrike" baseline="0" dirty="0">
                <a:latin typeface="Book Antiqua" panose="02040602050305030304" pitchFamily="18" charset="0"/>
              </a:rPr>
              <a:t>01 </a:t>
            </a:r>
            <a:r>
              <a:rPr lang="en-MY" sz="1800" b="0" i="1" u="none" strike="noStrike" baseline="0" dirty="0">
                <a:latin typeface="Arial" panose="020B0604020202020204" pitchFamily="34" charset="0"/>
              </a:rPr>
              <a:t>,</a:t>
            </a:r>
          </a:p>
          <a:p>
            <a:pPr marL="1255713"/>
            <a:endParaRPr lang="en-MY" i="1" dirty="0">
              <a:latin typeface="Arial" panose="020B0604020202020204" pitchFamily="34" charset="0"/>
            </a:endParaRPr>
          </a:p>
          <a:p>
            <a:pPr marL="285750" indent="-285750">
              <a:buFont typeface="Arial" panose="020B0604020202020204" pitchFamily="34" charset="0"/>
              <a:buChar char="•"/>
            </a:pPr>
            <a:r>
              <a:rPr lang="en-MY" dirty="0">
                <a:latin typeface="NimbusRomNo9L-Regu"/>
              </a:rPr>
              <a:t>Abbreviation of this will be:</a:t>
            </a:r>
          </a:p>
          <a:p>
            <a:pPr marL="285750" indent="-285750">
              <a:buFont typeface="Arial" panose="020B0604020202020204" pitchFamily="34" charset="0"/>
              <a:buChar char="•"/>
            </a:pPr>
            <a:endParaRPr lang="en-MY" dirty="0">
              <a:latin typeface="NimbusRomNo9L-Regu"/>
            </a:endParaRPr>
          </a:p>
          <a:p>
            <a:pPr marL="1255713"/>
            <a:r>
              <a:rPr lang="en-US" sz="1800" b="1" i="1" u="none" strike="noStrike" baseline="0" dirty="0">
                <a:latin typeface="Lucida Sans" panose="020B0602030504020204" pitchFamily="34" charset="0"/>
              </a:rPr>
              <a:t>P</a:t>
            </a:r>
            <a:r>
              <a:rPr lang="en-US" sz="1800" b="0" i="1"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Weather</a:t>
            </a:r>
            <a:r>
              <a:rPr lang="en-US" sz="1800" b="0" i="0" u="none" strike="noStrike" baseline="0" dirty="0">
                <a:latin typeface="Tahoma" panose="020B0604030504040204" pitchFamily="34" charset="0"/>
              </a:rPr>
              <a:t>) = </a:t>
            </a:r>
            <a:r>
              <a:rPr lang="en-US" sz="1800" b="0" i="1" u="none" strike="noStrike" baseline="0" dirty="0">
                <a:latin typeface="Sitka Subheading" panose="02000505000000020004" pitchFamily="2" charset="0"/>
              </a:rPr>
              <a:t>(</a:t>
            </a:r>
            <a:r>
              <a:rPr lang="en-US" sz="1800" b="0" i="0" u="none" strike="noStrike" baseline="0" dirty="0">
                <a:latin typeface="Book Antiqua" panose="02040602050305030304" pitchFamily="18" charset="0"/>
              </a:rPr>
              <a:t>0</a:t>
            </a:r>
            <a:r>
              <a:rPr lang="en-US" sz="1800" b="0" i="1" u="none" strike="noStrike" baseline="0" dirty="0">
                <a:latin typeface="Arial" panose="020B0604020202020204" pitchFamily="34" charset="0"/>
              </a:rPr>
              <a:t>.</a:t>
            </a:r>
            <a:r>
              <a:rPr lang="en-US" sz="1800" b="0" i="0" u="none" strike="noStrike" baseline="0" dirty="0">
                <a:latin typeface="Book Antiqua" panose="02040602050305030304" pitchFamily="18" charset="0"/>
              </a:rPr>
              <a:t>6</a:t>
            </a:r>
            <a:r>
              <a:rPr lang="en-US" sz="1800" b="0" i="1" u="none" strike="noStrike" baseline="0" dirty="0">
                <a:latin typeface="Arial" panose="020B0604020202020204" pitchFamily="34" charset="0"/>
              </a:rPr>
              <a:t>, </a:t>
            </a:r>
            <a:r>
              <a:rPr lang="en-US" sz="1800" b="0" i="0" u="none" strike="noStrike" baseline="0" dirty="0">
                <a:latin typeface="Book Antiqua" panose="02040602050305030304" pitchFamily="18" charset="0"/>
              </a:rPr>
              <a:t>0</a:t>
            </a:r>
            <a:r>
              <a:rPr lang="en-US" sz="1800" b="0" i="1" u="none" strike="noStrike" baseline="0" dirty="0">
                <a:latin typeface="Arial" panose="020B0604020202020204" pitchFamily="34" charset="0"/>
              </a:rPr>
              <a:t>.</a:t>
            </a:r>
            <a:r>
              <a:rPr lang="en-US" sz="1800" b="0" i="0" u="none" strike="noStrike" baseline="0" dirty="0">
                <a:latin typeface="Book Antiqua" panose="02040602050305030304" pitchFamily="18" charset="0"/>
              </a:rPr>
              <a:t>1</a:t>
            </a:r>
            <a:r>
              <a:rPr lang="en-US" sz="1800" b="0" i="1" u="none" strike="noStrike" baseline="0" dirty="0">
                <a:latin typeface="Arial" panose="020B0604020202020204" pitchFamily="34" charset="0"/>
              </a:rPr>
              <a:t>, </a:t>
            </a:r>
            <a:r>
              <a:rPr lang="en-US" sz="1800" b="0" i="0" u="none" strike="noStrike" baseline="0" dirty="0">
                <a:latin typeface="Book Antiqua" panose="02040602050305030304" pitchFamily="18" charset="0"/>
              </a:rPr>
              <a:t>0</a:t>
            </a:r>
            <a:r>
              <a:rPr lang="en-US" sz="1800" b="0" i="1" u="none" strike="noStrike" baseline="0" dirty="0">
                <a:latin typeface="Arial" panose="020B0604020202020204" pitchFamily="34" charset="0"/>
              </a:rPr>
              <a:t>.</a:t>
            </a:r>
            <a:r>
              <a:rPr lang="en-US" sz="1800" b="0" i="0" u="none" strike="noStrike" baseline="0" dirty="0">
                <a:latin typeface="Book Antiqua" panose="02040602050305030304" pitchFamily="18" charset="0"/>
              </a:rPr>
              <a:t>29</a:t>
            </a:r>
            <a:r>
              <a:rPr lang="en-US" sz="1800" b="0" i="1" u="none" strike="noStrike" baseline="0" dirty="0">
                <a:latin typeface="Arial" panose="020B0604020202020204" pitchFamily="34" charset="0"/>
              </a:rPr>
              <a:t>, </a:t>
            </a:r>
            <a:r>
              <a:rPr lang="en-US" sz="1800" b="0" i="0" u="none" strike="noStrike" baseline="0" dirty="0">
                <a:latin typeface="Book Antiqua" panose="02040602050305030304" pitchFamily="18" charset="0"/>
              </a:rPr>
              <a:t>0</a:t>
            </a:r>
            <a:r>
              <a:rPr lang="en-US" sz="1800" b="0" i="1" u="none" strike="noStrike" baseline="0" dirty="0">
                <a:latin typeface="Arial" panose="020B0604020202020204" pitchFamily="34" charset="0"/>
              </a:rPr>
              <a:t>.</a:t>
            </a:r>
            <a:r>
              <a:rPr lang="en-US" sz="1800" b="0" i="0" u="none" strike="noStrike" baseline="0" dirty="0">
                <a:latin typeface="Book Antiqua" panose="02040602050305030304" pitchFamily="18" charset="0"/>
              </a:rPr>
              <a:t>01</a:t>
            </a:r>
            <a:r>
              <a:rPr lang="en-US" sz="1800" b="0" i="1" u="none" strike="noStrike" baseline="0" dirty="0">
                <a:latin typeface="Sitka Subheading" panose="02000505000000020004" pitchFamily="2" charset="0"/>
              </a:rPr>
              <a:t>)</a:t>
            </a:r>
            <a:r>
              <a:rPr lang="en-US" sz="1800" b="0" i="1" u="none" strike="noStrike" baseline="0" dirty="0">
                <a:latin typeface="Arial" panose="020B0604020202020204" pitchFamily="34" charset="0"/>
              </a:rPr>
              <a:t>,</a:t>
            </a:r>
          </a:p>
          <a:p>
            <a:pPr marL="447675"/>
            <a:endParaRPr lang="en-MY" sz="1800" b="1" i="0" u="none" strike="noStrike" baseline="0" dirty="0">
              <a:latin typeface="Times New Roman" panose="02020603050405020304" pitchFamily="18" charset="0"/>
            </a:endParaRPr>
          </a:p>
          <a:p>
            <a:pPr marL="285750" indent="-285750">
              <a:buFont typeface="Arial" panose="020B0604020202020204" pitchFamily="34" charset="0"/>
              <a:buChar char="•"/>
            </a:pPr>
            <a:r>
              <a:rPr lang="en-MY" sz="1800" b="1" i="0" u="none" strike="noStrike" baseline="0" dirty="0">
                <a:latin typeface="Times New Roman" panose="02020603050405020304" pitchFamily="18" charset="0"/>
              </a:rPr>
              <a:t>P</a:t>
            </a:r>
            <a:r>
              <a:rPr lang="en-MY" b="1" dirty="0">
                <a:latin typeface="Times New Roman" panose="02020603050405020304" pitchFamily="18" charset="0"/>
              </a:rPr>
              <a:t> </a:t>
            </a:r>
            <a:r>
              <a:rPr lang="en-US" sz="1800" b="0" i="0" u="none" strike="noStrike" baseline="0" dirty="0">
                <a:latin typeface="Times New Roman" panose="02020603050405020304" pitchFamily="18" charset="0"/>
              </a:rPr>
              <a:t>statement defines a </a:t>
            </a:r>
            <a:r>
              <a:rPr lang="en-US" sz="1800" b="1" i="0" u="none" strike="noStrike" baseline="0" dirty="0">
                <a:latin typeface="Times New Roman" panose="02020603050405020304" pitchFamily="18" charset="0"/>
              </a:rPr>
              <a:t>probability distribution </a:t>
            </a:r>
            <a:r>
              <a:rPr lang="en-US" sz="1800" b="0" i="0" u="none" strike="noStrike" baseline="0" dirty="0">
                <a:latin typeface="Times New Roman" panose="02020603050405020304" pitchFamily="18" charset="0"/>
              </a:rPr>
              <a:t>for the random variable </a:t>
            </a:r>
            <a:r>
              <a:rPr lang="en-US" sz="1800" b="0" i="1" u="none" strike="noStrike" baseline="0" dirty="0">
                <a:latin typeface="Times New Roman" panose="02020603050405020304" pitchFamily="18" charset="0"/>
              </a:rPr>
              <a:t>Weather</a:t>
            </a:r>
          </a:p>
          <a:p>
            <a:pPr marL="627063"/>
            <a:endParaRPr lang="en-MY" sz="1800" b="0" i="1" u="none" strike="noStrike" baseline="0" dirty="0">
              <a:latin typeface="Arial" panose="020B0604020202020204" pitchFamily="34" charset="0"/>
            </a:endParaRPr>
          </a:p>
          <a:p>
            <a:pPr marL="285750" indent="-285750">
              <a:buFont typeface="Arial" panose="020B0604020202020204" pitchFamily="34" charset="0"/>
              <a:buChar char="•"/>
            </a:pPr>
            <a:endParaRPr lang="en-US" dirty="0">
              <a:latin typeface="NimbusRomNo9L-Regu"/>
            </a:endParaRPr>
          </a:p>
        </p:txBody>
      </p:sp>
    </p:spTree>
    <p:extLst>
      <p:ext uri="{BB962C8B-B14F-4D97-AF65-F5344CB8AC3E}">
        <p14:creationId xmlns:p14="http://schemas.microsoft.com/office/powerpoint/2010/main" val="2876515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2926</TotalTime>
  <Words>3043</Words>
  <Application>Microsoft Office PowerPoint</Application>
  <PresentationFormat>Custom</PresentationFormat>
  <Paragraphs>547</Paragraphs>
  <Slides>27</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27</vt:i4>
      </vt:variant>
    </vt:vector>
  </HeadingPairs>
  <TitlesOfParts>
    <vt:vector size="48" baseType="lpstr">
      <vt:lpstr>Arial</vt:lpstr>
      <vt:lpstr>Book Antiqua</vt:lpstr>
      <vt:lpstr>Bookman Old Style</vt:lpstr>
      <vt:lpstr>Calibri</vt:lpstr>
      <vt:lpstr>Cambria</vt:lpstr>
      <vt:lpstr>Cambria Math</vt:lpstr>
      <vt:lpstr>Century</vt:lpstr>
      <vt:lpstr>CMSSBX10</vt:lpstr>
      <vt:lpstr>Garamond</vt:lpstr>
      <vt:lpstr>Lucida Sans</vt:lpstr>
      <vt:lpstr>Lucida Sans Unicode</vt:lpstr>
      <vt:lpstr>NimbusRomNo9L-Medi</vt:lpstr>
      <vt:lpstr>NimbusRomNo9L-MediItal</vt:lpstr>
      <vt:lpstr>NimbusRomNo9L-Regu</vt:lpstr>
      <vt:lpstr>NimbusRomNo9L-ReguItal</vt:lpstr>
      <vt:lpstr>Palatino Linotype</vt:lpstr>
      <vt:lpstr>Sitka Subheading</vt:lpstr>
      <vt:lpstr>Tahoma</vt:lpstr>
      <vt:lpstr>Times New Roman</vt:lpstr>
      <vt:lpstr>Verdana</vt:lpstr>
      <vt:lpstr>Office Theme</vt:lpstr>
      <vt:lpstr>PowerPoint Presentation</vt:lpstr>
      <vt:lpstr>Outline</vt:lpstr>
      <vt:lpstr>Acting Under Uncertainty</vt:lpstr>
      <vt:lpstr>Acting Under Uncertainty</vt:lpstr>
      <vt:lpstr>Acting Under Uncertainty</vt:lpstr>
      <vt:lpstr>Acting Under Uncertainty</vt:lpstr>
      <vt:lpstr>Basic Probability Notation</vt:lpstr>
      <vt:lpstr>Basic Probability Notation</vt:lpstr>
      <vt:lpstr>Basic Probability Notation</vt:lpstr>
      <vt:lpstr>Inference Using Full Joint Distributions</vt:lpstr>
      <vt:lpstr>Inference Using Full Joint Distributions</vt:lpstr>
      <vt:lpstr>Inference Using Full Joint Distributions</vt:lpstr>
      <vt:lpstr>Inference Using Full Joint Distributions</vt:lpstr>
      <vt:lpstr>Normalization</vt:lpstr>
      <vt:lpstr>Inference Using Full Joint Distributions</vt:lpstr>
      <vt:lpstr>Independence</vt:lpstr>
      <vt:lpstr>Bayes' Rule and Its Use</vt:lpstr>
      <vt:lpstr>Bayes' Rule and Its Use</vt:lpstr>
      <vt:lpstr>Bayes’ Rule and conditional independence</vt:lpstr>
      <vt:lpstr>Naïve Bayes Models</vt:lpstr>
      <vt:lpstr>The Wumpus World Revisited</vt:lpstr>
      <vt:lpstr>Specifying the probability model</vt:lpstr>
      <vt:lpstr>Observations and query</vt:lpstr>
      <vt:lpstr>Using conditional independence</vt:lpstr>
      <vt:lpstr>Using conditional independence contd.</vt:lpstr>
      <vt:lpstr>Using conditional independence contd.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Kumar, Aman</cp:lastModifiedBy>
  <cp:revision>20</cp:revision>
  <dcterms:created xsi:type="dcterms:W3CDTF">2021-09-01T06:26:14Z</dcterms:created>
  <dcterms:modified xsi:type="dcterms:W3CDTF">2022-02-23T03:18:59Z</dcterms:modified>
</cp:coreProperties>
</file>