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1" r:id="rId64"/>
    <p:sldId id="322" r:id="rId65"/>
    <p:sldId id="284" r:id="rId6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0308" y="2258732"/>
            <a:ext cx="3097783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582" y="1379949"/>
            <a:ext cx="7818120" cy="203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181" y="7008652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C138F-99D7-48BC-84FC-0B6C85CCF34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11561" y="7228332"/>
            <a:ext cx="914400" cy="276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6E72D-ECFA-4844-8336-C2C53848C102}"/>
              </a:ext>
            </a:extLst>
          </p:cNvPr>
          <p:cNvSpPr txBox="1"/>
          <p:nvPr userDrawn="1"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1508" y="3857025"/>
            <a:ext cx="4139692" cy="3930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MY" sz="2450" b="0" spc="25" dirty="0">
                <a:latin typeface="Bookman Old Style"/>
                <a:cs typeface="Bookman Old Style"/>
              </a:rPr>
              <a:t>Probabilistic Reasoning</a:t>
            </a:r>
            <a:endParaRPr lang="en-MY" sz="2450" dirty="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8085" y="3124200"/>
            <a:ext cx="206375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114" dirty="0">
                <a:latin typeface="Bookman Old Style"/>
                <a:cs typeface="Bookman Old Style"/>
              </a:rPr>
              <a:t>Chapter</a:t>
            </a:r>
            <a:r>
              <a:rPr sz="2050" b="0" spc="90" dirty="0">
                <a:latin typeface="Bookman Old Style"/>
                <a:cs typeface="Bookman Old Style"/>
              </a:rPr>
              <a:t> </a:t>
            </a:r>
            <a:r>
              <a:rPr lang="en-US" sz="2050" b="0" spc="-75" dirty="0">
                <a:latin typeface="Bookman Old Style"/>
                <a:cs typeface="Bookman Old Style"/>
              </a:rPr>
              <a:t>13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C1C71925-4BCE-49ED-8EB7-9DFC8B3855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D1F8C05-516B-4050-81C8-2574301D465F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 dirty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B6F91-CE09-4224-8503-09C80CE81463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D84D9-A716-454C-81CD-0B6A49C1603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AA2248-036F-4623-901B-F6A7525B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54000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Local</a:t>
            </a:r>
            <a:r>
              <a:rPr spc="204" dirty="0"/>
              <a:t> </a:t>
            </a:r>
            <a:r>
              <a:rPr spc="50"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5804535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60" dirty="0">
                <a:solidFill>
                  <a:srgbClr val="00007E"/>
                </a:solidFill>
                <a:latin typeface="Tahoma"/>
                <a:cs typeface="Tahoma"/>
              </a:rPr>
              <a:t>Local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semantics:</a:t>
            </a:r>
            <a:r>
              <a:rPr sz="2050" spc="2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conditionally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independent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its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nondescendants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its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parents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2465" y="2232800"/>
            <a:ext cx="4244860" cy="3470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27104" y="5162596"/>
            <a:ext cx="23114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dirty="0">
                <a:latin typeface="Arial"/>
                <a:cs typeface="Arial"/>
              </a:rPr>
              <a:t>.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4827104" y="2743250"/>
            <a:ext cx="23114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dirty="0">
                <a:latin typeface="Arial"/>
                <a:cs typeface="Arial"/>
              </a:rPr>
              <a:t>.</a:t>
            </a:r>
            <a:r>
              <a:rPr sz="1150" spc="-40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dirty="0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3528" y="2666412"/>
            <a:ext cx="255904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150" spc="35" dirty="0">
                <a:latin typeface="Arial"/>
                <a:cs typeface="Arial"/>
              </a:rPr>
              <a:t>U</a:t>
            </a:r>
            <a:r>
              <a:rPr sz="1350" spc="52" baseline="-18518" dirty="0">
                <a:latin typeface="Arial"/>
                <a:cs typeface="Arial"/>
              </a:rPr>
              <a:t>1</a:t>
            </a:r>
            <a:endParaRPr sz="1350" baseline="-185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937" y="3630684"/>
            <a:ext cx="12446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5" dirty="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8006" y="2665802"/>
            <a:ext cx="28892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150" spc="45" dirty="0">
                <a:latin typeface="Arial"/>
                <a:cs typeface="Arial"/>
              </a:rPr>
              <a:t>U</a:t>
            </a:r>
            <a:r>
              <a:rPr sz="1350" spc="67" baseline="-15432" dirty="0">
                <a:latin typeface="Arial"/>
                <a:cs typeface="Arial"/>
              </a:rPr>
              <a:t>m</a:t>
            </a:r>
            <a:endParaRPr sz="1350" baseline="-1543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6216" y="5071474"/>
            <a:ext cx="23241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150" spc="-25" dirty="0">
                <a:latin typeface="Arial"/>
                <a:cs typeface="Arial"/>
              </a:rPr>
              <a:t>Y</a:t>
            </a:r>
            <a:r>
              <a:rPr sz="1350" spc="-37" baseline="-18518" dirty="0">
                <a:latin typeface="Arial"/>
                <a:cs typeface="Arial"/>
              </a:rPr>
              <a:t>n</a:t>
            </a:r>
            <a:endParaRPr sz="1350" baseline="-1851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1140" y="3868695"/>
            <a:ext cx="27432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725" spc="75" baseline="12077" dirty="0">
                <a:latin typeface="Arial"/>
                <a:cs typeface="Arial"/>
              </a:rPr>
              <a:t>Z</a:t>
            </a:r>
            <a:r>
              <a:rPr sz="900" spc="50" dirty="0">
                <a:latin typeface="Arial"/>
                <a:cs typeface="Arial"/>
              </a:rPr>
              <a:t>nj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8511" y="5078434"/>
            <a:ext cx="21653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150" spc="-85" dirty="0">
                <a:latin typeface="Arial"/>
                <a:cs typeface="Arial"/>
              </a:rPr>
              <a:t>Y</a:t>
            </a:r>
            <a:r>
              <a:rPr sz="1350" spc="-127" baseline="-21604" dirty="0">
                <a:latin typeface="Arial"/>
                <a:cs typeface="Arial"/>
              </a:rPr>
              <a:t>1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1966" y="3839320"/>
            <a:ext cx="27432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725" spc="7" baseline="14492" dirty="0">
                <a:latin typeface="Arial"/>
                <a:cs typeface="Arial"/>
              </a:rPr>
              <a:t>Z</a:t>
            </a:r>
            <a:r>
              <a:rPr sz="1725" spc="-300" baseline="14492" dirty="0">
                <a:latin typeface="Arial"/>
                <a:cs typeface="Arial"/>
              </a:rPr>
              <a:t> </a:t>
            </a:r>
            <a:r>
              <a:rPr sz="900" spc="10" dirty="0">
                <a:latin typeface="Arial"/>
                <a:cs typeface="Arial"/>
              </a:rPr>
              <a:t>1j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300" y="5961093"/>
            <a:ext cx="51460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55925" algn="l"/>
                <a:tab pos="3446779" algn="l"/>
              </a:tabLst>
            </a:pPr>
            <a:r>
              <a:rPr sz="2050" spc="-105" dirty="0">
                <a:latin typeface="Tahoma"/>
                <a:cs typeface="Tahoma"/>
              </a:rPr>
              <a:t>The</a:t>
            </a:r>
            <a:r>
              <a:rPr sz="2050" spc="-135" dirty="0">
                <a:latin typeface="Tahoma"/>
                <a:cs typeface="Tahoma"/>
              </a:rPr>
              <a:t>o</a:t>
            </a:r>
            <a:r>
              <a:rPr sz="2050" spc="-190" dirty="0">
                <a:latin typeface="Tahoma"/>
                <a:cs typeface="Tahoma"/>
              </a:rPr>
              <a:t>rem</a:t>
            </a:r>
            <a:r>
              <a:rPr sz="2050" spc="-114" dirty="0">
                <a:latin typeface="Tahoma"/>
                <a:cs typeface="Tahoma"/>
              </a:rPr>
              <a:t>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55" dirty="0">
                <a:solidFill>
                  <a:srgbClr val="990099"/>
                </a:solidFill>
                <a:latin typeface="Tahoma"/>
                <a:cs typeface="Tahoma"/>
              </a:rPr>
              <a:t>L</a:t>
            </a:r>
            <a:r>
              <a:rPr sz="2050" spc="-15" dirty="0">
                <a:solidFill>
                  <a:srgbClr val="990099"/>
                </a:solidFill>
                <a:latin typeface="Tahoma"/>
                <a:cs typeface="Tahoma"/>
              </a:rPr>
              <a:t>o</a:t>
            </a:r>
            <a:r>
              <a:rPr sz="2050" spc="-80" dirty="0">
                <a:solidFill>
                  <a:srgbClr val="990099"/>
                </a:solidFill>
                <a:latin typeface="Tahoma"/>
                <a:cs typeface="Tahoma"/>
              </a:rPr>
              <a:t>cal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990099"/>
                </a:solidFill>
                <a:latin typeface="Tahoma"/>
                <a:cs typeface="Tahoma"/>
              </a:rPr>
              <a:t>semantics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global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990099"/>
                </a:solidFill>
                <a:latin typeface="Tahoma"/>
                <a:cs typeface="Tahoma"/>
              </a:rPr>
              <a:t>semantics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58045-2860-4B69-A532-E044582C28A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036699-829A-4E3A-A632-EA3A6A23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Markov</a:t>
            </a:r>
            <a:r>
              <a:rPr spc="240" dirty="0"/>
              <a:t> </a:t>
            </a:r>
            <a:r>
              <a:rPr spc="55" dirty="0"/>
              <a:t>blanket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628015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95" dirty="0">
                <a:latin typeface="Tahoma"/>
                <a:cs typeface="Tahoma"/>
              </a:rPr>
              <a:t>Each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conditionally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independent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others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its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Markov</a:t>
            </a:r>
            <a:r>
              <a:rPr sz="2050" spc="-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25" dirty="0">
                <a:solidFill>
                  <a:srgbClr val="00007E"/>
                </a:solidFill>
                <a:latin typeface="Tahoma"/>
                <a:cs typeface="Tahoma"/>
              </a:rPr>
              <a:t>blanket</a:t>
            </a:r>
            <a:r>
              <a:rPr sz="2050" spc="-125" dirty="0">
                <a:latin typeface="Tahoma"/>
                <a:cs typeface="Tahoma"/>
              </a:rPr>
              <a:t>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parents</a:t>
            </a:r>
            <a:r>
              <a:rPr sz="2050" spc="15" dirty="0">
                <a:latin typeface="Tahoma"/>
                <a:cs typeface="Tahoma"/>
              </a:rPr>
              <a:t> +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children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+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children’s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parents</a:t>
            </a:r>
            <a:endParaRPr sz="2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095" y="2325344"/>
            <a:ext cx="3862031" cy="36090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45024" y="5228938"/>
            <a:ext cx="21272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.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.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4845024" y="3029521"/>
            <a:ext cx="21272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/>
                <a:cs typeface="Arial"/>
              </a:rPr>
              <a:t>.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.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3090" y="2959689"/>
            <a:ext cx="23939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50" spc="20" dirty="0">
                <a:latin typeface="Arial"/>
                <a:cs typeface="Arial"/>
              </a:rPr>
              <a:t>U</a:t>
            </a:r>
            <a:r>
              <a:rPr sz="1275" spc="30" baseline="-16339" dirty="0">
                <a:latin typeface="Arial"/>
                <a:cs typeface="Arial"/>
              </a:rPr>
              <a:t>1</a:t>
            </a:r>
            <a:endParaRPr sz="1275" baseline="-163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3043" y="3836294"/>
            <a:ext cx="11557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1697" y="2959130"/>
            <a:ext cx="26987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50" spc="25" dirty="0">
                <a:latin typeface="Arial"/>
                <a:cs typeface="Arial"/>
              </a:rPr>
              <a:t>U</a:t>
            </a:r>
            <a:r>
              <a:rPr sz="1275" spc="37" baseline="-16339" dirty="0">
                <a:latin typeface="Arial"/>
                <a:cs typeface="Arial"/>
              </a:rPr>
              <a:t>m</a:t>
            </a:r>
            <a:endParaRPr sz="1275" baseline="-1633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8258" y="5146095"/>
            <a:ext cx="21844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50" spc="-35" dirty="0">
                <a:latin typeface="Arial"/>
                <a:cs typeface="Arial"/>
              </a:rPr>
              <a:t>Y</a:t>
            </a:r>
            <a:r>
              <a:rPr sz="1275" spc="-52" baseline="-19607" dirty="0">
                <a:latin typeface="Arial"/>
                <a:cs typeface="Arial"/>
              </a:rPr>
              <a:t>n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5473" y="4052664"/>
            <a:ext cx="25654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75" spc="52" baseline="13227" dirty="0">
                <a:latin typeface="Arial"/>
                <a:cs typeface="Arial"/>
              </a:rPr>
              <a:t>Z</a:t>
            </a:r>
            <a:r>
              <a:rPr sz="850" spc="35" dirty="0">
                <a:latin typeface="Arial"/>
                <a:cs typeface="Arial"/>
              </a:rPr>
              <a:t>nj</a:t>
            </a:r>
            <a:endParaRPr sz="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5810" y="5152433"/>
            <a:ext cx="20383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50" spc="-90" dirty="0">
                <a:latin typeface="Arial"/>
                <a:cs typeface="Arial"/>
              </a:rPr>
              <a:t>Y</a:t>
            </a:r>
            <a:r>
              <a:rPr sz="1275" spc="-135" baseline="-19607" dirty="0">
                <a:latin typeface="Arial"/>
                <a:cs typeface="Arial"/>
              </a:rPr>
              <a:t>1</a:t>
            </a:r>
            <a:endParaRPr sz="1275" baseline="-1960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3495" y="4025956"/>
            <a:ext cx="25654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75" spc="7" baseline="15873" dirty="0">
                <a:latin typeface="Arial"/>
                <a:cs typeface="Arial"/>
              </a:rPr>
              <a:t>Z</a:t>
            </a:r>
            <a:r>
              <a:rPr sz="1575" spc="-277" baseline="15873" dirty="0">
                <a:latin typeface="Arial"/>
                <a:cs typeface="Arial"/>
              </a:rPr>
              <a:t> </a:t>
            </a:r>
            <a:r>
              <a:rPr sz="850" spc="-5" dirty="0">
                <a:latin typeface="Arial"/>
                <a:cs typeface="Arial"/>
              </a:rPr>
              <a:t>1j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05D11-045A-4EA3-956D-D06ECCAB059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090A52-C5F7-43C7-AEC5-05746052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90" dirty="0"/>
              <a:t>Constructing</a:t>
            </a:r>
            <a:r>
              <a:rPr spc="315" dirty="0"/>
              <a:t> </a:t>
            </a:r>
            <a:r>
              <a:rPr spc="35" dirty="0"/>
              <a:t>Bayesian</a:t>
            </a:r>
            <a:r>
              <a:rPr spc="270" dirty="0"/>
              <a:t> </a:t>
            </a:r>
            <a:r>
              <a:rPr spc="5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396713"/>
            <a:ext cx="6913245" cy="2943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17780" indent="-635">
              <a:lnSpc>
                <a:spcPct val="101000"/>
              </a:lnSpc>
              <a:spcBef>
                <a:spcPts val="90"/>
              </a:spcBef>
            </a:pPr>
            <a:r>
              <a:rPr sz="2050" spc="-145" dirty="0">
                <a:latin typeface="Tahoma"/>
                <a:cs typeface="Tahoma"/>
              </a:rPr>
              <a:t>Need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method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such </a:t>
            </a:r>
            <a:r>
              <a:rPr sz="2050" spc="-75" dirty="0">
                <a:latin typeface="Tahoma"/>
                <a:cs typeface="Tahoma"/>
              </a:rPr>
              <a:t>that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series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70" dirty="0">
                <a:latin typeface="Tahoma"/>
                <a:cs typeface="Tahoma"/>
              </a:rPr>
              <a:t>locally </a:t>
            </a:r>
            <a:r>
              <a:rPr sz="2050" spc="-120" dirty="0">
                <a:latin typeface="Tahoma"/>
                <a:cs typeface="Tahoma"/>
              </a:rPr>
              <a:t>testable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assertions </a:t>
            </a:r>
            <a:r>
              <a:rPr sz="2050" spc="-105" dirty="0">
                <a:latin typeface="Tahoma"/>
                <a:cs typeface="Tahoma"/>
              </a:rPr>
              <a:t>of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independence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guarantees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required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global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semantics</a:t>
            </a:r>
            <a:endParaRPr sz="2050">
              <a:latin typeface="Tahoma"/>
              <a:cs typeface="Tahoma"/>
            </a:endParaRPr>
          </a:p>
          <a:p>
            <a:pPr marL="351790" indent="-30162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352425" algn="l"/>
              </a:tabLst>
            </a:pPr>
            <a:r>
              <a:rPr sz="2050" spc="-105" dirty="0">
                <a:latin typeface="Tahoma"/>
                <a:cs typeface="Tahoma"/>
              </a:rPr>
              <a:t>Ch</a:t>
            </a:r>
            <a:r>
              <a:rPr sz="2050" spc="-40" dirty="0">
                <a:latin typeface="Tahoma"/>
                <a:cs typeface="Tahoma"/>
              </a:rPr>
              <a:t>o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rderin</a:t>
            </a:r>
            <a:r>
              <a:rPr sz="2050" spc="-145" dirty="0">
                <a:latin typeface="Tahoma"/>
                <a:cs typeface="Tahoma"/>
              </a:rPr>
              <a:t>g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</a:t>
            </a:r>
            <a:r>
              <a:rPr sz="2050" spc="-190" dirty="0">
                <a:latin typeface="Tahoma"/>
                <a:cs typeface="Tahoma"/>
              </a:rPr>
              <a:t>a</a:t>
            </a:r>
            <a:r>
              <a:rPr sz="2050" spc="-114" dirty="0">
                <a:latin typeface="Tahoma"/>
                <a:cs typeface="Tahoma"/>
              </a:rPr>
              <a:t>riable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100" baseline="-11904">
              <a:latin typeface="Bookman Old Style"/>
              <a:cs typeface="Bookman Old Style"/>
            </a:endParaRPr>
          </a:p>
          <a:p>
            <a:pPr marL="351790" indent="-30162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2425" algn="l"/>
              </a:tabLst>
            </a:pPr>
            <a:r>
              <a:rPr sz="2050" spc="-20" dirty="0">
                <a:latin typeface="Tahoma"/>
                <a:cs typeface="Tahoma"/>
              </a:rPr>
              <a:t>F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</a:t>
            </a:r>
            <a:r>
              <a:rPr sz="2050" spc="-80" dirty="0">
                <a:latin typeface="Tahoma"/>
                <a:cs typeface="Tahoma"/>
              </a:rPr>
              <a:t>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050">
              <a:latin typeface="Bookman Old Style"/>
              <a:cs typeface="Bookman Old Style"/>
            </a:endParaRPr>
          </a:p>
          <a:p>
            <a:pPr marL="415925">
              <a:lnSpc>
                <a:spcPct val="100000"/>
              </a:lnSpc>
              <a:spcBef>
                <a:spcPts val="35"/>
              </a:spcBef>
            </a:pPr>
            <a:r>
              <a:rPr sz="2050" spc="-140" dirty="0">
                <a:latin typeface="Tahoma"/>
                <a:cs typeface="Tahoma"/>
              </a:rPr>
              <a:t>add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4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39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network</a:t>
            </a:r>
            <a:endParaRPr sz="2050">
              <a:latin typeface="Tahoma"/>
              <a:cs typeface="Tahoma"/>
            </a:endParaRPr>
          </a:p>
          <a:p>
            <a:pPr marL="416559">
              <a:lnSpc>
                <a:spcPct val="100000"/>
              </a:lnSpc>
              <a:spcBef>
                <a:spcPts val="25"/>
              </a:spcBef>
            </a:pPr>
            <a:r>
              <a:rPr sz="2050" spc="-114" dirty="0">
                <a:latin typeface="Tahoma"/>
                <a:cs typeface="Tahoma"/>
              </a:rPr>
              <a:t>select </a:t>
            </a:r>
            <a:r>
              <a:rPr sz="2050" spc="-150" dirty="0">
                <a:latin typeface="Tahoma"/>
                <a:cs typeface="Tahoma"/>
              </a:rPr>
              <a:t>p</a:t>
            </a:r>
            <a:r>
              <a:rPr sz="2050" spc="-18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rent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fro</a:t>
            </a:r>
            <a:r>
              <a:rPr sz="2050" spc="-190" dirty="0">
                <a:latin typeface="Tahoma"/>
                <a:cs typeface="Tahoma"/>
              </a:rPr>
              <a:t>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spc="434" baseline="-1190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00" spc="6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baseline="-11904" dirty="0">
                <a:solidFill>
                  <a:srgbClr val="990099"/>
                </a:solidFill>
                <a:latin typeface="Garamond"/>
                <a:cs typeface="Garamond"/>
              </a:rPr>
              <a:t>  </a:t>
            </a:r>
            <a:r>
              <a:rPr sz="2050" spc="-135" dirty="0">
                <a:latin typeface="Tahoma"/>
                <a:cs typeface="Tahoma"/>
              </a:rPr>
              <a:t>such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endParaRPr sz="2050">
              <a:latin typeface="Tahoma"/>
              <a:cs typeface="Tahoma"/>
            </a:endParaRPr>
          </a:p>
          <a:p>
            <a:pPr marR="629920" algn="ctr">
              <a:lnSpc>
                <a:spcPct val="100000"/>
              </a:lnSpc>
              <a:spcBef>
                <a:spcPts val="35"/>
              </a:spcBef>
            </a:pP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142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spc="434" baseline="-11904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2100" spc="12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60" dirty="0">
                <a:latin typeface="Tahoma"/>
                <a:cs typeface="Tahoma"/>
              </a:rPr>
              <a:t>This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choice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parents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guarantees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global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semantics: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4783" y="4630087"/>
            <a:ext cx="1016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95985" algn="l"/>
              </a:tabLst>
            </a:pP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14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891" y="4457863"/>
            <a:ext cx="24396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-60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100" b="0" i="1" spc="-52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100" baseline="45634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4335" y="4654469"/>
            <a:ext cx="375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16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1400" spc="-11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8444" y="4630087"/>
            <a:ext cx="1643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5760" algn="l"/>
                <a:tab pos="1337945" algn="l"/>
              </a:tabLst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	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spc="290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952" y="4510244"/>
            <a:ext cx="22491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143125" algn="l"/>
              </a:tabLst>
            </a:pP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9588" y="4471575"/>
            <a:ext cx="1795145" cy="7327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20"/>
              </a:spcBef>
            </a:pPr>
            <a:r>
              <a:rPr sz="2050" spc="-100" dirty="0">
                <a:latin typeface="Tahoma"/>
                <a:cs typeface="Tahoma"/>
              </a:rPr>
              <a:t>(chain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rule)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50" spc="-75" dirty="0">
                <a:latin typeface="Tahoma"/>
                <a:cs typeface="Tahoma"/>
              </a:rPr>
              <a:t>(</a:t>
            </a:r>
            <a:r>
              <a:rPr sz="2050" spc="-155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construction)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4335" y="5009562"/>
            <a:ext cx="375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16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1400" spc="-11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8444" y="4983655"/>
            <a:ext cx="86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1379" y="4983655"/>
            <a:ext cx="86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5535" y="4811431"/>
            <a:ext cx="31184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927735" algn="l"/>
              </a:tabLst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4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-45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100" b="0" i="1" spc="-67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n	</a:t>
            </a:r>
            <a:r>
              <a:rPr sz="2050" spc="19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9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Parents</a:t>
            </a:r>
            <a:r>
              <a:rPr sz="2050" spc="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6306B2-D105-40D8-BFBB-F817150E9392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711A2D-05EE-40C4-82D8-9D48C6A7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574643" y="1917941"/>
            <a:ext cx="1129665" cy="452120"/>
          </a:xfrm>
          <a:custGeom>
            <a:avLst/>
            <a:gdLst/>
            <a:ahLst/>
            <a:cxnLst/>
            <a:rect l="l" t="t" r="r" b="b"/>
            <a:pathLst>
              <a:path w="1129664" h="452119">
                <a:moveTo>
                  <a:pt x="1129487" y="225856"/>
                </a:moveTo>
                <a:lnTo>
                  <a:pt x="1114571" y="174069"/>
                </a:lnTo>
                <a:lnTo>
                  <a:pt x="1072086" y="126529"/>
                </a:lnTo>
                <a:lnTo>
                  <a:pt x="1005419" y="84593"/>
                </a:lnTo>
                <a:lnTo>
                  <a:pt x="964077" y="66151"/>
                </a:lnTo>
                <a:lnTo>
                  <a:pt x="917961" y="49617"/>
                </a:lnTo>
                <a:lnTo>
                  <a:pt x="867495" y="35162"/>
                </a:lnTo>
                <a:lnTo>
                  <a:pt x="813103" y="22955"/>
                </a:lnTo>
                <a:lnTo>
                  <a:pt x="755208" y="13166"/>
                </a:lnTo>
                <a:lnTo>
                  <a:pt x="694234" y="5964"/>
                </a:lnTo>
                <a:lnTo>
                  <a:pt x="630604" y="1519"/>
                </a:lnTo>
                <a:lnTo>
                  <a:pt x="564743" y="0"/>
                </a:lnTo>
                <a:lnTo>
                  <a:pt x="498882" y="1519"/>
                </a:lnTo>
                <a:lnTo>
                  <a:pt x="435253" y="5964"/>
                </a:lnTo>
                <a:lnTo>
                  <a:pt x="374278" y="13166"/>
                </a:lnTo>
                <a:lnTo>
                  <a:pt x="316383" y="22955"/>
                </a:lnTo>
                <a:lnTo>
                  <a:pt x="261991" y="35162"/>
                </a:lnTo>
                <a:lnTo>
                  <a:pt x="211525" y="49617"/>
                </a:lnTo>
                <a:lnTo>
                  <a:pt x="165409" y="66151"/>
                </a:lnTo>
                <a:lnTo>
                  <a:pt x="124067" y="84593"/>
                </a:lnTo>
                <a:lnTo>
                  <a:pt x="87923" y="104776"/>
                </a:lnTo>
                <a:lnTo>
                  <a:pt x="32923" y="149683"/>
                </a:lnTo>
                <a:lnTo>
                  <a:pt x="3799" y="199516"/>
                </a:lnTo>
                <a:lnTo>
                  <a:pt x="0" y="225856"/>
                </a:lnTo>
                <a:lnTo>
                  <a:pt x="3799" y="252199"/>
                </a:lnTo>
                <a:lnTo>
                  <a:pt x="32923" y="302036"/>
                </a:lnTo>
                <a:lnTo>
                  <a:pt x="87923" y="346946"/>
                </a:lnTo>
                <a:lnTo>
                  <a:pt x="124067" y="367129"/>
                </a:lnTo>
                <a:lnTo>
                  <a:pt x="165409" y="385573"/>
                </a:lnTo>
                <a:lnTo>
                  <a:pt x="211525" y="402107"/>
                </a:lnTo>
                <a:lnTo>
                  <a:pt x="261991" y="416563"/>
                </a:lnTo>
                <a:lnTo>
                  <a:pt x="316383" y="428770"/>
                </a:lnTo>
                <a:lnTo>
                  <a:pt x="374278" y="438559"/>
                </a:lnTo>
                <a:lnTo>
                  <a:pt x="435253" y="445761"/>
                </a:lnTo>
                <a:lnTo>
                  <a:pt x="498882" y="450206"/>
                </a:lnTo>
                <a:lnTo>
                  <a:pt x="564743" y="451726"/>
                </a:lnTo>
                <a:lnTo>
                  <a:pt x="630604" y="450206"/>
                </a:lnTo>
                <a:lnTo>
                  <a:pt x="694234" y="445761"/>
                </a:lnTo>
                <a:lnTo>
                  <a:pt x="755208" y="438559"/>
                </a:lnTo>
                <a:lnTo>
                  <a:pt x="813103" y="428770"/>
                </a:lnTo>
                <a:lnTo>
                  <a:pt x="867495" y="416563"/>
                </a:lnTo>
                <a:lnTo>
                  <a:pt x="917961" y="402107"/>
                </a:lnTo>
                <a:lnTo>
                  <a:pt x="964077" y="385573"/>
                </a:lnTo>
                <a:lnTo>
                  <a:pt x="1005419" y="367129"/>
                </a:lnTo>
                <a:lnTo>
                  <a:pt x="1041563" y="346946"/>
                </a:lnTo>
                <a:lnTo>
                  <a:pt x="1096563" y="302036"/>
                </a:lnTo>
                <a:lnTo>
                  <a:pt x="1125687" y="252199"/>
                </a:lnTo>
                <a:lnTo>
                  <a:pt x="1129487" y="225856"/>
                </a:lnTo>
              </a:path>
            </a:pathLst>
          </a:custGeom>
          <a:ln w="22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5201" y="2436101"/>
            <a:ext cx="1105535" cy="452120"/>
          </a:xfrm>
          <a:custGeom>
            <a:avLst/>
            <a:gdLst/>
            <a:ahLst/>
            <a:cxnLst/>
            <a:rect l="l" t="t" r="r" b="b"/>
            <a:pathLst>
              <a:path w="1105535" h="452119">
                <a:moveTo>
                  <a:pt x="1105522" y="225856"/>
                </a:moveTo>
                <a:lnTo>
                  <a:pt x="1090923" y="174069"/>
                </a:lnTo>
                <a:lnTo>
                  <a:pt x="1049337" y="126529"/>
                </a:lnTo>
                <a:lnTo>
                  <a:pt x="984084" y="84593"/>
                </a:lnTo>
                <a:lnTo>
                  <a:pt x="943619" y="66151"/>
                </a:lnTo>
                <a:lnTo>
                  <a:pt x="898481" y="49617"/>
                </a:lnTo>
                <a:lnTo>
                  <a:pt x="849085" y="35162"/>
                </a:lnTo>
                <a:lnTo>
                  <a:pt x="795846" y="22955"/>
                </a:lnTo>
                <a:lnTo>
                  <a:pt x="739179" y="13166"/>
                </a:lnTo>
                <a:lnTo>
                  <a:pt x="679498" y="5964"/>
                </a:lnTo>
                <a:lnTo>
                  <a:pt x="617218" y="1519"/>
                </a:lnTo>
                <a:lnTo>
                  <a:pt x="552754" y="0"/>
                </a:lnTo>
                <a:lnTo>
                  <a:pt x="488291" y="1519"/>
                </a:lnTo>
                <a:lnTo>
                  <a:pt x="426011" y="5964"/>
                </a:lnTo>
                <a:lnTo>
                  <a:pt x="366331" y="13166"/>
                </a:lnTo>
                <a:lnTo>
                  <a:pt x="309665" y="22955"/>
                </a:lnTo>
                <a:lnTo>
                  <a:pt x="256427" y="35162"/>
                </a:lnTo>
                <a:lnTo>
                  <a:pt x="207032" y="49617"/>
                </a:lnTo>
                <a:lnTo>
                  <a:pt x="161896" y="66151"/>
                </a:lnTo>
                <a:lnTo>
                  <a:pt x="121432" y="84593"/>
                </a:lnTo>
                <a:lnTo>
                  <a:pt x="86056" y="104776"/>
                </a:lnTo>
                <a:lnTo>
                  <a:pt x="32224" y="149683"/>
                </a:lnTo>
                <a:lnTo>
                  <a:pt x="3718" y="199516"/>
                </a:lnTo>
                <a:lnTo>
                  <a:pt x="0" y="225856"/>
                </a:lnTo>
                <a:lnTo>
                  <a:pt x="3718" y="252199"/>
                </a:lnTo>
                <a:lnTo>
                  <a:pt x="32224" y="302036"/>
                </a:lnTo>
                <a:lnTo>
                  <a:pt x="86056" y="346946"/>
                </a:lnTo>
                <a:lnTo>
                  <a:pt x="121432" y="367129"/>
                </a:lnTo>
                <a:lnTo>
                  <a:pt x="161896" y="385573"/>
                </a:lnTo>
                <a:lnTo>
                  <a:pt x="207032" y="402107"/>
                </a:lnTo>
                <a:lnTo>
                  <a:pt x="256427" y="416563"/>
                </a:lnTo>
                <a:lnTo>
                  <a:pt x="309665" y="428770"/>
                </a:lnTo>
                <a:lnTo>
                  <a:pt x="366331" y="438559"/>
                </a:lnTo>
                <a:lnTo>
                  <a:pt x="426011" y="445761"/>
                </a:lnTo>
                <a:lnTo>
                  <a:pt x="488291" y="450206"/>
                </a:lnTo>
                <a:lnTo>
                  <a:pt x="552754" y="451726"/>
                </a:lnTo>
                <a:lnTo>
                  <a:pt x="617218" y="450206"/>
                </a:lnTo>
                <a:lnTo>
                  <a:pt x="679498" y="445761"/>
                </a:lnTo>
                <a:lnTo>
                  <a:pt x="739179" y="438559"/>
                </a:lnTo>
                <a:lnTo>
                  <a:pt x="795846" y="428770"/>
                </a:lnTo>
                <a:lnTo>
                  <a:pt x="849085" y="416563"/>
                </a:lnTo>
                <a:lnTo>
                  <a:pt x="898481" y="402107"/>
                </a:lnTo>
                <a:lnTo>
                  <a:pt x="943619" y="385573"/>
                </a:lnTo>
                <a:lnTo>
                  <a:pt x="984084" y="367129"/>
                </a:lnTo>
                <a:lnTo>
                  <a:pt x="1019462" y="346946"/>
                </a:lnTo>
                <a:lnTo>
                  <a:pt x="1073296" y="302036"/>
                </a:lnTo>
                <a:lnTo>
                  <a:pt x="1101803" y="252199"/>
                </a:lnTo>
                <a:lnTo>
                  <a:pt x="1105522" y="225856"/>
                </a:lnTo>
              </a:path>
            </a:pathLst>
          </a:custGeom>
          <a:ln w="22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1396713"/>
            <a:ext cx="5128895" cy="1379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latin typeface="Tahoma"/>
                <a:cs typeface="Tahoma"/>
              </a:rPr>
              <a:t>Sup</a:t>
            </a:r>
            <a:r>
              <a:rPr sz="2050" spc="-85" dirty="0">
                <a:latin typeface="Tahoma"/>
                <a:cs typeface="Tahoma"/>
              </a:rPr>
              <a:t>p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ch</a:t>
            </a:r>
            <a:r>
              <a:rPr sz="2050" spc="-90" dirty="0">
                <a:latin typeface="Tahoma"/>
                <a:cs typeface="Tahoma"/>
              </a:rPr>
              <a:t>o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rderin</a:t>
            </a:r>
            <a:r>
              <a:rPr sz="2050" spc="-145" dirty="0">
                <a:latin typeface="Tahoma"/>
                <a:cs typeface="Tahoma"/>
              </a:rPr>
              <a:t>g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endParaRPr sz="20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Bookman Old Style"/>
              <a:cs typeface="Bookman Old Style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1130300" y="4850096"/>
            <a:ext cx="19323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CF121-4F5B-48C3-8E3C-69BC1BEB221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79D7F6-56F9-484E-B83A-E9327098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63571" y="1906869"/>
            <a:ext cx="2848610" cy="992505"/>
            <a:chOff x="3563571" y="1906869"/>
            <a:chExt cx="2848610" cy="992505"/>
          </a:xfrm>
        </p:grpSpPr>
        <p:sp>
          <p:nvSpPr>
            <p:cNvPr id="4" name="object 4"/>
            <p:cNvSpPr/>
            <p:nvPr/>
          </p:nvSpPr>
          <p:spPr>
            <a:xfrm>
              <a:off x="4419904" y="2175941"/>
              <a:ext cx="895985" cy="398145"/>
            </a:xfrm>
            <a:custGeom>
              <a:avLst/>
              <a:gdLst/>
              <a:ahLst/>
              <a:cxnLst/>
              <a:rect l="l" t="t" r="r" b="b"/>
              <a:pathLst>
                <a:path w="895985" h="398144">
                  <a:moveTo>
                    <a:pt x="0" y="0"/>
                  </a:moveTo>
                  <a:lnTo>
                    <a:pt x="895591" y="398043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7205" y="2482049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4">
                  <a:moveTo>
                    <a:pt x="0" y="75933"/>
                  </a:moveTo>
                  <a:lnTo>
                    <a:pt x="183946" y="112217"/>
                  </a:lnTo>
                  <a:lnTo>
                    <a:pt x="33756" y="0"/>
                  </a:lnTo>
                  <a:lnTo>
                    <a:pt x="0" y="75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92966" y="2499220"/>
              <a:ext cx="122555" cy="74930"/>
            </a:xfrm>
            <a:custGeom>
              <a:avLst/>
              <a:gdLst/>
              <a:ahLst/>
              <a:cxnLst/>
              <a:rect l="l" t="t" r="r" b="b"/>
              <a:pathLst>
                <a:path w="122554" h="74930">
                  <a:moveTo>
                    <a:pt x="22479" y="0"/>
                  </a:moveTo>
                  <a:lnTo>
                    <a:pt x="122529" y="74764"/>
                  </a:lnTo>
                  <a:lnTo>
                    <a:pt x="0" y="50584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4643" y="1917941"/>
              <a:ext cx="1129665" cy="452120"/>
            </a:xfrm>
            <a:custGeom>
              <a:avLst/>
              <a:gdLst/>
              <a:ahLst/>
              <a:cxnLst/>
              <a:rect l="l" t="t" r="r" b="b"/>
              <a:pathLst>
                <a:path w="1129664" h="452119">
                  <a:moveTo>
                    <a:pt x="0" y="225856"/>
                  </a:moveTo>
                  <a:lnTo>
                    <a:pt x="14915" y="277649"/>
                  </a:lnTo>
                  <a:lnTo>
                    <a:pt x="57401" y="325191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  <a:lnTo>
                    <a:pt x="1125687" y="199516"/>
                  </a:lnTo>
                  <a:lnTo>
                    <a:pt x="1096563" y="149683"/>
                  </a:lnTo>
                  <a:lnTo>
                    <a:pt x="1041563" y="104776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4643" y="1917941"/>
              <a:ext cx="1129665" cy="452120"/>
            </a:xfrm>
            <a:custGeom>
              <a:avLst/>
              <a:gdLst/>
              <a:ahLst/>
              <a:cxnLst/>
              <a:rect l="l" t="t" r="r" b="b"/>
              <a:pathLst>
                <a:path w="1129664" h="452119">
                  <a:moveTo>
                    <a:pt x="1129487" y="225856"/>
                  </a:moveTo>
                  <a:lnTo>
                    <a:pt x="1114571" y="174069"/>
                  </a:lnTo>
                  <a:lnTo>
                    <a:pt x="1072086" y="126529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lnTo>
                    <a:pt x="3799" y="252199"/>
                  </a:lnTo>
                  <a:lnTo>
                    <a:pt x="32923" y="302036"/>
                  </a:lnTo>
                  <a:lnTo>
                    <a:pt x="87923" y="346946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5201" y="2436101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0" y="225856"/>
                  </a:moveTo>
                  <a:lnTo>
                    <a:pt x="14598" y="277649"/>
                  </a:lnTo>
                  <a:lnTo>
                    <a:pt x="56181" y="325191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  <a:lnTo>
                    <a:pt x="1101803" y="199516"/>
                  </a:lnTo>
                  <a:lnTo>
                    <a:pt x="1073296" y="149683"/>
                  </a:lnTo>
                  <a:lnTo>
                    <a:pt x="1019462" y="104776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5201" y="2436101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1105522" y="225856"/>
                  </a:moveTo>
                  <a:lnTo>
                    <a:pt x="1090923" y="174069"/>
                  </a:lnTo>
                  <a:lnTo>
                    <a:pt x="1049337" y="126529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lnTo>
                    <a:pt x="3718" y="252199"/>
                  </a:lnTo>
                  <a:lnTo>
                    <a:pt x="32224" y="302036"/>
                  </a:lnTo>
                  <a:lnTo>
                    <a:pt x="86056" y="346946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493602" y="3115906"/>
            <a:ext cx="739140" cy="452120"/>
          </a:xfrm>
          <a:custGeom>
            <a:avLst/>
            <a:gdLst/>
            <a:ahLst/>
            <a:cxnLst/>
            <a:rect l="l" t="t" r="r" b="b"/>
            <a:pathLst>
              <a:path w="739139" h="452120">
                <a:moveTo>
                  <a:pt x="738746" y="225869"/>
                </a:moveTo>
                <a:lnTo>
                  <a:pt x="719914" y="154479"/>
                </a:lnTo>
                <a:lnTo>
                  <a:pt x="697516" y="122071"/>
                </a:lnTo>
                <a:lnTo>
                  <a:pt x="667476" y="92476"/>
                </a:lnTo>
                <a:lnTo>
                  <a:pt x="630556" y="66157"/>
                </a:lnTo>
                <a:lnTo>
                  <a:pt x="587516" y="43581"/>
                </a:lnTo>
                <a:lnTo>
                  <a:pt x="539116" y="25212"/>
                </a:lnTo>
                <a:lnTo>
                  <a:pt x="486118" y="11515"/>
                </a:lnTo>
                <a:lnTo>
                  <a:pt x="429281" y="2956"/>
                </a:lnTo>
                <a:lnTo>
                  <a:pt x="369366" y="0"/>
                </a:lnTo>
                <a:lnTo>
                  <a:pt x="309452" y="2956"/>
                </a:lnTo>
                <a:lnTo>
                  <a:pt x="252616" y="11515"/>
                </a:lnTo>
                <a:lnTo>
                  <a:pt x="199619" y="25212"/>
                </a:lnTo>
                <a:lnTo>
                  <a:pt x="151221" y="43581"/>
                </a:lnTo>
                <a:lnTo>
                  <a:pt x="108183" y="66157"/>
                </a:lnTo>
                <a:lnTo>
                  <a:pt x="71265" y="92476"/>
                </a:lnTo>
                <a:lnTo>
                  <a:pt x="41227" y="122071"/>
                </a:lnTo>
                <a:lnTo>
                  <a:pt x="18830" y="154479"/>
                </a:lnTo>
                <a:lnTo>
                  <a:pt x="0" y="225869"/>
                </a:lnTo>
                <a:lnTo>
                  <a:pt x="4834" y="262505"/>
                </a:lnTo>
                <a:lnTo>
                  <a:pt x="41227" y="329664"/>
                </a:lnTo>
                <a:lnTo>
                  <a:pt x="71265" y="359258"/>
                </a:lnTo>
                <a:lnTo>
                  <a:pt x="108183" y="385575"/>
                </a:lnTo>
                <a:lnTo>
                  <a:pt x="151221" y="408149"/>
                </a:lnTo>
                <a:lnTo>
                  <a:pt x="199619" y="426516"/>
                </a:lnTo>
                <a:lnTo>
                  <a:pt x="252616" y="440212"/>
                </a:lnTo>
                <a:lnTo>
                  <a:pt x="309452" y="448770"/>
                </a:lnTo>
                <a:lnTo>
                  <a:pt x="369366" y="451726"/>
                </a:lnTo>
                <a:lnTo>
                  <a:pt x="429281" y="448770"/>
                </a:lnTo>
                <a:lnTo>
                  <a:pt x="486118" y="440212"/>
                </a:lnTo>
                <a:lnTo>
                  <a:pt x="539116" y="426516"/>
                </a:lnTo>
                <a:lnTo>
                  <a:pt x="587516" y="408149"/>
                </a:lnTo>
                <a:lnTo>
                  <a:pt x="630556" y="385575"/>
                </a:lnTo>
                <a:lnTo>
                  <a:pt x="667476" y="359258"/>
                </a:lnTo>
                <a:lnTo>
                  <a:pt x="697516" y="329664"/>
                </a:lnTo>
                <a:lnTo>
                  <a:pt x="719914" y="297258"/>
                </a:lnTo>
                <a:lnTo>
                  <a:pt x="738746" y="225869"/>
                </a:lnTo>
              </a:path>
            </a:pathLst>
          </a:custGeom>
          <a:ln w="22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300" y="1396713"/>
            <a:ext cx="5128895" cy="2059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latin typeface="Tahoma"/>
                <a:cs typeface="Tahoma"/>
              </a:rPr>
              <a:t>Sup</a:t>
            </a:r>
            <a:r>
              <a:rPr sz="2050" spc="-85" dirty="0">
                <a:latin typeface="Tahoma"/>
                <a:cs typeface="Tahoma"/>
              </a:rPr>
              <a:t>p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ch</a:t>
            </a:r>
            <a:r>
              <a:rPr sz="2050" spc="-90" dirty="0">
                <a:latin typeface="Tahoma"/>
                <a:cs typeface="Tahoma"/>
              </a:rPr>
              <a:t>o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rderin</a:t>
            </a:r>
            <a:r>
              <a:rPr sz="2050" spc="-145" dirty="0">
                <a:latin typeface="Tahoma"/>
                <a:cs typeface="Tahoma"/>
              </a:rPr>
              <a:t>g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endParaRPr sz="20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Bookman Old Style"/>
              <a:cs typeface="Bookman Old Style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R="1148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13" name="object 13"/>
          <p:cNvSpPr txBox="1"/>
          <p:nvPr/>
        </p:nvSpPr>
        <p:spPr>
          <a:xfrm>
            <a:off x="1130300" y="4850096"/>
            <a:ext cx="4796790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16471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35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08BEB1-2A76-4C8B-85D2-13258A050A4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A638E2-CEFE-4626-BADF-4621746F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63571" y="1906869"/>
            <a:ext cx="2848610" cy="1671955"/>
            <a:chOff x="3563571" y="1906869"/>
            <a:chExt cx="2848610" cy="1671955"/>
          </a:xfrm>
        </p:grpSpPr>
        <p:sp>
          <p:nvSpPr>
            <p:cNvPr id="4" name="object 4"/>
            <p:cNvSpPr/>
            <p:nvPr/>
          </p:nvSpPr>
          <p:spPr>
            <a:xfrm>
              <a:off x="4419904" y="2175941"/>
              <a:ext cx="895985" cy="398145"/>
            </a:xfrm>
            <a:custGeom>
              <a:avLst/>
              <a:gdLst/>
              <a:ahLst/>
              <a:cxnLst/>
              <a:rect l="l" t="t" r="r" b="b"/>
              <a:pathLst>
                <a:path w="895985" h="398144">
                  <a:moveTo>
                    <a:pt x="0" y="0"/>
                  </a:moveTo>
                  <a:lnTo>
                    <a:pt x="895591" y="398043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7205" y="2482049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4">
                  <a:moveTo>
                    <a:pt x="0" y="75933"/>
                  </a:moveTo>
                  <a:lnTo>
                    <a:pt x="183946" y="112217"/>
                  </a:lnTo>
                  <a:lnTo>
                    <a:pt x="33756" y="0"/>
                  </a:lnTo>
                  <a:lnTo>
                    <a:pt x="0" y="75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0316" y="2308618"/>
              <a:ext cx="1205230" cy="802005"/>
            </a:xfrm>
            <a:custGeom>
              <a:avLst/>
              <a:gdLst/>
              <a:ahLst/>
              <a:cxnLst/>
              <a:rect l="l" t="t" r="r" b="b"/>
              <a:pathLst>
                <a:path w="1205229" h="802005">
                  <a:moveTo>
                    <a:pt x="1105128" y="190601"/>
                  </a:moveTo>
                  <a:lnTo>
                    <a:pt x="1205179" y="265366"/>
                  </a:lnTo>
                  <a:lnTo>
                    <a:pt x="1082649" y="241185"/>
                  </a:lnTo>
                </a:path>
                <a:path w="1205229" h="802005">
                  <a:moveTo>
                    <a:pt x="0" y="0"/>
                  </a:moveTo>
                  <a:lnTo>
                    <a:pt x="547306" y="801611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48390" y="2977070"/>
              <a:ext cx="137795" cy="174625"/>
            </a:xfrm>
            <a:custGeom>
              <a:avLst/>
              <a:gdLst/>
              <a:ahLst/>
              <a:cxnLst/>
              <a:rect l="l" t="t" r="r" b="b"/>
              <a:pathLst>
                <a:path w="137795" h="174625">
                  <a:moveTo>
                    <a:pt x="0" y="46863"/>
                  </a:moveTo>
                  <a:lnTo>
                    <a:pt x="137401" y="174421"/>
                  </a:lnTo>
                  <a:lnTo>
                    <a:pt x="68630" y="0"/>
                  </a:lnTo>
                  <a:lnTo>
                    <a:pt x="0" y="46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6094" y="2750883"/>
              <a:ext cx="1020444" cy="387350"/>
            </a:xfrm>
            <a:custGeom>
              <a:avLst/>
              <a:gdLst/>
              <a:ahLst/>
              <a:cxnLst/>
              <a:rect l="l" t="t" r="r" b="b"/>
              <a:pathLst>
                <a:path w="1020445" h="387350">
                  <a:moveTo>
                    <a:pt x="45720" y="243154"/>
                  </a:moveTo>
                  <a:lnTo>
                    <a:pt x="91528" y="359346"/>
                  </a:lnTo>
                  <a:lnTo>
                    <a:pt x="0" y="274370"/>
                  </a:lnTo>
                </a:path>
                <a:path w="1020445" h="387350">
                  <a:moveTo>
                    <a:pt x="1020292" y="0"/>
                  </a:moveTo>
                  <a:lnTo>
                    <a:pt x="561441" y="386981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9347" y="3020453"/>
              <a:ext cx="167005" cy="149860"/>
            </a:xfrm>
            <a:custGeom>
              <a:avLst/>
              <a:gdLst/>
              <a:ahLst/>
              <a:cxnLst/>
              <a:rect l="l" t="t" r="r" b="b"/>
              <a:pathLst>
                <a:path w="167004" h="149860">
                  <a:moveTo>
                    <a:pt x="0" y="149618"/>
                  </a:moveTo>
                  <a:lnTo>
                    <a:pt x="166535" y="63525"/>
                  </a:lnTo>
                  <a:lnTo>
                    <a:pt x="112966" y="0"/>
                  </a:lnTo>
                  <a:lnTo>
                    <a:pt x="0" y="149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7535" y="3038195"/>
              <a:ext cx="111125" cy="99695"/>
            </a:xfrm>
            <a:custGeom>
              <a:avLst/>
              <a:gdLst/>
              <a:ahLst/>
              <a:cxnLst/>
              <a:rect l="l" t="t" r="r" b="b"/>
              <a:pathLst>
                <a:path w="111125" h="99694">
                  <a:moveTo>
                    <a:pt x="110947" y="42316"/>
                  </a:moveTo>
                  <a:lnTo>
                    <a:pt x="0" y="99669"/>
                  </a:lnTo>
                  <a:lnTo>
                    <a:pt x="75247" y="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4643" y="1917941"/>
              <a:ext cx="1129665" cy="452120"/>
            </a:xfrm>
            <a:custGeom>
              <a:avLst/>
              <a:gdLst/>
              <a:ahLst/>
              <a:cxnLst/>
              <a:rect l="l" t="t" r="r" b="b"/>
              <a:pathLst>
                <a:path w="1129664" h="452119">
                  <a:moveTo>
                    <a:pt x="0" y="225856"/>
                  </a:moveTo>
                  <a:lnTo>
                    <a:pt x="14915" y="277649"/>
                  </a:lnTo>
                  <a:lnTo>
                    <a:pt x="57401" y="325191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  <a:lnTo>
                    <a:pt x="1125687" y="199516"/>
                  </a:lnTo>
                  <a:lnTo>
                    <a:pt x="1096563" y="149683"/>
                  </a:lnTo>
                  <a:lnTo>
                    <a:pt x="1041563" y="104776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4643" y="1917941"/>
              <a:ext cx="1129665" cy="452120"/>
            </a:xfrm>
            <a:custGeom>
              <a:avLst/>
              <a:gdLst/>
              <a:ahLst/>
              <a:cxnLst/>
              <a:rect l="l" t="t" r="r" b="b"/>
              <a:pathLst>
                <a:path w="1129664" h="452119">
                  <a:moveTo>
                    <a:pt x="1129487" y="225856"/>
                  </a:moveTo>
                  <a:lnTo>
                    <a:pt x="1114571" y="174069"/>
                  </a:lnTo>
                  <a:lnTo>
                    <a:pt x="1072086" y="126529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lnTo>
                    <a:pt x="3799" y="252199"/>
                  </a:lnTo>
                  <a:lnTo>
                    <a:pt x="32923" y="302036"/>
                  </a:lnTo>
                  <a:lnTo>
                    <a:pt x="87923" y="346946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93602" y="3115906"/>
              <a:ext cx="739140" cy="452120"/>
            </a:xfrm>
            <a:custGeom>
              <a:avLst/>
              <a:gdLst/>
              <a:ahLst/>
              <a:cxnLst/>
              <a:rect l="l" t="t" r="r" b="b"/>
              <a:pathLst>
                <a:path w="739139" h="452120">
                  <a:moveTo>
                    <a:pt x="0" y="225869"/>
                  </a:moveTo>
                  <a:lnTo>
                    <a:pt x="18830" y="297258"/>
                  </a:lnTo>
                  <a:lnTo>
                    <a:pt x="41227" y="329664"/>
                  </a:lnTo>
                  <a:lnTo>
                    <a:pt x="71265" y="359258"/>
                  </a:lnTo>
                  <a:lnTo>
                    <a:pt x="108183" y="385575"/>
                  </a:lnTo>
                  <a:lnTo>
                    <a:pt x="151221" y="408149"/>
                  </a:lnTo>
                  <a:lnTo>
                    <a:pt x="199619" y="426516"/>
                  </a:lnTo>
                  <a:lnTo>
                    <a:pt x="252616" y="440212"/>
                  </a:lnTo>
                  <a:lnTo>
                    <a:pt x="309452" y="448770"/>
                  </a:lnTo>
                  <a:lnTo>
                    <a:pt x="369366" y="451726"/>
                  </a:lnTo>
                  <a:lnTo>
                    <a:pt x="429281" y="448770"/>
                  </a:lnTo>
                  <a:lnTo>
                    <a:pt x="486118" y="440212"/>
                  </a:lnTo>
                  <a:lnTo>
                    <a:pt x="539116" y="426516"/>
                  </a:lnTo>
                  <a:lnTo>
                    <a:pt x="587516" y="408149"/>
                  </a:lnTo>
                  <a:lnTo>
                    <a:pt x="630556" y="385575"/>
                  </a:lnTo>
                  <a:lnTo>
                    <a:pt x="667476" y="359258"/>
                  </a:lnTo>
                  <a:lnTo>
                    <a:pt x="697516" y="329664"/>
                  </a:lnTo>
                  <a:lnTo>
                    <a:pt x="719914" y="297258"/>
                  </a:lnTo>
                  <a:lnTo>
                    <a:pt x="738746" y="225869"/>
                  </a:lnTo>
                  <a:lnTo>
                    <a:pt x="733911" y="189233"/>
                  </a:lnTo>
                  <a:lnTo>
                    <a:pt x="697516" y="122071"/>
                  </a:lnTo>
                  <a:lnTo>
                    <a:pt x="667476" y="92476"/>
                  </a:lnTo>
                  <a:lnTo>
                    <a:pt x="630556" y="66157"/>
                  </a:lnTo>
                  <a:lnTo>
                    <a:pt x="587516" y="43581"/>
                  </a:lnTo>
                  <a:lnTo>
                    <a:pt x="539116" y="25212"/>
                  </a:lnTo>
                  <a:lnTo>
                    <a:pt x="486118" y="11515"/>
                  </a:lnTo>
                  <a:lnTo>
                    <a:pt x="429281" y="2956"/>
                  </a:lnTo>
                  <a:lnTo>
                    <a:pt x="369366" y="0"/>
                  </a:lnTo>
                  <a:lnTo>
                    <a:pt x="309452" y="2956"/>
                  </a:lnTo>
                  <a:lnTo>
                    <a:pt x="252616" y="11515"/>
                  </a:lnTo>
                  <a:lnTo>
                    <a:pt x="199619" y="25212"/>
                  </a:lnTo>
                  <a:lnTo>
                    <a:pt x="151221" y="43581"/>
                  </a:lnTo>
                  <a:lnTo>
                    <a:pt x="108183" y="66157"/>
                  </a:lnTo>
                  <a:lnTo>
                    <a:pt x="71265" y="92476"/>
                  </a:lnTo>
                  <a:lnTo>
                    <a:pt x="41227" y="122071"/>
                  </a:lnTo>
                  <a:lnTo>
                    <a:pt x="18830" y="154479"/>
                  </a:lnTo>
                  <a:lnTo>
                    <a:pt x="0" y="225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3602" y="3115906"/>
              <a:ext cx="739140" cy="452120"/>
            </a:xfrm>
            <a:custGeom>
              <a:avLst/>
              <a:gdLst/>
              <a:ahLst/>
              <a:cxnLst/>
              <a:rect l="l" t="t" r="r" b="b"/>
              <a:pathLst>
                <a:path w="739139" h="452120">
                  <a:moveTo>
                    <a:pt x="738746" y="225869"/>
                  </a:moveTo>
                  <a:lnTo>
                    <a:pt x="719914" y="154479"/>
                  </a:lnTo>
                  <a:lnTo>
                    <a:pt x="697516" y="122071"/>
                  </a:lnTo>
                  <a:lnTo>
                    <a:pt x="667476" y="92476"/>
                  </a:lnTo>
                  <a:lnTo>
                    <a:pt x="630556" y="66157"/>
                  </a:lnTo>
                  <a:lnTo>
                    <a:pt x="587516" y="43581"/>
                  </a:lnTo>
                  <a:lnTo>
                    <a:pt x="539116" y="25212"/>
                  </a:lnTo>
                  <a:lnTo>
                    <a:pt x="486118" y="11515"/>
                  </a:lnTo>
                  <a:lnTo>
                    <a:pt x="429281" y="2956"/>
                  </a:lnTo>
                  <a:lnTo>
                    <a:pt x="369366" y="0"/>
                  </a:lnTo>
                  <a:lnTo>
                    <a:pt x="309452" y="2956"/>
                  </a:lnTo>
                  <a:lnTo>
                    <a:pt x="252616" y="11515"/>
                  </a:lnTo>
                  <a:lnTo>
                    <a:pt x="199619" y="25212"/>
                  </a:lnTo>
                  <a:lnTo>
                    <a:pt x="151221" y="43581"/>
                  </a:lnTo>
                  <a:lnTo>
                    <a:pt x="108183" y="66157"/>
                  </a:lnTo>
                  <a:lnTo>
                    <a:pt x="71265" y="92476"/>
                  </a:lnTo>
                  <a:lnTo>
                    <a:pt x="41227" y="122071"/>
                  </a:lnTo>
                  <a:lnTo>
                    <a:pt x="18830" y="154479"/>
                  </a:lnTo>
                  <a:lnTo>
                    <a:pt x="0" y="225869"/>
                  </a:lnTo>
                  <a:lnTo>
                    <a:pt x="4834" y="262505"/>
                  </a:lnTo>
                  <a:lnTo>
                    <a:pt x="41227" y="329664"/>
                  </a:lnTo>
                  <a:lnTo>
                    <a:pt x="71265" y="359258"/>
                  </a:lnTo>
                  <a:lnTo>
                    <a:pt x="108183" y="385575"/>
                  </a:lnTo>
                  <a:lnTo>
                    <a:pt x="151221" y="408149"/>
                  </a:lnTo>
                  <a:lnTo>
                    <a:pt x="199619" y="426516"/>
                  </a:lnTo>
                  <a:lnTo>
                    <a:pt x="252616" y="440212"/>
                  </a:lnTo>
                  <a:lnTo>
                    <a:pt x="309452" y="448770"/>
                  </a:lnTo>
                  <a:lnTo>
                    <a:pt x="369366" y="451726"/>
                  </a:lnTo>
                  <a:lnTo>
                    <a:pt x="429281" y="448770"/>
                  </a:lnTo>
                  <a:lnTo>
                    <a:pt x="486118" y="440212"/>
                  </a:lnTo>
                  <a:lnTo>
                    <a:pt x="539116" y="426516"/>
                  </a:lnTo>
                  <a:lnTo>
                    <a:pt x="587516" y="408149"/>
                  </a:lnTo>
                  <a:lnTo>
                    <a:pt x="630556" y="385575"/>
                  </a:lnTo>
                  <a:lnTo>
                    <a:pt x="667476" y="359258"/>
                  </a:lnTo>
                  <a:lnTo>
                    <a:pt x="697516" y="329664"/>
                  </a:lnTo>
                  <a:lnTo>
                    <a:pt x="719914" y="297258"/>
                  </a:lnTo>
                  <a:lnTo>
                    <a:pt x="738746" y="225869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5201" y="2436101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0" y="225856"/>
                  </a:moveTo>
                  <a:lnTo>
                    <a:pt x="14598" y="277649"/>
                  </a:lnTo>
                  <a:lnTo>
                    <a:pt x="56181" y="325191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  <a:lnTo>
                    <a:pt x="1101803" y="199516"/>
                  </a:lnTo>
                  <a:lnTo>
                    <a:pt x="1073296" y="149683"/>
                  </a:lnTo>
                  <a:lnTo>
                    <a:pt x="1019462" y="104776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95201" y="2436101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1105522" y="225856"/>
                  </a:moveTo>
                  <a:lnTo>
                    <a:pt x="1090923" y="174069"/>
                  </a:lnTo>
                  <a:lnTo>
                    <a:pt x="1049337" y="126529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lnTo>
                    <a:pt x="3718" y="252199"/>
                  </a:lnTo>
                  <a:lnTo>
                    <a:pt x="32224" y="302036"/>
                  </a:lnTo>
                  <a:lnTo>
                    <a:pt x="86056" y="346946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30300" y="1396713"/>
            <a:ext cx="5128895" cy="2059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latin typeface="Tahoma"/>
                <a:cs typeface="Tahoma"/>
              </a:rPr>
              <a:t>Sup</a:t>
            </a:r>
            <a:r>
              <a:rPr sz="2050" spc="-85" dirty="0">
                <a:latin typeface="Tahoma"/>
                <a:cs typeface="Tahoma"/>
              </a:rPr>
              <a:t>p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ch</a:t>
            </a:r>
            <a:r>
              <a:rPr sz="2050" spc="-90" dirty="0">
                <a:latin typeface="Tahoma"/>
                <a:cs typeface="Tahoma"/>
              </a:rPr>
              <a:t>o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rderin</a:t>
            </a:r>
            <a:r>
              <a:rPr sz="2050" spc="-145" dirty="0">
                <a:latin typeface="Tahoma"/>
                <a:cs typeface="Tahoma"/>
              </a:rPr>
              <a:t>g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endParaRPr sz="20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Bookman Old Style"/>
              <a:cs typeface="Bookman Old Style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R="1148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57295" y="4133431"/>
            <a:ext cx="1240155" cy="452120"/>
          </a:xfrm>
          <a:custGeom>
            <a:avLst/>
            <a:gdLst/>
            <a:ahLst/>
            <a:cxnLst/>
            <a:rect l="l" t="t" r="r" b="b"/>
            <a:pathLst>
              <a:path w="1240154" h="452120">
                <a:moveTo>
                  <a:pt x="1240066" y="225869"/>
                </a:moveTo>
                <a:lnTo>
                  <a:pt x="1225765" y="177416"/>
                </a:lnTo>
                <a:lnTo>
                  <a:pt x="1184879" y="132584"/>
                </a:lnTo>
                <a:lnTo>
                  <a:pt x="1120435" y="92476"/>
                </a:lnTo>
                <a:lnTo>
                  <a:pt x="1080324" y="74537"/>
                </a:lnTo>
                <a:lnTo>
                  <a:pt x="1035458" y="58193"/>
                </a:lnTo>
                <a:lnTo>
                  <a:pt x="986215" y="43581"/>
                </a:lnTo>
                <a:lnTo>
                  <a:pt x="932974" y="30838"/>
                </a:lnTo>
                <a:lnTo>
                  <a:pt x="876112" y="20104"/>
                </a:lnTo>
                <a:lnTo>
                  <a:pt x="816008" y="11515"/>
                </a:lnTo>
                <a:lnTo>
                  <a:pt x="753041" y="5209"/>
                </a:lnTo>
                <a:lnTo>
                  <a:pt x="687587" y="1325"/>
                </a:lnTo>
                <a:lnTo>
                  <a:pt x="620026" y="0"/>
                </a:lnTo>
                <a:lnTo>
                  <a:pt x="552468" y="1325"/>
                </a:lnTo>
                <a:lnTo>
                  <a:pt x="487016" y="5209"/>
                </a:lnTo>
                <a:lnTo>
                  <a:pt x="424050" y="11515"/>
                </a:lnTo>
                <a:lnTo>
                  <a:pt x="363948" y="20104"/>
                </a:lnTo>
                <a:lnTo>
                  <a:pt x="307087" y="30838"/>
                </a:lnTo>
                <a:lnTo>
                  <a:pt x="253847" y="43581"/>
                </a:lnTo>
                <a:lnTo>
                  <a:pt x="204605" y="58193"/>
                </a:lnTo>
                <a:lnTo>
                  <a:pt x="159740" y="74537"/>
                </a:lnTo>
                <a:lnTo>
                  <a:pt x="119629" y="92476"/>
                </a:lnTo>
                <a:lnTo>
                  <a:pt x="84652" y="111871"/>
                </a:lnTo>
                <a:lnTo>
                  <a:pt x="31609" y="154479"/>
                </a:lnTo>
                <a:lnTo>
                  <a:pt x="3638" y="201259"/>
                </a:lnTo>
                <a:lnTo>
                  <a:pt x="0" y="225869"/>
                </a:lnTo>
                <a:lnTo>
                  <a:pt x="3638" y="250479"/>
                </a:lnTo>
                <a:lnTo>
                  <a:pt x="31609" y="297259"/>
                </a:lnTo>
                <a:lnTo>
                  <a:pt x="84652" y="339867"/>
                </a:lnTo>
                <a:lnTo>
                  <a:pt x="119629" y="359262"/>
                </a:lnTo>
                <a:lnTo>
                  <a:pt x="159740" y="377201"/>
                </a:lnTo>
                <a:lnTo>
                  <a:pt x="204605" y="393545"/>
                </a:lnTo>
                <a:lnTo>
                  <a:pt x="253847" y="408157"/>
                </a:lnTo>
                <a:lnTo>
                  <a:pt x="307087" y="420900"/>
                </a:lnTo>
                <a:lnTo>
                  <a:pt x="363948" y="431634"/>
                </a:lnTo>
                <a:lnTo>
                  <a:pt x="424050" y="440223"/>
                </a:lnTo>
                <a:lnTo>
                  <a:pt x="487016" y="446529"/>
                </a:lnTo>
                <a:lnTo>
                  <a:pt x="552468" y="450413"/>
                </a:lnTo>
                <a:lnTo>
                  <a:pt x="620026" y="451739"/>
                </a:lnTo>
                <a:lnTo>
                  <a:pt x="687587" y="450413"/>
                </a:lnTo>
                <a:lnTo>
                  <a:pt x="753041" y="446529"/>
                </a:lnTo>
                <a:lnTo>
                  <a:pt x="816008" y="440223"/>
                </a:lnTo>
                <a:lnTo>
                  <a:pt x="876112" y="431634"/>
                </a:lnTo>
                <a:lnTo>
                  <a:pt x="932974" y="420900"/>
                </a:lnTo>
                <a:lnTo>
                  <a:pt x="986215" y="408157"/>
                </a:lnTo>
                <a:lnTo>
                  <a:pt x="1035458" y="393545"/>
                </a:lnTo>
                <a:lnTo>
                  <a:pt x="1080324" y="377201"/>
                </a:lnTo>
                <a:lnTo>
                  <a:pt x="1120435" y="359262"/>
                </a:lnTo>
                <a:lnTo>
                  <a:pt x="1155413" y="339867"/>
                </a:lnTo>
                <a:lnTo>
                  <a:pt x="1208456" y="297259"/>
                </a:lnTo>
                <a:lnTo>
                  <a:pt x="1236427" y="250479"/>
                </a:lnTo>
                <a:lnTo>
                  <a:pt x="1240066" y="225869"/>
                </a:lnTo>
              </a:path>
            </a:pathLst>
          </a:custGeom>
          <a:ln w="22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0300" y="4198465"/>
            <a:ext cx="5339080" cy="19418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56260" algn="ctr">
              <a:lnSpc>
                <a:spcPct val="100000"/>
              </a:lnSpc>
              <a:spcBef>
                <a:spcPts val="115"/>
              </a:spcBef>
            </a:pPr>
            <a:r>
              <a:rPr sz="1450" spc="5" dirty="0">
                <a:latin typeface="Arial"/>
                <a:cs typeface="Arial"/>
              </a:rPr>
              <a:t>Burglary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16471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35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5029200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866876-58E9-4502-B374-905027854E4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4B565B9-A2F4-4FF4-A835-9E91BFEC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6223" y="1906869"/>
            <a:ext cx="2966085" cy="3150235"/>
            <a:chOff x="3446223" y="1906869"/>
            <a:chExt cx="2966085" cy="3150235"/>
          </a:xfrm>
        </p:grpSpPr>
        <p:sp>
          <p:nvSpPr>
            <p:cNvPr id="4" name="object 4"/>
            <p:cNvSpPr/>
            <p:nvPr/>
          </p:nvSpPr>
          <p:spPr>
            <a:xfrm>
              <a:off x="4419904" y="2175941"/>
              <a:ext cx="895985" cy="398145"/>
            </a:xfrm>
            <a:custGeom>
              <a:avLst/>
              <a:gdLst/>
              <a:ahLst/>
              <a:cxnLst/>
              <a:rect l="l" t="t" r="r" b="b"/>
              <a:pathLst>
                <a:path w="895985" h="398144">
                  <a:moveTo>
                    <a:pt x="0" y="0"/>
                  </a:moveTo>
                  <a:lnTo>
                    <a:pt x="895591" y="398043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7205" y="2482049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4">
                  <a:moveTo>
                    <a:pt x="0" y="75933"/>
                  </a:moveTo>
                  <a:lnTo>
                    <a:pt x="183946" y="112217"/>
                  </a:lnTo>
                  <a:lnTo>
                    <a:pt x="33756" y="0"/>
                  </a:lnTo>
                  <a:lnTo>
                    <a:pt x="0" y="75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0316" y="2308618"/>
              <a:ext cx="1205230" cy="802005"/>
            </a:xfrm>
            <a:custGeom>
              <a:avLst/>
              <a:gdLst/>
              <a:ahLst/>
              <a:cxnLst/>
              <a:rect l="l" t="t" r="r" b="b"/>
              <a:pathLst>
                <a:path w="1205229" h="802005">
                  <a:moveTo>
                    <a:pt x="1105128" y="190601"/>
                  </a:moveTo>
                  <a:lnTo>
                    <a:pt x="1205179" y="265366"/>
                  </a:lnTo>
                  <a:lnTo>
                    <a:pt x="1082649" y="241185"/>
                  </a:lnTo>
                </a:path>
                <a:path w="1205229" h="802005">
                  <a:moveTo>
                    <a:pt x="0" y="0"/>
                  </a:moveTo>
                  <a:lnTo>
                    <a:pt x="547306" y="801611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48390" y="2977070"/>
              <a:ext cx="137795" cy="174625"/>
            </a:xfrm>
            <a:custGeom>
              <a:avLst/>
              <a:gdLst/>
              <a:ahLst/>
              <a:cxnLst/>
              <a:rect l="l" t="t" r="r" b="b"/>
              <a:pathLst>
                <a:path w="137795" h="174625">
                  <a:moveTo>
                    <a:pt x="0" y="46863"/>
                  </a:moveTo>
                  <a:lnTo>
                    <a:pt x="137401" y="174421"/>
                  </a:lnTo>
                  <a:lnTo>
                    <a:pt x="68630" y="0"/>
                  </a:lnTo>
                  <a:lnTo>
                    <a:pt x="0" y="46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6094" y="2750883"/>
              <a:ext cx="1020444" cy="387350"/>
            </a:xfrm>
            <a:custGeom>
              <a:avLst/>
              <a:gdLst/>
              <a:ahLst/>
              <a:cxnLst/>
              <a:rect l="l" t="t" r="r" b="b"/>
              <a:pathLst>
                <a:path w="1020445" h="387350">
                  <a:moveTo>
                    <a:pt x="45720" y="243154"/>
                  </a:moveTo>
                  <a:lnTo>
                    <a:pt x="91528" y="359346"/>
                  </a:lnTo>
                  <a:lnTo>
                    <a:pt x="0" y="274370"/>
                  </a:lnTo>
                </a:path>
                <a:path w="1020445" h="387350">
                  <a:moveTo>
                    <a:pt x="1020292" y="0"/>
                  </a:moveTo>
                  <a:lnTo>
                    <a:pt x="561441" y="386981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9347" y="3020453"/>
              <a:ext cx="167005" cy="149860"/>
            </a:xfrm>
            <a:custGeom>
              <a:avLst/>
              <a:gdLst/>
              <a:ahLst/>
              <a:cxnLst/>
              <a:rect l="l" t="t" r="r" b="b"/>
              <a:pathLst>
                <a:path w="167004" h="149860">
                  <a:moveTo>
                    <a:pt x="0" y="149618"/>
                  </a:moveTo>
                  <a:lnTo>
                    <a:pt x="166535" y="63525"/>
                  </a:lnTo>
                  <a:lnTo>
                    <a:pt x="112966" y="0"/>
                  </a:lnTo>
                  <a:lnTo>
                    <a:pt x="0" y="149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7536" y="3038195"/>
              <a:ext cx="111125" cy="99695"/>
            </a:xfrm>
            <a:custGeom>
              <a:avLst/>
              <a:gdLst/>
              <a:ahLst/>
              <a:cxnLst/>
              <a:rect l="l" t="t" r="r" b="b"/>
              <a:pathLst>
                <a:path w="111125" h="99694">
                  <a:moveTo>
                    <a:pt x="110947" y="42316"/>
                  </a:moveTo>
                  <a:lnTo>
                    <a:pt x="0" y="99669"/>
                  </a:lnTo>
                  <a:lnTo>
                    <a:pt x="75247" y="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4643" y="1917941"/>
              <a:ext cx="1129665" cy="452120"/>
            </a:xfrm>
            <a:custGeom>
              <a:avLst/>
              <a:gdLst/>
              <a:ahLst/>
              <a:cxnLst/>
              <a:rect l="l" t="t" r="r" b="b"/>
              <a:pathLst>
                <a:path w="1129664" h="452119">
                  <a:moveTo>
                    <a:pt x="0" y="225856"/>
                  </a:moveTo>
                  <a:lnTo>
                    <a:pt x="14915" y="277649"/>
                  </a:lnTo>
                  <a:lnTo>
                    <a:pt x="57401" y="325191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  <a:lnTo>
                    <a:pt x="1125687" y="199516"/>
                  </a:lnTo>
                  <a:lnTo>
                    <a:pt x="1096563" y="149683"/>
                  </a:lnTo>
                  <a:lnTo>
                    <a:pt x="1041563" y="104776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4643" y="1917941"/>
              <a:ext cx="1221740" cy="2204085"/>
            </a:xfrm>
            <a:custGeom>
              <a:avLst/>
              <a:gdLst/>
              <a:ahLst/>
              <a:cxnLst/>
              <a:rect l="l" t="t" r="r" b="b"/>
              <a:pathLst>
                <a:path w="1221739" h="2204085">
                  <a:moveTo>
                    <a:pt x="1129487" y="225856"/>
                  </a:moveTo>
                  <a:lnTo>
                    <a:pt x="1114571" y="174069"/>
                  </a:lnTo>
                  <a:lnTo>
                    <a:pt x="1072086" y="126529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lnTo>
                    <a:pt x="3799" y="252199"/>
                  </a:lnTo>
                  <a:lnTo>
                    <a:pt x="32923" y="302036"/>
                  </a:lnTo>
                  <a:lnTo>
                    <a:pt x="87923" y="346946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</a:path>
                <a:path w="1221739" h="2204085">
                  <a:moveTo>
                    <a:pt x="1221193" y="1474228"/>
                  </a:moveTo>
                  <a:lnTo>
                    <a:pt x="729170" y="220397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5886" y="3988523"/>
              <a:ext cx="137160" cy="175260"/>
            </a:xfrm>
            <a:custGeom>
              <a:avLst/>
              <a:gdLst/>
              <a:ahLst/>
              <a:cxnLst/>
              <a:rect l="l" t="t" r="r" b="b"/>
              <a:pathLst>
                <a:path w="137160" h="175260">
                  <a:moveTo>
                    <a:pt x="0" y="174815"/>
                  </a:moveTo>
                  <a:lnTo>
                    <a:pt x="136652" y="46456"/>
                  </a:lnTo>
                  <a:lnTo>
                    <a:pt x="67754" y="0"/>
                  </a:lnTo>
                  <a:lnTo>
                    <a:pt x="0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3814" y="4005452"/>
              <a:ext cx="91440" cy="116839"/>
            </a:xfrm>
            <a:custGeom>
              <a:avLst/>
              <a:gdLst/>
              <a:ahLst/>
              <a:cxnLst/>
              <a:rect l="l" t="t" r="r" b="b"/>
              <a:pathLst>
                <a:path w="91439" h="116839">
                  <a:moveTo>
                    <a:pt x="91033" y="30949"/>
                  </a:moveTo>
                  <a:lnTo>
                    <a:pt x="0" y="116459"/>
                  </a:lnTo>
                  <a:lnTo>
                    <a:pt x="45135" y="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3602" y="3115906"/>
              <a:ext cx="739140" cy="452120"/>
            </a:xfrm>
            <a:custGeom>
              <a:avLst/>
              <a:gdLst/>
              <a:ahLst/>
              <a:cxnLst/>
              <a:rect l="l" t="t" r="r" b="b"/>
              <a:pathLst>
                <a:path w="739139" h="452120">
                  <a:moveTo>
                    <a:pt x="0" y="225869"/>
                  </a:moveTo>
                  <a:lnTo>
                    <a:pt x="18830" y="297258"/>
                  </a:lnTo>
                  <a:lnTo>
                    <a:pt x="41227" y="329664"/>
                  </a:lnTo>
                  <a:lnTo>
                    <a:pt x="71265" y="359258"/>
                  </a:lnTo>
                  <a:lnTo>
                    <a:pt x="108183" y="385575"/>
                  </a:lnTo>
                  <a:lnTo>
                    <a:pt x="151221" y="408149"/>
                  </a:lnTo>
                  <a:lnTo>
                    <a:pt x="199619" y="426516"/>
                  </a:lnTo>
                  <a:lnTo>
                    <a:pt x="252616" y="440212"/>
                  </a:lnTo>
                  <a:lnTo>
                    <a:pt x="309452" y="448770"/>
                  </a:lnTo>
                  <a:lnTo>
                    <a:pt x="369366" y="451726"/>
                  </a:lnTo>
                  <a:lnTo>
                    <a:pt x="429281" y="448770"/>
                  </a:lnTo>
                  <a:lnTo>
                    <a:pt x="486118" y="440212"/>
                  </a:lnTo>
                  <a:lnTo>
                    <a:pt x="539116" y="426516"/>
                  </a:lnTo>
                  <a:lnTo>
                    <a:pt x="587516" y="408149"/>
                  </a:lnTo>
                  <a:lnTo>
                    <a:pt x="630556" y="385575"/>
                  </a:lnTo>
                  <a:lnTo>
                    <a:pt x="667476" y="359258"/>
                  </a:lnTo>
                  <a:lnTo>
                    <a:pt x="697516" y="329664"/>
                  </a:lnTo>
                  <a:lnTo>
                    <a:pt x="719914" y="297258"/>
                  </a:lnTo>
                  <a:lnTo>
                    <a:pt x="738746" y="225869"/>
                  </a:lnTo>
                  <a:lnTo>
                    <a:pt x="733911" y="189233"/>
                  </a:lnTo>
                  <a:lnTo>
                    <a:pt x="697516" y="122071"/>
                  </a:lnTo>
                  <a:lnTo>
                    <a:pt x="667476" y="92476"/>
                  </a:lnTo>
                  <a:lnTo>
                    <a:pt x="630556" y="66157"/>
                  </a:lnTo>
                  <a:lnTo>
                    <a:pt x="587516" y="43581"/>
                  </a:lnTo>
                  <a:lnTo>
                    <a:pt x="539116" y="25212"/>
                  </a:lnTo>
                  <a:lnTo>
                    <a:pt x="486118" y="11515"/>
                  </a:lnTo>
                  <a:lnTo>
                    <a:pt x="429281" y="2956"/>
                  </a:lnTo>
                  <a:lnTo>
                    <a:pt x="369366" y="0"/>
                  </a:lnTo>
                  <a:lnTo>
                    <a:pt x="309452" y="2956"/>
                  </a:lnTo>
                  <a:lnTo>
                    <a:pt x="252616" y="11515"/>
                  </a:lnTo>
                  <a:lnTo>
                    <a:pt x="199619" y="25212"/>
                  </a:lnTo>
                  <a:lnTo>
                    <a:pt x="151221" y="43581"/>
                  </a:lnTo>
                  <a:lnTo>
                    <a:pt x="108183" y="66157"/>
                  </a:lnTo>
                  <a:lnTo>
                    <a:pt x="71265" y="92476"/>
                  </a:lnTo>
                  <a:lnTo>
                    <a:pt x="41227" y="122071"/>
                  </a:lnTo>
                  <a:lnTo>
                    <a:pt x="18830" y="154479"/>
                  </a:lnTo>
                  <a:lnTo>
                    <a:pt x="0" y="225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3602" y="3115906"/>
              <a:ext cx="739140" cy="452120"/>
            </a:xfrm>
            <a:custGeom>
              <a:avLst/>
              <a:gdLst/>
              <a:ahLst/>
              <a:cxnLst/>
              <a:rect l="l" t="t" r="r" b="b"/>
              <a:pathLst>
                <a:path w="739139" h="452120">
                  <a:moveTo>
                    <a:pt x="738746" y="225869"/>
                  </a:moveTo>
                  <a:lnTo>
                    <a:pt x="719914" y="154479"/>
                  </a:lnTo>
                  <a:lnTo>
                    <a:pt x="697516" y="122071"/>
                  </a:lnTo>
                  <a:lnTo>
                    <a:pt x="667476" y="92476"/>
                  </a:lnTo>
                  <a:lnTo>
                    <a:pt x="630556" y="66157"/>
                  </a:lnTo>
                  <a:lnTo>
                    <a:pt x="587516" y="43581"/>
                  </a:lnTo>
                  <a:lnTo>
                    <a:pt x="539116" y="25212"/>
                  </a:lnTo>
                  <a:lnTo>
                    <a:pt x="486118" y="11515"/>
                  </a:lnTo>
                  <a:lnTo>
                    <a:pt x="429281" y="2956"/>
                  </a:lnTo>
                  <a:lnTo>
                    <a:pt x="369366" y="0"/>
                  </a:lnTo>
                  <a:lnTo>
                    <a:pt x="309452" y="2956"/>
                  </a:lnTo>
                  <a:lnTo>
                    <a:pt x="252616" y="11515"/>
                  </a:lnTo>
                  <a:lnTo>
                    <a:pt x="199619" y="25212"/>
                  </a:lnTo>
                  <a:lnTo>
                    <a:pt x="151221" y="43581"/>
                  </a:lnTo>
                  <a:lnTo>
                    <a:pt x="108183" y="66157"/>
                  </a:lnTo>
                  <a:lnTo>
                    <a:pt x="71265" y="92476"/>
                  </a:lnTo>
                  <a:lnTo>
                    <a:pt x="41227" y="122071"/>
                  </a:lnTo>
                  <a:lnTo>
                    <a:pt x="18830" y="154479"/>
                  </a:lnTo>
                  <a:lnTo>
                    <a:pt x="0" y="225869"/>
                  </a:lnTo>
                  <a:lnTo>
                    <a:pt x="4834" y="262505"/>
                  </a:lnTo>
                  <a:lnTo>
                    <a:pt x="41227" y="329664"/>
                  </a:lnTo>
                  <a:lnTo>
                    <a:pt x="71265" y="359258"/>
                  </a:lnTo>
                  <a:lnTo>
                    <a:pt x="108183" y="385575"/>
                  </a:lnTo>
                  <a:lnTo>
                    <a:pt x="151221" y="408149"/>
                  </a:lnTo>
                  <a:lnTo>
                    <a:pt x="199619" y="426516"/>
                  </a:lnTo>
                  <a:lnTo>
                    <a:pt x="252616" y="440212"/>
                  </a:lnTo>
                  <a:lnTo>
                    <a:pt x="309452" y="448770"/>
                  </a:lnTo>
                  <a:lnTo>
                    <a:pt x="369366" y="451726"/>
                  </a:lnTo>
                  <a:lnTo>
                    <a:pt x="429281" y="448770"/>
                  </a:lnTo>
                  <a:lnTo>
                    <a:pt x="486118" y="440212"/>
                  </a:lnTo>
                  <a:lnTo>
                    <a:pt x="539116" y="426516"/>
                  </a:lnTo>
                  <a:lnTo>
                    <a:pt x="587516" y="408149"/>
                  </a:lnTo>
                  <a:lnTo>
                    <a:pt x="630556" y="385575"/>
                  </a:lnTo>
                  <a:lnTo>
                    <a:pt x="667476" y="359258"/>
                  </a:lnTo>
                  <a:lnTo>
                    <a:pt x="697516" y="329664"/>
                  </a:lnTo>
                  <a:lnTo>
                    <a:pt x="719914" y="297258"/>
                  </a:lnTo>
                  <a:lnTo>
                    <a:pt x="738746" y="225869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7295" y="4133430"/>
              <a:ext cx="1240155" cy="452120"/>
            </a:xfrm>
            <a:custGeom>
              <a:avLst/>
              <a:gdLst/>
              <a:ahLst/>
              <a:cxnLst/>
              <a:rect l="l" t="t" r="r" b="b"/>
              <a:pathLst>
                <a:path w="1240154" h="452120">
                  <a:moveTo>
                    <a:pt x="0" y="225869"/>
                  </a:moveTo>
                  <a:lnTo>
                    <a:pt x="14300" y="274322"/>
                  </a:lnTo>
                  <a:lnTo>
                    <a:pt x="55185" y="319154"/>
                  </a:lnTo>
                  <a:lnTo>
                    <a:pt x="119629" y="359262"/>
                  </a:lnTo>
                  <a:lnTo>
                    <a:pt x="159740" y="377201"/>
                  </a:lnTo>
                  <a:lnTo>
                    <a:pt x="204605" y="393545"/>
                  </a:lnTo>
                  <a:lnTo>
                    <a:pt x="253847" y="408157"/>
                  </a:lnTo>
                  <a:lnTo>
                    <a:pt x="307087" y="420900"/>
                  </a:lnTo>
                  <a:lnTo>
                    <a:pt x="363948" y="431634"/>
                  </a:lnTo>
                  <a:lnTo>
                    <a:pt x="424050" y="440223"/>
                  </a:lnTo>
                  <a:lnTo>
                    <a:pt x="487016" y="446529"/>
                  </a:lnTo>
                  <a:lnTo>
                    <a:pt x="552468" y="450413"/>
                  </a:lnTo>
                  <a:lnTo>
                    <a:pt x="620026" y="451739"/>
                  </a:lnTo>
                  <a:lnTo>
                    <a:pt x="687587" y="450413"/>
                  </a:lnTo>
                  <a:lnTo>
                    <a:pt x="753041" y="446529"/>
                  </a:lnTo>
                  <a:lnTo>
                    <a:pt x="816008" y="440223"/>
                  </a:lnTo>
                  <a:lnTo>
                    <a:pt x="876112" y="431634"/>
                  </a:lnTo>
                  <a:lnTo>
                    <a:pt x="932974" y="420900"/>
                  </a:lnTo>
                  <a:lnTo>
                    <a:pt x="986215" y="408157"/>
                  </a:lnTo>
                  <a:lnTo>
                    <a:pt x="1035458" y="393545"/>
                  </a:lnTo>
                  <a:lnTo>
                    <a:pt x="1080324" y="377201"/>
                  </a:lnTo>
                  <a:lnTo>
                    <a:pt x="1120435" y="359262"/>
                  </a:lnTo>
                  <a:lnTo>
                    <a:pt x="1155413" y="339867"/>
                  </a:lnTo>
                  <a:lnTo>
                    <a:pt x="1208456" y="297259"/>
                  </a:lnTo>
                  <a:lnTo>
                    <a:pt x="1236427" y="250479"/>
                  </a:lnTo>
                  <a:lnTo>
                    <a:pt x="1240066" y="225869"/>
                  </a:lnTo>
                  <a:lnTo>
                    <a:pt x="1236427" y="201259"/>
                  </a:lnTo>
                  <a:lnTo>
                    <a:pt x="1208456" y="154479"/>
                  </a:lnTo>
                  <a:lnTo>
                    <a:pt x="1155413" y="111871"/>
                  </a:lnTo>
                  <a:lnTo>
                    <a:pt x="1120435" y="92476"/>
                  </a:lnTo>
                  <a:lnTo>
                    <a:pt x="1080324" y="74537"/>
                  </a:lnTo>
                  <a:lnTo>
                    <a:pt x="1035458" y="58193"/>
                  </a:lnTo>
                  <a:lnTo>
                    <a:pt x="986215" y="43581"/>
                  </a:lnTo>
                  <a:lnTo>
                    <a:pt x="932974" y="30838"/>
                  </a:lnTo>
                  <a:lnTo>
                    <a:pt x="876112" y="20104"/>
                  </a:lnTo>
                  <a:lnTo>
                    <a:pt x="816008" y="11515"/>
                  </a:lnTo>
                  <a:lnTo>
                    <a:pt x="753041" y="5209"/>
                  </a:lnTo>
                  <a:lnTo>
                    <a:pt x="687587" y="1325"/>
                  </a:lnTo>
                  <a:lnTo>
                    <a:pt x="620026" y="0"/>
                  </a:lnTo>
                  <a:lnTo>
                    <a:pt x="552468" y="1325"/>
                  </a:lnTo>
                  <a:lnTo>
                    <a:pt x="487016" y="5209"/>
                  </a:lnTo>
                  <a:lnTo>
                    <a:pt x="424050" y="11515"/>
                  </a:lnTo>
                  <a:lnTo>
                    <a:pt x="363948" y="20104"/>
                  </a:lnTo>
                  <a:lnTo>
                    <a:pt x="307087" y="30838"/>
                  </a:lnTo>
                  <a:lnTo>
                    <a:pt x="253847" y="43581"/>
                  </a:lnTo>
                  <a:lnTo>
                    <a:pt x="204605" y="58193"/>
                  </a:lnTo>
                  <a:lnTo>
                    <a:pt x="159740" y="74537"/>
                  </a:lnTo>
                  <a:lnTo>
                    <a:pt x="119629" y="92476"/>
                  </a:lnTo>
                  <a:lnTo>
                    <a:pt x="84652" y="111871"/>
                  </a:lnTo>
                  <a:lnTo>
                    <a:pt x="31609" y="154479"/>
                  </a:lnTo>
                  <a:lnTo>
                    <a:pt x="3638" y="201259"/>
                  </a:lnTo>
                  <a:lnTo>
                    <a:pt x="0" y="225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7295" y="4133430"/>
              <a:ext cx="2839085" cy="912494"/>
            </a:xfrm>
            <a:custGeom>
              <a:avLst/>
              <a:gdLst/>
              <a:ahLst/>
              <a:cxnLst/>
              <a:rect l="l" t="t" r="r" b="b"/>
              <a:pathLst>
                <a:path w="2839085" h="912495">
                  <a:moveTo>
                    <a:pt x="1240066" y="225869"/>
                  </a:moveTo>
                  <a:lnTo>
                    <a:pt x="1225765" y="177416"/>
                  </a:lnTo>
                  <a:lnTo>
                    <a:pt x="1184879" y="132584"/>
                  </a:lnTo>
                  <a:lnTo>
                    <a:pt x="1120435" y="92476"/>
                  </a:lnTo>
                  <a:lnTo>
                    <a:pt x="1080324" y="74537"/>
                  </a:lnTo>
                  <a:lnTo>
                    <a:pt x="1035458" y="58193"/>
                  </a:lnTo>
                  <a:lnTo>
                    <a:pt x="986215" y="43581"/>
                  </a:lnTo>
                  <a:lnTo>
                    <a:pt x="932974" y="30838"/>
                  </a:lnTo>
                  <a:lnTo>
                    <a:pt x="876112" y="20104"/>
                  </a:lnTo>
                  <a:lnTo>
                    <a:pt x="816008" y="11515"/>
                  </a:lnTo>
                  <a:lnTo>
                    <a:pt x="753041" y="5209"/>
                  </a:lnTo>
                  <a:lnTo>
                    <a:pt x="687587" y="1325"/>
                  </a:lnTo>
                  <a:lnTo>
                    <a:pt x="620026" y="0"/>
                  </a:lnTo>
                  <a:lnTo>
                    <a:pt x="552468" y="1325"/>
                  </a:lnTo>
                  <a:lnTo>
                    <a:pt x="487016" y="5209"/>
                  </a:lnTo>
                  <a:lnTo>
                    <a:pt x="424050" y="11515"/>
                  </a:lnTo>
                  <a:lnTo>
                    <a:pt x="363948" y="20104"/>
                  </a:lnTo>
                  <a:lnTo>
                    <a:pt x="307087" y="30838"/>
                  </a:lnTo>
                  <a:lnTo>
                    <a:pt x="253847" y="43581"/>
                  </a:lnTo>
                  <a:lnTo>
                    <a:pt x="204605" y="58193"/>
                  </a:lnTo>
                  <a:lnTo>
                    <a:pt x="159740" y="74537"/>
                  </a:lnTo>
                  <a:lnTo>
                    <a:pt x="119629" y="92476"/>
                  </a:lnTo>
                  <a:lnTo>
                    <a:pt x="84652" y="111871"/>
                  </a:lnTo>
                  <a:lnTo>
                    <a:pt x="31609" y="154479"/>
                  </a:lnTo>
                  <a:lnTo>
                    <a:pt x="3638" y="201259"/>
                  </a:lnTo>
                  <a:lnTo>
                    <a:pt x="0" y="225869"/>
                  </a:lnTo>
                  <a:lnTo>
                    <a:pt x="3638" y="250479"/>
                  </a:lnTo>
                  <a:lnTo>
                    <a:pt x="31609" y="297259"/>
                  </a:lnTo>
                  <a:lnTo>
                    <a:pt x="84652" y="339867"/>
                  </a:lnTo>
                  <a:lnTo>
                    <a:pt x="119629" y="359262"/>
                  </a:lnTo>
                  <a:lnTo>
                    <a:pt x="159740" y="377201"/>
                  </a:lnTo>
                  <a:lnTo>
                    <a:pt x="204605" y="393545"/>
                  </a:lnTo>
                  <a:lnTo>
                    <a:pt x="253847" y="408157"/>
                  </a:lnTo>
                  <a:lnTo>
                    <a:pt x="307087" y="420900"/>
                  </a:lnTo>
                  <a:lnTo>
                    <a:pt x="363948" y="431634"/>
                  </a:lnTo>
                  <a:lnTo>
                    <a:pt x="424050" y="440223"/>
                  </a:lnTo>
                  <a:lnTo>
                    <a:pt x="487016" y="446529"/>
                  </a:lnTo>
                  <a:lnTo>
                    <a:pt x="552468" y="450413"/>
                  </a:lnTo>
                  <a:lnTo>
                    <a:pt x="620026" y="451739"/>
                  </a:lnTo>
                  <a:lnTo>
                    <a:pt x="687587" y="450413"/>
                  </a:lnTo>
                  <a:lnTo>
                    <a:pt x="753041" y="446529"/>
                  </a:lnTo>
                  <a:lnTo>
                    <a:pt x="816008" y="440223"/>
                  </a:lnTo>
                  <a:lnTo>
                    <a:pt x="876112" y="431634"/>
                  </a:lnTo>
                  <a:lnTo>
                    <a:pt x="932974" y="420900"/>
                  </a:lnTo>
                  <a:lnTo>
                    <a:pt x="986215" y="408157"/>
                  </a:lnTo>
                  <a:lnTo>
                    <a:pt x="1035458" y="393545"/>
                  </a:lnTo>
                  <a:lnTo>
                    <a:pt x="1080324" y="377201"/>
                  </a:lnTo>
                  <a:lnTo>
                    <a:pt x="1120435" y="359262"/>
                  </a:lnTo>
                  <a:lnTo>
                    <a:pt x="1155413" y="339867"/>
                  </a:lnTo>
                  <a:lnTo>
                    <a:pt x="1208456" y="297259"/>
                  </a:lnTo>
                  <a:lnTo>
                    <a:pt x="1236427" y="250479"/>
                  </a:lnTo>
                  <a:lnTo>
                    <a:pt x="1240066" y="225869"/>
                  </a:lnTo>
                </a:path>
                <a:path w="2839085" h="912495">
                  <a:moveTo>
                    <a:pt x="2838513" y="672592"/>
                  </a:moveTo>
                  <a:lnTo>
                    <a:pt x="2824128" y="621130"/>
                  </a:lnTo>
                  <a:lnTo>
                    <a:pt x="2783001" y="573514"/>
                  </a:lnTo>
                  <a:lnTo>
                    <a:pt x="2718176" y="530916"/>
                  </a:lnTo>
                  <a:lnTo>
                    <a:pt x="2677828" y="511864"/>
                  </a:lnTo>
                  <a:lnTo>
                    <a:pt x="2632696" y="494505"/>
                  </a:lnTo>
                  <a:lnTo>
                    <a:pt x="2583162" y="478987"/>
                  </a:lnTo>
                  <a:lnTo>
                    <a:pt x="2529606" y="465454"/>
                  </a:lnTo>
                  <a:lnTo>
                    <a:pt x="2472407" y="454053"/>
                  </a:lnTo>
                  <a:lnTo>
                    <a:pt x="2411947" y="444931"/>
                  </a:lnTo>
                  <a:lnTo>
                    <a:pt x="2348607" y="438234"/>
                  </a:lnTo>
                  <a:lnTo>
                    <a:pt x="2282765" y="434109"/>
                  </a:lnTo>
                  <a:lnTo>
                    <a:pt x="2214803" y="432701"/>
                  </a:lnTo>
                  <a:lnTo>
                    <a:pt x="2146844" y="434109"/>
                  </a:lnTo>
                  <a:lnTo>
                    <a:pt x="2081004" y="438234"/>
                  </a:lnTo>
                  <a:lnTo>
                    <a:pt x="2017664" y="444931"/>
                  </a:lnTo>
                  <a:lnTo>
                    <a:pt x="1957205" y="454053"/>
                  </a:lnTo>
                  <a:lnTo>
                    <a:pt x="1900007" y="465454"/>
                  </a:lnTo>
                  <a:lnTo>
                    <a:pt x="1846450" y="478987"/>
                  </a:lnTo>
                  <a:lnTo>
                    <a:pt x="1796915" y="494505"/>
                  </a:lnTo>
                  <a:lnTo>
                    <a:pt x="1751783" y="511864"/>
                  </a:lnTo>
                  <a:lnTo>
                    <a:pt x="1711434" y="530916"/>
                  </a:lnTo>
                  <a:lnTo>
                    <a:pt x="1676249" y="551515"/>
                  </a:lnTo>
                  <a:lnTo>
                    <a:pt x="1622891" y="596768"/>
                  </a:lnTo>
                  <a:lnTo>
                    <a:pt x="1594754" y="646453"/>
                  </a:lnTo>
                  <a:lnTo>
                    <a:pt x="1591094" y="672592"/>
                  </a:lnTo>
                  <a:lnTo>
                    <a:pt x="1594754" y="698730"/>
                  </a:lnTo>
                  <a:lnTo>
                    <a:pt x="1622891" y="748414"/>
                  </a:lnTo>
                  <a:lnTo>
                    <a:pt x="1676249" y="793665"/>
                  </a:lnTo>
                  <a:lnTo>
                    <a:pt x="1711434" y="814263"/>
                  </a:lnTo>
                  <a:lnTo>
                    <a:pt x="1751783" y="833313"/>
                  </a:lnTo>
                  <a:lnTo>
                    <a:pt x="1796915" y="850671"/>
                  </a:lnTo>
                  <a:lnTo>
                    <a:pt x="1846450" y="866188"/>
                  </a:lnTo>
                  <a:lnTo>
                    <a:pt x="1900007" y="879720"/>
                  </a:lnTo>
                  <a:lnTo>
                    <a:pt x="1957205" y="891120"/>
                  </a:lnTo>
                  <a:lnTo>
                    <a:pt x="2017664" y="900241"/>
                  </a:lnTo>
                  <a:lnTo>
                    <a:pt x="2081004" y="906937"/>
                  </a:lnTo>
                  <a:lnTo>
                    <a:pt x="2146844" y="911062"/>
                  </a:lnTo>
                  <a:lnTo>
                    <a:pt x="2214803" y="912469"/>
                  </a:lnTo>
                  <a:lnTo>
                    <a:pt x="2282765" y="911062"/>
                  </a:lnTo>
                  <a:lnTo>
                    <a:pt x="2348607" y="906937"/>
                  </a:lnTo>
                  <a:lnTo>
                    <a:pt x="2411947" y="900241"/>
                  </a:lnTo>
                  <a:lnTo>
                    <a:pt x="2472407" y="891120"/>
                  </a:lnTo>
                  <a:lnTo>
                    <a:pt x="2529606" y="879720"/>
                  </a:lnTo>
                  <a:lnTo>
                    <a:pt x="2583162" y="866188"/>
                  </a:lnTo>
                  <a:lnTo>
                    <a:pt x="2632696" y="850671"/>
                  </a:lnTo>
                  <a:lnTo>
                    <a:pt x="2677828" y="833313"/>
                  </a:lnTo>
                  <a:lnTo>
                    <a:pt x="2718176" y="814263"/>
                  </a:lnTo>
                  <a:lnTo>
                    <a:pt x="2753360" y="793665"/>
                  </a:lnTo>
                  <a:lnTo>
                    <a:pt x="2806717" y="748414"/>
                  </a:lnTo>
                  <a:lnTo>
                    <a:pt x="2834853" y="698730"/>
                  </a:lnTo>
                  <a:lnTo>
                    <a:pt x="2838513" y="672592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95201" y="2436101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0" y="225856"/>
                  </a:moveTo>
                  <a:lnTo>
                    <a:pt x="14598" y="277649"/>
                  </a:lnTo>
                  <a:lnTo>
                    <a:pt x="56181" y="325191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  <a:lnTo>
                    <a:pt x="1101803" y="199516"/>
                  </a:lnTo>
                  <a:lnTo>
                    <a:pt x="1073296" y="149683"/>
                  </a:lnTo>
                  <a:lnTo>
                    <a:pt x="1019462" y="104776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95201" y="2436101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1105522" y="225856"/>
                  </a:moveTo>
                  <a:lnTo>
                    <a:pt x="1090923" y="174069"/>
                  </a:lnTo>
                  <a:lnTo>
                    <a:pt x="1049337" y="126529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lnTo>
                    <a:pt x="3718" y="252199"/>
                  </a:lnTo>
                  <a:lnTo>
                    <a:pt x="32224" y="302036"/>
                  </a:lnTo>
                  <a:lnTo>
                    <a:pt x="86056" y="346946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30300" y="1396713"/>
            <a:ext cx="5128895" cy="2059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latin typeface="Tahoma"/>
                <a:cs typeface="Tahoma"/>
              </a:rPr>
              <a:t>Sup</a:t>
            </a:r>
            <a:r>
              <a:rPr sz="2050" spc="-85" dirty="0">
                <a:latin typeface="Tahoma"/>
                <a:cs typeface="Tahoma"/>
              </a:rPr>
              <a:t>p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ch</a:t>
            </a:r>
            <a:r>
              <a:rPr sz="2050" spc="-90" dirty="0">
                <a:latin typeface="Tahoma"/>
                <a:cs typeface="Tahoma"/>
              </a:rPr>
              <a:t>o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rderin</a:t>
            </a:r>
            <a:r>
              <a:rPr sz="2050" spc="-145" dirty="0">
                <a:latin typeface="Tahoma"/>
                <a:cs typeface="Tahoma"/>
              </a:rPr>
              <a:t>g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endParaRPr sz="20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Bookman Old Style"/>
              <a:cs typeface="Bookman Old Style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R="1148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22" name="object 22"/>
          <p:cNvSpPr txBox="1"/>
          <p:nvPr/>
        </p:nvSpPr>
        <p:spPr>
          <a:xfrm>
            <a:off x="1130300" y="4198465"/>
            <a:ext cx="5339080" cy="25742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56260" algn="ctr">
              <a:lnSpc>
                <a:spcPct val="100000"/>
              </a:lnSpc>
              <a:spcBef>
                <a:spcPts val="115"/>
              </a:spcBef>
            </a:pPr>
            <a:r>
              <a:rPr sz="1450" spc="5" dirty="0">
                <a:latin typeface="Arial"/>
                <a:cs typeface="Arial"/>
              </a:rPr>
              <a:t>Burglary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R="316230" algn="r">
              <a:lnSpc>
                <a:spcPts val="1680"/>
              </a:lnSpc>
            </a:pPr>
            <a:r>
              <a:rPr sz="1450" spc="5" dirty="0">
                <a:latin typeface="Arial"/>
                <a:cs typeface="Arial"/>
              </a:rPr>
              <a:t>Earthquake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2400"/>
              </a:lnSpc>
              <a:tabLst>
                <a:tab pos="216471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35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5029200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074670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4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6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latin typeface="Tahoma"/>
                <a:cs typeface="Tahoma"/>
              </a:rPr>
              <a:t>?	</a:t>
            </a:r>
            <a:r>
              <a:rPr sz="2050" spc="-145" dirty="0">
                <a:latin typeface="Tahoma"/>
                <a:cs typeface="Tahoma"/>
              </a:rPr>
              <a:t>Yes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80860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4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9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95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C42B9-B497-47D9-AD80-F5C96163806C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F36C2D-F744-491B-8B78-3EF3E250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6223" y="1906869"/>
            <a:ext cx="2966085" cy="3150235"/>
            <a:chOff x="3446223" y="1906869"/>
            <a:chExt cx="2966085" cy="3150235"/>
          </a:xfrm>
        </p:grpSpPr>
        <p:sp>
          <p:nvSpPr>
            <p:cNvPr id="4" name="object 4"/>
            <p:cNvSpPr/>
            <p:nvPr/>
          </p:nvSpPr>
          <p:spPr>
            <a:xfrm>
              <a:off x="4419904" y="2175941"/>
              <a:ext cx="895985" cy="398145"/>
            </a:xfrm>
            <a:custGeom>
              <a:avLst/>
              <a:gdLst/>
              <a:ahLst/>
              <a:cxnLst/>
              <a:rect l="l" t="t" r="r" b="b"/>
              <a:pathLst>
                <a:path w="895985" h="398144">
                  <a:moveTo>
                    <a:pt x="0" y="0"/>
                  </a:moveTo>
                  <a:lnTo>
                    <a:pt x="895591" y="398043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7205" y="2482049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4">
                  <a:moveTo>
                    <a:pt x="0" y="75933"/>
                  </a:moveTo>
                  <a:lnTo>
                    <a:pt x="183946" y="112217"/>
                  </a:lnTo>
                  <a:lnTo>
                    <a:pt x="33756" y="0"/>
                  </a:lnTo>
                  <a:lnTo>
                    <a:pt x="0" y="75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0316" y="2308618"/>
              <a:ext cx="1205230" cy="802005"/>
            </a:xfrm>
            <a:custGeom>
              <a:avLst/>
              <a:gdLst/>
              <a:ahLst/>
              <a:cxnLst/>
              <a:rect l="l" t="t" r="r" b="b"/>
              <a:pathLst>
                <a:path w="1205229" h="802005">
                  <a:moveTo>
                    <a:pt x="1105128" y="190601"/>
                  </a:moveTo>
                  <a:lnTo>
                    <a:pt x="1205179" y="265366"/>
                  </a:lnTo>
                  <a:lnTo>
                    <a:pt x="1082649" y="241185"/>
                  </a:lnTo>
                </a:path>
                <a:path w="1205229" h="802005">
                  <a:moveTo>
                    <a:pt x="0" y="0"/>
                  </a:moveTo>
                  <a:lnTo>
                    <a:pt x="547306" y="801611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48390" y="2977070"/>
              <a:ext cx="137795" cy="174625"/>
            </a:xfrm>
            <a:custGeom>
              <a:avLst/>
              <a:gdLst/>
              <a:ahLst/>
              <a:cxnLst/>
              <a:rect l="l" t="t" r="r" b="b"/>
              <a:pathLst>
                <a:path w="137795" h="174625">
                  <a:moveTo>
                    <a:pt x="0" y="46863"/>
                  </a:moveTo>
                  <a:lnTo>
                    <a:pt x="137401" y="174421"/>
                  </a:lnTo>
                  <a:lnTo>
                    <a:pt x="68630" y="0"/>
                  </a:lnTo>
                  <a:lnTo>
                    <a:pt x="0" y="46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6094" y="2750883"/>
              <a:ext cx="1020444" cy="387350"/>
            </a:xfrm>
            <a:custGeom>
              <a:avLst/>
              <a:gdLst/>
              <a:ahLst/>
              <a:cxnLst/>
              <a:rect l="l" t="t" r="r" b="b"/>
              <a:pathLst>
                <a:path w="1020445" h="387350">
                  <a:moveTo>
                    <a:pt x="45720" y="243154"/>
                  </a:moveTo>
                  <a:lnTo>
                    <a:pt x="91528" y="359346"/>
                  </a:lnTo>
                  <a:lnTo>
                    <a:pt x="0" y="274370"/>
                  </a:lnTo>
                </a:path>
                <a:path w="1020445" h="387350">
                  <a:moveTo>
                    <a:pt x="1020292" y="0"/>
                  </a:moveTo>
                  <a:lnTo>
                    <a:pt x="561441" y="386981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9347" y="3020453"/>
              <a:ext cx="167005" cy="149860"/>
            </a:xfrm>
            <a:custGeom>
              <a:avLst/>
              <a:gdLst/>
              <a:ahLst/>
              <a:cxnLst/>
              <a:rect l="l" t="t" r="r" b="b"/>
              <a:pathLst>
                <a:path w="167004" h="149860">
                  <a:moveTo>
                    <a:pt x="0" y="149618"/>
                  </a:moveTo>
                  <a:lnTo>
                    <a:pt x="166535" y="63525"/>
                  </a:lnTo>
                  <a:lnTo>
                    <a:pt x="112966" y="0"/>
                  </a:lnTo>
                  <a:lnTo>
                    <a:pt x="0" y="149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7536" y="3038195"/>
              <a:ext cx="111125" cy="99695"/>
            </a:xfrm>
            <a:custGeom>
              <a:avLst/>
              <a:gdLst/>
              <a:ahLst/>
              <a:cxnLst/>
              <a:rect l="l" t="t" r="r" b="b"/>
              <a:pathLst>
                <a:path w="111125" h="99694">
                  <a:moveTo>
                    <a:pt x="110947" y="42316"/>
                  </a:moveTo>
                  <a:lnTo>
                    <a:pt x="0" y="99669"/>
                  </a:lnTo>
                  <a:lnTo>
                    <a:pt x="75247" y="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4643" y="1917941"/>
              <a:ext cx="1129665" cy="452120"/>
            </a:xfrm>
            <a:custGeom>
              <a:avLst/>
              <a:gdLst/>
              <a:ahLst/>
              <a:cxnLst/>
              <a:rect l="l" t="t" r="r" b="b"/>
              <a:pathLst>
                <a:path w="1129664" h="452119">
                  <a:moveTo>
                    <a:pt x="0" y="225856"/>
                  </a:moveTo>
                  <a:lnTo>
                    <a:pt x="14915" y="277649"/>
                  </a:lnTo>
                  <a:lnTo>
                    <a:pt x="57401" y="325191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  <a:lnTo>
                    <a:pt x="1125687" y="199516"/>
                  </a:lnTo>
                  <a:lnTo>
                    <a:pt x="1096563" y="149683"/>
                  </a:lnTo>
                  <a:lnTo>
                    <a:pt x="1041563" y="104776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4643" y="1917941"/>
              <a:ext cx="1536700" cy="2740660"/>
            </a:xfrm>
            <a:custGeom>
              <a:avLst/>
              <a:gdLst/>
              <a:ahLst/>
              <a:cxnLst/>
              <a:rect l="l" t="t" r="r" b="b"/>
              <a:pathLst>
                <a:path w="1536700" h="2740660">
                  <a:moveTo>
                    <a:pt x="1129487" y="225856"/>
                  </a:moveTo>
                  <a:lnTo>
                    <a:pt x="1114571" y="174069"/>
                  </a:lnTo>
                  <a:lnTo>
                    <a:pt x="1072086" y="126529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lnTo>
                    <a:pt x="3799" y="252199"/>
                  </a:lnTo>
                  <a:lnTo>
                    <a:pt x="32923" y="302036"/>
                  </a:lnTo>
                  <a:lnTo>
                    <a:pt x="87923" y="346946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</a:path>
                <a:path w="1536700" h="2740660">
                  <a:moveTo>
                    <a:pt x="933716" y="2496972"/>
                  </a:moveTo>
                  <a:lnTo>
                    <a:pt x="1536306" y="2740215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2189" y="4569891"/>
              <a:ext cx="185420" cy="107314"/>
            </a:xfrm>
            <a:custGeom>
              <a:avLst/>
              <a:gdLst/>
              <a:ahLst/>
              <a:cxnLst/>
              <a:rect l="l" t="t" r="r" b="b"/>
              <a:pathLst>
                <a:path w="185420" h="107314">
                  <a:moveTo>
                    <a:pt x="0" y="77063"/>
                  </a:moveTo>
                  <a:lnTo>
                    <a:pt x="185089" y="106972"/>
                  </a:lnTo>
                  <a:lnTo>
                    <a:pt x="31115" y="0"/>
                  </a:lnTo>
                  <a:lnTo>
                    <a:pt x="0" y="77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7658" y="3458514"/>
              <a:ext cx="410845" cy="1200150"/>
            </a:xfrm>
            <a:custGeom>
              <a:avLst/>
              <a:gdLst/>
              <a:ahLst/>
              <a:cxnLst/>
              <a:rect l="l" t="t" r="r" b="b"/>
              <a:pathLst>
                <a:path w="410845" h="1200150">
                  <a:moveTo>
                    <a:pt x="20713" y="1128382"/>
                  </a:moveTo>
                  <a:lnTo>
                    <a:pt x="123291" y="1199642"/>
                  </a:lnTo>
                  <a:lnTo>
                    <a:pt x="0" y="1179728"/>
                  </a:lnTo>
                </a:path>
                <a:path w="410845" h="1200150">
                  <a:moveTo>
                    <a:pt x="68008" y="0"/>
                  </a:moveTo>
                  <a:lnTo>
                    <a:pt x="410768" y="1100137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9229" y="4419447"/>
              <a:ext cx="94615" cy="187325"/>
            </a:xfrm>
            <a:custGeom>
              <a:avLst/>
              <a:gdLst/>
              <a:ahLst/>
              <a:cxnLst/>
              <a:rect l="l" t="t" r="r" b="b"/>
              <a:pathLst>
                <a:path w="94614" h="187325">
                  <a:moveTo>
                    <a:pt x="0" y="24714"/>
                  </a:moveTo>
                  <a:lnTo>
                    <a:pt x="94056" y="186893"/>
                  </a:lnTo>
                  <a:lnTo>
                    <a:pt x="79336" y="0"/>
                  </a:lnTo>
                  <a:lnTo>
                    <a:pt x="0" y="24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3814" y="3392169"/>
              <a:ext cx="1094740" cy="1166495"/>
            </a:xfrm>
            <a:custGeom>
              <a:avLst/>
              <a:gdLst/>
              <a:ahLst/>
              <a:cxnLst/>
              <a:rect l="l" t="t" r="r" b="b"/>
              <a:pathLst>
                <a:path w="1094739" h="1166495">
                  <a:moveTo>
                    <a:pt x="1084808" y="1041971"/>
                  </a:moveTo>
                  <a:lnTo>
                    <a:pt x="1094613" y="1166482"/>
                  </a:lnTo>
                  <a:lnTo>
                    <a:pt x="1031951" y="1058430"/>
                  </a:lnTo>
                </a:path>
                <a:path w="1094739" h="1166495">
                  <a:moveTo>
                    <a:pt x="492023" y="0"/>
                  </a:moveTo>
                  <a:lnTo>
                    <a:pt x="0" y="729742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5886" y="3988523"/>
              <a:ext cx="137160" cy="175260"/>
            </a:xfrm>
            <a:custGeom>
              <a:avLst/>
              <a:gdLst/>
              <a:ahLst/>
              <a:cxnLst/>
              <a:rect l="l" t="t" r="r" b="b"/>
              <a:pathLst>
                <a:path w="137160" h="175260">
                  <a:moveTo>
                    <a:pt x="0" y="174815"/>
                  </a:moveTo>
                  <a:lnTo>
                    <a:pt x="136652" y="46456"/>
                  </a:lnTo>
                  <a:lnTo>
                    <a:pt x="67754" y="0"/>
                  </a:lnTo>
                  <a:lnTo>
                    <a:pt x="0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03814" y="4005452"/>
              <a:ext cx="91440" cy="116839"/>
            </a:xfrm>
            <a:custGeom>
              <a:avLst/>
              <a:gdLst/>
              <a:ahLst/>
              <a:cxnLst/>
              <a:rect l="l" t="t" r="r" b="b"/>
              <a:pathLst>
                <a:path w="91439" h="116839">
                  <a:moveTo>
                    <a:pt x="91033" y="30949"/>
                  </a:moveTo>
                  <a:lnTo>
                    <a:pt x="0" y="116459"/>
                  </a:lnTo>
                  <a:lnTo>
                    <a:pt x="45135" y="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3602" y="3115906"/>
              <a:ext cx="739140" cy="452120"/>
            </a:xfrm>
            <a:custGeom>
              <a:avLst/>
              <a:gdLst/>
              <a:ahLst/>
              <a:cxnLst/>
              <a:rect l="l" t="t" r="r" b="b"/>
              <a:pathLst>
                <a:path w="739139" h="452120">
                  <a:moveTo>
                    <a:pt x="0" y="225869"/>
                  </a:moveTo>
                  <a:lnTo>
                    <a:pt x="18830" y="297258"/>
                  </a:lnTo>
                  <a:lnTo>
                    <a:pt x="41227" y="329664"/>
                  </a:lnTo>
                  <a:lnTo>
                    <a:pt x="71265" y="359258"/>
                  </a:lnTo>
                  <a:lnTo>
                    <a:pt x="108183" y="385575"/>
                  </a:lnTo>
                  <a:lnTo>
                    <a:pt x="151221" y="408149"/>
                  </a:lnTo>
                  <a:lnTo>
                    <a:pt x="199619" y="426516"/>
                  </a:lnTo>
                  <a:lnTo>
                    <a:pt x="252616" y="440212"/>
                  </a:lnTo>
                  <a:lnTo>
                    <a:pt x="309452" y="448770"/>
                  </a:lnTo>
                  <a:lnTo>
                    <a:pt x="369366" y="451726"/>
                  </a:lnTo>
                  <a:lnTo>
                    <a:pt x="429281" y="448770"/>
                  </a:lnTo>
                  <a:lnTo>
                    <a:pt x="486118" y="440212"/>
                  </a:lnTo>
                  <a:lnTo>
                    <a:pt x="539116" y="426516"/>
                  </a:lnTo>
                  <a:lnTo>
                    <a:pt x="587516" y="408149"/>
                  </a:lnTo>
                  <a:lnTo>
                    <a:pt x="630556" y="385575"/>
                  </a:lnTo>
                  <a:lnTo>
                    <a:pt x="667476" y="359258"/>
                  </a:lnTo>
                  <a:lnTo>
                    <a:pt x="697516" y="329664"/>
                  </a:lnTo>
                  <a:lnTo>
                    <a:pt x="719914" y="297258"/>
                  </a:lnTo>
                  <a:lnTo>
                    <a:pt x="738746" y="225869"/>
                  </a:lnTo>
                  <a:lnTo>
                    <a:pt x="733911" y="189233"/>
                  </a:lnTo>
                  <a:lnTo>
                    <a:pt x="697516" y="122071"/>
                  </a:lnTo>
                  <a:lnTo>
                    <a:pt x="667476" y="92476"/>
                  </a:lnTo>
                  <a:lnTo>
                    <a:pt x="630556" y="66157"/>
                  </a:lnTo>
                  <a:lnTo>
                    <a:pt x="587516" y="43581"/>
                  </a:lnTo>
                  <a:lnTo>
                    <a:pt x="539116" y="25212"/>
                  </a:lnTo>
                  <a:lnTo>
                    <a:pt x="486118" y="11515"/>
                  </a:lnTo>
                  <a:lnTo>
                    <a:pt x="429281" y="2956"/>
                  </a:lnTo>
                  <a:lnTo>
                    <a:pt x="369366" y="0"/>
                  </a:lnTo>
                  <a:lnTo>
                    <a:pt x="309452" y="2956"/>
                  </a:lnTo>
                  <a:lnTo>
                    <a:pt x="252616" y="11515"/>
                  </a:lnTo>
                  <a:lnTo>
                    <a:pt x="199619" y="25212"/>
                  </a:lnTo>
                  <a:lnTo>
                    <a:pt x="151221" y="43581"/>
                  </a:lnTo>
                  <a:lnTo>
                    <a:pt x="108183" y="66157"/>
                  </a:lnTo>
                  <a:lnTo>
                    <a:pt x="71265" y="92476"/>
                  </a:lnTo>
                  <a:lnTo>
                    <a:pt x="41227" y="122071"/>
                  </a:lnTo>
                  <a:lnTo>
                    <a:pt x="18830" y="154479"/>
                  </a:lnTo>
                  <a:lnTo>
                    <a:pt x="0" y="225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3602" y="3115906"/>
              <a:ext cx="739140" cy="452120"/>
            </a:xfrm>
            <a:custGeom>
              <a:avLst/>
              <a:gdLst/>
              <a:ahLst/>
              <a:cxnLst/>
              <a:rect l="l" t="t" r="r" b="b"/>
              <a:pathLst>
                <a:path w="739139" h="452120">
                  <a:moveTo>
                    <a:pt x="738746" y="225869"/>
                  </a:moveTo>
                  <a:lnTo>
                    <a:pt x="719914" y="154479"/>
                  </a:lnTo>
                  <a:lnTo>
                    <a:pt x="697516" y="122071"/>
                  </a:lnTo>
                  <a:lnTo>
                    <a:pt x="667476" y="92476"/>
                  </a:lnTo>
                  <a:lnTo>
                    <a:pt x="630556" y="66157"/>
                  </a:lnTo>
                  <a:lnTo>
                    <a:pt x="587516" y="43581"/>
                  </a:lnTo>
                  <a:lnTo>
                    <a:pt x="539116" y="25212"/>
                  </a:lnTo>
                  <a:lnTo>
                    <a:pt x="486118" y="11515"/>
                  </a:lnTo>
                  <a:lnTo>
                    <a:pt x="429281" y="2956"/>
                  </a:lnTo>
                  <a:lnTo>
                    <a:pt x="369366" y="0"/>
                  </a:lnTo>
                  <a:lnTo>
                    <a:pt x="309452" y="2956"/>
                  </a:lnTo>
                  <a:lnTo>
                    <a:pt x="252616" y="11515"/>
                  </a:lnTo>
                  <a:lnTo>
                    <a:pt x="199619" y="25212"/>
                  </a:lnTo>
                  <a:lnTo>
                    <a:pt x="151221" y="43581"/>
                  </a:lnTo>
                  <a:lnTo>
                    <a:pt x="108183" y="66157"/>
                  </a:lnTo>
                  <a:lnTo>
                    <a:pt x="71265" y="92476"/>
                  </a:lnTo>
                  <a:lnTo>
                    <a:pt x="41227" y="122071"/>
                  </a:lnTo>
                  <a:lnTo>
                    <a:pt x="18830" y="154479"/>
                  </a:lnTo>
                  <a:lnTo>
                    <a:pt x="0" y="225869"/>
                  </a:lnTo>
                  <a:lnTo>
                    <a:pt x="4834" y="262505"/>
                  </a:lnTo>
                  <a:lnTo>
                    <a:pt x="41227" y="329664"/>
                  </a:lnTo>
                  <a:lnTo>
                    <a:pt x="71265" y="359258"/>
                  </a:lnTo>
                  <a:lnTo>
                    <a:pt x="108183" y="385575"/>
                  </a:lnTo>
                  <a:lnTo>
                    <a:pt x="151221" y="408149"/>
                  </a:lnTo>
                  <a:lnTo>
                    <a:pt x="199619" y="426516"/>
                  </a:lnTo>
                  <a:lnTo>
                    <a:pt x="252616" y="440212"/>
                  </a:lnTo>
                  <a:lnTo>
                    <a:pt x="309452" y="448770"/>
                  </a:lnTo>
                  <a:lnTo>
                    <a:pt x="369366" y="451726"/>
                  </a:lnTo>
                  <a:lnTo>
                    <a:pt x="429281" y="448770"/>
                  </a:lnTo>
                  <a:lnTo>
                    <a:pt x="486118" y="440212"/>
                  </a:lnTo>
                  <a:lnTo>
                    <a:pt x="539116" y="426516"/>
                  </a:lnTo>
                  <a:lnTo>
                    <a:pt x="587516" y="408149"/>
                  </a:lnTo>
                  <a:lnTo>
                    <a:pt x="630556" y="385575"/>
                  </a:lnTo>
                  <a:lnTo>
                    <a:pt x="667476" y="359258"/>
                  </a:lnTo>
                  <a:lnTo>
                    <a:pt x="697516" y="329664"/>
                  </a:lnTo>
                  <a:lnTo>
                    <a:pt x="719914" y="297258"/>
                  </a:lnTo>
                  <a:lnTo>
                    <a:pt x="738746" y="225869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7295" y="4133430"/>
              <a:ext cx="1240155" cy="452120"/>
            </a:xfrm>
            <a:custGeom>
              <a:avLst/>
              <a:gdLst/>
              <a:ahLst/>
              <a:cxnLst/>
              <a:rect l="l" t="t" r="r" b="b"/>
              <a:pathLst>
                <a:path w="1240154" h="452120">
                  <a:moveTo>
                    <a:pt x="0" y="225869"/>
                  </a:moveTo>
                  <a:lnTo>
                    <a:pt x="14300" y="274322"/>
                  </a:lnTo>
                  <a:lnTo>
                    <a:pt x="55185" y="319154"/>
                  </a:lnTo>
                  <a:lnTo>
                    <a:pt x="119629" y="359262"/>
                  </a:lnTo>
                  <a:lnTo>
                    <a:pt x="159740" y="377201"/>
                  </a:lnTo>
                  <a:lnTo>
                    <a:pt x="204605" y="393545"/>
                  </a:lnTo>
                  <a:lnTo>
                    <a:pt x="253847" y="408157"/>
                  </a:lnTo>
                  <a:lnTo>
                    <a:pt x="307087" y="420900"/>
                  </a:lnTo>
                  <a:lnTo>
                    <a:pt x="363948" y="431634"/>
                  </a:lnTo>
                  <a:lnTo>
                    <a:pt x="424050" y="440223"/>
                  </a:lnTo>
                  <a:lnTo>
                    <a:pt x="487016" y="446529"/>
                  </a:lnTo>
                  <a:lnTo>
                    <a:pt x="552468" y="450413"/>
                  </a:lnTo>
                  <a:lnTo>
                    <a:pt x="620026" y="451739"/>
                  </a:lnTo>
                  <a:lnTo>
                    <a:pt x="687587" y="450413"/>
                  </a:lnTo>
                  <a:lnTo>
                    <a:pt x="753041" y="446529"/>
                  </a:lnTo>
                  <a:lnTo>
                    <a:pt x="816008" y="440223"/>
                  </a:lnTo>
                  <a:lnTo>
                    <a:pt x="876112" y="431634"/>
                  </a:lnTo>
                  <a:lnTo>
                    <a:pt x="932974" y="420900"/>
                  </a:lnTo>
                  <a:lnTo>
                    <a:pt x="986215" y="408157"/>
                  </a:lnTo>
                  <a:lnTo>
                    <a:pt x="1035458" y="393545"/>
                  </a:lnTo>
                  <a:lnTo>
                    <a:pt x="1080324" y="377201"/>
                  </a:lnTo>
                  <a:lnTo>
                    <a:pt x="1120435" y="359262"/>
                  </a:lnTo>
                  <a:lnTo>
                    <a:pt x="1155413" y="339867"/>
                  </a:lnTo>
                  <a:lnTo>
                    <a:pt x="1208456" y="297259"/>
                  </a:lnTo>
                  <a:lnTo>
                    <a:pt x="1236427" y="250479"/>
                  </a:lnTo>
                  <a:lnTo>
                    <a:pt x="1240066" y="225869"/>
                  </a:lnTo>
                  <a:lnTo>
                    <a:pt x="1236427" y="201259"/>
                  </a:lnTo>
                  <a:lnTo>
                    <a:pt x="1208456" y="154479"/>
                  </a:lnTo>
                  <a:lnTo>
                    <a:pt x="1155413" y="111871"/>
                  </a:lnTo>
                  <a:lnTo>
                    <a:pt x="1120435" y="92476"/>
                  </a:lnTo>
                  <a:lnTo>
                    <a:pt x="1080324" y="74537"/>
                  </a:lnTo>
                  <a:lnTo>
                    <a:pt x="1035458" y="58193"/>
                  </a:lnTo>
                  <a:lnTo>
                    <a:pt x="986215" y="43581"/>
                  </a:lnTo>
                  <a:lnTo>
                    <a:pt x="932974" y="30838"/>
                  </a:lnTo>
                  <a:lnTo>
                    <a:pt x="876112" y="20104"/>
                  </a:lnTo>
                  <a:lnTo>
                    <a:pt x="816008" y="11515"/>
                  </a:lnTo>
                  <a:lnTo>
                    <a:pt x="753041" y="5209"/>
                  </a:lnTo>
                  <a:lnTo>
                    <a:pt x="687587" y="1325"/>
                  </a:lnTo>
                  <a:lnTo>
                    <a:pt x="620026" y="0"/>
                  </a:lnTo>
                  <a:lnTo>
                    <a:pt x="552468" y="1325"/>
                  </a:lnTo>
                  <a:lnTo>
                    <a:pt x="487016" y="5209"/>
                  </a:lnTo>
                  <a:lnTo>
                    <a:pt x="424050" y="11515"/>
                  </a:lnTo>
                  <a:lnTo>
                    <a:pt x="363948" y="20104"/>
                  </a:lnTo>
                  <a:lnTo>
                    <a:pt x="307087" y="30838"/>
                  </a:lnTo>
                  <a:lnTo>
                    <a:pt x="253847" y="43581"/>
                  </a:lnTo>
                  <a:lnTo>
                    <a:pt x="204605" y="58193"/>
                  </a:lnTo>
                  <a:lnTo>
                    <a:pt x="159740" y="74537"/>
                  </a:lnTo>
                  <a:lnTo>
                    <a:pt x="119629" y="92476"/>
                  </a:lnTo>
                  <a:lnTo>
                    <a:pt x="84652" y="111871"/>
                  </a:lnTo>
                  <a:lnTo>
                    <a:pt x="31609" y="154479"/>
                  </a:lnTo>
                  <a:lnTo>
                    <a:pt x="3638" y="201259"/>
                  </a:lnTo>
                  <a:lnTo>
                    <a:pt x="0" y="225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57295" y="4133430"/>
              <a:ext cx="1240155" cy="452120"/>
            </a:xfrm>
            <a:custGeom>
              <a:avLst/>
              <a:gdLst/>
              <a:ahLst/>
              <a:cxnLst/>
              <a:rect l="l" t="t" r="r" b="b"/>
              <a:pathLst>
                <a:path w="1240154" h="452120">
                  <a:moveTo>
                    <a:pt x="1240066" y="225869"/>
                  </a:moveTo>
                  <a:lnTo>
                    <a:pt x="1225765" y="177416"/>
                  </a:lnTo>
                  <a:lnTo>
                    <a:pt x="1184879" y="132584"/>
                  </a:lnTo>
                  <a:lnTo>
                    <a:pt x="1120435" y="92476"/>
                  </a:lnTo>
                  <a:lnTo>
                    <a:pt x="1080324" y="74537"/>
                  </a:lnTo>
                  <a:lnTo>
                    <a:pt x="1035458" y="58193"/>
                  </a:lnTo>
                  <a:lnTo>
                    <a:pt x="986215" y="43581"/>
                  </a:lnTo>
                  <a:lnTo>
                    <a:pt x="932974" y="30838"/>
                  </a:lnTo>
                  <a:lnTo>
                    <a:pt x="876112" y="20104"/>
                  </a:lnTo>
                  <a:lnTo>
                    <a:pt x="816008" y="11515"/>
                  </a:lnTo>
                  <a:lnTo>
                    <a:pt x="753041" y="5209"/>
                  </a:lnTo>
                  <a:lnTo>
                    <a:pt x="687587" y="1325"/>
                  </a:lnTo>
                  <a:lnTo>
                    <a:pt x="620026" y="0"/>
                  </a:lnTo>
                  <a:lnTo>
                    <a:pt x="552468" y="1325"/>
                  </a:lnTo>
                  <a:lnTo>
                    <a:pt x="487016" y="5209"/>
                  </a:lnTo>
                  <a:lnTo>
                    <a:pt x="424050" y="11515"/>
                  </a:lnTo>
                  <a:lnTo>
                    <a:pt x="363948" y="20104"/>
                  </a:lnTo>
                  <a:lnTo>
                    <a:pt x="307087" y="30838"/>
                  </a:lnTo>
                  <a:lnTo>
                    <a:pt x="253847" y="43581"/>
                  </a:lnTo>
                  <a:lnTo>
                    <a:pt x="204605" y="58193"/>
                  </a:lnTo>
                  <a:lnTo>
                    <a:pt x="159740" y="74537"/>
                  </a:lnTo>
                  <a:lnTo>
                    <a:pt x="119629" y="92476"/>
                  </a:lnTo>
                  <a:lnTo>
                    <a:pt x="84652" y="111871"/>
                  </a:lnTo>
                  <a:lnTo>
                    <a:pt x="31609" y="154479"/>
                  </a:lnTo>
                  <a:lnTo>
                    <a:pt x="3638" y="201259"/>
                  </a:lnTo>
                  <a:lnTo>
                    <a:pt x="0" y="225869"/>
                  </a:lnTo>
                  <a:lnTo>
                    <a:pt x="3638" y="250479"/>
                  </a:lnTo>
                  <a:lnTo>
                    <a:pt x="31609" y="297259"/>
                  </a:lnTo>
                  <a:lnTo>
                    <a:pt x="84652" y="339867"/>
                  </a:lnTo>
                  <a:lnTo>
                    <a:pt x="119629" y="359262"/>
                  </a:lnTo>
                  <a:lnTo>
                    <a:pt x="159740" y="377201"/>
                  </a:lnTo>
                  <a:lnTo>
                    <a:pt x="204605" y="393545"/>
                  </a:lnTo>
                  <a:lnTo>
                    <a:pt x="253847" y="408157"/>
                  </a:lnTo>
                  <a:lnTo>
                    <a:pt x="307087" y="420900"/>
                  </a:lnTo>
                  <a:lnTo>
                    <a:pt x="363948" y="431634"/>
                  </a:lnTo>
                  <a:lnTo>
                    <a:pt x="424050" y="440223"/>
                  </a:lnTo>
                  <a:lnTo>
                    <a:pt x="487016" y="446529"/>
                  </a:lnTo>
                  <a:lnTo>
                    <a:pt x="552468" y="450413"/>
                  </a:lnTo>
                  <a:lnTo>
                    <a:pt x="620026" y="451739"/>
                  </a:lnTo>
                  <a:lnTo>
                    <a:pt x="687587" y="450413"/>
                  </a:lnTo>
                  <a:lnTo>
                    <a:pt x="753041" y="446529"/>
                  </a:lnTo>
                  <a:lnTo>
                    <a:pt x="816008" y="440223"/>
                  </a:lnTo>
                  <a:lnTo>
                    <a:pt x="876112" y="431634"/>
                  </a:lnTo>
                  <a:lnTo>
                    <a:pt x="932974" y="420900"/>
                  </a:lnTo>
                  <a:lnTo>
                    <a:pt x="986215" y="408157"/>
                  </a:lnTo>
                  <a:lnTo>
                    <a:pt x="1035458" y="393545"/>
                  </a:lnTo>
                  <a:lnTo>
                    <a:pt x="1080324" y="377201"/>
                  </a:lnTo>
                  <a:lnTo>
                    <a:pt x="1120435" y="359262"/>
                  </a:lnTo>
                  <a:lnTo>
                    <a:pt x="1155413" y="339867"/>
                  </a:lnTo>
                  <a:lnTo>
                    <a:pt x="1208456" y="297259"/>
                  </a:lnTo>
                  <a:lnTo>
                    <a:pt x="1236427" y="250479"/>
                  </a:lnTo>
                  <a:lnTo>
                    <a:pt x="1240066" y="225869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48389" y="4566132"/>
              <a:ext cx="1247775" cy="480059"/>
            </a:xfrm>
            <a:custGeom>
              <a:avLst/>
              <a:gdLst/>
              <a:ahLst/>
              <a:cxnLst/>
              <a:rect l="l" t="t" r="r" b="b"/>
              <a:pathLst>
                <a:path w="1247775" h="480060">
                  <a:moveTo>
                    <a:pt x="0" y="239890"/>
                  </a:moveTo>
                  <a:lnTo>
                    <a:pt x="14385" y="291351"/>
                  </a:lnTo>
                  <a:lnTo>
                    <a:pt x="55514" y="338965"/>
                  </a:lnTo>
                  <a:lnTo>
                    <a:pt x="120340" y="381561"/>
                  </a:lnTo>
                  <a:lnTo>
                    <a:pt x="160689" y="400612"/>
                  </a:lnTo>
                  <a:lnTo>
                    <a:pt x="205821" y="417969"/>
                  </a:lnTo>
                  <a:lnTo>
                    <a:pt x="255356" y="433487"/>
                  </a:lnTo>
                  <a:lnTo>
                    <a:pt x="308912" y="447018"/>
                  </a:lnTo>
                  <a:lnTo>
                    <a:pt x="366111" y="458418"/>
                  </a:lnTo>
                  <a:lnTo>
                    <a:pt x="426570" y="467539"/>
                  </a:lnTo>
                  <a:lnTo>
                    <a:pt x="489910" y="474235"/>
                  </a:lnTo>
                  <a:lnTo>
                    <a:pt x="555750" y="478360"/>
                  </a:lnTo>
                  <a:lnTo>
                    <a:pt x="623709" y="479767"/>
                  </a:lnTo>
                  <a:lnTo>
                    <a:pt x="691671" y="478360"/>
                  </a:lnTo>
                  <a:lnTo>
                    <a:pt x="757512" y="474235"/>
                  </a:lnTo>
                  <a:lnTo>
                    <a:pt x="820853" y="467539"/>
                  </a:lnTo>
                  <a:lnTo>
                    <a:pt x="881313" y="458418"/>
                  </a:lnTo>
                  <a:lnTo>
                    <a:pt x="938512" y="447018"/>
                  </a:lnTo>
                  <a:lnTo>
                    <a:pt x="992068" y="433487"/>
                  </a:lnTo>
                  <a:lnTo>
                    <a:pt x="1041602" y="417969"/>
                  </a:lnTo>
                  <a:lnTo>
                    <a:pt x="1086734" y="400612"/>
                  </a:lnTo>
                  <a:lnTo>
                    <a:pt x="1127082" y="381561"/>
                  </a:lnTo>
                  <a:lnTo>
                    <a:pt x="1162266" y="360963"/>
                  </a:lnTo>
                  <a:lnTo>
                    <a:pt x="1215623" y="315712"/>
                  </a:lnTo>
                  <a:lnTo>
                    <a:pt x="1243759" y="266028"/>
                  </a:lnTo>
                  <a:lnTo>
                    <a:pt x="1247419" y="239890"/>
                  </a:lnTo>
                  <a:lnTo>
                    <a:pt x="1243759" y="213751"/>
                  </a:lnTo>
                  <a:lnTo>
                    <a:pt x="1215623" y="164066"/>
                  </a:lnTo>
                  <a:lnTo>
                    <a:pt x="1162266" y="118813"/>
                  </a:lnTo>
                  <a:lnTo>
                    <a:pt x="1127082" y="98214"/>
                  </a:lnTo>
                  <a:lnTo>
                    <a:pt x="1086734" y="79162"/>
                  </a:lnTo>
                  <a:lnTo>
                    <a:pt x="1041602" y="61804"/>
                  </a:lnTo>
                  <a:lnTo>
                    <a:pt x="992068" y="46285"/>
                  </a:lnTo>
                  <a:lnTo>
                    <a:pt x="938512" y="32752"/>
                  </a:lnTo>
                  <a:lnTo>
                    <a:pt x="881313" y="21351"/>
                  </a:lnTo>
                  <a:lnTo>
                    <a:pt x="820853" y="12229"/>
                  </a:lnTo>
                  <a:lnTo>
                    <a:pt x="757512" y="5533"/>
                  </a:lnTo>
                  <a:lnTo>
                    <a:pt x="691671" y="1407"/>
                  </a:lnTo>
                  <a:lnTo>
                    <a:pt x="623709" y="0"/>
                  </a:lnTo>
                  <a:lnTo>
                    <a:pt x="555750" y="1407"/>
                  </a:lnTo>
                  <a:lnTo>
                    <a:pt x="489910" y="5533"/>
                  </a:lnTo>
                  <a:lnTo>
                    <a:pt x="426570" y="12229"/>
                  </a:lnTo>
                  <a:lnTo>
                    <a:pt x="366111" y="21351"/>
                  </a:lnTo>
                  <a:lnTo>
                    <a:pt x="308912" y="32752"/>
                  </a:lnTo>
                  <a:lnTo>
                    <a:pt x="255356" y="46285"/>
                  </a:lnTo>
                  <a:lnTo>
                    <a:pt x="205821" y="61804"/>
                  </a:lnTo>
                  <a:lnTo>
                    <a:pt x="160689" y="79162"/>
                  </a:lnTo>
                  <a:lnTo>
                    <a:pt x="120340" y="98214"/>
                  </a:lnTo>
                  <a:lnTo>
                    <a:pt x="85155" y="118813"/>
                  </a:lnTo>
                  <a:lnTo>
                    <a:pt x="31797" y="164066"/>
                  </a:lnTo>
                  <a:lnTo>
                    <a:pt x="3659" y="213751"/>
                  </a:lnTo>
                  <a:lnTo>
                    <a:pt x="0" y="239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8389" y="4566132"/>
              <a:ext cx="1247775" cy="480059"/>
            </a:xfrm>
            <a:custGeom>
              <a:avLst/>
              <a:gdLst/>
              <a:ahLst/>
              <a:cxnLst/>
              <a:rect l="l" t="t" r="r" b="b"/>
              <a:pathLst>
                <a:path w="1247775" h="480060">
                  <a:moveTo>
                    <a:pt x="1247419" y="239890"/>
                  </a:moveTo>
                  <a:lnTo>
                    <a:pt x="1233034" y="188428"/>
                  </a:lnTo>
                  <a:lnTo>
                    <a:pt x="1191907" y="140813"/>
                  </a:lnTo>
                  <a:lnTo>
                    <a:pt x="1127082" y="98214"/>
                  </a:lnTo>
                  <a:lnTo>
                    <a:pt x="1086734" y="79162"/>
                  </a:lnTo>
                  <a:lnTo>
                    <a:pt x="1041602" y="61804"/>
                  </a:lnTo>
                  <a:lnTo>
                    <a:pt x="992068" y="46285"/>
                  </a:lnTo>
                  <a:lnTo>
                    <a:pt x="938512" y="32752"/>
                  </a:lnTo>
                  <a:lnTo>
                    <a:pt x="881313" y="21351"/>
                  </a:lnTo>
                  <a:lnTo>
                    <a:pt x="820853" y="12229"/>
                  </a:lnTo>
                  <a:lnTo>
                    <a:pt x="757512" y="5533"/>
                  </a:lnTo>
                  <a:lnTo>
                    <a:pt x="691671" y="1407"/>
                  </a:lnTo>
                  <a:lnTo>
                    <a:pt x="623709" y="0"/>
                  </a:lnTo>
                  <a:lnTo>
                    <a:pt x="555750" y="1407"/>
                  </a:lnTo>
                  <a:lnTo>
                    <a:pt x="489910" y="5533"/>
                  </a:lnTo>
                  <a:lnTo>
                    <a:pt x="426570" y="12229"/>
                  </a:lnTo>
                  <a:lnTo>
                    <a:pt x="366111" y="21351"/>
                  </a:lnTo>
                  <a:lnTo>
                    <a:pt x="308912" y="32752"/>
                  </a:lnTo>
                  <a:lnTo>
                    <a:pt x="255356" y="46285"/>
                  </a:lnTo>
                  <a:lnTo>
                    <a:pt x="205821" y="61804"/>
                  </a:lnTo>
                  <a:lnTo>
                    <a:pt x="160689" y="79162"/>
                  </a:lnTo>
                  <a:lnTo>
                    <a:pt x="120340" y="98214"/>
                  </a:lnTo>
                  <a:lnTo>
                    <a:pt x="85155" y="118813"/>
                  </a:lnTo>
                  <a:lnTo>
                    <a:pt x="31797" y="164066"/>
                  </a:lnTo>
                  <a:lnTo>
                    <a:pt x="3659" y="213751"/>
                  </a:lnTo>
                  <a:lnTo>
                    <a:pt x="0" y="239890"/>
                  </a:lnTo>
                  <a:lnTo>
                    <a:pt x="3659" y="266028"/>
                  </a:lnTo>
                  <a:lnTo>
                    <a:pt x="31797" y="315712"/>
                  </a:lnTo>
                  <a:lnTo>
                    <a:pt x="85155" y="360963"/>
                  </a:lnTo>
                  <a:lnTo>
                    <a:pt x="120340" y="381561"/>
                  </a:lnTo>
                  <a:lnTo>
                    <a:pt x="160689" y="400612"/>
                  </a:lnTo>
                  <a:lnTo>
                    <a:pt x="205821" y="417969"/>
                  </a:lnTo>
                  <a:lnTo>
                    <a:pt x="255356" y="433487"/>
                  </a:lnTo>
                  <a:lnTo>
                    <a:pt x="308912" y="447018"/>
                  </a:lnTo>
                  <a:lnTo>
                    <a:pt x="366111" y="458418"/>
                  </a:lnTo>
                  <a:lnTo>
                    <a:pt x="426570" y="467539"/>
                  </a:lnTo>
                  <a:lnTo>
                    <a:pt x="489910" y="474235"/>
                  </a:lnTo>
                  <a:lnTo>
                    <a:pt x="555750" y="478360"/>
                  </a:lnTo>
                  <a:lnTo>
                    <a:pt x="623709" y="479767"/>
                  </a:lnTo>
                  <a:lnTo>
                    <a:pt x="691671" y="478360"/>
                  </a:lnTo>
                  <a:lnTo>
                    <a:pt x="757512" y="474235"/>
                  </a:lnTo>
                  <a:lnTo>
                    <a:pt x="820853" y="467539"/>
                  </a:lnTo>
                  <a:lnTo>
                    <a:pt x="881313" y="458418"/>
                  </a:lnTo>
                  <a:lnTo>
                    <a:pt x="938512" y="447018"/>
                  </a:lnTo>
                  <a:lnTo>
                    <a:pt x="992068" y="433487"/>
                  </a:lnTo>
                  <a:lnTo>
                    <a:pt x="1041602" y="417969"/>
                  </a:lnTo>
                  <a:lnTo>
                    <a:pt x="1086734" y="400612"/>
                  </a:lnTo>
                  <a:lnTo>
                    <a:pt x="1127082" y="381561"/>
                  </a:lnTo>
                  <a:lnTo>
                    <a:pt x="1162266" y="360963"/>
                  </a:lnTo>
                  <a:lnTo>
                    <a:pt x="1215623" y="315712"/>
                  </a:lnTo>
                  <a:lnTo>
                    <a:pt x="1243759" y="266028"/>
                  </a:lnTo>
                  <a:lnTo>
                    <a:pt x="1247419" y="23989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5201" y="2436101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0" y="225856"/>
                  </a:moveTo>
                  <a:lnTo>
                    <a:pt x="14598" y="277649"/>
                  </a:lnTo>
                  <a:lnTo>
                    <a:pt x="56181" y="325191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  <a:lnTo>
                    <a:pt x="1101803" y="199516"/>
                  </a:lnTo>
                  <a:lnTo>
                    <a:pt x="1073296" y="149683"/>
                  </a:lnTo>
                  <a:lnTo>
                    <a:pt x="1019462" y="104776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95201" y="2436101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1105522" y="225856"/>
                  </a:moveTo>
                  <a:lnTo>
                    <a:pt x="1090923" y="174069"/>
                  </a:lnTo>
                  <a:lnTo>
                    <a:pt x="1049337" y="126529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lnTo>
                    <a:pt x="3718" y="252199"/>
                  </a:lnTo>
                  <a:lnTo>
                    <a:pt x="32224" y="302036"/>
                  </a:lnTo>
                  <a:lnTo>
                    <a:pt x="86056" y="346946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30300" y="1396713"/>
            <a:ext cx="5128895" cy="20599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latin typeface="Tahoma"/>
                <a:cs typeface="Tahoma"/>
              </a:rPr>
              <a:t>Sup</a:t>
            </a:r>
            <a:r>
              <a:rPr sz="2050" spc="-85" dirty="0">
                <a:latin typeface="Tahoma"/>
                <a:cs typeface="Tahoma"/>
              </a:rPr>
              <a:t>p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ch</a:t>
            </a:r>
            <a:r>
              <a:rPr sz="2050" spc="-90" dirty="0">
                <a:latin typeface="Tahoma"/>
                <a:cs typeface="Tahoma"/>
              </a:rPr>
              <a:t>o</a:t>
            </a:r>
            <a:r>
              <a:rPr sz="2050" spc="-180" dirty="0">
                <a:latin typeface="Tahoma"/>
                <a:cs typeface="Tahoma"/>
              </a:rPr>
              <a:t>ose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120" dirty="0">
                <a:latin typeface="Tahoma"/>
                <a:cs typeface="Tahoma"/>
              </a:rPr>
              <a:t>rderin</a:t>
            </a:r>
            <a:r>
              <a:rPr sz="2050" spc="-145" dirty="0">
                <a:latin typeface="Tahoma"/>
                <a:cs typeface="Tahoma"/>
              </a:rPr>
              <a:t>g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endParaRPr sz="205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Bookman Old Style"/>
              <a:cs typeface="Bookman Old Style"/>
            </a:endParaRPr>
          </a:p>
          <a:p>
            <a:pPr marL="86550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R="1148080" algn="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30" name="object 30"/>
          <p:cNvSpPr txBox="1"/>
          <p:nvPr/>
        </p:nvSpPr>
        <p:spPr>
          <a:xfrm>
            <a:off x="8793581" y="7008652"/>
            <a:ext cx="13208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800" spc="15" dirty="0">
                <a:latin typeface="Palatino Linotype"/>
                <a:cs typeface="Palatino Linotype"/>
              </a:rPr>
              <a:t>17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0300" y="4198465"/>
            <a:ext cx="5339080" cy="25742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56260" algn="ctr">
              <a:lnSpc>
                <a:spcPct val="100000"/>
              </a:lnSpc>
              <a:spcBef>
                <a:spcPts val="115"/>
              </a:spcBef>
            </a:pPr>
            <a:r>
              <a:rPr sz="1450" spc="5" dirty="0">
                <a:latin typeface="Arial"/>
                <a:cs typeface="Arial"/>
              </a:rPr>
              <a:t>Burglary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R="316230" algn="r">
              <a:lnSpc>
                <a:spcPts val="1680"/>
              </a:lnSpc>
            </a:pPr>
            <a:r>
              <a:rPr sz="1450" spc="5" dirty="0">
                <a:latin typeface="Arial"/>
                <a:cs typeface="Arial"/>
              </a:rPr>
              <a:t>Earthquake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2400"/>
              </a:lnSpc>
              <a:tabLst>
                <a:tab pos="216471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35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5029200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55" dirty="0">
                <a:latin typeface="Tahoma"/>
                <a:cs typeface="Tahoma"/>
              </a:rPr>
              <a:t>?</a:t>
            </a:r>
            <a:r>
              <a:rPr sz="2050" dirty="0">
                <a:latin typeface="Tahoma"/>
                <a:cs typeface="Tahoma"/>
              </a:rPr>
              <a:t>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074670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4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6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latin typeface="Tahoma"/>
                <a:cs typeface="Tahoma"/>
              </a:rPr>
              <a:t>?	</a:t>
            </a:r>
            <a:r>
              <a:rPr sz="2050" spc="-145" dirty="0">
                <a:latin typeface="Tahoma"/>
                <a:cs typeface="Tahoma"/>
              </a:rPr>
              <a:t>Yes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80860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4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9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95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339153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7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7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7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7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70" dirty="0">
                <a:latin typeface="Tahoma"/>
                <a:cs typeface="Tahoma"/>
              </a:rPr>
              <a:t>?	</a:t>
            </a:r>
            <a:r>
              <a:rPr sz="2050" spc="-80" dirty="0">
                <a:latin typeface="Tahoma"/>
                <a:cs typeface="Tahoma"/>
              </a:rPr>
              <a:t>No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714115" algn="l"/>
              </a:tabLst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7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6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8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80" dirty="0">
                <a:latin typeface="Tahoma"/>
                <a:cs typeface="Tahoma"/>
              </a:rPr>
              <a:t>?	</a:t>
            </a:r>
            <a:r>
              <a:rPr sz="2050" spc="-145" dirty="0">
                <a:latin typeface="Tahoma"/>
                <a:cs typeface="Tahoma"/>
              </a:rPr>
              <a:t>Yes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3545A-4855-4F7C-A808-BE3F17148A4E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BA05A4F-41DC-4319-B7D0-5F21E03F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  <a:r>
              <a:rPr spc="200" dirty="0"/>
              <a:t> </a:t>
            </a:r>
            <a:r>
              <a:rPr spc="114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6223" y="1509105"/>
            <a:ext cx="2966085" cy="3150235"/>
            <a:chOff x="3446223" y="1509105"/>
            <a:chExt cx="2966085" cy="3150235"/>
          </a:xfrm>
        </p:grpSpPr>
        <p:sp>
          <p:nvSpPr>
            <p:cNvPr id="4" name="object 4"/>
            <p:cNvSpPr/>
            <p:nvPr/>
          </p:nvSpPr>
          <p:spPr>
            <a:xfrm>
              <a:off x="4419904" y="1778177"/>
              <a:ext cx="895985" cy="398145"/>
            </a:xfrm>
            <a:custGeom>
              <a:avLst/>
              <a:gdLst/>
              <a:ahLst/>
              <a:cxnLst/>
              <a:rect l="l" t="t" r="r" b="b"/>
              <a:pathLst>
                <a:path w="895985" h="398144">
                  <a:moveTo>
                    <a:pt x="0" y="0"/>
                  </a:moveTo>
                  <a:lnTo>
                    <a:pt x="895591" y="398043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7205" y="2084285"/>
              <a:ext cx="184150" cy="112395"/>
            </a:xfrm>
            <a:custGeom>
              <a:avLst/>
              <a:gdLst/>
              <a:ahLst/>
              <a:cxnLst/>
              <a:rect l="l" t="t" r="r" b="b"/>
              <a:pathLst>
                <a:path w="184150" h="112394">
                  <a:moveTo>
                    <a:pt x="0" y="75933"/>
                  </a:moveTo>
                  <a:lnTo>
                    <a:pt x="183946" y="112217"/>
                  </a:lnTo>
                  <a:lnTo>
                    <a:pt x="33756" y="0"/>
                  </a:lnTo>
                  <a:lnTo>
                    <a:pt x="0" y="75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0316" y="1910854"/>
              <a:ext cx="1205230" cy="802005"/>
            </a:xfrm>
            <a:custGeom>
              <a:avLst/>
              <a:gdLst/>
              <a:ahLst/>
              <a:cxnLst/>
              <a:rect l="l" t="t" r="r" b="b"/>
              <a:pathLst>
                <a:path w="1205229" h="802005">
                  <a:moveTo>
                    <a:pt x="1105128" y="190601"/>
                  </a:moveTo>
                  <a:lnTo>
                    <a:pt x="1205179" y="265366"/>
                  </a:lnTo>
                  <a:lnTo>
                    <a:pt x="1082649" y="241185"/>
                  </a:lnTo>
                </a:path>
                <a:path w="1205229" h="802005">
                  <a:moveTo>
                    <a:pt x="0" y="0"/>
                  </a:moveTo>
                  <a:lnTo>
                    <a:pt x="547306" y="801611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48390" y="2579306"/>
              <a:ext cx="137795" cy="174625"/>
            </a:xfrm>
            <a:custGeom>
              <a:avLst/>
              <a:gdLst/>
              <a:ahLst/>
              <a:cxnLst/>
              <a:rect l="l" t="t" r="r" b="b"/>
              <a:pathLst>
                <a:path w="137795" h="174625">
                  <a:moveTo>
                    <a:pt x="0" y="46863"/>
                  </a:moveTo>
                  <a:lnTo>
                    <a:pt x="137401" y="174421"/>
                  </a:lnTo>
                  <a:lnTo>
                    <a:pt x="68630" y="0"/>
                  </a:lnTo>
                  <a:lnTo>
                    <a:pt x="0" y="468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6094" y="2353119"/>
              <a:ext cx="1020444" cy="387350"/>
            </a:xfrm>
            <a:custGeom>
              <a:avLst/>
              <a:gdLst/>
              <a:ahLst/>
              <a:cxnLst/>
              <a:rect l="l" t="t" r="r" b="b"/>
              <a:pathLst>
                <a:path w="1020445" h="387350">
                  <a:moveTo>
                    <a:pt x="45720" y="243154"/>
                  </a:moveTo>
                  <a:lnTo>
                    <a:pt x="91528" y="359346"/>
                  </a:lnTo>
                  <a:lnTo>
                    <a:pt x="0" y="274370"/>
                  </a:lnTo>
                </a:path>
                <a:path w="1020445" h="387350">
                  <a:moveTo>
                    <a:pt x="1020292" y="0"/>
                  </a:moveTo>
                  <a:lnTo>
                    <a:pt x="561441" y="386981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9347" y="2622689"/>
              <a:ext cx="167005" cy="149860"/>
            </a:xfrm>
            <a:custGeom>
              <a:avLst/>
              <a:gdLst/>
              <a:ahLst/>
              <a:cxnLst/>
              <a:rect l="l" t="t" r="r" b="b"/>
              <a:pathLst>
                <a:path w="167004" h="149860">
                  <a:moveTo>
                    <a:pt x="0" y="149618"/>
                  </a:moveTo>
                  <a:lnTo>
                    <a:pt x="166535" y="63525"/>
                  </a:lnTo>
                  <a:lnTo>
                    <a:pt x="112966" y="0"/>
                  </a:lnTo>
                  <a:lnTo>
                    <a:pt x="0" y="149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27536" y="2640431"/>
              <a:ext cx="111125" cy="99695"/>
            </a:xfrm>
            <a:custGeom>
              <a:avLst/>
              <a:gdLst/>
              <a:ahLst/>
              <a:cxnLst/>
              <a:rect l="l" t="t" r="r" b="b"/>
              <a:pathLst>
                <a:path w="111125" h="99694">
                  <a:moveTo>
                    <a:pt x="110947" y="42316"/>
                  </a:moveTo>
                  <a:lnTo>
                    <a:pt x="0" y="99669"/>
                  </a:lnTo>
                  <a:lnTo>
                    <a:pt x="75247" y="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4643" y="1520177"/>
              <a:ext cx="1129665" cy="452120"/>
            </a:xfrm>
            <a:custGeom>
              <a:avLst/>
              <a:gdLst/>
              <a:ahLst/>
              <a:cxnLst/>
              <a:rect l="l" t="t" r="r" b="b"/>
              <a:pathLst>
                <a:path w="1129664" h="452119">
                  <a:moveTo>
                    <a:pt x="0" y="225856"/>
                  </a:moveTo>
                  <a:lnTo>
                    <a:pt x="14915" y="277649"/>
                  </a:lnTo>
                  <a:lnTo>
                    <a:pt x="57401" y="325191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  <a:lnTo>
                    <a:pt x="1125687" y="199516"/>
                  </a:lnTo>
                  <a:lnTo>
                    <a:pt x="1096563" y="149683"/>
                  </a:lnTo>
                  <a:lnTo>
                    <a:pt x="1041563" y="104776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4643" y="1520177"/>
              <a:ext cx="1536700" cy="2740660"/>
            </a:xfrm>
            <a:custGeom>
              <a:avLst/>
              <a:gdLst/>
              <a:ahLst/>
              <a:cxnLst/>
              <a:rect l="l" t="t" r="r" b="b"/>
              <a:pathLst>
                <a:path w="1536700" h="2740660">
                  <a:moveTo>
                    <a:pt x="1129487" y="225856"/>
                  </a:moveTo>
                  <a:lnTo>
                    <a:pt x="1114571" y="174069"/>
                  </a:lnTo>
                  <a:lnTo>
                    <a:pt x="1072086" y="126529"/>
                  </a:lnTo>
                  <a:lnTo>
                    <a:pt x="1005419" y="84593"/>
                  </a:lnTo>
                  <a:lnTo>
                    <a:pt x="964077" y="66151"/>
                  </a:lnTo>
                  <a:lnTo>
                    <a:pt x="917961" y="49617"/>
                  </a:lnTo>
                  <a:lnTo>
                    <a:pt x="867495" y="35162"/>
                  </a:lnTo>
                  <a:lnTo>
                    <a:pt x="813103" y="22955"/>
                  </a:lnTo>
                  <a:lnTo>
                    <a:pt x="755208" y="13166"/>
                  </a:lnTo>
                  <a:lnTo>
                    <a:pt x="694234" y="5964"/>
                  </a:lnTo>
                  <a:lnTo>
                    <a:pt x="630604" y="1519"/>
                  </a:lnTo>
                  <a:lnTo>
                    <a:pt x="564743" y="0"/>
                  </a:lnTo>
                  <a:lnTo>
                    <a:pt x="498882" y="1519"/>
                  </a:lnTo>
                  <a:lnTo>
                    <a:pt x="435253" y="5964"/>
                  </a:lnTo>
                  <a:lnTo>
                    <a:pt x="374278" y="13166"/>
                  </a:lnTo>
                  <a:lnTo>
                    <a:pt x="316383" y="22955"/>
                  </a:lnTo>
                  <a:lnTo>
                    <a:pt x="261991" y="35162"/>
                  </a:lnTo>
                  <a:lnTo>
                    <a:pt x="211525" y="49617"/>
                  </a:lnTo>
                  <a:lnTo>
                    <a:pt x="165409" y="66151"/>
                  </a:lnTo>
                  <a:lnTo>
                    <a:pt x="124067" y="84593"/>
                  </a:lnTo>
                  <a:lnTo>
                    <a:pt x="87923" y="104776"/>
                  </a:lnTo>
                  <a:lnTo>
                    <a:pt x="32923" y="149683"/>
                  </a:lnTo>
                  <a:lnTo>
                    <a:pt x="3799" y="199516"/>
                  </a:lnTo>
                  <a:lnTo>
                    <a:pt x="0" y="225856"/>
                  </a:lnTo>
                  <a:lnTo>
                    <a:pt x="3799" y="252199"/>
                  </a:lnTo>
                  <a:lnTo>
                    <a:pt x="32923" y="302036"/>
                  </a:lnTo>
                  <a:lnTo>
                    <a:pt x="87923" y="346946"/>
                  </a:lnTo>
                  <a:lnTo>
                    <a:pt x="124067" y="367129"/>
                  </a:lnTo>
                  <a:lnTo>
                    <a:pt x="165409" y="385573"/>
                  </a:lnTo>
                  <a:lnTo>
                    <a:pt x="211525" y="402107"/>
                  </a:lnTo>
                  <a:lnTo>
                    <a:pt x="261991" y="416563"/>
                  </a:lnTo>
                  <a:lnTo>
                    <a:pt x="316383" y="428770"/>
                  </a:lnTo>
                  <a:lnTo>
                    <a:pt x="374278" y="438559"/>
                  </a:lnTo>
                  <a:lnTo>
                    <a:pt x="435253" y="445761"/>
                  </a:lnTo>
                  <a:lnTo>
                    <a:pt x="498882" y="450206"/>
                  </a:lnTo>
                  <a:lnTo>
                    <a:pt x="564743" y="451726"/>
                  </a:lnTo>
                  <a:lnTo>
                    <a:pt x="630604" y="450206"/>
                  </a:lnTo>
                  <a:lnTo>
                    <a:pt x="694234" y="445761"/>
                  </a:lnTo>
                  <a:lnTo>
                    <a:pt x="755208" y="438559"/>
                  </a:lnTo>
                  <a:lnTo>
                    <a:pt x="813103" y="428770"/>
                  </a:lnTo>
                  <a:lnTo>
                    <a:pt x="867495" y="416563"/>
                  </a:lnTo>
                  <a:lnTo>
                    <a:pt x="917961" y="402107"/>
                  </a:lnTo>
                  <a:lnTo>
                    <a:pt x="964077" y="385573"/>
                  </a:lnTo>
                  <a:lnTo>
                    <a:pt x="1005419" y="367129"/>
                  </a:lnTo>
                  <a:lnTo>
                    <a:pt x="1041563" y="346946"/>
                  </a:lnTo>
                  <a:lnTo>
                    <a:pt x="1096563" y="302036"/>
                  </a:lnTo>
                  <a:lnTo>
                    <a:pt x="1125687" y="252199"/>
                  </a:lnTo>
                  <a:lnTo>
                    <a:pt x="1129487" y="225856"/>
                  </a:lnTo>
                </a:path>
                <a:path w="1536700" h="2740660">
                  <a:moveTo>
                    <a:pt x="933716" y="2496972"/>
                  </a:moveTo>
                  <a:lnTo>
                    <a:pt x="1536306" y="2740215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2189" y="4172127"/>
              <a:ext cx="185420" cy="107314"/>
            </a:xfrm>
            <a:custGeom>
              <a:avLst/>
              <a:gdLst/>
              <a:ahLst/>
              <a:cxnLst/>
              <a:rect l="l" t="t" r="r" b="b"/>
              <a:pathLst>
                <a:path w="185420" h="107314">
                  <a:moveTo>
                    <a:pt x="0" y="77063"/>
                  </a:moveTo>
                  <a:lnTo>
                    <a:pt x="185089" y="106972"/>
                  </a:lnTo>
                  <a:lnTo>
                    <a:pt x="31115" y="0"/>
                  </a:lnTo>
                  <a:lnTo>
                    <a:pt x="0" y="770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87658" y="3060750"/>
              <a:ext cx="410845" cy="1200150"/>
            </a:xfrm>
            <a:custGeom>
              <a:avLst/>
              <a:gdLst/>
              <a:ahLst/>
              <a:cxnLst/>
              <a:rect l="l" t="t" r="r" b="b"/>
              <a:pathLst>
                <a:path w="410845" h="1200150">
                  <a:moveTo>
                    <a:pt x="20713" y="1128382"/>
                  </a:moveTo>
                  <a:lnTo>
                    <a:pt x="123291" y="1199642"/>
                  </a:lnTo>
                  <a:lnTo>
                    <a:pt x="0" y="1179728"/>
                  </a:lnTo>
                </a:path>
                <a:path w="410845" h="1200150">
                  <a:moveTo>
                    <a:pt x="68008" y="0"/>
                  </a:moveTo>
                  <a:lnTo>
                    <a:pt x="410768" y="1100137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9229" y="4021683"/>
              <a:ext cx="94615" cy="187325"/>
            </a:xfrm>
            <a:custGeom>
              <a:avLst/>
              <a:gdLst/>
              <a:ahLst/>
              <a:cxnLst/>
              <a:rect l="l" t="t" r="r" b="b"/>
              <a:pathLst>
                <a:path w="94614" h="187325">
                  <a:moveTo>
                    <a:pt x="0" y="24714"/>
                  </a:moveTo>
                  <a:lnTo>
                    <a:pt x="94056" y="186893"/>
                  </a:lnTo>
                  <a:lnTo>
                    <a:pt x="79336" y="0"/>
                  </a:lnTo>
                  <a:lnTo>
                    <a:pt x="0" y="24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03814" y="2994405"/>
              <a:ext cx="1094740" cy="1166495"/>
            </a:xfrm>
            <a:custGeom>
              <a:avLst/>
              <a:gdLst/>
              <a:ahLst/>
              <a:cxnLst/>
              <a:rect l="l" t="t" r="r" b="b"/>
              <a:pathLst>
                <a:path w="1094739" h="1166495">
                  <a:moveTo>
                    <a:pt x="1084808" y="1041971"/>
                  </a:moveTo>
                  <a:lnTo>
                    <a:pt x="1094613" y="1166482"/>
                  </a:lnTo>
                  <a:lnTo>
                    <a:pt x="1031951" y="1058430"/>
                  </a:lnTo>
                </a:path>
                <a:path w="1094739" h="1166495">
                  <a:moveTo>
                    <a:pt x="492023" y="0"/>
                  </a:moveTo>
                  <a:lnTo>
                    <a:pt x="0" y="729742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75886" y="3590759"/>
              <a:ext cx="137160" cy="175260"/>
            </a:xfrm>
            <a:custGeom>
              <a:avLst/>
              <a:gdLst/>
              <a:ahLst/>
              <a:cxnLst/>
              <a:rect l="l" t="t" r="r" b="b"/>
              <a:pathLst>
                <a:path w="137160" h="175260">
                  <a:moveTo>
                    <a:pt x="0" y="174815"/>
                  </a:moveTo>
                  <a:lnTo>
                    <a:pt x="136652" y="46456"/>
                  </a:lnTo>
                  <a:lnTo>
                    <a:pt x="67754" y="0"/>
                  </a:lnTo>
                  <a:lnTo>
                    <a:pt x="0" y="174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03814" y="3607688"/>
              <a:ext cx="91440" cy="116839"/>
            </a:xfrm>
            <a:custGeom>
              <a:avLst/>
              <a:gdLst/>
              <a:ahLst/>
              <a:cxnLst/>
              <a:rect l="l" t="t" r="r" b="b"/>
              <a:pathLst>
                <a:path w="91439" h="116839">
                  <a:moveTo>
                    <a:pt x="91033" y="30949"/>
                  </a:moveTo>
                  <a:lnTo>
                    <a:pt x="0" y="116459"/>
                  </a:lnTo>
                  <a:lnTo>
                    <a:pt x="45135" y="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3602" y="2718142"/>
              <a:ext cx="739140" cy="452120"/>
            </a:xfrm>
            <a:custGeom>
              <a:avLst/>
              <a:gdLst/>
              <a:ahLst/>
              <a:cxnLst/>
              <a:rect l="l" t="t" r="r" b="b"/>
              <a:pathLst>
                <a:path w="739139" h="452119">
                  <a:moveTo>
                    <a:pt x="0" y="225869"/>
                  </a:moveTo>
                  <a:lnTo>
                    <a:pt x="18830" y="297258"/>
                  </a:lnTo>
                  <a:lnTo>
                    <a:pt x="41227" y="329664"/>
                  </a:lnTo>
                  <a:lnTo>
                    <a:pt x="71265" y="359258"/>
                  </a:lnTo>
                  <a:lnTo>
                    <a:pt x="108183" y="385575"/>
                  </a:lnTo>
                  <a:lnTo>
                    <a:pt x="151221" y="408149"/>
                  </a:lnTo>
                  <a:lnTo>
                    <a:pt x="199619" y="426516"/>
                  </a:lnTo>
                  <a:lnTo>
                    <a:pt x="252616" y="440212"/>
                  </a:lnTo>
                  <a:lnTo>
                    <a:pt x="309452" y="448770"/>
                  </a:lnTo>
                  <a:lnTo>
                    <a:pt x="369366" y="451726"/>
                  </a:lnTo>
                  <a:lnTo>
                    <a:pt x="429281" y="448770"/>
                  </a:lnTo>
                  <a:lnTo>
                    <a:pt x="486118" y="440212"/>
                  </a:lnTo>
                  <a:lnTo>
                    <a:pt x="539116" y="426516"/>
                  </a:lnTo>
                  <a:lnTo>
                    <a:pt x="587516" y="408149"/>
                  </a:lnTo>
                  <a:lnTo>
                    <a:pt x="630556" y="385575"/>
                  </a:lnTo>
                  <a:lnTo>
                    <a:pt x="667476" y="359258"/>
                  </a:lnTo>
                  <a:lnTo>
                    <a:pt x="697516" y="329664"/>
                  </a:lnTo>
                  <a:lnTo>
                    <a:pt x="719914" y="297258"/>
                  </a:lnTo>
                  <a:lnTo>
                    <a:pt x="738746" y="225869"/>
                  </a:lnTo>
                  <a:lnTo>
                    <a:pt x="733911" y="189233"/>
                  </a:lnTo>
                  <a:lnTo>
                    <a:pt x="697516" y="122071"/>
                  </a:lnTo>
                  <a:lnTo>
                    <a:pt x="667476" y="92476"/>
                  </a:lnTo>
                  <a:lnTo>
                    <a:pt x="630556" y="66157"/>
                  </a:lnTo>
                  <a:lnTo>
                    <a:pt x="587516" y="43581"/>
                  </a:lnTo>
                  <a:lnTo>
                    <a:pt x="539116" y="25212"/>
                  </a:lnTo>
                  <a:lnTo>
                    <a:pt x="486118" y="11515"/>
                  </a:lnTo>
                  <a:lnTo>
                    <a:pt x="429281" y="2956"/>
                  </a:lnTo>
                  <a:lnTo>
                    <a:pt x="369366" y="0"/>
                  </a:lnTo>
                  <a:lnTo>
                    <a:pt x="309452" y="2956"/>
                  </a:lnTo>
                  <a:lnTo>
                    <a:pt x="252616" y="11515"/>
                  </a:lnTo>
                  <a:lnTo>
                    <a:pt x="199619" y="25212"/>
                  </a:lnTo>
                  <a:lnTo>
                    <a:pt x="151221" y="43581"/>
                  </a:lnTo>
                  <a:lnTo>
                    <a:pt x="108183" y="66157"/>
                  </a:lnTo>
                  <a:lnTo>
                    <a:pt x="71265" y="92476"/>
                  </a:lnTo>
                  <a:lnTo>
                    <a:pt x="41227" y="122071"/>
                  </a:lnTo>
                  <a:lnTo>
                    <a:pt x="18830" y="154479"/>
                  </a:lnTo>
                  <a:lnTo>
                    <a:pt x="0" y="225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3602" y="2718142"/>
              <a:ext cx="739140" cy="452120"/>
            </a:xfrm>
            <a:custGeom>
              <a:avLst/>
              <a:gdLst/>
              <a:ahLst/>
              <a:cxnLst/>
              <a:rect l="l" t="t" r="r" b="b"/>
              <a:pathLst>
                <a:path w="739139" h="452119">
                  <a:moveTo>
                    <a:pt x="738746" y="225869"/>
                  </a:moveTo>
                  <a:lnTo>
                    <a:pt x="719914" y="154479"/>
                  </a:lnTo>
                  <a:lnTo>
                    <a:pt x="697516" y="122071"/>
                  </a:lnTo>
                  <a:lnTo>
                    <a:pt x="667476" y="92476"/>
                  </a:lnTo>
                  <a:lnTo>
                    <a:pt x="630556" y="66157"/>
                  </a:lnTo>
                  <a:lnTo>
                    <a:pt x="587516" y="43581"/>
                  </a:lnTo>
                  <a:lnTo>
                    <a:pt x="539116" y="25212"/>
                  </a:lnTo>
                  <a:lnTo>
                    <a:pt x="486118" y="11515"/>
                  </a:lnTo>
                  <a:lnTo>
                    <a:pt x="429281" y="2956"/>
                  </a:lnTo>
                  <a:lnTo>
                    <a:pt x="369366" y="0"/>
                  </a:lnTo>
                  <a:lnTo>
                    <a:pt x="309452" y="2956"/>
                  </a:lnTo>
                  <a:lnTo>
                    <a:pt x="252616" y="11515"/>
                  </a:lnTo>
                  <a:lnTo>
                    <a:pt x="199619" y="25212"/>
                  </a:lnTo>
                  <a:lnTo>
                    <a:pt x="151221" y="43581"/>
                  </a:lnTo>
                  <a:lnTo>
                    <a:pt x="108183" y="66157"/>
                  </a:lnTo>
                  <a:lnTo>
                    <a:pt x="71265" y="92476"/>
                  </a:lnTo>
                  <a:lnTo>
                    <a:pt x="41227" y="122071"/>
                  </a:lnTo>
                  <a:lnTo>
                    <a:pt x="18830" y="154479"/>
                  </a:lnTo>
                  <a:lnTo>
                    <a:pt x="0" y="225869"/>
                  </a:lnTo>
                  <a:lnTo>
                    <a:pt x="4834" y="262505"/>
                  </a:lnTo>
                  <a:lnTo>
                    <a:pt x="41227" y="329664"/>
                  </a:lnTo>
                  <a:lnTo>
                    <a:pt x="71265" y="359258"/>
                  </a:lnTo>
                  <a:lnTo>
                    <a:pt x="108183" y="385575"/>
                  </a:lnTo>
                  <a:lnTo>
                    <a:pt x="151221" y="408149"/>
                  </a:lnTo>
                  <a:lnTo>
                    <a:pt x="199619" y="426516"/>
                  </a:lnTo>
                  <a:lnTo>
                    <a:pt x="252616" y="440212"/>
                  </a:lnTo>
                  <a:lnTo>
                    <a:pt x="309452" y="448770"/>
                  </a:lnTo>
                  <a:lnTo>
                    <a:pt x="369366" y="451726"/>
                  </a:lnTo>
                  <a:lnTo>
                    <a:pt x="429281" y="448770"/>
                  </a:lnTo>
                  <a:lnTo>
                    <a:pt x="486118" y="440212"/>
                  </a:lnTo>
                  <a:lnTo>
                    <a:pt x="539116" y="426516"/>
                  </a:lnTo>
                  <a:lnTo>
                    <a:pt x="587516" y="408149"/>
                  </a:lnTo>
                  <a:lnTo>
                    <a:pt x="630556" y="385575"/>
                  </a:lnTo>
                  <a:lnTo>
                    <a:pt x="667476" y="359258"/>
                  </a:lnTo>
                  <a:lnTo>
                    <a:pt x="697516" y="329664"/>
                  </a:lnTo>
                  <a:lnTo>
                    <a:pt x="719914" y="297258"/>
                  </a:lnTo>
                  <a:lnTo>
                    <a:pt x="738746" y="225869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7295" y="3735666"/>
              <a:ext cx="1240155" cy="452120"/>
            </a:xfrm>
            <a:custGeom>
              <a:avLst/>
              <a:gdLst/>
              <a:ahLst/>
              <a:cxnLst/>
              <a:rect l="l" t="t" r="r" b="b"/>
              <a:pathLst>
                <a:path w="1240154" h="452120">
                  <a:moveTo>
                    <a:pt x="0" y="225869"/>
                  </a:moveTo>
                  <a:lnTo>
                    <a:pt x="14300" y="274322"/>
                  </a:lnTo>
                  <a:lnTo>
                    <a:pt x="55185" y="319154"/>
                  </a:lnTo>
                  <a:lnTo>
                    <a:pt x="119629" y="359262"/>
                  </a:lnTo>
                  <a:lnTo>
                    <a:pt x="159740" y="377201"/>
                  </a:lnTo>
                  <a:lnTo>
                    <a:pt x="204605" y="393545"/>
                  </a:lnTo>
                  <a:lnTo>
                    <a:pt x="253847" y="408157"/>
                  </a:lnTo>
                  <a:lnTo>
                    <a:pt x="307087" y="420900"/>
                  </a:lnTo>
                  <a:lnTo>
                    <a:pt x="363948" y="431634"/>
                  </a:lnTo>
                  <a:lnTo>
                    <a:pt x="424050" y="440223"/>
                  </a:lnTo>
                  <a:lnTo>
                    <a:pt x="487016" y="446529"/>
                  </a:lnTo>
                  <a:lnTo>
                    <a:pt x="552468" y="450413"/>
                  </a:lnTo>
                  <a:lnTo>
                    <a:pt x="620026" y="451739"/>
                  </a:lnTo>
                  <a:lnTo>
                    <a:pt x="687587" y="450413"/>
                  </a:lnTo>
                  <a:lnTo>
                    <a:pt x="753041" y="446529"/>
                  </a:lnTo>
                  <a:lnTo>
                    <a:pt x="816008" y="440223"/>
                  </a:lnTo>
                  <a:lnTo>
                    <a:pt x="876112" y="431634"/>
                  </a:lnTo>
                  <a:lnTo>
                    <a:pt x="932974" y="420900"/>
                  </a:lnTo>
                  <a:lnTo>
                    <a:pt x="986215" y="408157"/>
                  </a:lnTo>
                  <a:lnTo>
                    <a:pt x="1035458" y="393545"/>
                  </a:lnTo>
                  <a:lnTo>
                    <a:pt x="1080324" y="377201"/>
                  </a:lnTo>
                  <a:lnTo>
                    <a:pt x="1120435" y="359262"/>
                  </a:lnTo>
                  <a:lnTo>
                    <a:pt x="1155413" y="339867"/>
                  </a:lnTo>
                  <a:lnTo>
                    <a:pt x="1208456" y="297259"/>
                  </a:lnTo>
                  <a:lnTo>
                    <a:pt x="1236427" y="250479"/>
                  </a:lnTo>
                  <a:lnTo>
                    <a:pt x="1240066" y="225869"/>
                  </a:lnTo>
                  <a:lnTo>
                    <a:pt x="1236427" y="201259"/>
                  </a:lnTo>
                  <a:lnTo>
                    <a:pt x="1208456" y="154479"/>
                  </a:lnTo>
                  <a:lnTo>
                    <a:pt x="1155413" y="111871"/>
                  </a:lnTo>
                  <a:lnTo>
                    <a:pt x="1120435" y="92476"/>
                  </a:lnTo>
                  <a:lnTo>
                    <a:pt x="1080324" y="74537"/>
                  </a:lnTo>
                  <a:lnTo>
                    <a:pt x="1035458" y="58193"/>
                  </a:lnTo>
                  <a:lnTo>
                    <a:pt x="986215" y="43581"/>
                  </a:lnTo>
                  <a:lnTo>
                    <a:pt x="932974" y="30838"/>
                  </a:lnTo>
                  <a:lnTo>
                    <a:pt x="876112" y="20104"/>
                  </a:lnTo>
                  <a:lnTo>
                    <a:pt x="816008" y="11515"/>
                  </a:lnTo>
                  <a:lnTo>
                    <a:pt x="753041" y="5209"/>
                  </a:lnTo>
                  <a:lnTo>
                    <a:pt x="687587" y="1325"/>
                  </a:lnTo>
                  <a:lnTo>
                    <a:pt x="620026" y="0"/>
                  </a:lnTo>
                  <a:lnTo>
                    <a:pt x="552468" y="1325"/>
                  </a:lnTo>
                  <a:lnTo>
                    <a:pt x="487016" y="5209"/>
                  </a:lnTo>
                  <a:lnTo>
                    <a:pt x="424050" y="11515"/>
                  </a:lnTo>
                  <a:lnTo>
                    <a:pt x="363948" y="20104"/>
                  </a:lnTo>
                  <a:lnTo>
                    <a:pt x="307087" y="30838"/>
                  </a:lnTo>
                  <a:lnTo>
                    <a:pt x="253847" y="43581"/>
                  </a:lnTo>
                  <a:lnTo>
                    <a:pt x="204605" y="58193"/>
                  </a:lnTo>
                  <a:lnTo>
                    <a:pt x="159740" y="74537"/>
                  </a:lnTo>
                  <a:lnTo>
                    <a:pt x="119629" y="92476"/>
                  </a:lnTo>
                  <a:lnTo>
                    <a:pt x="84652" y="111871"/>
                  </a:lnTo>
                  <a:lnTo>
                    <a:pt x="31609" y="154479"/>
                  </a:lnTo>
                  <a:lnTo>
                    <a:pt x="3638" y="201259"/>
                  </a:lnTo>
                  <a:lnTo>
                    <a:pt x="0" y="225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57295" y="3735666"/>
              <a:ext cx="1240155" cy="452120"/>
            </a:xfrm>
            <a:custGeom>
              <a:avLst/>
              <a:gdLst/>
              <a:ahLst/>
              <a:cxnLst/>
              <a:rect l="l" t="t" r="r" b="b"/>
              <a:pathLst>
                <a:path w="1240154" h="452120">
                  <a:moveTo>
                    <a:pt x="1240066" y="225869"/>
                  </a:moveTo>
                  <a:lnTo>
                    <a:pt x="1225765" y="177416"/>
                  </a:lnTo>
                  <a:lnTo>
                    <a:pt x="1184879" y="132584"/>
                  </a:lnTo>
                  <a:lnTo>
                    <a:pt x="1120435" y="92476"/>
                  </a:lnTo>
                  <a:lnTo>
                    <a:pt x="1080324" y="74537"/>
                  </a:lnTo>
                  <a:lnTo>
                    <a:pt x="1035458" y="58193"/>
                  </a:lnTo>
                  <a:lnTo>
                    <a:pt x="986215" y="43581"/>
                  </a:lnTo>
                  <a:lnTo>
                    <a:pt x="932974" y="30838"/>
                  </a:lnTo>
                  <a:lnTo>
                    <a:pt x="876112" y="20104"/>
                  </a:lnTo>
                  <a:lnTo>
                    <a:pt x="816008" y="11515"/>
                  </a:lnTo>
                  <a:lnTo>
                    <a:pt x="753041" y="5209"/>
                  </a:lnTo>
                  <a:lnTo>
                    <a:pt x="687587" y="1325"/>
                  </a:lnTo>
                  <a:lnTo>
                    <a:pt x="620026" y="0"/>
                  </a:lnTo>
                  <a:lnTo>
                    <a:pt x="552468" y="1325"/>
                  </a:lnTo>
                  <a:lnTo>
                    <a:pt x="487016" y="5209"/>
                  </a:lnTo>
                  <a:lnTo>
                    <a:pt x="424050" y="11515"/>
                  </a:lnTo>
                  <a:lnTo>
                    <a:pt x="363948" y="20104"/>
                  </a:lnTo>
                  <a:lnTo>
                    <a:pt x="307087" y="30838"/>
                  </a:lnTo>
                  <a:lnTo>
                    <a:pt x="253847" y="43581"/>
                  </a:lnTo>
                  <a:lnTo>
                    <a:pt x="204605" y="58193"/>
                  </a:lnTo>
                  <a:lnTo>
                    <a:pt x="159740" y="74537"/>
                  </a:lnTo>
                  <a:lnTo>
                    <a:pt x="119629" y="92476"/>
                  </a:lnTo>
                  <a:lnTo>
                    <a:pt x="84652" y="111871"/>
                  </a:lnTo>
                  <a:lnTo>
                    <a:pt x="31609" y="154479"/>
                  </a:lnTo>
                  <a:lnTo>
                    <a:pt x="3638" y="201259"/>
                  </a:lnTo>
                  <a:lnTo>
                    <a:pt x="0" y="225869"/>
                  </a:lnTo>
                  <a:lnTo>
                    <a:pt x="3638" y="250479"/>
                  </a:lnTo>
                  <a:lnTo>
                    <a:pt x="31609" y="297259"/>
                  </a:lnTo>
                  <a:lnTo>
                    <a:pt x="84652" y="339867"/>
                  </a:lnTo>
                  <a:lnTo>
                    <a:pt x="119629" y="359262"/>
                  </a:lnTo>
                  <a:lnTo>
                    <a:pt x="159740" y="377201"/>
                  </a:lnTo>
                  <a:lnTo>
                    <a:pt x="204605" y="393545"/>
                  </a:lnTo>
                  <a:lnTo>
                    <a:pt x="253847" y="408157"/>
                  </a:lnTo>
                  <a:lnTo>
                    <a:pt x="307087" y="420900"/>
                  </a:lnTo>
                  <a:lnTo>
                    <a:pt x="363948" y="431634"/>
                  </a:lnTo>
                  <a:lnTo>
                    <a:pt x="424050" y="440223"/>
                  </a:lnTo>
                  <a:lnTo>
                    <a:pt x="487016" y="446529"/>
                  </a:lnTo>
                  <a:lnTo>
                    <a:pt x="552468" y="450413"/>
                  </a:lnTo>
                  <a:lnTo>
                    <a:pt x="620026" y="451739"/>
                  </a:lnTo>
                  <a:lnTo>
                    <a:pt x="687587" y="450413"/>
                  </a:lnTo>
                  <a:lnTo>
                    <a:pt x="753041" y="446529"/>
                  </a:lnTo>
                  <a:lnTo>
                    <a:pt x="816008" y="440223"/>
                  </a:lnTo>
                  <a:lnTo>
                    <a:pt x="876112" y="431634"/>
                  </a:lnTo>
                  <a:lnTo>
                    <a:pt x="932974" y="420900"/>
                  </a:lnTo>
                  <a:lnTo>
                    <a:pt x="986215" y="408157"/>
                  </a:lnTo>
                  <a:lnTo>
                    <a:pt x="1035458" y="393545"/>
                  </a:lnTo>
                  <a:lnTo>
                    <a:pt x="1080324" y="377201"/>
                  </a:lnTo>
                  <a:lnTo>
                    <a:pt x="1120435" y="359262"/>
                  </a:lnTo>
                  <a:lnTo>
                    <a:pt x="1155413" y="339867"/>
                  </a:lnTo>
                  <a:lnTo>
                    <a:pt x="1208456" y="297259"/>
                  </a:lnTo>
                  <a:lnTo>
                    <a:pt x="1236427" y="250479"/>
                  </a:lnTo>
                  <a:lnTo>
                    <a:pt x="1240066" y="225869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48389" y="4168368"/>
              <a:ext cx="1247775" cy="480059"/>
            </a:xfrm>
            <a:custGeom>
              <a:avLst/>
              <a:gdLst/>
              <a:ahLst/>
              <a:cxnLst/>
              <a:rect l="l" t="t" r="r" b="b"/>
              <a:pathLst>
                <a:path w="1247775" h="480060">
                  <a:moveTo>
                    <a:pt x="0" y="239890"/>
                  </a:moveTo>
                  <a:lnTo>
                    <a:pt x="14385" y="291351"/>
                  </a:lnTo>
                  <a:lnTo>
                    <a:pt x="55514" y="338965"/>
                  </a:lnTo>
                  <a:lnTo>
                    <a:pt x="120340" y="381561"/>
                  </a:lnTo>
                  <a:lnTo>
                    <a:pt x="160689" y="400612"/>
                  </a:lnTo>
                  <a:lnTo>
                    <a:pt x="205821" y="417969"/>
                  </a:lnTo>
                  <a:lnTo>
                    <a:pt x="255356" y="433487"/>
                  </a:lnTo>
                  <a:lnTo>
                    <a:pt x="308912" y="447018"/>
                  </a:lnTo>
                  <a:lnTo>
                    <a:pt x="366111" y="458418"/>
                  </a:lnTo>
                  <a:lnTo>
                    <a:pt x="426570" y="467539"/>
                  </a:lnTo>
                  <a:lnTo>
                    <a:pt x="489910" y="474235"/>
                  </a:lnTo>
                  <a:lnTo>
                    <a:pt x="555750" y="478360"/>
                  </a:lnTo>
                  <a:lnTo>
                    <a:pt x="623709" y="479767"/>
                  </a:lnTo>
                  <a:lnTo>
                    <a:pt x="691671" y="478360"/>
                  </a:lnTo>
                  <a:lnTo>
                    <a:pt x="757512" y="474235"/>
                  </a:lnTo>
                  <a:lnTo>
                    <a:pt x="820853" y="467539"/>
                  </a:lnTo>
                  <a:lnTo>
                    <a:pt x="881313" y="458418"/>
                  </a:lnTo>
                  <a:lnTo>
                    <a:pt x="938512" y="447018"/>
                  </a:lnTo>
                  <a:lnTo>
                    <a:pt x="992068" y="433487"/>
                  </a:lnTo>
                  <a:lnTo>
                    <a:pt x="1041602" y="417969"/>
                  </a:lnTo>
                  <a:lnTo>
                    <a:pt x="1086734" y="400612"/>
                  </a:lnTo>
                  <a:lnTo>
                    <a:pt x="1127082" y="381561"/>
                  </a:lnTo>
                  <a:lnTo>
                    <a:pt x="1162266" y="360963"/>
                  </a:lnTo>
                  <a:lnTo>
                    <a:pt x="1215623" y="315712"/>
                  </a:lnTo>
                  <a:lnTo>
                    <a:pt x="1243759" y="266028"/>
                  </a:lnTo>
                  <a:lnTo>
                    <a:pt x="1247419" y="239890"/>
                  </a:lnTo>
                  <a:lnTo>
                    <a:pt x="1243759" y="213751"/>
                  </a:lnTo>
                  <a:lnTo>
                    <a:pt x="1215623" y="164066"/>
                  </a:lnTo>
                  <a:lnTo>
                    <a:pt x="1162266" y="118813"/>
                  </a:lnTo>
                  <a:lnTo>
                    <a:pt x="1127082" y="98214"/>
                  </a:lnTo>
                  <a:lnTo>
                    <a:pt x="1086734" y="79162"/>
                  </a:lnTo>
                  <a:lnTo>
                    <a:pt x="1041602" y="61804"/>
                  </a:lnTo>
                  <a:lnTo>
                    <a:pt x="992068" y="46285"/>
                  </a:lnTo>
                  <a:lnTo>
                    <a:pt x="938512" y="32752"/>
                  </a:lnTo>
                  <a:lnTo>
                    <a:pt x="881313" y="21351"/>
                  </a:lnTo>
                  <a:lnTo>
                    <a:pt x="820853" y="12229"/>
                  </a:lnTo>
                  <a:lnTo>
                    <a:pt x="757512" y="5533"/>
                  </a:lnTo>
                  <a:lnTo>
                    <a:pt x="691671" y="1407"/>
                  </a:lnTo>
                  <a:lnTo>
                    <a:pt x="623709" y="0"/>
                  </a:lnTo>
                  <a:lnTo>
                    <a:pt x="555750" y="1407"/>
                  </a:lnTo>
                  <a:lnTo>
                    <a:pt x="489910" y="5533"/>
                  </a:lnTo>
                  <a:lnTo>
                    <a:pt x="426570" y="12229"/>
                  </a:lnTo>
                  <a:lnTo>
                    <a:pt x="366111" y="21351"/>
                  </a:lnTo>
                  <a:lnTo>
                    <a:pt x="308912" y="32752"/>
                  </a:lnTo>
                  <a:lnTo>
                    <a:pt x="255356" y="46285"/>
                  </a:lnTo>
                  <a:lnTo>
                    <a:pt x="205821" y="61804"/>
                  </a:lnTo>
                  <a:lnTo>
                    <a:pt x="160689" y="79162"/>
                  </a:lnTo>
                  <a:lnTo>
                    <a:pt x="120340" y="98214"/>
                  </a:lnTo>
                  <a:lnTo>
                    <a:pt x="85155" y="118813"/>
                  </a:lnTo>
                  <a:lnTo>
                    <a:pt x="31797" y="164066"/>
                  </a:lnTo>
                  <a:lnTo>
                    <a:pt x="3659" y="213751"/>
                  </a:lnTo>
                  <a:lnTo>
                    <a:pt x="0" y="239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48389" y="4168368"/>
              <a:ext cx="1247775" cy="480059"/>
            </a:xfrm>
            <a:custGeom>
              <a:avLst/>
              <a:gdLst/>
              <a:ahLst/>
              <a:cxnLst/>
              <a:rect l="l" t="t" r="r" b="b"/>
              <a:pathLst>
                <a:path w="1247775" h="480060">
                  <a:moveTo>
                    <a:pt x="1247419" y="239890"/>
                  </a:moveTo>
                  <a:lnTo>
                    <a:pt x="1233034" y="188428"/>
                  </a:lnTo>
                  <a:lnTo>
                    <a:pt x="1191907" y="140813"/>
                  </a:lnTo>
                  <a:lnTo>
                    <a:pt x="1127082" y="98214"/>
                  </a:lnTo>
                  <a:lnTo>
                    <a:pt x="1086734" y="79162"/>
                  </a:lnTo>
                  <a:lnTo>
                    <a:pt x="1041602" y="61804"/>
                  </a:lnTo>
                  <a:lnTo>
                    <a:pt x="992068" y="46285"/>
                  </a:lnTo>
                  <a:lnTo>
                    <a:pt x="938512" y="32752"/>
                  </a:lnTo>
                  <a:lnTo>
                    <a:pt x="881313" y="21351"/>
                  </a:lnTo>
                  <a:lnTo>
                    <a:pt x="820853" y="12229"/>
                  </a:lnTo>
                  <a:lnTo>
                    <a:pt x="757512" y="5533"/>
                  </a:lnTo>
                  <a:lnTo>
                    <a:pt x="691671" y="1407"/>
                  </a:lnTo>
                  <a:lnTo>
                    <a:pt x="623709" y="0"/>
                  </a:lnTo>
                  <a:lnTo>
                    <a:pt x="555750" y="1407"/>
                  </a:lnTo>
                  <a:lnTo>
                    <a:pt x="489910" y="5533"/>
                  </a:lnTo>
                  <a:lnTo>
                    <a:pt x="426570" y="12229"/>
                  </a:lnTo>
                  <a:lnTo>
                    <a:pt x="366111" y="21351"/>
                  </a:lnTo>
                  <a:lnTo>
                    <a:pt x="308912" y="32752"/>
                  </a:lnTo>
                  <a:lnTo>
                    <a:pt x="255356" y="46285"/>
                  </a:lnTo>
                  <a:lnTo>
                    <a:pt x="205821" y="61804"/>
                  </a:lnTo>
                  <a:lnTo>
                    <a:pt x="160689" y="79162"/>
                  </a:lnTo>
                  <a:lnTo>
                    <a:pt x="120340" y="98214"/>
                  </a:lnTo>
                  <a:lnTo>
                    <a:pt x="85155" y="118813"/>
                  </a:lnTo>
                  <a:lnTo>
                    <a:pt x="31797" y="164066"/>
                  </a:lnTo>
                  <a:lnTo>
                    <a:pt x="3659" y="213751"/>
                  </a:lnTo>
                  <a:lnTo>
                    <a:pt x="0" y="239890"/>
                  </a:lnTo>
                  <a:lnTo>
                    <a:pt x="3659" y="266028"/>
                  </a:lnTo>
                  <a:lnTo>
                    <a:pt x="31797" y="315712"/>
                  </a:lnTo>
                  <a:lnTo>
                    <a:pt x="85155" y="360963"/>
                  </a:lnTo>
                  <a:lnTo>
                    <a:pt x="120340" y="381561"/>
                  </a:lnTo>
                  <a:lnTo>
                    <a:pt x="160689" y="400612"/>
                  </a:lnTo>
                  <a:lnTo>
                    <a:pt x="205821" y="417969"/>
                  </a:lnTo>
                  <a:lnTo>
                    <a:pt x="255356" y="433487"/>
                  </a:lnTo>
                  <a:lnTo>
                    <a:pt x="308912" y="447018"/>
                  </a:lnTo>
                  <a:lnTo>
                    <a:pt x="366111" y="458418"/>
                  </a:lnTo>
                  <a:lnTo>
                    <a:pt x="426570" y="467539"/>
                  </a:lnTo>
                  <a:lnTo>
                    <a:pt x="489910" y="474235"/>
                  </a:lnTo>
                  <a:lnTo>
                    <a:pt x="555750" y="478360"/>
                  </a:lnTo>
                  <a:lnTo>
                    <a:pt x="623709" y="479767"/>
                  </a:lnTo>
                  <a:lnTo>
                    <a:pt x="691671" y="478360"/>
                  </a:lnTo>
                  <a:lnTo>
                    <a:pt x="757512" y="474235"/>
                  </a:lnTo>
                  <a:lnTo>
                    <a:pt x="820853" y="467539"/>
                  </a:lnTo>
                  <a:lnTo>
                    <a:pt x="881313" y="458418"/>
                  </a:lnTo>
                  <a:lnTo>
                    <a:pt x="938512" y="447018"/>
                  </a:lnTo>
                  <a:lnTo>
                    <a:pt x="992068" y="433487"/>
                  </a:lnTo>
                  <a:lnTo>
                    <a:pt x="1041602" y="417969"/>
                  </a:lnTo>
                  <a:lnTo>
                    <a:pt x="1086734" y="400612"/>
                  </a:lnTo>
                  <a:lnTo>
                    <a:pt x="1127082" y="381561"/>
                  </a:lnTo>
                  <a:lnTo>
                    <a:pt x="1162266" y="360963"/>
                  </a:lnTo>
                  <a:lnTo>
                    <a:pt x="1215623" y="315712"/>
                  </a:lnTo>
                  <a:lnTo>
                    <a:pt x="1243759" y="266028"/>
                  </a:lnTo>
                  <a:lnTo>
                    <a:pt x="1247419" y="239890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95201" y="2038337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0" y="225856"/>
                  </a:moveTo>
                  <a:lnTo>
                    <a:pt x="14598" y="277649"/>
                  </a:lnTo>
                  <a:lnTo>
                    <a:pt x="56181" y="325191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  <a:lnTo>
                    <a:pt x="1101803" y="199516"/>
                  </a:lnTo>
                  <a:lnTo>
                    <a:pt x="1073296" y="149683"/>
                  </a:lnTo>
                  <a:lnTo>
                    <a:pt x="1019462" y="104776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95201" y="2038337"/>
              <a:ext cx="1105535" cy="452120"/>
            </a:xfrm>
            <a:custGeom>
              <a:avLst/>
              <a:gdLst/>
              <a:ahLst/>
              <a:cxnLst/>
              <a:rect l="l" t="t" r="r" b="b"/>
              <a:pathLst>
                <a:path w="1105535" h="452119">
                  <a:moveTo>
                    <a:pt x="1105522" y="225856"/>
                  </a:moveTo>
                  <a:lnTo>
                    <a:pt x="1090923" y="174069"/>
                  </a:lnTo>
                  <a:lnTo>
                    <a:pt x="1049337" y="126529"/>
                  </a:lnTo>
                  <a:lnTo>
                    <a:pt x="984084" y="84593"/>
                  </a:lnTo>
                  <a:lnTo>
                    <a:pt x="943619" y="66151"/>
                  </a:lnTo>
                  <a:lnTo>
                    <a:pt x="898481" y="49617"/>
                  </a:lnTo>
                  <a:lnTo>
                    <a:pt x="849085" y="35162"/>
                  </a:lnTo>
                  <a:lnTo>
                    <a:pt x="795846" y="22955"/>
                  </a:lnTo>
                  <a:lnTo>
                    <a:pt x="739179" y="13166"/>
                  </a:lnTo>
                  <a:lnTo>
                    <a:pt x="679498" y="5964"/>
                  </a:lnTo>
                  <a:lnTo>
                    <a:pt x="617218" y="1519"/>
                  </a:lnTo>
                  <a:lnTo>
                    <a:pt x="552754" y="0"/>
                  </a:lnTo>
                  <a:lnTo>
                    <a:pt x="488291" y="1519"/>
                  </a:lnTo>
                  <a:lnTo>
                    <a:pt x="426011" y="5964"/>
                  </a:lnTo>
                  <a:lnTo>
                    <a:pt x="366331" y="13166"/>
                  </a:lnTo>
                  <a:lnTo>
                    <a:pt x="309665" y="22955"/>
                  </a:lnTo>
                  <a:lnTo>
                    <a:pt x="256427" y="35162"/>
                  </a:lnTo>
                  <a:lnTo>
                    <a:pt x="207032" y="49617"/>
                  </a:lnTo>
                  <a:lnTo>
                    <a:pt x="161896" y="66151"/>
                  </a:lnTo>
                  <a:lnTo>
                    <a:pt x="121432" y="84593"/>
                  </a:lnTo>
                  <a:lnTo>
                    <a:pt x="86056" y="104776"/>
                  </a:lnTo>
                  <a:lnTo>
                    <a:pt x="32224" y="149683"/>
                  </a:lnTo>
                  <a:lnTo>
                    <a:pt x="3718" y="199516"/>
                  </a:lnTo>
                  <a:lnTo>
                    <a:pt x="0" y="225856"/>
                  </a:lnTo>
                  <a:lnTo>
                    <a:pt x="3718" y="252199"/>
                  </a:lnTo>
                  <a:lnTo>
                    <a:pt x="32224" y="302036"/>
                  </a:lnTo>
                  <a:lnTo>
                    <a:pt x="86056" y="346946"/>
                  </a:lnTo>
                  <a:lnTo>
                    <a:pt x="121432" y="367129"/>
                  </a:lnTo>
                  <a:lnTo>
                    <a:pt x="161896" y="385573"/>
                  </a:lnTo>
                  <a:lnTo>
                    <a:pt x="207032" y="402107"/>
                  </a:lnTo>
                  <a:lnTo>
                    <a:pt x="256427" y="416563"/>
                  </a:lnTo>
                  <a:lnTo>
                    <a:pt x="309665" y="428770"/>
                  </a:lnTo>
                  <a:lnTo>
                    <a:pt x="366331" y="438559"/>
                  </a:lnTo>
                  <a:lnTo>
                    <a:pt x="426011" y="445761"/>
                  </a:lnTo>
                  <a:lnTo>
                    <a:pt x="488291" y="450206"/>
                  </a:lnTo>
                  <a:lnTo>
                    <a:pt x="552754" y="451726"/>
                  </a:lnTo>
                  <a:lnTo>
                    <a:pt x="617218" y="450206"/>
                  </a:lnTo>
                  <a:lnTo>
                    <a:pt x="679498" y="445761"/>
                  </a:lnTo>
                  <a:lnTo>
                    <a:pt x="739179" y="438559"/>
                  </a:lnTo>
                  <a:lnTo>
                    <a:pt x="795846" y="428770"/>
                  </a:lnTo>
                  <a:lnTo>
                    <a:pt x="849085" y="416563"/>
                  </a:lnTo>
                  <a:lnTo>
                    <a:pt x="898481" y="402107"/>
                  </a:lnTo>
                  <a:lnTo>
                    <a:pt x="943619" y="385573"/>
                  </a:lnTo>
                  <a:lnTo>
                    <a:pt x="984084" y="367129"/>
                  </a:lnTo>
                  <a:lnTo>
                    <a:pt x="1019462" y="346946"/>
                  </a:lnTo>
                  <a:lnTo>
                    <a:pt x="1073296" y="302036"/>
                  </a:lnTo>
                  <a:lnTo>
                    <a:pt x="1101803" y="252199"/>
                  </a:lnTo>
                  <a:lnTo>
                    <a:pt x="1105522" y="225856"/>
                  </a:lnTo>
                </a:path>
              </a:pathLst>
            </a:custGeom>
            <a:ln w="22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01529" y="1611767"/>
            <a:ext cx="2557780" cy="14471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5" dirty="0">
                <a:latin typeface="Arial"/>
                <a:cs typeface="Arial"/>
              </a:rPr>
              <a:t>MaryCalls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50" spc="5" dirty="0">
                <a:latin typeface="Arial"/>
                <a:cs typeface="Arial"/>
              </a:rPr>
              <a:t>JohnCalls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marR="232410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Alarm</a:t>
            </a:r>
            <a:endParaRPr sz="14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8" name="object 28"/>
          <p:cNvSpPr txBox="1"/>
          <p:nvPr/>
        </p:nvSpPr>
        <p:spPr>
          <a:xfrm>
            <a:off x="1130300" y="3800700"/>
            <a:ext cx="7774940" cy="29825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R="1870710" algn="ctr">
              <a:lnSpc>
                <a:spcPct val="100000"/>
              </a:lnSpc>
              <a:spcBef>
                <a:spcPts val="115"/>
              </a:spcBef>
            </a:pPr>
            <a:r>
              <a:rPr sz="1450" spc="5" dirty="0">
                <a:latin typeface="Arial"/>
                <a:cs typeface="Arial"/>
              </a:rPr>
              <a:t>Burglary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1303655" algn="ctr">
              <a:lnSpc>
                <a:spcPct val="100000"/>
              </a:lnSpc>
            </a:pPr>
            <a:r>
              <a:rPr sz="1450" spc="5" dirty="0">
                <a:latin typeface="Arial"/>
                <a:cs typeface="Arial"/>
              </a:rPr>
              <a:t>Earthquake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50" spc="-95" dirty="0">
                <a:latin typeface="Tahoma"/>
                <a:cs typeface="Tahoma"/>
              </a:rPr>
              <a:t>Deciding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independence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hard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noncausal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directions</a:t>
            </a:r>
            <a:endParaRPr sz="2050">
              <a:latin typeface="Tahoma"/>
              <a:cs typeface="Tahoma"/>
            </a:endParaRPr>
          </a:p>
          <a:p>
            <a:pPr marL="12700" marR="5080" indent="-635">
              <a:lnSpc>
                <a:spcPct val="163400"/>
              </a:lnSpc>
              <a:spcBef>
                <a:spcPts val="15"/>
              </a:spcBef>
            </a:pPr>
            <a:r>
              <a:rPr sz="2050" spc="-95" dirty="0">
                <a:latin typeface="Tahoma"/>
                <a:cs typeface="Tahoma"/>
              </a:rPr>
              <a:t>(Causal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models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independence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200" dirty="0">
                <a:latin typeface="Tahoma"/>
                <a:cs typeface="Tahoma"/>
              </a:rPr>
              <a:t>seem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hardwired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humans!)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Assessing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probabilities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hard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noncausal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directions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5" dirty="0">
                <a:latin typeface="Tahoma"/>
                <a:cs typeface="Tahoma"/>
              </a:rPr>
              <a:t>Ne</a:t>
            </a:r>
            <a:r>
              <a:rPr sz="2050" spc="-100" dirty="0">
                <a:latin typeface="Tahoma"/>
                <a:cs typeface="Tahoma"/>
              </a:rPr>
              <a:t>t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70" dirty="0">
                <a:latin typeface="Tahoma"/>
                <a:cs typeface="Tahoma"/>
              </a:rPr>
              <a:t>r</a:t>
            </a:r>
            <a:r>
              <a:rPr sz="2050" spc="-90" dirty="0">
                <a:latin typeface="Tahoma"/>
                <a:cs typeface="Tahoma"/>
              </a:rPr>
              <a:t>k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les</a:t>
            </a:r>
            <a:r>
              <a:rPr sz="2050" spc="-155" dirty="0">
                <a:latin typeface="Tahoma"/>
                <a:cs typeface="Tahoma"/>
              </a:rPr>
              <a:t>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compact: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spc="-1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3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65" dirty="0">
                <a:latin typeface="Tahoma"/>
                <a:cs typeface="Tahoma"/>
              </a:rPr>
              <a:t>num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55" dirty="0">
                <a:latin typeface="Tahoma"/>
                <a:cs typeface="Tahoma"/>
              </a:rPr>
              <a:t>ers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needed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04467D-06D1-4A92-B7F0-EDF87ED6B84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4DDD9B7-6F4B-4F53-9EE6-2F37F227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  <a:tabLst>
                <a:tab pos="1640839" algn="l"/>
              </a:tabLst>
            </a:pPr>
            <a:r>
              <a:rPr spc="90" dirty="0"/>
              <a:t>Example:	</a:t>
            </a:r>
            <a:r>
              <a:rPr spc="105" dirty="0"/>
              <a:t>Car</a:t>
            </a:r>
            <a:r>
              <a:rPr spc="220" dirty="0"/>
              <a:t> </a:t>
            </a:r>
            <a:r>
              <a:rPr spc="45" dirty="0"/>
              <a:t>insurance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5271" y="1396631"/>
            <a:ext cx="7610475" cy="4910455"/>
            <a:chOff x="965271" y="1396631"/>
            <a:chExt cx="7610475" cy="4910455"/>
          </a:xfrm>
        </p:grpSpPr>
        <p:sp>
          <p:nvSpPr>
            <p:cNvPr id="4" name="object 4"/>
            <p:cNvSpPr/>
            <p:nvPr/>
          </p:nvSpPr>
          <p:spPr>
            <a:xfrm>
              <a:off x="2521902" y="4554880"/>
              <a:ext cx="3138170" cy="963930"/>
            </a:xfrm>
            <a:custGeom>
              <a:avLst/>
              <a:gdLst/>
              <a:ahLst/>
              <a:cxnLst/>
              <a:rect l="l" t="t" r="r" b="b"/>
              <a:pathLst>
                <a:path w="3138170" h="963929">
                  <a:moveTo>
                    <a:pt x="3138093" y="0"/>
                  </a:moveTo>
                  <a:lnTo>
                    <a:pt x="0" y="963447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52598" y="5441708"/>
              <a:ext cx="189230" cy="98425"/>
            </a:xfrm>
            <a:custGeom>
              <a:avLst/>
              <a:gdLst/>
              <a:ahLst/>
              <a:cxnLst/>
              <a:rect l="l" t="t" r="r" b="b"/>
              <a:pathLst>
                <a:path w="189230" h="98425">
                  <a:moveTo>
                    <a:pt x="0" y="97891"/>
                  </a:moveTo>
                  <a:lnTo>
                    <a:pt x="189230" y="87871"/>
                  </a:lnTo>
                  <a:lnTo>
                    <a:pt x="162255" y="0"/>
                  </a:lnTo>
                  <a:lnTo>
                    <a:pt x="0" y="978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1902" y="2719730"/>
              <a:ext cx="514350" cy="2799080"/>
            </a:xfrm>
            <a:custGeom>
              <a:avLst/>
              <a:gdLst/>
              <a:ahLst/>
              <a:cxnLst/>
              <a:rect l="l" t="t" r="r" b="b"/>
              <a:pathLst>
                <a:path w="514350" h="2799079">
                  <a:moveTo>
                    <a:pt x="96520" y="2793479"/>
                  </a:moveTo>
                  <a:lnTo>
                    <a:pt x="0" y="2798597"/>
                  </a:lnTo>
                  <a:lnTo>
                    <a:pt x="82753" y="2748661"/>
                  </a:lnTo>
                </a:path>
                <a:path w="514350" h="2799079">
                  <a:moveTo>
                    <a:pt x="513842" y="0"/>
                  </a:moveTo>
                  <a:lnTo>
                    <a:pt x="45872" y="917575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4843" y="3517226"/>
              <a:ext cx="124460" cy="184785"/>
            </a:xfrm>
            <a:custGeom>
              <a:avLst/>
              <a:gdLst/>
              <a:ahLst/>
              <a:cxnLst/>
              <a:rect l="l" t="t" r="r" b="b"/>
              <a:pathLst>
                <a:path w="124460" h="184785">
                  <a:moveTo>
                    <a:pt x="0" y="184645"/>
                  </a:moveTo>
                  <a:lnTo>
                    <a:pt x="124460" y="41757"/>
                  </a:lnTo>
                  <a:lnTo>
                    <a:pt x="42583" y="0"/>
                  </a:lnTo>
                  <a:lnTo>
                    <a:pt x="0" y="1846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7774" y="2719730"/>
              <a:ext cx="467995" cy="1440815"/>
            </a:xfrm>
            <a:custGeom>
              <a:avLst/>
              <a:gdLst/>
              <a:ahLst/>
              <a:cxnLst/>
              <a:rect l="l" t="t" r="r" b="b"/>
              <a:pathLst>
                <a:path w="467994" h="1440814">
                  <a:moveTo>
                    <a:pt x="63487" y="844689"/>
                  </a:moveTo>
                  <a:lnTo>
                    <a:pt x="0" y="917575"/>
                  </a:lnTo>
                  <a:lnTo>
                    <a:pt x="21717" y="823391"/>
                  </a:lnTo>
                </a:path>
                <a:path w="467994" h="1440814">
                  <a:moveTo>
                    <a:pt x="467969" y="0"/>
                  </a:moveTo>
                  <a:lnTo>
                    <a:pt x="256921" y="144058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95358" y="4043476"/>
              <a:ext cx="91440" cy="188595"/>
            </a:xfrm>
            <a:custGeom>
              <a:avLst/>
              <a:gdLst/>
              <a:ahLst/>
              <a:cxnLst/>
              <a:rect l="l" t="t" r="r" b="b"/>
              <a:pathLst>
                <a:path w="91439" h="188595">
                  <a:moveTo>
                    <a:pt x="0" y="0"/>
                  </a:moveTo>
                  <a:lnTo>
                    <a:pt x="18834" y="188569"/>
                  </a:lnTo>
                  <a:lnTo>
                    <a:pt x="90957" y="13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5094" y="2894063"/>
              <a:ext cx="3900170" cy="1853564"/>
            </a:xfrm>
            <a:custGeom>
              <a:avLst/>
              <a:gdLst/>
              <a:ahLst/>
              <a:cxnLst/>
              <a:rect l="l" t="t" r="r" b="b"/>
              <a:pathLst>
                <a:path w="3900170" h="1853564">
                  <a:moveTo>
                    <a:pt x="46393" y="1176870"/>
                  </a:moveTo>
                  <a:lnTo>
                    <a:pt x="9601" y="1266253"/>
                  </a:lnTo>
                  <a:lnTo>
                    <a:pt x="0" y="1170076"/>
                  </a:lnTo>
                </a:path>
                <a:path w="3900170" h="1853564">
                  <a:moveTo>
                    <a:pt x="3900106" y="0"/>
                  </a:moveTo>
                  <a:lnTo>
                    <a:pt x="275704" y="1853501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6257" y="4655947"/>
              <a:ext cx="184785" cy="125095"/>
            </a:xfrm>
            <a:custGeom>
              <a:avLst/>
              <a:gdLst/>
              <a:ahLst/>
              <a:cxnLst/>
              <a:rect l="l" t="t" r="r" b="b"/>
              <a:pathLst>
                <a:path w="184785" h="125095">
                  <a:moveTo>
                    <a:pt x="0" y="124625"/>
                  </a:moveTo>
                  <a:lnTo>
                    <a:pt x="184594" y="81838"/>
                  </a:lnTo>
                  <a:lnTo>
                    <a:pt x="142748" y="0"/>
                  </a:lnTo>
                  <a:lnTo>
                    <a:pt x="0" y="1246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9423" y="1600288"/>
              <a:ext cx="1541780" cy="3147695"/>
            </a:xfrm>
            <a:custGeom>
              <a:avLst/>
              <a:gdLst/>
              <a:ahLst/>
              <a:cxnLst/>
              <a:rect l="l" t="t" r="r" b="b"/>
              <a:pathLst>
                <a:path w="1541779" h="3147695">
                  <a:moveTo>
                    <a:pt x="635533" y="3125444"/>
                  </a:moveTo>
                  <a:lnTo>
                    <a:pt x="541375" y="3147275"/>
                  </a:lnTo>
                  <a:lnTo>
                    <a:pt x="614184" y="3083712"/>
                  </a:lnTo>
                </a:path>
                <a:path w="1541779" h="3147695">
                  <a:moveTo>
                    <a:pt x="0" y="165163"/>
                  </a:moveTo>
                  <a:lnTo>
                    <a:pt x="1541526" y="0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75328" y="1566456"/>
              <a:ext cx="187960" cy="91440"/>
            </a:xfrm>
            <a:custGeom>
              <a:avLst/>
              <a:gdLst/>
              <a:ahLst/>
              <a:cxnLst/>
              <a:rect l="l" t="t" r="r" b="b"/>
              <a:pathLst>
                <a:path w="187960" h="91439">
                  <a:moveTo>
                    <a:pt x="0" y="0"/>
                  </a:moveTo>
                  <a:lnTo>
                    <a:pt x="9804" y="91401"/>
                  </a:lnTo>
                  <a:lnTo>
                    <a:pt x="187693" y="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58605" y="1586979"/>
              <a:ext cx="1532890" cy="362585"/>
            </a:xfrm>
            <a:custGeom>
              <a:avLst/>
              <a:gdLst/>
              <a:ahLst/>
              <a:cxnLst/>
              <a:rect l="l" t="t" r="r" b="b"/>
              <a:pathLst>
                <a:path w="1532889" h="362585">
                  <a:moveTo>
                    <a:pt x="1436611" y="0"/>
                  </a:moveTo>
                  <a:lnTo>
                    <a:pt x="1532343" y="13309"/>
                  </a:lnTo>
                  <a:lnTo>
                    <a:pt x="1441602" y="46609"/>
                  </a:lnTo>
                </a:path>
                <a:path w="1532889" h="362585">
                  <a:moveTo>
                    <a:pt x="0" y="187655"/>
                  </a:moveTo>
                  <a:lnTo>
                    <a:pt x="311975" y="361988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0959" y="1854530"/>
              <a:ext cx="183515" cy="130175"/>
            </a:xfrm>
            <a:custGeom>
              <a:avLst/>
              <a:gdLst/>
              <a:ahLst/>
              <a:cxnLst/>
              <a:rect l="l" t="t" r="r" b="b"/>
              <a:pathLst>
                <a:path w="183514" h="130175">
                  <a:moveTo>
                    <a:pt x="0" y="80238"/>
                  </a:moveTo>
                  <a:lnTo>
                    <a:pt x="182892" y="129806"/>
                  </a:lnTo>
                  <a:lnTo>
                    <a:pt x="44831" y="0"/>
                  </a:lnTo>
                  <a:lnTo>
                    <a:pt x="0" y="802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7286" y="1747100"/>
              <a:ext cx="1763395" cy="201930"/>
            </a:xfrm>
            <a:custGeom>
              <a:avLst/>
              <a:gdLst/>
              <a:ahLst/>
              <a:cxnLst/>
              <a:rect l="l" t="t" r="r" b="b"/>
              <a:pathLst>
                <a:path w="1763395" h="201930">
                  <a:moveTo>
                    <a:pt x="22872" y="135661"/>
                  </a:moveTo>
                  <a:lnTo>
                    <a:pt x="93294" y="201866"/>
                  </a:lnTo>
                  <a:lnTo>
                    <a:pt x="0" y="176593"/>
                  </a:lnTo>
                </a:path>
                <a:path w="1763395" h="201930">
                  <a:moveTo>
                    <a:pt x="1763268" y="0"/>
                  </a:moveTo>
                  <a:lnTo>
                    <a:pt x="1001687" y="174345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08311" y="1851799"/>
              <a:ext cx="189865" cy="90170"/>
            </a:xfrm>
            <a:custGeom>
              <a:avLst/>
              <a:gdLst/>
              <a:ahLst/>
              <a:cxnLst/>
              <a:rect l="l" t="t" r="r" b="b"/>
              <a:pathLst>
                <a:path w="189864" h="90169">
                  <a:moveTo>
                    <a:pt x="0" y="85826"/>
                  </a:moveTo>
                  <a:lnTo>
                    <a:pt x="189458" y="89598"/>
                  </a:lnTo>
                  <a:lnTo>
                    <a:pt x="168948" y="0"/>
                  </a:lnTo>
                  <a:lnTo>
                    <a:pt x="0" y="858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8973" y="1737931"/>
              <a:ext cx="3404235" cy="358140"/>
            </a:xfrm>
            <a:custGeom>
              <a:avLst/>
              <a:gdLst/>
              <a:ahLst/>
              <a:cxnLst/>
              <a:rect l="l" t="t" r="r" b="b"/>
              <a:pathLst>
                <a:path w="3404234" h="358139">
                  <a:moveTo>
                    <a:pt x="96634" y="185445"/>
                  </a:moveTo>
                  <a:lnTo>
                    <a:pt x="0" y="183515"/>
                  </a:lnTo>
                  <a:lnTo>
                    <a:pt x="86169" y="139738"/>
                  </a:lnTo>
                </a:path>
                <a:path w="3404234" h="358139">
                  <a:moveTo>
                    <a:pt x="770750" y="0"/>
                  </a:moveTo>
                  <a:lnTo>
                    <a:pt x="3404184" y="357847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66635" y="2035251"/>
              <a:ext cx="188595" cy="91440"/>
            </a:xfrm>
            <a:custGeom>
              <a:avLst/>
              <a:gdLst/>
              <a:ahLst/>
              <a:cxnLst/>
              <a:rect l="l" t="t" r="r" b="b"/>
              <a:pathLst>
                <a:path w="188595" h="91439">
                  <a:moveTo>
                    <a:pt x="0" y="91084"/>
                  </a:moveTo>
                  <a:lnTo>
                    <a:pt x="188353" y="70294"/>
                  </a:lnTo>
                  <a:lnTo>
                    <a:pt x="12369" y="0"/>
                  </a:lnTo>
                  <a:lnTo>
                    <a:pt x="0" y="91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49724" y="1737931"/>
              <a:ext cx="2633980" cy="871855"/>
            </a:xfrm>
            <a:custGeom>
              <a:avLst/>
              <a:gdLst/>
              <a:ahLst/>
              <a:cxnLst/>
              <a:rect l="l" t="t" r="r" b="b"/>
              <a:pathLst>
                <a:path w="2633979" h="871855">
                  <a:moveTo>
                    <a:pt x="2543670" y="321995"/>
                  </a:moveTo>
                  <a:lnTo>
                    <a:pt x="2633433" y="357847"/>
                  </a:lnTo>
                  <a:lnTo>
                    <a:pt x="2537358" y="368452"/>
                  </a:lnTo>
                </a:path>
                <a:path w="2633979" h="871855">
                  <a:moveTo>
                    <a:pt x="0" y="0"/>
                  </a:moveTo>
                  <a:lnTo>
                    <a:pt x="2165477" y="87168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94741" y="2525407"/>
              <a:ext cx="187960" cy="111760"/>
            </a:xfrm>
            <a:custGeom>
              <a:avLst/>
              <a:gdLst/>
              <a:ahLst/>
              <a:cxnLst/>
              <a:rect l="l" t="t" r="r" b="b"/>
              <a:pathLst>
                <a:path w="187959" h="111760">
                  <a:moveTo>
                    <a:pt x="0" y="85267"/>
                  </a:moveTo>
                  <a:lnTo>
                    <a:pt x="187706" y="111290"/>
                  </a:lnTo>
                  <a:lnTo>
                    <a:pt x="34328" y="0"/>
                  </a:lnTo>
                  <a:lnTo>
                    <a:pt x="0" y="852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58906" y="1737931"/>
              <a:ext cx="3954779" cy="2468880"/>
            </a:xfrm>
            <a:custGeom>
              <a:avLst/>
              <a:gdLst/>
              <a:ahLst/>
              <a:cxnLst/>
              <a:rect l="l" t="t" r="r" b="b"/>
              <a:pathLst>
                <a:path w="3954779" h="2468879">
                  <a:moveTo>
                    <a:pt x="2078062" y="814933"/>
                  </a:moveTo>
                  <a:lnTo>
                    <a:pt x="2156294" y="871689"/>
                  </a:lnTo>
                  <a:lnTo>
                    <a:pt x="2060549" y="858418"/>
                  </a:lnTo>
                </a:path>
                <a:path w="3954779" h="2468879">
                  <a:moveTo>
                    <a:pt x="0" y="0"/>
                  </a:moveTo>
                  <a:lnTo>
                    <a:pt x="3954729" y="2468257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94839" y="4108246"/>
              <a:ext cx="180340" cy="136525"/>
            </a:xfrm>
            <a:custGeom>
              <a:avLst/>
              <a:gdLst/>
              <a:ahLst/>
              <a:cxnLst/>
              <a:rect l="l" t="t" r="r" b="b"/>
              <a:pathLst>
                <a:path w="180340" h="136525">
                  <a:moveTo>
                    <a:pt x="0" y="77978"/>
                  </a:moveTo>
                  <a:lnTo>
                    <a:pt x="180289" y="136334"/>
                  </a:lnTo>
                  <a:lnTo>
                    <a:pt x="48666" y="0"/>
                  </a:lnTo>
                  <a:lnTo>
                    <a:pt x="0" y="779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58906" y="1737931"/>
              <a:ext cx="3954779" cy="2468880"/>
            </a:xfrm>
            <a:custGeom>
              <a:avLst/>
              <a:gdLst/>
              <a:ahLst/>
              <a:cxnLst/>
              <a:rect l="l" t="t" r="r" b="b"/>
              <a:pathLst>
                <a:path w="3954779" h="2468879">
                  <a:moveTo>
                    <a:pt x="3887597" y="2398725"/>
                  </a:moveTo>
                  <a:lnTo>
                    <a:pt x="3954729" y="2468257"/>
                  </a:lnTo>
                  <a:lnTo>
                    <a:pt x="3862768" y="2438501"/>
                  </a:lnTo>
                </a:path>
                <a:path w="3954779" h="2468879">
                  <a:moveTo>
                    <a:pt x="0" y="0"/>
                  </a:moveTo>
                  <a:lnTo>
                    <a:pt x="3000451" y="2468257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4168" y="4099966"/>
              <a:ext cx="171450" cy="152400"/>
            </a:xfrm>
            <a:custGeom>
              <a:avLst/>
              <a:gdLst/>
              <a:ahLst/>
              <a:cxnLst/>
              <a:rect l="l" t="t" r="r" b="b"/>
              <a:pathLst>
                <a:path w="171450" h="152400">
                  <a:moveTo>
                    <a:pt x="0" y="70980"/>
                  </a:moveTo>
                  <a:lnTo>
                    <a:pt x="171170" y="152285"/>
                  </a:lnTo>
                  <a:lnTo>
                    <a:pt x="58394" y="0"/>
                  </a:lnTo>
                  <a:lnTo>
                    <a:pt x="0" y="709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14737" y="1747100"/>
              <a:ext cx="3844925" cy="2459355"/>
            </a:xfrm>
            <a:custGeom>
              <a:avLst/>
              <a:gdLst/>
              <a:ahLst/>
              <a:cxnLst/>
              <a:rect l="l" t="t" r="r" b="b"/>
              <a:pathLst>
                <a:path w="3844925" h="2459354">
                  <a:moveTo>
                    <a:pt x="3787101" y="2381415"/>
                  </a:moveTo>
                  <a:lnTo>
                    <a:pt x="3844620" y="2459088"/>
                  </a:lnTo>
                  <a:lnTo>
                    <a:pt x="3757320" y="2417622"/>
                  </a:lnTo>
                </a:path>
                <a:path w="3844925" h="2459354">
                  <a:moveTo>
                    <a:pt x="844169" y="0"/>
                  </a:moveTo>
                  <a:lnTo>
                    <a:pt x="0" y="1559877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80243" y="3187179"/>
              <a:ext cx="128270" cy="184150"/>
            </a:xfrm>
            <a:custGeom>
              <a:avLst/>
              <a:gdLst/>
              <a:ahLst/>
              <a:cxnLst/>
              <a:rect l="l" t="t" r="r" b="b"/>
              <a:pathLst>
                <a:path w="128270" h="184150">
                  <a:moveTo>
                    <a:pt x="0" y="183553"/>
                  </a:moveTo>
                  <a:lnTo>
                    <a:pt x="127914" y="43738"/>
                  </a:lnTo>
                  <a:lnTo>
                    <a:pt x="47078" y="0"/>
                  </a:lnTo>
                  <a:lnTo>
                    <a:pt x="0" y="1835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4095" y="1747100"/>
              <a:ext cx="1504950" cy="1560195"/>
            </a:xfrm>
            <a:custGeom>
              <a:avLst/>
              <a:gdLst/>
              <a:ahLst/>
              <a:cxnLst/>
              <a:rect l="l" t="t" r="r" b="b"/>
              <a:pathLst>
                <a:path w="1504950" h="1560195">
                  <a:moveTo>
                    <a:pt x="725893" y="1488567"/>
                  </a:moveTo>
                  <a:lnTo>
                    <a:pt x="660641" y="1559877"/>
                  </a:lnTo>
                  <a:lnTo>
                    <a:pt x="684657" y="1466253"/>
                  </a:lnTo>
                </a:path>
                <a:path w="1504950" h="1560195">
                  <a:moveTo>
                    <a:pt x="1504810" y="0"/>
                  </a:moveTo>
                  <a:lnTo>
                    <a:pt x="0" y="660654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87712" y="2320912"/>
              <a:ext cx="187325" cy="116205"/>
            </a:xfrm>
            <a:custGeom>
              <a:avLst/>
              <a:gdLst/>
              <a:ahLst/>
              <a:cxnLst/>
              <a:rect l="l" t="t" r="r" b="b"/>
              <a:pathLst>
                <a:path w="187325" h="116205">
                  <a:moveTo>
                    <a:pt x="0" y="115989"/>
                  </a:moveTo>
                  <a:lnTo>
                    <a:pt x="186804" y="84162"/>
                  </a:lnTo>
                  <a:lnTo>
                    <a:pt x="149860" y="0"/>
                  </a:lnTo>
                  <a:lnTo>
                    <a:pt x="0" y="11598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54095" y="2348598"/>
              <a:ext cx="1752600" cy="2316480"/>
            </a:xfrm>
            <a:custGeom>
              <a:avLst/>
              <a:gdLst/>
              <a:ahLst/>
              <a:cxnLst/>
              <a:rect l="l" t="t" r="r" b="b"/>
              <a:pathLst>
                <a:path w="1752600" h="2316479">
                  <a:moveTo>
                    <a:pt x="95275" y="42926"/>
                  </a:moveTo>
                  <a:lnTo>
                    <a:pt x="0" y="59156"/>
                  </a:lnTo>
                  <a:lnTo>
                    <a:pt x="76428" y="0"/>
                  </a:lnTo>
                </a:path>
                <a:path w="1752600" h="2316479">
                  <a:moveTo>
                    <a:pt x="1752549" y="215150"/>
                  </a:moveTo>
                  <a:lnTo>
                    <a:pt x="1614919" y="2316378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0432" y="4550867"/>
              <a:ext cx="92075" cy="186690"/>
            </a:xfrm>
            <a:custGeom>
              <a:avLst/>
              <a:gdLst/>
              <a:ahLst/>
              <a:cxnLst/>
              <a:rect l="l" t="t" r="r" b="b"/>
              <a:pathLst>
                <a:path w="92075" h="186689">
                  <a:moveTo>
                    <a:pt x="0" y="0"/>
                  </a:moveTo>
                  <a:lnTo>
                    <a:pt x="33845" y="186448"/>
                  </a:lnTo>
                  <a:lnTo>
                    <a:pt x="91719" y="6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1755" y="2554566"/>
              <a:ext cx="1944370" cy="2110740"/>
            </a:xfrm>
            <a:custGeom>
              <a:avLst/>
              <a:gdLst/>
              <a:ahLst/>
              <a:cxnLst/>
              <a:rect l="l" t="t" r="r" b="b"/>
              <a:pathLst>
                <a:path w="1944370" h="2110740">
                  <a:moveTo>
                    <a:pt x="46774" y="2018372"/>
                  </a:moveTo>
                  <a:lnTo>
                    <a:pt x="17259" y="2110409"/>
                  </a:lnTo>
                  <a:lnTo>
                    <a:pt x="0" y="2015312"/>
                  </a:lnTo>
                </a:path>
                <a:path w="1944370" h="2110740">
                  <a:moveTo>
                    <a:pt x="154889" y="0"/>
                  </a:moveTo>
                  <a:lnTo>
                    <a:pt x="1944154" y="1669973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83146" y="4114977"/>
              <a:ext cx="166370" cy="159385"/>
            </a:xfrm>
            <a:custGeom>
              <a:avLst/>
              <a:gdLst/>
              <a:ahLst/>
              <a:cxnLst/>
              <a:rect l="l" t="t" r="r" b="b"/>
              <a:pathLst>
                <a:path w="166370" h="159385">
                  <a:moveTo>
                    <a:pt x="0" y="67195"/>
                  </a:moveTo>
                  <a:lnTo>
                    <a:pt x="165760" y="159029"/>
                  </a:lnTo>
                  <a:lnTo>
                    <a:pt x="62725" y="0"/>
                  </a:lnTo>
                  <a:lnTo>
                    <a:pt x="0" y="671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14737" y="3618953"/>
              <a:ext cx="2881630" cy="615315"/>
            </a:xfrm>
            <a:custGeom>
              <a:avLst/>
              <a:gdLst/>
              <a:ahLst/>
              <a:cxnLst/>
              <a:rect l="l" t="t" r="r" b="b"/>
              <a:pathLst>
                <a:path w="2881629" h="615314">
                  <a:moveTo>
                    <a:pt x="2828620" y="524471"/>
                  </a:moveTo>
                  <a:lnTo>
                    <a:pt x="2881172" y="605586"/>
                  </a:lnTo>
                  <a:lnTo>
                    <a:pt x="2796628" y="558749"/>
                  </a:lnTo>
                </a:path>
                <a:path w="2881629" h="615314">
                  <a:moveTo>
                    <a:pt x="0" y="0"/>
                  </a:moveTo>
                  <a:lnTo>
                    <a:pt x="2881172" y="614768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7419" y="4165536"/>
              <a:ext cx="189865" cy="90170"/>
            </a:xfrm>
            <a:custGeom>
              <a:avLst/>
              <a:gdLst/>
              <a:ahLst/>
              <a:cxnLst/>
              <a:rect l="l" t="t" r="r" b="b"/>
              <a:pathLst>
                <a:path w="189865" h="90170">
                  <a:moveTo>
                    <a:pt x="0" y="89890"/>
                  </a:moveTo>
                  <a:lnTo>
                    <a:pt x="189382" y="83312"/>
                  </a:lnTo>
                  <a:lnTo>
                    <a:pt x="19189" y="0"/>
                  </a:lnTo>
                  <a:lnTo>
                    <a:pt x="0" y="8989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14737" y="3618953"/>
              <a:ext cx="2881630" cy="642620"/>
            </a:xfrm>
            <a:custGeom>
              <a:avLst/>
              <a:gdLst/>
              <a:ahLst/>
              <a:cxnLst/>
              <a:rect l="l" t="t" r="r" b="b"/>
              <a:pathLst>
                <a:path w="2881629" h="642620">
                  <a:moveTo>
                    <a:pt x="2794368" y="572274"/>
                  </a:moveTo>
                  <a:lnTo>
                    <a:pt x="2881172" y="614768"/>
                  </a:lnTo>
                  <a:lnTo>
                    <a:pt x="2784576" y="618121"/>
                  </a:lnTo>
                </a:path>
                <a:path w="2881629" h="642620">
                  <a:moveTo>
                    <a:pt x="0" y="0"/>
                  </a:moveTo>
                  <a:lnTo>
                    <a:pt x="1954428" y="64228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49036" y="4182821"/>
              <a:ext cx="189230" cy="101600"/>
            </a:xfrm>
            <a:custGeom>
              <a:avLst/>
              <a:gdLst/>
              <a:ahLst/>
              <a:cxnLst/>
              <a:rect l="l" t="t" r="r" b="b"/>
              <a:pathLst>
                <a:path w="189229" h="101600">
                  <a:moveTo>
                    <a:pt x="0" y="87325"/>
                  </a:moveTo>
                  <a:lnTo>
                    <a:pt x="189001" y="101053"/>
                  </a:lnTo>
                  <a:lnTo>
                    <a:pt x="28702" y="0"/>
                  </a:lnTo>
                  <a:lnTo>
                    <a:pt x="0" y="873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14737" y="3628123"/>
              <a:ext cx="1954530" cy="633730"/>
            </a:xfrm>
            <a:custGeom>
              <a:avLst/>
              <a:gdLst/>
              <a:ahLst/>
              <a:cxnLst/>
              <a:rect l="l" t="t" r="r" b="b"/>
              <a:pathLst>
                <a:path w="1954529" h="633729">
                  <a:moveTo>
                    <a:pt x="1872665" y="581583"/>
                  </a:moveTo>
                  <a:lnTo>
                    <a:pt x="1954428" y="633120"/>
                  </a:lnTo>
                  <a:lnTo>
                    <a:pt x="1858035" y="626122"/>
                  </a:lnTo>
                </a:path>
                <a:path w="1954529" h="633729">
                  <a:moveTo>
                    <a:pt x="0" y="0"/>
                  </a:moveTo>
                  <a:lnTo>
                    <a:pt x="550545" y="330327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46156" y="3861752"/>
              <a:ext cx="181610" cy="134620"/>
            </a:xfrm>
            <a:custGeom>
              <a:avLst/>
              <a:gdLst/>
              <a:ahLst/>
              <a:cxnLst/>
              <a:rect l="l" t="t" r="r" b="b"/>
              <a:pathLst>
                <a:path w="181610" h="134620">
                  <a:moveTo>
                    <a:pt x="0" y="78816"/>
                  </a:moveTo>
                  <a:lnTo>
                    <a:pt x="181292" y="133997"/>
                  </a:lnTo>
                  <a:lnTo>
                    <a:pt x="47294" y="0"/>
                  </a:lnTo>
                  <a:lnTo>
                    <a:pt x="0" y="78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72813" y="2894063"/>
              <a:ext cx="2533650" cy="1321435"/>
            </a:xfrm>
            <a:custGeom>
              <a:avLst/>
              <a:gdLst/>
              <a:ahLst/>
              <a:cxnLst/>
              <a:rect l="l" t="t" r="r" b="b"/>
              <a:pathLst>
                <a:path w="2533650" h="1321435">
                  <a:moveTo>
                    <a:pt x="24130" y="996048"/>
                  </a:moveTo>
                  <a:lnTo>
                    <a:pt x="92468" y="1064387"/>
                  </a:lnTo>
                  <a:lnTo>
                    <a:pt x="0" y="1036243"/>
                  </a:lnTo>
                </a:path>
                <a:path w="2533650" h="1321435">
                  <a:moveTo>
                    <a:pt x="2533205" y="0"/>
                  </a:moveTo>
                  <a:lnTo>
                    <a:pt x="2450630" y="1321308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84518" y="4101376"/>
              <a:ext cx="92075" cy="186690"/>
            </a:xfrm>
            <a:custGeom>
              <a:avLst/>
              <a:gdLst/>
              <a:ahLst/>
              <a:cxnLst/>
              <a:rect l="l" t="t" r="r" b="b"/>
              <a:pathLst>
                <a:path w="92075" h="186689">
                  <a:moveTo>
                    <a:pt x="0" y="0"/>
                  </a:moveTo>
                  <a:lnTo>
                    <a:pt x="34404" y="186347"/>
                  </a:lnTo>
                  <a:lnTo>
                    <a:pt x="91732" y="57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87516" y="2894063"/>
              <a:ext cx="1018540" cy="1367790"/>
            </a:xfrm>
            <a:custGeom>
              <a:avLst/>
              <a:gdLst/>
              <a:ahLst/>
              <a:cxnLst/>
              <a:rect l="l" t="t" r="r" b="b"/>
              <a:pathLst>
                <a:path w="1018540" h="1367789">
                  <a:moveTo>
                    <a:pt x="965161" y="1229182"/>
                  </a:moveTo>
                  <a:lnTo>
                    <a:pt x="935926" y="1321308"/>
                  </a:lnTo>
                  <a:lnTo>
                    <a:pt x="918375" y="1226261"/>
                  </a:lnTo>
                </a:path>
                <a:path w="1018540" h="1367789">
                  <a:moveTo>
                    <a:pt x="1018501" y="0"/>
                  </a:moveTo>
                  <a:lnTo>
                    <a:pt x="0" y="1367180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44210" y="4144492"/>
              <a:ext cx="146685" cy="175260"/>
            </a:xfrm>
            <a:custGeom>
              <a:avLst/>
              <a:gdLst/>
              <a:ahLst/>
              <a:cxnLst/>
              <a:rect l="l" t="t" r="r" b="b"/>
              <a:pathLst>
                <a:path w="146685" h="175260">
                  <a:moveTo>
                    <a:pt x="0" y="174891"/>
                  </a:moveTo>
                  <a:lnTo>
                    <a:pt x="146685" y="54914"/>
                  </a:lnTo>
                  <a:lnTo>
                    <a:pt x="72974" y="0"/>
                  </a:lnTo>
                  <a:lnTo>
                    <a:pt x="0" y="1748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65282" y="2894063"/>
              <a:ext cx="2440940" cy="1367790"/>
            </a:xfrm>
            <a:custGeom>
              <a:avLst/>
              <a:gdLst/>
              <a:ahLst/>
              <a:cxnLst/>
              <a:rect l="l" t="t" r="r" b="b"/>
              <a:pathLst>
                <a:path w="2440940" h="1367789">
                  <a:moveTo>
                    <a:pt x="1497050" y="1305991"/>
                  </a:moveTo>
                  <a:lnTo>
                    <a:pt x="1422234" y="1367180"/>
                  </a:lnTo>
                  <a:lnTo>
                    <a:pt x="1459458" y="1277988"/>
                  </a:lnTo>
                </a:path>
                <a:path w="2440940" h="1367789">
                  <a:moveTo>
                    <a:pt x="2440736" y="0"/>
                  </a:moveTo>
                  <a:lnTo>
                    <a:pt x="0" y="1064387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8835" y="3871810"/>
              <a:ext cx="187325" cy="116205"/>
            </a:xfrm>
            <a:custGeom>
              <a:avLst/>
              <a:gdLst/>
              <a:ahLst/>
              <a:cxnLst/>
              <a:rect l="l" t="t" r="r" b="b"/>
              <a:pathLst>
                <a:path w="187325" h="116204">
                  <a:moveTo>
                    <a:pt x="0" y="115620"/>
                  </a:moveTo>
                  <a:lnTo>
                    <a:pt x="186880" y="84251"/>
                  </a:lnTo>
                  <a:lnTo>
                    <a:pt x="150139" y="0"/>
                  </a:lnTo>
                  <a:lnTo>
                    <a:pt x="0" y="1156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81616" y="3618953"/>
              <a:ext cx="1279525" cy="1119505"/>
            </a:xfrm>
            <a:custGeom>
              <a:avLst/>
              <a:gdLst/>
              <a:ahLst/>
              <a:cxnLst/>
              <a:rect l="l" t="t" r="r" b="b"/>
              <a:pathLst>
                <a:path w="1279525" h="1119504">
                  <a:moveTo>
                    <a:pt x="1278991" y="323507"/>
                  </a:moveTo>
                  <a:lnTo>
                    <a:pt x="1183665" y="339496"/>
                  </a:lnTo>
                  <a:lnTo>
                    <a:pt x="1260246" y="280530"/>
                  </a:lnTo>
                </a:path>
                <a:path w="1279525" h="1119504">
                  <a:moveTo>
                    <a:pt x="633120" y="0"/>
                  </a:moveTo>
                  <a:lnTo>
                    <a:pt x="0" y="1119428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5929" y="4618837"/>
              <a:ext cx="130810" cy="182880"/>
            </a:xfrm>
            <a:custGeom>
              <a:avLst/>
              <a:gdLst/>
              <a:ahLst/>
              <a:cxnLst/>
              <a:rect l="l" t="t" r="r" b="b"/>
              <a:pathLst>
                <a:path w="130810" h="182879">
                  <a:moveTo>
                    <a:pt x="0" y="182651"/>
                  </a:moveTo>
                  <a:lnTo>
                    <a:pt x="130505" y="45250"/>
                  </a:lnTo>
                  <a:lnTo>
                    <a:pt x="50495" y="0"/>
                  </a:lnTo>
                  <a:lnTo>
                    <a:pt x="0" y="1826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44913" y="2719730"/>
              <a:ext cx="5414010" cy="2018664"/>
            </a:xfrm>
            <a:custGeom>
              <a:avLst/>
              <a:gdLst/>
              <a:ahLst/>
              <a:cxnLst/>
              <a:rect l="l" t="t" r="r" b="b"/>
              <a:pathLst>
                <a:path w="5414009" h="2018664">
                  <a:moveTo>
                    <a:pt x="103263" y="1948573"/>
                  </a:moveTo>
                  <a:lnTo>
                    <a:pt x="36703" y="2018652"/>
                  </a:lnTo>
                  <a:lnTo>
                    <a:pt x="62458" y="1925497"/>
                  </a:lnTo>
                </a:path>
                <a:path w="5414009" h="2018664">
                  <a:moveTo>
                    <a:pt x="0" y="0"/>
                  </a:moveTo>
                  <a:lnTo>
                    <a:pt x="5413667" y="1495640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39010" y="4141419"/>
              <a:ext cx="189865" cy="93345"/>
            </a:xfrm>
            <a:custGeom>
              <a:avLst/>
              <a:gdLst/>
              <a:ahLst/>
              <a:cxnLst/>
              <a:rect l="l" t="t" r="r" b="b"/>
              <a:pathLst>
                <a:path w="189865" h="93345">
                  <a:moveTo>
                    <a:pt x="0" y="88595"/>
                  </a:moveTo>
                  <a:lnTo>
                    <a:pt x="189445" y="93256"/>
                  </a:lnTo>
                  <a:lnTo>
                    <a:pt x="24485" y="0"/>
                  </a:lnTo>
                  <a:lnTo>
                    <a:pt x="0" y="885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44913" y="2719730"/>
              <a:ext cx="5414010" cy="1496060"/>
            </a:xfrm>
            <a:custGeom>
              <a:avLst/>
              <a:gdLst/>
              <a:ahLst/>
              <a:cxnLst/>
              <a:rect l="l" t="t" r="r" b="b"/>
              <a:pathLst>
                <a:path w="5414009" h="1496060">
                  <a:moveTo>
                    <a:pt x="5329529" y="1448079"/>
                  </a:moveTo>
                  <a:lnTo>
                    <a:pt x="5413667" y="1495640"/>
                  </a:lnTo>
                  <a:lnTo>
                    <a:pt x="5317045" y="1493266"/>
                  </a:lnTo>
                </a:path>
                <a:path w="5414009" h="1496060">
                  <a:moveTo>
                    <a:pt x="0" y="0"/>
                  </a:moveTo>
                  <a:lnTo>
                    <a:pt x="4486922" y="1486458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11681" y="4127550"/>
              <a:ext cx="189230" cy="101600"/>
            </a:xfrm>
            <a:custGeom>
              <a:avLst/>
              <a:gdLst/>
              <a:ahLst/>
              <a:cxnLst/>
              <a:rect l="l" t="t" r="r" b="b"/>
              <a:pathLst>
                <a:path w="189229" h="101600">
                  <a:moveTo>
                    <a:pt x="0" y="87249"/>
                  </a:moveTo>
                  <a:lnTo>
                    <a:pt x="188963" y="101434"/>
                  </a:lnTo>
                  <a:lnTo>
                    <a:pt x="28905" y="0"/>
                  </a:lnTo>
                  <a:lnTo>
                    <a:pt x="0" y="872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35456" y="4154449"/>
              <a:ext cx="96520" cy="52069"/>
            </a:xfrm>
            <a:custGeom>
              <a:avLst/>
              <a:gdLst/>
              <a:ahLst/>
              <a:cxnLst/>
              <a:rect l="l" t="t" r="r" b="b"/>
              <a:pathLst>
                <a:path w="96520" h="52070">
                  <a:moveTo>
                    <a:pt x="14744" y="0"/>
                  </a:moveTo>
                  <a:lnTo>
                    <a:pt x="96380" y="51739"/>
                  </a:lnTo>
                  <a:lnTo>
                    <a:pt x="0" y="44513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92473" y="1414411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36"/>
                  </a:moveTo>
                  <a:lnTo>
                    <a:pt x="17042" y="219507"/>
                  </a:lnTo>
                  <a:lnTo>
                    <a:pt x="65381" y="258943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3" y="350912"/>
                  </a:lnTo>
                  <a:lnTo>
                    <a:pt x="695426" y="346905"/>
                  </a:lnTo>
                  <a:lnTo>
                    <a:pt x="759711" y="340428"/>
                  </a:lnTo>
                  <a:lnTo>
                    <a:pt x="820356" y="331646"/>
                  </a:lnTo>
                  <a:lnTo>
                    <a:pt x="876838" y="320724"/>
                  </a:lnTo>
                  <a:lnTo>
                    <a:pt x="928632" y="307828"/>
                  </a:lnTo>
                  <a:lnTo>
                    <a:pt x="975218" y="293122"/>
                  </a:lnTo>
                  <a:lnTo>
                    <a:pt x="1016071" y="276772"/>
                  </a:lnTo>
                  <a:lnTo>
                    <a:pt x="1050669" y="258943"/>
                  </a:lnTo>
                  <a:lnTo>
                    <a:pt x="1099008" y="219507"/>
                  </a:lnTo>
                  <a:lnTo>
                    <a:pt x="1116050" y="176136"/>
                  </a:lnTo>
                  <a:lnTo>
                    <a:pt x="1111702" y="154041"/>
                  </a:lnTo>
                  <a:lnTo>
                    <a:pt x="1078489" y="112473"/>
                  </a:lnTo>
                  <a:lnTo>
                    <a:pt x="1016071" y="75503"/>
                  </a:lnTo>
                  <a:lnTo>
                    <a:pt x="975218" y="59155"/>
                  </a:lnTo>
                  <a:lnTo>
                    <a:pt x="928632" y="44451"/>
                  </a:lnTo>
                  <a:lnTo>
                    <a:pt x="876838" y="31556"/>
                  </a:lnTo>
                  <a:lnTo>
                    <a:pt x="820356" y="20636"/>
                  </a:lnTo>
                  <a:lnTo>
                    <a:pt x="759711" y="11855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063114" y="1912264"/>
              <a:ext cx="36830" cy="4321810"/>
            </a:xfrm>
            <a:custGeom>
              <a:avLst/>
              <a:gdLst/>
              <a:ahLst/>
              <a:cxnLst/>
              <a:rect l="l" t="t" r="r" b="b"/>
              <a:pathLst>
                <a:path w="36830" h="4321810">
                  <a:moveTo>
                    <a:pt x="0" y="0"/>
                  </a:moveTo>
                  <a:lnTo>
                    <a:pt x="36703" y="432175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52916" y="6122288"/>
              <a:ext cx="92075" cy="184785"/>
            </a:xfrm>
            <a:custGeom>
              <a:avLst/>
              <a:gdLst/>
              <a:ahLst/>
              <a:cxnLst/>
              <a:rect l="l" t="t" r="r" b="b"/>
              <a:pathLst>
                <a:path w="92075" h="184785">
                  <a:moveTo>
                    <a:pt x="0" y="787"/>
                  </a:moveTo>
                  <a:lnTo>
                    <a:pt x="47510" y="184226"/>
                  </a:lnTo>
                  <a:lnTo>
                    <a:pt x="91909" y="0"/>
                  </a:lnTo>
                  <a:lnTo>
                    <a:pt x="0" y="7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75586" y="6140056"/>
              <a:ext cx="46990" cy="93980"/>
            </a:xfrm>
            <a:custGeom>
              <a:avLst/>
              <a:gdLst/>
              <a:ahLst/>
              <a:cxnLst/>
              <a:rect l="l" t="t" r="r" b="b"/>
              <a:pathLst>
                <a:path w="46989" h="93979">
                  <a:moveTo>
                    <a:pt x="46875" y="0"/>
                  </a:moveTo>
                  <a:lnTo>
                    <a:pt x="24231" y="93967"/>
                  </a:lnTo>
                  <a:lnTo>
                    <a:pt x="0" y="40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271" y="1562006"/>
              <a:ext cx="4270955" cy="429629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992473" y="1414411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36"/>
                  </a:moveTo>
                  <a:lnTo>
                    <a:pt x="1099008" y="132765"/>
                  </a:lnTo>
                  <a:lnTo>
                    <a:pt x="1050669" y="93331"/>
                  </a:lnTo>
                  <a:lnTo>
                    <a:pt x="1016071" y="75503"/>
                  </a:lnTo>
                  <a:lnTo>
                    <a:pt x="975218" y="59155"/>
                  </a:lnTo>
                  <a:lnTo>
                    <a:pt x="928632" y="44451"/>
                  </a:lnTo>
                  <a:lnTo>
                    <a:pt x="876838" y="31556"/>
                  </a:lnTo>
                  <a:lnTo>
                    <a:pt x="820356" y="20636"/>
                  </a:lnTo>
                  <a:lnTo>
                    <a:pt x="759711" y="11855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lnTo>
                    <a:pt x="4347" y="198231"/>
                  </a:lnTo>
                  <a:lnTo>
                    <a:pt x="37561" y="239800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3" y="350912"/>
                  </a:lnTo>
                  <a:lnTo>
                    <a:pt x="695426" y="346905"/>
                  </a:lnTo>
                  <a:lnTo>
                    <a:pt x="759711" y="340428"/>
                  </a:lnTo>
                  <a:lnTo>
                    <a:pt x="820356" y="331646"/>
                  </a:lnTo>
                  <a:lnTo>
                    <a:pt x="876838" y="320724"/>
                  </a:lnTo>
                  <a:lnTo>
                    <a:pt x="928632" y="307828"/>
                  </a:lnTo>
                  <a:lnTo>
                    <a:pt x="975218" y="293122"/>
                  </a:lnTo>
                  <a:lnTo>
                    <a:pt x="1016071" y="276772"/>
                  </a:lnTo>
                  <a:lnTo>
                    <a:pt x="1050669" y="258943"/>
                  </a:lnTo>
                  <a:lnTo>
                    <a:pt x="1099008" y="219507"/>
                  </a:lnTo>
                  <a:lnTo>
                    <a:pt x="1116050" y="17613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122966" y="1449545"/>
            <a:ext cx="819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SocioEcon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13585" y="1614721"/>
            <a:ext cx="1945005" cy="4514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Age</a:t>
            </a:r>
            <a:endParaRPr sz="1400">
              <a:latin typeface="Times New Roman"/>
              <a:cs typeface="Times New Roman"/>
            </a:endParaRPr>
          </a:p>
          <a:p>
            <a:pPr marL="918210">
              <a:lnSpc>
                <a:spcPts val="1670"/>
              </a:lnSpc>
            </a:pPr>
            <a:r>
              <a:rPr sz="1400" b="1" dirty="0">
                <a:latin typeface="Times New Roman"/>
                <a:cs typeface="Times New Roman"/>
              </a:rPr>
              <a:t>GoodStudent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589776" y="2048116"/>
            <a:ext cx="1151890" cy="387985"/>
            <a:chOff x="6589776" y="2048116"/>
            <a:chExt cx="1151890" cy="387985"/>
          </a:xfrm>
        </p:grpSpPr>
        <p:sp>
          <p:nvSpPr>
            <p:cNvPr id="62" name="object 62"/>
            <p:cNvSpPr/>
            <p:nvPr/>
          </p:nvSpPr>
          <p:spPr>
            <a:xfrm>
              <a:off x="6607556" y="2065896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49"/>
                  </a:moveTo>
                  <a:lnTo>
                    <a:pt x="17042" y="219519"/>
                  </a:lnTo>
                  <a:lnTo>
                    <a:pt x="65381" y="258953"/>
                  </a:lnTo>
                  <a:lnTo>
                    <a:pt x="99978" y="276781"/>
                  </a:lnTo>
                  <a:lnTo>
                    <a:pt x="140832" y="293129"/>
                  </a:lnTo>
                  <a:lnTo>
                    <a:pt x="187417" y="307834"/>
                  </a:lnTo>
                  <a:lnTo>
                    <a:pt x="239212" y="320728"/>
                  </a:lnTo>
                  <a:lnTo>
                    <a:pt x="295693" y="331649"/>
                  </a:lnTo>
                  <a:lnTo>
                    <a:pt x="356338" y="340429"/>
                  </a:lnTo>
                  <a:lnTo>
                    <a:pt x="420624" y="346906"/>
                  </a:lnTo>
                  <a:lnTo>
                    <a:pt x="488027" y="350913"/>
                  </a:lnTo>
                  <a:lnTo>
                    <a:pt x="558025" y="352285"/>
                  </a:lnTo>
                  <a:lnTo>
                    <a:pt x="628023" y="350913"/>
                  </a:lnTo>
                  <a:lnTo>
                    <a:pt x="695426" y="346906"/>
                  </a:lnTo>
                  <a:lnTo>
                    <a:pt x="759711" y="340429"/>
                  </a:lnTo>
                  <a:lnTo>
                    <a:pt x="820356" y="331649"/>
                  </a:lnTo>
                  <a:lnTo>
                    <a:pt x="876838" y="320728"/>
                  </a:lnTo>
                  <a:lnTo>
                    <a:pt x="928632" y="307834"/>
                  </a:lnTo>
                  <a:lnTo>
                    <a:pt x="975218" y="293129"/>
                  </a:lnTo>
                  <a:lnTo>
                    <a:pt x="1016071" y="276781"/>
                  </a:lnTo>
                  <a:lnTo>
                    <a:pt x="1050669" y="258953"/>
                  </a:lnTo>
                  <a:lnTo>
                    <a:pt x="1099008" y="219519"/>
                  </a:lnTo>
                  <a:lnTo>
                    <a:pt x="1116050" y="176149"/>
                  </a:lnTo>
                  <a:lnTo>
                    <a:pt x="1111702" y="154053"/>
                  </a:lnTo>
                  <a:lnTo>
                    <a:pt x="1078489" y="112484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607556" y="2065896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49"/>
                  </a:moveTo>
                  <a:lnTo>
                    <a:pt x="1099008" y="132777"/>
                  </a:lnTo>
                  <a:lnTo>
                    <a:pt x="1050669" y="93341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lnTo>
                    <a:pt x="4347" y="198244"/>
                  </a:lnTo>
                  <a:lnTo>
                    <a:pt x="37561" y="239811"/>
                  </a:lnTo>
                  <a:lnTo>
                    <a:pt x="99978" y="276781"/>
                  </a:lnTo>
                  <a:lnTo>
                    <a:pt x="140832" y="293129"/>
                  </a:lnTo>
                  <a:lnTo>
                    <a:pt x="187417" y="307834"/>
                  </a:lnTo>
                  <a:lnTo>
                    <a:pt x="239212" y="320728"/>
                  </a:lnTo>
                  <a:lnTo>
                    <a:pt x="295693" y="331649"/>
                  </a:lnTo>
                  <a:lnTo>
                    <a:pt x="356338" y="340429"/>
                  </a:lnTo>
                  <a:lnTo>
                    <a:pt x="420624" y="346906"/>
                  </a:lnTo>
                  <a:lnTo>
                    <a:pt x="488027" y="350913"/>
                  </a:lnTo>
                  <a:lnTo>
                    <a:pt x="558025" y="352285"/>
                  </a:lnTo>
                  <a:lnTo>
                    <a:pt x="628023" y="350913"/>
                  </a:lnTo>
                  <a:lnTo>
                    <a:pt x="695426" y="346906"/>
                  </a:lnTo>
                  <a:lnTo>
                    <a:pt x="759711" y="340429"/>
                  </a:lnTo>
                  <a:lnTo>
                    <a:pt x="820356" y="331649"/>
                  </a:lnTo>
                  <a:lnTo>
                    <a:pt x="876838" y="320728"/>
                  </a:lnTo>
                  <a:lnTo>
                    <a:pt x="928632" y="307834"/>
                  </a:lnTo>
                  <a:lnTo>
                    <a:pt x="975218" y="293129"/>
                  </a:lnTo>
                  <a:lnTo>
                    <a:pt x="1016071" y="276781"/>
                  </a:lnTo>
                  <a:lnTo>
                    <a:pt x="1050669" y="258953"/>
                  </a:lnTo>
                  <a:lnTo>
                    <a:pt x="1099008" y="219519"/>
                  </a:lnTo>
                  <a:lnTo>
                    <a:pt x="1116050" y="17614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789102" y="2101029"/>
            <a:ext cx="760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ExtraCar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222457" y="2213279"/>
            <a:ext cx="3060700" cy="727710"/>
            <a:chOff x="4222457" y="2213279"/>
            <a:chExt cx="3060700" cy="727710"/>
          </a:xfrm>
        </p:grpSpPr>
        <p:sp>
          <p:nvSpPr>
            <p:cNvPr id="66" name="object 66"/>
            <p:cNvSpPr/>
            <p:nvPr/>
          </p:nvSpPr>
          <p:spPr>
            <a:xfrm>
              <a:off x="4240237" y="2231059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36"/>
                  </a:moveTo>
                  <a:lnTo>
                    <a:pt x="17042" y="219507"/>
                  </a:lnTo>
                  <a:lnTo>
                    <a:pt x="65381" y="258943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3" y="350912"/>
                  </a:lnTo>
                  <a:lnTo>
                    <a:pt x="695426" y="346905"/>
                  </a:lnTo>
                  <a:lnTo>
                    <a:pt x="759711" y="340428"/>
                  </a:lnTo>
                  <a:lnTo>
                    <a:pt x="820356" y="331646"/>
                  </a:lnTo>
                  <a:lnTo>
                    <a:pt x="876838" y="320724"/>
                  </a:lnTo>
                  <a:lnTo>
                    <a:pt x="928632" y="307828"/>
                  </a:lnTo>
                  <a:lnTo>
                    <a:pt x="975218" y="293122"/>
                  </a:lnTo>
                  <a:lnTo>
                    <a:pt x="1016071" y="276772"/>
                  </a:lnTo>
                  <a:lnTo>
                    <a:pt x="1050669" y="258943"/>
                  </a:lnTo>
                  <a:lnTo>
                    <a:pt x="1099008" y="219507"/>
                  </a:lnTo>
                  <a:lnTo>
                    <a:pt x="1116050" y="176136"/>
                  </a:lnTo>
                  <a:lnTo>
                    <a:pt x="1111702" y="154041"/>
                  </a:lnTo>
                  <a:lnTo>
                    <a:pt x="1078489" y="112473"/>
                  </a:lnTo>
                  <a:lnTo>
                    <a:pt x="1016071" y="75503"/>
                  </a:lnTo>
                  <a:lnTo>
                    <a:pt x="975218" y="59155"/>
                  </a:lnTo>
                  <a:lnTo>
                    <a:pt x="928632" y="44451"/>
                  </a:lnTo>
                  <a:lnTo>
                    <a:pt x="876838" y="31556"/>
                  </a:lnTo>
                  <a:lnTo>
                    <a:pt x="820356" y="20636"/>
                  </a:lnTo>
                  <a:lnTo>
                    <a:pt x="759711" y="11855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40237" y="2231059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36"/>
                  </a:moveTo>
                  <a:lnTo>
                    <a:pt x="1099008" y="132765"/>
                  </a:lnTo>
                  <a:lnTo>
                    <a:pt x="1050669" y="93331"/>
                  </a:lnTo>
                  <a:lnTo>
                    <a:pt x="1016071" y="75503"/>
                  </a:lnTo>
                  <a:lnTo>
                    <a:pt x="975218" y="59155"/>
                  </a:lnTo>
                  <a:lnTo>
                    <a:pt x="928632" y="44451"/>
                  </a:lnTo>
                  <a:lnTo>
                    <a:pt x="876838" y="31556"/>
                  </a:lnTo>
                  <a:lnTo>
                    <a:pt x="820356" y="20636"/>
                  </a:lnTo>
                  <a:lnTo>
                    <a:pt x="759711" y="11855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lnTo>
                    <a:pt x="4347" y="198231"/>
                  </a:lnTo>
                  <a:lnTo>
                    <a:pt x="37561" y="239800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3" y="350912"/>
                  </a:lnTo>
                  <a:lnTo>
                    <a:pt x="695426" y="346905"/>
                  </a:lnTo>
                  <a:lnTo>
                    <a:pt x="759711" y="340428"/>
                  </a:lnTo>
                  <a:lnTo>
                    <a:pt x="820356" y="331646"/>
                  </a:lnTo>
                  <a:lnTo>
                    <a:pt x="876838" y="320724"/>
                  </a:lnTo>
                  <a:lnTo>
                    <a:pt x="928632" y="307828"/>
                  </a:lnTo>
                  <a:lnTo>
                    <a:pt x="975218" y="293122"/>
                  </a:lnTo>
                  <a:lnTo>
                    <a:pt x="1016071" y="276772"/>
                  </a:lnTo>
                  <a:lnTo>
                    <a:pt x="1050669" y="258943"/>
                  </a:lnTo>
                  <a:lnTo>
                    <a:pt x="1099008" y="219507"/>
                  </a:lnTo>
                  <a:lnTo>
                    <a:pt x="1116050" y="17613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48781" y="2570543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49"/>
                  </a:moveTo>
                  <a:lnTo>
                    <a:pt x="17042" y="219520"/>
                  </a:lnTo>
                  <a:lnTo>
                    <a:pt x="65381" y="258956"/>
                  </a:lnTo>
                  <a:lnTo>
                    <a:pt x="99978" y="276785"/>
                  </a:lnTo>
                  <a:lnTo>
                    <a:pt x="140832" y="293135"/>
                  </a:lnTo>
                  <a:lnTo>
                    <a:pt x="187417" y="307841"/>
                  </a:lnTo>
                  <a:lnTo>
                    <a:pt x="239212" y="320737"/>
                  </a:lnTo>
                  <a:lnTo>
                    <a:pt x="295693" y="331658"/>
                  </a:lnTo>
                  <a:lnTo>
                    <a:pt x="356338" y="340440"/>
                  </a:lnTo>
                  <a:lnTo>
                    <a:pt x="420624" y="346918"/>
                  </a:lnTo>
                  <a:lnTo>
                    <a:pt x="488027" y="350925"/>
                  </a:lnTo>
                  <a:lnTo>
                    <a:pt x="558025" y="352298"/>
                  </a:lnTo>
                  <a:lnTo>
                    <a:pt x="628023" y="350925"/>
                  </a:lnTo>
                  <a:lnTo>
                    <a:pt x="695426" y="346918"/>
                  </a:lnTo>
                  <a:lnTo>
                    <a:pt x="759711" y="340440"/>
                  </a:lnTo>
                  <a:lnTo>
                    <a:pt x="820356" y="331658"/>
                  </a:lnTo>
                  <a:lnTo>
                    <a:pt x="876838" y="320737"/>
                  </a:lnTo>
                  <a:lnTo>
                    <a:pt x="928632" y="307841"/>
                  </a:lnTo>
                  <a:lnTo>
                    <a:pt x="975218" y="293135"/>
                  </a:lnTo>
                  <a:lnTo>
                    <a:pt x="1016071" y="276785"/>
                  </a:lnTo>
                  <a:lnTo>
                    <a:pt x="1050669" y="258956"/>
                  </a:lnTo>
                  <a:lnTo>
                    <a:pt x="1099008" y="219520"/>
                  </a:lnTo>
                  <a:lnTo>
                    <a:pt x="1116050" y="176149"/>
                  </a:lnTo>
                  <a:lnTo>
                    <a:pt x="1111702" y="154053"/>
                  </a:lnTo>
                  <a:lnTo>
                    <a:pt x="1078489" y="112484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48781" y="2570543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49"/>
                  </a:moveTo>
                  <a:lnTo>
                    <a:pt x="1099008" y="132777"/>
                  </a:lnTo>
                  <a:lnTo>
                    <a:pt x="1050669" y="93341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lnTo>
                    <a:pt x="4347" y="198244"/>
                  </a:lnTo>
                  <a:lnTo>
                    <a:pt x="37561" y="239813"/>
                  </a:lnTo>
                  <a:lnTo>
                    <a:pt x="99978" y="276785"/>
                  </a:lnTo>
                  <a:lnTo>
                    <a:pt x="140832" y="293135"/>
                  </a:lnTo>
                  <a:lnTo>
                    <a:pt x="187417" y="307841"/>
                  </a:lnTo>
                  <a:lnTo>
                    <a:pt x="239212" y="320737"/>
                  </a:lnTo>
                  <a:lnTo>
                    <a:pt x="295693" y="331658"/>
                  </a:lnTo>
                  <a:lnTo>
                    <a:pt x="356338" y="340440"/>
                  </a:lnTo>
                  <a:lnTo>
                    <a:pt x="420624" y="346918"/>
                  </a:lnTo>
                  <a:lnTo>
                    <a:pt x="488027" y="350925"/>
                  </a:lnTo>
                  <a:lnTo>
                    <a:pt x="558025" y="352298"/>
                  </a:lnTo>
                  <a:lnTo>
                    <a:pt x="628023" y="350925"/>
                  </a:lnTo>
                  <a:lnTo>
                    <a:pt x="695426" y="346918"/>
                  </a:lnTo>
                  <a:lnTo>
                    <a:pt x="759711" y="340440"/>
                  </a:lnTo>
                  <a:lnTo>
                    <a:pt x="820356" y="331658"/>
                  </a:lnTo>
                  <a:lnTo>
                    <a:pt x="876838" y="320737"/>
                  </a:lnTo>
                  <a:lnTo>
                    <a:pt x="928632" y="307841"/>
                  </a:lnTo>
                  <a:lnTo>
                    <a:pt x="975218" y="293135"/>
                  </a:lnTo>
                  <a:lnTo>
                    <a:pt x="1016071" y="276785"/>
                  </a:lnTo>
                  <a:lnTo>
                    <a:pt x="1050669" y="258956"/>
                  </a:lnTo>
                  <a:lnTo>
                    <a:pt x="1099008" y="219520"/>
                  </a:lnTo>
                  <a:lnTo>
                    <a:pt x="1116050" y="17614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202692" y="2605689"/>
            <a:ext cx="9683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VehicleYear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96896" y="2266192"/>
            <a:ext cx="2606675" cy="396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8185">
              <a:lnSpc>
                <a:spcPts val="1455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Mileage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55"/>
              </a:lnSpc>
            </a:pPr>
            <a:r>
              <a:rPr sz="1400" b="1" dirty="0">
                <a:latin typeface="Times New Roman"/>
                <a:cs typeface="Times New Roman"/>
              </a:rPr>
              <a:t>RiskAversion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30387" y="2908508"/>
            <a:ext cx="9588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SeniorTrain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0376" y="3339762"/>
            <a:ext cx="9588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DrivingSkill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36937" y="3330580"/>
            <a:ext cx="948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MakeModel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22144" y="4183918"/>
            <a:ext cx="948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DrivQuality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74405" y="3554185"/>
            <a:ext cx="2503170" cy="6496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b="1" dirty="0">
                <a:latin typeface="Times New Roman"/>
                <a:cs typeface="Times New Roman"/>
              </a:rPr>
              <a:t>DrivingHist</a:t>
            </a:r>
            <a:endParaRPr sz="1400">
              <a:latin typeface="Times New Roman"/>
              <a:cs typeface="Times New Roman"/>
            </a:endParaRPr>
          </a:p>
          <a:p>
            <a:pPr marL="1834514">
              <a:lnSpc>
                <a:spcPct val="100000"/>
              </a:lnSpc>
              <a:spcBef>
                <a:spcPts val="775"/>
              </a:spcBef>
            </a:pPr>
            <a:r>
              <a:rPr sz="1400" b="1" dirty="0">
                <a:latin typeface="Times New Roman"/>
                <a:cs typeface="Times New Roman"/>
              </a:rPr>
              <a:t>Antilock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084965" y="4213580"/>
            <a:ext cx="1151890" cy="387985"/>
            <a:chOff x="5084965" y="4213580"/>
            <a:chExt cx="1151890" cy="387985"/>
          </a:xfrm>
        </p:grpSpPr>
        <p:sp>
          <p:nvSpPr>
            <p:cNvPr id="78" name="object 78"/>
            <p:cNvSpPr/>
            <p:nvPr/>
          </p:nvSpPr>
          <p:spPr>
            <a:xfrm>
              <a:off x="5102745" y="4231360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49"/>
                  </a:moveTo>
                  <a:lnTo>
                    <a:pt x="17042" y="219519"/>
                  </a:lnTo>
                  <a:lnTo>
                    <a:pt x="65381" y="258953"/>
                  </a:lnTo>
                  <a:lnTo>
                    <a:pt x="99978" y="276781"/>
                  </a:lnTo>
                  <a:lnTo>
                    <a:pt x="140832" y="293129"/>
                  </a:lnTo>
                  <a:lnTo>
                    <a:pt x="187417" y="307834"/>
                  </a:lnTo>
                  <a:lnTo>
                    <a:pt x="239212" y="320728"/>
                  </a:lnTo>
                  <a:lnTo>
                    <a:pt x="295693" y="331649"/>
                  </a:lnTo>
                  <a:lnTo>
                    <a:pt x="356338" y="340429"/>
                  </a:lnTo>
                  <a:lnTo>
                    <a:pt x="420624" y="346906"/>
                  </a:lnTo>
                  <a:lnTo>
                    <a:pt x="488027" y="350913"/>
                  </a:lnTo>
                  <a:lnTo>
                    <a:pt x="558025" y="352285"/>
                  </a:lnTo>
                  <a:lnTo>
                    <a:pt x="628023" y="350913"/>
                  </a:lnTo>
                  <a:lnTo>
                    <a:pt x="695426" y="346906"/>
                  </a:lnTo>
                  <a:lnTo>
                    <a:pt x="759711" y="340429"/>
                  </a:lnTo>
                  <a:lnTo>
                    <a:pt x="820356" y="331649"/>
                  </a:lnTo>
                  <a:lnTo>
                    <a:pt x="876838" y="320728"/>
                  </a:lnTo>
                  <a:lnTo>
                    <a:pt x="928632" y="307834"/>
                  </a:lnTo>
                  <a:lnTo>
                    <a:pt x="975218" y="293129"/>
                  </a:lnTo>
                  <a:lnTo>
                    <a:pt x="1016071" y="276781"/>
                  </a:lnTo>
                  <a:lnTo>
                    <a:pt x="1050669" y="258953"/>
                  </a:lnTo>
                  <a:lnTo>
                    <a:pt x="1099008" y="219519"/>
                  </a:lnTo>
                  <a:lnTo>
                    <a:pt x="1116050" y="176149"/>
                  </a:lnTo>
                  <a:lnTo>
                    <a:pt x="1111702" y="154053"/>
                  </a:lnTo>
                  <a:lnTo>
                    <a:pt x="1078489" y="112484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02745" y="4231360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49"/>
                  </a:moveTo>
                  <a:lnTo>
                    <a:pt x="1099008" y="132777"/>
                  </a:lnTo>
                  <a:lnTo>
                    <a:pt x="1050669" y="93341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lnTo>
                    <a:pt x="4347" y="198244"/>
                  </a:lnTo>
                  <a:lnTo>
                    <a:pt x="37561" y="239811"/>
                  </a:lnTo>
                  <a:lnTo>
                    <a:pt x="99978" y="276781"/>
                  </a:lnTo>
                  <a:lnTo>
                    <a:pt x="140832" y="293129"/>
                  </a:lnTo>
                  <a:lnTo>
                    <a:pt x="187417" y="307834"/>
                  </a:lnTo>
                  <a:lnTo>
                    <a:pt x="239212" y="320728"/>
                  </a:lnTo>
                  <a:lnTo>
                    <a:pt x="295693" y="331649"/>
                  </a:lnTo>
                  <a:lnTo>
                    <a:pt x="356338" y="340429"/>
                  </a:lnTo>
                  <a:lnTo>
                    <a:pt x="420624" y="346906"/>
                  </a:lnTo>
                  <a:lnTo>
                    <a:pt x="488027" y="350913"/>
                  </a:lnTo>
                  <a:lnTo>
                    <a:pt x="558025" y="352285"/>
                  </a:lnTo>
                  <a:lnTo>
                    <a:pt x="628023" y="350913"/>
                  </a:lnTo>
                  <a:lnTo>
                    <a:pt x="695426" y="346906"/>
                  </a:lnTo>
                  <a:lnTo>
                    <a:pt x="759711" y="340429"/>
                  </a:lnTo>
                  <a:lnTo>
                    <a:pt x="820356" y="331649"/>
                  </a:lnTo>
                  <a:lnTo>
                    <a:pt x="876838" y="320728"/>
                  </a:lnTo>
                  <a:lnTo>
                    <a:pt x="928632" y="307834"/>
                  </a:lnTo>
                  <a:lnTo>
                    <a:pt x="975218" y="293129"/>
                  </a:lnTo>
                  <a:lnTo>
                    <a:pt x="1016071" y="276781"/>
                  </a:lnTo>
                  <a:lnTo>
                    <a:pt x="1050669" y="258953"/>
                  </a:lnTo>
                  <a:lnTo>
                    <a:pt x="1099008" y="219519"/>
                  </a:lnTo>
                  <a:lnTo>
                    <a:pt x="1116050" y="17614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386400" y="4266494"/>
            <a:ext cx="5619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Airbag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030048" y="4186046"/>
            <a:ext cx="1151890" cy="387985"/>
            <a:chOff x="6030048" y="4186046"/>
            <a:chExt cx="1151890" cy="387985"/>
          </a:xfrm>
        </p:grpSpPr>
        <p:sp>
          <p:nvSpPr>
            <p:cNvPr id="82" name="object 82"/>
            <p:cNvSpPr/>
            <p:nvPr/>
          </p:nvSpPr>
          <p:spPr>
            <a:xfrm>
              <a:off x="6047828" y="4203826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36"/>
                  </a:moveTo>
                  <a:lnTo>
                    <a:pt x="17042" y="219507"/>
                  </a:lnTo>
                  <a:lnTo>
                    <a:pt x="65381" y="258943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3" y="350912"/>
                  </a:lnTo>
                  <a:lnTo>
                    <a:pt x="695426" y="346905"/>
                  </a:lnTo>
                  <a:lnTo>
                    <a:pt x="759711" y="340428"/>
                  </a:lnTo>
                  <a:lnTo>
                    <a:pt x="820356" y="331646"/>
                  </a:lnTo>
                  <a:lnTo>
                    <a:pt x="876838" y="320724"/>
                  </a:lnTo>
                  <a:lnTo>
                    <a:pt x="928632" y="307828"/>
                  </a:lnTo>
                  <a:lnTo>
                    <a:pt x="975218" y="293122"/>
                  </a:lnTo>
                  <a:lnTo>
                    <a:pt x="1016071" y="276772"/>
                  </a:lnTo>
                  <a:lnTo>
                    <a:pt x="1050669" y="258943"/>
                  </a:lnTo>
                  <a:lnTo>
                    <a:pt x="1099008" y="219507"/>
                  </a:lnTo>
                  <a:lnTo>
                    <a:pt x="1116050" y="176136"/>
                  </a:lnTo>
                  <a:lnTo>
                    <a:pt x="1111702" y="154041"/>
                  </a:lnTo>
                  <a:lnTo>
                    <a:pt x="1078489" y="112473"/>
                  </a:lnTo>
                  <a:lnTo>
                    <a:pt x="1016071" y="75503"/>
                  </a:lnTo>
                  <a:lnTo>
                    <a:pt x="975218" y="59155"/>
                  </a:lnTo>
                  <a:lnTo>
                    <a:pt x="928632" y="44451"/>
                  </a:lnTo>
                  <a:lnTo>
                    <a:pt x="876838" y="31556"/>
                  </a:lnTo>
                  <a:lnTo>
                    <a:pt x="820356" y="20636"/>
                  </a:lnTo>
                  <a:lnTo>
                    <a:pt x="759711" y="11855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47828" y="4203826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36"/>
                  </a:moveTo>
                  <a:lnTo>
                    <a:pt x="1099008" y="132765"/>
                  </a:lnTo>
                  <a:lnTo>
                    <a:pt x="1050669" y="93331"/>
                  </a:lnTo>
                  <a:lnTo>
                    <a:pt x="1016071" y="75503"/>
                  </a:lnTo>
                  <a:lnTo>
                    <a:pt x="975218" y="59155"/>
                  </a:lnTo>
                  <a:lnTo>
                    <a:pt x="928632" y="44451"/>
                  </a:lnTo>
                  <a:lnTo>
                    <a:pt x="876838" y="31556"/>
                  </a:lnTo>
                  <a:lnTo>
                    <a:pt x="820356" y="20636"/>
                  </a:lnTo>
                  <a:lnTo>
                    <a:pt x="759711" y="11855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lnTo>
                    <a:pt x="4347" y="198231"/>
                  </a:lnTo>
                  <a:lnTo>
                    <a:pt x="37561" y="239800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3" y="350912"/>
                  </a:lnTo>
                  <a:lnTo>
                    <a:pt x="695426" y="346905"/>
                  </a:lnTo>
                  <a:lnTo>
                    <a:pt x="759711" y="340428"/>
                  </a:lnTo>
                  <a:lnTo>
                    <a:pt x="820356" y="331646"/>
                  </a:lnTo>
                  <a:lnTo>
                    <a:pt x="876838" y="320724"/>
                  </a:lnTo>
                  <a:lnTo>
                    <a:pt x="928632" y="307828"/>
                  </a:lnTo>
                  <a:lnTo>
                    <a:pt x="975218" y="293122"/>
                  </a:lnTo>
                  <a:lnTo>
                    <a:pt x="1016071" y="276772"/>
                  </a:lnTo>
                  <a:lnTo>
                    <a:pt x="1050669" y="258943"/>
                  </a:lnTo>
                  <a:lnTo>
                    <a:pt x="1099008" y="219507"/>
                  </a:lnTo>
                  <a:lnTo>
                    <a:pt x="1116050" y="17613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223000" y="4238960"/>
            <a:ext cx="7702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CarValue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984339" y="4167695"/>
            <a:ext cx="1151890" cy="387985"/>
            <a:chOff x="6984339" y="4167695"/>
            <a:chExt cx="1151890" cy="387985"/>
          </a:xfrm>
        </p:grpSpPr>
        <p:sp>
          <p:nvSpPr>
            <p:cNvPr id="86" name="object 86"/>
            <p:cNvSpPr/>
            <p:nvPr/>
          </p:nvSpPr>
          <p:spPr>
            <a:xfrm>
              <a:off x="7002119" y="4185475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36"/>
                  </a:moveTo>
                  <a:lnTo>
                    <a:pt x="17042" y="219507"/>
                  </a:lnTo>
                  <a:lnTo>
                    <a:pt x="65381" y="258943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3" y="350912"/>
                  </a:lnTo>
                  <a:lnTo>
                    <a:pt x="695426" y="346905"/>
                  </a:lnTo>
                  <a:lnTo>
                    <a:pt x="759711" y="340428"/>
                  </a:lnTo>
                  <a:lnTo>
                    <a:pt x="820356" y="331646"/>
                  </a:lnTo>
                  <a:lnTo>
                    <a:pt x="876838" y="320724"/>
                  </a:lnTo>
                  <a:lnTo>
                    <a:pt x="928632" y="307828"/>
                  </a:lnTo>
                  <a:lnTo>
                    <a:pt x="975218" y="293122"/>
                  </a:lnTo>
                  <a:lnTo>
                    <a:pt x="1016071" y="276772"/>
                  </a:lnTo>
                  <a:lnTo>
                    <a:pt x="1050669" y="258943"/>
                  </a:lnTo>
                  <a:lnTo>
                    <a:pt x="1099008" y="219507"/>
                  </a:lnTo>
                  <a:lnTo>
                    <a:pt x="1116050" y="176136"/>
                  </a:lnTo>
                  <a:lnTo>
                    <a:pt x="1111702" y="154041"/>
                  </a:lnTo>
                  <a:lnTo>
                    <a:pt x="1078489" y="112473"/>
                  </a:lnTo>
                  <a:lnTo>
                    <a:pt x="1016071" y="75503"/>
                  </a:lnTo>
                  <a:lnTo>
                    <a:pt x="975218" y="59155"/>
                  </a:lnTo>
                  <a:lnTo>
                    <a:pt x="928632" y="44451"/>
                  </a:lnTo>
                  <a:lnTo>
                    <a:pt x="876838" y="31556"/>
                  </a:lnTo>
                  <a:lnTo>
                    <a:pt x="820356" y="20636"/>
                  </a:lnTo>
                  <a:lnTo>
                    <a:pt x="759711" y="11855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02119" y="4185475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36"/>
                  </a:moveTo>
                  <a:lnTo>
                    <a:pt x="1099008" y="132765"/>
                  </a:lnTo>
                  <a:lnTo>
                    <a:pt x="1050669" y="93331"/>
                  </a:lnTo>
                  <a:lnTo>
                    <a:pt x="1016071" y="75503"/>
                  </a:lnTo>
                  <a:lnTo>
                    <a:pt x="975218" y="59155"/>
                  </a:lnTo>
                  <a:lnTo>
                    <a:pt x="928632" y="44451"/>
                  </a:lnTo>
                  <a:lnTo>
                    <a:pt x="876838" y="31556"/>
                  </a:lnTo>
                  <a:lnTo>
                    <a:pt x="820356" y="20636"/>
                  </a:lnTo>
                  <a:lnTo>
                    <a:pt x="759711" y="11855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lnTo>
                    <a:pt x="4347" y="198231"/>
                  </a:lnTo>
                  <a:lnTo>
                    <a:pt x="37561" y="239800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3" y="350912"/>
                  </a:lnTo>
                  <a:lnTo>
                    <a:pt x="695426" y="346905"/>
                  </a:lnTo>
                  <a:lnTo>
                    <a:pt x="759711" y="340428"/>
                  </a:lnTo>
                  <a:lnTo>
                    <a:pt x="820356" y="331646"/>
                  </a:lnTo>
                  <a:lnTo>
                    <a:pt x="876838" y="320724"/>
                  </a:lnTo>
                  <a:lnTo>
                    <a:pt x="928632" y="307828"/>
                  </a:lnTo>
                  <a:lnTo>
                    <a:pt x="975218" y="293122"/>
                  </a:lnTo>
                  <a:lnTo>
                    <a:pt x="1016071" y="276772"/>
                  </a:lnTo>
                  <a:lnTo>
                    <a:pt x="1050669" y="258943"/>
                  </a:lnTo>
                  <a:lnTo>
                    <a:pt x="1099008" y="219507"/>
                  </a:lnTo>
                  <a:lnTo>
                    <a:pt x="1116050" y="17613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119848" y="4220609"/>
            <a:ext cx="83946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HomeBase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947786" y="4158526"/>
            <a:ext cx="1151890" cy="387985"/>
            <a:chOff x="7947786" y="4158526"/>
            <a:chExt cx="1151890" cy="387985"/>
          </a:xfrm>
        </p:grpSpPr>
        <p:sp>
          <p:nvSpPr>
            <p:cNvPr id="90" name="object 90"/>
            <p:cNvSpPr/>
            <p:nvPr/>
          </p:nvSpPr>
          <p:spPr>
            <a:xfrm>
              <a:off x="7965566" y="4176306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36"/>
                  </a:moveTo>
                  <a:lnTo>
                    <a:pt x="17042" y="219507"/>
                  </a:lnTo>
                  <a:lnTo>
                    <a:pt x="65381" y="258943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2" y="350912"/>
                  </a:lnTo>
                  <a:lnTo>
                    <a:pt x="695424" y="346905"/>
                  </a:lnTo>
                  <a:lnTo>
                    <a:pt x="759709" y="340428"/>
                  </a:lnTo>
                  <a:lnTo>
                    <a:pt x="820354" y="331646"/>
                  </a:lnTo>
                  <a:lnTo>
                    <a:pt x="876835" y="320724"/>
                  </a:lnTo>
                  <a:lnTo>
                    <a:pt x="928630" y="307828"/>
                  </a:lnTo>
                  <a:lnTo>
                    <a:pt x="975215" y="293122"/>
                  </a:lnTo>
                  <a:lnTo>
                    <a:pt x="1016068" y="276772"/>
                  </a:lnTo>
                  <a:lnTo>
                    <a:pt x="1050666" y="258943"/>
                  </a:lnTo>
                  <a:lnTo>
                    <a:pt x="1099005" y="219507"/>
                  </a:lnTo>
                  <a:lnTo>
                    <a:pt x="1116048" y="176136"/>
                  </a:lnTo>
                  <a:lnTo>
                    <a:pt x="1111700" y="154041"/>
                  </a:lnTo>
                  <a:lnTo>
                    <a:pt x="1078486" y="112473"/>
                  </a:lnTo>
                  <a:lnTo>
                    <a:pt x="1016068" y="75503"/>
                  </a:lnTo>
                  <a:lnTo>
                    <a:pt x="975215" y="59155"/>
                  </a:lnTo>
                  <a:lnTo>
                    <a:pt x="928630" y="44451"/>
                  </a:lnTo>
                  <a:lnTo>
                    <a:pt x="876835" y="31556"/>
                  </a:lnTo>
                  <a:lnTo>
                    <a:pt x="820354" y="20636"/>
                  </a:lnTo>
                  <a:lnTo>
                    <a:pt x="759709" y="11855"/>
                  </a:lnTo>
                  <a:lnTo>
                    <a:pt x="695424" y="5379"/>
                  </a:lnTo>
                  <a:lnTo>
                    <a:pt x="628022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965566" y="4176306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48" y="176136"/>
                  </a:moveTo>
                  <a:lnTo>
                    <a:pt x="1099005" y="132765"/>
                  </a:lnTo>
                  <a:lnTo>
                    <a:pt x="1050666" y="93331"/>
                  </a:lnTo>
                  <a:lnTo>
                    <a:pt x="1016068" y="75503"/>
                  </a:lnTo>
                  <a:lnTo>
                    <a:pt x="975215" y="59155"/>
                  </a:lnTo>
                  <a:lnTo>
                    <a:pt x="928630" y="44451"/>
                  </a:lnTo>
                  <a:lnTo>
                    <a:pt x="876835" y="31556"/>
                  </a:lnTo>
                  <a:lnTo>
                    <a:pt x="820354" y="20636"/>
                  </a:lnTo>
                  <a:lnTo>
                    <a:pt x="759709" y="11855"/>
                  </a:lnTo>
                  <a:lnTo>
                    <a:pt x="695424" y="5379"/>
                  </a:lnTo>
                  <a:lnTo>
                    <a:pt x="628022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lnTo>
                    <a:pt x="4347" y="198231"/>
                  </a:lnTo>
                  <a:lnTo>
                    <a:pt x="37561" y="239800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2" y="350912"/>
                  </a:lnTo>
                  <a:lnTo>
                    <a:pt x="695424" y="346905"/>
                  </a:lnTo>
                  <a:lnTo>
                    <a:pt x="759709" y="340428"/>
                  </a:lnTo>
                  <a:lnTo>
                    <a:pt x="820354" y="331646"/>
                  </a:lnTo>
                  <a:lnTo>
                    <a:pt x="876835" y="320724"/>
                  </a:lnTo>
                  <a:lnTo>
                    <a:pt x="928630" y="307828"/>
                  </a:lnTo>
                  <a:lnTo>
                    <a:pt x="975215" y="293122"/>
                  </a:lnTo>
                  <a:lnTo>
                    <a:pt x="1016068" y="276772"/>
                  </a:lnTo>
                  <a:lnTo>
                    <a:pt x="1050666" y="258943"/>
                  </a:lnTo>
                  <a:lnTo>
                    <a:pt x="1099005" y="219507"/>
                  </a:lnTo>
                  <a:lnTo>
                    <a:pt x="1116048" y="17613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8121586" y="4211439"/>
            <a:ext cx="7804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AntiTheft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277937" y="4892573"/>
            <a:ext cx="1151890" cy="387985"/>
            <a:chOff x="7277937" y="4892573"/>
            <a:chExt cx="1151890" cy="387985"/>
          </a:xfrm>
        </p:grpSpPr>
        <p:sp>
          <p:nvSpPr>
            <p:cNvPr id="94" name="object 94"/>
            <p:cNvSpPr/>
            <p:nvPr/>
          </p:nvSpPr>
          <p:spPr>
            <a:xfrm>
              <a:off x="7295717" y="4910353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49"/>
                  </a:moveTo>
                  <a:lnTo>
                    <a:pt x="17042" y="219520"/>
                  </a:lnTo>
                  <a:lnTo>
                    <a:pt x="65381" y="258956"/>
                  </a:lnTo>
                  <a:lnTo>
                    <a:pt x="99978" y="276785"/>
                  </a:lnTo>
                  <a:lnTo>
                    <a:pt x="140832" y="293135"/>
                  </a:lnTo>
                  <a:lnTo>
                    <a:pt x="187417" y="307841"/>
                  </a:lnTo>
                  <a:lnTo>
                    <a:pt x="239212" y="320737"/>
                  </a:lnTo>
                  <a:lnTo>
                    <a:pt x="295693" y="331658"/>
                  </a:lnTo>
                  <a:lnTo>
                    <a:pt x="356338" y="340440"/>
                  </a:lnTo>
                  <a:lnTo>
                    <a:pt x="420624" y="346918"/>
                  </a:lnTo>
                  <a:lnTo>
                    <a:pt x="488027" y="350925"/>
                  </a:lnTo>
                  <a:lnTo>
                    <a:pt x="558025" y="352298"/>
                  </a:lnTo>
                  <a:lnTo>
                    <a:pt x="628023" y="350925"/>
                  </a:lnTo>
                  <a:lnTo>
                    <a:pt x="695426" y="346918"/>
                  </a:lnTo>
                  <a:lnTo>
                    <a:pt x="759711" y="340440"/>
                  </a:lnTo>
                  <a:lnTo>
                    <a:pt x="820356" y="331658"/>
                  </a:lnTo>
                  <a:lnTo>
                    <a:pt x="876838" y="320737"/>
                  </a:lnTo>
                  <a:lnTo>
                    <a:pt x="928632" y="307841"/>
                  </a:lnTo>
                  <a:lnTo>
                    <a:pt x="975218" y="293135"/>
                  </a:lnTo>
                  <a:lnTo>
                    <a:pt x="1016071" y="276785"/>
                  </a:lnTo>
                  <a:lnTo>
                    <a:pt x="1050669" y="258956"/>
                  </a:lnTo>
                  <a:lnTo>
                    <a:pt x="1099008" y="219520"/>
                  </a:lnTo>
                  <a:lnTo>
                    <a:pt x="1116050" y="176149"/>
                  </a:lnTo>
                  <a:lnTo>
                    <a:pt x="1111702" y="154053"/>
                  </a:lnTo>
                  <a:lnTo>
                    <a:pt x="1078489" y="112484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95717" y="4910353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49"/>
                  </a:moveTo>
                  <a:lnTo>
                    <a:pt x="1099008" y="132777"/>
                  </a:lnTo>
                  <a:lnTo>
                    <a:pt x="1050669" y="93341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lnTo>
                    <a:pt x="4347" y="198244"/>
                  </a:lnTo>
                  <a:lnTo>
                    <a:pt x="37561" y="239813"/>
                  </a:lnTo>
                  <a:lnTo>
                    <a:pt x="99978" y="276785"/>
                  </a:lnTo>
                  <a:lnTo>
                    <a:pt x="140832" y="293135"/>
                  </a:lnTo>
                  <a:lnTo>
                    <a:pt x="187417" y="307841"/>
                  </a:lnTo>
                  <a:lnTo>
                    <a:pt x="239212" y="320737"/>
                  </a:lnTo>
                  <a:lnTo>
                    <a:pt x="295693" y="331658"/>
                  </a:lnTo>
                  <a:lnTo>
                    <a:pt x="356338" y="340440"/>
                  </a:lnTo>
                  <a:lnTo>
                    <a:pt x="420624" y="346918"/>
                  </a:lnTo>
                  <a:lnTo>
                    <a:pt x="488027" y="350925"/>
                  </a:lnTo>
                  <a:lnTo>
                    <a:pt x="558025" y="352298"/>
                  </a:lnTo>
                  <a:lnTo>
                    <a:pt x="628023" y="350925"/>
                  </a:lnTo>
                  <a:lnTo>
                    <a:pt x="695426" y="346918"/>
                  </a:lnTo>
                  <a:lnTo>
                    <a:pt x="759711" y="340440"/>
                  </a:lnTo>
                  <a:lnTo>
                    <a:pt x="820356" y="331658"/>
                  </a:lnTo>
                  <a:lnTo>
                    <a:pt x="876838" y="320737"/>
                  </a:lnTo>
                  <a:lnTo>
                    <a:pt x="928632" y="307841"/>
                  </a:lnTo>
                  <a:lnTo>
                    <a:pt x="975218" y="293135"/>
                  </a:lnTo>
                  <a:lnTo>
                    <a:pt x="1016071" y="276785"/>
                  </a:lnTo>
                  <a:lnTo>
                    <a:pt x="1050669" y="258956"/>
                  </a:lnTo>
                  <a:lnTo>
                    <a:pt x="1099008" y="219520"/>
                  </a:lnTo>
                  <a:lnTo>
                    <a:pt x="1116050" y="17614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624064" y="4945499"/>
            <a:ext cx="442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Theft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5140019" y="5140337"/>
            <a:ext cx="1151890" cy="387985"/>
            <a:chOff x="5140019" y="5140337"/>
            <a:chExt cx="1151890" cy="387985"/>
          </a:xfrm>
        </p:grpSpPr>
        <p:sp>
          <p:nvSpPr>
            <p:cNvPr id="98" name="object 98"/>
            <p:cNvSpPr/>
            <p:nvPr/>
          </p:nvSpPr>
          <p:spPr>
            <a:xfrm>
              <a:off x="5157799" y="5158117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36"/>
                  </a:moveTo>
                  <a:lnTo>
                    <a:pt x="17042" y="219507"/>
                  </a:lnTo>
                  <a:lnTo>
                    <a:pt x="65381" y="258943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0" y="350912"/>
                  </a:lnTo>
                  <a:lnTo>
                    <a:pt x="695422" y="346905"/>
                  </a:lnTo>
                  <a:lnTo>
                    <a:pt x="759706" y="340428"/>
                  </a:lnTo>
                  <a:lnTo>
                    <a:pt x="820351" y="331646"/>
                  </a:lnTo>
                  <a:lnTo>
                    <a:pt x="876832" y="320724"/>
                  </a:lnTo>
                  <a:lnTo>
                    <a:pt x="928627" y="307828"/>
                  </a:lnTo>
                  <a:lnTo>
                    <a:pt x="975214" y="293122"/>
                  </a:lnTo>
                  <a:lnTo>
                    <a:pt x="1016068" y="276772"/>
                  </a:lnTo>
                  <a:lnTo>
                    <a:pt x="1050667" y="258943"/>
                  </a:lnTo>
                  <a:lnTo>
                    <a:pt x="1099007" y="219507"/>
                  </a:lnTo>
                  <a:lnTo>
                    <a:pt x="1116050" y="176136"/>
                  </a:lnTo>
                  <a:lnTo>
                    <a:pt x="1111702" y="154041"/>
                  </a:lnTo>
                  <a:lnTo>
                    <a:pt x="1078487" y="112473"/>
                  </a:lnTo>
                  <a:lnTo>
                    <a:pt x="1016068" y="75503"/>
                  </a:lnTo>
                  <a:lnTo>
                    <a:pt x="975214" y="59155"/>
                  </a:lnTo>
                  <a:lnTo>
                    <a:pt x="928627" y="44451"/>
                  </a:lnTo>
                  <a:lnTo>
                    <a:pt x="876832" y="31556"/>
                  </a:lnTo>
                  <a:lnTo>
                    <a:pt x="820351" y="20636"/>
                  </a:lnTo>
                  <a:lnTo>
                    <a:pt x="759706" y="11855"/>
                  </a:lnTo>
                  <a:lnTo>
                    <a:pt x="695422" y="5379"/>
                  </a:lnTo>
                  <a:lnTo>
                    <a:pt x="628020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57799" y="5158117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36"/>
                  </a:moveTo>
                  <a:lnTo>
                    <a:pt x="1099007" y="132765"/>
                  </a:lnTo>
                  <a:lnTo>
                    <a:pt x="1050667" y="93331"/>
                  </a:lnTo>
                  <a:lnTo>
                    <a:pt x="1016068" y="75503"/>
                  </a:lnTo>
                  <a:lnTo>
                    <a:pt x="975214" y="59155"/>
                  </a:lnTo>
                  <a:lnTo>
                    <a:pt x="928627" y="44451"/>
                  </a:lnTo>
                  <a:lnTo>
                    <a:pt x="876832" y="31556"/>
                  </a:lnTo>
                  <a:lnTo>
                    <a:pt x="820351" y="20636"/>
                  </a:lnTo>
                  <a:lnTo>
                    <a:pt x="759706" y="11855"/>
                  </a:lnTo>
                  <a:lnTo>
                    <a:pt x="695422" y="5379"/>
                  </a:lnTo>
                  <a:lnTo>
                    <a:pt x="628020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5"/>
                  </a:lnTo>
                  <a:lnTo>
                    <a:pt x="295693" y="20636"/>
                  </a:lnTo>
                  <a:lnTo>
                    <a:pt x="239212" y="31556"/>
                  </a:lnTo>
                  <a:lnTo>
                    <a:pt x="187417" y="44451"/>
                  </a:lnTo>
                  <a:lnTo>
                    <a:pt x="140832" y="59155"/>
                  </a:lnTo>
                  <a:lnTo>
                    <a:pt x="99978" y="75503"/>
                  </a:lnTo>
                  <a:lnTo>
                    <a:pt x="65381" y="93331"/>
                  </a:lnTo>
                  <a:lnTo>
                    <a:pt x="17042" y="132765"/>
                  </a:lnTo>
                  <a:lnTo>
                    <a:pt x="0" y="176136"/>
                  </a:lnTo>
                  <a:lnTo>
                    <a:pt x="4347" y="198231"/>
                  </a:lnTo>
                  <a:lnTo>
                    <a:pt x="37561" y="239800"/>
                  </a:lnTo>
                  <a:lnTo>
                    <a:pt x="99978" y="276772"/>
                  </a:lnTo>
                  <a:lnTo>
                    <a:pt x="140832" y="293122"/>
                  </a:lnTo>
                  <a:lnTo>
                    <a:pt x="187417" y="307828"/>
                  </a:lnTo>
                  <a:lnTo>
                    <a:pt x="239212" y="320724"/>
                  </a:lnTo>
                  <a:lnTo>
                    <a:pt x="295693" y="331646"/>
                  </a:lnTo>
                  <a:lnTo>
                    <a:pt x="356338" y="340428"/>
                  </a:lnTo>
                  <a:lnTo>
                    <a:pt x="420624" y="346905"/>
                  </a:lnTo>
                  <a:lnTo>
                    <a:pt x="488027" y="350912"/>
                  </a:lnTo>
                  <a:lnTo>
                    <a:pt x="558025" y="352285"/>
                  </a:lnTo>
                  <a:lnTo>
                    <a:pt x="628020" y="350912"/>
                  </a:lnTo>
                  <a:lnTo>
                    <a:pt x="695422" y="346905"/>
                  </a:lnTo>
                  <a:lnTo>
                    <a:pt x="759706" y="340428"/>
                  </a:lnTo>
                  <a:lnTo>
                    <a:pt x="820351" y="331646"/>
                  </a:lnTo>
                  <a:lnTo>
                    <a:pt x="876832" y="320724"/>
                  </a:lnTo>
                  <a:lnTo>
                    <a:pt x="928627" y="307828"/>
                  </a:lnTo>
                  <a:lnTo>
                    <a:pt x="975214" y="293122"/>
                  </a:lnTo>
                  <a:lnTo>
                    <a:pt x="1016068" y="276772"/>
                  </a:lnTo>
                  <a:lnTo>
                    <a:pt x="1050667" y="258943"/>
                  </a:lnTo>
                  <a:lnTo>
                    <a:pt x="1099007" y="219507"/>
                  </a:lnTo>
                  <a:lnTo>
                    <a:pt x="1116050" y="17613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5205323" y="5193251"/>
            <a:ext cx="10185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OwnDamage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533999" y="6286715"/>
            <a:ext cx="1116330" cy="352425"/>
          </a:xfrm>
          <a:custGeom>
            <a:avLst/>
            <a:gdLst/>
            <a:ahLst/>
            <a:cxnLst/>
            <a:rect l="l" t="t" r="r" b="b"/>
            <a:pathLst>
              <a:path w="1116329" h="352425">
                <a:moveTo>
                  <a:pt x="1116050" y="176149"/>
                </a:moveTo>
                <a:lnTo>
                  <a:pt x="1099008" y="132777"/>
                </a:lnTo>
                <a:lnTo>
                  <a:pt x="1050669" y="93341"/>
                </a:lnTo>
                <a:lnTo>
                  <a:pt x="1016071" y="75512"/>
                </a:lnTo>
                <a:lnTo>
                  <a:pt x="975218" y="59162"/>
                </a:lnTo>
                <a:lnTo>
                  <a:pt x="928632" y="44456"/>
                </a:lnTo>
                <a:lnTo>
                  <a:pt x="876838" y="31560"/>
                </a:lnTo>
                <a:lnTo>
                  <a:pt x="820356" y="20639"/>
                </a:lnTo>
                <a:lnTo>
                  <a:pt x="759711" y="11857"/>
                </a:lnTo>
                <a:lnTo>
                  <a:pt x="695426" y="5379"/>
                </a:lnTo>
                <a:lnTo>
                  <a:pt x="628023" y="1372"/>
                </a:lnTo>
                <a:lnTo>
                  <a:pt x="558025" y="0"/>
                </a:lnTo>
                <a:lnTo>
                  <a:pt x="488027" y="1372"/>
                </a:lnTo>
                <a:lnTo>
                  <a:pt x="420624" y="5379"/>
                </a:lnTo>
                <a:lnTo>
                  <a:pt x="356338" y="11857"/>
                </a:lnTo>
                <a:lnTo>
                  <a:pt x="295693" y="20639"/>
                </a:lnTo>
                <a:lnTo>
                  <a:pt x="239212" y="31560"/>
                </a:lnTo>
                <a:lnTo>
                  <a:pt x="187417" y="44456"/>
                </a:lnTo>
                <a:lnTo>
                  <a:pt x="140832" y="59162"/>
                </a:lnTo>
                <a:lnTo>
                  <a:pt x="99978" y="75512"/>
                </a:lnTo>
                <a:lnTo>
                  <a:pt x="65381" y="93341"/>
                </a:lnTo>
                <a:lnTo>
                  <a:pt x="17042" y="132777"/>
                </a:lnTo>
                <a:lnTo>
                  <a:pt x="0" y="176149"/>
                </a:lnTo>
                <a:lnTo>
                  <a:pt x="4347" y="198243"/>
                </a:lnTo>
                <a:lnTo>
                  <a:pt x="37561" y="239810"/>
                </a:lnTo>
                <a:lnTo>
                  <a:pt x="99978" y="276781"/>
                </a:lnTo>
                <a:lnTo>
                  <a:pt x="140832" y="293130"/>
                </a:lnTo>
                <a:lnTo>
                  <a:pt x="187417" y="307834"/>
                </a:lnTo>
                <a:lnTo>
                  <a:pt x="239212" y="320730"/>
                </a:lnTo>
                <a:lnTo>
                  <a:pt x="295693" y="331651"/>
                </a:lnTo>
                <a:lnTo>
                  <a:pt x="356338" y="340432"/>
                </a:lnTo>
                <a:lnTo>
                  <a:pt x="420624" y="346909"/>
                </a:lnTo>
                <a:lnTo>
                  <a:pt x="488027" y="350916"/>
                </a:lnTo>
                <a:lnTo>
                  <a:pt x="558025" y="352289"/>
                </a:lnTo>
                <a:lnTo>
                  <a:pt x="628023" y="350916"/>
                </a:lnTo>
                <a:lnTo>
                  <a:pt x="695426" y="346909"/>
                </a:lnTo>
                <a:lnTo>
                  <a:pt x="759711" y="340432"/>
                </a:lnTo>
                <a:lnTo>
                  <a:pt x="820356" y="331651"/>
                </a:lnTo>
                <a:lnTo>
                  <a:pt x="876838" y="320730"/>
                </a:lnTo>
                <a:lnTo>
                  <a:pt x="928632" y="307834"/>
                </a:lnTo>
                <a:lnTo>
                  <a:pt x="975218" y="293130"/>
                </a:lnTo>
                <a:lnTo>
                  <a:pt x="1016071" y="276781"/>
                </a:lnTo>
                <a:lnTo>
                  <a:pt x="1050669" y="258952"/>
                </a:lnTo>
                <a:lnTo>
                  <a:pt x="1099008" y="219518"/>
                </a:lnTo>
                <a:lnTo>
                  <a:pt x="1116050" y="176149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555996" y="6321856"/>
            <a:ext cx="10579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PropertyCost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405238" y="6286715"/>
            <a:ext cx="1116330" cy="352425"/>
          </a:xfrm>
          <a:custGeom>
            <a:avLst/>
            <a:gdLst/>
            <a:ahLst/>
            <a:cxnLst/>
            <a:rect l="l" t="t" r="r" b="b"/>
            <a:pathLst>
              <a:path w="1116329" h="352425">
                <a:moveTo>
                  <a:pt x="1116050" y="176149"/>
                </a:moveTo>
                <a:lnTo>
                  <a:pt x="1099008" y="132777"/>
                </a:lnTo>
                <a:lnTo>
                  <a:pt x="1050669" y="93341"/>
                </a:lnTo>
                <a:lnTo>
                  <a:pt x="1016071" y="75512"/>
                </a:lnTo>
                <a:lnTo>
                  <a:pt x="975218" y="59162"/>
                </a:lnTo>
                <a:lnTo>
                  <a:pt x="928632" y="44456"/>
                </a:lnTo>
                <a:lnTo>
                  <a:pt x="876838" y="31560"/>
                </a:lnTo>
                <a:lnTo>
                  <a:pt x="820356" y="20639"/>
                </a:lnTo>
                <a:lnTo>
                  <a:pt x="759711" y="11857"/>
                </a:lnTo>
                <a:lnTo>
                  <a:pt x="695426" y="5379"/>
                </a:lnTo>
                <a:lnTo>
                  <a:pt x="628023" y="1372"/>
                </a:lnTo>
                <a:lnTo>
                  <a:pt x="558025" y="0"/>
                </a:lnTo>
                <a:lnTo>
                  <a:pt x="488027" y="1372"/>
                </a:lnTo>
                <a:lnTo>
                  <a:pt x="420624" y="5379"/>
                </a:lnTo>
                <a:lnTo>
                  <a:pt x="356338" y="11857"/>
                </a:lnTo>
                <a:lnTo>
                  <a:pt x="295693" y="20639"/>
                </a:lnTo>
                <a:lnTo>
                  <a:pt x="239212" y="31560"/>
                </a:lnTo>
                <a:lnTo>
                  <a:pt x="187417" y="44456"/>
                </a:lnTo>
                <a:lnTo>
                  <a:pt x="140832" y="59162"/>
                </a:lnTo>
                <a:lnTo>
                  <a:pt x="99978" y="75512"/>
                </a:lnTo>
                <a:lnTo>
                  <a:pt x="65381" y="93341"/>
                </a:lnTo>
                <a:lnTo>
                  <a:pt x="17042" y="132777"/>
                </a:lnTo>
                <a:lnTo>
                  <a:pt x="0" y="176149"/>
                </a:lnTo>
                <a:lnTo>
                  <a:pt x="4347" y="198243"/>
                </a:lnTo>
                <a:lnTo>
                  <a:pt x="37561" y="239810"/>
                </a:lnTo>
                <a:lnTo>
                  <a:pt x="99978" y="276781"/>
                </a:lnTo>
                <a:lnTo>
                  <a:pt x="140832" y="293130"/>
                </a:lnTo>
                <a:lnTo>
                  <a:pt x="187417" y="307834"/>
                </a:lnTo>
                <a:lnTo>
                  <a:pt x="239212" y="320730"/>
                </a:lnTo>
                <a:lnTo>
                  <a:pt x="295693" y="331651"/>
                </a:lnTo>
                <a:lnTo>
                  <a:pt x="356338" y="340432"/>
                </a:lnTo>
                <a:lnTo>
                  <a:pt x="420624" y="346909"/>
                </a:lnTo>
                <a:lnTo>
                  <a:pt x="488027" y="350916"/>
                </a:lnTo>
                <a:lnTo>
                  <a:pt x="558025" y="352289"/>
                </a:lnTo>
                <a:lnTo>
                  <a:pt x="628023" y="350916"/>
                </a:lnTo>
                <a:lnTo>
                  <a:pt x="695426" y="346909"/>
                </a:lnTo>
                <a:lnTo>
                  <a:pt x="759711" y="340432"/>
                </a:lnTo>
                <a:lnTo>
                  <a:pt x="820356" y="331651"/>
                </a:lnTo>
                <a:lnTo>
                  <a:pt x="876838" y="320730"/>
                </a:lnTo>
                <a:lnTo>
                  <a:pt x="928632" y="307834"/>
                </a:lnTo>
                <a:lnTo>
                  <a:pt x="975218" y="293130"/>
                </a:lnTo>
                <a:lnTo>
                  <a:pt x="1016071" y="276781"/>
                </a:lnTo>
                <a:lnTo>
                  <a:pt x="1050669" y="258952"/>
                </a:lnTo>
                <a:lnTo>
                  <a:pt x="1099008" y="219518"/>
                </a:lnTo>
                <a:lnTo>
                  <a:pt x="1116050" y="176149"/>
                </a:lnTo>
              </a:path>
            </a:pathLst>
          </a:custGeom>
          <a:ln w="3516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439998" y="6321856"/>
            <a:ext cx="10287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LiabilityCost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515617" y="6186347"/>
            <a:ext cx="1151890" cy="387985"/>
            <a:chOff x="1515617" y="6186347"/>
            <a:chExt cx="1151890" cy="387985"/>
          </a:xfrm>
        </p:grpSpPr>
        <p:sp>
          <p:nvSpPr>
            <p:cNvPr id="106" name="object 106"/>
            <p:cNvSpPr/>
            <p:nvPr/>
          </p:nvSpPr>
          <p:spPr>
            <a:xfrm>
              <a:off x="1533397" y="6204127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30" h="352425">
                  <a:moveTo>
                    <a:pt x="0" y="176149"/>
                  </a:moveTo>
                  <a:lnTo>
                    <a:pt x="17042" y="219520"/>
                  </a:lnTo>
                  <a:lnTo>
                    <a:pt x="65381" y="258954"/>
                  </a:lnTo>
                  <a:lnTo>
                    <a:pt x="99978" y="276783"/>
                  </a:lnTo>
                  <a:lnTo>
                    <a:pt x="140832" y="293132"/>
                  </a:lnTo>
                  <a:lnTo>
                    <a:pt x="187417" y="307836"/>
                  </a:lnTo>
                  <a:lnTo>
                    <a:pt x="239212" y="320732"/>
                  </a:lnTo>
                  <a:lnTo>
                    <a:pt x="295693" y="331653"/>
                  </a:lnTo>
                  <a:lnTo>
                    <a:pt x="356338" y="340434"/>
                  </a:lnTo>
                  <a:lnTo>
                    <a:pt x="420624" y="346910"/>
                  </a:lnTo>
                  <a:lnTo>
                    <a:pt x="488027" y="350918"/>
                  </a:lnTo>
                  <a:lnTo>
                    <a:pt x="558025" y="352290"/>
                  </a:lnTo>
                  <a:lnTo>
                    <a:pt x="628023" y="350918"/>
                  </a:lnTo>
                  <a:lnTo>
                    <a:pt x="695426" y="346910"/>
                  </a:lnTo>
                  <a:lnTo>
                    <a:pt x="759711" y="340434"/>
                  </a:lnTo>
                  <a:lnTo>
                    <a:pt x="820356" y="331653"/>
                  </a:lnTo>
                  <a:lnTo>
                    <a:pt x="876838" y="320732"/>
                  </a:lnTo>
                  <a:lnTo>
                    <a:pt x="928632" y="307836"/>
                  </a:lnTo>
                  <a:lnTo>
                    <a:pt x="975218" y="293132"/>
                  </a:lnTo>
                  <a:lnTo>
                    <a:pt x="1016071" y="276783"/>
                  </a:lnTo>
                  <a:lnTo>
                    <a:pt x="1050669" y="258954"/>
                  </a:lnTo>
                  <a:lnTo>
                    <a:pt x="1099008" y="219520"/>
                  </a:lnTo>
                  <a:lnTo>
                    <a:pt x="1116050" y="176149"/>
                  </a:lnTo>
                  <a:lnTo>
                    <a:pt x="1111702" y="154053"/>
                  </a:lnTo>
                  <a:lnTo>
                    <a:pt x="1078489" y="112484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33397" y="6204127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30" h="352425">
                  <a:moveTo>
                    <a:pt x="1116050" y="176149"/>
                  </a:moveTo>
                  <a:lnTo>
                    <a:pt x="1099008" y="132777"/>
                  </a:lnTo>
                  <a:lnTo>
                    <a:pt x="1050669" y="93341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lnTo>
                    <a:pt x="4347" y="198244"/>
                  </a:lnTo>
                  <a:lnTo>
                    <a:pt x="37561" y="239812"/>
                  </a:lnTo>
                  <a:lnTo>
                    <a:pt x="99978" y="276783"/>
                  </a:lnTo>
                  <a:lnTo>
                    <a:pt x="140832" y="293132"/>
                  </a:lnTo>
                  <a:lnTo>
                    <a:pt x="187417" y="307836"/>
                  </a:lnTo>
                  <a:lnTo>
                    <a:pt x="239212" y="320732"/>
                  </a:lnTo>
                  <a:lnTo>
                    <a:pt x="295693" y="331653"/>
                  </a:lnTo>
                  <a:lnTo>
                    <a:pt x="356338" y="340434"/>
                  </a:lnTo>
                  <a:lnTo>
                    <a:pt x="420624" y="346910"/>
                  </a:lnTo>
                  <a:lnTo>
                    <a:pt x="488027" y="350918"/>
                  </a:lnTo>
                  <a:lnTo>
                    <a:pt x="558025" y="352290"/>
                  </a:lnTo>
                  <a:lnTo>
                    <a:pt x="628023" y="350918"/>
                  </a:lnTo>
                  <a:lnTo>
                    <a:pt x="695426" y="346910"/>
                  </a:lnTo>
                  <a:lnTo>
                    <a:pt x="759711" y="340434"/>
                  </a:lnTo>
                  <a:lnTo>
                    <a:pt x="820356" y="331653"/>
                  </a:lnTo>
                  <a:lnTo>
                    <a:pt x="876838" y="320732"/>
                  </a:lnTo>
                  <a:lnTo>
                    <a:pt x="928632" y="307836"/>
                  </a:lnTo>
                  <a:lnTo>
                    <a:pt x="975218" y="293132"/>
                  </a:lnTo>
                  <a:lnTo>
                    <a:pt x="1016071" y="276783"/>
                  </a:lnTo>
                  <a:lnTo>
                    <a:pt x="1050669" y="258954"/>
                  </a:lnTo>
                  <a:lnTo>
                    <a:pt x="1099008" y="219520"/>
                  </a:lnTo>
                  <a:lnTo>
                    <a:pt x="1116050" y="17614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1587296" y="6239273"/>
            <a:ext cx="9886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MedicalCost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66823" y="5523565"/>
            <a:ext cx="8997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Cushioning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601010" y="4752814"/>
            <a:ext cx="9290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Ruggedness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03293" y="4679408"/>
            <a:ext cx="7004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Accident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034793" y="4491215"/>
            <a:ext cx="6506209" cy="1880870"/>
            <a:chOff x="2034793" y="4491215"/>
            <a:chExt cx="6506209" cy="1880870"/>
          </a:xfrm>
        </p:grpSpPr>
        <p:sp>
          <p:nvSpPr>
            <p:cNvPr id="113" name="object 113"/>
            <p:cNvSpPr/>
            <p:nvPr/>
          </p:nvSpPr>
          <p:spPr>
            <a:xfrm>
              <a:off x="6605091" y="4536528"/>
              <a:ext cx="349250" cy="1055370"/>
            </a:xfrm>
            <a:custGeom>
              <a:avLst/>
              <a:gdLst/>
              <a:ahLst/>
              <a:cxnLst/>
              <a:rect l="l" t="t" r="r" b="b"/>
              <a:pathLst>
                <a:path w="349250" h="1055370">
                  <a:moveTo>
                    <a:pt x="0" y="0"/>
                  </a:moveTo>
                  <a:lnTo>
                    <a:pt x="348678" y="1055204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75195" y="5471591"/>
              <a:ext cx="101600" cy="189230"/>
            </a:xfrm>
            <a:custGeom>
              <a:avLst/>
              <a:gdLst/>
              <a:ahLst/>
              <a:cxnLst/>
              <a:rect l="l" t="t" r="r" b="b"/>
              <a:pathLst>
                <a:path w="101600" h="189229">
                  <a:moveTo>
                    <a:pt x="0" y="28829"/>
                  </a:moveTo>
                  <a:lnTo>
                    <a:pt x="101307" y="188976"/>
                  </a:lnTo>
                  <a:lnTo>
                    <a:pt x="87274" y="0"/>
                  </a:lnTo>
                  <a:lnTo>
                    <a:pt x="0" y="2882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605091" y="4527346"/>
              <a:ext cx="1266825" cy="1064895"/>
            </a:xfrm>
            <a:custGeom>
              <a:avLst/>
              <a:gdLst/>
              <a:ahLst/>
              <a:cxnLst/>
              <a:rect l="l" t="t" r="r" b="b"/>
              <a:pathLst>
                <a:path w="1266825" h="1064895">
                  <a:moveTo>
                    <a:pt x="341515" y="967994"/>
                  </a:moveTo>
                  <a:lnTo>
                    <a:pt x="348678" y="1064387"/>
                  </a:lnTo>
                  <a:lnTo>
                    <a:pt x="296989" y="982713"/>
                  </a:lnTo>
                </a:path>
                <a:path w="1266825" h="1064895">
                  <a:moveTo>
                    <a:pt x="0" y="0"/>
                  </a:moveTo>
                  <a:lnTo>
                    <a:pt x="1266240" y="422084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51165" y="4870615"/>
              <a:ext cx="189230" cy="102235"/>
            </a:xfrm>
            <a:custGeom>
              <a:avLst/>
              <a:gdLst/>
              <a:ahLst/>
              <a:cxnLst/>
              <a:rect l="l" t="t" r="r" b="b"/>
              <a:pathLst>
                <a:path w="189229" h="102235">
                  <a:moveTo>
                    <a:pt x="0" y="87210"/>
                  </a:moveTo>
                  <a:lnTo>
                    <a:pt x="188937" y="101739"/>
                  </a:lnTo>
                  <a:lnTo>
                    <a:pt x="29070" y="0"/>
                  </a:lnTo>
                  <a:lnTo>
                    <a:pt x="0" y="872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59357" y="4508995"/>
              <a:ext cx="312420" cy="440690"/>
            </a:xfrm>
            <a:custGeom>
              <a:avLst/>
              <a:gdLst/>
              <a:ahLst/>
              <a:cxnLst/>
              <a:rect l="l" t="t" r="r" b="b"/>
              <a:pathLst>
                <a:path w="312420" h="440689">
                  <a:moveTo>
                    <a:pt x="230441" y="388543"/>
                  </a:moveTo>
                  <a:lnTo>
                    <a:pt x="311975" y="440436"/>
                  </a:lnTo>
                  <a:lnTo>
                    <a:pt x="215607" y="433019"/>
                  </a:lnTo>
                </a:path>
                <a:path w="312420" h="440689">
                  <a:moveTo>
                    <a:pt x="0" y="0"/>
                  </a:moveTo>
                  <a:lnTo>
                    <a:pt x="293624" y="412915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51000" y="4804524"/>
              <a:ext cx="144145" cy="176530"/>
            </a:xfrm>
            <a:custGeom>
              <a:avLst/>
              <a:gdLst/>
              <a:ahLst/>
              <a:cxnLst/>
              <a:rect l="l" t="t" r="r" b="b"/>
              <a:pathLst>
                <a:path w="144145" h="176529">
                  <a:moveTo>
                    <a:pt x="0" y="53276"/>
                  </a:moveTo>
                  <a:lnTo>
                    <a:pt x="143992" y="176453"/>
                  </a:lnTo>
                  <a:lnTo>
                    <a:pt x="74904" y="0"/>
                  </a:lnTo>
                  <a:lnTo>
                    <a:pt x="0" y="532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779537" y="4508995"/>
              <a:ext cx="743585" cy="413384"/>
            </a:xfrm>
            <a:custGeom>
              <a:avLst/>
              <a:gdLst/>
              <a:ahLst/>
              <a:cxnLst/>
              <a:rect l="l" t="t" r="r" b="b"/>
              <a:pathLst>
                <a:path w="743584" h="413385">
                  <a:moveTo>
                    <a:pt x="38214" y="322910"/>
                  </a:moveTo>
                  <a:lnTo>
                    <a:pt x="73444" y="412915"/>
                  </a:lnTo>
                  <a:lnTo>
                    <a:pt x="0" y="350075"/>
                  </a:lnTo>
                </a:path>
                <a:path w="743584" h="413385">
                  <a:moveTo>
                    <a:pt x="743267" y="0"/>
                  </a:moveTo>
                  <a:lnTo>
                    <a:pt x="91795" y="412915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810106" y="4823472"/>
              <a:ext cx="180340" cy="137795"/>
            </a:xfrm>
            <a:custGeom>
              <a:avLst/>
              <a:gdLst/>
              <a:ahLst/>
              <a:cxnLst/>
              <a:rect l="l" t="t" r="r" b="b"/>
              <a:pathLst>
                <a:path w="180340" h="137795">
                  <a:moveTo>
                    <a:pt x="0" y="137236"/>
                  </a:moveTo>
                  <a:lnTo>
                    <a:pt x="179882" y="77647"/>
                  </a:lnTo>
                  <a:lnTo>
                    <a:pt x="130670" y="0"/>
                  </a:lnTo>
                  <a:lnTo>
                    <a:pt x="0" y="1372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81616" y="4851908"/>
              <a:ext cx="4881880" cy="336550"/>
            </a:xfrm>
            <a:custGeom>
              <a:avLst/>
              <a:gdLst/>
              <a:ahLst/>
              <a:cxnLst/>
              <a:rect l="l" t="t" r="r" b="b"/>
              <a:pathLst>
                <a:path w="4881880" h="336550">
                  <a:moveTo>
                    <a:pt x="4881460" y="39598"/>
                  </a:moveTo>
                  <a:lnTo>
                    <a:pt x="4789716" y="70002"/>
                  </a:lnTo>
                  <a:lnTo>
                    <a:pt x="4856365" y="0"/>
                  </a:lnTo>
                </a:path>
                <a:path w="4881880" h="336550">
                  <a:moveTo>
                    <a:pt x="0" y="189280"/>
                  </a:moveTo>
                  <a:lnTo>
                    <a:pt x="2642603" y="336092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610491" y="5135930"/>
              <a:ext cx="186690" cy="92075"/>
            </a:xfrm>
            <a:custGeom>
              <a:avLst/>
              <a:gdLst/>
              <a:ahLst/>
              <a:cxnLst/>
              <a:rect l="l" t="t" r="r" b="b"/>
              <a:pathLst>
                <a:path w="186689" h="92075">
                  <a:moveTo>
                    <a:pt x="0" y="91782"/>
                  </a:moveTo>
                  <a:lnTo>
                    <a:pt x="186105" y="56095"/>
                  </a:lnTo>
                  <a:lnTo>
                    <a:pt x="5105" y="0"/>
                  </a:lnTo>
                  <a:lnTo>
                    <a:pt x="0" y="917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99817" y="4967782"/>
              <a:ext cx="3624579" cy="1266825"/>
            </a:xfrm>
            <a:custGeom>
              <a:avLst/>
              <a:gdLst/>
              <a:ahLst/>
              <a:cxnLst/>
              <a:rect l="l" t="t" r="r" b="b"/>
              <a:pathLst>
                <a:path w="3624579" h="1266825">
                  <a:moveTo>
                    <a:pt x="3532073" y="191617"/>
                  </a:moveTo>
                  <a:lnTo>
                    <a:pt x="3624402" y="220218"/>
                  </a:lnTo>
                  <a:lnTo>
                    <a:pt x="3529482" y="238417"/>
                  </a:lnTo>
                </a:path>
                <a:path w="3624579" h="1266825">
                  <a:moveTo>
                    <a:pt x="2569197" y="0"/>
                  </a:moveTo>
                  <a:lnTo>
                    <a:pt x="0" y="1266253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034793" y="6143587"/>
              <a:ext cx="185420" cy="122555"/>
            </a:xfrm>
            <a:custGeom>
              <a:avLst/>
              <a:gdLst/>
              <a:ahLst/>
              <a:cxnLst/>
              <a:rect l="l" t="t" r="r" b="b"/>
              <a:pathLst>
                <a:path w="185419" h="122554">
                  <a:moveTo>
                    <a:pt x="0" y="122491"/>
                  </a:moveTo>
                  <a:lnTo>
                    <a:pt x="185216" y="82448"/>
                  </a:lnTo>
                  <a:lnTo>
                    <a:pt x="144576" y="0"/>
                  </a:lnTo>
                  <a:lnTo>
                    <a:pt x="0" y="1224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099817" y="4976965"/>
              <a:ext cx="2569210" cy="1330960"/>
            </a:xfrm>
            <a:custGeom>
              <a:avLst/>
              <a:gdLst/>
              <a:ahLst/>
              <a:cxnLst/>
              <a:rect l="l" t="t" r="r" b="b"/>
              <a:pathLst>
                <a:path w="2569210" h="1330960">
                  <a:moveTo>
                    <a:pt x="94475" y="1236637"/>
                  </a:moveTo>
                  <a:lnTo>
                    <a:pt x="0" y="1257071"/>
                  </a:lnTo>
                  <a:lnTo>
                    <a:pt x="73748" y="1194587"/>
                  </a:lnTo>
                </a:path>
                <a:path w="2569210" h="1330960">
                  <a:moveTo>
                    <a:pt x="2569197" y="0"/>
                  </a:moveTo>
                  <a:lnTo>
                    <a:pt x="1862670" y="1330477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928490" y="6187541"/>
              <a:ext cx="127000" cy="184150"/>
            </a:xfrm>
            <a:custGeom>
              <a:avLst/>
              <a:gdLst/>
              <a:ahLst/>
              <a:cxnLst/>
              <a:rect l="l" t="t" r="r" b="b"/>
              <a:pathLst>
                <a:path w="127000" h="184150">
                  <a:moveTo>
                    <a:pt x="0" y="183921"/>
                  </a:moveTo>
                  <a:lnTo>
                    <a:pt x="126809" y="43103"/>
                  </a:lnTo>
                  <a:lnTo>
                    <a:pt x="45631" y="0"/>
                  </a:lnTo>
                  <a:lnTo>
                    <a:pt x="0" y="1839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962488" y="4976965"/>
              <a:ext cx="871855" cy="1330960"/>
            </a:xfrm>
            <a:custGeom>
              <a:avLst/>
              <a:gdLst/>
              <a:ahLst/>
              <a:cxnLst/>
              <a:rect l="l" t="t" r="r" b="b"/>
              <a:pathLst>
                <a:path w="871854" h="1330960">
                  <a:moveTo>
                    <a:pt x="64681" y="1258646"/>
                  </a:moveTo>
                  <a:lnTo>
                    <a:pt x="0" y="1330477"/>
                  </a:lnTo>
                  <a:lnTo>
                    <a:pt x="23266" y="1236662"/>
                  </a:lnTo>
                </a:path>
                <a:path w="871854" h="1330960">
                  <a:moveTo>
                    <a:pt x="706526" y="0"/>
                  </a:moveTo>
                  <a:lnTo>
                    <a:pt x="871689" y="669823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762893" y="5527675"/>
              <a:ext cx="89535" cy="189865"/>
            </a:xfrm>
            <a:custGeom>
              <a:avLst/>
              <a:gdLst/>
              <a:ahLst/>
              <a:cxnLst/>
              <a:rect l="l" t="t" r="r" b="b"/>
              <a:pathLst>
                <a:path w="89535" h="189864">
                  <a:moveTo>
                    <a:pt x="0" y="22009"/>
                  </a:moveTo>
                  <a:lnTo>
                    <a:pt x="88633" y="189496"/>
                  </a:lnTo>
                  <a:lnTo>
                    <a:pt x="89242" y="0"/>
                  </a:lnTo>
                  <a:lnTo>
                    <a:pt x="0" y="2200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669015" y="4976965"/>
              <a:ext cx="1036955" cy="669925"/>
            </a:xfrm>
            <a:custGeom>
              <a:avLst/>
              <a:gdLst/>
              <a:ahLst/>
              <a:cxnLst/>
              <a:rect l="l" t="t" r="r" b="b"/>
              <a:pathLst>
                <a:path w="1036954" h="669925">
                  <a:moveTo>
                    <a:pt x="165468" y="573163"/>
                  </a:moveTo>
                  <a:lnTo>
                    <a:pt x="165163" y="669823"/>
                  </a:lnTo>
                  <a:lnTo>
                    <a:pt x="119951" y="584390"/>
                  </a:lnTo>
                </a:path>
                <a:path w="1036954" h="669925">
                  <a:moveTo>
                    <a:pt x="0" y="0"/>
                  </a:moveTo>
                  <a:lnTo>
                    <a:pt x="1036853" y="20186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587783" y="5112435"/>
              <a:ext cx="189865" cy="90805"/>
            </a:xfrm>
            <a:custGeom>
              <a:avLst/>
              <a:gdLst/>
              <a:ahLst/>
              <a:cxnLst/>
              <a:rect l="l" t="t" r="r" b="b"/>
              <a:pathLst>
                <a:path w="189864" h="90804">
                  <a:moveTo>
                    <a:pt x="0" y="90220"/>
                  </a:moveTo>
                  <a:lnTo>
                    <a:pt x="189242" y="80238"/>
                  </a:lnTo>
                  <a:lnTo>
                    <a:pt x="17576" y="0"/>
                  </a:lnTo>
                  <a:lnTo>
                    <a:pt x="0" y="902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609348" y="5137899"/>
              <a:ext cx="1335405" cy="454025"/>
            </a:xfrm>
            <a:custGeom>
              <a:avLst/>
              <a:gdLst/>
              <a:ahLst/>
              <a:cxnLst/>
              <a:rect l="l" t="t" r="r" b="b"/>
              <a:pathLst>
                <a:path w="1335404" h="454025">
                  <a:moveTo>
                    <a:pt x="8966" y="0"/>
                  </a:moveTo>
                  <a:lnTo>
                    <a:pt x="96520" y="40932"/>
                  </a:lnTo>
                  <a:lnTo>
                    <a:pt x="0" y="46012"/>
                  </a:lnTo>
                </a:path>
                <a:path w="1335404" h="454025">
                  <a:moveTo>
                    <a:pt x="114871" y="352894"/>
                  </a:moveTo>
                  <a:lnTo>
                    <a:pt x="1335239" y="453834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29831" y="5536755"/>
              <a:ext cx="187325" cy="92075"/>
            </a:xfrm>
            <a:custGeom>
              <a:avLst/>
              <a:gdLst/>
              <a:ahLst/>
              <a:cxnLst/>
              <a:rect l="l" t="t" r="r" b="b"/>
              <a:pathLst>
                <a:path w="187325" h="92075">
                  <a:moveTo>
                    <a:pt x="0" y="91605"/>
                  </a:moveTo>
                  <a:lnTo>
                    <a:pt x="186994" y="60947"/>
                  </a:lnTo>
                  <a:lnTo>
                    <a:pt x="7581" y="0"/>
                  </a:lnTo>
                  <a:lnTo>
                    <a:pt x="0" y="9160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118169" y="5560644"/>
              <a:ext cx="4826635" cy="655320"/>
            </a:xfrm>
            <a:custGeom>
              <a:avLst/>
              <a:gdLst/>
              <a:ahLst/>
              <a:cxnLst/>
              <a:rect l="l" t="t" r="r" b="b"/>
              <a:pathLst>
                <a:path w="4826634" h="655320">
                  <a:moveTo>
                    <a:pt x="4734902" y="0"/>
                  </a:moveTo>
                  <a:lnTo>
                    <a:pt x="4826419" y="31089"/>
                  </a:lnTo>
                  <a:lnTo>
                    <a:pt x="4731042" y="46723"/>
                  </a:lnTo>
                </a:path>
                <a:path w="4826634" h="655320">
                  <a:moveTo>
                    <a:pt x="385381" y="260477"/>
                  </a:moveTo>
                  <a:lnTo>
                    <a:pt x="0" y="655040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067521" y="6103912"/>
              <a:ext cx="161925" cy="163830"/>
            </a:xfrm>
            <a:custGeom>
              <a:avLst/>
              <a:gdLst/>
              <a:ahLst/>
              <a:cxnLst/>
              <a:rect l="l" t="t" r="r" b="b"/>
              <a:pathLst>
                <a:path w="161925" h="163829">
                  <a:moveTo>
                    <a:pt x="0" y="163626"/>
                  </a:moveTo>
                  <a:lnTo>
                    <a:pt x="161328" y="64223"/>
                  </a:lnTo>
                  <a:lnTo>
                    <a:pt x="95567" y="0"/>
                  </a:lnTo>
                  <a:lnTo>
                    <a:pt x="0" y="1636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118169" y="5958763"/>
              <a:ext cx="3973195" cy="367030"/>
            </a:xfrm>
            <a:custGeom>
              <a:avLst/>
              <a:gdLst/>
              <a:ahLst/>
              <a:cxnLst/>
              <a:rect l="l" t="t" r="r" b="b"/>
              <a:pathLst>
                <a:path w="3973195" h="367029">
                  <a:moveTo>
                    <a:pt x="82283" y="206222"/>
                  </a:moveTo>
                  <a:lnTo>
                    <a:pt x="0" y="256921"/>
                  </a:lnTo>
                  <a:lnTo>
                    <a:pt x="48742" y="173456"/>
                  </a:lnTo>
                </a:path>
                <a:path w="3973195" h="367029">
                  <a:moveTo>
                    <a:pt x="2725178" y="0"/>
                  </a:moveTo>
                  <a:lnTo>
                    <a:pt x="3973080" y="367030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971450" y="6250279"/>
              <a:ext cx="189865" cy="96520"/>
            </a:xfrm>
            <a:custGeom>
              <a:avLst/>
              <a:gdLst/>
              <a:ahLst/>
              <a:cxnLst/>
              <a:rect l="l" t="t" r="r" b="b"/>
              <a:pathLst>
                <a:path w="189864" h="96520">
                  <a:moveTo>
                    <a:pt x="0" y="88176"/>
                  </a:moveTo>
                  <a:lnTo>
                    <a:pt x="189344" y="95961"/>
                  </a:lnTo>
                  <a:lnTo>
                    <a:pt x="25946" y="0"/>
                  </a:lnTo>
                  <a:lnTo>
                    <a:pt x="0" y="881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994679" y="5903709"/>
              <a:ext cx="959485" cy="422275"/>
            </a:xfrm>
            <a:custGeom>
              <a:avLst/>
              <a:gdLst/>
              <a:ahLst/>
              <a:cxnLst/>
              <a:rect l="l" t="t" r="r" b="b"/>
              <a:pathLst>
                <a:path w="959484" h="422275">
                  <a:moveTo>
                    <a:pt x="13220" y="373126"/>
                  </a:moveTo>
                  <a:lnTo>
                    <a:pt x="96570" y="422084"/>
                  </a:lnTo>
                  <a:lnTo>
                    <a:pt x="0" y="418109"/>
                  </a:lnTo>
                </a:path>
                <a:path w="959484" h="422275">
                  <a:moveTo>
                    <a:pt x="959091" y="0"/>
                  </a:moveTo>
                  <a:lnTo>
                    <a:pt x="96570" y="422084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026137" y="6235560"/>
              <a:ext cx="185420" cy="122555"/>
            </a:xfrm>
            <a:custGeom>
              <a:avLst/>
              <a:gdLst/>
              <a:ahLst/>
              <a:cxnLst/>
              <a:rect l="l" t="t" r="r" b="b"/>
              <a:pathLst>
                <a:path w="185420" h="122554">
                  <a:moveTo>
                    <a:pt x="0" y="122097"/>
                  </a:moveTo>
                  <a:lnTo>
                    <a:pt x="185331" y="82562"/>
                  </a:lnTo>
                  <a:lnTo>
                    <a:pt x="144919" y="0"/>
                  </a:lnTo>
                  <a:lnTo>
                    <a:pt x="0" y="1220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91250" y="5243055"/>
              <a:ext cx="1762125" cy="1083310"/>
            </a:xfrm>
            <a:custGeom>
              <a:avLst/>
              <a:gdLst/>
              <a:ahLst/>
              <a:cxnLst/>
              <a:rect l="l" t="t" r="r" b="b"/>
              <a:pathLst>
                <a:path w="1762125" h="1083310">
                  <a:moveTo>
                    <a:pt x="94526" y="1062570"/>
                  </a:moveTo>
                  <a:lnTo>
                    <a:pt x="0" y="1082738"/>
                  </a:lnTo>
                  <a:lnTo>
                    <a:pt x="73914" y="1020457"/>
                  </a:lnTo>
                </a:path>
                <a:path w="1762125" h="1083310">
                  <a:moveTo>
                    <a:pt x="1761731" y="0"/>
                  </a:moveTo>
                  <a:lnTo>
                    <a:pt x="880859" y="339496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904481" y="5499633"/>
              <a:ext cx="188595" cy="109220"/>
            </a:xfrm>
            <a:custGeom>
              <a:avLst/>
              <a:gdLst/>
              <a:ahLst/>
              <a:cxnLst/>
              <a:rect l="l" t="t" r="r" b="b"/>
              <a:pathLst>
                <a:path w="188595" h="109220">
                  <a:moveTo>
                    <a:pt x="0" y="108991"/>
                  </a:moveTo>
                  <a:lnTo>
                    <a:pt x="188061" y="85763"/>
                  </a:lnTo>
                  <a:lnTo>
                    <a:pt x="155003" y="0"/>
                  </a:lnTo>
                  <a:lnTo>
                    <a:pt x="0" y="1089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972121" y="5526963"/>
              <a:ext cx="96520" cy="55880"/>
            </a:xfrm>
            <a:custGeom>
              <a:avLst/>
              <a:gdLst/>
              <a:ahLst/>
              <a:cxnLst/>
              <a:rect l="l" t="t" r="r" b="b"/>
              <a:pathLst>
                <a:path w="96520" h="55879">
                  <a:moveTo>
                    <a:pt x="95923" y="43738"/>
                  </a:moveTo>
                  <a:lnTo>
                    <a:pt x="0" y="55587"/>
                  </a:lnTo>
                  <a:lnTo>
                    <a:pt x="79057" y="0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276928" y="5626062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49"/>
                  </a:moveTo>
                  <a:lnTo>
                    <a:pt x="17042" y="219520"/>
                  </a:lnTo>
                  <a:lnTo>
                    <a:pt x="65381" y="258956"/>
                  </a:lnTo>
                  <a:lnTo>
                    <a:pt x="99978" y="276785"/>
                  </a:lnTo>
                  <a:lnTo>
                    <a:pt x="140832" y="293135"/>
                  </a:lnTo>
                  <a:lnTo>
                    <a:pt x="187417" y="307841"/>
                  </a:lnTo>
                  <a:lnTo>
                    <a:pt x="239212" y="320737"/>
                  </a:lnTo>
                  <a:lnTo>
                    <a:pt x="295693" y="331658"/>
                  </a:lnTo>
                  <a:lnTo>
                    <a:pt x="356338" y="340440"/>
                  </a:lnTo>
                  <a:lnTo>
                    <a:pt x="420624" y="346918"/>
                  </a:lnTo>
                  <a:lnTo>
                    <a:pt x="488027" y="350925"/>
                  </a:lnTo>
                  <a:lnTo>
                    <a:pt x="558025" y="352298"/>
                  </a:lnTo>
                  <a:lnTo>
                    <a:pt x="628023" y="350925"/>
                  </a:lnTo>
                  <a:lnTo>
                    <a:pt x="695426" y="346918"/>
                  </a:lnTo>
                  <a:lnTo>
                    <a:pt x="759711" y="340440"/>
                  </a:lnTo>
                  <a:lnTo>
                    <a:pt x="820356" y="331658"/>
                  </a:lnTo>
                  <a:lnTo>
                    <a:pt x="876838" y="320737"/>
                  </a:lnTo>
                  <a:lnTo>
                    <a:pt x="928632" y="307841"/>
                  </a:lnTo>
                  <a:lnTo>
                    <a:pt x="975218" y="293135"/>
                  </a:lnTo>
                  <a:lnTo>
                    <a:pt x="1016071" y="276785"/>
                  </a:lnTo>
                  <a:lnTo>
                    <a:pt x="1050669" y="258956"/>
                  </a:lnTo>
                  <a:lnTo>
                    <a:pt x="1099008" y="219520"/>
                  </a:lnTo>
                  <a:lnTo>
                    <a:pt x="1116050" y="176149"/>
                  </a:lnTo>
                  <a:lnTo>
                    <a:pt x="1111702" y="154053"/>
                  </a:lnTo>
                  <a:lnTo>
                    <a:pt x="1078489" y="112484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276928" y="5626062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49"/>
                  </a:moveTo>
                  <a:lnTo>
                    <a:pt x="1099008" y="132777"/>
                  </a:lnTo>
                  <a:lnTo>
                    <a:pt x="1050669" y="93341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lnTo>
                    <a:pt x="4347" y="198244"/>
                  </a:lnTo>
                  <a:lnTo>
                    <a:pt x="37561" y="239813"/>
                  </a:lnTo>
                  <a:lnTo>
                    <a:pt x="99978" y="276785"/>
                  </a:lnTo>
                  <a:lnTo>
                    <a:pt x="140832" y="293135"/>
                  </a:lnTo>
                  <a:lnTo>
                    <a:pt x="187417" y="307841"/>
                  </a:lnTo>
                  <a:lnTo>
                    <a:pt x="239212" y="320737"/>
                  </a:lnTo>
                  <a:lnTo>
                    <a:pt x="295693" y="331658"/>
                  </a:lnTo>
                  <a:lnTo>
                    <a:pt x="356338" y="340440"/>
                  </a:lnTo>
                  <a:lnTo>
                    <a:pt x="420624" y="346918"/>
                  </a:lnTo>
                  <a:lnTo>
                    <a:pt x="488027" y="350925"/>
                  </a:lnTo>
                  <a:lnTo>
                    <a:pt x="558025" y="352298"/>
                  </a:lnTo>
                  <a:lnTo>
                    <a:pt x="628023" y="350925"/>
                  </a:lnTo>
                  <a:lnTo>
                    <a:pt x="695426" y="346918"/>
                  </a:lnTo>
                  <a:lnTo>
                    <a:pt x="759711" y="340440"/>
                  </a:lnTo>
                  <a:lnTo>
                    <a:pt x="820356" y="331658"/>
                  </a:lnTo>
                  <a:lnTo>
                    <a:pt x="876838" y="320737"/>
                  </a:lnTo>
                  <a:lnTo>
                    <a:pt x="928632" y="307841"/>
                  </a:lnTo>
                  <a:lnTo>
                    <a:pt x="975218" y="293135"/>
                  </a:lnTo>
                  <a:lnTo>
                    <a:pt x="1016071" y="276785"/>
                  </a:lnTo>
                  <a:lnTo>
                    <a:pt x="1050669" y="258956"/>
                  </a:lnTo>
                  <a:lnTo>
                    <a:pt x="1099008" y="219520"/>
                  </a:lnTo>
                  <a:lnTo>
                    <a:pt x="1116050" y="17614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4413808" y="5661207"/>
            <a:ext cx="82994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OtherCost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6369769" y="5553426"/>
            <a:ext cx="1151255" cy="387985"/>
            <a:chOff x="6369769" y="5553426"/>
            <a:chExt cx="1151255" cy="387985"/>
          </a:xfrm>
        </p:grpSpPr>
        <p:sp>
          <p:nvSpPr>
            <p:cNvPr id="146" name="object 146"/>
            <p:cNvSpPr/>
            <p:nvPr/>
          </p:nvSpPr>
          <p:spPr>
            <a:xfrm>
              <a:off x="6387350" y="5571007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0" y="176149"/>
                  </a:moveTo>
                  <a:lnTo>
                    <a:pt x="17042" y="219520"/>
                  </a:lnTo>
                  <a:lnTo>
                    <a:pt x="65381" y="258956"/>
                  </a:lnTo>
                  <a:lnTo>
                    <a:pt x="99978" y="276785"/>
                  </a:lnTo>
                  <a:lnTo>
                    <a:pt x="140832" y="293135"/>
                  </a:lnTo>
                  <a:lnTo>
                    <a:pt x="187417" y="307841"/>
                  </a:lnTo>
                  <a:lnTo>
                    <a:pt x="239212" y="320737"/>
                  </a:lnTo>
                  <a:lnTo>
                    <a:pt x="295693" y="331658"/>
                  </a:lnTo>
                  <a:lnTo>
                    <a:pt x="356338" y="340440"/>
                  </a:lnTo>
                  <a:lnTo>
                    <a:pt x="420624" y="346918"/>
                  </a:lnTo>
                  <a:lnTo>
                    <a:pt x="488027" y="350925"/>
                  </a:lnTo>
                  <a:lnTo>
                    <a:pt x="558025" y="352298"/>
                  </a:lnTo>
                  <a:lnTo>
                    <a:pt x="628023" y="350925"/>
                  </a:lnTo>
                  <a:lnTo>
                    <a:pt x="695426" y="346918"/>
                  </a:lnTo>
                  <a:lnTo>
                    <a:pt x="759711" y="340440"/>
                  </a:lnTo>
                  <a:lnTo>
                    <a:pt x="820356" y="331658"/>
                  </a:lnTo>
                  <a:lnTo>
                    <a:pt x="876838" y="320737"/>
                  </a:lnTo>
                  <a:lnTo>
                    <a:pt x="928632" y="307841"/>
                  </a:lnTo>
                  <a:lnTo>
                    <a:pt x="975218" y="293135"/>
                  </a:lnTo>
                  <a:lnTo>
                    <a:pt x="1016071" y="276785"/>
                  </a:lnTo>
                  <a:lnTo>
                    <a:pt x="1050669" y="258956"/>
                  </a:lnTo>
                  <a:lnTo>
                    <a:pt x="1099008" y="219520"/>
                  </a:lnTo>
                  <a:lnTo>
                    <a:pt x="1116050" y="176149"/>
                  </a:lnTo>
                  <a:lnTo>
                    <a:pt x="1111702" y="154053"/>
                  </a:lnTo>
                  <a:lnTo>
                    <a:pt x="1078489" y="112484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387350" y="5571007"/>
              <a:ext cx="1116330" cy="352425"/>
            </a:xfrm>
            <a:custGeom>
              <a:avLst/>
              <a:gdLst/>
              <a:ahLst/>
              <a:cxnLst/>
              <a:rect l="l" t="t" r="r" b="b"/>
              <a:pathLst>
                <a:path w="1116329" h="352425">
                  <a:moveTo>
                    <a:pt x="1116050" y="176149"/>
                  </a:moveTo>
                  <a:lnTo>
                    <a:pt x="1099008" y="132777"/>
                  </a:lnTo>
                  <a:lnTo>
                    <a:pt x="1050669" y="93341"/>
                  </a:lnTo>
                  <a:lnTo>
                    <a:pt x="1016071" y="75512"/>
                  </a:lnTo>
                  <a:lnTo>
                    <a:pt x="975218" y="59162"/>
                  </a:lnTo>
                  <a:lnTo>
                    <a:pt x="928632" y="44456"/>
                  </a:lnTo>
                  <a:lnTo>
                    <a:pt x="876838" y="31560"/>
                  </a:lnTo>
                  <a:lnTo>
                    <a:pt x="820356" y="20639"/>
                  </a:lnTo>
                  <a:lnTo>
                    <a:pt x="759711" y="11857"/>
                  </a:lnTo>
                  <a:lnTo>
                    <a:pt x="695426" y="5379"/>
                  </a:lnTo>
                  <a:lnTo>
                    <a:pt x="628023" y="1372"/>
                  </a:lnTo>
                  <a:lnTo>
                    <a:pt x="558025" y="0"/>
                  </a:lnTo>
                  <a:lnTo>
                    <a:pt x="488027" y="1372"/>
                  </a:lnTo>
                  <a:lnTo>
                    <a:pt x="420624" y="5379"/>
                  </a:lnTo>
                  <a:lnTo>
                    <a:pt x="356338" y="11857"/>
                  </a:lnTo>
                  <a:lnTo>
                    <a:pt x="295693" y="20639"/>
                  </a:lnTo>
                  <a:lnTo>
                    <a:pt x="239212" y="31560"/>
                  </a:lnTo>
                  <a:lnTo>
                    <a:pt x="187417" y="44456"/>
                  </a:lnTo>
                  <a:lnTo>
                    <a:pt x="140832" y="59162"/>
                  </a:lnTo>
                  <a:lnTo>
                    <a:pt x="99978" y="75512"/>
                  </a:lnTo>
                  <a:lnTo>
                    <a:pt x="65381" y="93341"/>
                  </a:lnTo>
                  <a:lnTo>
                    <a:pt x="17042" y="132777"/>
                  </a:lnTo>
                  <a:lnTo>
                    <a:pt x="0" y="176149"/>
                  </a:lnTo>
                  <a:lnTo>
                    <a:pt x="4347" y="198244"/>
                  </a:lnTo>
                  <a:lnTo>
                    <a:pt x="37561" y="239813"/>
                  </a:lnTo>
                  <a:lnTo>
                    <a:pt x="99978" y="276785"/>
                  </a:lnTo>
                  <a:lnTo>
                    <a:pt x="140832" y="293135"/>
                  </a:lnTo>
                  <a:lnTo>
                    <a:pt x="187417" y="307841"/>
                  </a:lnTo>
                  <a:lnTo>
                    <a:pt x="239212" y="320737"/>
                  </a:lnTo>
                  <a:lnTo>
                    <a:pt x="295693" y="331658"/>
                  </a:lnTo>
                  <a:lnTo>
                    <a:pt x="356338" y="340440"/>
                  </a:lnTo>
                  <a:lnTo>
                    <a:pt x="420624" y="346918"/>
                  </a:lnTo>
                  <a:lnTo>
                    <a:pt x="488027" y="350925"/>
                  </a:lnTo>
                  <a:lnTo>
                    <a:pt x="558025" y="352298"/>
                  </a:lnTo>
                  <a:lnTo>
                    <a:pt x="628023" y="350925"/>
                  </a:lnTo>
                  <a:lnTo>
                    <a:pt x="695426" y="346918"/>
                  </a:lnTo>
                  <a:lnTo>
                    <a:pt x="759711" y="340440"/>
                  </a:lnTo>
                  <a:lnTo>
                    <a:pt x="820356" y="331658"/>
                  </a:lnTo>
                  <a:lnTo>
                    <a:pt x="876838" y="320737"/>
                  </a:lnTo>
                  <a:lnTo>
                    <a:pt x="928632" y="307841"/>
                  </a:lnTo>
                  <a:lnTo>
                    <a:pt x="975218" y="293135"/>
                  </a:lnTo>
                  <a:lnTo>
                    <a:pt x="1016071" y="276785"/>
                  </a:lnTo>
                  <a:lnTo>
                    <a:pt x="1050669" y="258956"/>
                  </a:lnTo>
                  <a:lnTo>
                    <a:pt x="1099008" y="219520"/>
                  </a:lnTo>
                  <a:lnTo>
                    <a:pt x="1116050" y="176149"/>
                  </a:lnTo>
                </a:path>
              </a:pathLst>
            </a:custGeom>
            <a:ln w="3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6581661" y="5606153"/>
            <a:ext cx="7404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OwnCost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150" name="object 1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50DB6E8-AF94-49F0-8A80-1AC221AD879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912C4DE3-FDAB-4E74-96D4-FD834257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6489700" cy="24128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spc="-100" dirty="0">
                <a:latin typeface="Tahoma"/>
                <a:cs typeface="Tahoma"/>
              </a:rPr>
              <a:t>Representing Knowledge in an Uncertain Domain</a:t>
            </a:r>
            <a:endParaRPr sz="2050" dirty="0">
              <a:latin typeface="Tahoma"/>
              <a:cs typeface="Tahoma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114" dirty="0">
                <a:latin typeface="Tahoma"/>
                <a:cs typeface="Tahoma"/>
              </a:rPr>
              <a:t>Semantics</a:t>
            </a:r>
            <a:r>
              <a:rPr lang="en-US" sz="2050" spc="-114" dirty="0">
                <a:latin typeface="Tahoma"/>
                <a:cs typeface="Tahoma"/>
              </a:rPr>
              <a:t> of Bayesian Networks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Tahoma"/>
                <a:cs typeface="Tahoma"/>
              </a:rPr>
              <a:t>Exact Inference in Bayesian Networks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US" sz="2050" dirty="0">
                <a:latin typeface="Tahoma"/>
                <a:cs typeface="Tahoma"/>
              </a:rPr>
              <a:t>Approximate Inference for Bayesian Networks</a:t>
            </a: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lang="en-MY" sz="2050" dirty="0">
                <a:latin typeface="Tahoma"/>
                <a:cs typeface="Tahoma"/>
              </a:rPr>
              <a:t>Causal Networks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1F046-7A7C-440A-A388-300043F3C913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A65FA-9323-4390-91F6-FDFB1044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174096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40" dirty="0"/>
              <a:t>Compact</a:t>
            </a:r>
            <a:r>
              <a:rPr spc="280" dirty="0"/>
              <a:t> </a:t>
            </a:r>
            <a:r>
              <a:rPr spc="80" dirty="0"/>
              <a:t>conditional</a:t>
            </a:r>
            <a:r>
              <a:rPr spc="265" dirty="0"/>
              <a:t> </a:t>
            </a:r>
            <a:r>
              <a:rPr spc="7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273165" cy="33324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70" dirty="0">
                <a:latin typeface="Tahoma"/>
                <a:cs typeface="Tahoma"/>
              </a:rPr>
              <a:t>CP</a:t>
            </a:r>
            <a:r>
              <a:rPr sz="2050" spc="80" dirty="0">
                <a:latin typeface="Tahoma"/>
                <a:cs typeface="Tahoma"/>
              </a:rPr>
              <a:t>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gr</a:t>
            </a:r>
            <a:r>
              <a:rPr sz="2050" spc="-200" dirty="0">
                <a:latin typeface="Tahoma"/>
                <a:cs typeface="Tahoma"/>
              </a:rPr>
              <a:t>o</a:t>
            </a:r>
            <a:r>
              <a:rPr sz="2050" spc="-240" dirty="0">
                <a:latin typeface="Tahoma"/>
                <a:cs typeface="Tahoma"/>
              </a:rPr>
              <a:t>w</a:t>
            </a:r>
            <a:r>
              <a:rPr sz="2050" spc="-14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ex</a:t>
            </a:r>
            <a:r>
              <a:rPr sz="2050" spc="-135" dirty="0">
                <a:latin typeface="Tahoma"/>
                <a:cs typeface="Tahoma"/>
              </a:rPr>
              <a:t>p</a:t>
            </a:r>
            <a:r>
              <a:rPr sz="2050" spc="-95" dirty="0">
                <a:latin typeface="Tahoma"/>
                <a:cs typeface="Tahoma"/>
              </a:rPr>
              <a:t>onentially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wit</a:t>
            </a:r>
            <a:r>
              <a:rPr sz="2050" spc="-100" dirty="0">
                <a:latin typeface="Tahoma"/>
                <a:cs typeface="Tahoma"/>
              </a:rPr>
              <a:t>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num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50" dirty="0">
                <a:latin typeface="Tahoma"/>
                <a:cs typeface="Tahoma"/>
              </a:rPr>
              <a:t>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p</a:t>
            </a:r>
            <a:r>
              <a:rPr sz="2050" spc="-18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rents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50" spc="75" dirty="0">
                <a:latin typeface="Tahoma"/>
                <a:cs typeface="Tahoma"/>
              </a:rPr>
              <a:t>CPT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becomes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infinite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continuous-valued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parent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child</a:t>
            </a:r>
            <a:endParaRPr sz="2050">
              <a:latin typeface="Tahoma"/>
              <a:cs typeface="Tahoma"/>
            </a:endParaRPr>
          </a:p>
          <a:p>
            <a:pPr marL="12700" marR="110489">
              <a:lnSpc>
                <a:spcPct val="163400"/>
              </a:lnSpc>
            </a:pPr>
            <a:r>
              <a:rPr sz="2050" spc="-95" dirty="0">
                <a:latin typeface="Tahoma"/>
                <a:cs typeface="Tahoma"/>
              </a:rPr>
              <a:t>Solution:</a:t>
            </a:r>
            <a:r>
              <a:rPr sz="2050" spc="215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canonical</a:t>
            </a:r>
            <a:r>
              <a:rPr sz="2050" spc="-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distributions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defined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compactly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Deterministic</a:t>
            </a:r>
            <a:r>
              <a:rPr sz="2050" spc="-4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00" dirty="0">
                <a:latin typeface="Tahoma"/>
                <a:cs typeface="Tahoma"/>
              </a:rPr>
              <a:t>o</a:t>
            </a:r>
            <a:r>
              <a:rPr sz="2050" spc="-190" dirty="0">
                <a:latin typeface="Tahoma"/>
                <a:cs typeface="Tahoma"/>
              </a:rPr>
              <a:t>de</a:t>
            </a:r>
            <a:r>
              <a:rPr sz="2050" spc="-155" dirty="0">
                <a:latin typeface="Tahoma"/>
                <a:cs typeface="Tahoma"/>
              </a:rPr>
              <a:t>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simplest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case:</a:t>
            </a:r>
            <a:endParaRPr sz="2050">
              <a:latin typeface="Tahoma"/>
              <a:cs typeface="Tahoma"/>
            </a:endParaRPr>
          </a:p>
          <a:p>
            <a:pPr marL="377825">
              <a:lnSpc>
                <a:spcPct val="100000"/>
              </a:lnSpc>
              <a:spcBef>
                <a:spcPts val="35"/>
              </a:spcBef>
            </a:pP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some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functio</a:t>
            </a:r>
            <a:r>
              <a:rPr sz="2050" spc="-114" dirty="0">
                <a:latin typeface="Tahoma"/>
                <a:cs typeface="Tahoma"/>
              </a:rPr>
              <a:t>n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Boolean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functions</a:t>
            </a:r>
            <a:endParaRPr sz="205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35"/>
              </a:spcBef>
              <a:tabLst>
                <a:tab pos="2387600" algn="l"/>
                <a:tab pos="2795905" algn="l"/>
              </a:tabLst>
            </a:pP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thAme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ican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60" dirty="0">
                <a:solidFill>
                  <a:srgbClr val="990099"/>
                </a:solidFill>
                <a:latin typeface="Cambria"/>
                <a:cs typeface="Cambria"/>
              </a:rPr>
              <a:t>⇔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	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anadian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∨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exican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E.g.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numerica</a:t>
            </a:r>
            <a:r>
              <a:rPr sz="2050" spc="-55" dirty="0">
                <a:latin typeface="Tahoma"/>
                <a:cs typeface="Tahoma"/>
              </a:rPr>
              <a:t>l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relationships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among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continuous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</a:t>
            </a:r>
            <a:r>
              <a:rPr sz="2050" spc="-190" dirty="0">
                <a:latin typeface="Tahoma"/>
                <a:cs typeface="Tahoma"/>
              </a:rPr>
              <a:t>a</a:t>
            </a:r>
            <a:r>
              <a:rPr sz="2050" spc="-114" dirty="0">
                <a:latin typeface="Tahoma"/>
                <a:cs typeface="Tahoma"/>
              </a:rPr>
              <a:t>riables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2532" y="4827236"/>
            <a:ext cx="7969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∂Level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079" y="5215280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9232" y="5185376"/>
            <a:ext cx="2679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60" dirty="0">
                <a:solidFill>
                  <a:srgbClr val="990099"/>
                </a:solidFill>
                <a:latin typeface="Bookman Old Style"/>
                <a:cs typeface="Bookman Old Style"/>
              </a:rPr>
              <a:t>∂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7" name="object 7"/>
          <p:cNvSpPr txBox="1"/>
          <p:nvPr/>
        </p:nvSpPr>
        <p:spPr>
          <a:xfrm>
            <a:off x="2328165" y="5005544"/>
            <a:ext cx="50368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6870" algn="l"/>
              </a:tabLst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	</a:t>
            </a:r>
            <a:r>
              <a:rPr sz="2050" spc="-110" dirty="0">
                <a:solidFill>
                  <a:srgbClr val="990099"/>
                </a:solidFill>
                <a:latin typeface="Tahoma"/>
                <a:cs typeface="Tahoma"/>
              </a:rPr>
              <a:t>inflow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Tahoma"/>
                <a:cs typeface="Tahoma"/>
              </a:rPr>
              <a:t>+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990099"/>
                </a:solidFill>
                <a:latin typeface="Tahoma"/>
                <a:cs typeface="Tahoma"/>
              </a:rPr>
              <a:t>precipitation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-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10" dirty="0">
                <a:solidFill>
                  <a:srgbClr val="990099"/>
                </a:solidFill>
                <a:latin typeface="Tahoma"/>
                <a:cs typeface="Tahoma"/>
              </a:rPr>
              <a:t>outflow</a:t>
            </a:r>
            <a:r>
              <a:rPr sz="2050" spc="-1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990099"/>
                </a:solidFill>
                <a:latin typeface="Tahoma"/>
                <a:cs typeface="Tahoma"/>
              </a:rPr>
              <a:t>-</a:t>
            </a:r>
            <a:r>
              <a:rPr sz="205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990099"/>
                </a:solidFill>
                <a:latin typeface="Tahoma"/>
                <a:cs typeface="Tahoma"/>
              </a:rPr>
              <a:t>evaporation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25007-2775-4BBE-B266-75000C8EAB4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3D87FE-2F89-4C85-8DC8-2082F318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9915">
              <a:lnSpc>
                <a:spcPts val="2635"/>
              </a:lnSpc>
            </a:pPr>
            <a:r>
              <a:rPr spc="140" dirty="0"/>
              <a:t>Compact</a:t>
            </a:r>
            <a:r>
              <a:rPr spc="295" dirty="0"/>
              <a:t> </a:t>
            </a:r>
            <a:r>
              <a:rPr spc="80" dirty="0"/>
              <a:t>conditional</a:t>
            </a:r>
            <a:r>
              <a:rPr spc="275" dirty="0"/>
              <a:t> </a:t>
            </a:r>
            <a:r>
              <a:rPr spc="75" dirty="0"/>
              <a:t>distributions</a:t>
            </a:r>
            <a:r>
              <a:rPr spc="200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3316" y="2490391"/>
            <a:ext cx="114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2883" y="2370549"/>
            <a:ext cx="22352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05130" algn="l"/>
                <a:tab pos="1321435" algn="l"/>
              </a:tabLst>
            </a:pP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1684" y="2490391"/>
            <a:ext cx="8934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68325" algn="l"/>
              </a:tabLst>
            </a:pPr>
            <a:r>
              <a:rPr sz="140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j	</a:t>
            </a:r>
            <a:r>
              <a:rPr sz="1400" b="0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1400" spc="95" dirty="0">
                <a:solidFill>
                  <a:srgbClr val="990099"/>
                </a:solidFill>
                <a:latin typeface="Garamond"/>
                <a:cs typeface="Garamond"/>
              </a:rPr>
              <a:t>+1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2203" y="2370549"/>
            <a:ext cx="10814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48005" algn="l"/>
              </a:tabLst>
            </a:pP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U	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4076" y="2490391"/>
            <a:ext cx="118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4900" y="1396713"/>
            <a:ext cx="6527800" cy="1155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80" dirty="0">
                <a:solidFill>
                  <a:srgbClr val="00007E"/>
                </a:solidFill>
                <a:latin typeface="Tahoma"/>
                <a:cs typeface="Tahoma"/>
              </a:rPr>
              <a:t>Noisy-OR</a:t>
            </a:r>
            <a:r>
              <a:rPr sz="2050" spc="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distributions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model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multiple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noninteracting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causes</a:t>
            </a:r>
            <a:endParaRPr sz="2050">
              <a:latin typeface="Tahoma"/>
              <a:cs typeface="Tahoma"/>
            </a:endParaRPr>
          </a:p>
          <a:p>
            <a:pPr marL="704850" indent="-30162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705485" algn="l"/>
              </a:tabLst>
            </a:pPr>
            <a:r>
              <a:rPr sz="2050" spc="-110" dirty="0">
                <a:latin typeface="Tahoma"/>
                <a:cs typeface="Tahoma"/>
              </a:rPr>
              <a:t>Parents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100" spc="-37" baseline="-11904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100" spc="52" baseline="-1190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100" b="0" i="1" spc="-15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14" dirty="0">
                <a:latin typeface="Tahoma"/>
                <a:cs typeface="Tahoma"/>
              </a:rPr>
              <a:t>include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(can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add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00007E"/>
                </a:solidFill>
                <a:latin typeface="Tahoma"/>
                <a:cs typeface="Tahoma"/>
              </a:rPr>
              <a:t>leak</a:t>
            </a:r>
            <a:r>
              <a:rPr sz="2050" spc="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007E"/>
                </a:solidFill>
                <a:latin typeface="Tahoma"/>
                <a:cs typeface="Tahoma"/>
              </a:rPr>
              <a:t>node</a:t>
            </a:r>
            <a:r>
              <a:rPr sz="2050" spc="-13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704850" indent="-301625">
              <a:lnSpc>
                <a:spcPts val="2335"/>
              </a:lnSpc>
              <a:spcBef>
                <a:spcPts val="35"/>
              </a:spcBef>
              <a:buAutoNum type="arabicParenR"/>
              <a:tabLst>
                <a:tab pos="705485" algn="l"/>
              </a:tabLst>
            </a:pPr>
            <a:r>
              <a:rPr sz="2050" spc="-155" dirty="0">
                <a:latin typeface="Tahoma"/>
                <a:cs typeface="Tahoma"/>
              </a:rPr>
              <a:t>Independent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failure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100" b="0" i="1" spc="-10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-8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alone</a:t>
            </a:r>
            <a:endParaRPr sz="2050">
              <a:latin typeface="Tahoma"/>
              <a:cs typeface="Tahoma"/>
            </a:endParaRPr>
          </a:p>
          <a:p>
            <a:pPr marR="911860" algn="r">
              <a:lnSpc>
                <a:spcPts val="1555"/>
              </a:lnSpc>
            </a:pPr>
            <a:r>
              <a:rPr sz="140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5843" y="2516297"/>
            <a:ext cx="374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16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1400" spc="-12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7833" y="2318167"/>
            <a:ext cx="18624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35455" algn="l"/>
              </a:tabLst>
            </a:pP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21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450" spc="-55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450" dirty="0">
                <a:solidFill>
                  <a:srgbClr val="990099"/>
                </a:solidFill>
                <a:latin typeface="Times New Roman"/>
                <a:cs typeface="Times New Roman"/>
              </a:rPr>
              <a:t>	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5235" y="2490391"/>
            <a:ext cx="86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endParaRPr sz="1400">
              <a:latin typeface="Bookman Old Style"/>
              <a:cs typeface="Bookman Old Style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14119" y="2927756"/>
          <a:ext cx="7224394" cy="2879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260350">
                        <a:lnSpc>
                          <a:spcPts val="2175"/>
                        </a:lnSpc>
                      </a:pPr>
                      <a:r>
                        <a:rPr sz="2050" b="0" i="1" spc="-5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Cold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ts val="2175"/>
                        </a:lnSpc>
                      </a:pPr>
                      <a:r>
                        <a:rPr sz="2050" b="0" i="1" spc="8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Flu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2175"/>
                        </a:lnSpc>
                      </a:pPr>
                      <a:r>
                        <a:rPr sz="2050" b="0" i="1" spc="1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Malaria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175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2050" b="0" i="1" spc="-33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2050" b="0" i="1" spc="-3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6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2175"/>
                        </a:lnSpc>
                      </a:pP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2050" b="0" i="1" spc="-33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(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¬</a:t>
                      </a:r>
                      <a:r>
                        <a:rPr sz="2050" b="0" i="1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2050" b="0" i="1" spc="-34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7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2050" b="0" i="1" spc="-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2050" b="0" i="1" spc="6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205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)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15">
                <a:tc>
                  <a:txBody>
                    <a:bodyPr/>
                    <a:lstStyle/>
                    <a:p>
                      <a:pPr marR="18415" algn="ctr">
                        <a:lnSpc>
                          <a:spcPts val="222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R="1841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447675" marR="466090" indent="13335" algn="just">
                        <a:lnSpc>
                          <a:spcPct val="101200"/>
                        </a:lnSpc>
                        <a:spcBef>
                          <a:spcPts val="10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  </a:t>
                      </a:r>
                      <a:r>
                        <a:rPr sz="2050" spc="35" dirty="0">
                          <a:latin typeface="Tahoma"/>
                          <a:cs typeface="Tahoma"/>
                        </a:rPr>
                        <a:t>F </a:t>
                      </a:r>
                      <a:r>
                        <a:rPr sz="2050" spc="-6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T  T  T  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 algn="ctr">
                        <a:lnSpc>
                          <a:spcPts val="222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1085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419100" marR="302260" algn="just">
                        <a:lnSpc>
                          <a:spcPct val="101200"/>
                        </a:lnSpc>
                        <a:spcBef>
                          <a:spcPts val="10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  T  </a:t>
                      </a:r>
                      <a:r>
                        <a:rPr sz="2050" spc="35" dirty="0">
                          <a:latin typeface="Tahoma"/>
                          <a:cs typeface="Tahoma"/>
                        </a:rPr>
                        <a:t>F </a:t>
                      </a:r>
                      <a:r>
                        <a:rPr sz="2050" spc="-6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spc="35" dirty="0">
                          <a:latin typeface="Tahoma"/>
                          <a:cs typeface="Tahoma"/>
                        </a:rPr>
                        <a:t>F </a:t>
                      </a:r>
                      <a:r>
                        <a:rPr sz="2050" spc="-6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T  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 algn="ctr">
                        <a:lnSpc>
                          <a:spcPts val="2220"/>
                        </a:lnSpc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  <a:p>
                      <a:pPr marL="582930" marR="441325" indent="15240" algn="just">
                        <a:lnSpc>
                          <a:spcPct val="101200"/>
                        </a:lnSpc>
                        <a:spcBef>
                          <a:spcPts val="10"/>
                        </a:spcBef>
                      </a:pPr>
                      <a:r>
                        <a:rPr sz="2050" dirty="0">
                          <a:latin typeface="Tahoma"/>
                          <a:cs typeface="Tahoma"/>
                        </a:rPr>
                        <a:t>F  T  </a:t>
                      </a:r>
                      <a:r>
                        <a:rPr sz="2050" spc="35" dirty="0">
                          <a:latin typeface="Tahoma"/>
                          <a:cs typeface="Tahoma"/>
                        </a:rPr>
                        <a:t>F </a:t>
                      </a:r>
                      <a:r>
                        <a:rPr sz="2050" spc="-6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T  </a:t>
                      </a:r>
                      <a:r>
                        <a:rPr sz="2050" spc="35" dirty="0">
                          <a:latin typeface="Tahoma"/>
                          <a:cs typeface="Tahoma"/>
                        </a:rPr>
                        <a:t>F </a:t>
                      </a:r>
                      <a:r>
                        <a:rPr sz="2050" spc="-6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50" dirty="0">
                          <a:latin typeface="Tahoma"/>
                          <a:cs typeface="Tahoma"/>
                        </a:rPr>
                        <a:t>T</a:t>
                      </a:r>
                      <a:endParaRPr sz="20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220"/>
                        </a:lnSpc>
                      </a:pPr>
                      <a:r>
                        <a:rPr sz="2050" spc="40" dirty="0">
                          <a:solidFill>
                            <a:srgbClr val="990099"/>
                          </a:solidFill>
                          <a:latin typeface="Century"/>
                          <a:cs typeface="Century"/>
                        </a:rPr>
                        <a:t>0.0</a:t>
                      </a:r>
                      <a:endParaRPr sz="2050">
                        <a:latin typeface="Century"/>
                        <a:cs typeface="Century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9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8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98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4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94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88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988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220"/>
                        </a:lnSpc>
                      </a:pP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1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40" dirty="0">
                          <a:solidFill>
                            <a:srgbClr val="990099"/>
                          </a:solidFill>
                          <a:latin typeface="Century"/>
                          <a:cs typeface="Century"/>
                        </a:rPr>
                        <a:t>0.1</a:t>
                      </a:r>
                      <a:endParaRPr sz="2050">
                        <a:latin typeface="Century"/>
                        <a:cs typeface="Century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50" spc="40" dirty="0">
                          <a:solidFill>
                            <a:srgbClr val="990099"/>
                          </a:solidFill>
                          <a:latin typeface="Century"/>
                          <a:cs typeface="Century"/>
                        </a:rPr>
                        <a:t>0.2</a:t>
                      </a:r>
                      <a:endParaRPr sz="2050">
                        <a:latin typeface="Century"/>
                        <a:cs typeface="Century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02</a:t>
                      </a:r>
                      <a:r>
                        <a:rPr sz="2050" spc="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12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=</a:t>
                      </a:r>
                      <a:r>
                        <a:rPr sz="2050" spc="4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spc="-7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47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×</a:t>
                      </a:r>
                      <a:r>
                        <a:rPr sz="2050" spc="-15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1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50" spc="40" dirty="0">
                          <a:solidFill>
                            <a:srgbClr val="990099"/>
                          </a:solidFill>
                          <a:latin typeface="Century"/>
                          <a:cs typeface="Century"/>
                        </a:rPr>
                        <a:t>0.6</a:t>
                      </a:r>
                      <a:endParaRPr sz="2050">
                        <a:latin typeface="Century"/>
                        <a:cs typeface="Century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06</a:t>
                      </a:r>
                      <a:r>
                        <a:rPr sz="2050" spc="2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12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=</a:t>
                      </a:r>
                      <a:r>
                        <a:rPr sz="2050" spc="3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6</a:t>
                      </a:r>
                      <a:r>
                        <a:rPr sz="2050" spc="-7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47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×</a:t>
                      </a:r>
                      <a:r>
                        <a:rPr sz="2050" spc="-2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1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12</a:t>
                      </a:r>
                      <a:r>
                        <a:rPr sz="2050" spc="2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12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=</a:t>
                      </a:r>
                      <a:r>
                        <a:rPr sz="2050" spc="3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6</a:t>
                      </a:r>
                      <a:r>
                        <a:rPr sz="2050" spc="-7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47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×</a:t>
                      </a:r>
                      <a:r>
                        <a:rPr sz="2050" spc="-2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2</a:t>
                      </a:r>
                      <a:endParaRPr sz="2050">
                        <a:latin typeface="Garamond"/>
                        <a:cs typeface="Garamond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25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2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012</a:t>
                      </a:r>
                      <a:r>
                        <a:rPr sz="2050" spc="3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12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=</a:t>
                      </a:r>
                      <a:r>
                        <a:rPr sz="2050" spc="4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6</a:t>
                      </a:r>
                      <a:r>
                        <a:rPr sz="2050" spc="-6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47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×</a:t>
                      </a:r>
                      <a:r>
                        <a:rPr sz="2050" spc="-1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2</a:t>
                      </a:r>
                      <a:r>
                        <a:rPr sz="2050" spc="-65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2050" spc="47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×</a:t>
                      </a:r>
                      <a:r>
                        <a:rPr sz="2050" spc="-10" dirty="0">
                          <a:solidFill>
                            <a:srgbClr val="99009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2050" b="0" i="1" spc="-30" dirty="0">
                          <a:solidFill>
                            <a:srgbClr val="990099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2050" spc="-30" dirty="0">
                          <a:solidFill>
                            <a:srgbClr val="990099"/>
                          </a:solidFill>
                          <a:latin typeface="Garamond"/>
                          <a:cs typeface="Garamond"/>
                        </a:rPr>
                        <a:t>1</a:t>
                      </a:r>
                      <a:endParaRPr sz="2050">
                        <a:latin typeface="Garamond"/>
                        <a:cs typeface="Garamond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30300" y="5927564"/>
            <a:ext cx="53746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5" dirty="0">
                <a:latin typeface="Tahoma"/>
                <a:cs typeface="Tahoma"/>
              </a:rPr>
              <a:t>Number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parameters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linear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parents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31A95-1A64-47FC-8D69-6FA11B5F830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9C739C-1525-42FF-9CC5-E3793A15E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4375">
              <a:lnSpc>
                <a:spcPts val="2765"/>
              </a:lnSpc>
            </a:pPr>
            <a:r>
              <a:rPr spc="125" dirty="0"/>
              <a:t>Hybrid</a:t>
            </a:r>
            <a:r>
              <a:rPr spc="240" dirty="0"/>
              <a:t> </a:t>
            </a:r>
            <a:r>
              <a:rPr spc="120" dirty="0"/>
              <a:t>(discrete+continuous)</a:t>
            </a:r>
            <a:r>
              <a:rPr spc="245" dirty="0"/>
              <a:t> </a:t>
            </a:r>
            <a:r>
              <a:rPr spc="55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45481"/>
            <a:ext cx="69723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Tahoma"/>
                <a:cs typeface="Tahoma"/>
              </a:rPr>
              <a:t>Discrete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(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Subsidy</a:t>
            </a:r>
            <a:r>
              <a:rPr sz="2050" spc="-90" dirty="0">
                <a:solidFill>
                  <a:srgbClr val="990099"/>
                </a:solidFill>
                <a:latin typeface="Garamond"/>
                <a:cs typeface="Garamond"/>
              </a:rPr>
              <a:t>?</a:t>
            </a:r>
            <a:r>
              <a:rPr sz="2050" spc="11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Buys</a:t>
            </a:r>
            <a:r>
              <a:rPr sz="2050" spc="-55" dirty="0">
                <a:solidFill>
                  <a:srgbClr val="990099"/>
                </a:solidFill>
                <a:latin typeface="Garamond"/>
                <a:cs typeface="Garamond"/>
              </a:rPr>
              <a:t>?</a:t>
            </a:r>
            <a:r>
              <a:rPr sz="2050" spc="-55" dirty="0">
                <a:latin typeface="Tahoma"/>
                <a:cs typeface="Tahoma"/>
              </a:rPr>
              <a:t>);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continuous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35" dirty="0">
                <a:latin typeface="Tahoma"/>
                <a:cs typeface="Tahoma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Harvest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Cost</a:t>
            </a:r>
            <a:r>
              <a:rPr sz="2050" spc="-4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4690" y="4234437"/>
            <a:ext cx="1275715" cy="626110"/>
          </a:xfrm>
          <a:prstGeom prst="rect">
            <a:avLst/>
          </a:prstGeom>
          <a:ln w="42899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265"/>
              </a:spcBef>
            </a:pPr>
            <a:r>
              <a:rPr sz="2350" b="1" spc="5" dirty="0">
                <a:latin typeface="Arial"/>
                <a:cs typeface="Arial"/>
              </a:rPr>
              <a:t>Buys?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36959" y="1999614"/>
            <a:ext cx="1607185" cy="2196465"/>
            <a:chOff x="5036959" y="1999614"/>
            <a:chExt cx="1607185" cy="2196465"/>
          </a:xfrm>
        </p:grpSpPr>
        <p:sp>
          <p:nvSpPr>
            <p:cNvPr id="6" name="object 6"/>
            <p:cNvSpPr/>
            <p:nvPr/>
          </p:nvSpPr>
          <p:spPr>
            <a:xfrm>
              <a:off x="5093588" y="3330473"/>
              <a:ext cx="0" cy="821055"/>
            </a:xfrm>
            <a:custGeom>
              <a:avLst/>
              <a:gdLst/>
              <a:ahLst/>
              <a:cxnLst/>
              <a:rect l="l" t="t" r="r" b="b"/>
              <a:pathLst>
                <a:path h="821054">
                  <a:moveTo>
                    <a:pt x="0" y="0"/>
                  </a:moveTo>
                  <a:lnTo>
                    <a:pt x="0" y="820928"/>
                  </a:lnTo>
                </a:path>
              </a:pathLst>
            </a:custGeom>
            <a:ln w="21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36959" y="3969092"/>
              <a:ext cx="113664" cy="226695"/>
            </a:xfrm>
            <a:custGeom>
              <a:avLst/>
              <a:gdLst/>
              <a:ahLst/>
              <a:cxnLst/>
              <a:rect l="l" t="t" r="r" b="b"/>
              <a:pathLst>
                <a:path w="113664" h="226695">
                  <a:moveTo>
                    <a:pt x="0" y="0"/>
                  </a:moveTo>
                  <a:lnTo>
                    <a:pt x="56629" y="226529"/>
                  </a:lnTo>
                  <a:lnTo>
                    <a:pt x="1132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0701" y="3979811"/>
              <a:ext cx="86360" cy="172085"/>
            </a:xfrm>
            <a:custGeom>
              <a:avLst/>
              <a:gdLst/>
              <a:ahLst/>
              <a:cxnLst/>
              <a:rect l="l" t="t" r="r" b="b"/>
              <a:pathLst>
                <a:path w="86360" h="172085">
                  <a:moveTo>
                    <a:pt x="85788" y="0"/>
                  </a:moveTo>
                  <a:lnTo>
                    <a:pt x="42887" y="171589"/>
                  </a:lnTo>
                  <a:lnTo>
                    <a:pt x="0" y="0"/>
                  </a:lnTo>
                </a:path>
              </a:pathLst>
            </a:custGeom>
            <a:ln w="21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19826" y="2021204"/>
              <a:ext cx="1303020" cy="592455"/>
            </a:xfrm>
            <a:custGeom>
              <a:avLst/>
              <a:gdLst/>
              <a:ahLst/>
              <a:cxnLst/>
              <a:rect l="l" t="t" r="r" b="b"/>
              <a:pathLst>
                <a:path w="1303020" h="592455">
                  <a:moveTo>
                    <a:pt x="1302410" y="296011"/>
                  </a:moveTo>
                  <a:lnTo>
                    <a:pt x="1290668" y="239761"/>
                  </a:lnTo>
                  <a:lnTo>
                    <a:pt x="1256897" y="187074"/>
                  </a:lnTo>
                  <a:lnTo>
                    <a:pt x="1203280" y="138943"/>
                  </a:lnTo>
                  <a:lnTo>
                    <a:pt x="1169711" y="116896"/>
                  </a:lnTo>
                  <a:lnTo>
                    <a:pt x="1132000" y="96360"/>
                  </a:lnTo>
                  <a:lnTo>
                    <a:pt x="1090419" y="77459"/>
                  </a:lnTo>
                  <a:lnTo>
                    <a:pt x="1045242" y="60318"/>
                  </a:lnTo>
                  <a:lnTo>
                    <a:pt x="996740" y="45059"/>
                  </a:lnTo>
                  <a:lnTo>
                    <a:pt x="945186" y="31808"/>
                  </a:lnTo>
                  <a:lnTo>
                    <a:pt x="890855" y="20687"/>
                  </a:lnTo>
                  <a:lnTo>
                    <a:pt x="834018" y="11823"/>
                  </a:lnTo>
                  <a:lnTo>
                    <a:pt x="774949" y="5337"/>
                  </a:lnTo>
                  <a:lnTo>
                    <a:pt x="713920" y="1355"/>
                  </a:lnTo>
                  <a:lnTo>
                    <a:pt x="651205" y="0"/>
                  </a:lnTo>
                  <a:lnTo>
                    <a:pt x="588489" y="1355"/>
                  </a:lnTo>
                  <a:lnTo>
                    <a:pt x="527460" y="5337"/>
                  </a:lnTo>
                  <a:lnTo>
                    <a:pt x="468391" y="11823"/>
                  </a:lnTo>
                  <a:lnTo>
                    <a:pt x="411554" y="20687"/>
                  </a:lnTo>
                  <a:lnTo>
                    <a:pt x="357223" y="31808"/>
                  </a:lnTo>
                  <a:lnTo>
                    <a:pt x="305670" y="45059"/>
                  </a:lnTo>
                  <a:lnTo>
                    <a:pt x="257168" y="60318"/>
                  </a:lnTo>
                  <a:lnTo>
                    <a:pt x="211990" y="77459"/>
                  </a:lnTo>
                  <a:lnTo>
                    <a:pt x="170409" y="96360"/>
                  </a:lnTo>
                  <a:lnTo>
                    <a:pt x="132698" y="116896"/>
                  </a:lnTo>
                  <a:lnTo>
                    <a:pt x="99130" y="138943"/>
                  </a:lnTo>
                  <a:lnTo>
                    <a:pt x="45513" y="187074"/>
                  </a:lnTo>
                  <a:lnTo>
                    <a:pt x="11742" y="239761"/>
                  </a:lnTo>
                  <a:lnTo>
                    <a:pt x="0" y="296011"/>
                  </a:lnTo>
                  <a:lnTo>
                    <a:pt x="2981" y="324518"/>
                  </a:lnTo>
                  <a:lnTo>
                    <a:pt x="26010" y="379107"/>
                  </a:lnTo>
                  <a:lnTo>
                    <a:pt x="69977" y="429637"/>
                  </a:lnTo>
                  <a:lnTo>
                    <a:pt x="132698" y="475116"/>
                  </a:lnTo>
                  <a:lnTo>
                    <a:pt x="170409" y="495651"/>
                  </a:lnTo>
                  <a:lnTo>
                    <a:pt x="211990" y="514551"/>
                  </a:lnTo>
                  <a:lnTo>
                    <a:pt x="257168" y="531693"/>
                  </a:lnTo>
                  <a:lnTo>
                    <a:pt x="305670" y="546951"/>
                  </a:lnTo>
                  <a:lnTo>
                    <a:pt x="357223" y="560202"/>
                  </a:lnTo>
                  <a:lnTo>
                    <a:pt x="411554" y="571322"/>
                  </a:lnTo>
                  <a:lnTo>
                    <a:pt x="468391" y="580187"/>
                  </a:lnTo>
                  <a:lnTo>
                    <a:pt x="527460" y="586673"/>
                  </a:lnTo>
                  <a:lnTo>
                    <a:pt x="588489" y="590655"/>
                  </a:lnTo>
                  <a:lnTo>
                    <a:pt x="651205" y="592010"/>
                  </a:lnTo>
                  <a:lnTo>
                    <a:pt x="713920" y="590655"/>
                  </a:lnTo>
                  <a:lnTo>
                    <a:pt x="774949" y="586673"/>
                  </a:lnTo>
                  <a:lnTo>
                    <a:pt x="834018" y="580187"/>
                  </a:lnTo>
                  <a:lnTo>
                    <a:pt x="890855" y="571322"/>
                  </a:lnTo>
                  <a:lnTo>
                    <a:pt x="945186" y="560202"/>
                  </a:lnTo>
                  <a:lnTo>
                    <a:pt x="996740" y="546951"/>
                  </a:lnTo>
                  <a:lnTo>
                    <a:pt x="1045242" y="531693"/>
                  </a:lnTo>
                  <a:lnTo>
                    <a:pt x="1090419" y="514551"/>
                  </a:lnTo>
                  <a:lnTo>
                    <a:pt x="1132000" y="495651"/>
                  </a:lnTo>
                  <a:lnTo>
                    <a:pt x="1169711" y="475116"/>
                  </a:lnTo>
                  <a:lnTo>
                    <a:pt x="1203280" y="453070"/>
                  </a:lnTo>
                  <a:lnTo>
                    <a:pt x="1256897" y="404941"/>
                  </a:lnTo>
                  <a:lnTo>
                    <a:pt x="1290668" y="352257"/>
                  </a:lnTo>
                  <a:lnTo>
                    <a:pt x="1302410" y="296011"/>
                  </a:lnTo>
                  <a:close/>
                </a:path>
              </a:pathLst>
            </a:custGeom>
            <a:ln w="42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00649" y="2150248"/>
            <a:ext cx="1127760" cy="3860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50" b="1" spc="5" dirty="0">
                <a:latin typeface="Arial"/>
                <a:cs typeface="Arial"/>
              </a:rPr>
              <a:t>Harvest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6922" y="2010121"/>
            <a:ext cx="1630045" cy="614680"/>
          </a:xfrm>
          <a:prstGeom prst="rect">
            <a:avLst/>
          </a:prstGeom>
          <a:ln w="42899">
            <a:solidFill>
              <a:srgbClr val="00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215"/>
              </a:spcBef>
            </a:pPr>
            <a:r>
              <a:rPr sz="2350" b="1" spc="5" dirty="0">
                <a:latin typeface="Arial"/>
                <a:cs typeface="Arial"/>
              </a:rPr>
              <a:t>Subsidy?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78870" y="3135947"/>
            <a:ext cx="1227455" cy="635635"/>
            <a:chOff x="4478870" y="3135947"/>
            <a:chExt cx="1227455" cy="635635"/>
          </a:xfrm>
        </p:grpSpPr>
        <p:sp>
          <p:nvSpPr>
            <p:cNvPr id="13" name="object 13"/>
            <p:cNvSpPr/>
            <p:nvPr/>
          </p:nvSpPr>
          <p:spPr>
            <a:xfrm>
              <a:off x="4500460" y="3157537"/>
              <a:ext cx="1184275" cy="592455"/>
            </a:xfrm>
            <a:custGeom>
              <a:avLst/>
              <a:gdLst/>
              <a:ahLst/>
              <a:cxnLst/>
              <a:rect l="l" t="t" r="r" b="b"/>
              <a:pathLst>
                <a:path w="1184275" h="592454">
                  <a:moveTo>
                    <a:pt x="0" y="296011"/>
                  </a:moveTo>
                  <a:lnTo>
                    <a:pt x="13654" y="359509"/>
                  </a:lnTo>
                  <a:lnTo>
                    <a:pt x="52691" y="418262"/>
                  </a:lnTo>
                  <a:lnTo>
                    <a:pt x="80826" y="445407"/>
                  </a:lnTo>
                  <a:lnTo>
                    <a:pt x="114222" y="470824"/>
                  </a:lnTo>
                  <a:lnTo>
                    <a:pt x="152520" y="494332"/>
                  </a:lnTo>
                  <a:lnTo>
                    <a:pt x="195358" y="515750"/>
                  </a:lnTo>
                  <a:lnTo>
                    <a:pt x="242375" y="534899"/>
                  </a:lnTo>
                  <a:lnTo>
                    <a:pt x="293210" y="551597"/>
                  </a:lnTo>
                  <a:lnTo>
                    <a:pt x="347501" y="565664"/>
                  </a:lnTo>
                  <a:lnTo>
                    <a:pt x="404888" y="576920"/>
                  </a:lnTo>
                  <a:lnTo>
                    <a:pt x="465009" y="585183"/>
                  </a:lnTo>
                  <a:lnTo>
                    <a:pt x="527503" y="590273"/>
                  </a:lnTo>
                  <a:lnTo>
                    <a:pt x="592010" y="592010"/>
                  </a:lnTo>
                  <a:lnTo>
                    <a:pt x="656514" y="590273"/>
                  </a:lnTo>
                  <a:lnTo>
                    <a:pt x="719007" y="585183"/>
                  </a:lnTo>
                  <a:lnTo>
                    <a:pt x="779127" y="576920"/>
                  </a:lnTo>
                  <a:lnTo>
                    <a:pt x="836514" y="565664"/>
                  </a:lnTo>
                  <a:lnTo>
                    <a:pt x="890805" y="551597"/>
                  </a:lnTo>
                  <a:lnTo>
                    <a:pt x="941640" y="534899"/>
                  </a:lnTo>
                  <a:lnTo>
                    <a:pt x="988657" y="515750"/>
                  </a:lnTo>
                  <a:lnTo>
                    <a:pt x="1031495" y="494332"/>
                  </a:lnTo>
                  <a:lnTo>
                    <a:pt x="1069794" y="470824"/>
                  </a:lnTo>
                  <a:lnTo>
                    <a:pt x="1103192" y="445407"/>
                  </a:lnTo>
                  <a:lnTo>
                    <a:pt x="1131327" y="418262"/>
                  </a:lnTo>
                  <a:lnTo>
                    <a:pt x="1170365" y="359509"/>
                  </a:lnTo>
                  <a:lnTo>
                    <a:pt x="1184021" y="296011"/>
                  </a:lnTo>
                  <a:lnTo>
                    <a:pt x="1180547" y="263757"/>
                  </a:lnTo>
                  <a:lnTo>
                    <a:pt x="1153839" y="202447"/>
                  </a:lnTo>
                  <a:lnTo>
                    <a:pt x="1103192" y="146606"/>
                  </a:lnTo>
                  <a:lnTo>
                    <a:pt x="1069794" y="121189"/>
                  </a:lnTo>
                  <a:lnTo>
                    <a:pt x="1031495" y="97680"/>
                  </a:lnTo>
                  <a:lnTo>
                    <a:pt x="988657" y="76260"/>
                  </a:lnTo>
                  <a:lnTo>
                    <a:pt x="941640" y="57111"/>
                  </a:lnTo>
                  <a:lnTo>
                    <a:pt x="890805" y="40413"/>
                  </a:lnTo>
                  <a:lnTo>
                    <a:pt x="836514" y="26345"/>
                  </a:lnTo>
                  <a:lnTo>
                    <a:pt x="779127" y="15090"/>
                  </a:lnTo>
                  <a:lnTo>
                    <a:pt x="719007" y="6827"/>
                  </a:lnTo>
                  <a:lnTo>
                    <a:pt x="656514" y="1736"/>
                  </a:lnTo>
                  <a:lnTo>
                    <a:pt x="592010" y="0"/>
                  </a:lnTo>
                  <a:lnTo>
                    <a:pt x="527503" y="1736"/>
                  </a:lnTo>
                  <a:lnTo>
                    <a:pt x="465009" y="6827"/>
                  </a:lnTo>
                  <a:lnTo>
                    <a:pt x="404888" y="15090"/>
                  </a:lnTo>
                  <a:lnTo>
                    <a:pt x="347501" y="26345"/>
                  </a:lnTo>
                  <a:lnTo>
                    <a:pt x="293210" y="40413"/>
                  </a:lnTo>
                  <a:lnTo>
                    <a:pt x="242375" y="57111"/>
                  </a:lnTo>
                  <a:lnTo>
                    <a:pt x="195358" y="76260"/>
                  </a:lnTo>
                  <a:lnTo>
                    <a:pt x="152520" y="97680"/>
                  </a:lnTo>
                  <a:lnTo>
                    <a:pt x="114222" y="121189"/>
                  </a:lnTo>
                  <a:lnTo>
                    <a:pt x="80826" y="146606"/>
                  </a:lnTo>
                  <a:lnTo>
                    <a:pt x="52691" y="173753"/>
                  </a:lnTo>
                  <a:lnTo>
                    <a:pt x="13654" y="232508"/>
                  </a:lnTo>
                  <a:lnTo>
                    <a:pt x="0" y="296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00460" y="3157537"/>
              <a:ext cx="1184275" cy="592455"/>
            </a:xfrm>
            <a:custGeom>
              <a:avLst/>
              <a:gdLst/>
              <a:ahLst/>
              <a:cxnLst/>
              <a:rect l="l" t="t" r="r" b="b"/>
              <a:pathLst>
                <a:path w="1184275" h="592454">
                  <a:moveTo>
                    <a:pt x="1184021" y="296011"/>
                  </a:moveTo>
                  <a:lnTo>
                    <a:pt x="1170365" y="232508"/>
                  </a:lnTo>
                  <a:lnTo>
                    <a:pt x="1131327" y="173753"/>
                  </a:lnTo>
                  <a:lnTo>
                    <a:pt x="1103192" y="146606"/>
                  </a:lnTo>
                  <a:lnTo>
                    <a:pt x="1069794" y="121189"/>
                  </a:lnTo>
                  <a:lnTo>
                    <a:pt x="1031495" y="97680"/>
                  </a:lnTo>
                  <a:lnTo>
                    <a:pt x="988657" y="76260"/>
                  </a:lnTo>
                  <a:lnTo>
                    <a:pt x="941640" y="57111"/>
                  </a:lnTo>
                  <a:lnTo>
                    <a:pt x="890805" y="40413"/>
                  </a:lnTo>
                  <a:lnTo>
                    <a:pt x="836514" y="26345"/>
                  </a:lnTo>
                  <a:lnTo>
                    <a:pt x="779127" y="15090"/>
                  </a:lnTo>
                  <a:lnTo>
                    <a:pt x="719007" y="6827"/>
                  </a:lnTo>
                  <a:lnTo>
                    <a:pt x="656514" y="1736"/>
                  </a:lnTo>
                  <a:lnTo>
                    <a:pt x="592010" y="0"/>
                  </a:lnTo>
                  <a:lnTo>
                    <a:pt x="527503" y="1736"/>
                  </a:lnTo>
                  <a:lnTo>
                    <a:pt x="465009" y="6827"/>
                  </a:lnTo>
                  <a:lnTo>
                    <a:pt x="404888" y="15090"/>
                  </a:lnTo>
                  <a:lnTo>
                    <a:pt x="347501" y="26345"/>
                  </a:lnTo>
                  <a:lnTo>
                    <a:pt x="293210" y="40413"/>
                  </a:lnTo>
                  <a:lnTo>
                    <a:pt x="242375" y="57111"/>
                  </a:lnTo>
                  <a:lnTo>
                    <a:pt x="195358" y="76260"/>
                  </a:lnTo>
                  <a:lnTo>
                    <a:pt x="152520" y="97680"/>
                  </a:lnTo>
                  <a:lnTo>
                    <a:pt x="114222" y="121189"/>
                  </a:lnTo>
                  <a:lnTo>
                    <a:pt x="80826" y="146606"/>
                  </a:lnTo>
                  <a:lnTo>
                    <a:pt x="52691" y="173753"/>
                  </a:lnTo>
                  <a:lnTo>
                    <a:pt x="13654" y="232508"/>
                  </a:lnTo>
                  <a:lnTo>
                    <a:pt x="0" y="296011"/>
                  </a:lnTo>
                  <a:lnTo>
                    <a:pt x="3473" y="328263"/>
                  </a:lnTo>
                  <a:lnTo>
                    <a:pt x="30180" y="389569"/>
                  </a:lnTo>
                  <a:lnTo>
                    <a:pt x="80826" y="445407"/>
                  </a:lnTo>
                  <a:lnTo>
                    <a:pt x="114222" y="470824"/>
                  </a:lnTo>
                  <a:lnTo>
                    <a:pt x="152520" y="494332"/>
                  </a:lnTo>
                  <a:lnTo>
                    <a:pt x="195358" y="515750"/>
                  </a:lnTo>
                  <a:lnTo>
                    <a:pt x="242375" y="534899"/>
                  </a:lnTo>
                  <a:lnTo>
                    <a:pt x="293210" y="551597"/>
                  </a:lnTo>
                  <a:lnTo>
                    <a:pt x="347501" y="565664"/>
                  </a:lnTo>
                  <a:lnTo>
                    <a:pt x="404888" y="576920"/>
                  </a:lnTo>
                  <a:lnTo>
                    <a:pt x="465009" y="585183"/>
                  </a:lnTo>
                  <a:lnTo>
                    <a:pt x="527503" y="590273"/>
                  </a:lnTo>
                  <a:lnTo>
                    <a:pt x="592010" y="592010"/>
                  </a:lnTo>
                  <a:lnTo>
                    <a:pt x="656514" y="590273"/>
                  </a:lnTo>
                  <a:lnTo>
                    <a:pt x="719007" y="585183"/>
                  </a:lnTo>
                  <a:lnTo>
                    <a:pt x="779127" y="576920"/>
                  </a:lnTo>
                  <a:lnTo>
                    <a:pt x="836514" y="565664"/>
                  </a:lnTo>
                  <a:lnTo>
                    <a:pt x="890805" y="551597"/>
                  </a:lnTo>
                  <a:lnTo>
                    <a:pt x="941640" y="534899"/>
                  </a:lnTo>
                  <a:lnTo>
                    <a:pt x="988657" y="515750"/>
                  </a:lnTo>
                  <a:lnTo>
                    <a:pt x="1031495" y="494332"/>
                  </a:lnTo>
                  <a:lnTo>
                    <a:pt x="1069794" y="470824"/>
                  </a:lnTo>
                  <a:lnTo>
                    <a:pt x="1103192" y="445407"/>
                  </a:lnTo>
                  <a:lnTo>
                    <a:pt x="1131327" y="418262"/>
                  </a:lnTo>
                  <a:lnTo>
                    <a:pt x="1170365" y="359509"/>
                  </a:lnTo>
                  <a:lnTo>
                    <a:pt x="1184021" y="296011"/>
                  </a:lnTo>
                  <a:close/>
                </a:path>
              </a:pathLst>
            </a:custGeom>
            <a:ln w="42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36566" y="3286580"/>
            <a:ext cx="692785" cy="3860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50" b="1" spc="5" dirty="0">
                <a:latin typeface="Arial"/>
                <a:cs typeface="Arial"/>
              </a:rPr>
              <a:t>Cost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00290" y="2593803"/>
            <a:ext cx="1793239" cy="534670"/>
            <a:chOff x="4200290" y="2593803"/>
            <a:chExt cx="1793239" cy="534670"/>
          </a:xfrm>
        </p:grpSpPr>
        <p:sp>
          <p:nvSpPr>
            <p:cNvPr id="17" name="object 17"/>
            <p:cNvSpPr/>
            <p:nvPr/>
          </p:nvSpPr>
          <p:spPr>
            <a:xfrm>
              <a:off x="4211015" y="2604528"/>
              <a:ext cx="614680" cy="496570"/>
            </a:xfrm>
            <a:custGeom>
              <a:avLst/>
              <a:gdLst/>
              <a:ahLst/>
              <a:cxnLst/>
              <a:rect l="l" t="t" r="r" b="b"/>
              <a:pathLst>
                <a:path w="614679" h="496569">
                  <a:moveTo>
                    <a:pt x="0" y="0"/>
                  </a:moveTo>
                  <a:lnTo>
                    <a:pt x="614172" y="496062"/>
                  </a:lnTo>
                </a:path>
              </a:pathLst>
            </a:custGeom>
            <a:ln w="21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47755" y="2941967"/>
              <a:ext cx="212090" cy="186690"/>
            </a:xfrm>
            <a:custGeom>
              <a:avLst/>
              <a:gdLst/>
              <a:ahLst/>
              <a:cxnLst/>
              <a:rect l="l" t="t" r="r" b="b"/>
              <a:pathLst>
                <a:path w="212089" h="186689">
                  <a:moveTo>
                    <a:pt x="0" y="88112"/>
                  </a:moveTo>
                  <a:lnTo>
                    <a:pt x="211823" y="186397"/>
                  </a:lnTo>
                  <a:lnTo>
                    <a:pt x="71170" y="0"/>
                  </a:lnTo>
                  <a:lnTo>
                    <a:pt x="0" y="88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4735" y="2616339"/>
              <a:ext cx="1318260" cy="484505"/>
            </a:xfrm>
            <a:custGeom>
              <a:avLst/>
              <a:gdLst/>
              <a:ahLst/>
              <a:cxnLst/>
              <a:rect l="l" t="t" r="r" b="b"/>
              <a:pathLst>
                <a:path w="1318260" h="484505">
                  <a:moveTo>
                    <a:pt x="53911" y="343052"/>
                  </a:moveTo>
                  <a:lnTo>
                    <a:pt x="160451" y="484251"/>
                  </a:lnTo>
                  <a:lnTo>
                    <a:pt x="0" y="409803"/>
                  </a:lnTo>
                </a:path>
                <a:path w="1318260" h="484505">
                  <a:moveTo>
                    <a:pt x="1317917" y="0"/>
                  </a:moveTo>
                  <a:lnTo>
                    <a:pt x="668312" y="484251"/>
                  </a:lnTo>
                </a:path>
              </a:pathLst>
            </a:custGeom>
            <a:ln w="21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97601" y="2946209"/>
              <a:ext cx="215900" cy="180975"/>
            </a:xfrm>
            <a:custGeom>
              <a:avLst/>
              <a:gdLst/>
              <a:ahLst/>
              <a:cxnLst/>
              <a:rect l="l" t="t" r="r" b="b"/>
              <a:pathLst>
                <a:path w="215900" h="180975">
                  <a:moveTo>
                    <a:pt x="0" y="180809"/>
                  </a:moveTo>
                  <a:lnTo>
                    <a:pt x="215468" y="90817"/>
                  </a:lnTo>
                  <a:lnTo>
                    <a:pt x="147777" y="0"/>
                  </a:lnTo>
                  <a:lnTo>
                    <a:pt x="0" y="180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3047" y="2963633"/>
              <a:ext cx="163830" cy="137160"/>
            </a:xfrm>
            <a:custGeom>
              <a:avLst/>
              <a:gdLst/>
              <a:ahLst/>
              <a:cxnLst/>
              <a:rect l="l" t="t" r="r" b="b"/>
              <a:pathLst>
                <a:path w="163829" h="137160">
                  <a:moveTo>
                    <a:pt x="163220" y="68783"/>
                  </a:moveTo>
                  <a:lnTo>
                    <a:pt x="0" y="136956"/>
                  </a:lnTo>
                  <a:lnTo>
                    <a:pt x="111937" y="0"/>
                  </a:lnTo>
                </a:path>
              </a:pathLst>
            </a:custGeom>
            <a:ln w="21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30294" y="5160992"/>
            <a:ext cx="6730365" cy="1483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00405">
              <a:lnSpc>
                <a:spcPct val="101000"/>
              </a:lnSpc>
              <a:spcBef>
                <a:spcPts val="90"/>
              </a:spcBef>
            </a:pPr>
            <a:r>
              <a:rPr sz="2050" spc="-80" dirty="0">
                <a:latin typeface="Tahoma"/>
                <a:cs typeface="Tahoma"/>
              </a:rPr>
              <a:t>Option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1: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discretization—possibly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large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errors,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large</a:t>
            </a:r>
            <a:r>
              <a:rPr sz="2050" spc="5" dirty="0">
                <a:latin typeface="Tahoma"/>
                <a:cs typeface="Tahoma"/>
              </a:rPr>
              <a:t> CPTs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Option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2: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finitely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parameterized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canonical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families</a:t>
            </a:r>
            <a:endParaRPr sz="2050">
              <a:latin typeface="Tahoma"/>
              <a:cs typeface="Tahoma"/>
            </a:endParaRPr>
          </a:p>
          <a:p>
            <a:pPr marL="313690" indent="-301625">
              <a:lnSpc>
                <a:spcPct val="100000"/>
              </a:lnSpc>
              <a:spcBef>
                <a:spcPts val="1560"/>
              </a:spcBef>
              <a:buAutoNum type="arabicParenR"/>
              <a:tabLst>
                <a:tab pos="314325" algn="l"/>
              </a:tabLst>
            </a:pPr>
            <a:r>
              <a:rPr sz="2050" spc="-110" dirty="0">
                <a:latin typeface="Tahoma"/>
                <a:cs typeface="Tahoma"/>
              </a:rPr>
              <a:t>Continuous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variable,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discrete+continuous</a:t>
            </a:r>
            <a:r>
              <a:rPr sz="2050" spc="6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parents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(e.g.,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Cost</a:t>
            </a:r>
            <a:r>
              <a:rPr sz="2050" spc="-4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313690" indent="-301625">
              <a:lnSpc>
                <a:spcPct val="100000"/>
              </a:lnSpc>
              <a:spcBef>
                <a:spcPts val="35"/>
              </a:spcBef>
              <a:buAutoNum type="arabicParenR"/>
              <a:tabLst>
                <a:tab pos="314325" algn="l"/>
              </a:tabLst>
            </a:pPr>
            <a:r>
              <a:rPr sz="2050" spc="-95" dirty="0">
                <a:latin typeface="Tahoma"/>
                <a:cs typeface="Tahoma"/>
              </a:rPr>
              <a:t>Discrete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variable,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continuous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parents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(e.g.,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Buys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?</a:t>
            </a:r>
            <a:r>
              <a:rPr sz="2050" spc="-35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269BD-5419-4E9B-B83C-62CB5A6FD13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0AE691-2DD1-481D-9CBB-58FFCF5E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Continuous</a:t>
            </a:r>
            <a:r>
              <a:rPr spc="229" dirty="0"/>
              <a:t> </a:t>
            </a:r>
            <a:r>
              <a:rPr spc="60" dirty="0"/>
              <a:t>child</a:t>
            </a:r>
            <a:r>
              <a:rPr spc="235" dirty="0"/>
              <a:t> </a:t>
            </a:r>
            <a:r>
              <a:rPr spc="30" dirty="0"/>
              <a:t>variables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400" marR="17780">
              <a:lnSpc>
                <a:spcPct val="101499"/>
              </a:lnSpc>
              <a:spcBef>
                <a:spcPts val="80"/>
              </a:spcBef>
            </a:pPr>
            <a:r>
              <a:rPr spc="-145" dirty="0"/>
              <a:t>Need</a:t>
            </a:r>
            <a:r>
              <a:rPr spc="-140" dirty="0"/>
              <a:t> </a:t>
            </a:r>
            <a:r>
              <a:rPr spc="-170" dirty="0"/>
              <a:t>one</a:t>
            </a:r>
            <a:r>
              <a:rPr spc="-165" dirty="0"/>
              <a:t> </a:t>
            </a:r>
            <a:r>
              <a:rPr spc="-85" dirty="0">
                <a:solidFill>
                  <a:srgbClr val="00007E"/>
                </a:solidFill>
              </a:rPr>
              <a:t>conditional </a:t>
            </a:r>
            <a:r>
              <a:rPr spc="-125" dirty="0">
                <a:solidFill>
                  <a:srgbClr val="00007E"/>
                </a:solidFill>
              </a:rPr>
              <a:t>density</a:t>
            </a:r>
            <a:r>
              <a:rPr spc="-120" dirty="0">
                <a:solidFill>
                  <a:srgbClr val="00007E"/>
                </a:solidFill>
              </a:rPr>
              <a:t> </a:t>
            </a:r>
            <a:r>
              <a:rPr spc="-100" dirty="0"/>
              <a:t>function</a:t>
            </a:r>
            <a:r>
              <a:rPr spc="-95" dirty="0"/>
              <a:t> </a:t>
            </a:r>
            <a:r>
              <a:rPr spc="-114" dirty="0"/>
              <a:t>for</a:t>
            </a:r>
            <a:r>
              <a:rPr spc="-110" dirty="0"/>
              <a:t> </a:t>
            </a:r>
            <a:r>
              <a:rPr spc="-75" dirty="0"/>
              <a:t>child </a:t>
            </a:r>
            <a:r>
              <a:rPr spc="-120" dirty="0"/>
              <a:t>variable</a:t>
            </a:r>
            <a:r>
              <a:rPr spc="-114" dirty="0"/>
              <a:t> </a:t>
            </a:r>
            <a:r>
              <a:rPr spc="-135" dirty="0"/>
              <a:t>given</a:t>
            </a:r>
            <a:r>
              <a:rPr spc="-130" dirty="0"/>
              <a:t> </a:t>
            </a:r>
            <a:r>
              <a:rPr spc="-110" dirty="0"/>
              <a:t>continuous </a:t>
            </a:r>
            <a:r>
              <a:rPr spc="-630" dirty="0"/>
              <a:t> </a:t>
            </a:r>
            <a:r>
              <a:rPr spc="-130" dirty="0"/>
              <a:t>parents,</a:t>
            </a:r>
            <a:r>
              <a:rPr dirty="0"/>
              <a:t> </a:t>
            </a:r>
            <a:r>
              <a:rPr spc="-114" dirty="0"/>
              <a:t>for</a:t>
            </a:r>
            <a:r>
              <a:rPr spc="5" dirty="0"/>
              <a:t> </a:t>
            </a:r>
            <a:r>
              <a:rPr spc="-150" dirty="0"/>
              <a:t>each</a:t>
            </a:r>
            <a:r>
              <a:rPr spc="5" dirty="0"/>
              <a:t> </a:t>
            </a:r>
            <a:r>
              <a:rPr spc="-120" dirty="0"/>
              <a:t>possible</a:t>
            </a:r>
            <a:r>
              <a:rPr spc="10" dirty="0"/>
              <a:t> </a:t>
            </a:r>
            <a:r>
              <a:rPr spc="-135" dirty="0"/>
              <a:t>assignment</a:t>
            </a:r>
            <a:r>
              <a:rPr spc="-15" dirty="0"/>
              <a:t> </a:t>
            </a:r>
            <a:r>
              <a:rPr spc="-70" dirty="0"/>
              <a:t>to</a:t>
            </a:r>
            <a:r>
              <a:rPr spc="5" dirty="0"/>
              <a:t> </a:t>
            </a:r>
            <a:r>
              <a:rPr spc="-114" dirty="0"/>
              <a:t>discrete</a:t>
            </a:r>
            <a:r>
              <a:rPr spc="25" dirty="0"/>
              <a:t> </a:t>
            </a:r>
            <a:r>
              <a:rPr spc="-140" dirty="0"/>
              <a:t>parents</a:t>
            </a:r>
          </a:p>
          <a:p>
            <a:pPr marL="25400">
              <a:lnSpc>
                <a:spcPct val="100000"/>
              </a:lnSpc>
              <a:spcBef>
                <a:spcPts val="1560"/>
              </a:spcBef>
            </a:pPr>
            <a:r>
              <a:rPr spc="-50" dirty="0"/>
              <a:t>Most</a:t>
            </a:r>
            <a:r>
              <a:rPr spc="10" dirty="0"/>
              <a:t> </a:t>
            </a:r>
            <a:r>
              <a:rPr spc="-150" dirty="0"/>
              <a:t>common</a:t>
            </a:r>
            <a:r>
              <a:rPr spc="-10" dirty="0"/>
              <a:t> </a:t>
            </a:r>
            <a:r>
              <a:rPr spc="-95" dirty="0"/>
              <a:t>is</a:t>
            </a:r>
            <a:r>
              <a:rPr spc="15" dirty="0"/>
              <a:t> </a:t>
            </a:r>
            <a:r>
              <a:rPr spc="-125" dirty="0"/>
              <a:t>the</a:t>
            </a:r>
            <a:r>
              <a:rPr spc="15" dirty="0"/>
              <a:t> </a:t>
            </a:r>
            <a:r>
              <a:rPr spc="-114" dirty="0">
                <a:solidFill>
                  <a:srgbClr val="00007E"/>
                </a:solidFill>
              </a:rPr>
              <a:t>linear</a:t>
            </a:r>
            <a:r>
              <a:rPr spc="5" dirty="0">
                <a:solidFill>
                  <a:srgbClr val="00007E"/>
                </a:solidFill>
              </a:rPr>
              <a:t> </a:t>
            </a:r>
            <a:r>
              <a:rPr spc="-125" dirty="0">
                <a:solidFill>
                  <a:srgbClr val="00007E"/>
                </a:solidFill>
              </a:rPr>
              <a:t>Gaussian</a:t>
            </a:r>
            <a:r>
              <a:rPr spc="-10" dirty="0">
                <a:solidFill>
                  <a:srgbClr val="00007E"/>
                </a:solidFill>
              </a:rPr>
              <a:t> </a:t>
            </a:r>
            <a:r>
              <a:rPr spc="-125" dirty="0"/>
              <a:t>model,</a:t>
            </a:r>
            <a:r>
              <a:rPr spc="20" dirty="0"/>
              <a:t> </a:t>
            </a:r>
            <a:r>
              <a:rPr spc="-135" dirty="0"/>
              <a:t>e.g.,:</a:t>
            </a:r>
          </a:p>
          <a:p>
            <a:pPr marL="342265">
              <a:lnSpc>
                <a:spcPct val="100000"/>
              </a:lnSpc>
              <a:spcBef>
                <a:spcPts val="1560"/>
              </a:spcBef>
            </a:pPr>
            <a:r>
              <a:rPr b="0" i="1" spc="70" dirty="0">
                <a:latin typeface="Bookman Old Style"/>
                <a:cs typeface="Bookman Old Style"/>
              </a:rPr>
              <a:t>P</a:t>
            </a:r>
            <a:r>
              <a:rPr b="0" i="1" spc="-335" dirty="0">
                <a:latin typeface="Bookman Old Style"/>
                <a:cs typeface="Bookman Old Style"/>
              </a:rPr>
              <a:t> </a:t>
            </a:r>
            <a:r>
              <a:rPr spc="130" dirty="0">
                <a:latin typeface="Garamond"/>
                <a:cs typeface="Garamond"/>
              </a:rPr>
              <a:t>(</a:t>
            </a:r>
            <a:r>
              <a:rPr b="0" i="1" spc="114" dirty="0">
                <a:latin typeface="Bookman Old Style"/>
                <a:cs typeface="Bookman Old Style"/>
              </a:rPr>
              <a:t>C</a:t>
            </a:r>
            <a:r>
              <a:rPr b="0" i="1" spc="-105" dirty="0">
                <a:latin typeface="Bookman Old Style"/>
                <a:cs typeface="Bookman Old Style"/>
              </a:rPr>
              <a:t>os</a:t>
            </a:r>
            <a:r>
              <a:rPr b="0" i="1" spc="-65" dirty="0">
                <a:latin typeface="Bookman Old Style"/>
                <a:cs typeface="Bookman Old Style"/>
              </a:rPr>
              <a:t>t</a:t>
            </a:r>
            <a:r>
              <a:rPr b="0" i="1" spc="-275" dirty="0">
                <a:latin typeface="Bookman Old Style"/>
                <a:cs typeface="Bookman Old Style"/>
              </a:rPr>
              <a:t> </a:t>
            </a:r>
            <a:r>
              <a:rPr spc="120" dirty="0">
                <a:latin typeface="Garamond"/>
                <a:cs typeface="Garamond"/>
              </a:rPr>
              <a:t>=</a:t>
            </a:r>
            <a:r>
              <a:rPr spc="-180" dirty="0">
                <a:latin typeface="Garamond"/>
                <a:cs typeface="Garamond"/>
              </a:rPr>
              <a:t> </a:t>
            </a:r>
            <a:r>
              <a:rPr b="0" i="1" spc="-114" dirty="0">
                <a:latin typeface="Bookman Old Style"/>
                <a:cs typeface="Bookman Old Style"/>
              </a:rPr>
              <a:t>c</a:t>
            </a:r>
            <a:r>
              <a:rPr spc="-75" dirty="0">
                <a:latin typeface="Cambria"/>
                <a:cs typeface="Cambria"/>
              </a:rPr>
              <a:t>|</a:t>
            </a:r>
            <a:r>
              <a:rPr b="0" i="1" spc="195" dirty="0">
                <a:latin typeface="Bookman Old Style"/>
                <a:cs typeface="Bookman Old Style"/>
              </a:rPr>
              <a:t>H</a:t>
            </a:r>
            <a:r>
              <a:rPr b="0" i="1" spc="-75" dirty="0">
                <a:latin typeface="Bookman Old Style"/>
                <a:cs typeface="Bookman Old Style"/>
              </a:rPr>
              <a:t>a</a:t>
            </a:r>
            <a:r>
              <a:rPr b="0" i="1" spc="10" dirty="0">
                <a:latin typeface="Bookman Old Style"/>
                <a:cs typeface="Bookman Old Style"/>
              </a:rPr>
              <a:t>r</a:t>
            </a:r>
            <a:r>
              <a:rPr b="0" i="1" spc="-55" dirty="0">
                <a:latin typeface="Bookman Old Style"/>
                <a:cs typeface="Bookman Old Style"/>
              </a:rPr>
              <a:t>v</a:t>
            </a:r>
            <a:r>
              <a:rPr b="0" i="1" spc="-114" dirty="0">
                <a:latin typeface="Bookman Old Style"/>
                <a:cs typeface="Bookman Old Style"/>
              </a:rPr>
              <a:t>es</a:t>
            </a:r>
            <a:r>
              <a:rPr b="0" i="1" spc="-70" dirty="0">
                <a:latin typeface="Bookman Old Style"/>
                <a:cs typeface="Bookman Old Style"/>
              </a:rPr>
              <a:t>t</a:t>
            </a:r>
            <a:r>
              <a:rPr b="0" i="1" spc="-285" dirty="0">
                <a:latin typeface="Bookman Old Style"/>
                <a:cs typeface="Bookman Old Style"/>
              </a:rPr>
              <a:t> </a:t>
            </a:r>
            <a:r>
              <a:rPr spc="120" dirty="0">
                <a:latin typeface="Garamond"/>
                <a:cs typeface="Garamond"/>
              </a:rPr>
              <a:t>=</a:t>
            </a:r>
            <a:r>
              <a:rPr spc="-180" dirty="0">
                <a:latin typeface="Garamond"/>
                <a:cs typeface="Garamond"/>
              </a:rPr>
              <a:t> </a:t>
            </a:r>
            <a:r>
              <a:rPr b="0" i="1" spc="-114" dirty="0">
                <a:latin typeface="Bookman Old Style"/>
                <a:cs typeface="Bookman Old Style"/>
              </a:rPr>
              <a:t>h</a:t>
            </a:r>
            <a:r>
              <a:rPr b="0" i="1" spc="-55" dirty="0">
                <a:latin typeface="Bookman Old Style"/>
                <a:cs typeface="Bookman Old Style"/>
              </a:rPr>
              <a:t>,</a:t>
            </a:r>
            <a:r>
              <a:rPr b="0" i="1" spc="-270" dirty="0">
                <a:latin typeface="Bookman Old Style"/>
                <a:cs typeface="Bookman Old Style"/>
              </a:rPr>
              <a:t> </a:t>
            </a:r>
            <a:r>
              <a:rPr b="0" i="1" spc="50" dirty="0">
                <a:latin typeface="Bookman Old Style"/>
                <a:cs typeface="Bookman Old Style"/>
              </a:rPr>
              <a:t>S</a:t>
            </a:r>
            <a:r>
              <a:rPr b="0" i="1" spc="-170" dirty="0">
                <a:latin typeface="Bookman Old Style"/>
                <a:cs typeface="Bookman Old Style"/>
              </a:rPr>
              <a:t>ubsid</a:t>
            </a:r>
            <a:r>
              <a:rPr b="0" i="1" spc="-114" dirty="0">
                <a:latin typeface="Bookman Old Style"/>
                <a:cs typeface="Bookman Old Style"/>
              </a:rPr>
              <a:t>y</a:t>
            </a:r>
            <a:r>
              <a:rPr spc="140" dirty="0">
                <a:latin typeface="Garamond"/>
                <a:cs typeface="Garamond"/>
              </a:rPr>
              <a:t>?</a:t>
            </a:r>
            <a:r>
              <a:rPr spc="-185" dirty="0">
                <a:latin typeface="Garamond"/>
                <a:cs typeface="Garamond"/>
              </a:rPr>
              <a:t> </a:t>
            </a:r>
            <a:r>
              <a:rPr spc="120" dirty="0">
                <a:latin typeface="Garamond"/>
                <a:cs typeface="Garamond"/>
              </a:rPr>
              <a:t>=</a:t>
            </a:r>
            <a:r>
              <a:rPr spc="-165" dirty="0">
                <a:latin typeface="Garamond"/>
                <a:cs typeface="Garamond"/>
              </a:rPr>
              <a:t> </a:t>
            </a:r>
            <a:r>
              <a:rPr b="0" i="1" spc="55" dirty="0">
                <a:latin typeface="Bookman Old Style"/>
                <a:cs typeface="Bookman Old Style"/>
              </a:rPr>
              <a:t>t</a:t>
            </a:r>
            <a:r>
              <a:rPr b="0" i="1" spc="125" dirty="0">
                <a:latin typeface="Bookman Old Style"/>
                <a:cs typeface="Bookman Old Style"/>
              </a:rPr>
              <a:t>r</a:t>
            </a:r>
            <a:r>
              <a:rPr b="0" i="1" spc="-155" dirty="0">
                <a:latin typeface="Bookman Old Style"/>
                <a:cs typeface="Bookman Old Style"/>
              </a:rPr>
              <a:t>u</a:t>
            </a:r>
            <a:r>
              <a:rPr b="0" i="1" spc="-140" dirty="0">
                <a:latin typeface="Bookman Old Style"/>
                <a:cs typeface="Bookman Old Style"/>
              </a:rPr>
              <a:t>e</a:t>
            </a:r>
            <a:r>
              <a:rPr spc="130" dirty="0">
                <a:latin typeface="Garamond"/>
                <a:cs typeface="Garamond"/>
              </a:rPr>
              <a:t>)</a:t>
            </a:r>
          </a:p>
          <a:p>
            <a:pPr marL="468630">
              <a:lnSpc>
                <a:spcPct val="100000"/>
              </a:lnSpc>
              <a:spcBef>
                <a:spcPts val="320"/>
              </a:spcBef>
            </a:pPr>
            <a:r>
              <a:rPr spc="120" dirty="0">
                <a:latin typeface="Garamond"/>
                <a:cs typeface="Garamond"/>
              </a:rPr>
              <a:t>= </a:t>
            </a:r>
            <a:r>
              <a:rPr spc="-30" dirty="0">
                <a:latin typeface="Garamond"/>
                <a:cs typeface="Garamond"/>
              </a:rPr>
              <a:t> </a:t>
            </a:r>
            <a:r>
              <a:rPr b="0" i="1" spc="140" dirty="0">
                <a:latin typeface="Bookman Old Style"/>
                <a:cs typeface="Bookman Old Style"/>
              </a:rPr>
              <a:t>N</a:t>
            </a:r>
            <a:r>
              <a:rPr b="0" i="1" spc="-400" dirty="0">
                <a:latin typeface="Bookman Old Style"/>
                <a:cs typeface="Bookman Old Style"/>
              </a:rPr>
              <a:t> </a:t>
            </a:r>
            <a:r>
              <a:rPr spc="130" dirty="0">
                <a:latin typeface="Garamond"/>
                <a:cs typeface="Garamond"/>
              </a:rPr>
              <a:t>(</a:t>
            </a:r>
            <a:r>
              <a:rPr b="0" i="1" spc="-204" dirty="0">
                <a:latin typeface="Bookman Old Style"/>
                <a:cs typeface="Bookman Old Style"/>
              </a:rPr>
              <a:t>a</a:t>
            </a:r>
            <a:r>
              <a:rPr sz="2100" b="0" i="1" spc="89" baseline="-11904" dirty="0">
                <a:latin typeface="Bookman Old Style"/>
                <a:cs typeface="Bookman Old Style"/>
              </a:rPr>
              <a:t>t</a:t>
            </a:r>
            <a:r>
              <a:rPr sz="2050" b="0" i="1" spc="-110" dirty="0">
                <a:latin typeface="Bookman Old Style"/>
                <a:cs typeface="Bookman Old Style"/>
              </a:rPr>
              <a:t>h</a:t>
            </a:r>
            <a:r>
              <a:rPr sz="2050" b="0" i="1" spc="-150" dirty="0">
                <a:latin typeface="Bookman Old Style"/>
                <a:cs typeface="Bookman Old Style"/>
              </a:rPr>
              <a:t> </a:t>
            </a:r>
            <a:r>
              <a:rPr sz="2050" spc="120" dirty="0">
                <a:latin typeface="Garamond"/>
                <a:cs typeface="Garamond"/>
              </a:rPr>
              <a:t>+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b="0" i="1" spc="-370" dirty="0">
                <a:latin typeface="Bookman Old Style"/>
                <a:cs typeface="Bookman Old Style"/>
              </a:rPr>
              <a:t>b</a:t>
            </a:r>
            <a:r>
              <a:rPr sz="2100" b="0" i="1" spc="104" baseline="-11904" dirty="0">
                <a:latin typeface="Bookman Old Style"/>
                <a:cs typeface="Bookman Old Style"/>
              </a:rPr>
              <a:t>t</a:t>
            </a:r>
            <a:r>
              <a:rPr sz="2050" b="0" i="1" spc="-55" dirty="0"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latin typeface="Bookman Old Style"/>
                <a:cs typeface="Bookman Old Style"/>
              </a:rPr>
              <a:t>σ</a:t>
            </a:r>
            <a:r>
              <a:rPr sz="2100" b="0" i="1" spc="104" baseline="-11904" dirty="0">
                <a:latin typeface="Bookman Old Style"/>
                <a:cs typeface="Bookman Old Style"/>
              </a:rPr>
              <a:t>t</a:t>
            </a:r>
            <a:r>
              <a:rPr sz="2050" spc="130" dirty="0">
                <a:latin typeface="Garamond"/>
                <a:cs typeface="Garamond"/>
              </a:rPr>
              <a:t>)(</a:t>
            </a:r>
            <a:r>
              <a:rPr sz="2050" b="0" i="1" spc="-114" dirty="0">
                <a:latin typeface="Bookman Old Style"/>
                <a:cs typeface="Bookman Old Style"/>
              </a:rPr>
              <a:t>c</a:t>
            </a:r>
            <a:r>
              <a:rPr sz="2050" spc="130" dirty="0"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3781" y="3609563"/>
            <a:ext cx="21462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20" dirty="0">
                <a:latin typeface="Garamond"/>
                <a:cs typeface="Garamond"/>
              </a:rPr>
              <a:t>=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17039" y="3817772"/>
            <a:ext cx="711835" cy="0"/>
          </a:xfrm>
          <a:custGeom>
            <a:avLst/>
            <a:gdLst/>
            <a:ahLst/>
            <a:cxnLst/>
            <a:rect l="l" t="t" r="r" b="b"/>
            <a:pathLst>
              <a:path w="711835">
                <a:moveTo>
                  <a:pt x="0" y="0"/>
                </a:moveTo>
                <a:lnTo>
                  <a:pt x="71170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20900" y="3582129"/>
            <a:ext cx="2444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370" dirty="0">
                <a:latin typeface="Cambria"/>
                <a:cs typeface="Cambria"/>
              </a:rPr>
              <a:t>√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51379" y="3852062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3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4492" y="3795488"/>
            <a:ext cx="7258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46405" algn="l"/>
              </a:tabLst>
            </a:pPr>
            <a:r>
              <a:rPr sz="2050" b="0" i="1" spc="40" dirty="0">
                <a:latin typeface="Bookman Old Style"/>
                <a:cs typeface="Bookman Old Style"/>
              </a:rPr>
              <a:t>σ	</a:t>
            </a:r>
            <a:r>
              <a:rPr sz="2050" spc="-20" dirty="0">
                <a:latin typeface="Garamond"/>
                <a:cs typeface="Garamond"/>
              </a:rPr>
              <a:t>2</a:t>
            </a:r>
            <a:r>
              <a:rPr sz="2050" b="0" i="1" spc="-75" dirty="0">
                <a:latin typeface="Bookman Old Style"/>
                <a:cs typeface="Bookman Old Style"/>
              </a:rPr>
              <a:t>π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1904" y="3343114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Trebuchet MS"/>
                <a:cs typeface="Trebuchet MS"/>
              </a:rPr>
              <a:t></a:t>
            </a:r>
            <a:r>
              <a:rPr sz="1500" spc="1110" baseline="-97222" dirty="0">
                <a:latin typeface="Trebuchet MS"/>
                <a:cs typeface="Trebuchet MS"/>
              </a:rPr>
              <a:t></a:t>
            </a:r>
            <a:endParaRPr sz="1500" baseline="-97222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7304" y="3718018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Trebuchet MS"/>
                <a:cs typeface="Trebuchet MS"/>
              </a:rPr>
              <a:t>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7304" y="3798790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40" dirty="0">
                <a:latin typeface="Trebuchet MS"/>
                <a:cs typeface="Trebuchet MS"/>
              </a:rPr>
              <a:t>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9917" y="3609561"/>
            <a:ext cx="7785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0705" algn="l"/>
              </a:tabLst>
            </a:pPr>
            <a:r>
              <a:rPr sz="2050" b="0" i="1" spc="-120" dirty="0">
                <a:latin typeface="Bookman Old Style"/>
                <a:cs typeface="Bookman Old Style"/>
              </a:rPr>
              <a:t>ex</a:t>
            </a:r>
            <a:r>
              <a:rPr sz="2050" b="0" i="1" spc="-125" dirty="0">
                <a:latin typeface="Bookman Old Style"/>
                <a:cs typeface="Bookman Old Style"/>
              </a:rPr>
              <a:t>p</a:t>
            </a:r>
            <a:r>
              <a:rPr sz="2050" b="0" i="1" dirty="0">
                <a:latin typeface="Bookman Old Style"/>
                <a:cs typeface="Bookman Old Style"/>
              </a:rPr>
              <a:t>	</a:t>
            </a:r>
            <a:r>
              <a:rPr sz="2050" spc="470" dirty="0">
                <a:latin typeface="Cambria"/>
                <a:cs typeface="Cambria"/>
              </a:rPr>
              <a:t>−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10559" y="3817772"/>
            <a:ext cx="120650" cy="0"/>
          </a:xfrm>
          <a:custGeom>
            <a:avLst/>
            <a:gdLst/>
            <a:ahLst/>
            <a:cxnLst/>
            <a:rect l="l" t="t" r="r" b="b"/>
            <a:pathLst>
              <a:path w="120650">
                <a:moveTo>
                  <a:pt x="0" y="0"/>
                </a:moveTo>
                <a:lnTo>
                  <a:pt x="1203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76320" y="3381214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40" dirty="0">
                <a:latin typeface="Trebuchet MS"/>
                <a:cs typeface="Trebuchet MS"/>
              </a:rPr>
              <a:t>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6320" y="3679918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Trebuchet MS"/>
                <a:cs typeface="Trebuchet MS"/>
              </a:rPr>
              <a:t>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6320" y="3760690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40" dirty="0">
                <a:latin typeface="Trebuchet MS"/>
                <a:cs typeface="Trebuchet MS"/>
              </a:rPr>
              <a:t>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2703" y="3551095"/>
            <a:ext cx="722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44525" algn="l"/>
              </a:tabLst>
            </a:pPr>
            <a:r>
              <a:rPr sz="1400" b="0" i="1" spc="30" dirty="0">
                <a:latin typeface="Bookman Old Style"/>
                <a:cs typeface="Bookman Old Style"/>
              </a:rPr>
              <a:t>t	t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15359" y="3817772"/>
            <a:ext cx="1457325" cy="0"/>
          </a:xfrm>
          <a:custGeom>
            <a:avLst/>
            <a:gdLst/>
            <a:ahLst/>
            <a:cxnLst/>
            <a:rect l="l" t="t" r="r" b="b"/>
            <a:pathLst>
              <a:path w="1457325">
                <a:moveTo>
                  <a:pt x="0" y="0"/>
                </a:moveTo>
                <a:lnTo>
                  <a:pt x="145694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98011" y="3789393"/>
            <a:ext cx="10966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37260" algn="l"/>
              </a:tabLst>
            </a:pPr>
            <a:r>
              <a:rPr sz="2050" spc="-15" dirty="0">
                <a:latin typeface="Garamond"/>
                <a:cs typeface="Garamond"/>
              </a:rPr>
              <a:t>2	</a:t>
            </a:r>
            <a:r>
              <a:rPr sz="2050" b="0" i="1" spc="40" dirty="0">
                <a:latin typeface="Bookman Old Style"/>
                <a:cs typeface="Bookman Old Style"/>
              </a:rPr>
              <a:t>σ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20" name="object 20"/>
          <p:cNvSpPr txBox="1"/>
          <p:nvPr/>
        </p:nvSpPr>
        <p:spPr>
          <a:xfrm>
            <a:off x="2050795" y="3915331"/>
            <a:ext cx="2508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30780" algn="l"/>
              </a:tabLst>
            </a:pPr>
            <a:r>
              <a:rPr sz="1400" b="0" i="1" spc="30" dirty="0">
                <a:latin typeface="Bookman Old Style"/>
                <a:cs typeface="Bookman Old Style"/>
              </a:rPr>
              <a:t>t	</a:t>
            </a:r>
            <a:r>
              <a:rPr sz="2100" b="0" i="1" spc="44" baseline="1984" dirty="0">
                <a:latin typeface="Bookman Old Style"/>
                <a:cs typeface="Bookman Old Style"/>
              </a:rPr>
              <a:t>t</a:t>
            </a:r>
            <a:endParaRPr sz="2100" baseline="1984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74996" y="3381214"/>
            <a:ext cx="1365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40" dirty="0">
                <a:latin typeface="Trebuchet MS"/>
                <a:cs typeface="Trebuchet MS"/>
              </a:rPr>
              <a:t>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4723" y="3386503"/>
            <a:ext cx="1149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45" dirty="0">
                <a:latin typeface="Garamond"/>
                <a:cs typeface="Garamond"/>
              </a:rPr>
              <a:t>2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0735" y="3343114"/>
            <a:ext cx="123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35" dirty="0">
                <a:latin typeface="Trebuchet MS"/>
                <a:cs typeface="Trebuchet MS"/>
              </a:rPr>
              <a:t>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98622" y="3431254"/>
            <a:ext cx="33185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11580" algn="l"/>
                <a:tab pos="1516380" algn="l"/>
                <a:tab pos="3194685" algn="l"/>
              </a:tabLst>
            </a:pPr>
            <a:r>
              <a:rPr sz="2050" spc="-15" dirty="0">
                <a:latin typeface="Garamond"/>
                <a:cs typeface="Garamond"/>
              </a:rPr>
              <a:t>1	1	</a:t>
            </a:r>
            <a:r>
              <a:rPr sz="2050" b="0" i="1" spc="-114" dirty="0">
                <a:latin typeface="Bookman Old Style"/>
                <a:cs typeface="Bookman Old Style"/>
              </a:rPr>
              <a:t>c</a:t>
            </a:r>
            <a:r>
              <a:rPr sz="2050" b="0" i="1" spc="-155" dirty="0">
                <a:latin typeface="Bookman Old Style"/>
                <a:cs typeface="Bookman Old Style"/>
              </a:rPr>
              <a:t> </a:t>
            </a:r>
            <a:r>
              <a:rPr sz="2050" spc="470" dirty="0">
                <a:latin typeface="Cambria"/>
                <a:cs typeface="Cambria"/>
              </a:rPr>
              <a:t>−</a:t>
            </a:r>
            <a:r>
              <a:rPr sz="2050" dirty="0">
                <a:latin typeface="Cambria"/>
                <a:cs typeface="Cambria"/>
              </a:rPr>
              <a:t> </a:t>
            </a:r>
            <a:r>
              <a:rPr sz="2050" spc="130" dirty="0">
                <a:latin typeface="Garamond"/>
                <a:cs typeface="Garamond"/>
              </a:rPr>
              <a:t>(</a:t>
            </a:r>
            <a:r>
              <a:rPr sz="2050" b="0" i="1" spc="-210" dirty="0">
                <a:latin typeface="Bookman Old Style"/>
                <a:cs typeface="Bookman Old Style"/>
              </a:rPr>
              <a:t>a</a:t>
            </a:r>
            <a:r>
              <a:rPr sz="2050" b="0" i="1" spc="-55" dirty="0"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latin typeface="Bookman Old Style"/>
                <a:cs typeface="Bookman Old Style"/>
              </a:rPr>
              <a:t>h</a:t>
            </a:r>
            <a:r>
              <a:rPr sz="2050" b="0" i="1" spc="-165" dirty="0">
                <a:latin typeface="Bookman Old Style"/>
                <a:cs typeface="Bookman Old Style"/>
              </a:rPr>
              <a:t> </a:t>
            </a:r>
            <a:r>
              <a:rPr sz="2050" spc="120" dirty="0">
                <a:latin typeface="Garamond"/>
                <a:cs typeface="Garamond"/>
              </a:rPr>
              <a:t>+</a:t>
            </a:r>
            <a:r>
              <a:rPr sz="2050" spc="-60" dirty="0">
                <a:latin typeface="Garamond"/>
                <a:cs typeface="Garamond"/>
              </a:rPr>
              <a:t> </a:t>
            </a:r>
            <a:r>
              <a:rPr sz="2050" b="0" i="1" spc="-375" dirty="0">
                <a:latin typeface="Bookman Old Style"/>
                <a:cs typeface="Bookman Old Style"/>
              </a:rPr>
              <a:t>b</a:t>
            </a:r>
            <a:r>
              <a:rPr sz="2050" b="0" i="1" spc="-50" dirty="0">
                <a:latin typeface="Bookman Old Style"/>
                <a:cs typeface="Bookman Old Style"/>
              </a:rPr>
              <a:t> </a:t>
            </a:r>
            <a:r>
              <a:rPr sz="2050" spc="130" dirty="0">
                <a:latin typeface="Garamond"/>
                <a:cs typeface="Garamond"/>
              </a:rPr>
              <a:t>)</a:t>
            </a:r>
            <a:r>
              <a:rPr sz="2050" dirty="0">
                <a:latin typeface="Garamond"/>
                <a:cs typeface="Garamond"/>
              </a:rPr>
              <a:t>	</a:t>
            </a:r>
            <a:r>
              <a:rPr sz="1000" spc="-85" dirty="0">
                <a:latin typeface="Trebuchet MS"/>
                <a:cs typeface="Trebuchet MS"/>
              </a:rPr>
              <a:t>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49596" y="3679918"/>
            <a:ext cx="393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305" dirty="0">
                <a:latin typeface="Trebuchet MS"/>
                <a:cs typeface="Trebuchet MS"/>
              </a:rPr>
              <a:t></a:t>
            </a:r>
            <a:r>
              <a:rPr sz="1500" spc="457" baseline="-36111" dirty="0">
                <a:latin typeface="Trebuchet MS"/>
                <a:cs typeface="Trebuchet MS"/>
              </a:rPr>
              <a:t> </a:t>
            </a:r>
            <a:r>
              <a:rPr sz="1500" spc="-434" baseline="-36111" dirty="0">
                <a:latin typeface="Trebuchet MS"/>
                <a:cs typeface="Trebuchet MS"/>
              </a:rPr>
              <a:t> </a:t>
            </a:r>
            <a:r>
              <a:rPr sz="1500" spc="-757" baseline="-16666" dirty="0">
                <a:latin typeface="Trebuchet MS"/>
                <a:cs typeface="Trebuchet MS"/>
              </a:rPr>
              <a:t></a:t>
            </a:r>
            <a:r>
              <a:rPr sz="1500" spc="-757" baseline="-52777" dirty="0">
                <a:latin typeface="Trebuchet MS"/>
                <a:cs typeface="Trebuchet MS"/>
              </a:rPr>
              <a:t></a:t>
            </a:r>
            <a:endParaRPr sz="1500" baseline="-52777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0283" y="4469096"/>
            <a:ext cx="6189345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latin typeface="Tahoma"/>
                <a:cs typeface="Tahoma"/>
              </a:rPr>
              <a:t>Mean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Cost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40" dirty="0">
                <a:latin typeface="Tahoma"/>
                <a:cs typeface="Tahoma"/>
              </a:rPr>
              <a:t>varies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linearly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Harvest</a:t>
            </a:r>
            <a:r>
              <a:rPr sz="2050" spc="-40" dirty="0">
                <a:latin typeface="Tahoma"/>
                <a:cs typeface="Tahoma"/>
              </a:rPr>
              <a:t>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variance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fixed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05" dirty="0">
                <a:latin typeface="Tahoma"/>
                <a:cs typeface="Tahoma"/>
              </a:rPr>
              <a:t>Linear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variation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unreasonable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full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range</a:t>
            </a:r>
            <a:endParaRPr sz="2050">
              <a:latin typeface="Tahoma"/>
              <a:cs typeface="Tahoma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050" spc="-90" dirty="0">
                <a:latin typeface="Tahoma"/>
                <a:cs typeface="Tahoma"/>
              </a:rPr>
              <a:t>but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works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55" dirty="0">
                <a:latin typeface="Tahoma"/>
                <a:cs typeface="Tahoma"/>
              </a:rPr>
              <a:t>OK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likely</a:t>
            </a:r>
            <a:r>
              <a:rPr sz="2050" spc="7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55" dirty="0">
                <a:latin typeface="Tahoma"/>
                <a:cs typeface="Tahoma"/>
              </a:rPr>
              <a:t>range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Harvest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narrow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CF14C-5A4E-4FCF-B544-C6F0105803E1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AD0C5B-F5EA-4881-8640-B7D83A2C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Continuous</a:t>
            </a:r>
            <a:r>
              <a:rPr spc="229" dirty="0"/>
              <a:t> </a:t>
            </a:r>
            <a:r>
              <a:rPr spc="60" dirty="0"/>
              <a:t>child</a:t>
            </a:r>
            <a:r>
              <a:rPr spc="235" dirty="0"/>
              <a:t> </a:t>
            </a:r>
            <a:r>
              <a:rPr spc="30" dirty="0"/>
              <a:t>variables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95" y="1381591"/>
            <a:ext cx="2743009" cy="18030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92246" y="2833497"/>
            <a:ext cx="9017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873472" y="3080156"/>
            <a:ext cx="15494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3377" y="3099587"/>
            <a:ext cx="9017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1144" y="2885859"/>
            <a:ext cx="9017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7001" y="1666557"/>
            <a:ext cx="252095" cy="9601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1040"/>
              </a:lnSpc>
              <a:spcBef>
                <a:spcPts val="120"/>
              </a:spcBef>
            </a:pPr>
            <a:r>
              <a:rPr sz="1000" spc="5" dirty="0">
                <a:latin typeface="Times New Roman"/>
                <a:cs typeface="Times New Roman"/>
              </a:rPr>
              <a:t>0.35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875"/>
              </a:lnSpc>
            </a:pPr>
            <a:r>
              <a:rPr sz="1000" spc="5" dirty="0">
                <a:latin typeface="Times New Roman"/>
                <a:cs typeface="Times New Roman"/>
              </a:rPr>
              <a:t>0.3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880"/>
              </a:lnSpc>
            </a:pPr>
            <a:r>
              <a:rPr sz="1000" spc="5" dirty="0">
                <a:latin typeface="Times New Roman"/>
                <a:cs typeface="Times New Roman"/>
              </a:rPr>
              <a:t>0.25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880"/>
              </a:lnSpc>
            </a:pPr>
            <a:r>
              <a:rPr sz="1000" spc="5" dirty="0">
                <a:latin typeface="Times New Roman"/>
                <a:cs typeface="Times New Roman"/>
              </a:rPr>
              <a:t>0.2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875"/>
              </a:lnSpc>
            </a:pPr>
            <a:r>
              <a:rPr sz="1000" spc="5" dirty="0">
                <a:latin typeface="Times New Roman"/>
                <a:cs typeface="Times New Roman"/>
              </a:rPr>
              <a:t>0.15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875"/>
              </a:lnSpc>
            </a:pPr>
            <a:r>
              <a:rPr sz="1000" spc="5" dirty="0">
                <a:latin typeface="Times New Roman"/>
                <a:cs typeface="Times New Roman"/>
              </a:rPr>
              <a:t>0.1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880"/>
              </a:lnSpc>
            </a:pPr>
            <a:r>
              <a:rPr sz="1000" spc="5" dirty="0">
                <a:latin typeface="Times New Roman"/>
                <a:cs typeface="Times New Roman"/>
              </a:rPr>
              <a:t>0.05</a:t>
            </a:r>
            <a:endParaRPr sz="1000">
              <a:latin typeface="Times New Roman"/>
              <a:cs typeface="Times New Roman"/>
            </a:endParaRPr>
          </a:p>
          <a:p>
            <a:pPr marR="5080" algn="r">
              <a:lnSpc>
                <a:spcPts val="1040"/>
              </a:lnSpc>
            </a:pPr>
            <a:r>
              <a:rPr sz="1000" spc="1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6384" y="2956560"/>
            <a:ext cx="26352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1280">
              <a:lnSpc>
                <a:spcPts val="1019"/>
              </a:lnSpc>
              <a:spcBef>
                <a:spcPts val="120"/>
              </a:spcBef>
            </a:pPr>
            <a:r>
              <a:rPr sz="1000" spc="10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019"/>
              </a:lnSpc>
            </a:pPr>
            <a:r>
              <a:rPr sz="1000" spc="5" dirty="0">
                <a:latin typeface="Times New Roman"/>
                <a:cs typeface="Times New Roman"/>
              </a:rPr>
              <a:t>Cost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6403" y="2600330"/>
            <a:ext cx="428625" cy="48133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690"/>
              </a:spcBef>
            </a:pPr>
            <a:r>
              <a:rPr sz="1000" spc="10" dirty="0">
                <a:latin typeface="Times New Roman"/>
                <a:cs typeface="Times New Roman"/>
              </a:rPr>
              <a:t>10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5" dirty="0">
                <a:latin typeface="Times New Roman"/>
                <a:cs typeface="Times New Roman"/>
              </a:rPr>
              <a:t>Harvest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4417" y="1591522"/>
            <a:ext cx="163195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latin typeface="Times New Roman"/>
                <a:cs typeface="Times New Roman"/>
              </a:rPr>
              <a:t>P(Cost|Harvest,Subsidy?=true)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286" y="3495261"/>
            <a:ext cx="7790815" cy="2117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sz="2050" spc="-85" dirty="0">
                <a:latin typeface="Tahoma"/>
                <a:cs typeface="Tahoma"/>
              </a:rPr>
              <a:t>All-continuous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network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LG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distributions</a:t>
            </a:r>
            <a:endParaRPr sz="2050">
              <a:latin typeface="Tahoma"/>
              <a:cs typeface="Tahoma"/>
            </a:endParaRPr>
          </a:p>
          <a:p>
            <a:pPr marL="509270">
              <a:lnSpc>
                <a:spcPct val="100000"/>
              </a:lnSpc>
              <a:spcBef>
                <a:spcPts val="35"/>
              </a:spcBef>
              <a:tabLst>
                <a:tab pos="984250" algn="l"/>
              </a:tabLst>
            </a:pPr>
            <a:r>
              <a:rPr sz="2050" spc="290" dirty="0">
                <a:solidFill>
                  <a:srgbClr val="990099"/>
                </a:solidFill>
                <a:latin typeface="Cambria"/>
                <a:cs typeface="Cambria"/>
              </a:rPr>
              <a:t>⇒	</a:t>
            </a:r>
            <a:r>
              <a:rPr sz="2050" spc="-65" dirty="0">
                <a:latin typeface="Tahoma"/>
                <a:cs typeface="Tahoma"/>
              </a:rPr>
              <a:t>full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joint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multivariate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Gaussian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ahoma"/>
              <a:cs typeface="Tahoma"/>
            </a:endParaRPr>
          </a:p>
          <a:p>
            <a:pPr marL="12700" marR="5080" algn="just">
              <a:lnSpc>
                <a:spcPct val="101200"/>
              </a:lnSpc>
            </a:pPr>
            <a:r>
              <a:rPr sz="2050" spc="-100" dirty="0">
                <a:latin typeface="Tahoma"/>
                <a:cs typeface="Tahoma"/>
              </a:rPr>
              <a:t>Discrete+continuous </a:t>
            </a:r>
            <a:r>
              <a:rPr sz="2050" spc="-25" dirty="0">
                <a:latin typeface="Tahoma"/>
                <a:cs typeface="Tahoma"/>
              </a:rPr>
              <a:t>LG </a:t>
            </a:r>
            <a:r>
              <a:rPr sz="2050" spc="-145" dirty="0">
                <a:latin typeface="Tahoma"/>
                <a:cs typeface="Tahoma"/>
              </a:rPr>
              <a:t>network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conditional </a:t>
            </a:r>
            <a:r>
              <a:rPr sz="2050" spc="-125" dirty="0">
                <a:solidFill>
                  <a:srgbClr val="00007E"/>
                </a:solidFill>
                <a:latin typeface="Tahoma"/>
                <a:cs typeface="Tahoma"/>
              </a:rPr>
              <a:t>Gaussian </a:t>
            </a:r>
            <a:r>
              <a:rPr sz="2050" spc="-145" dirty="0">
                <a:latin typeface="Tahoma"/>
                <a:cs typeface="Tahoma"/>
              </a:rPr>
              <a:t>network </a:t>
            </a:r>
            <a:r>
              <a:rPr sz="2050" spc="-105" dirty="0">
                <a:latin typeface="Tahoma"/>
                <a:cs typeface="Tahoma"/>
              </a:rPr>
              <a:t>i.e.,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multivariate </a:t>
            </a:r>
            <a:r>
              <a:rPr sz="2050" spc="-125" dirty="0">
                <a:latin typeface="Tahoma"/>
                <a:cs typeface="Tahoma"/>
              </a:rPr>
              <a:t>Gaussian </a:t>
            </a:r>
            <a:r>
              <a:rPr sz="2050" spc="-145" dirty="0">
                <a:latin typeface="Tahoma"/>
                <a:cs typeface="Tahoma"/>
              </a:rPr>
              <a:t>over </a:t>
            </a:r>
            <a:r>
              <a:rPr sz="2050" spc="-55" dirty="0">
                <a:latin typeface="Tahoma"/>
                <a:cs typeface="Tahoma"/>
              </a:rPr>
              <a:t>all </a:t>
            </a:r>
            <a:r>
              <a:rPr sz="2050" spc="-110" dirty="0">
                <a:latin typeface="Tahoma"/>
                <a:cs typeface="Tahoma"/>
              </a:rPr>
              <a:t>continuous </a:t>
            </a:r>
            <a:r>
              <a:rPr sz="2050" spc="-125" dirty="0">
                <a:latin typeface="Tahoma"/>
                <a:cs typeface="Tahoma"/>
              </a:rPr>
              <a:t>variables </a:t>
            </a:r>
            <a:r>
              <a:rPr sz="2050" spc="-114" dirty="0">
                <a:latin typeface="Tahoma"/>
                <a:cs typeface="Tahoma"/>
              </a:rPr>
              <a:t>for </a:t>
            </a:r>
            <a:r>
              <a:rPr sz="2050" spc="-150" dirty="0">
                <a:latin typeface="Tahoma"/>
                <a:cs typeface="Tahoma"/>
              </a:rPr>
              <a:t>each </a:t>
            </a:r>
            <a:r>
              <a:rPr sz="2050" spc="-105" dirty="0">
                <a:latin typeface="Tahoma"/>
                <a:cs typeface="Tahoma"/>
              </a:rPr>
              <a:t>combination of 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discrete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variable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values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A7B16-6E9A-4174-9D0F-E6810F8F9888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949149-E236-45F4-BD81-042370B9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41719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355">
              <a:lnSpc>
                <a:spcPts val="2765"/>
              </a:lnSpc>
            </a:pPr>
            <a:r>
              <a:rPr spc="85" dirty="0"/>
              <a:t>Discrete</a:t>
            </a:r>
            <a:r>
              <a:rPr spc="254" dirty="0"/>
              <a:t> </a:t>
            </a:r>
            <a:r>
              <a:rPr spc="40" dirty="0"/>
              <a:t>variable</a:t>
            </a:r>
            <a:r>
              <a:rPr spc="250" dirty="0"/>
              <a:t> </a:t>
            </a:r>
            <a:r>
              <a:rPr spc="425" dirty="0"/>
              <a:t>w/</a:t>
            </a:r>
            <a:r>
              <a:rPr spc="265" dirty="0"/>
              <a:t> </a:t>
            </a:r>
            <a:r>
              <a:rPr spc="70" dirty="0"/>
              <a:t>continuous</a:t>
            </a:r>
            <a:r>
              <a:rPr spc="240" dirty="0"/>
              <a:t> </a:t>
            </a:r>
            <a:r>
              <a:rPr spc="50" dirty="0"/>
              <a:t>parents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31764"/>
            <a:ext cx="65100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latin typeface="Tahoma"/>
                <a:cs typeface="Tahoma"/>
              </a:rPr>
              <a:t>Probability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Buys</a:t>
            </a:r>
            <a:r>
              <a:rPr sz="2050" spc="-35" dirty="0">
                <a:solidFill>
                  <a:srgbClr val="990099"/>
                </a:solidFill>
                <a:latin typeface="Garamond"/>
                <a:cs typeface="Garamond"/>
              </a:rPr>
              <a:t>?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Cost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25" dirty="0">
                <a:latin typeface="Tahoma"/>
                <a:cs typeface="Tahoma"/>
              </a:rPr>
              <a:t>should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" dirty="0">
                <a:latin typeface="Tahoma"/>
                <a:cs typeface="Tahoma"/>
              </a:rPr>
              <a:t>“soft”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threshold: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sp>
        <p:nvSpPr>
          <p:cNvPr id="17" name="object 17"/>
          <p:cNvSpPr txBox="1"/>
          <p:nvPr/>
        </p:nvSpPr>
        <p:spPr>
          <a:xfrm>
            <a:off x="1204614" y="5817728"/>
            <a:ext cx="46005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solidFill>
                  <a:srgbClr val="00007E"/>
                </a:solidFill>
                <a:latin typeface="Tahoma"/>
                <a:cs typeface="Tahoma"/>
              </a:rPr>
              <a:t>Probit</a:t>
            </a:r>
            <a:r>
              <a:rPr sz="2050" spc="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distribution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uses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integral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Gaussian: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8998" y="6160007"/>
            <a:ext cx="7950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Φ(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0245" y="6160261"/>
            <a:ext cx="85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990099"/>
                </a:solidFill>
                <a:latin typeface="Trebuchet MS"/>
                <a:cs typeface="Trebuchet MS"/>
              </a:rPr>
              <a:t>J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65589" y="6145738"/>
            <a:ext cx="12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1206" y="6305757"/>
            <a:ext cx="3492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60" dirty="0">
                <a:solidFill>
                  <a:srgbClr val="990099"/>
                </a:solidFill>
                <a:latin typeface="Arial"/>
                <a:cs typeface="Arial"/>
              </a:rPr>
              <a:t>−∞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4586" y="6160007"/>
            <a:ext cx="14116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85" dirty="0">
                <a:solidFill>
                  <a:srgbClr val="990099"/>
                </a:solidFill>
                <a:latin typeface="Garamond"/>
                <a:cs typeface="Garamond"/>
              </a:rPr>
              <a:t>1)</a:t>
            </a:r>
            <a:r>
              <a:rPr sz="2050" spc="7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dx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38996" y="6477000"/>
            <a:ext cx="49745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40" dirty="0">
                <a:solidFill>
                  <a:srgbClr val="990099"/>
                </a:solidFill>
                <a:latin typeface="Garamond"/>
                <a:cs typeface="Garamond"/>
              </a:rPr>
              <a:t>?</a:t>
            </a:r>
            <a:r>
              <a:rPr sz="2050" spc="-1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ue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os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Φ(</a:t>
            </a:r>
            <a:r>
              <a:rPr sz="2050" spc="-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µ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2BF60A6-C8D8-4F91-B93D-4956AE5C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13" y="1767032"/>
            <a:ext cx="7010400" cy="28076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A83453-33F6-4109-91E9-7A30D78976F9}"/>
              </a:ext>
            </a:extLst>
          </p:cNvPr>
          <p:cNvSpPr txBox="1"/>
          <p:nvPr/>
        </p:nvSpPr>
        <p:spPr>
          <a:xfrm>
            <a:off x="1072652" y="4738671"/>
            <a:ext cx="7080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90"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(a) A normal (Gaussian) distribution for the cost threshold, centered on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µ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with standard deviation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σ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0. (b)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Expit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models for the probability of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buys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given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for the parameters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µ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 and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σ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ucida Sans Unicode" panose="020B0602030504020204" pitchFamily="34" charset="0"/>
              </a:rPr>
              <a:t>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0.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AA3EB-BB0B-41D7-A74E-E8D3C02289E5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256EC7-C36B-4075-A129-30663F76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215" dirty="0"/>
              <a:t>Why</a:t>
            </a:r>
            <a:r>
              <a:rPr spc="245" dirty="0"/>
              <a:t> </a:t>
            </a:r>
            <a:r>
              <a:rPr spc="85" dirty="0"/>
              <a:t>the</a:t>
            </a:r>
            <a:r>
              <a:rPr spc="225" dirty="0"/>
              <a:t> </a:t>
            </a:r>
            <a:r>
              <a:rPr spc="140" dirty="0"/>
              <a:t>probit?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63448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3690" indent="-301625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314325" algn="l"/>
              </a:tabLst>
            </a:pPr>
            <a:r>
              <a:rPr sz="2050" spc="-70" dirty="0">
                <a:latin typeface="Tahoma"/>
                <a:cs typeface="Tahoma"/>
              </a:rPr>
              <a:t>It’s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sort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right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shape</a:t>
            </a:r>
            <a:endParaRPr sz="2050">
              <a:latin typeface="Tahoma"/>
              <a:cs typeface="Tahoma"/>
            </a:endParaRPr>
          </a:p>
          <a:p>
            <a:pPr marL="313690" indent="-30162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314325" algn="l"/>
              </a:tabLst>
            </a:pPr>
            <a:r>
              <a:rPr sz="2050" spc="-100" dirty="0">
                <a:latin typeface="Tahoma"/>
                <a:cs typeface="Tahoma"/>
              </a:rPr>
              <a:t>Can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view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hard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threshold</a:t>
            </a:r>
            <a:r>
              <a:rPr sz="2050" spc="70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whose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location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subject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noise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76659" y="2802165"/>
            <a:ext cx="1667510" cy="1013460"/>
            <a:chOff x="5076659" y="2802165"/>
            <a:chExt cx="1667510" cy="1013460"/>
          </a:xfrm>
        </p:grpSpPr>
        <p:sp>
          <p:nvSpPr>
            <p:cNvPr id="5" name="object 5"/>
            <p:cNvSpPr/>
            <p:nvPr/>
          </p:nvSpPr>
          <p:spPr>
            <a:xfrm>
              <a:off x="6295351" y="3213303"/>
              <a:ext cx="440055" cy="564515"/>
            </a:xfrm>
            <a:custGeom>
              <a:avLst/>
              <a:gdLst/>
              <a:ahLst/>
              <a:cxnLst/>
              <a:rect l="l" t="t" r="r" b="b"/>
              <a:pathLst>
                <a:path w="440054" h="564514">
                  <a:moveTo>
                    <a:pt x="439775" y="0"/>
                  </a:moveTo>
                  <a:lnTo>
                    <a:pt x="0" y="564057"/>
                  </a:lnTo>
                </a:path>
              </a:pathLst>
            </a:custGeom>
            <a:ln w="17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73342" y="3632784"/>
              <a:ext cx="149225" cy="173355"/>
            </a:xfrm>
            <a:custGeom>
              <a:avLst/>
              <a:gdLst/>
              <a:ahLst/>
              <a:cxnLst/>
              <a:rect l="l" t="t" r="r" b="b"/>
              <a:pathLst>
                <a:path w="149225" h="173354">
                  <a:moveTo>
                    <a:pt x="0" y="172796"/>
                  </a:moveTo>
                  <a:lnTo>
                    <a:pt x="148894" y="56375"/>
                  </a:lnTo>
                  <a:lnTo>
                    <a:pt x="76593" y="0"/>
                  </a:lnTo>
                  <a:lnTo>
                    <a:pt x="0" y="172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3328" y="3222866"/>
              <a:ext cx="755015" cy="564515"/>
            </a:xfrm>
            <a:custGeom>
              <a:avLst/>
              <a:gdLst/>
              <a:ahLst/>
              <a:cxnLst/>
              <a:rect l="l" t="t" r="r" b="b"/>
              <a:pathLst>
                <a:path w="755014" h="564514">
                  <a:moveTo>
                    <a:pt x="754811" y="466305"/>
                  </a:moveTo>
                  <a:lnTo>
                    <a:pt x="642023" y="554494"/>
                  </a:lnTo>
                  <a:lnTo>
                    <a:pt x="700036" y="423595"/>
                  </a:lnTo>
                </a:path>
                <a:path w="755014" h="564514">
                  <a:moveTo>
                    <a:pt x="0" y="0"/>
                  </a:moveTo>
                  <a:lnTo>
                    <a:pt x="439775" y="564057"/>
                  </a:lnTo>
                </a:path>
              </a:pathLst>
            </a:custGeom>
            <a:ln w="17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66205" y="3642347"/>
              <a:ext cx="149225" cy="173355"/>
            </a:xfrm>
            <a:custGeom>
              <a:avLst/>
              <a:gdLst/>
              <a:ahLst/>
              <a:cxnLst/>
              <a:rect l="l" t="t" r="r" b="b"/>
              <a:pathLst>
                <a:path w="149225" h="173354">
                  <a:moveTo>
                    <a:pt x="0" y="56375"/>
                  </a:moveTo>
                  <a:lnTo>
                    <a:pt x="148907" y="172808"/>
                  </a:lnTo>
                  <a:lnTo>
                    <a:pt x="72313" y="0"/>
                  </a:lnTo>
                  <a:lnTo>
                    <a:pt x="0" y="563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80315" y="3656037"/>
              <a:ext cx="113030" cy="131445"/>
            </a:xfrm>
            <a:custGeom>
              <a:avLst/>
              <a:gdLst/>
              <a:ahLst/>
              <a:cxnLst/>
              <a:rect l="l" t="t" r="r" b="b"/>
              <a:pathLst>
                <a:path w="113029" h="131445">
                  <a:moveTo>
                    <a:pt x="54775" y="0"/>
                  </a:moveTo>
                  <a:lnTo>
                    <a:pt x="112788" y="130886"/>
                  </a:lnTo>
                  <a:lnTo>
                    <a:pt x="0" y="42697"/>
                  </a:lnTo>
                </a:path>
              </a:pathLst>
            </a:custGeom>
            <a:ln w="17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4122" y="2819628"/>
              <a:ext cx="958850" cy="479425"/>
            </a:xfrm>
            <a:custGeom>
              <a:avLst/>
              <a:gdLst/>
              <a:ahLst/>
              <a:cxnLst/>
              <a:rect l="l" t="t" r="r" b="b"/>
              <a:pathLst>
                <a:path w="958850" h="479425">
                  <a:moveTo>
                    <a:pt x="0" y="239598"/>
                  </a:moveTo>
                  <a:lnTo>
                    <a:pt x="14634" y="298596"/>
                  </a:lnTo>
                  <a:lnTo>
                    <a:pt x="56144" y="352237"/>
                  </a:lnTo>
                  <a:lnTo>
                    <a:pt x="85855" y="376489"/>
                  </a:lnTo>
                  <a:lnTo>
                    <a:pt x="120937" y="398727"/>
                  </a:lnTo>
                  <a:lnTo>
                    <a:pt x="160942" y="418729"/>
                  </a:lnTo>
                  <a:lnTo>
                    <a:pt x="205420" y="436270"/>
                  </a:lnTo>
                  <a:lnTo>
                    <a:pt x="253922" y="451125"/>
                  </a:lnTo>
                  <a:lnTo>
                    <a:pt x="306000" y="463069"/>
                  </a:lnTo>
                  <a:lnTo>
                    <a:pt x="361204" y="471879"/>
                  </a:lnTo>
                  <a:lnTo>
                    <a:pt x="419086" y="477329"/>
                  </a:lnTo>
                  <a:lnTo>
                    <a:pt x="479196" y="479196"/>
                  </a:lnTo>
                  <a:lnTo>
                    <a:pt x="539306" y="477329"/>
                  </a:lnTo>
                  <a:lnTo>
                    <a:pt x="597187" y="471879"/>
                  </a:lnTo>
                  <a:lnTo>
                    <a:pt x="652392" y="463069"/>
                  </a:lnTo>
                  <a:lnTo>
                    <a:pt x="704470" y="451125"/>
                  </a:lnTo>
                  <a:lnTo>
                    <a:pt x="752972" y="436270"/>
                  </a:lnTo>
                  <a:lnTo>
                    <a:pt x="797450" y="418729"/>
                  </a:lnTo>
                  <a:lnTo>
                    <a:pt x="837455" y="398727"/>
                  </a:lnTo>
                  <a:lnTo>
                    <a:pt x="872537" y="376489"/>
                  </a:lnTo>
                  <a:lnTo>
                    <a:pt x="902247" y="352237"/>
                  </a:lnTo>
                  <a:lnTo>
                    <a:pt x="943757" y="298596"/>
                  </a:lnTo>
                  <a:lnTo>
                    <a:pt x="958392" y="239598"/>
                  </a:lnTo>
                  <a:lnTo>
                    <a:pt x="954659" y="209544"/>
                  </a:lnTo>
                  <a:lnTo>
                    <a:pt x="926137" y="153002"/>
                  </a:lnTo>
                  <a:lnTo>
                    <a:pt x="872537" y="102712"/>
                  </a:lnTo>
                  <a:lnTo>
                    <a:pt x="837455" y="80473"/>
                  </a:lnTo>
                  <a:lnTo>
                    <a:pt x="797450" y="60470"/>
                  </a:lnTo>
                  <a:lnTo>
                    <a:pt x="752972" y="42929"/>
                  </a:lnTo>
                  <a:lnTo>
                    <a:pt x="704470" y="28073"/>
                  </a:lnTo>
                  <a:lnTo>
                    <a:pt x="652392" y="16128"/>
                  </a:lnTo>
                  <a:lnTo>
                    <a:pt x="597187" y="7317"/>
                  </a:lnTo>
                  <a:lnTo>
                    <a:pt x="539306" y="1866"/>
                  </a:lnTo>
                  <a:lnTo>
                    <a:pt x="479196" y="0"/>
                  </a:lnTo>
                  <a:lnTo>
                    <a:pt x="419086" y="1866"/>
                  </a:lnTo>
                  <a:lnTo>
                    <a:pt x="361204" y="7317"/>
                  </a:lnTo>
                  <a:lnTo>
                    <a:pt x="306000" y="16128"/>
                  </a:lnTo>
                  <a:lnTo>
                    <a:pt x="253922" y="28073"/>
                  </a:lnTo>
                  <a:lnTo>
                    <a:pt x="205420" y="42929"/>
                  </a:lnTo>
                  <a:lnTo>
                    <a:pt x="160942" y="60470"/>
                  </a:lnTo>
                  <a:lnTo>
                    <a:pt x="120937" y="80473"/>
                  </a:lnTo>
                  <a:lnTo>
                    <a:pt x="85855" y="102712"/>
                  </a:lnTo>
                  <a:lnTo>
                    <a:pt x="56144" y="126964"/>
                  </a:lnTo>
                  <a:lnTo>
                    <a:pt x="14634" y="180604"/>
                  </a:lnTo>
                  <a:lnTo>
                    <a:pt x="0" y="239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4122" y="2819628"/>
              <a:ext cx="958850" cy="479425"/>
            </a:xfrm>
            <a:custGeom>
              <a:avLst/>
              <a:gdLst/>
              <a:ahLst/>
              <a:cxnLst/>
              <a:rect l="l" t="t" r="r" b="b"/>
              <a:pathLst>
                <a:path w="958850" h="479425">
                  <a:moveTo>
                    <a:pt x="958392" y="239598"/>
                  </a:moveTo>
                  <a:lnTo>
                    <a:pt x="943757" y="180604"/>
                  </a:lnTo>
                  <a:lnTo>
                    <a:pt x="902247" y="126964"/>
                  </a:lnTo>
                  <a:lnTo>
                    <a:pt x="872537" y="102712"/>
                  </a:lnTo>
                  <a:lnTo>
                    <a:pt x="837455" y="80473"/>
                  </a:lnTo>
                  <a:lnTo>
                    <a:pt x="797450" y="60470"/>
                  </a:lnTo>
                  <a:lnTo>
                    <a:pt x="752972" y="42929"/>
                  </a:lnTo>
                  <a:lnTo>
                    <a:pt x="704470" y="28073"/>
                  </a:lnTo>
                  <a:lnTo>
                    <a:pt x="652392" y="16128"/>
                  </a:lnTo>
                  <a:lnTo>
                    <a:pt x="597187" y="7317"/>
                  </a:lnTo>
                  <a:lnTo>
                    <a:pt x="539306" y="1866"/>
                  </a:lnTo>
                  <a:lnTo>
                    <a:pt x="479196" y="0"/>
                  </a:lnTo>
                  <a:lnTo>
                    <a:pt x="419086" y="1866"/>
                  </a:lnTo>
                  <a:lnTo>
                    <a:pt x="361204" y="7317"/>
                  </a:lnTo>
                  <a:lnTo>
                    <a:pt x="306000" y="16128"/>
                  </a:lnTo>
                  <a:lnTo>
                    <a:pt x="253922" y="28073"/>
                  </a:lnTo>
                  <a:lnTo>
                    <a:pt x="205420" y="42929"/>
                  </a:lnTo>
                  <a:lnTo>
                    <a:pt x="160942" y="60470"/>
                  </a:lnTo>
                  <a:lnTo>
                    <a:pt x="120937" y="80473"/>
                  </a:lnTo>
                  <a:lnTo>
                    <a:pt x="85855" y="102712"/>
                  </a:lnTo>
                  <a:lnTo>
                    <a:pt x="56144" y="126964"/>
                  </a:lnTo>
                  <a:lnTo>
                    <a:pt x="14634" y="180604"/>
                  </a:lnTo>
                  <a:lnTo>
                    <a:pt x="0" y="239598"/>
                  </a:lnTo>
                  <a:lnTo>
                    <a:pt x="3733" y="269654"/>
                  </a:lnTo>
                  <a:lnTo>
                    <a:pt x="32255" y="326198"/>
                  </a:lnTo>
                  <a:lnTo>
                    <a:pt x="85855" y="376489"/>
                  </a:lnTo>
                  <a:lnTo>
                    <a:pt x="120937" y="398727"/>
                  </a:lnTo>
                  <a:lnTo>
                    <a:pt x="160942" y="418729"/>
                  </a:lnTo>
                  <a:lnTo>
                    <a:pt x="205420" y="436270"/>
                  </a:lnTo>
                  <a:lnTo>
                    <a:pt x="253922" y="451125"/>
                  </a:lnTo>
                  <a:lnTo>
                    <a:pt x="306000" y="463069"/>
                  </a:lnTo>
                  <a:lnTo>
                    <a:pt x="361204" y="471879"/>
                  </a:lnTo>
                  <a:lnTo>
                    <a:pt x="419086" y="477329"/>
                  </a:lnTo>
                  <a:lnTo>
                    <a:pt x="479196" y="479196"/>
                  </a:lnTo>
                  <a:lnTo>
                    <a:pt x="539306" y="477329"/>
                  </a:lnTo>
                  <a:lnTo>
                    <a:pt x="597187" y="471879"/>
                  </a:lnTo>
                  <a:lnTo>
                    <a:pt x="652392" y="463069"/>
                  </a:lnTo>
                  <a:lnTo>
                    <a:pt x="704470" y="451125"/>
                  </a:lnTo>
                  <a:lnTo>
                    <a:pt x="752972" y="436270"/>
                  </a:lnTo>
                  <a:lnTo>
                    <a:pt x="797450" y="418729"/>
                  </a:lnTo>
                  <a:lnTo>
                    <a:pt x="837455" y="398727"/>
                  </a:lnTo>
                  <a:lnTo>
                    <a:pt x="872537" y="376489"/>
                  </a:lnTo>
                  <a:lnTo>
                    <a:pt x="902247" y="352237"/>
                  </a:lnTo>
                  <a:lnTo>
                    <a:pt x="943757" y="298596"/>
                  </a:lnTo>
                  <a:lnTo>
                    <a:pt x="958392" y="239598"/>
                  </a:lnTo>
                  <a:close/>
                </a:path>
              </a:pathLst>
            </a:custGeom>
            <a:ln w="34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82289" y="2802266"/>
            <a:ext cx="993140" cy="2215515"/>
            <a:chOff x="2782289" y="2802266"/>
            <a:chExt cx="993140" cy="2215515"/>
          </a:xfrm>
        </p:grpSpPr>
        <p:sp>
          <p:nvSpPr>
            <p:cNvPr id="13" name="object 13"/>
            <p:cNvSpPr/>
            <p:nvPr/>
          </p:nvSpPr>
          <p:spPr>
            <a:xfrm>
              <a:off x="3272815" y="3165500"/>
              <a:ext cx="0" cy="1816735"/>
            </a:xfrm>
            <a:custGeom>
              <a:avLst/>
              <a:gdLst/>
              <a:ahLst/>
              <a:cxnLst/>
              <a:rect l="l" t="t" r="r" b="b"/>
              <a:pathLst>
                <a:path h="1816735">
                  <a:moveTo>
                    <a:pt x="0" y="0"/>
                  </a:moveTo>
                  <a:lnTo>
                    <a:pt x="0" y="1816468"/>
                  </a:lnTo>
                </a:path>
              </a:pathLst>
            </a:custGeom>
            <a:ln w="17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6968" y="4834382"/>
              <a:ext cx="92075" cy="183515"/>
            </a:xfrm>
            <a:custGeom>
              <a:avLst/>
              <a:gdLst/>
              <a:ahLst/>
              <a:cxnLst/>
              <a:rect l="l" t="t" r="r" b="b"/>
              <a:pathLst>
                <a:path w="92075" h="183514">
                  <a:moveTo>
                    <a:pt x="0" y="0"/>
                  </a:moveTo>
                  <a:lnTo>
                    <a:pt x="45847" y="183375"/>
                  </a:lnTo>
                  <a:lnTo>
                    <a:pt x="916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8093" y="4843068"/>
              <a:ext cx="69850" cy="139065"/>
            </a:xfrm>
            <a:custGeom>
              <a:avLst/>
              <a:gdLst/>
              <a:ahLst/>
              <a:cxnLst/>
              <a:rect l="l" t="t" r="r" b="b"/>
              <a:pathLst>
                <a:path w="69850" h="139064">
                  <a:moveTo>
                    <a:pt x="69443" y="0"/>
                  </a:moveTo>
                  <a:lnTo>
                    <a:pt x="34721" y="138899"/>
                  </a:lnTo>
                  <a:lnTo>
                    <a:pt x="0" y="0"/>
                  </a:lnTo>
                </a:path>
              </a:pathLst>
            </a:custGeom>
            <a:ln w="17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9651" y="2819628"/>
              <a:ext cx="958850" cy="479425"/>
            </a:xfrm>
            <a:custGeom>
              <a:avLst/>
              <a:gdLst/>
              <a:ahLst/>
              <a:cxnLst/>
              <a:rect l="l" t="t" r="r" b="b"/>
              <a:pathLst>
                <a:path w="958850" h="479425">
                  <a:moveTo>
                    <a:pt x="0" y="239598"/>
                  </a:moveTo>
                  <a:lnTo>
                    <a:pt x="14634" y="298596"/>
                  </a:lnTo>
                  <a:lnTo>
                    <a:pt x="56144" y="352237"/>
                  </a:lnTo>
                  <a:lnTo>
                    <a:pt x="85855" y="376489"/>
                  </a:lnTo>
                  <a:lnTo>
                    <a:pt x="120937" y="398727"/>
                  </a:lnTo>
                  <a:lnTo>
                    <a:pt x="160942" y="418729"/>
                  </a:lnTo>
                  <a:lnTo>
                    <a:pt x="205420" y="436270"/>
                  </a:lnTo>
                  <a:lnTo>
                    <a:pt x="253922" y="451125"/>
                  </a:lnTo>
                  <a:lnTo>
                    <a:pt x="306000" y="463069"/>
                  </a:lnTo>
                  <a:lnTo>
                    <a:pt x="361204" y="471879"/>
                  </a:lnTo>
                  <a:lnTo>
                    <a:pt x="419086" y="477329"/>
                  </a:lnTo>
                  <a:lnTo>
                    <a:pt x="479196" y="479196"/>
                  </a:lnTo>
                  <a:lnTo>
                    <a:pt x="539303" y="477329"/>
                  </a:lnTo>
                  <a:lnTo>
                    <a:pt x="597183" y="471879"/>
                  </a:lnTo>
                  <a:lnTo>
                    <a:pt x="652386" y="463069"/>
                  </a:lnTo>
                  <a:lnTo>
                    <a:pt x="704464" y="451125"/>
                  </a:lnTo>
                  <a:lnTo>
                    <a:pt x="752967" y="436270"/>
                  </a:lnTo>
                  <a:lnTo>
                    <a:pt x="797445" y="418729"/>
                  </a:lnTo>
                  <a:lnTo>
                    <a:pt x="837451" y="398727"/>
                  </a:lnTo>
                  <a:lnTo>
                    <a:pt x="872533" y="376489"/>
                  </a:lnTo>
                  <a:lnTo>
                    <a:pt x="902245" y="352237"/>
                  </a:lnTo>
                  <a:lnTo>
                    <a:pt x="943757" y="298596"/>
                  </a:lnTo>
                  <a:lnTo>
                    <a:pt x="958392" y="239598"/>
                  </a:lnTo>
                  <a:lnTo>
                    <a:pt x="954659" y="209544"/>
                  </a:lnTo>
                  <a:lnTo>
                    <a:pt x="926136" y="153002"/>
                  </a:lnTo>
                  <a:lnTo>
                    <a:pt x="872533" y="102712"/>
                  </a:lnTo>
                  <a:lnTo>
                    <a:pt x="837451" y="80473"/>
                  </a:lnTo>
                  <a:lnTo>
                    <a:pt x="797445" y="60470"/>
                  </a:lnTo>
                  <a:lnTo>
                    <a:pt x="752967" y="42929"/>
                  </a:lnTo>
                  <a:lnTo>
                    <a:pt x="704464" y="28073"/>
                  </a:lnTo>
                  <a:lnTo>
                    <a:pt x="652386" y="16128"/>
                  </a:lnTo>
                  <a:lnTo>
                    <a:pt x="597183" y="7317"/>
                  </a:lnTo>
                  <a:lnTo>
                    <a:pt x="539303" y="1866"/>
                  </a:lnTo>
                  <a:lnTo>
                    <a:pt x="479196" y="0"/>
                  </a:lnTo>
                  <a:lnTo>
                    <a:pt x="419086" y="1866"/>
                  </a:lnTo>
                  <a:lnTo>
                    <a:pt x="361204" y="7317"/>
                  </a:lnTo>
                  <a:lnTo>
                    <a:pt x="306000" y="16128"/>
                  </a:lnTo>
                  <a:lnTo>
                    <a:pt x="253922" y="28073"/>
                  </a:lnTo>
                  <a:lnTo>
                    <a:pt x="205420" y="42929"/>
                  </a:lnTo>
                  <a:lnTo>
                    <a:pt x="160942" y="60470"/>
                  </a:lnTo>
                  <a:lnTo>
                    <a:pt x="120937" y="80473"/>
                  </a:lnTo>
                  <a:lnTo>
                    <a:pt x="85855" y="102712"/>
                  </a:lnTo>
                  <a:lnTo>
                    <a:pt x="56144" y="126964"/>
                  </a:lnTo>
                  <a:lnTo>
                    <a:pt x="14634" y="180604"/>
                  </a:lnTo>
                  <a:lnTo>
                    <a:pt x="0" y="239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9651" y="2819628"/>
              <a:ext cx="958850" cy="479425"/>
            </a:xfrm>
            <a:custGeom>
              <a:avLst/>
              <a:gdLst/>
              <a:ahLst/>
              <a:cxnLst/>
              <a:rect l="l" t="t" r="r" b="b"/>
              <a:pathLst>
                <a:path w="958850" h="479425">
                  <a:moveTo>
                    <a:pt x="958392" y="239598"/>
                  </a:moveTo>
                  <a:lnTo>
                    <a:pt x="943757" y="180604"/>
                  </a:lnTo>
                  <a:lnTo>
                    <a:pt x="902245" y="126964"/>
                  </a:lnTo>
                  <a:lnTo>
                    <a:pt x="872533" y="102712"/>
                  </a:lnTo>
                  <a:lnTo>
                    <a:pt x="837451" y="80473"/>
                  </a:lnTo>
                  <a:lnTo>
                    <a:pt x="797445" y="60470"/>
                  </a:lnTo>
                  <a:lnTo>
                    <a:pt x="752967" y="42929"/>
                  </a:lnTo>
                  <a:lnTo>
                    <a:pt x="704464" y="28073"/>
                  </a:lnTo>
                  <a:lnTo>
                    <a:pt x="652386" y="16128"/>
                  </a:lnTo>
                  <a:lnTo>
                    <a:pt x="597183" y="7317"/>
                  </a:lnTo>
                  <a:lnTo>
                    <a:pt x="539303" y="1866"/>
                  </a:lnTo>
                  <a:lnTo>
                    <a:pt x="479196" y="0"/>
                  </a:lnTo>
                  <a:lnTo>
                    <a:pt x="419086" y="1866"/>
                  </a:lnTo>
                  <a:lnTo>
                    <a:pt x="361204" y="7317"/>
                  </a:lnTo>
                  <a:lnTo>
                    <a:pt x="306000" y="16128"/>
                  </a:lnTo>
                  <a:lnTo>
                    <a:pt x="253922" y="28073"/>
                  </a:lnTo>
                  <a:lnTo>
                    <a:pt x="205420" y="42929"/>
                  </a:lnTo>
                  <a:lnTo>
                    <a:pt x="160942" y="60470"/>
                  </a:lnTo>
                  <a:lnTo>
                    <a:pt x="120937" y="80473"/>
                  </a:lnTo>
                  <a:lnTo>
                    <a:pt x="85855" y="102712"/>
                  </a:lnTo>
                  <a:lnTo>
                    <a:pt x="56144" y="126964"/>
                  </a:lnTo>
                  <a:lnTo>
                    <a:pt x="14634" y="180604"/>
                  </a:lnTo>
                  <a:lnTo>
                    <a:pt x="0" y="239598"/>
                  </a:lnTo>
                  <a:lnTo>
                    <a:pt x="3733" y="269654"/>
                  </a:lnTo>
                  <a:lnTo>
                    <a:pt x="32255" y="326198"/>
                  </a:lnTo>
                  <a:lnTo>
                    <a:pt x="85855" y="376489"/>
                  </a:lnTo>
                  <a:lnTo>
                    <a:pt x="120937" y="398727"/>
                  </a:lnTo>
                  <a:lnTo>
                    <a:pt x="160942" y="418729"/>
                  </a:lnTo>
                  <a:lnTo>
                    <a:pt x="205420" y="436270"/>
                  </a:lnTo>
                  <a:lnTo>
                    <a:pt x="253922" y="451125"/>
                  </a:lnTo>
                  <a:lnTo>
                    <a:pt x="306000" y="463069"/>
                  </a:lnTo>
                  <a:lnTo>
                    <a:pt x="361204" y="471879"/>
                  </a:lnTo>
                  <a:lnTo>
                    <a:pt x="419086" y="477329"/>
                  </a:lnTo>
                  <a:lnTo>
                    <a:pt x="479196" y="479196"/>
                  </a:lnTo>
                  <a:lnTo>
                    <a:pt x="539303" y="477329"/>
                  </a:lnTo>
                  <a:lnTo>
                    <a:pt x="597183" y="471879"/>
                  </a:lnTo>
                  <a:lnTo>
                    <a:pt x="652386" y="463069"/>
                  </a:lnTo>
                  <a:lnTo>
                    <a:pt x="704464" y="451125"/>
                  </a:lnTo>
                  <a:lnTo>
                    <a:pt x="752967" y="436270"/>
                  </a:lnTo>
                  <a:lnTo>
                    <a:pt x="797445" y="418729"/>
                  </a:lnTo>
                  <a:lnTo>
                    <a:pt x="837451" y="398727"/>
                  </a:lnTo>
                  <a:lnTo>
                    <a:pt x="872533" y="376489"/>
                  </a:lnTo>
                  <a:lnTo>
                    <a:pt x="902245" y="352237"/>
                  </a:lnTo>
                  <a:lnTo>
                    <a:pt x="943757" y="298596"/>
                  </a:lnTo>
                  <a:lnTo>
                    <a:pt x="958392" y="239598"/>
                  </a:lnTo>
                  <a:close/>
                </a:path>
              </a:pathLst>
            </a:custGeom>
            <a:ln w="34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53025" y="5048880"/>
            <a:ext cx="1032510" cy="506730"/>
          </a:xfrm>
          <a:prstGeom prst="rect">
            <a:avLst/>
          </a:prstGeom>
          <a:ln w="34724">
            <a:solidFill>
              <a:srgbClr val="000000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025"/>
              </a:spcBef>
            </a:pPr>
            <a:r>
              <a:rPr sz="1900" b="1" spc="5" dirty="0">
                <a:latin typeface="Arial"/>
                <a:cs typeface="Arial"/>
              </a:rPr>
              <a:t>Buys?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8335" y="2921667"/>
            <a:ext cx="565785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b="1" spc="5" dirty="0">
                <a:latin typeface="Arial"/>
                <a:cs typeface="Arial"/>
              </a:rPr>
              <a:t>Cost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14126" y="3959009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930" y="0"/>
                </a:lnTo>
              </a:path>
            </a:pathLst>
          </a:custGeom>
          <a:ln w="3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4126" y="4111980"/>
            <a:ext cx="306070" cy="0"/>
          </a:xfrm>
          <a:custGeom>
            <a:avLst/>
            <a:gdLst/>
            <a:ahLst/>
            <a:cxnLst/>
            <a:rect l="l" t="t" r="r" b="b"/>
            <a:pathLst>
              <a:path w="306070">
                <a:moveTo>
                  <a:pt x="0" y="0"/>
                </a:moveTo>
                <a:lnTo>
                  <a:pt x="305930" y="0"/>
                </a:lnTo>
              </a:path>
            </a:pathLst>
          </a:custGeom>
          <a:ln w="34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82819" y="2921667"/>
            <a:ext cx="565785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b="1" spc="5" dirty="0">
                <a:latin typeface="Arial"/>
                <a:cs typeface="Arial"/>
              </a:rPr>
              <a:t>Cost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38608" y="2802165"/>
            <a:ext cx="993775" cy="514350"/>
            <a:chOff x="6338608" y="2802165"/>
            <a:chExt cx="993775" cy="514350"/>
          </a:xfrm>
        </p:grpSpPr>
        <p:sp>
          <p:nvSpPr>
            <p:cNvPr id="24" name="object 24"/>
            <p:cNvSpPr/>
            <p:nvPr/>
          </p:nvSpPr>
          <p:spPr>
            <a:xfrm>
              <a:off x="6356070" y="2819628"/>
              <a:ext cx="958850" cy="479425"/>
            </a:xfrm>
            <a:custGeom>
              <a:avLst/>
              <a:gdLst/>
              <a:ahLst/>
              <a:cxnLst/>
              <a:rect l="l" t="t" r="r" b="b"/>
              <a:pathLst>
                <a:path w="958850" h="479425">
                  <a:moveTo>
                    <a:pt x="0" y="239598"/>
                  </a:moveTo>
                  <a:lnTo>
                    <a:pt x="14635" y="298591"/>
                  </a:lnTo>
                  <a:lnTo>
                    <a:pt x="56147" y="352232"/>
                  </a:lnTo>
                  <a:lnTo>
                    <a:pt x="85858" y="376483"/>
                  </a:lnTo>
                  <a:lnTo>
                    <a:pt x="120941" y="398722"/>
                  </a:lnTo>
                  <a:lnTo>
                    <a:pt x="160947" y="418725"/>
                  </a:lnTo>
                  <a:lnTo>
                    <a:pt x="205425" y="436266"/>
                  </a:lnTo>
                  <a:lnTo>
                    <a:pt x="253928" y="451122"/>
                  </a:lnTo>
                  <a:lnTo>
                    <a:pt x="306005" y="463068"/>
                  </a:lnTo>
                  <a:lnTo>
                    <a:pt x="361209" y="471878"/>
                  </a:lnTo>
                  <a:lnTo>
                    <a:pt x="419089" y="477329"/>
                  </a:lnTo>
                  <a:lnTo>
                    <a:pt x="479196" y="479196"/>
                  </a:lnTo>
                  <a:lnTo>
                    <a:pt x="539306" y="477329"/>
                  </a:lnTo>
                  <a:lnTo>
                    <a:pt x="597187" y="471878"/>
                  </a:lnTo>
                  <a:lnTo>
                    <a:pt x="652392" y="463068"/>
                  </a:lnTo>
                  <a:lnTo>
                    <a:pt x="704470" y="451122"/>
                  </a:lnTo>
                  <a:lnTo>
                    <a:pt x="752972" y="436266"/>
                  </a:lnTo>
                  <a:lnTo>
                    <a:pt x="797450" y="418725"/>
                  </a:lnTo>
                  <a:lnTo>
                    <a:pt x="837455" y="398722"/>
                  </a:lnTo>
                  <a:lnTo>
                    <a:pt x="872537" y="376483"/>
                  </a:lnTo>
                  <a:lnTo>
                    <a:pt x="902247" y="352232"/>
                  </a:lnTo>
                  <a:lnTo>
                    <a:pt x="943757" y="298591"/>
                  </a:lnTo>
                  <a:lnTo>
                    <a:pt x="958392" y="239598"/>
                  </a:lnTo>
                  <a:lnTo>
                    <a:pt x="954659" y="209544"/>
                  </a:lnTo>
                  <a:lnTo>
                    <a:pt x="926137" y="153002"/>
                  </a:lnTo>
                  <a:lnTo>
                    <a:pt x="872537" y="102712"/>
                  </a:lnTo>
                  <a:lnTo>
                    <a:pt x="837455" y="80473"/>
                  </a:lnTo>
                  <a:lnTo>
                    <a:pt x="797450" y="60470"/>
                  </a:lnTo>
                  <a:lnTo>
                    <a:pt x="752972" y="42929"/>
                  </a:lnTo>
                  <a:lnTo>
                    <a:pt x="704470" y="28073"/>
                  </a:lnTo>
                  <a:lnTo>
                    <a:pt x="652392" y="16128"/>
                  </a:lnTo>
                  <a:lnTo>
                    <a:pt x="597187" y="7317"/>
                  </a:lnTo>
                  <a:lnTo>
                    <a:pt x="539306" y="1866"/>
                  </a:lnTo>
                  <a:lnTo>
                    <a:pt x="479196" y="0"/>
                  </a:lnTo>
                  <a:lnTo>
                    <a:pt x="419089" y="1866"/>
                  </a:lnTo>
                  <a:lnTo>
                    <a:pt x="361209" y="7317"/>
                  </a:lnTo>
                  <a:lnTo>
                    <a:pt x="306005" y="16128"/>
                  </a:lnTo>
                  <a:lnTo>
                    <a:pt x="253928" y="28073"/>
                  </a:lnTo>
                  <a:lnTo>
                    <a:pt x="205425" y="42929"/>
                  </a:lnTo>
                  <a:lnTo>
                    <a:pt x="160947" y="60470"/>
                  </a:lnTo>
                  <a:lnTo>
                    <a:pt x="120941" y="80473"/>
                  </a:lnTo>
                  <a:lnTo>
                    <a:pt x="85858" y="102712"/>
                  </a:lnTo>
                  <a:lnTo>
                    <a:pt x="56147" y="126964"/>
                  </a:lnTo>
                  <a:lnTo>
                    <a:pt x="14635" y="180604"/>
                  </a:lnTo>
                  <a:lnTo>
                    <a:pt x="0" y="239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56070" y="2819628"/>
              <a:ext cx="958850" cy="479425"/>
            </a:xfrm>
            <a:custGeom>
              <a:avLst/>
              <a:gdLst/>
              <a:ahLst/>
              <a:cxnLst/>
              <a:rect l="l" t="t" r="r" b="b"/>
              <a:pathLst>
                <a:path w="958850" h="479425">
                  <a:moveTo>
                    <a:pt x="958392" y="239598"/>
                  </a:moveTo>
                  <a:lnTo>
                    <a:pt x="943757" y="180604"/>
                  </a:lnTo>
                  <a:lnTo>
                    <a:pt x="902247" y="126964"/>
                  </a:lnTo>
                  <a:lnTo>
                    <a:pt x="872537" y="102712"/>
                  </a:lnTo>
                  <a:lnTo>
                    <a:pt x="837455" y="80473"/>
                  </a:lnTo>
                  <a:lnTo>
                    <a:pt x="797450" y="60470"/>
                  </a:lnTo>
                  <a:lnTo>
                    <a:pt x="752972" y="42929"/>
                  </a:lnTo>
                  <a:lnTo>
                    <a:pt x="704470" y="28073"/>
                  </a:lnTo>
                  <a:lnTo>
                    <a:pt x="652392" y="16128"/>
                  </a:lnTo>
                  <a:lnTo>
                    <a:pt x="597187" y="7317"/>
                  </a:lnTo>
                  <a:lnTo>
                    <a:pt x="539306" y="1866"/>
                  </a:lnTo>
                  <a:lnTo>
                    <a:pt x="479196" y="0"/>
                  </a:lnTo>
                  <a:lnTo>
                    <a:pt x="419089" y="1866"/>
                  </a:lnTo>
                  <a:lnTo>
                    <a:pt x="361209" y="7317"/>
                  </a:lnTo>
                  <a:lnTo>
                    <a:pt x="306005" y="16128"/>
                  </a:lnTo>
                  <a:lnTo>
                    <a:pt x="253928" y="28073"/>
                  </a:lnTo>
                  <a:lnTo>
                    <a:pt x="205425" y="42929"/>
                  </a:lnTo>
                  <a:lnTo>
                    <a:pt x="160947" y="60470"/>
                  </a:lnTo>
                  <a:lnTo>
                    <a:pt x="120941" y="80473"/>
                  </a:lnTo>
                  <a:lnTo>
                    <a:pt x="85858" y="102712"/>
                  </a:lnTo>
                  <a:lnTo>
                    <a:pt x="56147" y="126964"/>
                  </a:lnTo>
                  <a:lnTo>
                    <a:pt x="14635" y="180604"/>
                  </a:lnTo>
                  <a:lnTo>
                    <a:pt x="0" y="239598"/>
                  </a:lnTo>
                  <a:lnTo>
                    <a:pt x="3733" y="269651"/>
                  </a:lnTo>
                  <a:lnTo>
                    <a:pt x="32256" y="326193"/>
                  </a:lnTo>
                  <a:lnTo>
                    <a:pt x="85858" y="376483"/>
                  </a:lnTo>
                  <a:lnTo>
                    <a:pt x="120941" y="398722"/>
                  </a:lnTo>
                  <a:lnTo>
                    <a:pt x="160947" y="418725"/>
                  </a:lnTo>
                  <a:lnTo>
                    <a:pt x="205425" y="436266"/>
                  </a:lnTo>
                  <a:lnTo>
                    <a:pt x="253928" y="451122"/>
                  </a:lnTo>
                  <a:lnTo>
                    <a:pt x="306005" y="463068"/>
                  </a:lnTo>
                  <a:lnTo>
                    <a:pt x="361209" y="471878"/>
                  </a:lnTo>
                  <a:lnTo>
                    <a:pt x="419089" y="477329"/>
                  </a:lnTo>
                  <a:lnTo>
                    <a:pt x="479196" y="479196"/>
                  </a:lnTo>
                  <a:lnTo>
                    <a:pt x="539306" y="477329"/>
                  </a:lnTo>
                  <a:lnTo>
                    <a:pt x="597187" y="471878"/>
                  </a:lnTo>
                  <a:lnTo>
                    <a:pt x="652392" y="463068"/>
                  </a:lnTo>
                  <a:lnTo>
                    <a:pt x="704470" y="451122"/>
                  </a:lnTo>
                  <a:lnTo>
                    <a:pt x="752972" y="436266"/>
                  </a:lnTo>
                  <a:lnTo>
                    <a:pt x="797450" y="418725"/>
                  </a:lnTo>
                  <a:lnTo>
                    <a:pt x="837455" y="398722"/>
                  </a:lnTo>
                  <a:lnTo>
                    <a:pt x="872537" y="376483"/>
                  </a:lnTo>
                  <a:lnTo>
                    <a:pt x="902247" y="352232"/>
                  </a:lnTo>
                  <a:lnTo>
                    <a:pt x="943757" y="298591"/>
                  </a:lnTo>
                  <a:lnTo>
                    <a:pt x="958392" y="239598"/>
                  </a:lnTo>
                  <a:close/>
                </a:path>
              </a:pathLst>
            </a:custGeom>
            <a:ln w="34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84010" y="2921655"/>
            <a:ext cx="687705" cy="317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b="1" spc="5" dirty="0">
                <a:latin typeface="Arial"/>
                <a:cs typeface="Arial"/>
              </a:rPr>
              <a:t>Noise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65417" y="2352323"/>
            <a:ext cx="1455420" cy="2599055"/>
            <a:chOff x="5865417" y="2352323"/>
            <a:chExt cx="1455420" cy="2599055"/>
          </a:xfrm>
        </p:grpSpPr>
        <p:sp>
          <p:nvSpPr>
            <p:cNvPr id="28" name="object 28"/>
            <p:cNvSpPr/>
            <p:nvPr/>
          </p:nvSpPr>
          <p:spPr>
            <a:xfrm>
              <a:off x="6376390" y="2378366"/>
              <a:ext cx="918210" cy="357505"/>
            </a:xfrm>
            <a:custGeom>
              <a:avLst/>
              <a:gdLst/>
              <a:ahLst/>
              <a:cxnLst/>
              <a:rect l="l" t="t" r="r" b="b"/>
              <a:pathLst>
                <a:path w="918209" h="357505">
                  <a:moveTo>
                    <a:pt x="0" y="356920"/>
                  </a:moveTo>
                  <a:lnTo>
                    <a:pt x="398" y="356920"/>
                  </a:lnTo>
                  <a:lnTo>
                    <a:pt x="3186" y="356920"/>
                  </a:lnTo>
                  <a:lnTo>
                    <a:pt x="10753" y="356920"/>
                  </a:lnTo>
                  <a:lnTo>
                    <a:pt x="25488" y="356920"/>
                  </a:lnTo>
                  <a:lnTo>
                    <a:pt x="48996" y="356522"/>
                  </a:lnTo>
                  <a:lnTo>
                    <a:pt x="115126" y="346167"/>
                  </a:lnTo>
                  <a:lnTo>
                    <a:pt x="152971" y="331431"/>
                  </a:lnTo>
                  <a:lnTo>
                    <a:pt x="191207" y="307528"/>
                  </a:lnTo>
                  <a:lnTo>
                    <a:pt x="229446" y="274067"/>
                  </a:lnTo>
                  <a:lnTo>
                    <a:pt x="267687" y="231046"/>
                  </a:lnTo>
                  <a:lnTo>
                    <a:pt x="305930" y="178460"/>
                  </a:lnTo>
                  <a:lnTo>
                    <a:pt x="336524" y="130532"/>
                  </a:lnTo>
                  <a:lnTo>
                    <a:pt x="367118" y="82603"/>
                  </a:lnTo>
                  <a:lnTo>
                    <a:pt x="397713" y="40791"/>
                  </a:lnTo>
                  <a:lnTo>
                    <a:pt x="428307" y="11217"/>
                  </a:lnTo>
                  <a:lnTo>
                    <a:pt x="458901" y="0"/>
                  </a:lnTo>
                  <a:lnTo>
                    <a:pt x="489489" y="11217"/>
                  </a:lnTo>
                  <a:lnTo>
                    <a:pt x="520080" y="40791"/>
                  </a:lnTo>
                  <a:lnTo>
                    <a:pt x="550672" y="82603"/>
                  </a:lnTo>
                  <a:lnTo>
                    <a:pt x="581266" y="130532"/>
                  </a:lnTo>
                  <a:lnTo>
                    <a:pt x="611860" y="178460"/>
                  </a:lnTo>
                  <a:lnTo>
                    <a:pt x="650103" y="231046"/>
                  </a:lnTo>
                  <a:lnTo>
                    <a:pt x="688346" y="274067"/>
                  </a:lnTo>
                  <a:lnTo>
                    <a:pt x="726589" y="307528"/>
                  </a:lnTo>
                  <a:lnTo>
                    <a:pt x="764832" y="331431"/>
                  </a:lnTo>
                  <a:lnTo>
                    <a:pt x="802669" y="346167"/>
                  </a:lnTo>
                  <a:lnTo>
                    <a:pt x="868795" y="356522"/>
                  </a:lnTo>
                  <a:lnTo>
                    <a:pt x="892302" y="356920"/>
                  </a:lnTo>
                  <a:lnTo>
                    <a:pt x="907037" y="356920"/>
                  </a:lnTo>
                  <a:lnTo>
                    <a:pt x="914604" y="356920"/>
                  </a:lnTo>
                  <a:lnTo>
                    <a:pt x="917392" y="356920"/>
                  </a:lnTo>
                  <a:lnTo>
                    <a:pt x="917790" y="356920"/>
                  </a:lnTo>
                </a:path>
              </a:pathLst>
            </a:custGeom>
            <a:ln w="5208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82779" y="3815600"/>
              <a:ext cx="612140" cy="612140"/>
            </a:xfrm>
            <a:custGeom>
              <a:avLst/>
              <a:gdLst/>
              <a:ahLst/>
              <a:cxnLst/>
              <a:rect l="l" t="t" r="r" b="b"/>
              <a:pathLst>
                <a:path w="612139" h="612139">
                  <a:moveTo>
                    <a:pt x="611860" y="305930"/>
                  </a:moveTo>
                  <a:lnTo>
                    <a:pt x="607856" y="256306"/>
                  </a:lnTo>
                  <a:lnTo>
                    <a:pt x="596264" y="209232"/>
                  </a:lnTo>
                  <a:lnTo>
                    <a:pt x="577713" y="165337"/>
                  </a:lnTo>
                  <a:lnTo>
                    <a:pt x="552833" y="125251"/>
                  </a:lnTo>
                  <a:lnTo>
                    <a:pt x="522255" y="89604"/>
                  </a:lnTo>
                  <a:lnTo>
                    <a:pt x="486608" y="59026"/>
                  </a:lnTo>
                  <a:lnTo>
                    <a:pt x="446522" y="34147"/>
                  </a:lnTo>
                  <a:lnTo>
                    <a:pt x="402628" y="15596"/>
                  </a:lnTo>
                  <a:lnTo>
                    <a:pt x="355553" y="4004"/>
                  </a:lnTo>
                  <a:lnTo>
                    <a:pt x="305930" y="0"/>
                  </a:lnTo>
                  <a:lnTo>
                    <a:pt x="256306" y="4004"/>
                  </a:lnTo>
                  <a:lnTo>
                    <a:pt x="209232" y="15596"/>
                  </a:lnTo>
                  <a:lnTo>
                    <a:pt x="165337" y="34147"/>
                  </a:lnTo>
                  <a:lnTo>
                    <a:pt x="125251" y="59026"/>
                  </a:lnTo>
                  <a:lnTo>
                    <a:pt x="89604" y="89604"/>
                  </a:lnTo>
                  <a:lnTo>
                    <a:pt x="59026" y="125251"/>
                  </a:lnTo>
                  <a:lnTo>
                    <a:pt x="34147" y="165337"/>
                  </a:lnTo>
                  <a:lnTo>
                    <a:pt x="15596" y="209232"/>
                  </a:lnTo>
                  <a:lnTo>
                    <a:pt x="4004" y="256306"/>
                  </a:lnTo>
                  <a:lnTo>
                    <a:pt x="0" y="305930"/>
                  </a:lnTo>
                  <a:lnTo>
                    <a:pt x="4004" y="355553"/>
                  </a:lnTo>
                  <a:lnTo>
                    <a:pt x="15596" y="402628"/>
                  </a:lnTo>
                  <a:lnTo>
                    <a:pt x="34147" y="446522"/>
                  </a:lnTo>
                  <a:lnTo>
                    <a:pt x="59026" y="486608"/>
                  </a:lnTo>
                  <a:lnTo>
                    <a:pt x="89604" y="522255"/>
                  </a:lnTo>
                  <a:lnTo>
                    <a:pt x="125251" y="552833"/>
                  </a:lnTo>
                  <a:lnTo>
                    <a:pt x="165337" y="577713"/>
                  </a:lnTo>
                  <a:lnTo>
                    <a:pt x="209232" y="596264"/>
                  </a:lnTo>
                  <a:lnTo>
                    <a:pt x="256306" y="607856"/>
                  </a:lnTo>
                  <a:lnTo>
                    <a:pt x="305930" y="611860"/>
                  </a:lnTo>
                  <a:lnTo>
                    <a:pt x="355553" y="607856"/>
                  </a:lnTo>
                  <a:lnTo>
                    <a:pt x="402628" y="596264"/>
                  </a:lnTo>
                  <a:lnTo>
                    <a:pt x="446522" y="577713"/>
                  </a:lnTo>
                  <a:lnTo>
                    <a:pt x="486608" y="552833"/>
                  </a:lnTo>
                  <a:lnTo>
                    <a:pt x="522255" y="522255"/>
                  </a:lnTo>
                  <a:lnTo>
                    <a:pt x="552833" y="486608"/>
                  </a:lnTo>
                  <a:lnTo>
                    <a:pt x="577713" y="446522"/>
                  </a:lnTo>
                  <a:lnTo>
                    <a:pt x="596264" y="402628"/>
                  </a:lnTo>
                  <a:lnTo>
                    <a:pt x="607856" y="355553"/>
                  </a:lnTo>
                  <a:lnTo>
                    <a:pt x="611860" y="305930"/>
                  </a:lnTo>
                  <a:close/>
                </a:path>
              </a:pathLst>
            </a:custGeom>
            <a:ln w="34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35738" y="3968572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70">
                  <a:moveTo>
                    <a:pt x="152971" y="0"/>
                  </a:moveTo>
                  <a:lnTo>
                    <a:pt x="152971" y="305930"/>
                  </a:lnTo>
                </a:path>
                <a:path w="306070" h="306070">
                  <a:moveTo>
                    <a:pt x="0" y="152958"/>
                  </a:moveTo>
                  <a:lnTo>
                    <a:pt x="305930" y="152958"/>
                  </a:lnTo>
                </a:path>
              </a:pathLst>
            </a:custGeom>
            <a:ln w="52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79147" y="4417910"/>
              <a:ext cx="0" cy="497205"/>
            </a:xfrm>
            <a:custGeom>
              <a:avLst/>
              <a:gdLst/>
              <a:ahLst/>
              <a:cxnLst/>
              <a:rect l="l" t="t" r="r" b="b"/>
              <a:pathLst>
                <a:path h="497204">
                  <a:moveTo>
                    <a:pt x="0" y="0"/>
                  </a:moveTo>
                  <a:lnTo>
                    <a:pt x="0" y="497128"/>
                  </a:lnTo>
                </a:path>
              </a:pathLst>
            </a:custGeom>
            <a:ln w="17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33300" y="4767465"/>
              <a:ext cx="92075" cy="183515"/>
            </a:xfrm>
            <a:custGeom>
              <a:avLst/>
              <a:gdLst/>
              <a:ahLst/>
              <a:cxnLst/>
              <a:rect l="l" t="t" r="r" b="b"/>
              <a:pathLst>
                <a:path w="92075" h="183514">
                  <a:moveTo>
                    <a:pt x="0" y="0"/>
                  </a:moveTo>
                  <a:lnTo>
                    <a:pt x="45847" y="183362"/>
                  </a:lnTo>
                  <a:lnTo>
                    <a:pt x="916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4425" y="4776139"/>
              <a:ext cx="69850" cy="139065"/>
            </a:xfrm>
            <a:custGeom>
              <a:avLst/>
              <a:gdLst/>
              <a:ahLst/>
              <a:cxnLst/>
              <a:rect l="l" t="t" r="r" b="b"/>
              <a:pathLst>
                <a:path w="69850" h="139064">
                  <a:moveTo>
                    <a:pt x="69443" y="0"/>
                  </a:moveTo>
                  <a:lnTo>
                    <a:pt x="34721" y="138899"/>
                  </a:lnTo>
                  <a:lnTo>
                    <a:pt x="0" y="0"/>
                  </a:lnTo>
                </a:path>
              </a:pathLst>
            </a:custGeom>
            <a:ln w="17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641995" y="5031518"/>
            <a:ext cx="1067435" cy="541655"/>
            <a:chOff x="5641995" y="5031518"/>
            <a:chExt cx="1067435" cy="541655"/>
          </a:xfrm>
        </p:grpSpPr>
        <p:sp>
          <p:nvSpPr>
            <p:cNvPr id="35" name="object 35"/>
            <p:cNvSpPr/>
            <p:nvPr/>
          </p:nvSpPr>
          <p:spPr>
            <a:xfrm>
              <a:off x="5659357" y="5048881"/>
              <a:ext cx="1032510" cy="506730"/>
            </a:xfrm>
            <a:custGeom>
              <a:avLst/>
              <a:gdLst/>
              <a:ahLst/>
              <a:cxnLst/>
              <a:rect l="l" t="t" r="r" b="b"/>
              <a:pathLst>
                <a:path w="1032509" h="506729">
                  <a:moveTo>
                    <a:pt x="1032513" y="506695"/>
                  </a:moveTo>
                  <a:lnTo>
                    <a:pt x="1032513" y="0"/>
                  </a:lnTo>
                  <a:lnTo>
                    <a:pt x="0" y="0"/>
                  </a:lnTo>
                  <a:lnTo>
                    <a:pt x="0" y="506695"/>
                  </a:lnTo>
                  <a:lnTo>
                    <a:pt x="1032513" y="506695"/>
                  </a:lnTo>
                  <a:close/>
                </a:path>
              </a:pathLst>
            </a:custGeom>
            <a:ln w="347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69698" y="5149265"/>
              <a:ext cx="612140" cy="306070"/>
            </a:xfrm>
            <a:custGeom>
              <a:avLst/>
              <a:gdLst/>
              <a:ahLst/>
              <a:cxnLst/>
              <a:rect l="l" t="t" r="r" b="b"/>
              <a:pathLst>
                <a:path w="612139" h="306070">
                  <a:moveTo>
                    <a:pt x="0" y="305930"/>
                  </a:moveTo>
                  <a:lnTo>
                    <a:pt x="305917" y="305930"/>
                  </a:lnTo>
                  <a:lnTo>
                    <a:pt x="305917" y="0"/>
                  </a:lnTo>
                  <a:lnTo>
                    <a:pt x="611847" y="0"/>
                  </a:lnTo>
                </a:path>
              </a:pathLst>
            </a:custGeom>
            <a:ln w="5208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E2C44-1EEA-466D-8A43-5D37A72125DF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4E784E8-6EDF-4B22-BDD3-D00892FA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Discrete</a:t>
            </a:r>
            <a:r>
              <a:rPr spc="245" dirty="0"/>
              <a:t> </a:t>
            </a:r>
            <a:r>
              <a:rPr spc="40" dirty="0"/>
              <a:t>variable</a:t>
            </a:r>
            <a:r>
              <a:rPr spc="254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61360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Sigmoid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5" dirty="0">
                <a:solidFill>
                  <a:srgbClr val="00007E"/>
                </a:solidFill>
                <a:latin typeface="Tahoma"/>
                <a:cs typeface="Tahoma"/>
              </a:rPr>
              <a:t>logit</a:t>
            </a:r>
            <a:r>
              <a:rPr sz="2050" spc="-65" dirty="0">
                <a:latin typeface="Tahoma"/>
                <a:cs typeface="Tahoma"/>
              </a:rPr>
              <a:t>)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distribution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also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used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neural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networks: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291" y="1998693"/>
            <a:ext cx="32981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190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40" dirty="0">
                <a:solidFill>
                  <a:srgbClr val="990099"/>
                </a:solidFill>
                <a:latin typeface="Garamond"/>
                <a:cs typeface="Garamond"/>
              </a:rPr>
              <a:t>?</a:t>
            </a:r>
            <a:r>
              <a:rPr sz="2050" spc="-17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ue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spc="12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os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23307" y="2208428"/>
            <a:ext cx="1826260" cy="0"/>
          </a:xfrm>
          <a:custGeom>
            <a:avLst/>
            <a:gdLst/>
            <a:ahLst/>
            <a:cxnLst/>
            <a:rect l="l" t="t" r="r" b="b"/>
            <a:pathLst>
              <a:path w="1826259">
                <a:moveTo>
                  <a:pt x="0" y="0"/>
                </a:moveTo>
                <a:lnTo>
                  <a:pt x="1825751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0759" y="1778666"/>
            <a:ext cx="1262380" cy="7416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R="269240" algn="r">
              <a:lnSpc>
                <a:spcPct val="100000"/>
              </a:lnSpc>
              <a:spcBef>
                <a:spcPts val="455"/>
              </a:spcBef>
            </a:pP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20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10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10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exp</a:t>
            </a:r>
            <a:r>
              <a:rPr sz="2050" spc="4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4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spc="4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3488" y="2150539"/>
            <a:ext cx="48958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90" dirty="0">
                <a:solidFill>
                  <a:srgbClr val="990099"/>
                </a:solidFill>
                <a:latin typeface="Arial"/>
                <a:cs typeface="Arial"/>
              </a:rPr>
              <a:t>−</a:t>
            </a:r>
            <a:r>
              <a:rPr sz="140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1400" spc="155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140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µ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6035" y="2388260"/>
            <a:ext cx="464820" cy="0"/>
          </a:xfrm>
          <a:custGeom>
            <a:avLst/>
            <a:gdLst/>
            <a:ahLst/>
            <a:cxnLst/>
            <a:rect l="l" t="t" r="r" b="b"/>
            <a:pathLst>
              <a:path w="464820">
                <a:moveTo>
                  <a:pt x="0" y="0"/>
                </a:moveTo>
                <a:lnTo>
                  <a:pt x="464819" y="0"/>
                </a:lnTo>
              </a:path>
            </a:pathLst>
          </a:custGeom>
          <a:ln w="6095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1796" y="2350183"/>
            <a:ext cx="12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σ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3547" y="2180049"/>
            <a:ext cx="1187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2658585"/>
            <a:ext cx="59937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Tahoma"/>
                <a:cs typeface="Tahoma"/>
              </a:rPr>
              <a:t>Sigmoid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similar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shape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probit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but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much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longer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tails: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26929" y="3072841"/>
            <a:ext cx="3510279" cy="2803525"/>
            <a:chOff x="3626929" y="3072841"/>
            <a:chExt cx="3510279" cy="2803525"/>
          </a:xfrm>
        </p:grpSpPr>
        <p:sp>
          <p:nvSpPr>
            <p:cNvPr id="13" name="object 13"/>
            <p:cNvSpPr/>
            <p:nvPr/>
          </p:nvSpPr>
          <p:spPr>
            <a:xfrm>
              <a:off x="3630167" y="3076079"/>
              <a:ext cx="3503929" cy="2797175"/>
            </a:xfrm>
            <a:custGeom>
              <a:avLst/>
              <a:gdLst/>
              <a:ahLst/>
              <a:cxnLst/>
              <a:rect l="l" t="t" r="r" b="b"/>
              <a:pathLst>
                <a:path w="3503929" h="2797175">
                  <a:moveTo>
                    <a:pt x="0" y="2796768"/>
                  </a:moveTo>
                  <a:lnTo>
                    <a:pt x="3503409" y="2796768"/>
                  </a:lnTo>
                </a:path>
                <a:path w="3503929" h="2797175">
                  <a:moveTo>
                    <a:pt x="0" y="27967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30167" y="3076079"/>
              <a:ext cx="3503929" cy="2797175"/>
            </a:xfrm>
            <a:custGeom>
              <a:avLst/>
              <a:gdLst/>
              <a:ahLst/>
              <a:cxnLst/>
              <a:rect l="l" t="t" r="r" b="b"/>
              <a:pathLst>
                <a:path w="3503929" h="2797175">
                  <a:moveTo>
                    <a:pt x="0" y="2796768"/>
                  </a:moveTo>
                  <a:lnTo>
                    <a:pt x="40805" y="2796768"/>
                  </a:lnTo>
                </a:path>
                <a:path w="3503929" h="2797175">
                  <a:moveTo>
                    <a:pt x="3503409" y="2796768"/>
                  </a:moveTo>
                  <a:lnTo>
                    <a:pt x="3462604" y="2796768"/>
                  </a:lnTo>
                </a:path>
                <a:path w="3503929" h="2797175">
                  <a:moveTo>
                    <a:pt x="0" y="2516962"/>
                  </a:moveTo>
                  <a:lnTo>
                    <a:pt x="40805" y="2516962"/>
                  </a:lnTo>
                </a:path>
                <a:path w="3503929" h="2797175">
                  <a:moveTo>
                    <a:pt x="3503409" y="2516962"/>
                  </a:moveTo>
                  <a:lnTo>
                    <a:pt x="3462604" y="2516962"/>
                  </a:lnTo>
                </a:path>
                <a:path w="3503929" h="2797175">
                  <a:moveTo>
                    <a:pt x="0" y="2237155"/>
                  </a:moveTo>
                  <a:lnTo>
                    <a:pt x="40805" y="2237155"/>
                  </a:lnTo>
                </a:path>
                <a:path w="3503929" h="2797175">
                  <a:moveTo>
                    <a:pt x="3503409" y="2237155"/>
                  </a:moveTo>
                  <a:lnTo>
                    <a:pt x="3462604" y="2237155"/>
                  </a:lnTo>
                </a:path>
                <a:path w="3503929" h="2797175">
                  <a:moveTo>
                    <a:pt x="0" y="1957997"/>
                  </a:moveTo>
                  <a:lnTo>
                    <a:pt x="40805" y="1957997"/>
                  </a:lnTo>
                </a:path>
                <a:path w="3503929" h="2797175">
                  <a:moveTo>
                    <a:pt x="3503409" y="1957997"/>
                  </a:moveTo>
                  <a:lnTo>
                    <a:pt x="3462604" y="1957997"/>
                  </a:lnTo>
                </a:path>
                <a:path w="3503929" h="2797175">
                  <a:moveTo>
                    <a:pt x="0" y="1678190"/>
                  </a:moveTo>
                  <a:lnTo>
                    <a:pt x="40805" y="1678190"/>
                  </a:lnTo>
                </a:path>
                <a:path w="3503929" h="2797175">
                  <a:moveTo>
                    <a:pt x="3503409" y="1678190"/>
                  </a:moveTo>
                  <a:lnTo>
                    <a:pt x="3462604" y="1678190"/>
                  </a:lnTo>
                </a:path>
                <a:path w="3503929" h="2797175">
                  <a:moveTo>
                    <a:pt x="0" y="1398384"/>
                  </a:moveTo>
                  <a:lnTo>
                    <a:pt x="40805" y="1398384"/>
                  </a:lnTo>
                </a:path>
                <a:path w="3503929" h="2797175">
                  <a:moveTo>
                    <a:pt x="3503409" y="1398384"/>
                  </a:moveTo>
                  <a:lnTo>
                    <a:pt x="3462604" y="1398384"/>
                  </a:lnTo>
                </a:path>
                <a:path w="3503929" h="2797175">
                  <a:moveTo>
                    <a:pt x="0" y="1118577"/>
                  </a:moveTo>
                  <a:lnTo>
                    <a:pt x="40805" y="1118577"/>
                  </a:lnTo>
                </a:path>
                <a:path w="3503929" h="2797175">
                  <a:moveTo>
                    <a:pt x="3503409" y="1118577"/>
                  </a:moveTo>
                  <a:lnTo>
                    <a:pt x="3462604" y="1118577"/>
                  </a:lnTo>
                </a:path>
                <a:path w="3503929" h="2797175">
                  <a:moveTo>
                    <a:pt x="0" y="838771"/>
                  </a:moveTo>
                  <a:lnTo>
                    <a:pt x="40805" y="838771"/>
                  </a:lnTo>
                </a:path>
                <a:path w="3503929" h="2797175">
                  <a:moveTo>
                    <a:pt x="3503409" y="838771"/>
                  </a:moveTo>
                  <a:lnTo>
                    <a:pt x="3462604" y="838771"/>
                  </a:lnTo>
                </a:path>
                <a:path w="3503929" h="2797175">
                  <a:moveTo>
                    <a:pt x="0" y="559612"/>
                  </a:moveTo>
                  <a:lnTo>
                    <a:pt x="40805" y="559612"/>
                  </a:lnTo>
                </a:path>
                <a:path w="3503929" h="2797175">
                  <a:moveTo>
                    <a:pt x="3503409" y="559612"/>
                  </a:moveTo>
                  <a:lnTo>
                    <a:pt x="3462604" y="559612"/>
                  </a:lnTo>
                </a:path>
                <a:path w="3503929" h="2797175">
                  <a:moveTo>
                    <a:pt x="0" y="279806"/>
                  </a:moveTo>
                  <a:lnTo>
                    <a:pt x="40805" y="279806"/>
                  </a:lnTo>
                </a:path>
                <a:path w="3503929" h="2797175">
                  <a:moveTo>
                    <a:pt x="3503409" y="279806"/>
                  </a:moveTo>
                  <a:lnTo>
                    <a:pt x="3462604" y="279806"/>
                  </a:lnTo>
                </a:path>
                <a:path w="3503929" h="2797175">
                  <a:moveTo>
                    <a:pt x="0" y="0"/>
                  </a:moveTo>
                  <a:lnTo>
                    <a:pt x="40805" y="0"/>
                  </a:lnTo>
                </a:path>
                <a:path w="3503929" h="2797175">
                  <a:moveTo>
                    <a:pt x="3503409" y="0"/>
                  </a:moveTo>
                  <a:lnTo>
                    <a:pt x="3462604" y="0"/>
                  </a:lnTo>
                </a:path>
                <a:path w="3503929" h="2797175">
                  <a:moveTo>
                    <a:pt x="0" y="2796768"/>
                  </a:moveTo>
                  <a:lnTo>
                    <a:pt x="0" y="2755963"/>
                  </a:lnTo>
                </a:path>
                <a:path w="3503929" h="2797175">
                  <a:moveTo>
                    <a:pt x="0" y="0"/>
                  </a:moveTo>
                  <a:lnTo>
                    <a:pt x="0" y="40805"/>
                  </a:lnTo>
                </a:path>
                <a:path w="3503929" h="2797175">
                  <a:moveTo>
                    <a:pt x="584225" y="2796768"/>
                  </a:moveTo>
                  <a:lnTo>
                    <a:pt x="584225" y="2755963"/>
                  </a:lnTo>
                </a:path>
                <a:path w="3503929" h="2797175">
                  <a:moveTo>
                    <a:pt x="584225" y="0"/>
                  </a:moveTo>
                  <a:lnTo>
                    <a:pt x="584225" y="40805"/>
                  </a:lnTo>
                </a:path>
                <a:path w="3503929" h="2797175">
                  <a:moveTo>
                    <a:pt x="1167803" y="2796768"/>
                  </a:moveTo>
                  <a:lnTo>
                    <a:pt x="1167803" y="2755963"/>
                  </a:lnTo>
                </a:path>
                <a:path w="3503929" h="2797175">
                  <a:moveTo>
                    <a:pt x="1167803" y="0"/>
                  </a:moveTo>
                  <a:lnTo>
                    <a:pt x="1167803" y="40805"/>
                  </a:lnTo>
                </a:path>
                <a:path w="3503929" h="2797175">
                  <a:moveTo>
                    <a:pt x="1752028" y="2796768"/>
                  </a:moveTo>
                  <a:lnTo>
                    <a:pt x="1752028" y="2755963"/>
                  </a:lnTo>
                </a:path>
                <a:path w="3503929" h="2797175">
                  <a:moveTo>
                    <a:pt x="1752028" y="0"/>
                  </a:moveTo>
                  <a:lnTo>
                    <a:pt x="1752028" y="40805"/>
                  </a:lnTo>
                </a:path>
                <a:path w="3503929" h="2797175">
                  <a:moveTo>
                    <a:pt x="2335606" y="2796768"/>
                  </a:moveTo>
                  <a:lnTo>
                    <a:pt x="2335606" y="2755963"/>
                  </a:lnTo>
                </a:path>
                <a:path w="3503929" h="2797175">
                  <a:moveTo>
                    <a:pt x="2335606" y="0"/>
                  </a:moveTo>
                  <a:lnTo>
                    <a:pt x="2335606" y="40805"/>
                  </a:lnTo>
                </a:path>
                <a:path w="3503929" h="2797175">
                  <a:moveTo>
                    <a:pt x="2919831" y="2796768"/>
                  </a:moveTo>
                  <a:lnTo>
                    <a:pt x="2919831" y="2755963"/>
                  </a:lnTo>
                </a:path>
                <a:path w="3503929" h="2797175">
                  <a:moveTo>
                    <a:pt x="2919831" y="0"/>
                  </a:moveTo>
                  <a:lnTo>
                    <a:pt x="2919831" y="40805"/>
                  </a:lnTo>
                </a:path>
                <a:path w="3503929" h="2797175">
                  <a:moveTo>
                    <a:pt x="3503409" y="2796768"/>
                  </a:moveTo>
                  <a:lnTo>
                    <a:pt x="3503409" y="2755963"/>
                  </a:lnTo>
                </a:path>
                <a:path w="3503929" h="2797175">
                  <a:moveTo>
                    <a:pt x="3503409" y="0"/>
                  </a:moveTo>
                  <a:lnTo>
                    <a:pt x="3503409" y="40805"/>
                  </a:lnTo>
                </a:path>
                <a:path w="3503929" h="2797175">
                  <a:moveTo>
                    <a:pt x="3503409" y="2796768"/>
                  </a:moveTo>
                  <a:lnTo>
                    <a:pt x="3503409" y="0"/>
                  </a:lnTo>
                  <a:lnTo>
                    <a:pt x="0" y="0"/>
                  </a:lnTo>
                  <a:lnTo>
                    <a:pt x="0" y="2796768"/>
                  </a:lnTo>
                  <a:lnTo>
                    <a:pt x="3503409" y="2796768"/>
                  </a:lnTo>
                  <a:close/>
                </a:path>
                <a:path w="3503929" h="2797175">
                  <a:moveTo>
                    <a:pt x="3503409" y="2796768"/>
                  </a:moveTo>
                  <a:lnTo>
                    <a:pt x="3503409" y="0"/>
                  </a:lnTo>
                  <a:lnTo>
                    <a:pt x="0" y="0"/>
                  </a:lnTo>
                  <a:lnTo>
                    <a:pt x="0" y="2796768"/>
                  </a:lnTo>
                  <a:lnTo>
                    <a:pt x="3503409" y="2796768"/>
                  </a:lnTo>
                  <a:close/>
                </a:path>
              </a:pathLst>
            </a:custGeom>
            <a:ln w="6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0167" y="3076092"/>
              <a:ext cx="3503929" cy="2797175"/>
            </a:xfrm>
            <a:custGeom>
              <a:avLst/>
              <a:gdLst/>
              <a:ahLst/>
              <a:cxnLst/>
              <a:rect l="l" t="t" r="r" b="b"/>
              <a:pathLst>
                <a:path w="3503929" h="2797175">
                  <a:moveTo>
                    <a:pt x="0" y="2796755"/>
                  </a:moveTo>
                  <a:lnTo>
                    <a:pt x="424891" y="2796755"/>
                  </a:lnTo>
                  <a:lnTo>
                    <a:pt x="459867" y="2796108"/>
                  </a:lnTo>
                  <a:lnTo>
                    <a:pt x="566089" y="2796108"/>
                  </a:lnTo>
                  <a:lnTo>
                    <a:pt x="601713" y="2795460"/>
                  </a:lnTo>
                  <a:lnTo>
                    <a:pt x="636689" y="2795460"/>
                  </a:lnTo>
                  <a:lnTo>
                    <a:pt x="672312" y="2794812"/>
                  </a:lnTo>
                  <a:lnTo>
                    <a:pt x="707936" y="2794812"/>
                  </a:lnTo>
                  <a:lnTo>
                    <a:pt x="742911" y="2794165"/>
                  </a:lnTo>
                  <a:lnTo>
                    <a:pt x="778535" y="2793517"/>
                  </a:lnTo>
                  <a:lnTo>
                    <a:pt x="814158" y="2792222"/>
                  </a:lnTo>
                  <a:lnTo>
                    <a:pt x="849122" y="2790926"/>
                  </a:lnTo>
                  <a:lnTo>
                    <a:pt x="884745" y="2789631"/>
                  </a:lnTo>
                  <a:lnTo>
                    <a:pt x="955344" y="2785097"/>
                  </a:lnTo>
                  <a:lnTo>
                    <a:pt x="1025944" y="2777324"/>
                  </a:lnTo>
                  <a:lnTo>
                    <a:pt x="1097191" y="2765666"/>
                  </a:lnTo>
                  <a:lnTo>
                    <a:pt x="1167790" y="2746235"/>
                  </a:lnTo>
                  <a:lnTo>
                    <a:pt x="1238389" y="2715793"/>
                  </a:lnTo>
                  <a:lnTo>
                    <a:pt x="1274013" y="2694419"/>
                  </a:lnTo>
                  <a:lnTo>
                    <a:pt x="1309636" y="2667863"/>
                  </a:lnTo>
                  <a:lnTo>
                    <a:pt x="1344612" y="2634830"/>
                  </a:lnTo>
                  <a:lnTo>
                    <a:pt x="1380236" y="2593378"/>
                  </a:lnTo>
                  <a:lnTo>
                    <a:pt x="1415211" y="2542857"/>
                  </a:lnTo>
                  <a:lnTo>
                    <a:pt x="1450835" y="2480678"/>
                  </a:lnTo>
                  <a:lnTo>
                    <a:pt x="1486458" y="2406192"/>
                  </a:lnTo>
                  <a:lnTo>
                    <a:pt x="1521434" y="2317457"/>
                  </a:lnTo>
                  <a:lnTo>
                    <a:pt x="1557058" y="2213178"/>
                  </a:lnTo>
                  <a:lnTo>
                    <a:pt x="1592681" y="2093353"/>
                  </a:lnTo>
                  <a:lnTo>
                    <a:pt x="1627657" y="1958632"/>
                  </a:lnTo>
                  <a:lnTo>
                    <a:pt x="1663280" y="1809673"/>
                  </a:lnTo>
                  <a:lnTo>
                    <a:pt x="1698904" y="1649691"/>
                  </a:lnTo>
                  <a:lnTo>
                    <a:pt x="1733880" y="1483233"/>
                  </a:lnTo>
                  <a:lnTo>
                    <a:pt x="1769503" y="1313535"/>
                  </a:lnTo>
                  <a:lnTo>
                    <a:pt x="1804479" y="1147076"/>
                  </a:lnTo>
                  <a:lnTo>
                    <a:pt x="1840103" y="987094"/>
                  </a:lnTo>
                  <a:lnTo>
                    <a:pt x="1875726" y="838123"/>
                  </a:lnTo>
                  <a:lnTo>
                    <a:pt x="1910702" y="703402"/>
                  </a:lnTo>
                  <a:lnTo>
                    <a:pt x="1946325" y="583577"/>
                  </a:lnTo>
                  <a:lnTo>
                    <a:pt x="1981949" y="479298"/>
                  </a:lnTo>
                  <a:lnTo>
                    <a:pt x="2016925" y="390563"/>
                  </a:lnTo>
                  <a:lnTo>
                    <a:pt x="2052548" y="316077"/>
                  </a:lnTo>
                  <a:lnTo>
                    <a:pt x="2088172" y="253898"/>
                  </a:lnTo>
                  <a:lnTo>
                    <a:pt x="2123147" y="203377"/>
                  </a:lnTo>
                  <a:lnTo>
                    <a:pt x="2158771" y="161925"/>
                  </a:lnTo>
                  <a:lnTo>
                    <a:pt x="2193747" y="128892"/>
                  </a:lnTo>
                  <a:lnTo>
                    <a:pt x="2229370" y="102336"/>
                  </a:lnTo>
                  <a:lnTo>
                    <a:pt x="2264994" y="80962"/>
                  </a:lnTo>
                  <a:lnTo>
                    <a:pt x="2299970" y="63474"/>
                  </a:lnTo>
                  <a:lnTo>
                    <a:pt x="2371217" y="39509"/>
                  </a:lnTo>
                  <a:lnTo>
                    <a:pt x="2441816" y="24612"/>
                  </a:lnTo>
                  <a:lnTo>
                    <a:pt x="2512415" y="14897"/>
                  </a:lnTo>
                  <a:lnTo>
                    <a:pt x="2583014" y="9067"/>
                  </a:lnTo>
                  <a:lnTo>
                    <a:pt x="2654249" y="5829"/>
                  </a:lnTo>
                  <a:lnTo>
                    <a:pt x="2689225" y="4533"/>
                  </a:lnTo>
                  <a:lnTo>
                    <a:pt x="2724848" y="3238"/>
                  </a:lnTo>
                  <a:lnTo>
                    <a:pt x="2760472" y="2590"/>
                  </a:lnTo>
                  <a:lnTo>
                    <a:pt x="2795447" y="1943"/>
                  </a:lnTo>
                  <a:lnTo>
                    <a:pt x="2831071" y="1943"/>
                  </a:lnTo>
                  <a:lnTo>
                    <a:pt x="2866694" y="1295"/>
                  </a:lnTo>
                  <a:lnTo>
                    <a:pt x="2901670" y="1295"/>
                  </a:lnTo>
                  <a:lnTo>
                    <a:pt x="2937294" y="647"/>
                  </a:lnTo>
                  <a:lnTo>
                    <a:pt x="3043516" y="647"/>
                  </a:lnTo>
                  <a:lnTo>
                    <a:pt x="3078492" y="0"/>
                  </a:lnTo>
                  <a:lnTo>
                    <a:pt x="3503383" y="0"/>
                  </a:lnTo>
                </a:path>
              </a:pathLst>
            </a:custGeom>
            <a:ln w="3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29889" y="2866478"/>
            <a:ext cx="219710" cy="31019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55"/>
              </a:spcBef>
            </a:pPr>
            <a:r>
              <a:rPr sz="1200" spc="1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1200" spc="10" dirty="0">
                <a:latin typeface="Times New Roman"/>
                <a:cs typeface="Times New Roman"/>
              </a:rPr>
              <a:t>0.9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1200" spc="10" dirty="0">
                <a:latin typeface="Times New Roman"/>
                <a:cs typeface="Times New Roman"/>
              </a:rPr>
              <a:t>0.8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55"/>
              </a:spcBef>
            </a:pPr>
            <a:r>
              <a:rPr sz="1200" spc="10" dirty="0">
                <a:latin typeface="Times New Roman"/>
                <a:cs typeface="Times New Roman"/>
              </a:rPr>
              <a:t>0.7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1200" spc="10" dirty="0">
                <a:latin typeface="Times New Roman"/>
                <a:cs typeface="Times New Roman"/>
              </a:rPr>
              <a:t>0.6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1200" spc="10" dirty="0">
                <a:latin typeface="Times New Roman"/>
                <a:cs typeface="Times New Roman"/>
              </a:rPr>
              <a:t>0.5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60"/>
              </a:spcBef>
            </a:pPr>
            <a:r>
              <a:rPr sz="1200" spc="10" dirty="0">
                <a:latin typeface="Times New Roman"/>
                <a:cs typeface="Times New Roman"/>
              </a:rPr>
              <a:t>0.4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1200" spc="10" dirty="0">
                <a:latin typeface="Times New Roman"/>
                <a:cs typeface="Times New Roman"/>
              </a:rPr>
              <a:t>0.3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55"/>
              </a:spcBef>
            </a:pPr>
            <a:r>
              <a:rPr sz="1200" spc="10" dirty="0">
                <a:latin typeface="Times New Roman"/>
                <a:cs typeface="Times New Roman"/>
              </a:rPr>
              <a:t>0.2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1200" spc="10" dirty="0">
                <a:latin typeface="Times New Roman"/>
                <a:cs typeface="Times New Roman"/>
              </a:rPr>
              <a:t>0.1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765"/>
              </a:spcBef>
            </a:pPr>
            <a:r>
              <a:rPr sz="1200" spc="1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17" name="object 17"/>
          <p:cNvSpPr txBox="1"/>
          <p:nvPr/>
        </p:nvSpPr>
        <p:spPr>
          <a:xfrm>
            <a:off x="3578605" y="5911964"/>
            <a:ext cx="10350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2831" y="5911964"/>
            <a:ext cx="10350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6409" y="5911964"/>
            <a:ext cx="10350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2367" y="5911964"/>
            <a:ext cx="418465" cy="3676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" algn="ctr">
              <a:lnSpc>
                <a:spcPts val="1330"/>
              </a:lnSpc>
              <a:spcBef>
                <a:spcPts val="120"/>
              </a:spcBef>
            </a:pPr>
            <a:r>
              <a:rPr sz="1200" spc="1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1330"/>
              </a:lnSpc>
            </a:pPr>
            <a:r>
              <a:rPr sz="1200" spc="10" dirty="0">
                <a:latin typeface="Times New Roman"/>
                <a:cs typeface="Times New Roman"/>
              </a:rPr>
              <a:t>Cost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4212" y="5911964"/>
            <a:ext cx="10350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59575" y="5911964"/>
            <a:ext cx="18097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43153" y="5911964"/>
            <a:ext cx="18097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10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3522" y="3745488"/>
            <a:ext cx="198120" cy="14585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dirty="0">
                <a:latin typeface="Times New Roman"/>
                <a:cs typeface="Times New Roman"/>
              </a:rPr>
              <a:t>P(Buys?=false|Cost=c)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C448CB-50EA-4C38-89FB-DE9EA1B3987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283D629-E1A2-477C-8898-02D49EB4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5" dirty="0"/>
              <a:t>Exact Inference in Bayesian Networks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054100" y="1379949"/>
            <a:ext cx="7656195" cy="35274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Simple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queries</a:t>
            </a:r>
            <a:r>
              <a:rPr sz="2050" spc="-15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compute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posterior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marginal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0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0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5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10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10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-225" dirty="0">
                <a:solidFill>
                  <a:srgbClr val="990099"/>
                </a:solidFill>
                <a:latin typeface="Century"/>
                <a:cs typeface="Century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8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8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454025">
              <a:lnSpc>
                <a:spcPct val="100000"/>
              </a:lnSpc>
              <a:spcBef>
                <a:spcPts val="35"/>
              </a:spcBef>
            </a:pP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3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oGas</a:t>
            </a:r>
            <a:r>
              <a:rPr sz="2050" spc="-12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Gauge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empty,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Lights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7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on,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Starts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false</a:t>
            </a:r>
            <a:r>
              <a:rPr sz="2050" spc="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88900">
              <a:lnSpc>
                <a:spcPct val="100000"/>
              </a:lnSpc>
              <a:spcBef>
                <a:spcPts val="1560"/>
              </a:spcBef>
            </a:pP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Conjunctive</a:t>
            </a:r>
            <a:r>
              <a:rPr sz="2050" spc="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solidFill>
                  <a:srgbClr val="00007E"/>
                </a:solidFill>
                <a:latin typeface="Tahoma"/>
                <a:cs typeface="Tahoma"/>
              </a:rPr>
              <a:t>queries</a:t>
            </a:r>
            <a:r>
              <a:rPr sz="2050" spc="-15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13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0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3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5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10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10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-225" dirty="0">
                <a:solidFill>
                  <a:srgbClr val="990099"/>
                </a:solidFill>
                <a:latin typeface="Century"/>
                <a:cs typeface="Century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8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8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9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4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95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-225" dirty="0">
                <a:solidFill>
                  <a:srgbClr val="990099"/>
                </a:solidFill>
                <a:latin typeface="Century"/>
                <a:cs typeface="Century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2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12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-240" dirty="0">
                <a:solidFill>
                  <a:srgbClr val="990099"/>
                </a:solidFill>
                <a:latin typeface="Century"/>
                <a:cs typeface="Century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8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8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820419" marR="68580" indent="-732155">
              <a:lnSpc>
                <a:spcPct val="101000"/>
              </a:lnSpc>
              <a:spcBef>
                <a:spcPts val="1535"/>
              </a:spcBef>
            </a:pPr>
            <a:r>
              <a:rPr sz="2050" spc="-75" dirty="0">
                <a:solidFill>
                  <a:srgbClr val="00007E"/>
                </a:solidFill>
                <a:latin typeface="Tahoma"/>
                <a:cs typeface="Tahoma"/>
              </a:rPr>
              <a:t>Optimal</a:t>
            </a:r>
            <a:r>
              <a:rPr sz="2050" spc="2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007E"/>
                </a:solidFill>
                <a:latin typeface="Tahoma"/>
                <a:cs typeface="Tahoma"/>
              </a:rPr>
              <a:t>decisions</a:t>
            </a:r>
            <a:r>
              <a:rPr sz="2050" spc="-130" dirty="0">
                <a:latin typeface="Tahoma"/>
                <a:cs typeface="Tahoma"/>
              </a:rPr>
              <a:t>:</a:t>
            </a:r>
            <a:r>
              <a:rPr sz="2050" spc="24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decision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networks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include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utility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information; 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probabilistic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inference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required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outcome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action,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evidence</a:t>
            </a:r>
            <a:r>
              <a:rPr sz="2050" spc="-9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88900" marR="1177290">
              <a:lnSpc>
                <a:spcPct val="163400"/>
              </a:lnSpc>
              <a:spcBef>
                <a:spcPts val="15"/>
              </a:spcBef>
            </a:pP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Value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of </a:t>
            </a:r>
            <a:r>
              <a:rPr sz="2050" spc="-114" dirty="0">
                <a:solidFill>
                  <a:srgbClr val="00007E"/>
                </a:solidFill>
                <a:latin typeface="Tahoma"/>
                <a:cs typeface="Tahoma"/>
              </a:rPr>
              <a:t>information</a:t>
            </a:r>
            <a:r>
              <a:rPr sz="2050" spc="-114" dirty="0">
                <a:latin typeface="Tahoma"/>
                <a:cs typeface="Tahoma"/>
              </a:rPr>
              <a:t>:</a:t>
            </a:r>
            <a:r>
              <a:rPr sz="2050" spc="409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which</a:t>
            </a:r>
            <a:r>
              <a:rPr sz="2050" spc="39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evidence</a:t>
            </a:r>
            <a:r>
              <a:rPr sz="2050" spc="35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170" dirty="0">
                <a:latin typeface="Tahoma"/>
                <a:cs typeface="Tahoma"/>
              </a:rPr>
              <a:t>seek</a:t>
            </a:r>
            <a:r>
              <a:rPr sz="2050" spc="30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next? 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Sensitivity</a:t>
            </a:r>
            <a:r>
              <a:rPr sz="2050" spc="2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007E"/>
                </a:solidFill>
                <a:latin typeface="Tahoma"/>
                <a:cs typeface="Tahoma"/>
              </a:rPr>
              <a:t>analysis</a:t>
            </a:r>
            <a:r>
              <a:rPr sz="2050" spc="-13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which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values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most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critical?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00007E"/>
                </a:solidFill>
                <a:latin typeface="Tahoma"/>
                <a:cs typeface="Tahoma"/>
              </a:rPr>
              <a:t>Explanatio</a:t>
            </a:r>
            <a:r>
              <a:rPr sz="2050" spc="-180" dirty="0">
                <a:solidFill>
                  <a:srgbClr val="00007E"/>
                </a:solidFill>
                <a:latin typeface="Tahoma"/>
                <a:cs typeface="Tahoma"/>
              </a:rPr>
              <a:t>n</a:t>
            </a:r>
            <a:r>
              <a:rPr sz="2050" spc="-19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wh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</a:t>
            </a:r>
            <a:r>
              <a:rPr sz="2050" spc="-140" dirty="0">
                <a:latin typeface="Tahoma"/>
                <a:cs typeface="Tahoma"/>
              </a:rPr>
              <a:t>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29" dirty="0">
                <a:latin typeface="Tahoma"/>
                <a:cs typeface="Tahoma"/>
              </a:rPr>
              <a:t>I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need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ne</a:t>
            </a:r>
            <a:r>
              <a:rPr sz="2050" spc="-229" dirty="0">
                <a:latin typeface="Tahoma"/>
                <a:cs typeface="Tahoma"/>
              </a:rPr>
              <a:t>w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st</a:t>
            </a:r>
            <a:r>
              <a:rPr sz="2050" spc="-175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rte</a:t>
            </a:r>
            <a:r>
              <a:rPr sz="2050" spc="-85" dirty="0">
                <a:latin typeface="Tahoma"/>
                <a:cs typeface="Tahoma"/>
              </a:rPr>
              <a:t>r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mot</a:t>
            </a:r>
            <a:r>
              <a:rPr sz="2050" spc="-160" dirty="0">
                <a:latin typeface="Tahoma"/>
                <a:cs typeface="Tahoma"/>
              </a:rPr>
              <a:t>o</a:t>
            </a:r>
            <a:r>
              <a:rPr sz="2050" spc="-75" dirty="0">
                <a:latin typeface="Tahoma"/>
                <a:cs typeface="Tahoma"/>
              </a:rPr>
              <a:t>r?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Inference</a:t>
            </a:r>
            <a:r>
              <a:rPr spc="190" dirty="0"/>
              <a:t> </a:t>
            </a:r>
            <a:r>
              <a:rPr spc="140" dirty="0"/>
              <a:t>by</a:t>
            </a:r>
            <a:r>
              <a:rPr spc="235" dirty="0"/>
              <a:t> </a:t>
            </a:r>
            <a:r>
              <a:rPr spc="70" dirty="0"/>
              <a:t>enumeration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9" y="1396713"/>
            <a:ext cx="7792720" cy="1166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65" dirty="0">
                <a:latin typeface="Tahoma"/>
                <a:cs typeface="Tahoma"/>
              </a:rPr>
              <a:t>Slightly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intelligent</a:t>
            </a:r>
            <a:r>
              <a:rPr sz="2050" spc="70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way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sum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out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variables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joint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without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actually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constructing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its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explicit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representation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05" dirty="0">
                <a:latin typeface="Tahoma"/>
                <a:cs typeface="Tahoma"/>
              </a:rPr>
              <a:t>Simple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query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burglary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network: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75461" y="2501874"/>
            <a:ext cx="1203325" cy="1092200"/>
            <a:chOff x="7375461" y="2501874"/>
            <a:chExt cx="1203325" cy="1092200"/>
          </a:xfrm>
        </p:grpSpPr>
        <p:sp>
          <p:nvSpPr>
            <p:cNvPr id="5" name="object 5"/>
            <p:cNvSpPr/>
            <p:nvPr/>
          </p:nvSpPr>
          <p:spPr>
            <a:xfrm>
              <a:off x="7556004" y="2682430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30">
                  <a:moveTo>
                    <a:pt x="0" y="0"/>
                  </a:moveTo>
                  <a:lnTo>
                    <a:pt x="366788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28178" y="2954591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55283"/>
                  </a:moveTo>
                  <a:lnTo>
                    <a:pt x="138214" y="138214"/>
                  </a:lnTo>
                  <a:lnTo>
                    <a:pt x="55283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52295" y="2978708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28194" y="0"/>
                  </a:moveTo>
                  <a:lnTo>
                    <a:pt x="70497" y="70497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0701" y="2517114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0701" y="2517114"/>
              <a:ext cx="1172845" cy="537845"/>
            </a:xfrm>
            <a:custGeom>
              <a:avLst/>
              <a:gdLst/>
              <a:ahLst/>
              <a:cxnLst/>
              <a:rect l="l" t="t" r="r" b="b"/>
              <a:pathLst>
                <a:path w="1172845" h="537844">
                  <a:moveTo>
                    <a:pt x="330619" y="165315"/>
                  </a:move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close/>
                </a:path>
                <a:path w="1172845" h="537844">
                  <a:moveTo>
                    <a:pt x="1172654" y="165315"/>
                  </a:moveTo>
                  <a:lnTo>
                    <a:pt x="795553" y="537260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42350" y="2960039"/>
              <a:ext cx="139065" cy="137795"/>
            </a:xfrm>
            <a:custGeom>
              <a:avLst/>
              <a:gdLst/>
              <a:ahLst/>
              <a:cxnLst/>
              <a:rect l="l" t="t" r="r" b="b"/>
              <a:pathLst>
                <a:path w="139065" h="137794">
                  <a:moveTo>
                    <a:pt x="0" y="137629"/>
                  </a:moveTo>
                  <a:lnTo>
                    <a:pt x="138772" y="55651"/>
                  </a:lnTo>
                  <a:lnTo>
                    <a:pt x="83883" y="0"/>
                  </a:lnTo>
                  <a:lnTo>
                    <a:pt x="0" y="137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95488" y="2984169"/>
              <a:ext cx="561975" cy="566420"/>
            </a:xfrm>
            <a:custGeom>
              <a:avLst/>
              <a:gdLst/>
              <a:ahLst/>
              <a:cxnLst/>
              <a:rect l="l" t="t" r="r" b="b"/>
              <a:pathLst>
                <a:path w="561975" h="566420">
                  <a:moveTo>
                    <a:pt x="561543" y="28397"/>
                  </a:moveTo>
                  <a:lnTo>
                    <a:pt x="490766" y="70205"/>
                  </a:lnTo>
                  <a:lnTo>
                    <a:pt x="533539" y="0"/>
                  </a:lnTo>
                </a:path>
                <a:path w="561975" h="566420">
                  <a:moveTo>
                    <a:pt x="371944" y="194183"/>
                  </a:moveTo>
                  <a:lnTo>
                    <a:pt x="0" y="566127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51889" y="3455682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138214"/>
                  </a:moveTo>
                  <a:lnTo>
                    <a:pt x="138214" y="55283"/>
                  </a:lnTo>
                  <a:lnTo>
                    <a:pt x="82931" y="0"/>
                  </a:lnTo>
                  <a:lnTo>
                    <a:pt x="0" y="138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5488" y="3178352"/>
              <a:ext cx="723265" cy="372110"/>
            </a:xfrm>
            <a:custGeom>
              <a:avLst/>
              <a:gdLst/>
              <a:ahLst/>
              <a:cxnLst/>
              <a:rect l="l" t="t" r="r" b="b"/>
              <a:pathLst>
                <a:path w="723265" h="372110">
                  <a:moveTo>
                    <a:pt x="70497" y="329653"/>
                  </a:moveTo>
                  <a:lnTo>
                    <a:pt x="0" y="371944"/>
                  </a:lnTo>
                  <a:lnTo>
                    <a:pt x="42291" y="301447"/>
                  </a:lnTo>
                </a:path>
                <a:path w="723265" h="372110">
                  <a:moveTo>
                    <a:pt x="356450" y="0"/>
                  </a:moveTo>
                  <a:lnTo>
                    <a:pt x="723226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24113" y="345052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55283"/>
                  </a:moveTo>
                  <a:lnTo>
                    <a:pt x="138201" y="138201"/>
                  </a:lnTo>
                  <a:lnTo>
                    <a:pt x="55270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48217" y="3474643"/>
              <a:ext cx="71120" cy="70485"/>
            </a:xfrm>
            <a:custGeom>
              <a:avLst/>
              <a:gdLst/>
              <a:ahLst/>
              <a:cxnLst/>
              <a:rect l="l" t="t" r="r" b="b"/>
              <a:pathLst>
                <a:path w="71120" h="70485">
                  <a:moveTo>
                    <a:pt x="28206" y="0"/>
                  </a:moveTo>
                  <a:lnTo>
                    <a:pt x="70497" y="70485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73530" y="2516193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67306" y="2501887"/>
            <a:ext cx="361315" cy="361315"/>
            <a:chOff x="8367306" y="2501887"/>
            <a:chExt cx="361315" cy="361315"/>
          </a:xfrm>
        </p:grpSpPr>
        <p:sp>
          <p:nvSpPr>
            <p:cNvPr id="18" name="object 18"/>
            <p:cNvSpPr/>
            <p:nvPr/>
          </p:nvSpPr>
          <p:spPr>
            <a:xfrm>
              <a:off x="8382546" y="2517127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2" y="324702"/>
                  </a:lnTo>
                  <a:lnTo>
                    <a:pt x="248750" y="308038"/>
                  </a:lnTo>
                  <a:lnTo>
                    <a:pt x="282205" y="282192"/>
                  </a:lnTo>
                  <a:lnTo>
                    <a:pt x="308051" y="248737"/>
                  </a:lnTo>
                  <a:lnTo>
                    <a:pt x="324714" y="209249"/>
                  </a:lnTo>
                  <a:lnTo>
                    <a:pt x="330619" y="165303"/>
                  </a:lnTo>
                  <a:lnTo>
                    <a:pt x="324714" y="121357"/>
                  </a:lnTo>
                  <a:lnTo>
                    <a:pt x="308051" y="81868"/>
                  </a:lnTo>
                  <a:lnTo>
                    <a:pt x="282205" y="48413"/>
                  </a:lnTo>
                  <a:lnTo>
                    <a:pt x="248750" y="22567"/>
                  </a:lnTo>
                  <a:lnTo>
                    <a:pt x="209262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2546" y="2517127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4" y="121357"/>
                  </a:lnTo>
                  <a:lnTo>
                    <a:pt x="308051" y="81868"/>
                  </a:lnTo>
                  <a:lnTo>
                    <a:pt x="282205" y="48413"/>
                  </a:lnTo>
                  <a:lnTo>
                    <a:pt x="248750" y="22567"/>
                  </a:lnTo>
                  <a:lnTo>
                    <a:pt x="209262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2" y="324702"/>
                  </a:lnTo>
                  <a:lnTo>
                    <a:pt x="248750" y="308038"/>
                  </a:lnTo>
                  <a:lnTo>
                    <a:pt x="282205" y="282192"/>
                  </a:lnTo>
                  <a:lnTo>
                    <a:pt x="308051" y="248737"/>
                  </a:lnTo>
                  <a:lnTo>
                    <a:pt x="324714" y="209249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65375" y="2516206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75461" y="3493731"/>
            <a:ext cx="361315" cy="361315"/>
            <a:chOff x="7375461" y="3493731"/>
            <a:chExt cx="361315" cy="361315"/>
          </a:xfrm>
        </p:grpSpPr>
        <p:sp>
          <p:nvSpPr>
            <p:cNvPr id="22" name="object 22"/>
            <p:cNvSpPr/>
            <p:nvPr/>
          </p:nvSpPr>
          <p:spPr>
            <a:xfrm>
              <a:off x="7390701" y="3508971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90701" y="3508971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483487" y="3508050"/>
            <a:ext cx="145415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871383" y="2997796"/>
            <a:ext cx="361315" cy="361315"/>
            <a:chOff x="7871383" y="2997796"/>
            <a:chExt cx="361315" cy="361315"/>
          </a:xfrm>
        </p:grpSpPr>
        <p:sp>
          <p:nvSpPr>
            <p:cNvPr id="26" name="object 26"/>
            <p:cNvSpPr/>
            <p:nvPr/>
          </p:nvSpPr>
          <p:spPr>
            <a:xfrm>
              <a:off x="7886623" y="3013036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86623" y="3013036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15"/>
                  </a:move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59483" y="3012129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67604" y="3494018"/>
            <a:ext cx="360680" cy="360680"/>
            <a:chOff x="8367604" y="3494018"/>
            <a:chExt cx="360680" cy="360680"/>
          </a:xfrm>
        </p:grpSpPr>
        <p:sp>
          <p:nvSpPr>
            <p:cNvPr id="30" name="object 30"/>
            <p:cNvSpPr/>
            <p:nvPr/>
          </p:nvSpPr>
          <p:spPr>
            <a:xfrm>
              <a:off x="8382558" y="3508971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82558" y="3508971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435467" y="3508050"/>
            <a:ext cx="22479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5" dirty="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29</a:t>
            </a:fld>
            <a:endParaRPr spc="20" dirty="0"/>
          </a:p>
        </p:txBody>
      </p:sp>
      <p:sp>
        <p:nvSpPr>
          <p:cNvPr id="33" name="object 33"/>
          <p:cNvSpPr txBox="1"/>
          <p:nvPr/>
        </p:nvSpPr>
        <p:spPr>
          <a:xfrm>
            <a:off x="1130300" y="2539713"/>
            <a:ext cx="11398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0301" y="2856705"/>
            <a:ext cx="24041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4900" y="3172172"/>
            <a:ext cx="5703570" cy="1168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2280"/>
              </a:lnSpc>
              <a:spcBef>
                <a:spcPts val="114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38100">
              <a:lnSpc>
                <a:spcPts val="2760"/>
              </a:lnSpc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50" spc="225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-15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22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50" spc="225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-20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b="0" i="1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20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1480"/>
              </a:spcBef>
            </a:pPr>
            <a:r>
              <a:rPr sz="2050" spc="-114" dirty="0">
                <a:latin typeface="Tahoma"/>
                <a:cs typeface="Tahoma"/>
              </a:rPr>
              <a:t>Rewrite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full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joint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entries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using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product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75" dirty="0">
                <a:latin typeface="Tahoma"/>
                <a:cs typeface="Tahoma"/>
              </a:rPr>
              <a:t>CPT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entries: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6801" y="4315173"/>
            <a:ext cx="6268085" cy="1483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5565">
              <a:lnSpc>
                <a:spcPts val="2280"/>
              </a:lnSpc>
              <a:spcBef>
                <a:spcPts val="114"/>
              </a:spcBef>
            </a:pP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76200">
              <a:lnSpc>
                <a:spcPts val="2530"/>
              </a:lnSpc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50" spc="60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8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spc="40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450" spc="45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6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b="0" i="1" spc="41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4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4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4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76200">
              <a:lnSpc>
                <a:spcPts val="2710"/>
              </a:lnSpc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12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60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8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spc="40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40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6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b="0" i="1" spc="41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75565">
              <a:lnSpc>
                <a:spcPct val="100000"/>
              </a:lnSpc>
              <a:spcBef>
                <a:spcPts val="1480"/>
              </a:spcBef>
            </a:pPr>
            <a:r>
              <a:rPr sz="2050" spc="-130" dirty="0">
                <a:latin typeface="Tahoma"/>
                <a:cs typeface="Tahoma"/>
              </a:rPr>
              <a:t>Recursive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depth-first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enumeration: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40" dirty="0">
                <a:latin typeface="Tahoma"/>
                <a:cs typeface="Tahoma"/>
              </a:rPr>
              <a:t>space,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2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4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10" dirty="0">
                <a:latin typeface="Tahoma"/>
                <a:cs typeface="Tahoma"/>
              </a:rPr>
              <a:t>time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400" spc="55" dirty="0"/>
              <a:t>Representing Knowledge in an Uncertain Domain</a:t>
            </a:r>
            <a:endParaRPr sz="2400"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1092200" y="1396713"/>
            <a:ext cx="7083425" cy="454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30480" indent="-635">
              <a:lnSpc>
                <a:spcPct val="101000"/>
              </a:lnSpc>
              <a:spcBef>
                <a:spcPts val="90"/>
              </a:spcBef>
            </a:pPr>
            <a:r>
              <a:rPr lang="en-US" sz="2050" b="1" spc="60" dirty="0">
                <a:latin typeface="Tahoma"/>
                <a:cs typeface="Tahoma"/>
              </a:rPr>
              <a:t>Bayesian networks: </a:t>
            </a:r>
            <a:r>
              <a:rPr lang="en-US" sz="2050" spc="60" dirty="0">
                <a:latin typeface="Tahoma"/>
                <a:cs typeface="Tahoma"/>
              </a:rPr>
              <a:t>represents dependencies among variables.</a:t>
            </a:r>
          </a:p>
          <a:p>
            <a:pPr marL="50800" marR="30480" indent="-635">
              <a:lnSpc>
                <a:spcPct val="101000"/>
              </a:lnSpc>
              <a:spcBef>
                <a:spcPts val="90"/>
              </a:spcBef>
            </a:pPr>
            <a:endParaRPr lang="en-US" sz="2050" spc="60" dirty="0">
              <a:latin typeface="Tahoma"/>
              <a:cs typeface="Tahoma"/>
            </a:endParaRPr>
          </a:p>
          <a:p>
            <a:pPr marL="50800" marR="30480" indent="-635">
              <a:lnSpc>
                <a:spcPct val="101000"/>
              </a:lnSpc>
              <a:spcBef>
                <a:spcPts val="90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simple,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lang="en-US" sz="2050" spc="-105" dirty="0">
                <a:latin typeface="Tahoma"/>
                <a:cs typeface="Tahoma"/>
              </a:rPr>
              <a:t>directed graph in which each node is annotated with quantitative probability information</a:t>
            </a:r>
            <a:endParaRPr sz="205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110" dirty="0">
                <a:latin typeface="Tahoma"/>
                <a:cs typeface="Tahoma"/>
              </a:rPr>
              <a:t>Syntax:</a:t>
            </a:r>
            <a:endParaRPr sz="2050" dirty="0">
              <a:latin typeface="Tahoma"/>
              <a:cs typeface="Tahoma"/>
            </a:endParaRPr>
          </a:p>
          <a:p>
            <a:pPr marL="416559">
              <a:lnSpc>
                <a:spcPct val="100000"/>
              </a:lnSpc>
              <a:spcBef>
                <a:spcPts val="35"/>
              </a:spcBef>
            </a:pP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00" dirty="0">
                <a:latin typeface="Tahoma"/>
                <a:cs typeface="Tahoma"/>
              </a:rPr>
              <a:t>o</a:t>
            </a:r>
            <a:r>
              <a:rPr sz="2050" spc="-175" dirty="0">
                <a:latin typeface="Tahoma"/>
                <a:cs typeface="Tahoma"/>
              </a:rPr>
              <a:t>des</a:t>
            </a:r>
            <a:r>
              <a:rPr sz="2050" spc="-100" dirty="0">
                <a:latin typeface="Tahoma"/>
                <a:cs typeface="Tahoma"/>
              </a:rPr>
              <a:t>,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</a:t>
            </a:r>
            <a:r>
              <a:rPr sz="2050" spc="-150" dirty="0">
                <a:latin typeface="Tahoma"/>
                <a:cs typeface="Tahoma"/>
              </a:rPr>
              <a:t>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</a:t>
            </a:r>
            <a:r>
              <a:rPr sz="2050" spc="-190" dirty="0">
                <a:latin typeface="Tahoma"/>
                <a:cs typeface="Tahoma"/>
              </a:rPr>
              <a:t>a</a:t>
            </a:r>
            <a:r>
              <a:rPr sz="2050" spc="-105" dirty="0">
                <a:latin typeface="Tahoma"/>
                <a:cs typeface="Tahoma"/>
              </a:rPr>
              <a:t>riable</a:t>
            </a:r>
            <a:endParaRPr sz="2050" dirty="0">
              <a:latin typeface="Tahoma"/>
              <a:cs typeface="Tahoma"/>
            </a:endParaRPr>
          </a:p>
          <a:p>
            <a:pPr marL="416559">
              <a:lnSpc>
                <a:spcPct val="100000"/>
              </a:lnSpc>
              <a:spcBef>
                <a:spcPts val="35"/>
              </a:spcBef>
            </a:pP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directed,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acyclic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graph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(link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≈</a:t>
            </a:r>
            <a:r>
              <a:rPr sz="2050" spc="20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55" dirty="0">
                <a:latin typeface="Tahoma"/>
                <a:cs typeface="Tahoma"/>
              </a:rPr>
              <a:t>“directly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influences”)</a:t>
            </a:r>
            <a:endParaRPr sz="2050" dirty="0">
              <a:latin typeface="Tahoma"/>
              <a:cs typeface="Tahoma"/>
            </a:endParaRPr>
          </a:p>
          <a:p>
            <a:pPr marL="415925">
              <a:lnSpc>
                <a:spcPct val="100000"/>
              </a:lnSpc>
              <a:spcBef>
                <a:spcPts val="25"/>
              </a:spcBef>
            </a:pP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distribution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node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its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parents:</a:t>
            </a:r>
            <a:endParaRPr sz="2050" dirty="0">
              <a:latin typeface="Tahoma"/>
              <a:cs typeface="Tahoma"/>
            </a:endParaRPr>
          </a:p>
          <a:p>
            <a:pPr marL="781685">
              <a:lnSpc>
                <a:spcPct val="100000"/>
              </a:lnSpc>
              <a:spcBef>
                <a:spcPts val="35"/>
              </a:spcBef>
            </a:pPr>
            <a:r>
              <a:rPr sz="2050" spc="8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8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2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80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Parents</a:t>
            </a:r>
            <a:r>
              <a:rPr sz="2050" spc="8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2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8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sz="2050" dirty="0">
              <a:latin typeface="Garamond"/>
              <a:cs typeface="Garamond"/>
            </a:endParaRPr>
          </a:p>
          <a:p>
            <a:pPr marL="50800" marR="943610">
              <a:lnSpc>
                <a:spcPct val="101200"/>
              </a:lnSpc>
              <a:spcBef>
                <a:spcPts val="1535"/>
              </a:spcBef>
            </a:pPr>
            <a:r>
              <a:rPr sz="2050" spc="-190" dirty="0">
                <a:latin typeface="Tahoma"/>
                <a:cs typeface="Tahoma"/>
              </a:rPr>
              <a:t>In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simplest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case,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</a:t>
            </a:r>
            <a:r>
              <a:rPr sz="2050" spc="-110" dirty="0">
                <a:latin typeface="Tahoma"/>
                <a:cs typeface="Tahoma"/>
              </a:rPr>
              <a:t>n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</a:t>
            </a:r>
            <a:r>
              <a:rPr sz="2050" spc="-220" dirty="0">
                <a:latin typeface="Tahoma"/>
                <a:cs typeface="Tahoma"/>
              </a:rPr>
              <a:t>p</a:t>
            </a:r>
            <a:r>
              <a:rPr sz="2050" spc="-150" dirty="0">
                <a:latin typeface="Tahoma"/>
                <a:cs typeface="Tahoma"/>
              </a:rPr>
              <a:t>resente</a:t>
            </a:r>
            <a:r>
              <a:rPr sz="2050" spc="-170" dirty="0">
                <a:latin typeface="Tahoma"/>
                <a:cs typeface="Tahoma"/>
              </a:rPr>
              <a:t>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as 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conditional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probability</a:t>
            </a:r>
            <a:r>
              <a:rPr sz="2050" spc="44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table</a:t>
            </a:r>
            <a:r>
              <a:rPr sz="2050" spc="43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30" dirty="0">
                <a:latin typeface="Tahoma"/>
                <a:cs typeface="Tahoma"/>
              </a:rPr>
              <a:t>(CPT) </a:t>
            </a:r>
            <a:r>
              <a:rPr sz="2050" spc="-105" dirty="0">
                <a:latin typeface="Tahoma"/>
                <a:cs typeface="Tahoma"/>
              </a:rPr>
              <a:t>giving </a:t>
            </a:r>
            <a:r>
              <a:rPr sz="2050" spc="-125" dirty="0">
                <a:latin typeface="Tahoma"/>
                <a:cs typeface="Tahoma"/>
              </a:rPr>
              <a:t>the 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distribution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17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5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41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combination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parent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values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746D2-305A-4D34-A61A-CE15B669520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4E538-BA3D-4D44-8096-EEC13EA9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144250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Enumeration</a:t>
            </a:r>
            <a:r>
              <a:rPr spc="185" dirty="0"/>
              <a:t> </a:t>
            </a:r>
            <a:r>
              <a:rPr spc="7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1582" y="1488973"/>
            <a:ext cx="7786370" cy="5172075"/>
            <a:chOff x="1181582" y="1488973"/>
            <a:chExt cx="7786370" cy="5172075"/>
          </a:xfrm>
        </p:grpSpPr>
        <p:sp>
          <p:nvSpPr>
            <p:cNvPr id="4" name="object 4"/>
            <p:cNvSpPr/>
            <p:nvPr/>
          </p:nvSpPr>
          <p:spPr>
            <a:xfrm>
              <a:off x="1188567" y="149595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501292"/>
              <a:ext cx="0" cy="5153025"/>
            </a:xfrm>
            <a:custGeom>
              <a:avLst/>
              <a:gdLst/>
              <a:ahLst/>
              <a:cxnLst/>
              <a:rect l="l" t="t" r="r" b="b"/>
              <a:pathLst>
                <a:path h="5153025">
                  <a:moveTo>
                    <a:pt x="0" y="515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1635" y="4363364"/>
              <a:ext cx="7317105" cy="0"/>
            </a:xfrm>
            <a:custGeom>
              <a:avLst/>
              <a:gdLst/>
              <a:ahLst/>
              <a:cxnLst/>
              <a:rect l="l" t="t" r="r" b="b"/>
              <a:pathLst>
                <a:path w="7317105">
                  <a:moveTo>
                    <a:pt x="0" y="0"/>
                  </a:moveTo>
                  <a:lnTo>
                    <a:pt x="7316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7488" y="1559599"/>
            <a:ext cx="7324725" cy="48475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2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-10" dirty="0">
                <a:solidFill>
                  <a:srgbClr val="B30000"/>
                </a:solidFill>
                <a:latin typeface="Bookman Old Style"/>
                <a:cs typeface="Bookman Old Style"/>
              </a:rPr>
              <a:t>Enumer</a:t>
            </a:r>
            <a:r>
              <a:rPr sz="1700" b="0" spc="-100" dirty="0">
                <a:solidFill>
                  <a:srgbClr val="B30000"/>
                </a:solidFill>
                <a:latin typeface="Bookman Old Style"/>
                <a:cs typeface="Bookman Old Style"/>
              </a:rPr>
              <a:t>a</a:t>
            </a:r>
            <a:r>
              <a:rPr sz="1700" b="0" spc="75" dirty="0">
                <a:solidFill>
                  <a:srgbClr val="B30000"/>
                </a:solidFill>
                <a:latin typeface="Bookman Old Style"/>
                <a:cs typeface="Bookman Old Style"/>
              </a:rPr>
              <a:t>tion-As</a:t>
            </a:r>
            <a:r>
              <a:rPr sz="1700" b="0" spc="80" dirty="0">
                <a:solidFill>
                  <a:srgbClr val="B30000"/>
                </a:solidFill>
                <a:latin typeface="Bookman Old Style"/>
                <a:cs typeface="Bookman Old Style"/>
              </a:rPr>
              <a:t>k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5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7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spc="45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7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-170" dirty="0">
                <a:solidFill>
                  <a:srgbClr val="004B00"/>
                </a:solidFill>
                <a:latin typeface="Bookman Old Style"/>
                <a:cs typeface="Bookman Old Style"/>
              </a:rPr>
              <a:t>b</a:t>
            </a:r>
            <a:r>
              <a:rPr sz="1700" b="0" i="1" spc="-185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distribution</a:t>
            </a:r>
            <a:r>
              <a:rPr sz="1700" spc="125" dirty="0">
                <a:latin typeface="Gill Sans MT"/>
                <a:cs typeface="Gill Sans MT"/>
              </a:rPr>
              <a:t> </a:t>
            </a:r>
            <a:r>
              <a:rPr sz="1700" spc="-105" dirty="0">
                <a:latin typeface="Gill Sans MT"/>
                <a:cs typeface="Gill Sans MT"/>
              </a:rPr>
              <a:t>ove</a:t>
            </a:r>
            <a:r>
              <a:rPr sz="1700" spc="-75" dirty="0">
                <a:latin typeface="Gill Sans MT"/>
                <a:cs typeface="Gill Sans MT"/>
              </a:rPr>
              <a:t>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endParaRPr sz="1700">
              <a:latin typeface="Bookman Old Style"/>
              <a:cs typeface="Bookman Old Style"/>
            </a:endParaRPr>
          </a:p>
          <a:p>
            <a:pPr marL="386715">
              <a:lnSpc>
                <a:spcPct val="100000"/>
              </a:lnSpc>
              <a:spcBef>
                <a:spcPts val="140"/>
              </a:spcBef>
              <a:tabLst>
                <a:tab pos="1558925" algn="l"/>
              </a:tabLst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inputs</a:t>
            </a:r>
            <a:r>
              <a:rPr sz="1700" spc="45" dirty="0">
                <a:latin typeface="Gill Sans MT"/>
                <a:cs typeface="Gill Sans MT"/>
              </a:rPr>
              <a:t>:</a:t>
            </a:r>
            <a:r>
              <a:rPr sz="1700" spc="235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60" dirty="0">
                <a:latin typeface="Gill Sans MT"/>
                <a:cs typeface="Gill Sans MT"/>
              </a:rPr>
              <a:t>,	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3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query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variable</a:t>
            </a:r>
            <a:endParaRPr sz="1700">
              <a:latin typeface="Gill Sans MT"/>
              <a:cs typeface="Gill Sans MT"/>
            </a:endParaRPr>
          </a:p>
          <a:p>
            <a:pPr marL="1206500">
              <a:lnSpc>
                <a:spcPct val="100000"/>
              </a:lnSpc>
              <a:spcBef>
                <a:spcPts val="160"/>
              </a:spcBef>
            </a:pPr>
            <a:r>
              <a:rPr sz="1700" spc="5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50" dirty="0">
                <a:latin typeface="Gill Sans MT"/>
                <a:cs typeface="Gill Sans MT"/>
              </a:rPr>
              <a:t>,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observed</a:t>
            </a:r>
            <a:r>
              <a:rPr sz="1700" spc="9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values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for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variables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40" dirty="0">
                <a:latin typeface="Century"/>
                <a:cs typeface="Century"/>
              </a:rPr>
              <a:t>E</a:t>
            </a:r>
            <a:endParaRPr sz="1700">
              <a:latin typeface="Century"/>
              <a:cs typeface="Century"/>
            </a:endParaRPr>
          </a:p>
          <a:p>
            <a:pPr marL="1206500">
              <a:lnSpc>
                <a:spcPct val="100000"/>
              </a:lnSpc>
              <a:spcBef>
                <a:spcPts val="155"/>
              </a:spcBef>
            </a:pP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-95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Bayesian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95" dirty="0">
                <a:latin typeface="Gill Sans MT"/>
                <a:cs typeface="Gill Sans MT"/>
              </a:rPr>
              <a:t>network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with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variables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245" dirty="0">
                <a:latin typeface="Cambria"/>
                <a:cs typeface="Cambria"/>
              </a:rPr>
              <a:t>{</a:t>
            </a:r>
            <a:r>
              <a:rPr sz="1700" b="0" i="1" spc="245" dirty="0">
                <a:latin typeface="Bookman Old Style"/>
                <a:cs typeface="Bookman Old Style"/>
              </a:rPr>
              <a:t>X</a:t>
            </a:r>
            <a:r>
              <a:rPr sz="1700" spc="245" dirty="0">
                <a:latin typeface="Cambria"/>
                <a:cs typeface="Cambria"/>
              </a:rPr>
              <a:t>}</a:t>
            </a:r>
            <a:r>
              <a:rPr sz="1700" spc="455" dirty="0">
                <a:latin typeface="Cambria"/>
                <a:cs typeface="Cambria"/>
              </a:rPr>
              <a:t> </a:t>
            </a:r>
            <a:r>
              <a:rPr sz="1700" spc="-10" dirty="0">
                <a:latin typeface="Cambria"/>
                <a:cs typeface="Cambria"/>
              </a:rPr>
              <a:t>∪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40" dirty="0">
                <a:latin typeface="Century"/>
                <a:cs typeface="Century"/>
              </a:rPr>
              <a:t>E</a:t>
            </a:r>
            <a:r>
              <a:rPr sz="1700" spc="360" dirty="0">
                <a:latin typeface="Century"/>
                <a:cs typeface="Century"/>
              </a:rPr>
              <a:t> </a:t>
            </a:r>
            <a:r>
              <a:rPr sz="1700" spc="-10" dirty="0">
                <a:latin typeface="Cambria"/>
                <a:cs typeface="Cambria"/>
              </a:rPr>
              <a:t>∪</a:t>
            </a:r>
            <a:r>
              <a:rPr sz="1700" spc="445" dirty="0">
                <a:latin typeface="Cambria"/>
                <a:cs typeface="Cambria"/>
              </a:rPr>
              <a:t> </a:t>
            </a:r>
            <a:r>
              <a:rPr sz="1700" spc="265" dirty="0">
                <a:latin typeface="Century"/>
                <a:cs typeface="Century"/>
              </a:rPr>
              <a:t>Y</a:t>
            </a:r>
            <a:endParaRPr sz="1700">
              <a:latin typeface="Century"/>
              <a:cs typeface="Century"/>
            </a:endParaRPr>
          </a:p>
          <a:p>
            <a:pPr marL="386715">
              <a:lnSpc>
                <a:spcPct val="100000"/>
              </a:lnSpc>
              <a:spcBef>
                <a:spcPts val="865"/>
              </a:spcBef>
            </a:pPr>
            <a:r>
              <a:rPr sz="1700" spc="135" dirty="0">
                <a:latin typeface="Century"/>
                <a:cs typeface="Century"/>
              </a:rPr>
              <a:t>Q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254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distribution</a:t>
            </a:r>
            <a:r>
              <a:rPr sz="1700" spc="125" dirty="0">
                <a:latin typeface="Gill Sans MT"/>
                <a:cs typeface="Gill Sans MT"/>
              </a:rPr>
              <a:t> </a:t>
            </a:r>
            <a:r>
              <a:rPr sz="1700" spc="-105" dirty="0">
                <a:latin typeface="Gill Sans MT"/>
                <a:cs typeface="Gill Sans MT"/>
              </a:rPr>
              <a:t>ove</a:t>
            </a:r>
            <a:r>
              <a:rPr sz="1700" spc="-75" dirty="0">
                <a:latin typeface="Gill Sans MT"/>
                <a:cs typeface="Gill Sans MT"/>
              </a:rPr>
              <a:t>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5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emp</a:t>
            </a:r>
            <a:r>
              <a:rPr sz="1700" spc="-75" dirty="0">
                <a:latin typeface="Gill Sans MT"/>
                <a:cs typeface="Gill Sans MT"/>
              </a:rPr>
              <a:t>t</a:t>
            </a:r>
            <a:r>
              <a:rPr sz="1700" spc="-5" dirty="0">
                <a:latin typeface="Gill Sans MT"/>
                <a:cs typeface="Gill Sans MT"/>
              </a:rPr>
              <a:t>y</a:t>
            </a:r>
            <a:endParaRPr sz="1700">
              <a:latin typeface="Gill Sans MT"/>
              <a:cs typeface="Gill Sans MT"/>
            </a:endParaRPr>
          </a:p>
          <a:p>
            <a:pPr marL="386715">
              <a:lnSpc>
                <a:spcPct val="100000"/>
              </a:lnSpc>
              <a:spcBef>
                <a:spcPts val="155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1700" spc="1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each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60" baseline="-11574" dirty="0">
                <a:solidFill>
                  <a:srgbClr val="004B00"/>
                </a:solidFill>
                <a:latin typeface="Trebuchet MS"/>
                <a:cs typeface="Trebuchet MS"/>
              </a:rPr>
              <a:t>i</a:t>
            </a:r>
            <a:r>
              <a:rPr sz="1800" i="1" spc="315" baseline="-11574" dirty="0">
                <a:solidFill>
                  <a:srgbClr val="004B00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798195">
              <a:lnSpc>
                <a:spcPct val="100000"/>
              </a:lnSpc>
              <a:spcBef>
                <a:spcPts val="155"/>
              </a:spcBef>
            </a:pPr>
            <a:r>
              <a:rPr sz="1700" spc="-55" dirty="0">
                <a:latin typeface="Gill Sans MT"/>
                <a:cs typeface="Gill Sans MT"/>
              </a:rPr>
              <a:t>extend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3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45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with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60" baseline="-11574" dirty="0">
                <a:solidFill>
                  <a:srgbClr val="004B00"/>
                </a:solidFill>
                <a:latin typeface="Trebuchet MS"/>
                <a:cs typeface="Trebuchet MS"/>
              </a:rPr>
              <a:t>i</a:t>
            </a:r>
            <a:r>
              <a:rPr sz="1800" i="1" spc="315" baseline="-11574" dirty="0">
                <a:solidFill>
                  <a:srgbClr val="004B00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for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endParaRPr sz="1700">
              <a:latin typeface="Bookman Old Style"/>
              <a:cs typeface="Bookman Old Style"/>
            </a:endParaRPr>
          </a:p>
          <a:p>
            <a:pPr marL="386715" marR="2805430" indent="411480">
              <a:lnSpc>
                <a:spcPts val="2200"/>
              </a:lnSpc>
              <a:spcBef>
                <a:spcPts val="85"/>
              </a:spcBef>
            </a:pPr>
            <a:r>
              <a:rPr sz="1700" spc="5" dirty="0">
                <a:latin typeface="Century"/>
                <a:cs typeface="Century"/>
              </a:rPr>
              <a:t>Q</a:t>
            </a:r>
            <a:r>
              <a:rPr sz="1700" spc="5" dirty="0">
                <a:latin typeface="Arial"/>
                <a:cs typeface="Arial"/>
              </a:rPr>
              <a:t>(</a:t>
            </a:r>
            <a:r>
              <a:rPr sz="1700" b="0" i="1" spc="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7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-352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b="0" spc="45" dirty="0">
                <a:latin typeface="Bookman Old Style"/>
                <a:cs typeface="Bookman Old Style"/>
              </a:rPr>
              <a:t>Enumerate-All</a:t>
            </a:r>
            <a:r>
              <a:rPr sz="1700" spc="45" dirty="0">
                <a:latin typeface="Gill Sans MT"/>
                <a:cs typeface="Gill Sans MT"/>
              </a:rPr>
              <a:t>(</a:t>
            </a:r>
            <a:r>
              <a:rPr sz="1700" b="0" spc="45" dirty="0">
                <a:latin typeface="Bookman Old Style"/>
                <a:cs typeface="Bookman Old Style"/>
              </a:rPr>
              <a:t>Vars</a:t>
            </a:r>
            <a:r>
              <a:rPr sz="1700" spc="45" dirty="0">
                <a:latin typeface="Gill Sans MT"/>
                <a:cs typeface="Gill Sans MT"/>
              </a:rPr>
              <a:t>[</a:t>
            </a:r>
            <a:r>
              <a:rPr sz="1700" b="0" i="1" spc="45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45" dirty="0">
                <a:latin typeface="Gill Sans MT"/>
                <a:cs typeface="Gill Sans MT"/>
              </a:rPr>
              <a:t>],</a:t>
            </a:r>
            <a:r>
              <a:rPr sz="1700" spc="-235" dirty="0">
                <a:latin typeface="Gill Sans MT"/>
                <a:cs typeface="Gill Sans MT"/>
              </a:rPr>
              <a:t> </a:t>
            </a:r>
            <a:r>
              <a:rPr sz="1700" spc="55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55" dirty="0">
                <a:latin typeface="Gill Sans MT"/>
                <a:cs typeface="Gill Sans MT"/>
              </a:rPr>
              <a:t>) </a:t>
            </a:r>
            <a:r>
              <a:rPr sz="1700" spc="-459" dirty="0">
                <a:latin typeface="Gill Sans MT"/>
                <a:cs typeface="Gill Sans MT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90" dirty="0">
                <a:latin typeface="Bookman Old Style"/>
                <a:cs typeface="Bookman Old Style"/>
              </a:rPr>
              <a:t>Normaliz</a:t>
            </a:r>
            <a:r>
              <a:rPr sz="1700" b="0" spc="60" dirty="0">
                <a:latin typeface="Bookman Old Style"/>
                <a:cs typeface="Bookman Old Style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35" dirty="0">
                <a:latin typeface="Century"/>
                <a:cs typeface="Century"/>
              </a:rPr>
              <a:t>Q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24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Gill Sans MT"/>
              <a:cs typeface="Gill Sans MT"/>
            </a:endParaRPr>
          </a:p>
          <a:p>
            <a:pPr marL="114300"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-10" dirty="0">
                <a:solidFill>
                  <a:srgbClr val="B30000"/>
                </a:solidFill>
                <a:latin typeface="Bookman Old Style"/>
                <a:cs typeface="Bookman Old Style"/>
              </a:rPr>
              <a:t>Enumer</a:t>
            </a:r>
            <a:r>
              <a:rPr sz="1700" b="0" spc="-100" dirty="0">
                <a:solidFill>
                  <a:srgbClr val="B30000"/>
                </a:solidFill>
                <a:latin typeface="Bookman Old Style"/>
                <a:cs typeface="Bookman Old Style"/>
              </a:rPr>
              <a:t>a</a:t>
            </a:r>
            <a:r>
              <a:rPr sz="1700" b="0" spc="245" dirty="0">
                <a:solidFill>
                  <a:srgbClr val="B30000"/>
                </a:solidFill>
                <a:latin typeface="Bookman Old Style"/>
                <a:cs typeface="Bookman Old Style"/>
              </a:rPr>
              <a:t>te-Al</a:t>
            </a:r>
            <a:r>
              <a:rPr sz="1700" b="0" spc="155" dirty="0">
                <a:solidFill>
                  <a:srgbClr val="B30000"/>
                </a:solidFill>
                <a:latin typeface="Bookman Old Style"/>
                <a:cs typeface="Bookman Old Style"/>
              </a:rPr>
              <a:t>l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30" dirty="0">
                <a:solidFill>
                  <a:srgbClr val="004B00"/>
                </a:solidFill>
                <a:latin typeface="Bookman Old Style"/>
                <a:cs typeface="Bookman Old Style"/>
              </a:rPr>
              <a:t>var</a:t>
            </a:r>
            <a:r>
              <a:rPr sz="1700" b="0" i="1" spc="-160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spc="7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spc="45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real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num</a:t>
            </a:r>
            <a:r>
              <a:rPr sz="1700" spc="25" dirty="0">
                <a:latin typeface="Gill Sans MT"/>
                <a:cs typeface="Gill Sans MT"/>
              </a:rPr>
              <a:t>b</a:t>
            </a:r>
            <a:r>
              <a:rPr sz="1700" spc="-110" dirty="0">
                <a:latin typeface="Gill Sans MT"/>
                <a:cs typeface="Gill Sans MT"/>
              </a:rPr>
              <a:t>er</a:t>
            </a:r>
            <a:endParaRPr sz="1700">
              <a:latin typeface="Gill Sans MT"/>
              <a:cs typeface="Gill Sans MT"/>
            </a:endParaRPr>
          </a:p>
          <a:p>
            <a:pPr marL="386715">
              <a:lnSpc>
                <a:spcPct val="100000"/>
              </a:lnSpc>
              <a:spcBef>
                <a:spcPts val="160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-25" dirty="0">
                <a:latin typeface="Bookman Old Style"/>
                <a:cs typeface="Bookman Old Style"/>
              </a:rPr>
              <a:t>Empty?</a:t>
            </a:r>
            <a:r>
              <a:rPr sz="1700" spc="-25" dirty="0">
                <a:latin typeface="Gill Sans MT"/>
                <a:cs typeface="Gill Sans MT"/>
              </a:rPr>
              <a:t>(</a:t>
            </a:r>
            <a:r>
              <a:rPr sz="1700" b="0" i="1" spc="-25" dirty="0">
                <a:solidFill>
                  <a:srgbClr val="004B00"/>
                </a:solidFill>
                <a:latin typeface="Bookman Old Style"/>
                <a:cs typeface="Bookman Old Style"/>
              </a:rPr>
              <a:t>vars</a:t>
            </a:r>
            <a:r>
              <a:rPr sz="1700" spc="-25" dirty="0">
                <a:latin typeface="Gill Sans MT"/>
                <a:cs typeface="Gill Sans MT"/>
              </a:rPr>
              <a:t>)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4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 </a:t>
            </a:r>
            <a:r>
              <a:rPr sz="1700" spc="-15" dirty="0">
                <a:latin typeface="Gill Sans MT"/>
                <a:cs typeface="Gill Sans MT"/>
              </a:rPr>
              <a:t>1.0</a:t>
            </a:r>
            <a:endParaRPr sz="1700">
              <a:latin typeface="Gill Sans MT"/>
              <a:cs typeface="Gill Sans MT"/>
            </a:endParaRPr>
          </a:p>
          <a:p>
            <a:pPr marL="386715">
              <a:lnSpc>
                <a:spcPct val="100000"/>
              </a:lnSpc>
              <a:spcBef>
                <a:spcPts val="155"/>
              </a:spcBef>
            </a:pPr>
            <a:r>
              <a:rPr sz="1700" b="0" i="1" spc="125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b="0" spc="140" dirty="0">
                <a:latin typeface="Bookman Old Style"/>
                <a:cs typeface="Bookman Old Style"/>
              </a:rPr>
              <a:t>Firs</a:t>
            </a:r>
            <a:r>
              <a:rPr sz="1700" b="0" spc="120" dirty="0">
                <a:latin typeface="Bookman Old Style"/>
                <a:cs typeface="Bookman Old Style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30" dirty="0">
                <a:solidFill>
                  <a:srgbClr val="004B00"/>
                </a:solidFill>
                <a:latin typeface="Bookman Old Style"/>
                <a:cs typeface="Bookman Old Style"/>
              </a:rPr>
              <a:t>var</a:t>
            </a:r>
            <a:r>
              <a:rPr sz="1700" b="0" i="1" spc="-160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38671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125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ha</a:t>
            </a:r>
            <a:r>
              <a:rPr sz="1700" dirty="0">
                <a:latin typeface="Gill Sans MT"/>
                <a:cs typeface="Gill Sans MT"/>
              </a:rPr>
              <a:t>s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b="0" i="1" spc="-204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3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3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endParaRPr sz="1700">
              <a:latin typeface="Century"/>
              <a:cs typeface="Century"/>
            </a:endParaRPr>
          </a:p>
          <a:p>
            <a:pPr marL="798195" marR="55880">
              <a:lnSpc>
                <a:spcPct val="107600"/>
              </a:lnSpc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1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65" dirty="0">
                <a:latin typeface="Bookman Old Style"/>
                <a:cs typeface="Bookman Old Style"/>
              </a:rPr>
              <a:t>P</a:t>
            </a:r>
            <a:r>
              <a:rPr sz="1700" b="0" i="1" spc="-265" dirty="0">
                <a:latin typeface="Bookman Old Style"/>
                <a:cs typeface="Bookman Old Style"/>
              </a:rPr>
              <a:t> 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-204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17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60" dirty="0">
                <a:latin typeface="Cambria"/>
                <a:cs typeface="Cambria"/>
              </a:rPr>
              <a:t>|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b="0" i="1" spc="310" dirty="0">
                <a:latin typeface="Bookman Old Style"/>
                <a:cs typeface="Bookman Old Style"/>
              </a:rPr>
              <a:t>P</a:t>
            </a:r>
            <a:r>
              <a:rPr sz="1700" b="0" i="1" spc="-170" dirty="0">
                <a:latin typeface="Bookman Old Style"/>
                <a:cs typeface="Bookman Old Style"/>
              </a:rPr>
              <a:t>a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125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-204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40" dirty="0">
                <a:latin typeface="Arial"/>
                <a:cs typeface="Arial"/>
              </a:rPr>
              <a:t>))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395" dirty="0">
                <a:latin typeface="Cambria"/>
                <a:cs typeface="Cambria"/>
              </a:rPr>
              <a:t>×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b="0" spc="-10" dirty="0">
                <a:latin typeface="Bookman Old Style"/>
                <a:cs typeface="Bookman Old Style"/>
              </a:rPr>
              <a:t>Enumer</a:t>
            </a:r>
            <a:r>
              <a:rPr sz="1700" b="0" spc="-100" dirty="0">
                <a:latin typeface="Bookman Old Style"/>
                <a:cs typeface="Bookman Old Style"/>
              </a:rPr>
              <a:t>a</a:t>
            </a:r>
            <a:r>
              <a:rPr sz="1700" b="0" spc="245" dirty="0">
                <a:latin typeface="Bookman Old Style"/>
                <a:cs typeface="Bookman Old Style"/>
              </a:rPr>
              <a:t>te-Al</a:t>
            </a:r>
            <a:r>
              <a:rPr sz="1700" b="0" spc="165" dirty="0">
                <a:latin typeface="Bookman Old Style"/>
                <a:cs typeface="Bookman Old Style"/>
              </a:rPr>
              <a:t>l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spc="135" dirty="0">
                <a:latin typeface="Bookman Old Style"/>
                <a:cs typeface="Bookman Old Style"/>
              </a:rPr>
              <a:t>Res</a:t>
            </a:r>
            <a:r>
              <a:rPr sz="1700" b="0" spc="70" dirty="0">
                <a:latin typeface="Bookman Old Style"/>
                <a:cs typeface="Bookman Old Style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30" dirty="0">
                <a:solidFill>
                  <a:srgbClr val="004B00"/>
                </a:solidFill>
                <a:latin typeface="Bookman Old Style"/>
                <a:cs typeface="Bookman Old Style"/>
              </a:rPr>
              <a:t>var</a:t>
            </a:r>
            <a:r>
              <a:rPr sz="1700" b="0" i="1" spc="-160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45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)  </a:t>
            </a: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1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500" spc="1155" baseline="52777" dirty="0">
                <a:latin typeface="Arial"/>
                <a:cs typeface="Arial"/>
              </a:rPr>
              <a:t> </a:t>
            </a:r>
            <a:r>
              <a:rPr sz="1800" i="1" spc="-22" baseline="-11574" dirty="0">
                <a:solidFill>
                  <a:srgbClr val="004B00"/>
                </a:solidFill>
                <a:latin typeface="Euclid"/>
                <a:cs typeface="Euclid"/>
              </a:rPr>
              <a:t>y</a:t>
            </a:r>
            <a:r>
              <a:rPr sz="1800" i="1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800" i="1" spc="270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b="0" i="1" spc="65" dirty="0">
                <a:latin typeface="Bookman Old Style"/>
                <a:cs typeface="Bookman Old Style"/>
              </a:rPr>
              <a:t>P</a:t>
            </a:r>
            <a:r>
              <a:rPr sz="1700" b="0" i="1" spc="-265" dirty="0">
                <a:latin typeface="Bookman Old Style"/>
                <a:cs typeface="Bookman Old Style"/>
              </a:rPr>
              <a:t> 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-204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17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60" dirty="0">
                <a:latin typeface="Cambria"/>
                <a:cs typeface="Cambria"/>
              </a:rPr>
              <a:t>|</a:t>
            </a:r>
            <a:r>
              <a:rPr sz="1700" spc="150" dirty="0">
                <a:latin typeface="Cambria"/>
                <a:cs typeface="Cambria"/>
              </a:rPr>
              <a:t> </a:t>
            </a:r>
            <a:r>
              <a:rPr sz="1700" b="0" i="1" spc="310" dirty="0">
                <a:latin typeface="Bookman Old Style"/>
                <a:cs typeface="Bookman Old Style"/>
              </a:rPr>
              <a:t>P</a:t>
            </a:r>
            <a:r>
              <a:rPr sz="1700" b="0" i="1" spc="-170" dirty="0">
                <a:latin typeface="Bookman Old Style"/>
                <a:cs typeface="Bookman Old Style"/>
              </a:rPr>
              <a:t>a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125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-19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40" dirty="0">
                <a:latin typeface="Arial"/>
                <a:cs typeface="Arial"/>
              </a:rPr>
              <a:t>))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395" dirty="0">
                <a:latin typeface="Cambria"/>
                <a:cs typeface="Cambria"/>
              </a:rPr>
              <a:t>×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b="0" spc="-10" dirty="0">
                <a:latin typeface="Bookman Old Style"/>
                <a:cs typeface="Bookman Old Style"/>
              </a:rPr>
              <a:t>Enumer</a:t>
            </a:r>
            <a:r>
              <a:rPr sz="1700" b="0" spc="-100" dirty="0">
                <a:latin typeface="Bookman Old Style"/>
                <a:cs typeface="Bookman Old Style"/>
              </a:rPr>
              <a:t>a</a:t>
            </a:r>
            <a:r>
              <a:rPr sz="1700" b="0" spc="245" dirty="0">
                <a:latin typeface="Bookman Old Style"/>
                <a:cs typeface="Bookman Old Style"/>
              </a:rPr>
              <a:t>te-Al</a:t>
            </a:r>
            <a:r>
              <a:rPr sz="1700" b="0" spc="155" dirty="0">
                <a:latin typeface="Bookman Old Style"/>
                <a:cs typeface="Bookman Old Style"/>
              </a:rPr>
              <a:t>l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spc="125" dirty="0">
                <a:latin typeface="Bookman Old Style"/>
                <a:cs typeface="Bookman Old Style"/>
              </a:rPr>
              <a:t>Rest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30" dirty="0">
                <a:solidFill>
                  <a:srgbClr val="004B00"/>
                </a:solidFill>
                <a:latin typeface="Bookman Old Style"/>
                <a:cs typeface="Bookman Old Style"/>
              </a:rPr>
              <a:t>var</a:t>
            </a:r>
            <a:r>
              <a:rPr sz="1700" b="0" i="1" spc="-160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spc="8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800" i="1" spc="-22" baseline="-11574" dirty="0">
                <a:solidFill>
                  <a:srgbClr val="004B00"/>
                </a:solidFill>
                <a:latin typeface="Euclid"/>
                <a:cs typeface="Euclid"/>
              </a:rPr>
              <a:t>y</a:t>
            </a:r>
            <a:r>
              <a:rPr sz="1800" i="1" spc="-375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1209675">
              <a:lnSpc>
                <a:spcPct val="100000"/>
              </a:lnSpc>
              <a:spcBef>
                <a:spcPts val="145"/>
              </a:spcBef>
            </a:pPr>
            <a:r>
              <a:rPr sz="1700" spc="-90" dirty="0">
                <a:latin typeface="Gill Sans MT"/>
                <a:cs typeface="Gill Sans MT"/>
              </a:rPr>
              <a:t>where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5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800" i="1" spc="7" baseline="-11574" dirty="0">
                <a:solidFill>
                  <a:srgbClr val="004B00"/>
                </a:solidFill>
                <a:latin typeface="Euclid"/>
                <a:cs typeface="Euclid"/>
              </a:rPr>
              <a:t>y</a:t>
            </a:r>
            <a:r>
              <a:rPr sz="1800" i="1" spc="434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3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55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extended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with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125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r>
              <a:rPr sz="1700" b="0" i="1" spc="10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45" dirty="0">
                <a:latin typeface="Arial"/>
                <a:cs typeface="Arial"/>
              </a:rPr>
              <a:t>=</a:t>
            </a:r>
            <a:r>
              <a:rPr sz="1700" spc="340" dirty="0">
                <a:latin typeface="Arial"/>
                <a:cs typeface="Arial"/>
              </a:rPr>
              <a:t> </a:t>
            </a:r>
            <a:r>
              <a:rPr sz="1700" b="0" i="1" spc="-204" dirty="0">
                <a:solidFill>
                  <a:srgbClr val="004B00"/>
                </a:solidFill>
                <a:latin typeface="Bookman Old Style"/>
                <a:cs typeface="Bookman Old Style"/>
              </a:rPr>
              <a:t>y</a:t>
            </a:r>
            <a:endParaRPr sz="170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8567" y="1501292"/>
            <a:ext cx="7772400" cy="5158105"/>
          </a:xfrm>
          <a:custGeom>
            <a:avLst/>
            <a:gdLst/>
            <a:ahLst/>
            <a:cxnLst/>
            <a:rect l="l" t="t" r="r" b="b"/>
            <a:pathLst>
              <a:path w="7772400" h="5158105">
                <a:moveTo>
                  <a:pt x="7767066" y="5152644"/>
                </a:moveTo>
                <a:lnTo>
                  <a:pt x="7767066" y="0"/>
                </a:lnTo>
              </a:path>
              <a:path w="7772400" h="5158105">
                <a:moveTo>
                  <a:pt x="0" y="5157978"/>
                </a:moveTo>
                <a:lnTo>
                  <a:pt x="7772400" y="5157978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30</a:t>
            </a:fld>
            <a:endParaRPr spc="2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Evaluation</a:t>
            </a:r>
            <a:r>
              <a:rPr spc="235" dirty="0"/>
              <a:t> </a:t>
            </a:r>
            <a:r>
              <a:rPr spc="80"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4197" y="3039491"/>
            <a:ext cx="2853055" cy="2569845"/>
            <a:chOff x="1934197" y="3039491"/>
            <a:chExt cx="2853055" cy="2569845"/>
          </a:xfrm>
        </p:grpSpPr>
        <p:sp>
          <p:nvSpPr>
            <p:cNvPr id="4" name="object 4"/>
            <p:cNvSpPr/>
            <p:nvPr/>
          </p:nvSpPr>
          <p:spPr>
            <a:xfrm>
              <a:off x="2065743" y="3049651"/>
              <a:ext cx="2590165" cy="2428240"/>
            </a:xfrm>
            <a:custGeom>
              <a:avLst/>
              <a:gdLst/>
              <a:ahLst/>
              <a:cxnLst/>
              <a:rect l="l" t="t" r="r" b="b"/>
              <a:pathLst>
                <a:path w="2590165" h="2428240">
                  <a:moveTo>
                    <a:pt x="1294853" y="0"/>
                  </a:moveTo>
                  <a:lnTo>
                    <a:pt x="2589707" y="809282"/>
                  </a:lnTo>
                </a:path>
                <a:path w="2590165" h="2428240">
                  <a:moveTo>
                    <a:pt x="0" y="809282"/>
                  </a:moveTo>
                  <a:lnTo>
                    <a:pt x="1294853" y="0"/>
                  </a:lnTo>
                </a:path>
                <a:path w="2590165" h="2428240">
                  <a:moveTo>
                    <a:pt x="0" y="809282"/>
                  </a:moveTo>
                  <a:lnTo>
                    <a:pt x="0" y="1618564"/>
                  </a:lnTo>
                </a:path>
                <a:path w="2590165" h="2428240">
                  <a:moveTo>
                    <a:pt x="0" y="1618564"/>
                  </a:moveTo>
                  <a:lnTo>
                    <a:pt x="0" y="242784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4357" y="3737546"/>
              <a:ext cx="242773" cy="2427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44357" y="3737546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5" h="243204">
                  <a:moveTo>
                    <a:pt x="242773" y="121386"/>
                  </a:moveTo>
                  <a:lnTo>
                    <a:pt x="233234" y="74136"/>
                  </a:lnTo>
                  <a:lnTo>
                    <a:pt x="207221" y="35552"/>
                  </a:lnTo>
                  <a:lnTo>
                    <a:pt x="168637" y="9538"/>
                  </a:lnTo>
                  <a:lnTo>
                    <a:pt x="121386" y="0"/>
                  </a:lnTo>
                  <a:lnTo>
                    <a:pt x="74136" y="9538"/>
                  </a:lnTo>
                  <a:lnTo>
                    <a:pt x="35552" y="35552"/>
                  </a:lnTo>
                  <a:lnTo>
                    <a:pt x="9538" y="74136"/>
                  </a:lnTo>
                  <a:lnTo>
                    <a:pt x="0" y="121386"/>
                  </a:lnTo>
                  <a:lnTo>
                    <a:pt x="9538" y="168637"/>
                  </a:lnTo>
                  <a:lnTo>
                    <a:pt x="35552" y="207221"/>
                  </a:lnTo>
                  <a:lnTo>
                    <a:pt x="74136" y="233234"/>
                  </a:lnTo>
                  <a:lnTo>
                    <a:pt x="121386" y="242773"/>
                  </a:lnTo>
                  <a:lnTo>
                    <a:pt x="168637" y="233234"/>
                  </a:lnTo>
                  <a:lnTo>
                    <a:pt x="207221" y="207221"/>
                  </a:lnTo>
                  <a:lnTo>
                    <a:pt x="233234" y="168637"/>
                  </a:lnTo>
                  <a:lnTo>
                    <a:pt x="242773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4357" y="5356110"/>
              <a:ext cx="242773" cy="2427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44357" y="5356110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5" h="243204">
                  <a:moveTo>
                    <a:pt x="242773" y="121386"/>
                  </a:moveTo>
                  <a:lnTo>
                    <a:pt x="233234" y="74136"/>
                  </a:lnTo>
                  <a:lnTo>
                    <a:pt x="207221" y="35552"/>
                  </a:lnTo>
                  <a:lnTo>
                    <a:pt x="168637" y="9538"/>
                  </a:lnTo>
                  <a:lnTo>
                    <a:pt x="121386" y="0"/>
                  </a:lnTo>
                  <a:lnTo>
                    <a:pt x="74136" y="9538"/>
                  </a:lnTo>
                  <a:lnTo>
                    <a:pt x="35552" y="35552"/>
                  </a:lnTo>
                  <a:lnTo>
                    <a:pt x="9538" y="74136"/>
                  </a:lnTo>
                  <a:lnTo>
                    <a:pt x="0" y="121386"/>
                  </a:lnTo>
                  <a:lnTo>
                    <a:pt x="9538" y="168637"/>
                  </a:lnTo>
                  <a:lnTo>
                    <a:pt x="35552" y="207221"/>
                  </a:lnTo>
                  <a:lnTo>
                    <a:pt x="74136" y="233234"/>
                  </a:lnTo>
                  <a:lnTo>
                    <a:pt x="121386" y="242773"/>
                  </a:lnTo>
                  <a:lnTo>
                    <a:pt x="168637" y="233234"/>
                  </a:lnTo>
                  <a:lnTo>
                    <a:pt x="207221" y="207221"/>
                  </a:lnTo>
                  <a:lnTo>
                    <a:pt x="233234" y="168637"/>
                  </a:lnTo>
                  <a:lnTo>
                    <a:pt x="242773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4357" y="4546828"/>
              <a:ext cx="242773" cy="2427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944357" y="3858933"/>
              <a:ext cx="2711450" cy="1618615"/>
            </a:xfrm>
            <a:custGeom>
              <a:avLst/>
              <a:gdLst/>
              <a:ahLst/>
              <a:cxnLst/>
              <a:rect l="l" t="t" r="r" b="b"/>
              <a:pathLst>
                <a:path w="2711450" h="1618614">
                  <a:moveTo>
                    <a:pt x="242773" y="809282"/>
                  </a:moveTo>
                  <a:lnTo>
                    <a:pt x="233234" y="762031"/>
                  </a:lnTo>
                  <a:lnTo>
                    <a:pt x="207221" y="723447"/>
                  </a:lnTo>
                  <a:lnTo>
                    <a:pt x="168637" y="697434"/>
                  </a:lnTo>
                  <a:lnTo>
                    <a:pt x="121386" y="687895"/>
                  </a:lnTo>
                  <a:lnTo>
                    <a:pt x="74136" y="697434"/>
                  </a:lnTo>
                  <a:lnTo>
                    <a:pt x="35552" y="723447"/>
                  </a:lnTo>
                  <a:lnTo>
                    <a:pt x="9538" y="762031"/>
                  </a:lnTo>
                  <a:lnTo>
                    <a:pt x="0" y="809282"/>
                  </a:lnTo>
                  <a:lnTo>
                    <a:pt x="9538" y="856534"/>
                  </a:lnTo>
                  <a:lnTo>
                    <a:pt x="35552" y="895123"/>
                  </a:lnTo>
                  <a:lnTo>
                    <a:pt x="74136" y="921140"/>
                  </a:lnTo>
                  <a:lnTo>
                    <a:pt x="121386" y="930681"/>
                  </a:lnTo>
                  <a:lnTo>
                    <a:pt x="168637" y="921140"/>
                  </a:lnTo>
                  <a:lnTo>
                    <a:pt x="207221" y="895123"/>
                  </a:lnTo>
                  <a:lnTo>
                    <a:pt x="233234" y="856534"/>
                  </a:lnTo>
                  <a:lnTo>
                    <a:pt x="242773" y="809282"/>
                  </a:lnTo>
                </a:path>
                <a:path w="2711450" h="1618614">
                  <a:moveTo>
                    <a:pt x="2711094" y="0"/>
                  </a:moveTo>
                  <a:lnTo>
                    <a:pt x="2711094" y="809282"/>
                  </a:lnTo>
                </a:path>
                <a:path w="2711450" h="1618614">
                  <a:moveTo>
                    <a:pt x="2711094" y="809282"/>
                  </a:moveTo>
                  <a:lnTo>
                    <a:pt x="2711094" y="1618564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4052" y="3737546"/>
              <a:ext cx="242785" cy="24277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34052" y="3737546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242785" y="121386"/>
                  </a:moveTo>
                  <a:lnTo>
                    <a:pt x="233247" y="74136"/>
                  </a:lnTo>
                  <a:lnTo>
                    <a:pt x="207233" y="35552"/>
                  </a:lnTo>
                  <a:lnTo>
                    <a:pt x="168649" y="9538"/>
                  </a:lnTo>
                  <a:lnTo>
                    <a:pt x="121399" y="0"/>
                  </a:lnTo>
                  <a:lnTo>
                    <a:pt x="74146" y="9538"/>
                  </a:lnTo>
                  <a:lnTo>
                    <a:pt x="35558" y="35552"/>
                  </a:lnTo>
                  <a:lnTo>
                    <a:pt x="9540" y="74136"/>
                  </a:lnTo>
                  <a:lnTo>
                    <a:pt x="0" y="121386"/>
                  </a:lnTo>
                  <a:lnTo>
                    <a:pt x="9540" y="168637"/>
                  </a:lnTo>
                  <a:lnTo>
                    <a:pt x="35558" y="207221"/>
                  </a:lnTo>
                  <a:lnTo>
                    <a:pt x="74146" y="233234"/>
                  </a:lnTo>
                  <a:lnTo>
                    <a:pt x="121399" y="242773"/>
                  </a:lnTo>
                  <a:lnTo>
                    <a:pt x="168649" y="233234"/>
                  </a:lnTo>
                  <a:lnTo>
                    <a:pt x="207233" y="207221"/>
                  </a:lnTo>
                  <a:lnTo>
                    <a:pt x="233247" y="168637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4052" y="5356110"/>
              <a:ext cx="242785" cy="24277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34052" y="5356110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242785" y="121386"/>
                  </a:moveTo>
                  <a:lnTo>
                    <a:pt x="233247" y="74136"/>
                  </a:lnTo>
                  <a:lnTo>
                    <a:pt x="207233" y="35552"/>
                  </a:lnTo>
                  <a:lnTo>
                    <a:pt x="168649" y="9538"/>
                  </a:lnTo>
                  <a:lnTo>
                    <a:pt x="121399" y="0"/>
                  </a:lnTo>
                  <a:lnTo>
                    <a:pt x="74146" y="9538"/>
                  </a:lnTo>
                  <a:lnTo>
                    <a:pt x="35558" y="35552"/>
                  </a:lnTo>
                  <a:lnTo>
                    <a:pt x="9540" y="74136"/>
                  </a:lnTo>
                  <a:lnTo>
                    <a:pt x="0" y="121386"/>
                  </a:lnTo>
                  <a:lnTo>
                    <a:pt x="9540" y="168637"/>
                  </a:lnTo>
                  <a:lnTo>
                    <a:pt x="35558" y="207221"/>
                  </a:lnTo>
                  <a:lnTo>
                    <a:pt x="74146" y="233234"/>
                  </a:lnTo>
                  <a:lnTo>
                    <a:pt x="121399" y="242773"/>
                  </a:lnTo>
                  <a:lnTo>
                    <a:pt x="168649" y="233234"/>
                  </a:lnTo>
                  <a:lnTo>
                    <a:pt x="207233" y="207221"/>
                  </a:lnTo>
                  <a:lnTo>
                    <a:pt x="233247" y="168637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4052" y="4546828"/>
              <a:ext cx="242785" cy="2427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34052" y="4546828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242785" y="121386"/>
                  </a:moveTo>
                  <a:lnTo>
                    <a:pt x="233247" y="74136"/>
                  </a:lnTo>
                  <a:lnTo>
                    <a:pt x="207233" y="35552"/>
                  </a:lnTo>
                  <a:lnTo>
                    <a:pt x="168649" y="9538"/>
                  </a:lnTo>
                  <a:lnTo>
                    <a:pt x="121399" y="0"/>
                  </a:lnTo>
                  <a:lnTo>
                    <a:pt x="74146" y="9538"/>
                  </a:lnTo>
                  <a:lnTo>
                    <a:pt x="35558" y="35552"/>
                  </a:lnTo>
                  <a:lnTo>
                    <a:pt x="9540" y="74136"/>
                  </a:lnTo>
                  <a:lnTo>
                    <a:pt x="0" y="121386"/>
                  </a:lnTo>
                  <a:lnTo>
                    <a:pt x="9540" y="168639"/>
                  </a:lnTo>
                  <a:lnTo>
                    <a:pt x="35558" y="207227"/>
                  </a:lnTo>
                  <a:lnTo>
                    <a:pt x="74146" y="233245"/>
                  </a:lnTo>
                  <a:lnTo>
                    <a:pt x="121399" y="242785"/>
                  </a:lnTo>
                  <a:lnTo>
                    <a:pt x="168649" y="233245"/>
                  </a:lnTo>
                  <a:lnTo>
                    <a:pt x="207233" y="207227"/>
                  </a:lnTo>
                  <a:lnTo>
                    <a:pt x="233247" y="168639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5364" y="3913933"/>
            <a:ext cx="520700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</a:pPr>
            <a:r>
              <a:rPr sz="1650" i="1" spc="5" dirty="0">
                <a:latin typeface="Times New Roman"/>
                <a:cs typeface="Times New Roman"/>
              </a:rPr>
              <a:t>P(j|a)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.90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0538" y="4885072"/>
            <a:ext cx="614680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</a:pPr>
            <a:r>
              <a:rPr sz="1650" i="1" spc="10" dirty="0">
                <a:latin typeface="Times New Roman"/>
                <a:cs typeface="Times New Roman"/>
              </a:rPr>
              <a:t>P(m|a)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.70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8729" y="4885072"/>
            <a:ext cx="827405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  <a:tabLst>
                <a:tab pos="63690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P(m|	</a:t>
            </a:r>
            <a:r>
              <a:rPr sz="1650" i="1" spc="5" dirty="0">
                <a:latin typeface="Times New Roman"/>
                <a:cs typeface="Times New Roman"/>
              </a:rPr>
              <a:t>a)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.01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01794" y="5032489"/>
            <a:ext cx="131445" cy="66040"/>
          </a:xfrm>
          <a:custGeom>
            <a:avLst/>
            <a:gdLst/>
            <a:ahLst/>
            <a:cxnLst/>
            <a:rect l="l" t="t" r="r" b="b"/>
            <a:pathLst>
              <a:path w="131445" h="66039">
                <a:moveTo>
                  <a:pt x="131102" y="65557"/>
                </a:moveTo>
                <a:lnTo>
                  <a:pt x="131102" y="0"/>
                </a:lnTo>
              </a:path>
              <a:path w="131445" h="66039">
                <a:moveTo>
                  <a:pt x="0" y="0"/>
                </a:moveTo>
                <a:lnTo>
                  <a:pt x="131102" y="0"/>
                </a:lnTo>
              </a:path>
            </a:pathLst>
          </a:custGeom>
          <a:ln w="2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23551" y="3913942"/>
            <a:ext cx="732790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  <a:tabLst>
                <a:tab pos="54292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P(j|	a)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.05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985412" y="3039491"/>
            <a:ext cx="4686300" cy="2569845"/>
            <a:chOff x="3985412" y="3039491"/>
            <a:chExt cx="4686300" cy="2569845"/>
          </a:xfrm>
        </p:grpSpPr>
        <p:sp>
          <p:nvSpPr>
            <p:cNvPr id="23" name="object 23"/>
            <p:cNvSpPr/>
            <p:nvPr/>
          </p:nvSpPr>
          <p:spPr>
            <a:xfrm>
              <a:off x="3995572" y="3049651"/>
              <a:ext cx="4544695" cy="2428240"/>
            </a:xfrm>
            <a:custGeom>
              <a:avLst/>
              <a:gdLst/>
              <a:ahLst/>
              <a:cxnLst/>
              <a:rect l="l" t="t" r="r" b="b"/>
              <a:pathLst>
                <a:path w="4544695" h="2428240">
                  <a:moveTo>
                    <a:pt x="131114" y="1077252"/>
                  </a:moveTo>
                  <a:lnTo>
                    <a:pt x="131114" y="1011707"/>
                  </a:lnTo>
                </a:path>
                <a:path w="4544695" h="2428240">
                  <a:moveTo>
                    <a:pt x="0" y="1011707"/>
                  </a:moveTo>
                  <a:lnTo>
                    <a:pt x="131114" y="1011707"/>
                  </a:lnTo>
                </a:path>
                <a:path w="4544695" h="2428240">
                  <a:moveTo>
                    <a:pt x="3249574" y="0"/>
                  </a:moveTo>
                  <a:lnTo>
                    <a:pt x="4544428" y="809282"/>
                  </a:lnTo>
                </a:path>
                <a:path w="4544695" h="2428240">
                  <a:moveTo>
                    <a:pt x="1954720" y="809282"/>
                  </a:moveTo>
                  <a:lnTo>
                    <a:pt x="3249574" y="0"/>
                  </a:lnTo>
                </a:path>
                <a:path w="4544695" h="2428240">
                  <a:moveTo>
                    <a:pt x="1954720" y="809282"/>
                  </a:moveTo>
                  <a:lnTo>
                    <a:pt x="1954720" y="1618564"/>
                  </a:lnTo>
                </a:path>
                <a:path w="4544695" h="2428240">
                  <a:moveTo>
                    <a:pt x="1954720" y="1618564"/>
                  </a:moveTo>
                  <a:lnTo>
                    <a:pt x="1954720" y="242784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8906" y="3737546"/>
              <a:ext cx="242785" cy="24277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28906" y="3737546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242785" y="121386"/>
                  </a:moveTo>
                  <a:lnTo>
                    <a:pt x="233245" y="74136"/>
                  </a:lnTo>
                  <a:lnTo>
                    <a:pt x="207227" y="35552"/>
                  </a:lnTo>
                  <a:lnTo>
                    <a:pt x="168639" y="9538"/>
                  </a:lnTo>
                  <a:lnTo>
                    <a:pt x="121386" y="0"/>
                  </a:lnTo>
                  <a:lnTo>
                    <a:pt x="74141" y="9538"/>
                  </a:lnTo>
                  <a:lnTo>
                    <a:pt x="35556" y="35552"/>
                  </a:lnTo>
                  <a:lnTo>
                    <a:pt x="9540" y="74136"/>
                  </a:lnTo>
                  <a:lnTo>
                    <a:pt x="0" y="121386"/>
                  </a:lnTo>
                  <a:lnTo>
                    <a:pt x="9540" y="168637"/>
                  </a:lnTo>
                  <a:lnTo>
                    <a:pt x="35556" y="207221"/>
                  </a:lnTo>
                  <a:lnTo>
                    <a:pt x="74141" y="233234"/>
                  </a:lnTo>
                  <a:lnTo>
                    <a:pt x="121386" y="242773"/>
                  </a:lnTo>
                  <a:lnTo>
                    <a:pt x="168639" y="233234"/>
                  </a:lnTo>
                  <a:lnTo>
                    <a:pt x="207227" y="207221"/>
                  </a:lnTo>
                  <a:lnTo>
                    <a:pt x="233245" y="168637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8906" y="5356110"/>
              <a:ext cx="242785" cy="2427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828906" y="5356110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242785" y="121386"/>
                  </a:moveTo>
                  <a:lnTo>
                    <a:pt x="233245" y="74136"/>
                  </a:lnTo>
                  <a:lnTo>
                    <a:pt x="207227" y="35552"/>
                  </a:lnTo>
                  <a:lnTo>
                    <a:pt x="168639" y="9538"/>
                  </a:lnTo>
                  <a:lnTo>
                    <a:pt x="121386" y="0"/>
                  </a:lnTo>
                  <a:lnTo>
                    <a:pt x="74141" y="9538"/>
                  </a:lnTo>
                  <a:lnTo>
                    <a:pt x="35556" y="35552"/>
                  </a:lnTo>
                  <a:lnTo>
                    <a:pt x="9540" y="74136"/>
                  </a:lnTo>
                  <a:lnTo>
                    <a:pt x="0" y="121386"/>
                  </a:lnTo>
                  <a:lnTo>
                    <a:pt x="9540" y="168637"/>
                  </a:lnTo>
                  <a:lnTo>
                    <a:pt x="35556" y="207221"/>
                  </a:lnTo>
                  <a:lnTo>
                    <a:pt x="74141" y="233234"/>
                  </a:lnTo>
                  <a:lnTo>
                    <a:pt x="121386" y="242773"/>
                  </a:lnTo>
                  <a:lnTo>
                    <a:pt x="168639" y="233234"/>
                  </a:lnTo>
                  <a:lnTo>
                    <a:pt x="207227" y="207221"/>
                  </a:lnTo>
                  <a:lnTo>
                    <a:pt x="233245" y="168637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8906" y="4546828"/>
              <a:ext cx="242785" cy="24278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28906" y="3858933"/>
              <a:ext cx="2711450" cy="1618615"/>
            </a:xfrm>
            <a:custGeom>
              <a:avLst/>
              <a:gdLst/>
              <a:ahLst/>
              <a:cxnLst/>
              <a:rect l="l" t="t" r="r" b="b"/>
              <a:pathLst>
                <a:path w="2711450" h="1618614">
                  <a:moveTo>
                    <a:pt x="242785" y="809282"/>
                  </a:moveTo>
                  <a:lnTo>
                    <a:pt x="233245" y="762031"/>
                  </a:lnTo>
                  <a:lnTo>
                    <a:pt x="207227" y="723447"/>
                  </a:lnTo>
                  <a:lnTo>
                    <a:pt x="168639" y="697434"/>
                  </a:lnTo>
                  <a:lnTo>
                    <a:pt x="121386" y="687895"/>
                  </a:lnTo>
                  <a:lnTo>
                    <a:pt x="74141" y="697434"/>
                  </a:lnTo>
                  <a:lnTo>
                    <a:pt x="35556" y="723447"/>
                  </a:lnTo>
                  <a:lnTo>
                    <a:pt x="9540" y="762031"/>
                  </a:lnTo>
                  <a:lnTo>
                    <a:pt x="0" y="809282"/>
                  </a:lnTo>
                  <a:lnTo>
                    <a:pt x="9540" y="856534"/>
                  </a:lnTo>
                  <a:lnTo>
                    <a:pt x="35556" y="895123"/>
                  </a:lnTo>
                  <a:lnTo>
                    <a:pt x="74141" y="921140"/>
                  </a:lnTo>
                  <a:lnTo>
                    <a:pt x="121386" y="930681"/>
                  </a:lnTo>
                  <a:lnTo>
                    <a:pt x="168639" y="921140"/>
                  </a:lnTo>
                  <a:lnTo>
                    <a:pt x="207227" y="895123"/>
                  </a:lnTo>
                  <a:lnTo>
                    <a:pt x="233245" y="856534"/>
                  </a:lnTo>
                  <a:lnTo>
                    <a:pt x="242785" y="809282"/>
                  </a:lnTo>
                </a:path>
                <a:path w="2711450" h="1618614">
                  <a:moveTo>
                    <a:pt x="2711094" y="0"/>
                  </a:moveTo>
                  <a:lnTo>
                    <a:pt x="2711094" y="809282"/>
                  </a:lnTo>
                </a:path>
                <a:path w="2711450" h="1618614">
                  <a:moveTo>
                    <a:pt x="2711094" y="809282"/>
                  </a:moveTo>
                  <a:lnTo>
                    <a:pt x="2711094" y="1618564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8614" y="3737546"/>
              <a:ext cx="242785" cy="24277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418614" y="3737546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242785" y="121386"/>
                  </a:moveTo>
                  <a:lnTo>
                    <a:pt x="233245" y="74136"/>
                  </a:lnTo>
                  <a:lnTo>
                    <a:pt x="207227" y="35552"/>
                  </a:lnTo>
                  <a:lnTo>
                    <a:pt x="168639" y="9538"/>
                  </a:lnTo>
                  <a:lnTo>
                    <a:pt x="121386" y="0"/>
                  </a:lnTo>
                  <a:lnTo>
                    <a:pt x="74136" y="9538"/>
                  </a:lnTo>
                  <a:lnTo>
                    <a:pt x="35552" y="35552"/>
                  </a:lnTo>
                  <a:lnTo>
                    <a:pt x="9538" y="74136"/>
                  </a:lnTo>
                  <a:lnTo>
                    <a:pt x="0" y="121386"/>
                  </a:lnTo>
                  <a:lnTo>
                    <a:pt x="9538" y="168637"/>
                  </a:lnTo>
                  <a:lnTo>
                    <a:pt x="35552" y="207221"/>
                  </a:lnTo>
                  <a:lnTo>
                    <a:pt x="74136" y="233234"/>
                  </a:lnTo>
                  <a:lnTo>
                    <a:pt x="121386" y="242773"/>
                  </a:lnTo>
                  <a:lnTo>
                    <a:pt x="168639" y="233234"/>
                  </a:lnTo>
                  <a:lnTo>
                    <a:pt x="207227" y="207221"/>
                  </a:lnTo>
                  <a:lnTo>
                    <a:pt x="233245" y="168637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8614" y="5356110"/>
              <a:ext cx="242785" cy="24277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418614" y="5356110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242785" y="121386"/>
                  </a:moveTo>
                  <a:lnTo>
                    <a:pt x="233245" y="74136"/>
                  </a:lnTo>
                  <a:lnTo>
                    <a:pt x="207227" y="35552"/>
                  </a:lnTo>
                  <a:lnTo>
                    <a:pt x="168639" y="9538"/>
                  </a:lnTo>
                  <a:lnTo>
                    <a:pt x="121386" y="0"/>
                  </a:lnTo>
                  <a:lnTo>
                    <a:pt x="74136" y="9538"/>
                  </a:lnTo>
                  <a:lnTo>
                    <a:pt x="35552" y="35552"/>
                  </a:lnTo>
                  <a:lnTo>
                    <a:pt x="9538" y="74136"/>
                  </a:lnTo>
                  <a:lnTo>
                    <a:pt x="0" y="121386"/>
                  </a:lnTo>
                  <a:lnTo>
                    <a:pt x="9538" y="168637"/>
                  </a:lnTo>
                  <a:lnTo>
                    <a:pt x="35552" y="207221"/>
                  </a:lnTo>
                  <a:lnTo>
                    <a:pt x="74136" y="233234"/>
                  </a:lnTo>
                  <a:lnTo>
                    <a:pt x="121386" y="242773"/>
                  </a:lnTo>
                  <a:lnTo>
                    <a:pt x="168639" y="233234"/>
                  </a:lnTo>
                  <a:lnTo>
                    <a:pt x="207227" y="207221"/>
                  </a:lnTo>
                  <a:lnTo>
                    <a:pt x="233245" y="168637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8614" y="4546828"/>
              <a:ext cx="242785" cy="24278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418614" y="4546828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4">
                  <a:moveTo>
                    <a:pt x="242785" y="121386"/>
                  </a:moveTo>
                  <a:lnTo>
                    <a:pt x="233245" y="74136"/>
                  </a:lnTo>
                  <a:lnTo>
                    <a:pt x="207227" y="35552"/>
                  </a:lnTo>
                  <a:lnTo>
                    <a:pt x="168639" y="9538"/>
                  </a:lnTo>
                  <a:lnTo>
                    <a:pt x="121386" y="0"/>
                  </a:lnTo>
                  <a:lnTo>
                    <a:pt x="74136" y="9538"/>
                  </a:lnTo>
                  <a:lnTo>
                    <a:pt x="35552" y="35552"/>
                  </a:lnTo>
                  <a:lnTo>
                    <a:pt x="9538" y="74136"/>
                  </a:lnTo>
                  <a:lnTo>
                    <a:pt x="0" y="121386"/>
                  </a:lnTo>
                  <a:lnTo>
                    <a:pt x="9538" y="168639"/>
                  </a:lnTo>
                  <a:lnTo>
                    <a:pt x="35552" y="207227"/>
                  </a:lnTo>
                  <a:lnTo>
                    <a:pt x="74136" y="233245"/>
                  </a:lnTo>
                  <a:lnTo>
                    <a:pt x="121386" y="242785"/>
                  </a:lnTo>
                  <a:lnTo>
                    <a:pt x="168639" y="233245"/>
                  </a:lnTo>
                  <a:lnTo>
                    <a:pt x="207227" y="207227"/>
                  </a:lnTo>
                  <a:lnTo>
                    <a:pt x="233245" y="168639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49913" y="3913933"/>
            <a:ext cx="520700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</a:pPr>
            <a:r>
              <a:rPr sz="1650" i="1" spc="5" dirty="0">
                <a:latin typeface="Times New Roman"/>
                <a:cs typeface="Times New Roman"/>
              </a:rPr>
              <a:t>P(j|a)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.90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65087" y="4885072"/>
            <a:ext cx="614680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</a:pPr>
            <a:r>
              <a:rPr sz="1650" i="1" spc="10" dirty="0">
                <a:latin typeface="Times New Roman"/>
                <a:cs typeface="Times New Roman"/>
              </a:rPr>
              <a:t>P(m|a)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.70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23277" y="4885072"/>
            <a:ext cx="827405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  <a:tabLst>
                <a:tab pos="63690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P(m|	</a:t>
            </a:r>
            <a:r>
              <a:rPr sz="1650" i="1" spc="5" dirty="0">
                <a:latin typeface="Times New Roman"/>
                <a:cs typeface="Times New Roman"/>
              </a:rPr>
              <a:t>a)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.01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86356" y="5032489"/>
            <a:ext cx="131445" cy="66040"/>
          </a:xfrm>
          <a:custGeom>
            <a:avLst/>
            <a:gdLst/>
            <a:ahLst/>
            <a:cxnLst/>
            <a:rect l="l" t="t" r="r" b="b"/>
            <a:pathLst>
              <a:path w="131445" h="66039">
                <a:moveTo>
                  <a:pt x="131102" y="65557"/>
                </a:moveTo>
                <a:lnTo>
                  <a:pt x="131102" y="0"/>
                </a:lnTo>
              </a:path>
              <a:path w="131445" h="66039">
                <a:moveTo>
                  <a:pt x="0" y="0"/>
                </a:moveTo>
                <a:lnTo>
                  <a:pt x="131102" y="0"/>
                </a:lnTo>
              </a:path>
            </a:pathLst>
          </a:custGeom>
          <a:ln w="2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508113" y="3913942"/>
            <a:ext cx="732790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  <a:tabLst>
                <a:tab pos="54292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P(j|	a)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.05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229038" y="1299527"/>
            <a:ext cx="4792980" cy="2837815"/>
            <a:chOff x="3229038" y="1299527"/>
            <a:chExt cx="4792980" cy="2837815"/>
          </a:xfrm>
        </p:grpSpPr>
        <p:sp>
          <p:nvSpPr>
            <p:cNvPr id="42" name="object 42"/>
            <p:cNvSpPr/>
            <p:nvPr/>
          </p:nvSpPr>
          <p:spPr>
            <a:xfrm>
              <a:off x="3360597" y="1431086"/>
              <a:ext cx="4650740" cy="2696210"/>
            </a:xfrm>
            <a:custGeom>
              <a:avLst/>
              <a:gdLst/>
              <a:ahLst/>
              <a:cxnLst/>
              <a:rect l="l" t="t" r="r" b="b"/>
              <a:pathLst>
                <a:path w="4650740" h="2696210">
                  <a:moveTo>
                    <a:pt x="4650638" y="2695816"/>
                  </a:moveTo>
                  <a:lnTo>
                    <a:pt x="4650638" y="2630271"/>
                  </a:lnTo>
                </a:path>
                <a:path w="4650740" h="2696210">
                  <a:moveTo>
                    <a:pt x="4519536" y="2630271"/>
                  </a:moveTo>
                  <a:lnTo>
                    <a:pt x="4650638" y="2630271"/>
                  </a:lnTo>
                </a:path>
                <a:path w="4650740" h="2696210">
                  <a:moveTo>
                    <a:pt x="1942274" y="809282"/>
                  </a:moveTo>
                  <a:lnTo>
                    <a:pt x="3884549" y="1618564"/>
                  </a:lnTo>
                </a:path>
                <a:path w="4650740" h="2696210">
                  <a:moveTo>
                    <a:pt x="1942274" y="809282"/>
                  </a:moveTo>
                  <a:lnTo>
                    <a:pt x="1942274" y="0"/>
                  </a:lnTo>
                </a:path>
                <a:path w="4650740" h="2696210">
                  <a:moveTo>
                    <a:pt x="0" y="1618564"/>
                  </a:moveTo>
                  <a:lnTo>
                    <a:pt x="1942274" y="809282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485" y="2118982"/>
              <a:ext cx="242785" cy="24277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81485" y="2118982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5">
                  <a:moveTo>
                    <a:pt x="242785" y="121386"/>
                  </a:moveTo>
                  <a:lnTo>
                    <a:pt x="233245" y="74136"/>
                  </a:lnTo>
                  <a:lnTo>
                    <a:pt x="207227" y="35552"/>
                  </a:lnTo>
                  <a:lnTo>
                    <a:pt x="168639" y="9538"/>
                  </a:lnTo>
                  <a:lnTo>
                    <a:pt x="121386" y="0"/>
                  </a:lnTo>
                  <a:lnTo>
                    <a:pt x="74136" y="9538"/>
                  </a:lnTo>
                  <a:lnTo>
                    <a:pt x="35552" y="35552"/>
                  </a:lnTo>
                  <a:lnTo>
                    <a:pt x="9538" y="74136"/>
                  </a:lnTo>
                  <a:lnTo>
                    <a:pt x="0" y="121386"/>
                  </a:lnTo>
                  <a:lnTo>
                    <a:pt x="9538" y="168637"/>
                  </a:lnTo>
                  <a:lnTo>
                    <a:pt x="35552" y="207221"/>
                  </a:lnTo>
                  <a:lnTo>
                    <a:pt x="74136" y="233234"/>
                  </a:lnTo>
                  <a:lnTo>
                    <a:pt x="121386" y="242773"/>
                  </a:lnTo>
                  <a:lnTo>
                    <a:pt x="168639" y="233234"/>
                  </a:lnTo>
                  <a:lnTo>
                    <a:pt x="207227" y="207221"/>
                  </a:lnTo>
                  <a:lnTo>
                    <a:pt x="233245" y="168637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21947" y="2159444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0924" y="0"/>
                  </a:moveTo>
                  <a:lnTo>
                    <a:pt x="80924" y="161848"/>
                  </a:lnTo>
                </a:path>
                <a:path w="161925" h="161925">
                  <a:moveTo>
                    <a:pt x="0" y="80924"/>
                  </a:moveTo>
                  <a:lnTo>
                    <a:pt x="161848" y="80924"/>
                  </a:lnTo>
                </a:path>
              </a:pathLst>
            </a:custGeom>
            <a:ln w="40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759" y="2928264"/>
              <a:ext cx="242785" cy="24277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23759" y="2928264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5">
                  <a:moveTo>
                    <a:pt x="242785" y="121386"/>
                  </a:moveTo>
                  <a:lnTo>
                    <a:pt x="233245" y="74136"/>
                  </a:lnTo>
                  <a:lnTo>
                    <a:pt x="207227" y="35552"/>
                  </a:lnTo>
                  <a:lnTo>
                    <a:pt x="168639" y="9538"/>
                  </a:lnTo>
                  <a:lnTo>
                    <a:pt x="121386" y="0"/>
                  </a:lnTo>
                  <a:lnTo>
                    <a:pt x="74136" y="9538"/>
                  </a:lnTo>
                  <a:lnTo>
                    <a:pt x="35552" y="35552"/>
                  </a:lnTo>
                  <a:lnTo>
                    <a:pt x="9538" y="74136"/>
                  </a:lnTo>
                  <a:lnTo>
                    <a:pt x="0" y="121386"/>
                  </a:lnTo>
                  <a:lnTo>
                    <a:pt x="9538" y="168637"/>
                  </a:lnTo>
                  <a:lnTo>
                    <a:pt x="35552" y="207221"/>
                  </a:lnTo>
                  <a:lnTo>
                    <a:pt x="74136" y="233234"/>
                  </a:lnTo>
                  <a:lnTo>
                    <a:pt x="121386" y="242773"/>
                  </a:lnTo>
                  <a:lnTo>
                    <a:pt x="168639" y="233234"/>
                  </a:lnTo>
                  <a:lnTo>
                    <a:pt x="207227" y="207221"/>
                  </a:lnTo>
                  <a:lnTo>
                    <a:pt x="233245" y="168637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4222" y="2968726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0924" y="0"/>
                  </a:moveTo>
                  <a:lnTo>
                    <a:pt x="80924" y="161848"/>
                  </a:lnTo>
                </a:path>
                <a:path w="161925" h="161925">
                  <a:moveTo>
                    <a:pt x="0" y="80924"/>
                  </a:moveTo>
                  <a:lnTo>
                    <a:pt x="161861" y="80924"/>
                  </a:lnTo>
                </a:path>
              </a:pathLst>
            </a:custGeom>
            <a:ln w="40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9198" y="2928264"/>
              <a:ext cx="242785" cy="24277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239198" y="2928264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5">
                  <a:moveTo>
                    <a:pt x="242785" y="121386"/>
                  </a:moveTo>
                  <a:lnTo>
                    <a:pt x="233247" y="74136"/>
                  </a:lnTo>
                  <a:lnTo>
                    <a:pt x="207233" y="35552"/>
                  </a:lnTo>
                  <a:lnTo>
                    <a:pt x="168649" y="9538"/>
                  </a:lnTo>
                  <a:lnTo>
                    <a:pt x="121399" y="0"/>
                  </a:lnTo>
                  <a:lnTo>
                    <a:pt x="74146" y="9538"/>
                  </a:lnTo>
                  <a:lnTo>
                    <a:pt x="35558" y="35552"/>
                  </a:lnTo>
                  <a:lnTo>
                    <a:pt x="9540" y="74136"/>
                  </a:lnTo>
                  <a:lnTo>
                    <a:pt x="0" y="121386"/>
                  </a:lnTo>
                  <a:lnTo>
                    <a:pt x="9540" y="168637"/>
                  </a:lnTo>
                  <a:lnTo>
                    <a:pt x="35558" y="207221"/>
                  </a:lnTo>
                  <a:lnTo>
                    <a:pt x="74146" y="233234"/>
                  </a:lnTo>
                  <a:lnTo>
                    <a:pt x="121399" y="242773"/>
                  </a:lnTo>
                  <a:lnTo>
                    <a:pt x="168649" y="233234"/>
                  </a:lnTo>
                  <a:lnTo>
                    <a:pt x="207233" y="207221"/>
                  </a:lnTo>
                  <a:lnTo>
                    <a:pt x="233247" y="168637"/>
                  </a:lnTo>
                  <a:lnTo>
                    <a:pt x="242785" y="121386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79673" y="2968726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161925" h="161925">
                  <a:moveTo>
                    <a:pt x="80924" y="0"/>
                  </a:moveTo>
                  <a:lnTo>
                    <a:pt x="80924" y="161848"/>
                  </a:lnTo>
                </a:path>
                <a:path w="161925" h="161925">
                  <a:moveTo>
                    <a:pt x="0" y="80924"/>
                  </a:moveTo>
                  <a:lnTo>
                    <a:pt x="161848" y="80924"/>
                  </a:lnTo>
                </a:path>
              </a:pathLst>
            </a:custGeom>
            <a:ln w="40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485" y="1309687"/>
              <a:ext cx="242785" cy="24278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181485" y="1309687"/>
              <a:ext cx="243204" cy="243204"/>
            </a:xfrm>
            <a:custGeom>
              <a:avLst/>
              <a:gdLst/>
              <a:ahLst/>
              <a:cxnLst/>
              <a:rect l="l" t="t" r="r" b="b"/>
              <a:pathLst>
                <a:path w="243204" h="243205">
                  <a:moveTo>
                    <a:pt x="242785" y="121399"/>
                  </a:moveTo>
                  <a:lnTo>
                    <a:pt x="233245" y="74146"/>
                  </a:lnTo>
                  <a:lnTo>
                    <a:pt x="207227" y="35558"/>
                  </a:lnTo>
                  <a:lnTo>
                    <a:pt x="168639" y="9540"/>
                  </a:lnTo>
                  <a:lnTo>
                    <a:pt x="121386" y="0"/>
                  </a:lnTo>
                  <a:lnTo>
                    <a:pt x="74136" y="9540"/>
                  </a:lnTo>
                  <a:lnTo>
                    <a:pt x="35552" y="35558"/>
                  </a:lnTo>
                  <a:lnTo>
                    <a:pt x="9538" y="74146"/>
                  </a:lnTo>
                  <a:lnTo>
                    <a:pt x="0" y="121399"/>
                  </a:lnTo>
                  <a:lnTo>
                    <a:pt x="9538" y="168649"/>
                  </a:lnTo>
                  <a:lnTo>
                    <a:pt x="35552" y="207233"/>
                  </a:lnTo>
                  <a:lnTo>
                    <a:pt x="74136" y="233247"/>
                  </a:lnTo>
                  <a:lnTo>
                    <a:pt x="121386" y="242785"/>
                  </a:lnTo>
                  <a:lnTo>
                    <a:pt x="168639" y="233247"/>
                  </a:lnTo>
                  <a:lnTo>
                    <a:pt x="207227" y="207233"/>
                  </a:lnTo>
                  <a:lnTo>
                    <a:pt x="233245" y="168649"/>
                  </a:lnTo>
                  <a:lnTo>
                    <a:pt x="242785" y="121399"/>
                  </a:lnTo>
                </a:path>
              </a:pathLst>
            </a:custGeom>
            <a:ln w="202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705972" y="1486086"/>
            <a:ext cx="403225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</a:pPr>
            <a:r>
              <a:rPr sz="1650" i="1" spc="10" dirty="0">
                <a:latin typeface="Times New Roman"/>
                <a:cs typeface="Times New Roman"/>
              </a:rPr>
              <a:t>P(b)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.001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11119" y="2133513"/>
            <a:ext cx="397510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</a:pPr>
            <a:r>
              <a:rPr sz="1650" i="1" spc="5" dirty="0">
                <a:latin typeface="Times New Roman"/>
                <a:cs typeface="Times New Roman"/>
              </a:rPr>
              <a:t>P(e)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.002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14261" y="2288514"/>
            <a:ext cx="131445" cy="66040"/>
          </a:xfrm>
          <a:custGeom>
            <a:avLst/>
            <a:gdLst/>
            <a:ahLst/>
            <a:cxnLst/>
            <a:rect l="l" t="t" r="r" b="b"/>
            <a:pathLst>
              <a:path w="131445" h="66039">
                <a:moveTo>
                  <a:pt x="131102" y="65557"/>
                </a:moveTo>
                <a:lnTo>
                  <a:pt x="131102" y="0"/>
                </a:lnTo>
              </a:path>
              <a:path w="131445" h="66039">
                <a:moveTo>
                  <a:pt x="0" y="0"/>
                </a:moveTo>
                <a:lnTo>
                  <a:pt x="131102" y="0"/>
                </a:lnTo>
              </a:path>
            </a:pathLst>
          </a:custGeom>
          <a:ln w="2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509147" y="2133513"/>
            <a:ext cx="550545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  <a:tabLst>
                <a:tab pos="372110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P(	</a:t>
            </a:r>
            <a:r>
              <a:rPr sz="1650" i="1" spc="5" dirty="0">
                <a:latin typeface="Times New Roman"/>
                <a:cs typeface="Times New Roman"/>
              </a:rPr>
              <a:t>e)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.998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71899" y="2942800"/>
            <a:ext cx="715010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</a:pPr>
            <a:r>
              <a:rPr sz="1650" i="1" spc="5" dirty="0">
                <a:latin typeface="Times New Roman"/>
                <a:cs typeface="Times New Roman"/>
              </a:rPr>
              <a:t>P(a|b,e)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.95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569947" y="3070936"/>
            <a:ext cx="131445" cy="66040"/>
          </a:xfrm>
          <a:custGeom>
            <a:avLst/>
            <a:gdLst/>
            <a:ahLst/>
            <a:cxnLst/>
            <a:rect l="l" t="t" r="r" b="b"/>
            <a:pathLst>
              <a:path w="131445" h="66039">
                <a:moveTo>
                  <a:pt x="131102" y="65544"/>
                </a:moveTo>
                <a:lnTo>
                  <a:pt x="131102" y="0"/>
                </a:lnTo>
              </a:path>
              <a:path w="131445" h="66039">
                <a:moveTo>
                  <a:pt x="0" y="0"/>
                </a:moveTo>
                <a:lnTo>
                  <a:pt x="131102" y="0"/>
                </a:lnTo>
              </a:path>
            </a:pathLst>
          </a:custGeom>
          <a:ln w="2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884110" y="2931105"/>
            <a:ext cx="1043940" cy="5334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20"/>
              </a:spcBef>
              <a:tabLst>
                <a:tab pos="382270" algn="l"/>
                <a:tab pos="865505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P(	</a:t>
            </a:r>
            <a:r>
              <a:rPr sz="1650" i="1" spc="5" dirty="0">
                <a:latin typeface="Times New Roman"/>
                <a:cs typeface="Times New Roman"/>
              </a:rPr>
              <a:t>a|b,	e)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50" spc="5" dirty="0">
                <a:latin typeface="Times New Roman"/>
                <a:cs typeface="Times New Roman"/>
              </a:rPr>
              <a:t>.06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099552" y="3070936"/>
            <a:ext cx="131445" cy="66040"/>
          </a:xfrm>
          <a:custGeom>
            <a:avLst/>
            <a:gdLst/>
            <a:ahLst/>
            <a:cxnLst/>
            <a:rect l="l" t="t" r="r" b="b"/>
            <a:pathLst>
              <a:path w="131445" h="66039">
                <a:moveTo>
                  <a:pt x="131102" y="65544"/>
                </a:moveTo>
                <a:lnTo>
                  <a:pt x="131102" y="0"/>
                </a:lnTo>
              </a:path>
              <a:path w="131445" h="66039">
                <a:moveTo>
                  <a:pt x="0" y="0"/>
                </a:moveTo>
                <a:lnTo>
                  <a:pt x="131102" y="0"/>
                </a:lnTo>
              </a:path>
            </a:pathLst>
          </a:custGeom>
          <a:ln w="2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298797" y="2942799"/>
            <a:ext cx="874394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  <a:tabLst>
                <a:tab pos="372110" algn="l"/>
              </a:tabLst>
            </a:pPr>
            <a:r>
              <a:rPr sz="1650" i="1" spc="10" dirty="0">
                <a:latin typeface="Times New Roman"/>
                <a:cs typeface="Times New Roman"/>
              </a:rPr>
              <a:t>P(	</a:t>
            </a:r>
            <a:r>
              <a:rPr sz="1650" i="1" spc="5" dirty="0">
                <a:latin typeface="Times New Roman"/>
                <a:cs typeface="Times New Roman"/>
              </a:rPr>
              <a:t>a|b,e)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.05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503915" y="3090214"/>
            <a:ext cx="131445" cy="66040"/>
          </a:xfrm>
          <a:custGeom>
            <a:avLst/>
            <a:gdLst/>
            <a:ahLst/>
            <a:cxnLst/>
            <a:rect l="l" t="t" r="r" b="b"/>
            <a:pathLst>
              <a:path w="131445" h="66039">
                <a:moveTo>
                  <a:pt x="131102" y="65557"/>
                </a:moveTo>
                <a:lnTo>
                  <a:pt x="131102" y="0"/>
                </a:lnTo>
              </a:path>
              <a:path w="131445" h="66039">
                <a:moveTo>
                  <a:pt x="0" y="0"/>
                </a:moveTo>
                <a:lnTo>
                  <a:pt x="131102" y="0"/>
                </a:lnTo>
              </a:path>
            </a:pathLst>
          </a:custGeom>
          <a:ln w="2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978067" y="2942799"/>
            <a:ext cx="874394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20"/>
              </a:spcBef>
              <a:tabLst>
                <a:tab pos="695960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P(a|b,	e)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sz="1650" spc="5" dirty="0">
                <a:latin typeface="Times New Roman"/>
                <a:cs typeface="Times New Roman"/>
              </a:rPr>
              <a:t>.94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17005" y="3097796"/>
            <a:ext cx="131445" cy="66040"/>
          </a:xfrm>
          <a:custGeom>
            <a:avLst/>
            <a:gdLst/>
            <a:ahLst/>
            <a:cxnLst/>
            <a:rect l="l" t="t" r="r" b="b"/>
            <a:pathLst>
              <a:path w="131445" h="66039">
                <a:moveTo>
                  <a:pt x="131102" y="65557"/>
                </a:moveTo>
                <a:lnTo>
                  <a:pt x="131102" y="0"/>
                </a:lnTo>
              </a:path>
              <a:path w="131445" h="66039">
                <a:moveTo>
                  <a:pt x="0" y="0"/>
                </a:moveTo>
                <a:lnTo>
                  <a:pt x="131102" y="0"/>
                </a:lnTo>
              </a:path>
            </a:pathLst>
          </a:custGeom>
          <a:ln w="2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130300" y="5890988"/>
            <a:ext cx="549910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marR="5080" indent="-365760">
              <a:lnSpc>
                <a:spcPct val="101000"/>
              </a:lnSpc>
              <a:spcBef>
                <a:spcPts val="90"/>
              </a:spcBef>
            </a:pPr>
            <a:r>
              <a:rPr sz="2050" spc="-110" dirty="0">
                <a:latin typeface="Tahoma"/>
                <a:cs typeface="Tahoma"/>
              </a:rPr>
              <a:t>Enumeration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10" dirty="0">
                <a:latin typeface="Tahoma"/>
                <a:cs typeface="Tahoma"/>
              </a:rPr>
              <a:t>inefficient:</a:t>
            </a:r>
            <a:r>
              <a:rPr sz="2050" spc="4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repeated</a:t>
            </a:r>
            <a:r>
              <a:rPr sz="2050" spc="36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computation 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e.g.,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computes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value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31</a:t>
            </a:fld>
            <a:endParaRPr spc="2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445" algn="ctr">
              <a:lnSpc>
                <a:spcPts val="2635"/>
              </a:lnSpc>
            </a:pPr>
            <a:r>
              <a:rPr spc="75" dirty="0"/>
              <a:t>Inference</a:t>
            </a:r>
            <a:r>
              <a:rPr spc="204" dirty="0"/>
              <a:t> </a:t>
            </a:r>
            <a:r>
              <a:rPr spc="140" dirty="0"/>
              <a:t>by</a:t>
            </a:r>
            <a:r>
              <a:rPr spc="245" dirty="0"/>
              <a:t> </a:t>
            </a:r>
            <a:r>
              <a:rPr spc="40" dirty="0"/>
              <a:t>variable</a:t>
            </a:r>
            <a:r>
              <a:rPr spc="254" dirty="0"/>
              <a:t> </a:t>
            </a:r>
            <a:r>
              <a:rPr spc="55" dirty="0"/>
              <a:t>elimination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250940" cy="11664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100" dirty="0">
                <a:latin typeface="Tahoma"/>
                <a:cs typeface="Tahoma"/>
              </a:rPr>
              <a:t>Variable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elimination:</a:t>
            </a:r>
            <a:r>
              <a:rPr sz="2050" spc="20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carry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out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summations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right-to-left, 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storing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intermediate</a:t>
            </a:r>
            <a:r>
              <a:rPr sz="2050" spc="6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results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(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factors</a:t>
            </a:r>
            <a:r>
              <a:rPr sz="2050" spc="-95" dirty="0">
                <a:latin typeface="Tahoma"/>
                <a:cs typeface="Tahoma"/>
              </a:rPr>
              <a:t>)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avoid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recomputation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j,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335" y="2738803"/>
            <a:ext cx="671195" cy="2444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93980">
              <a:lnSpc>
                <a:spcPts val="700"/>
              </a:lnSpc>
              <a:spcBef>
                <a:spcPts val="835"/>
              </a:spcBef>
              <a:tabLst>
                <a:tab pos="263525" algn="l"/>
                <a:tab pos="391160" algn="l"/>
                <a:tab pos="575310" algn="l"/>
              </a:tabLst>
            </a:pPr>
            <a:r>
              <a:rPr sz="1000" u="heavy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spc="-5" dirty="0">
                <a:solidFill>
                  <a:srgbClr val="990099"/>
                </a:solidFill>
                <a:latin typeface="Times New Roman"/>
                <a:cs typeface="Times New Roman"/>
              </a:rPr>
              <a:t>	</a:t>
            </a:r>
            <a:r>
              <a:rPr sz="1000" u="heavy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280"/>
              </a:lnSpc>
              <a:tabLst>
                <a:tab pos="263525" algn="l"/>
                <a:tab pos="575310" algn="l"/>
              </a:tabLst>
            </a:pP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	</a:t>
            </a:r>
            <a:r>
              <a:rPr sz="2100" b="0" i="1" spc="-1342" baseline="-57539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1000" spc="1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315" y="2738803"/>
            <a:ext cx="582930" cy="2444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93980">
              <a:lnSpc>
                <a:spcPts val="700"/>
              </a:lnSpc>
              <a:spcBef>
                <a:spcPts val="835"/>
              </a:spcBef>
              <a:tabLst>
                <a:tab pos="346710" algn="l"/>
              </a:tabLst>
            </a:pPr>
            <a:r>
              <a:rPr sz="1000" u="heavy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000" u="heavy" spc="-1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990099"/>
                </a:solidFill>
                <a:latin typeface="Times New Roman"/>
                <a:cs typeface="Times New Roman"/>
              </a:rPr>
              <a:t>	</a:t>
            </a:r>
            <a:r>
              <a:rPr sz="1000" u="heavy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spc="100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280"/>
              </a:lnSpc>
              <a:tabLst>
                <a:tab pos="487045" algn="l"/>
              </a:tabLst>
            </a:pP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   </a:t>
            </a:r>
            <a:r>
              <a:rPr sz="1000" spc="-13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100" b="0" i="1" spc="-1260" baseline="-57539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000" spc="1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6422" y="2487332"/>
            <a:ext cx="509397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-26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210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-15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spc="-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7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225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-20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b="0" i="1" spc="-3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8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7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29375" y="292623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>
                <a:moveTo>
                  <a:pt x="0" y="0"/>
                </a:moveTo>
                <a:lnTo>
                  <a:pt x="297179" y="0"/>
                </a:lnTo>
              </a:path>
            </a:pathLst>
          </a:custGeom>
          <a:ln w="15240">
            <a:solidFill>
              <a:srgbClr val="9800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94047" y="2738803"/>
            <a:ext cx="2737485" cy="2444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93980">
              <a:lnSpc>
                <a:spcPts val="700"/>
              </a:lnSpc>
              <a:spcBef>
                <a:spcPts val="835"/>
              </a:spcBef>
              <a:tabLst>
                <a:tab pos="499109" algn="l"/>
                <a:tab pos="1017269" algn="l"/>
                <a:tab pos="1174750" algn="l"/>
                <a:tab pos="1419860" algn="l"/>
                <a:tab pos="1778000" algn="l"/>
                <a:tab pos="2345055" algn="l"/>
                <a:tab pos="2642235" algn="l"/>
              </a:tabLst>
            </a:pPr>
            <a:r>
              <a:rPr sz="1000" u="heavy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00" spc="-5" dirty="0">
                <a:solidFill>
                  <a:srgbClr val="990099"/>
                </a:solidFill>
                <a:latin typeface="Times New Roman"/>
                <a:cs typeface="Times New Roman"/>
              </a:rPr>
              <a:t>   </a:t>
            </a:r>
            <a:r>
              <a:rPr sz="1000" spc="-11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000" u="heavy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dirty="0">
                <a:solidFill>
                  <a:srgbClr val="990099"/>
                </a:solidFill>
                <a:latin typeface="Times New Roman"/>
                <a:cs typeface="Times New Roman"/>
              </a:rPr>
              <a:t>	</a:t>
            </a:r>
            <a:r>
              <a:rPr sz="1000" u="heavy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dirty="0">
                <a:solidFill>
                  <a:srgbClr val="990099"/>
                </a:solidFill>
                <a:latin typeface="Times New Roman"/>
                <a:cs typeface="Times New Roman"/>
              </a:rPr>
              <a:t>   </a:t>
            </a:r>
            <a:r>
              <a:rPr sz="1000" spc="-114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sz="1000" u="heavy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dirty="0">
                <a:solidFill>
                  <a:srgbClr val="990099"/>
                </a:solidFill>
                <a:latin typeface="Times New Roman"/>
                <a:cs typeface="Times New Roman"/>
              </a:rPr>
              <a:t>	</a:t>
            </a:r>
            <a:r>
              <a:rPr sz="1000" u="heavy" spc="-5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heavy" dirty="0">
                <a:solidFill>
                  <a:srgbClr val="990099"/>
                </a:solidFill>
                <a:uFill>
                  <a:solidFill>
                    <a:srgbClr val="980098"/>
                  </a:solidFill>
                </a:uFill>
                <a:latin typeface="Times New Roman"/>
                <a:cs typeface="Times New Roman"/>
              </a:rPr>
              <a:t>	</a:t>
            </a:r>
            <a:endParaRPr sz="1000">
              <a:latin typeface="Times New Roman"/>
              <a:cs typeface="Times New Roman"/>
            </a:endParaRPr>
          </a:p>
          <a:p>
            <a:pPr marL="38100">
              <a:lnSpc>
                <a:spcPts val="280"/>
              </a:lnSpc>
              <a:tabLst>
                <a:tab pos="488950" algn="l"/>
                <a:tab pos="1017269" algn="l"/>
                <a:tab pos="1418590" algn="l"/>
                <a:tab pos="1778000" algn="l"/>
                <a:tab pos="2192655" algn="l"/>
                <a:tab pos="2642235" algn="l"/>
              </a:tabLst>
            </a:pP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	</a:t>
            </a:r>
            <a:r>
              <a:rPr sz="2100" b="0" i="1" spc="-1350" baseline="-57539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000" spc="1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100" b="0" i="1" spc="-1162" baseline="-57539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1000" spc="1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2100" b="0" i="1" spc="-1350" baseline="-57539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1000" spc="165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990099"/>
                </a:solidFill>
                <a:latin typeface="Arial"/>
                <a:cs typeface="Arial"/>
              </a:rPr>
              <a:t>	</a:t>
            </a:r>
            <a:r>
              <a:rPr sz="1000" spc="170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32</a:t>
            </a:fld>
            <a:endParaRPr spc="20" dirty="0"/>
          </a:p>
        </p:txBody>
      </p:sp>
      <p:sp>
        <p:nvSpPr>
          <p:cNvPr id="9" name="object 9"/>
          <p:cNvSpPr txBox="1"/>
          <p:nvPr/>
        </p:nvSpPr>
        <p:spPr>
          <a:xfrm>
            <a:off x="1811020" y="3029875"/>
            <a:ext cx="4665345" cy="19869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ts val="2720"/>
              </a:lnSpc>
              <a:spcBef>
                <a:spcPts val="125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450" spc="225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-9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450" spc="240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-14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8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3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22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-3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63500">
              <a:lnSpc>
                <a:spcPts val="2490"/>
              </a:lnSpc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2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450" spc="225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-9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450" spc="240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-14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30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-1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-35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22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-33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62865">
              <a:lnSpc>
                <a:spcPts val="2540"/>
              </a:lnSpc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10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0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0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450" spc="105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15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450" spc="50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7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7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8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-33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0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0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15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-3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63500">
              <a:lnSpc>
                <a:spcPts val="2740"/>
              </a:lnSpc>
            </a:pPr>
            <a:r>
              <a:rPr sz="3075" spc="179" baseline="271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3075" spc="89" baseline="271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b="0" i="1" spc="-30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3075" spc="315" baseline="27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3075" b="0" i="1" spc="247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3075" spc="187" baseline="27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3675" spc="337" baseline="2267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-97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3075" b="0" i="1" spc="104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3075" b="0" i="1" spc="-50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3075" b="0" i="1" spc="-26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3075" b="0" i="1" spc="450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-900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400" spc="-85" dirty="0">
                <a:solidFill>
                  <a:srgbClr val="990099"/>
                </a:solidFill>
                <a:latin typeface="Tahoma"/>
                <a:cs typeface="Tahoma"/>
              </a:rPr>
              <a:t>¯</a:t>
            </a:r>
            <a:r>
              <a:rPr sz="2100" b="0" i="1" spc="-1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-427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22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-34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3075" b="0" i="1" spc="-32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3075" b="0" i="1" spc="-419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075" b="0" i="1" spc="-26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3075" spc="202" baseline="271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spc="-172" baseline="2710" dirty="0">
                <a:latin typeface="Tahoma"/>
                <a:cs typeface="Tahoma"/>
              </a:rPr>
              <a:t>(su</a:t>
            </a:r>
            <a:r>
              <a:rPr sz="3075" spc="-300" baseline="2710" dirty="0">
                <a:latin typeface="Tahoma"/>
                <a:cs typeface="Tahoma"/>
              </a:rPr>
              <a:t>m</a:t>
            </a:r>
            <a:r>
              <a:rPr sz="3075" spc="22" baseline="2710" dirty="0">
                <a:latin typeface="Tahoma"/>
                <a:cs typeface="Tahoma"/>
              </a:rPr>
              <a:t> </a:t>
            </a:r>
            <a:r>
              <a:rPr sz="3075" spc="-135" baseline="2710" dirty="0">
                <a:latin typeface="Tahoma"/>
                <a:cs typeface="Tahoma"/>
              </a:rPr>
              <a:t>out</a:t>
            </a:r>
            <a:r>
              <a:rPr sz="3075" spc="7" baseline="2710" dirty="0">
                <a:latin typeface="Tahoma"/>
                <a:cs typeface="Tahoma"/>
              </a:rPr>
              <a:t> </a:t>
            </a:r>
            <a:r>
              <a:rPr sz="3075" b="0" i="1" spc="104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3075" spc="-44" baseline="2710" dirty="0">
                <a:latin typeface="Tahoma"/>
                <a:cs typeface="Tahoma"/>
              </a:rPr>
              <a:t>)</a:t>
            </a:r>
            <a:endParaRPr sz="3075" baseline="2710">
              <a:latin typeface="Tahoma"/>
              <a:cs typeface="Tahoma"/>
            </a:endParaRPr>
          </a:p>
          <a:p>
            <a:pPr marL="63500">
              <a:lnSpc>
                <a:spcPts val="2430"/>
              </a:lnSpc>
            </a:pPr>
            <a:r>
              <a:rPr sz="3075" spc="179" baseline="271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3075" spc="89" baseline="271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b="0" i="1" spc="-30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3075" spc="315" baseline="27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3075" b="0" i="1" spc="247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3075" b="0" i="1" spc="450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-952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400" spc="35" dirty="0">
                <a:solidFill>
                  <a:srgbClr val="990099"/>
                </a:solidFill>
                <a:latin typeface="Tahoma"/>
                <a:cs typeface="Tahoma"/>
              </a:rPr>
              <a:t>¯</a:t>
            </a:r>
            <a:r>
              <a:rPr sz="2100" b="0" i="1" spc="-922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400" spc="-85" dirty="0">
                <a:solidFill>
                  <a:srgbClr val="990099"/>
                </a:solidFill>
                <a:latin typeface="Tahoma"/>
                <a:cs typeface="Tahoma"/>
              </a:rPr>
              <a:t>¯</a:t>
            </a:r>
            <a:r>
              <a:rPr sz="2100" b="0" i="1" spc="-1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-427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22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-34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3075" b="0" i="1" spc="-56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3075" spc="202" baseline="271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spc="-172" baseline="2710" dirty="0">
                <a:latin typeface="Tahoma"/>
                <a:cs typeface="Tahoma"/>
              </a:rPr>
              <a:t>(su</a:t>
            </a:r>
            <a:r>
              <a:rPr sz="3075" spc="-300" baseline="2710" dirty="0">
                <a:latin typeface="Tahoma"/>
                <a:cs typeface="Tahoma"/>
              </a:rPr>
              <a:t>m</a:t>
            </a:r>
            <a:r>
              <a:rPr sz="3075" spc="22" baseline="2710" dirty="0">
                <a:latin typeface="Tahoma"/>
                <a:cs typeface="Tahoma"/>
              </a:rPr>
              <a:t> </a:t>
            </a:r>
            <a:r>
              <a:rPr sz="3075" spc="-135" baseline="2710" dirty="0">
                <a:latin typeface="Tahoma"/>
                <a:cs typeface="Tahoma"/>
              </a:rPr>
              <a:t>out</a:t>
            </a:r>
            <a:r>
              <a:rPr sz="3075" spc="-15" baseline="2710" dirty="0">
                <a:latin typeface="Tahoma"/>
                <a:cs typeface="Tahoma"/>
              </a:rPr>
              <a:t> </a:t>
            </a:r>
            <a:r>
              <a:rPr sz="3075" b="0" i="1" spc="330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3075" spc="-44" baseline="2710" dirty="0">
                <a:latin typeface="Tahoma"/>
                <a:cs typeface="Tahoma"/>
              </a:rPr>
              <a:t>)</a:t>
            </a:r>
            <a:endParaRPr sz="3075" baseline="271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40"/>
              </a:spcBef>
            </a:pPr>
            <a:r>
              <a:rPr sz="3075" spc="179" baseline="271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3075" spc="89" baseline="271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b="0" i="1" spc="-30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3075" b="0" i="1" spc="44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262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3075" b="0" i="1" spc="-56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3075" spc="-247" baseline="271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-47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44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-952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1400" spc="35" dirty="0">
                <a:solidFill>
                  <a:srgbClr val="990099"/>
                </a:solidFill>
                <a:latin typeface="Tahoma"/>
                <a:cs typeface="Tahoma"/>
              </a:rPr>
              <a:t>¯</a:t>
            </a:r>
            <a:r>
              <a:rPr sz="2100" b="0" i="1" spc="-922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1400" spc="-85" dirty="0">
                <a:solidFill>
                  <a:srgbClr val="990099"/>
                </a:solidFill>
                <a:latin typeface="Tahoma"/>
                <a:cs typeface="Tahoma"/>
              </a:rPr>
              <a:t>¯</a:t>
            </a:r>
            <a:r>
              <a:rPr sz="2100" b="0" i="1" spc="-1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100" b="0" i="1" spc="-427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22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-34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3075" b="0" i="1" spc="-56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3075" spc="195" baseline="271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3075" baseline="271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8990">
              <a:lnSpc>
                <a:spcPts val="2635"/>
              </a:lnSpc>
              <a:tabLst>
                <a:tab pos="4285615" algn="l"/>
              </a:tabLst>
            </a:pPr>
            <a:r>
              <a:rPr spc="50" dirty="0"/>
              <a:t>Variable</a:t>
            </a:r>
            <a:r>
              <a:rPr spc="295" dirty="0"/>
              <a:t> </a:t>
            </a:r>
            <a:r>
              <a:rPr spc="60" dirty="0"/>
              <a:t>elimination:	</a:t>
            </a:r>
            <a:r>
              <a:rPr spc="75" dirty="0"/>
              <a:t>Basic</a:t>
            </a:r>
            <a:r>
              <a:rPr spc="204" dirty="0"/>
              <a:t> </a:t>
            </a:r>
            <a:r>
              <a:rPr spc="8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1396713"/>
            <a:ext cx="7966075" cy="3454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9259" marR="2388870" indent="-366395">
              <a:lnSpc>
                <a:spcPct val="101000"/>
              </a:lnSpc>
              <a:spcBef>
                <a:spcPts val="90"/>
              </a:spcBef>
            </a:pPr>
            <a:r>
              <a:rPr sz="2050" spc="-130" dirty="0">
                <a:solidFill>
                  <a:srgbClr val="00007E"/>
                </a:solidFill>
                <a:latin typeface="Tahoma"/>
                <a:cs typeface="Tahoma"/>
              </a:rPr>
              <a:t>Summing</a:t>
            </a:r>
            <a:r>
              <a:rPr sz="2050" spc="-1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0" dirty="0">
                <a:solidFill>
                  <a:srgbClr val="00007E"/>
                </a:solidFill>
                <a:latin typeface="Tahoma"/>
                <a:cs typeface="Tahoma"/>
              </a:rPr>
              <a:t>out</a:t>
            </a:r>
            <a:r>
              <a:rPr sz="2050" spc="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variable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product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factors: 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75" dirty="0">
                <a:latin typeface="Tahoma"/>
                <a:cs typeface="Tahoma"/>
              </a:rPr>
              <a:t>move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any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constant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factors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outside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summation</a:t>
            </a:r>
            <a:endParaRPr sz="2050">
              <a:latin typeface="Tahoma"/>
              <a:cs typeface="Tahoma"/>
            </a:endParaRPr>
          </a:p>
          <a:p>
            <a:pPr marL="428625">
              <a:lnSpc>
                <a:spcPct val="100000"/>
              </a:lnSpc>
              <a:spcBef>
                <a:spcPts val="35"/>
              </a:spcBef>
            </a:pPr>
            <a:r>
              <a:rPr sz="2050" spc="-140" dirty="0">
                <a:latin typeface="Tahoma"/>
                <a:cs typeface="Tahoma"/>
              </a:rPr>
              <a:t>add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up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submatrices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pointwise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product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remaining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factors</a:t>
            </a:r>
            <a:endParaRPr sz="20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255"/>
              </a:spcBef>
            </a:pPr>
            <a:r>
              <a:rPr sz="3675" spc="202" baseline="2267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202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3075" b="0" i="1" spc="20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202" baseline="-7936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75" baseline="-7936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5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-45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-47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75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-47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14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142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spc="375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075" spc="179" baseline="271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3075" spc="89" baseline="271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b="0" i="1" spc="17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172" baseline="-7936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60" baseline="-7936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60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-47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-45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5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-45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284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284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97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675" spc="202" baseline="2267" dirty="0">
                <a:solidFill>
                  <a:srgbClr val="990099"/>
                </a:solidFill>
                <a:latin typeface="Times New Roman"/>
                <a:cs typeface="Times New Roman"/>
              </a:rPr>
              <a:t>Σ</a:t>
            </a:r>
            <a:r>
              <a:rPr sz="2100" b="0" i="1" spc="202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92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075" b="0" i="1" spc="14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142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spc="142" baseline="-7936" dirty="0">
                <a:solidFill>
                  <a:srgbClr val="990099"/>
                </a:solidFill>
                <a:latin typeface="Tahoma"/>
                <a:cs typeface="Tahoma"/>
              </a:rPr>
              <a:t>+1</a:t>
            </a:r>
            <a:r>
              <a:rPr sz="2100" spc="-60" baseline="-7936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5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-45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-465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5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-45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14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142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spc="375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075" spc="179" baseline="271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3075" spc="89" baseline="271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3075" b="0" i="1" spc="17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172" baseline="-7936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67" baseline="-7936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6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-47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-45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108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·</a:t>
            </a:r>
            <a:r>
              <a:rPr sz="3075" spc="52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-465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284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284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-37" baseline="-793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3075" spc="-3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3075" spc="-457" baseline="2710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3075" b="0" i="1" spc="-172" baseline="271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-172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400" spc="-114" dirty="0">
                <a:solidFill>
                  <a:srgbClr val="990099"/>
                </a:solidFill>
                <a:latin typeface="Tahoma"/>
                <a:cs typeface="Tahoma"/>
              </a:rPr>
              <a:t>¯</a:t>
            </a:r>
            <a:endParaRPr sz="14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385"/>
              </a:spcBef>
            </a:pPr>
            <a:r>
              <a:rPr sz="2050" spc="-145" dirty="0">
                <a:latin typeface="Tahoma"/>
                <a:cs typeface="Tahoma"/>
              </a:rPr>
              <a:t>assuming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11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7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b="0" i="1" spc="29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41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40" dirty="0">
                <a:latin typeface="Tahoma"/>
                <a:cs typeface="Tahoma"/>
              </a:rPr>
              <a:t>do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not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depend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endParaRPr sz="205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Pointwise</a:t>
            </a:r>
            <a:r>
              <a:rPr sz="2050" spc="2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product</a:t>
            </a:r>
            <a:r>
              <a:rPr sz="2050" spc="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factors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18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397" baseline="-1190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44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050" spc="30" dirty="0">
                <a:latin typeface="Tahoma"/>
                <a:cs typeface="Tahoma"/>
              </a:rPr>
              <a:t>:</a:t>
            </a:r>
            <a:endParaRPr sz="2050">
              <a:latin typeface="Tahoma"/>
              <a:cs typeface="Tahoma"/>
            </a:endParaRPr>
          </a:p>
          <a:p>
            <a:pPr marL="429259">
              <a:lnSpc>
                <a:spcPct val="100000"/>
              </a:lnSpc>
              <a:spcBef>
                <a:spcPts val="35"/>
              </a:spcBef>
            </a:pP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89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89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5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spc="-165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b="0" i="1" spc="-6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-4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spc="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1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b="0" i="1" spc="-15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spc="-9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b="0" i="1" spc="6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4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795020">
              <a:lnSpc>
                <a:spcPct val="100000"/>
              </a:lnSpc>
              <a:spcBef>
                <a:spcPts val="25"/>
              </a:spcBef>
            </a:pP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46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spc="-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4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100" b="0" i="1" spc="-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spc="-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b="0" i="1" spc="16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2050" spc="-80" dirty="0">
                <a:latin typeface="Tahoma"/>
                <a:cs typeface="Tahoma"/>
              </a:rPr>
              <a:t>E.g.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-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100" spc="-22" baseline="-11904" dirty="0">
                <a:solidFill>
                  <a:srgbClr val="990099"/>
                </a:solidFill>
                <a:latin typeface="Tahoma"/>
                <a:cs typeface="Tahoma"/>
              </a:rPr>
              <a:t>2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300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4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a,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ts val="2635"/>
              </a:lnSpc>
            </a:pPr>
            <a:r>
              <a:rPr spc="50" dirty="0"/>
              <a:t>Variable</a:t>
            </a:r>
            <a:r>
              <a:rPr spc="265" dirty="0"/>
              <a:t> </a:t>
            </a:r>
            <a:r>
              <a:rPr spc="55" dirty="0"/>
              <a:t>elimination</a:t>
            </a:r>
            <a:r>
              <a:rPr spc="300" dirty="0"/>
              <a:t> </a:t>
            </a:r>
            <a:r>
              <a:rPr spc="75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567" y="1489100"/>
            <a:ext cx="7774305" cy="2950845"/>
            <a:chOff x="1188567" y="1489100"/>
            <a:chExt cx="7774305" cy="2950845"/>
          </a:xfrm>
        </p:grpSpPr>
        <p:sp>
          <p:nvSpPr>
            <p:cNvPr id="4" name="object 4"/>
            <p:cNvSpPr/>
            <p:nvPr/>
          </p:nvSpPr>
          <p:spPr>
            <a:xfrm>
              <a:off x="1188567" y="149595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501292"/>
              <a:ext cx="0" cy="2926080"/>
            </a:xfrm>
            <a:custGeom>
              <a:avLst/>
              <a:gdLst/>
              <a:ahLst/>
              <a:cxnLst/>
              <a:rect l="l" t="t" r="r" b="b"/>
              <a:pathLst>
                <a:path h="2926079">
                  <a:moveTo>
                    <a:pt x="0" y="292607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55633" y="1501292"/>
              <a:ext cx="0" cy="2926080"/>
            </a:xfrm>
            <a:custGeom>
              <a:avLst/>
              <a:gdLst/>
              <a:ahLst/>
              <a:cxnLst/>
              <a:rect l="l" t="t" r="r" b="b"/>
              <a:pathLst>
                <a:path h="2926079">
                  <a:moveTo>
                    <a:pt x="0" y="292607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567" y="4432706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5588" y="1559599"/>
            <a:ext cx="6759575" cy="2621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40" dirty="0">
                <a:solidFill>
                  <a:srgbClr val="B30000"/>
                </a:solidFill>
                <a:latin typeface="Bookman Old Style"/>
                <a:cs typeface="Bookman Old Style"/>
              </a:rPr>
              <a:t>Elimination-Ask</a:t>
            </a:r>
            <a:r>
              <a:rPr sz="1700" spc="40" dirty="0">
                <a:latin typeface="Gill Sans MT"/>
                <a:cs typeface="Gill Sans MT"/>
              </a:rPr>
              <a:t>(</a:t>
            </a:r>
            <a:r>
              <a:rPr sz="170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4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spc="6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6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-90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-90" dirty="0">
                <a:latin typeface="Gill Sans MT"/>
                <a:cs typeface="Gill Sans MT"/>
              </a:rPr>
              <a:t>)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distribution</a:t>
            </a:r>
            <a:r>
              <a:rPr sz="1700" spc="125" dirty="0">
                <a:latin typeface="Gill Sans MT"/>
                <a:cs typeface="Gill Sans MT"/>
              </a:rPr>
              <a:t> </a:t>
            </a:r>
            <a:r>
              <a:rPr sz="1700" spc="-95" dirty="0">
                <a:latin typeface="Gill Sans MT"/>
                <a:cs typeface="Gill Sans MT"/>
              </a:rPr>
              <a:t>over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endParaRPr sz="1700">
              <a:latin typeface="Bookman Old Style"/>
              <a:cs typeface="Bookman Old Style"/>
            </a:endParaRPr>
          </a:p>
          <a:p>
            <a:pPr marL="348615">
              <a:lnSpc>
                <a:spcPct val="100000"/>
              </a:lnSpc>
              <a:spcBef>
                <a:spcPts val="1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inputs</a:t>
            </a:r>
            <a:r>
              <a:rPr sz="1700" spc="45" dirty="0">
                <a:latin typeface="Gill Sans MT"/>
                <a:cs typeface="Gill Sans MT"/>
              </a:rPr>
              <a:t>:</a:t>
            </a:r>
            <a:r>
              <a:rPr sz="1700" spc="215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60" dirty="0">
                <a:latin typeface="Gill Sans MT"/>
                <a:cs typeface="Gill Sans MT"/>
              </a:rPr>
              <a:t>,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query</a:t>
            </a:r>
            <a:r>
              <a:rPr sz="1700" spc="8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variable</a:t>
            </a:r>
            <a:endParaRPr sz="1700">
              <a:latin typeface="Gill Sans MT"/>
              <a:cs typeface="Gill Sans MT"/>
            </a:endParaRPr>
          </a:p>
          <a:p>
            <a:pPr marL="1168400">
              <a:lnSpc>
                <a:spcPct val="100000"/>
              </a:lnSpc>
              <a:spcBef>
                <a:spcPts val="160"/>
              </a:spcBef>
            </a:pPr>
            <a:r>
              <a:rPr sz="1700" spc="5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50" dirty="0">
                <a:latin typeface="Gill Sans MT"/>
                <a:cs typeface="Gill Sans MT"/>
              </a:rPr>
              <a:t>, </a:t>
            </a:r>
            <a:r>
              <a:rPr sz="1700" spc="-45" dirty="0">
                <a:latin typeface="Gill Sans MT"/>
                <a:cs typeface="Gill Sans MT"/>
              </a:rPr>
              <a:t>evidence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specified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5" dirty="0">
                <a:latin typeface="Gill Sans MT"/>
                <a:cs typeface="Gill Sans MT"/>
              </a:rPr>
              <a:t>as</a:t>
            </a:r>
            <a:r>
              <a:rPr sz="1700" spc="45" dirty="0">
                <a:latin typeface="Gill Sans MT"/>
                <a:cs typeface="Gill Sans MT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event</a:t>
            </a:r>
            <a:endParaRPr sz="1700">
              <a:latin typeface="Gill Sans MT"/>
              <a:cs typeface="Gill Sans MT"/>
            </a:endParaRPr>
          </a:p>
          <a:p>
            <a:pPr marL="1168400">
              <a:lnSpc>
                <a:spcPct val="100000"/>
              </a:lnSpc>
              <a:spcBef>
                <a:spcPts val="155"/>
              </a:spcBef>
            </a:pP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-95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belief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95" dirty="0">
                <a:latin typeface="Gill Sans MT"/>
                <a:cs typeface="Gill Sans MT"/>
              </a:rPr>
              <a:t>network</a:t>
            </a:r>
            <a:r>
              <a:rPr sz="1700" spc="8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specifying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joint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distribution</a:t>
            </a:r>
            <a:r>
              <a:rPr sz="1700" spc="130" dirty="0">
                <a:latin typeface="Gill Sans MT"/>
                <a:cs typeface="Gill Sans MT"/>
              </a:rPr>
              <a:t> </a:t>
            </a:r>
            <a:r>
              <a:rPr sz="1700" spc="90" dirty="0">
                <a:latin typeface="Century"/>
                <a:cs typeface="Century"/>
              </a:rPr>
              <a:t>P</a:t>
            </a:r>
            <a:r>
              <a:rPr sz="1700" spc="90" dirty="0">
                <a:latin typeface="Arial"/>
                <a:cs typeface="Arial"/>
              </a:rPr>
              <a:t>(</a:t>
            </a:r>
            <a:r>
              <a:rPr sz="1700" b="0" i="1" spc="90" dirty="0">
                <a:latin typeface="Bookman Old Style"/>
                <a:cs typeface="Bookman Old Style"/>
              </a:rPr>
              <a:t>X</a:t>
            </a:r>
            <a:r>
              <a:rPr sz="1800" spc="135" baseline="-11574" dirty="0">
                <a:latin typeface="Gill Sans MT"/>
                <a:cs typeface="Gill Sans MT"/>
              </a:rPr>
              <a:t>1</a:t>
            </a:r>
            <a:r>
              <a:rPr sz="1700" b="0" i="1" spc="90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114" dirty="0">
                <a:latin typeface="Bookman Old Style"/>
                <a:cs typeface="Bookman Old Style"/>
              </a:rPr>
              <a:t>X</a:t>
            </a:r>
            <a:r>
              <a:rPr sz="1800" i="1" spc="172" baseline="-11574" dirty="0">
                <a:latin typeface="Trebuchet MS"/>
                <a:cs typeface="Trebuchet MS"/>
              </a:rPr>
              <a:t>n</a:t>
            </a:r>
            <a:r>
              <a:rPr sz="1700" spc="114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865"/>
              </a:spcBef>
            </a:pPr>
            <a:r>
              <a:rPr sz="1700" b="0" i="1" spc="-90" dirty="0">
                <a:solidFill>
                  <a:srgbClr val="004B00"/>
                </a:solidFill>
                <a:latin typeface="Bookman Old Style"/>
                <a:cs typeface="Bookman Old Style"/>
              </a:rPr>
              <a:t>factors</a:t>
            </a:r>
            <a:r>
              <a:rPr sz="1700" b="0" i="1" spc="-21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-45" dirty="0">
                <a:latin typeface="Arial"/>
                <a:cs typeface="Arial"/>
              </a:rPr>
              <a:t>[</a:t>
            </a:r>
            <a:r>
              <a:rPr sz="1700" spc="-180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]</a:t>
            </a:r>
            <a:r>
              <a:rPr sz="1700" spc="5" dirty="0">
                <a:latin typeface="Gill Sans MT"/>
                <a:cs typeface="Gill Sans MT"/>
              </a:rPr>
              <a:t>;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b="0" i="1" spc="-130" dirty="0">
                <a:solidFill>
                  <a:srgbClr val="004B00"/>
                </a:solidFill>
                <a:latin typeface="Bookman Old Style"/>
                <a:cs typeface="Bookman Old Style"/>
              </a:rPr>
              <a:t>vars</a:t>
            </a:r>
            <a:r>
              <a:rPr sz="1700" b="0" i="1" spc="-24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0" dirty="0">
                <a:latin typeface="Cambria"/>
                <a:cs typeface="Cambria"/>
              </a:rPr>
              <a:t> </a:t>
            </a:r>
            <a:r>
              <a:rPr sz="1700" b="0" spc="30" dirty="0">
                <a:latin typeface="Bookman Old Style"/>
                <a:cs typeface="Bookman Old Style"/>
              </a:rPr>
              <a:t>Reverse</a:t>
            </a:r>
            <a:r>
              <a:rPr sz="1700" spc="30" dirty="0">
                <a:latin typeface="Gill Sans MT"/>
                <a:cs typeface="Gill Sans MT"/>
              </a:rPr>
              <a:t>(</a:t>
            </a:r>
            <a:r>
              <a:rPr sz="1700" b="0" spc="30" dirty="0">
                <a:latin typeface="Bookman Old Style"/>
                <a:cs typeface="Bookman Old Style"/>
              </a:rPr>
              <a:t>Vars</a:t>
            </a:r>
            <a:r>
              <a:rPr sz="1700" spc="30" dirty="0">
                <a:latin typeface="Gill Sans MT"/>
                <a:cs typeface="Gill Sans MT"/>
              </a:rPr>
              <a:t>[</a:t>
            </a:r>
            <a:r>
              <a:rPr sz="1700" b="0" i="1" spc="30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30" dirty="0">
                <a:latin typeface="Gill Sans MT"/>
                <a:cs typeface="Gill Sans MT"/>
              </a:rPr>
              <a:t>])</a:t>
            </a:r>
            <a:endParaRPr sz="1700">
              <a:latin typeface="Gill Sans MT"/>
              <a:cs typeface="Gill Sans MT"/>
            </a:endParaRPr>
          </a:p>
          <a:p>
            <a:pPr marL="348615">
              <a:lnSpc>
                <a:spcPct val="100000"/>
              </a:lnSpc>
              <a:spcBef>
                <a:spcPts val="15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fo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r</a:t>
            </a:r>
            <a:r>
              <a:rPr sz="1700" spc="18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ea</a:t>
            </a:r>
            <a:r>
              <a:rPr sz="1700" spc="-20" dirty="0">
                <a:solidFill>
                  <a:srgbClr val="00007E"/>
                </a:solidFill>
                <a:latin typeface="Century"/>
                <a:cs typeface="Century"/>
              </a:rPr>
              <a:t>c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h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va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0" dirty="0">
                <a:solidFill>
                  <a:srgbClr val="00007E"/>
                </a:solidFill>
                <a:latin typeface="Century"/>
                <a:cs typeface="Century"/>
              </a:rPr>
              <a:t>in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-130" dirty="0">
                <a:solidFill>
                  <a:srgbClr val="004B00"/>
                </a:solidFill>
                <a:latin typeface="Bookman Old Style"/>
                <a:cs typeface="Bookman Old Style"/>
              </a:rPr>
              <a:t>var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b="0" i="1" spc="1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760095">
              <a:lnSpc>
                <a:spcPct val="100000"/>
              </a:lnSpc>
              <a:spcBef>
                <a:spcPts val="155"/>
              </a:spcBef>
            </a:pPr>
            <a:r>
              <a:rPr sz="1700" b="0" i="1" spc="-90" dirty="0">
                <a:solidFill>
                  <a:srgbClr val="004B00"/>
                </a:solidFill>
                <a:latin typeface="Bookman Old Style"/>
                <a:cs typeface="Bookman Old Style"/>
              </a:rPr>
              <a:t>factors</a:t>
            </a:r>
            <a:r>
              <a:rPr sz="1700" b="0" i="1" spc="-21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0" dirty="0">
                <a:latin typeface="Cambria"/>
                <a:cs typeface="Cambria"/>
              </a:rPr>
              <a:t> </a:t>
            </a:r>
            <a:r>
              <a:rPr sz="1700" spc="50" dirty="0">
                <a:latin typeface="Arial"/>
                <a:cs typeface="Arial"/>
              </a:rPr>
              <a:t>[</a:t>
            </a:r>
            <a:r>
              <a:rPr sz="1700" b="0" spc="50" dirty="0">
                <a:latin typeface="Bookman Old Style"/>
                <a:cs typeface="Bookman Old Style"/>
              </a:rPr>
              <a:t>Make-Factor</a:t>
            </a:r>
            <a:r>
              <a:rPr sz="1700" spc="50" dirty="0">
                <a:latin typeface="Arial"/>
                <a:cs typeface="Arial"/>
              </a:rPr>
              <a:t>(</a:t>
            </a:r>
            <a:r>
              <a:rPr sz="1700" b="0" i="1" spc="50" dirty="0">
                <a:solidFill>
                  <a:srgbClr val="004B00"/>
                </a:solidFill>
                <a:latin typeface="Bookman Old Style"/>
                <a:cs typeface="Bookman Old Style"/>
              </a:rPr>
              <a:t>var</a:t>
            </a:r>
            <a:r>
              <a:rPr sz="1700" b="0" i="1" spc="-34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70" dirty="0">
                <a:latin typeface="Bookman Old Style"/>
                <a:cs typeface="Bookman Old Style"/>
              </a:rPr>
              <a:t> </a:t>
            </a:r>
            <a:r>
              <a:rPr sz="1700" spc="-45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-45" dirty="0">
                <a:latin typeface="Arial"/>
                <a:cs typeface="Arial"/>
              </a:rPr>
              <a:t>)</a:t>
            </a:r>
            <a:r>
              <a:rPr sz="1700" spc="-45" dirty="0">
                <a:latin typeface="Cambria"/>
                <a:cs typeface="Cambria"/>
              </a:rPr>
              <a:t>|</a:t>
            </a:r>
            <a:r>
              <a:rPr sz="1700" b="0" i="1" spc="-45" dirty="0">
                <a:solidFill>
                  <a:srgbClr val="004B00"/>
                </a:solidFill>
                <a:latin typeface="Bookman Old Style"/>
                <a:cs typeface="Bookman Old Style"/>
              </a:rPr>
              <a:t>factors</a:t>
            </a:r>
            <a:r>
              <a:rPr sz="1700" spc="-45" dirty="0">
                <a:latin typeface="Arial"/>
                <a:cs typeface="Arial"/>
              </a:rPr>
              <a:t>]</a:t>
            </a:r>
            <a:endParaRPr sz="1700">
              <a:latin typeface="Arial"/>
              <a:cs typeface="Arial"/>
            </a:endParaRPr>
          </a:p>
          <a:p>
            <a:pPr marL="760095">
              <a:lnSpc>
                <a:spcPct val="100000"/>
              </a:lnSpc>
              <a:spcBef>
                <a:spcPts val="14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va</a:t>
            </a:r>
            <a:r>
              <a:rPr sz="1700" b="0" i="1" spc="-8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b="0" i="1" spc="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hidde</a:t>
            </a:r>
            <a:r>
              <a:rPr sz="1700" spc="-35" dirty="0">
                <a:latin typeface="Gill Sans MT"/>
                <a:cs typeface="Gill Sans MT"/>
              </a:rPr>
              <a:t>n</a:t>
            </a:r>
            <a:r>
              <a:rPr sz="1700" spc="95" dirty="0">
                <a:latin typeface="Gill Sans MT"/>
                <a:cs typeface="Gill Sans MT"/>
              </a:rPr>
              <a:t> </a:t>
            </a:r>
            <a:r>
              <a:rPr sz="1700" spc="25" dirty="0">
                <a:latin typeface="Gill Sans MT"/>
                <a:cs typeface="Gill Sans MT"/>
              </a:rPr>
              <a:t>v</a:t>
            </a:r>
            <a:r>
              <a:rPr sz="1700" spc="-25" dirty="0">
                <a:latin typeface="Gill Sans MT"/>
                <a:cs typeface="Gill Sans MT"/>
              </a:rPr>
              <a:t>a</a:t>
            </a:r>
            <a:r>
              <a:rPr sz="1700" spc="-30" dirty="0">
                <a:latin typeface="Gill Sans MT"/>
                <a:cs typeface="Gill Sans MT"/>
              </a:rPr>
              <a:t>riable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-85" dirty="0">
                <a:solidFill>
                  <a:srgbClr val="004B00"/>
                </a:solidFill>
                <a:latin typeface="Bookman Old Style"/>
                <a:cs typeface="Bookman Old Style"/>
              </a:rPr>
              <a:t>factor</a:t>
            </a: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s</a:t>
            </a:r>
            <a:r>
              <a:rPr sz="1700" b="0" i="1" spc="-21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b="0" spc="-25" dirty="0">
                <a:latin typeface="Bookman Old Style"/>
                <a:cs typeface="Bookman Old Style"/>
              </a:rPr>
              <a:t>Sum-Ou</a:t>
            </a:r>
            <a:r>
              <a:rPr sz="1700" b="0" spc="-55" dirty="0">
                <a:latin typeface="Bookman Old Style"/>
                <a:cs typeface="Bookman Old Style"/>
              </a:rPr>
              <a:t>t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10" dirty="0">
                <a:solidFill>
                  <a:srgbClr val="004B00"/>
                </a:solidFill>
                <a:latin typeface="Bookman Old Style"/>
                <a:cs typeface="Bookman Old Style"/>
              </a:rPr>
              <a:t>va</a:t>
            </a:r>
            <a:r>
              <a:rPr sz="1700" b="0" i="1" spc="-90" dirty="0">
                <a:solidFill>
                  <a:srgbClr val="004B00"/>
                </a:solidFill>
                <a:latin typeface="Bookman Old Style"/>
                <a:cs typeface="Bookman Old Style"/>
              </a:rPr>
              <a:t>r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b="0" i="1" spc="-85" dirty="0">
                <a:solidFill>
                  <a:srgbClr val="004B00"/>
                </a:solidFill>
                <a:latin typeface="Bookman Old Style"/>
                <a:cs typeface="Bookman Old Style"/>
              </a:rPr>
              <a:t>factors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348615">
              <a:lnSpc>
                <a:spcPct val="100000"/>
              </a:lnSpc>
              <a:spcBef>
                <a:spcPts val="155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60" dirty="0">
                <a:latin typeface="Bookman Old Style"/>
                <a:cs typeface="Bookman Old Style"/>
              </a:rPr>
              <a:t>Normalize</a:t>
            </a:r>
            <a:r>
              <a:rPr sz="1700" spc="60" dirty="0">
                <a:latin typeface="Gill Sans MT"/>
                <a:cs typeface="Gill Sans MT"/>
              </a:rPr>
              <a:t>(</a:t>
            </a:r>
            <a:r>
              <a:rPr sz="1700" b="0" spc="60" dirty="0">
                <a:latin typeface="Bookman Old Style"/>
                <a:cs typeface="Bookman Old Style"/>
              </a:rPr>
              <a:t>Pointwise-Product</a:t>
            </a:r>
            <a:r>
              <a:rPr sz="1700" spc="60" dirty="0">
                <a:latin typeface="Gill Sans MT"/>
                <a:cs typeface="Gill Sans MT"/>
              </a:rPr>
              <a:t>(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factors</a:t>
            </a:r>
            <a:r>
              <a:rPr sz="1700" spc="60" dirty="0">
                <a:latin typeface="Gill Sans MT"/>
                <a:cs typeface="Gill Sans MT"/>
              </a:rPr>
              <a:t>))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34</a:t>
            </a:fld>
            <a:endParaRPr spc="2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0" dirty="0"/>
              <a:t>Irrelevant</a:t>
            </a:r>
            <a:r>
              <a:rPr spc="260" dirty="0"/>
              <a:t> </a:t>
            </a:r>
            <a:r>
              <a:rPr spc="3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55079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latin typeface="Tahoma"/>
                <a:cs typeface="Tahoma"/>
              </a:rPr>
              <a:t>Consider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10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query</a:t>
            </a:r>
            <a:r>
              <a:rPr sz="2050" spc="-100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ohnCalls</a:t>
            </a:r>
            <a:r>
              <a:rPr sz="2050" spc="-5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Burglary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7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8341" y="1659102"/>
            <a:ext cx="1203325" cy="1092200"/>
            <a:chOff x="7558341" y="1659102"/>
            <a:chExt cx="1203325" cy="1092200"/>
          </a:xfrm>
        </p:grpSpPr>
        <p:sp>
          <p:nvSpPr>
            <p:cNvPr id="5" name="object 5"/>
            <p:cNvSpPr/>
            <p:nvPr/>
          </p:nvSpPr>
          <p:spPr>
            <a:xfrm>
              <a:off x="7738884" y="1839658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30">
                  <a:moveTo>
                    <a:pt x="0" y="0"/>
                  </a:moveTo>
                  <a:lnTo>
                    <a:pt x="366788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11058" y="211181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55283"/>
                  </a:moveTo>
                  <a:lnTo>
                    <a:pt x="138214" y="138214"/>
                  </a:lnTo>
                  <a:lnTo>
                    <a:pt x="55283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5175" y="2135936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28194" y="0"/>
                  </a:moveTo>
                  <a:lnTo>
                    <a:pt x="70497" y="70497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3581" y="1674342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3581" y="1674342"/>
              <a:ext cx="1172845" cy="537845"/>
            </a:xfrm>
            <a:custGeom>
              <a:avLst/>
              <a:gdLst/>
              <a:ahLst/>
              <a:cxnLst/>
              <a:rect l="l" t="t" r="r" b="b"/>
              <a:pathLst>
                <a:path w="1172845" h="537844">
                  <a:moveTo>
                    <a:pt x="330619" y="165315"/>
                  </a:move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close/>
                </a:path>
                <a:path w="1172845" h="537844">
                  <a:moveTo>
                    <a:pt x="1172654" y="165315"/>
                  </a:moveTo>
                  <a:lnTo>
                    <a:pt x="795553" y="537260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25231" y="2117267"/>
              <a:ext cx="139065" cy="137795"/>
            </a:xfrm>
            <a:custGeom>
              <a:avLst/>
              <a:gdLst/>
              <a:ahLst/>
              <a:cxnLst/>
              <a:rect l="l" t="t" r="r" b="b"/>
              <a:pathLst>
                <a:path w="139065" h="137794">
                  <a:moveTo>
                    <a:pt x="0" y="137629"/>
                  </a:moveTo>
                  <a:lnTo>
                    <a:pt x="138772" y="55651"/>
                  </a:lnTo>
                  <a:lnTo>
                    <a:pt x="83883" y="0"/>
                  </a:lnTo>
                  <a:lnTo>
                    <a:pt x="0" y="137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78369" y="2141397"/>
              <a:ext cx="561975" cy="566420"/>
            </a:xfrm>
            <a:custGeom>
              <a:avLst/>
              <a:gdLst/>
              <a:ahLst/>
              <a:cxnLst/>
              <a:rect l="l" t="t" r="r" b="b"/>
              <a:pathLst>
                <a:path w="561975" h="566419">
                  <a:moveTo>
                    <a:pt x="561543" y="28397"/>
                  </a:moveTo>
                  <a:lnTo>
                    <a:pt x="490766" y="70205"/>
                  </a:lnTo>
                  <a:lnTo>
                    <a:pt x="533539" y="0"/>
                  </a:lnTo>
                </a:path>
                <a:path w="561975" h="566419">
                  <a:moveTo>
                    <a:pt x="371944" y="194183"/>
                  </a:moveTo>
                  <a:lnTo>
                    <a:pt x="0" y="566127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34769" y="261291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138214"/>
                  </a:moveTo>
                  <a:lnTo>
                    <a:pt x="138214" y="55283"/>
                  </a:lnTo>
                  <a:lnTo>
                    <a:pt x="82931" y="0"/>
                  </a:lnTo>
                  <a:lnTo>
                    <a:pt x="0" y="138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8369" y="2335580"/>
              <a:ext cx="723265" cy="372110"/>
            </a:xfrm>
            <a:custGeom>
              <a:avLst/>
              <a:gdLst/>
              <a:ahLst/>
              <a:cxnLst/>
              <a:rect l="l" t="t" r="r" b="b"/>
              <a:pathLst>
                <a:path w="723265" h="372110">
                  <a:moveTo>
                    <a:pt x="70497" y="329653"/>
                  </a:moveTo>
                  <a:lnTo>
                    <a:pt x="0" y="371944"/>
                  </a:lnTo>
                  <a:lnTo>
                    <a:pt x="42291" y="301447"/>
                  </a:lnTo>
                </a:path>
                <a:path w="723265" h="372110">
                  <a:moveTo>
                    <a:pt x="356450" y="0"/>
                  </a:moveTo>
                  <a:lnTo>
                    <a:pt x="723226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06980" y="260775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55283"/>
                  </a:moveTo>
                  <a:lnTo>
                    <a:pt x="138214" y="138201"/>
                  </a:lnTo>
                  <a:lnTo>
                    <a:pt x="55283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31098" y="2631871"/>
              <a:ext cx="71120" cy="70485"/>
            </a:xfrm>
            <a:custGeom>
              <a:avLst/>
              <a:gdLst/>
              <a:ahLst/>
              <a:cxnLst/>
              <a:rect l="l" t="t" r="r" b="b"/>
              <a:pathLst>
                <a:path w="71120" h="70485">
                  <a:moveTo>
                    <a:pt x="28206" y="0"/>
                  </a:moveTo>
                  <a:lnTo>
                    <a:pt x="70497" y="70485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56398" y="1673422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50185" y="1659115"/>
            <a:ext cx="361315" cy="361315"/>
            <a:chOff x="8550185" y="1659115"/>
            <a:chExt cx="361315" cy="361315"/>
          </a:xfrm>
        </p:grpSpPr>
        <p:sp>
          <p:nvSpPr>
            <p:cNvPr id="18" name="object 18"/>
            <p:cNvSpPr/>
            <p:nvPr/>
          </p:nvSpPr>
          <p:spPr>
            <a:xfrm>
              <a:off x="8565425" y="167435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0" y="324702"/>
                  </a:lnTo>
                  <a:lnTo>
                    <a:pt x="248748" y="308038"/>
                  </a:lnTo>
                  <a:lnTo>
                    <a:pt x="282205" y="282192"/>
                  </a:lnTo>
                  <a:lnTo>
                    <a:pt x="308053" y="248737"/>
                  </a:lnTo>
                  <a:lnTo>
                    <a:pt x="324717" y="209249"/>
                  </a:lnTo>
                  <a:lnTo>
                    <a:pt x="330622" y="165303"/>
                  </a:lnTo>
                  <a:lnTo>
                    <a:pt x="324717" y="121357"/>
                  </a:lnTo>
                  <a:lnTo>
                    <a:pt x="308053" y="81868"/>
                  </a:lnTo>
                  <a:lnTo>
                    <a:pt x="282205" y="48413"/>
                  </a:lnTo>
                  <a:lnTo>
                    <a:pt x="248748" y="22567"/>
                  </a:lnTo>
                  <a:lnTo>
                    <a:pt x="209260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65425" y="167435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22" y="165303"/>
                  </a:moveTo>
                  <a:lnTo>
                    <a:pt x="324717" y="121357"/>
                  </a:lnTo>
                  <a:lnTo>
                    <a:pt x="308053" y="81868"/>
                  </a:lnTo>
                  <a:lnTo>
                    <a:pt x="282205" y="48413"/>
                  </a:lnTo>
                  <a:lnTo>
                    <a:pt x="248748" y="22567"/>
                  </a:lnTo>
                  <a:lnTo>
                    <a:pt x="209260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0" y="324702"/>
                  </a:lnTo>
                  <a:lnTo>
                    <a:pt x="248748" y="308038"/>
                  </a:lnTo>
                  <a:lnTo>
                    <a:pt x="282205" y="282192"/>
                  </a:lnTo>
                  <a:lnTo>
                    <a:pt x="308053" y="248737"/>
                  </a:lnTo>
                  <a:lnTo>
                    <a:pt x="324717" y="209249"/>
                  </a:lnTo>
                  <a:lnTo>
                    <a:pt x="330622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48255" y="1673434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58341" y="2650959"/>
            <a:ext cx="361315" cy="361315"/>
            <a:chOff x="7558341" y="2650959"/>
            <a:chExt cx="361315" cy="361315"/>
          </a:xfrm>
        </p:grpSpPr>
        <p:sp>
          <p:nvSpPr>
            <p:cNvPr id="22" name="object 22"/>
            <p:cNvSpPr/>
            <p:nvPr/>
          </p:nvSpPr>
          <p:spPr>
            <a:xfrm>
              <a:off x="7573581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3581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66367" y="2665279"/>
            <a:ext cx="145415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54263" y="2155024"/>
            <a:ext cx="361315" cy="361315"/>
            <a:chOff x="8054263" y="2155024"/>
            <a:chExt cx="361315" cy="361315"/>
          </a:xfrm>
        </p:grpSpPr>
        <p:sp>
          <p:nvSpPr>
            <p:cNvPr id="26" name="object 26"/>
            <p:cNvSpPr/>
            <p:nvPr/>
          </p:nvSpPr>
          <p:spPr>
            <a:xfrm>
              <a:off x="8069503" y="2170264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69503" y="2170264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15"/>
                  </a:move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42363" y="2169356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50485" y="2651245"/>
            <a:ext cx="360680" cy="360680"/>
            <a:chOff x="8550485" y="2651245"/>
            <a:chExt cx="360680" cy="360680"/>
          </a:xfrm>
        </p:grpSpPr>
        <p:sp>
          <p:nvSpPr>
            <p:cNvPr id="30" name="object 30"/>
            <p:cNvSpPr/>
            <p:nvPr/>
          </p:nvSpPr>
          <p:spPr>
            <a:xfrm>
              <a:off x="8565438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48" y="324713"/>
                  </a:lnTo>
                  <a:lnTo>
                    <a:pt x="248738" y="308048"/>
                  </a:lnTo>
                  <a:lnTo>
                    <a:pt x="282194" y="282198"/>
                  </a:lnTo>
                  <a:lnTo>
                    <a:pt x="308043" y="248740"/>
                  </a:lnTo>
                  <a:lnTo>
                    <a:pt x="324707" y="209250"/>
                  </a:lnTo>
                  <a:lnTo>
                    <a:pt x="330612" y="165303"/>
                  </a:lnTo>
                  <a:lnTo>
                    <a:pt x="324707" y="121361"/>
                  </a:lnTo>
                  <a:lnTo>
                    <a:pt x="308043" y="81874"/>
                  </a:lnTo>
                  <a:lnTo>
                    <a:pt x="282194" y="48418"/>
                  </a:lnTo>
                  <a:lnTo>
                    <a:pt x="248738" y="22570"/>
                  </a:lnTo>
                  <a:lnTo>
                    <a:pt x="209248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65438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2" y="165303"/>
                  </a:moveTo>
                  <a:lnTo>
                    <a:pt x="324707" y="121361"/>
                  </a:lnTo>
                  <a:lnTo>
                    <a:pt x="308043" y="81874"/>
                  </a:lnTo>
                  <a:lnTo>
                    <a:pt x="282194" y="48418"/>
                  </a:lnTo>
                  <a:lnTo>
                    <a:pt x="248738" y="22570"/>
                  </a:lnTo>
                  <a:lnTo>
                    <a:pt x="209248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48" y="324713"/>
                  </a:lnTo>
                  <a:lnTo>
                    <a:pt x="248738" y="308048"/>
                  </a:lnTo>
                  <a:lnTo>
                    <a:pt x="282194" y="282198"/>
                  </a:lnTo>
                  <a:lnTo>
                    <a:pt x="308043" y="248740"/>
                  </a:lnTo>
                  <a:lnTo>
                    <a:pt x="324707" y="209250"/>
                  </a:lnTo>
                  <a:lnTo>
                    <a:pt x="330612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618346" y="2665279"/>
            <a:ext cx="22479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5" dirty="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35</a:t>
            </a:fld>
            <a:endParaRPr spc="20" dirty="0"/>
          </a:p>
        </p:txBody>
      </p:sp>
      <p:sp>
        <p:nvSpPr>
          <p:cNvPr id="33" name="object 33"/>
          <p:cNvSpPr txBox="1"/>
          <p:nvPr/>
        </p:nvSpPr>
        <p:spPr>
          <a:xfrm>
            <a:off x="1104900" y="2207481"/>
            <a:ext cx="6216650" cy="876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14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1500" spc="157" baseline="66666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100" b="0" i="1" spc="-157" baseline="-41666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baseline="-4166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150" baseline="-4166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1500" spc="97" baseline="66666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100" b="0" i="1" spc="-202" baseline="-41666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100" b="0" i="1" baseline="-4166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209" baseline="-4166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2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5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1500" spc="-277" baseline="66666" dirty="0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sz="2100" b="0" i="1" spc="-7" baseline="-41666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spc="44" baseline="-41666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1764"/>
              </a:spcBef>
            </a:pPr>
            <a:r>
              <a:rPr sz="2050" spc="-130" dirty="0">
                <a:latin typeface="Tahoma"/>
                <a:cs typeface="Tahoma"/>
              </a:rPr>
              <a:t>Sum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over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identically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1;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19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7E0000"/>
                </a:solidFill>
                <a:latin typeface="Century"/>
                <a:cs typeface="Century"/>
              </a:rPr>
              <a:t>irrelevant</a:t>
            </a:r>
            <a:r>
              <a:rPr sz="2050" spc="85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query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0284" y="3528791"/>
            <a:ext cx="7513955" cy="1993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74750" algn="l"/>
              </a:tabLst>
            </a:pPr>
            <a:r>
              <a:rPr sz="2050" spc="-70" dirty="0">
                <a:latin typeface="Tahoma"/>
                <a:cs typeface="Tahoma"/>
              </a:rPr>
              <a:t>Th</a:t>
            </a:r>
            <a:r>
              <a:rPr sz="2050" spc="-85" dirty="0">
                <a:latin typeface="Tahoma"/>
                <a:cs typeface="Tahoma"/>
              </a:rPr>
              <a:t>m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1: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irrelevan</a:t>
            </a:r>
            <a:r>
              <a:rPr sz="2050" spc="-85" dirty="0">
                <a:latin typeface="Tahoma"/>
                <a:cs typeface="Tahoma"/>
              </a:rPr>
              <a:t>t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unles</a:t>
            </a:r>
            <a:r>
              <a:rPr sz="2050" spc="-140" dirty="0">
                <a:latin typeface="Tahoma"/>
                <a:cs typeface="Tahoma"/>
              </a:rPr>
              <a:t>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1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∈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Ancesto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36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b="0" i="1" spc="40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6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∪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12700" marR="2360295">
              <a:lnSpc>
                <a:spcPct val="101200"/>
              </a:lnSpc>
              <a:spcBef>
                <a:spcPts val="1530"/>
              </a:spcBef>
            </a:pPr>
            <a:r>
              <a:rPr sz="2050" spc="-140" dirty="0">
                <a:latin typeface="Tahoma"/>
                <a:cs typeface="Tahoma"/>
              </a:rPr>
              <a:t>Here</a:t>
            </a:r>
            <a:r>
              <a:rPr sz="2050" spc="-80" dirty="0">
                <a:latin typeface="Tahoma"/>
                <a:cs typeface="Tahoma"/>
              </a:rPr>
              <a:t>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-225" dirty="0">
                <a:solidFill>
                  <a:srgbClr val="990099"/>
                </a:solidFill>
                <a:latin typeface="Century"/>
                <a:cs typeface="Century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36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360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and 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Ancesto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36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b="0" i="1" spc="40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365" dirty="0">
                <a:solidFill>
                  <a:srgbClr val="990099"/>
                </a:solidFill>
                <a:latin typeface="Lucida Sans Unicode"/>
                <a:cs typeface="Lucida Sans Unicode"/>
              </a:rPr>
              <a:t>}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54" dirty="0">
                <a:solidFill>
                  <a:srgbClr val="990099"/>
                </a:solidFill>
                <a:latin typeface="Lucida Sans Unicode"/>
                <a:cs typeface="Lucida Sans Unicode"/>
              </a:rPr>
              <a:t>∪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360" dirty="0">
                <a:solidFill>
                  <a:srgbClr val="990099"/>
                </a:solidFill>
                <a:latin typeface="Lucida Sans Unicode"/>
                <a:cs typeface="Lucida Sans Unicode"/>
              </a:rPr>
              <a:t>{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th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ua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355" dirty="0">
                <a:solidFill>
                  <a:srgbClr val="990099"/>
                </a:solidFill>
                <a:latin typeface="Lucida Sans Unicode"/>
                <a:cs typeface="Lucida Sans Unicode"/>
              </a:rPr>
              <a:t>}  </a:t>
            </a:r>
            <a:r>
              <a:rPr sz="2050" spc="-160" dirty="0">
                <a:latin typeface="Tahoma"/>
                <a:cs typeface="Tahoma"/>
              </a:rPr>
              <a:t>so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MaryCalls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irrelevant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25" dirty="0">
                <a:latin typeface="Tahoma"/>
                <a:cs typeface="Tahoma"/>
              </a:rPr>
              <a:t>(Compare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this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backward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chaining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query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Horn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clause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dirty="0">
                <a:latin typeface="Tahoma"/>
                <a:cs typeface="Tahoma"/>
              </a:rPr>
              <a:t>KBs)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40" dirty="0"/>
              <a:t>Irrelevant</a:t>
            </a:r>
            <a:r>
              <a:rPr spc="260" dirty="0"/>
              <a:t> </a:t>
            </a:r>
            <a:r>
              <a:rPr spc="30" dirty="0"/>
              <a:t>variables</a:t>
            </a:r>
            <a:r>
              <a:rPr spc="265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85" y="1379949"/>
            <a:ext cx="7792720" cy="1361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latin typeface="Tahoma"/>
                <a:cs typeface="Tahoma"/>
              </a:rPr>
              <a:t>Defn:</a:t>
            </a:r>
            <a:r>
              <a:rPr sz="2050" spc="204" dirty="0">
                <a:latin typeface="Tahoma"/>
                <a:cs typeface="Tahoma"/>
              </a:rPr>
              <a:t> </a:t>
            </a:r>
            <a:r>
              <a:rPr sz="2050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moral</a:t>
            </a:r>
            <a:r>
              <a:rPr sz="2050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50" u="sng" spc="-1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graph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Bayes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net: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marry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parents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drop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arrows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63400"/>
              </a:lnSpc>
              <a:tabLst>
                <a:tab pos="1174750" algn="l"/>
              </a:tabLst>
            </a:pPr>
            <a:r>
              <a:rPr sz="2050" spc="-120" dirty="0">
                <a:latin typeface="Tahoma"/>
                <a:cs typeface="Tahoma"/>
              </a:rPr>
              <a:t>Defn: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275" dirty="0">
                <a:solidFill>
                  <a:srgbClr val="990099"/>
                </a:solidFill>
                <a:latin typeface="Century"/>
                <a:cs typeface="Century"/>
              </a:rPr>
              <a:t>A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u="sng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m-separated</a:t>
            </a:r>
            <a:r>
              <a:rPr sz="2050" spc="-14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 </a:t>
            </a:r>
            <a:r>
              <a:rPr sz="2050" spc="170" dirty="0">
                <a:solidFill>
                  <a:srgbClr val="990099"/>
                </a:solidFill>
                <a:latin typeface="Century"/>
                <a:cs typeface="Century"/>
              </a:rPr>
              <a:t>B </a:t>
            </a:r>
            <a:r>
              <a:rPr sz="2050" spc="-160" dirty="0">
                <a:latin typeface="Tahoma"/>
                <a:cs typeface="Tahoma"/>
              </a:rPr>
              <a:t>by </a:t>
            </a:r>
            <a:r>
              <a:rPr sz="2050" spc="195" dirty="0">
                <a:solidFill>
                  <a:srgbClr val="990099"/>
                </a:solidFill>
                <a:latin typeface="Century"/>
                <a:cs typeface="Century"/>
              </a:rPr>
              <a:t>C </a:t>
            </a:r>
            <a:r>
              <a:rPr sz="2050" spc="-70" dirty="0">
                <a:latin typeface="Tahoma"/>
                <a:cs typeface="Tahoma"/>
              </a:rPr>
              <a:t>iff </a:t>
            </a:r>
            <a:r>
              <a:rPr sz="2050" spc="-145" dirty="0">
                <a:latin typeface="Tahoma"/>
                <a:cs typeface="Tahoma"/>
              </a:rPr>
              <a:t>separated </a:t>
            </a:r>
            <a:r>
              <a:rPr sz="2050" spc="-160" dirty="0">
                <a:latin typeface="Tahoma"/>
                <a:cs typeface="Tahoma"/>
              </a:rPr>
              <a:t>by </a:t>
            </a:r>
            <a:r>
              <a:rPr sz="2050" spc="195" dirty="0">
                <a:solidFill>
                  <a:srgbClr val="990099"/>
                </a:solidFill>
                <a:latin typeface="Century"/>
                <a:cs typeface="Century"/>
              </a:rPr>
              <a:t>C </a:t>
            </a:r>
            <a:r>
              <a:rPr sz="2050" spc="-85" dirty="0">
                <a:latin typeface="Tahoma"/>
                <a:cs typeface="Tahoma"/>
              </a:rPr>
              <a:t>in </a:t>
            </a:r>
            <a:r>
              <a:rPr sz="2050" spc="-125" dirty="0">
                <a:latin typeface="Tahoma"/>
                <a:cs typeface="Tahoma"/>
              </a:rPr>
              <a:t>the moral </a:t>
            </a:r>
            <a:r>
              <a:rPr sz="2050" spc="-135" dirty="0">
                <a:latin typeface="Tahoma"/>
                <a:cs typeface="Tahoma"/>
              </a:rPr>
              <a:t>graph </a:t>
            </a:r>
            <a:r>
              <a:rPr sz="2050" spc="-63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Thm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2: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	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irrelevant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m-separated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endParaRPr sz="2050">
              <a:latin typeface="Century"/>
              <a:cs typeface="Century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37945" y="2680182"/>
            <a:ext cx="1188085" cy="1188085"/>
            <a:chOff x="7437945" y="2680182"/>
            <a:chExt cx="1188085" cy="1188085"/>
          </a:xfrm>
        </p:grpSpPr>
        <p:sp>
          <p:nvSpPr>
            <p:cNvPr id="5" name="object 5"/>
            <p:cNvSpPr/>
            <p:nvPr/>
          </p:nvSpPr>
          <p:spPr>
            <a:xfrm>
              <a:off x="7618488" y="2860738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70">
                  <a:moveTo>
                    <a:pt x="0" y="0"/>
                  </a:moveTo>
                  <a:lnTo>
                    <a:pt x="991857" y="0"/>
                  </a:lnTo>
                </a:path>
                <a:path w="991870" h="991870">
                  <a:moveTo>
                    <a:pt x="0" y="0"/>
                  </a:moveTo>
                  <a:lnTo>
                    <a:pt x="495935" y="495922"/>
                  </a:lnTo>
                </a:path>
                <a:path w="991870" h="991870">
                  <a:moveTo>
                    <a:pt x="991857" y="0"/>
                  </a:moveTo>
                  <a:lnTo>
                    <a:pt x="495935" y="495922"/>
                  </a:lnTo>
                </a:path>
                <a:path w="991870" h="991870">
                  <a:moveTo>
                    <a:pt x="495935" y="495922"/>
                  </a:moveTo>
                  <a:lnTo>
                    <a:pt x="0" y="991844"/>
                  </a:lnTo>
                </a:path>
                <a:path w="991870" h="991870">
                  <a:moveTo>
                    <a:pt x="495935" y="495922"/>
                  </a:moveTo>
                  <a:lnTo>
                    <a:pt x="991857" y="99184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53185" y="2695422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3185" y="2695422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15"/>
                  </a:move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36002" y="2694502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29790" y="2680195"/>
            <a:ext cx="361315" cy="361315"/>
            <a:chOff x="8429790" y="2680195"/>
            <a:chExt cx="361315" cy="361315"/>
          </a:xfrm>
        </p:grpSpPr>
        <p:sp>
          <p:nvSpPr>
            <p:cNvPr id="10" name="object 10"/>
            <p:cNvSpPr/>
            <p:nvPr/>
          </p:nvSpPr>
          <p:spPr>
            <a:xfrm>
              <a:off x="8445030" y="269543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2" y="324702"/>
                  </a:lnTo>
                  <a:lnTo>
                    <a:pt x="248750" y="308038"/>
                  </a:lnTo>
                  <a:lnTo>
                    <a:pt x="282205" y="282192"/>
                  </a:lnTo>
                  <a:lnTo>
                    <a:pt x="308051" y="248737"/>
                  </a:lnTo>
                  <a:lnTo>
                    <a:pt x="324714" y="209249"/>
                  </a:lnTo>
                  <a:lnTo>
                    <a:pt x="330619" y="165303"/>
                  </a:lnTo>
                  <a:lnTo>
                    <a:pt x="324714" y="121357"/>
                  </a:lnTo>
                  <a:lnTo>
                    <a:pt x="308051" y="81868"/>
                  </a:lnTo>
                  <a:lnTo>
                    <a:pt x="282205" y="48413"/>
                  </a:lnTo>
                  <a:lnTo>
                    <a:pt x="248750" y="22567"/>
                  </a:lnTo>
                  <a:lnTo>
                    <a:pt x="209262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45030" y="269543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4" y="121357"/>
                  </a:lnTo>
                  <a:lnTo>
                    <a:pt x="308051" y="81868"/>
                  </a:lnTo>
                  <a:lnTo>
                    <a:pt x="282205" y="48413"/>
                  </a:lnTo>
                  <a:lnTo>
                    <a:pt x="248750" y="22567"/>
                  </a:lnTo>
                  <a:lnTo>
                    <a:pt x="209262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2" y="324702"/>
                  </a:lnTo>
                  <a:lnTo>
                    <a:pt x="248750" y="308038"/>
                  </a:lnTo>
                  <a:lnTo>
                    <a:pt x="282205" y="282192"/>
                  </a:lnTo>
                  <a:lnTo>
                    <a:pt x="308051" y="248737"/>
                  </a:lnTo>
                  <a:lnTo>
                    <a:pt x="324714" y="209249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27859" y="2694514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37945" y="3672039"/>
            <a:ext cx="361315" cy="361315"/>
            <a:chOff x="7437945" y="3672039"/>
            <a:chExt cx="361315" cy="361315"/>
          </a:xfrm>
        </p:grpSpPr>
        <p:sp>
          <p:nvSpPr>
            <p:cNvPr id="14" name="object 14"/>
            <p:cNvSpPr/>
            <p:nvPr/>
          </p:nvSpPr>
          <p:spPr>
            <a:xfrm>
              <a:off x="7453185" y="368727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53185" y="368727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45971" y="3686359"/>
            <a:ext cx="145415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33867" y="3176104"/>
            <a:ext cx="361315" cy="361315"/>
            <a:chOff x="7933867" y="3176104"/>
            <a:chExt cx="361315" cy="361315"/>
          </a:xfrm>
        </p:grpSpPr>
        <p:sp>
          <p:nvSpPr>
            <p:cNvPr id="18" name="object 18"/>
            <p:cNvSpPr/>
            <p:nvPr/>
          </p:nvSpPr>
          <p:spPr>
            <a:xfrm>
              <a:off x="7949107" y="3191344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49107" y="3191344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15"/>
                  </a:move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21967" y="3190436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430088" y="3672325"/>
            <a:ext cx="360680" cy="360680"/>
            <a:chOff x="8430088" y="3672325"/>
            <a:chExt cx="360680" cy="360680"/>
          </a:xfrm>
        </p:grpSpPr>
        <p:sp>
          <p:nvSpPr>
            <p:cNvPr id="22" name="object 22"/>
            <p:cNvSpPr/>
            <p:nvPr/>
          </p:nvSpPr>
          <p:spPr>
            <a:xfrm>
              <a:off x="8445042" y="368727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45042" y="368727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497951" y="3686359"/>
            <a:ext cx="22479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5" dirty="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36</a:t>
            </a:fld>
            <a:endParaRPr spc="20" dirty="0"/>
          </a:p>
        </p:txBody>
      </p:sp>
      <p:sp>
        <p:nvSpPr>
          <p:cNvPr id="25" name="object 25"/>
          <p:cNvSpPr txBox="1"/>
          <p:nvPr/>
        </p:nvSpPr>
        <p:spPr>
          <a:xfrm>
            <a:off x="1130300" y="3185888"/>
            <a:ext cx="42513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Tahoma"/>
                <a:cs typeface="Tahoma"/>
              </a:rPr>
              <a:t>For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ohnCalls</a:t>
            </a:r>
            <a:r>
              <a:rPr sz="2050" spc="-4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Alarm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7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15" dirty="0">
                <a:latin typeface="Tahoma"/>
                <a:cs typeface="Tahoma"/>
              </a:rPr>
              <a:t>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both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0300" y="3502881"/>
            <a:ext cx="44278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th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ua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irrelevant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114" dirty="0"/>
              <a:t>Complexity</a:t>
            </a:r>
            <a:r>
              <a:rPr spc="270" dirty="0"/>
              <a:t> </a:t>
            </a:r>
            <a:r>
              <a:rPr spc="105" dirty="0"/>
              <a:t>of</a:t>
            </a:r>
            <a:r>
              <a:rPr spc="260" dirty="0"/>
              <a:t> </a:t>
            </a:r>
            <a:r>
              <a:rPr spc="100" dirty="0"/>
              <a:t>exact</a:t>
            </a:r>
            <a:r>
              <a:rPr spc="270" dirty="0"/>
              <a:t> </a:t>
            </a:r>
            <a:r>
              <a:rPr spc="60" dirty="0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0" y="1410429"/>
            <a:ext cx="7192009" cy="2115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solidFill>
                  <a:srgbClr val="00007E"/>
                </a:solidFill>
                <a:latin typeface="Tahoma"/>
                <a:cs typeface="Tahoma"/>
              </a:rPr>
              <a:t>Singly</a:t>
            </a:r>
            <a:r>
              <a:rPr sz="2050" spc="-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007E"/>
                </a:solidFill>
                <a:latin typeface="Tahoma"/>
                <a:cs typeface="Tahoma"/>
              </a:rPr>
              <a:t>connected</a:t>
            </a:r>
            <a:r>
              <a:rPr sz="2050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networks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solidFill>
                  <a:srgbClr val="00007E"/>
                </a:solidFill>
                <a:latin typeface="Tahoma"/>
                <a:cs typeface="Tahoma"/>
              </a:rPr>
              <a:t>polytrees</a:t>
            </a:r>
            <a:r>
              <a:rPr sz="2050" spc="-120" dirty="0">
                <a:latin typeface="Tahoma"/>
                <a:cs typeface="Tahoma"/>
              </a:rPr>
              <a:t>):</a:t>
            </a:r>
            <a:endParaRPr sz="2050">
              <a:latin typeface="Tahoma"/>
              <a:cs typeface="Tahoma"/>
            </a:endParaRPr>
          </a:p>
          <a:p>
            <a:pPr marL="634365" indent="-206375">
              <a:lnSpc>
                <a:spcPct val="100000"/>
              </a:lnSpc>
              <a:spcBef>
                <a:spcPts val="35"/>
              </a:spcBef>
              <a:buChar char="–"/>
              <a:tabLst>
                <a:tab pos="635000" algn="l"/>
              </a:tabLst>
            </a:pPr>
            <a:r>
              <a:rPr sz="2050" spc="-140" dirty="0">
                <a:latin typeface="Tahoma"/>
                <a:cs typeface="Tahoma"/>
              </a:rPr>
              <a:t>any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two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nodes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connected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most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(undirected)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path</a:t>
            </a:r>
            <a:endParaRPr sz="2050">
              <a:latin typeface="Tahoma"/>
              <a:cs typeface="Tahoma"/>
            </a:endParaRPr>
          </a:p>
          <a:p>
            <a:pPr marL="6343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635000" algn="l"/>
              </a:tabLst>
            </a:pPr>
            <a:r>
              <a:rPr sz="2050" spc="-105" dirty="0">
                <a:latin typeface="Tahoma"/>
                <a:cs typeface="Tahoma"/>
              </a:rPr>
              <a:t>tim</a:t>
            </a:r>
            <a:r>
              <a:rPr sz="2050" spc="-110" dirty="0">
                <a:latin typeface="Tahoma"/>
                <a:cs typeface="Tahoma"/>
              </a:rPr>
              <a:t>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space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cost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</a:t>
            </a:r>
            <a:r>
              <a:rPr sz="2050" spc="-190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riabl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elimination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3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45" dirty="0">
                <a:solidFill>
                  <a:srgbClr val="00007E"/>
                </a:solidFill>
                <a:latin typeface="Tahoma"/>
                <a:cs typeface="Tahoma"/>
              </a:rPr>
              <a:t>Multiply</a:t>
            </a:r>
            <a:r>
              <a:rPr sz="2050" spc="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30" dirty="0">
                <a:solidFill>
                  <a:srgbClr val="00007E"/>
                </a:solidFill>
                <a:latin typeface="Tahoma"/>
                <a:cs typeface="Tahoma"/>
              </a:rPr>
              <a:t>connected</a:t>
            </a:r>
            <a:r>
              <a:rPr sz="2050" spc="-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networks:</a:t>
            </a:r>
            <a:endParaRPr sz="2050">
              <a:latin typeface="Tahoma"/>
              <a:cs typeface="Tahoma"/>
            </a:endParaRPr>
          </a:p>
          <a:p>
            <a:pPr marL="6343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635000" algn="l"/>
                <a:tab pos="4513580" algn="l"/>
                <a:tab pos="4988560" algn="l"/>
              </a:tabLst>
            </a:pP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reduce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45" dirty="0">
                <a:latin typeface="Tahoma"/>
                <a:cs typeface="Tahoma"/>
              </a:rPr>
              <a:t>3SAT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exact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inference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spc="-85" dirty="0">
                <a:latin typeface="Tahoma"/>
                <a:cs typeface="Tahoma"/>
              </a:rPr>
              <a:t>NP-hard</a:t>
            </a:r>
            <a:endParaRPr sz="2050">
              <a:latin typeface="Tahoma"/>
              <a:cs typeface="Tahoma"/>
            </a:endParaRPr>
          </a:p>
          <a:p>
            <a:pPr marL="634365" indent="-206375">
              <a:lnSpc>
                <a:spcPct val="100000"/>
              </a:lnSpc>
              <a:spcBef>
                <a:spcPts val="25"/>
              </a:spcBef>
              <a:buChar char="–"/>
              <a:tabLst>
                <a:tab pos="635000" algn="l"/>
                <a:tab pos="4817745" algn="l"/>
                <a:tab pos="5294630" algn="l"/>
              </a:tabLst>
            </a:pPr>
            <a:r>
              <a:rPr sz="2050" spc="-114" dirty="0">
                <a:latin typeface="Tahoma"/>
                <a:cs typeface="Tahoma"/>
              </a:rPr>
              <a:t>equivalent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Century"/>
                <a:cs typeface="Century"/>
              </a:rPr>
              <a:t>counting</a:t>
            </a:r>
            <a:r>
              <a:rPr sz="2050" spc="9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45" dirty="0">
                <a:latin typeface="Tahoma"/>
                <a:cs typeface="Tahoma"/>
              </a:rPr>
              <a:t>3SAT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models	</a:t>
            </a: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spc="-75" dirty="0">
                <a:latin typeface="Tahoma"/>
                <a:cs typeface="Tahoma"/>
              </a:rPr>
              <a:t>#P-complete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82554" y="3996423"/>
            <a:ext cx="3558540" cy="2020570"/>
            <a:chOff x="4382554" y="3996423"/>
            <a:chExt cx="3558540" cy="2020570"/>
          </a:xfrm>
        </p:grpSpPr>
        <p:sp>
          <p:nvSpPr>
            <p:cNvPr id="5" name="object 5"/>
            <p:cNvSpPr/>
            <p:nvPr/>
          </p:nvSpPr>
          <p:spPr>
            <a:xfrm>
              <a:off x="6251663" y="5144947"/>
              <a:ext cx="1021080" cy="840740"/>
            </a:xfrm>
            <a:custGeom>
              <a:avLst/>
              <a:gdLst/>
              <a:ahLst/>
              <a:cxnLst/>
              <a:rect l="l" t="t" r="r" b="b"/>
              <a:pathLst>
                <a:path w="1021079" h="840739">
                  <a:moveTo>
                    <a:pt x="1020813" y="0"/>
                  </a:moveTo>
                  <a:lnTo>
                    <a:pt x="0" y="840676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7775" y="5923673"/>
              <a:ext cx="92075" cy="81915"/>
            </a:xfrm>
            <a:custGeom>
              <a:avLst/>
              <a:gdLst/>
              <a:ahLst/>
              <a:cxnLst/>
              <a:rect l="l" t="t" r="r" b="b"/>
              <a:pathLst>
                <a:path w="92075" h="81914">
                  <a:moveTo>
                    <a:pt x="0" y="81622"/>
                  </a:moveTo>
                  <a:lnTo>
                    <a:pt x="91681" y="38011"/>
                  </a:lnTo>
                  <a:lnTo>
                    <a:pt x="60375" y="0"/>
                  </a:lnTo>
                  <a:lnTo>
                    <a:pt x="0" y="81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10746" y="5144947"/>
              <a:ext cx="1196975" cy="840740"/>
            </a:xfrm>
            <a:custGeom>
              <a:avLst/>
              <a:gdLst/>
              <a:ahLst/>
              <a:cxnLst/>
              <a:rect l="l" t="t" r="r" b="b"/>
              <a:pathLst>
                <a:path w="1196975" h="840739">
                  <a:moveTo>
                    <a:pt x="1196809" y="814095"/>
                  </a:moveTo>
                  <a:lnTo>
                    <a:pt x="1140917" y="840676"/>
                  </a:lnTo>
                  <a:lnTo>
                    <a:pt x="1177721" y="790917"/>
                  </a:lnTo>
                </a:path>
                <a:path w="1196975" h="840739">
                  <a:moveTo>
                    <a:pt x="0" y="0"/>
                  </a:moveTo>
                  <a:lnTo>
                    <a:pt x="900722" y="840676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45276" y="5921527"/>
              <a:ext cx="88900" cy="85725"/>
            </a:xfrm>
            <a:custGeom>
              <a:avLst/>
              <a:gdLst/>
              <a:ahLst/>
              <a:cxnLst/>
              <a:rect l="l" t="t" r="r" b="b"/>
              <a:pathLst>
                <a:path w="88900" h="85725">
                  <a:moveTo>
                    <a:pt x="0" y="36004"/>
                  </a:moveTo>
                  <a:lnTo>
                    <a:pt x="88823" y="85217"/>
                  </a:lnTo>
                  <a:lnTo>
                    <a:pt x="33604" y="0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0323" y="4184179"/>
              <a:ext cx="1441450" cy="1801495"/>
            </a:xfrm>
            <a:custGeom>
              <a:avLst/>
              <a:gdLst/>
              <a:ahLst/>
              <a:cxnLst/>
              <a:rect l="l" t="t" r="r" b="b"/>
              <a:pathLst>
                <a:path w="1441450" h="1801495">
                  <a:moveTo>
                    <a:pt x="1407490" y="1749501"/>
                  </a:moveTo>
                  <a:lnTo>
                    <a:pt x="1441145" y="1801444"/>
                  </a:lnTo>
                  <a:lnTo>
                    <a:pt x="1387005" y="1771446"/>
                  </a:lnTo>
                </a:path>
                <a:path w="1441450" h="1801495">
                  <a:moveTo>
                    <a:pt x="0" y="0"/>
                  </a:moveTo>
                  <a:lnTo>
                    <a:pt x="420331" y="780630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6947" y="4893652"/>
              <a:ext cx="68580" cy="98425"/>
            </a:xfrm>
            <a:custGeom>
              <a:avLst/>
              <a:gdLst/>
              <a:ahLst/>
              <a:cxnLst/>
              <a:rect l="l" t="t" r="r" b="b"/>
              <a:pathLst>
                <a:path w="68579" h="98425">
                  <a:moveTo>
                    <a:pt x="0" y="23355"/>
                  </a:moveTo>
                  <a:lnTo>
                    <a:pt x="68376" y="98399"/>
                  </a:lnTo>
                  <a:lnTo>
                    <a:pt x="43357" y="0"/>
                  </a:lnTo>
                  <a:lnTo>
                    <a:pt x="0" y="2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48974" y="4184179"/>
              <a:ext cx="642620" cy="781050"/>
            </a:xfrm>
            <a:custGeom>
              <a:avLst/>
              <a:gdLst/>
              <a:ahLst/>
              <a:cxnLst/>
              <a:rect l="l" t="t" r="r" b="b"/>
              <a:pathLst>
                <a:path w="642620" h="781050">
                  <a:moveTo>
                    <a:pt x="26428" y="720636"/>
                  </a:moveTo>
                  <a:lnTo>
                    <a:pt x="41681" y="780630"/>
                  </a:lnTo>
                  <a:lnTo>
                    <a:pt x="0" y="734872"/>
                  </a:lnTo>
                </a:path>
                <a:path w="642620" h="781050">
                  <a:moveTo>
                    <a:pt x="642162" y="0"/>
                  </a:moveTo>
                  <a:lnTo>
                    <a:pt x="161772" y="780630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4528" y="4894376"/>
              <a:ext cx="73025" cy="97155"/>
            </a:xfrm>
            <a:custGeom>
              <a:avLst/>
              <a:gdLst/>
              <a:ahLst/>
              <a:cxnLst/>
              <a:rect l="l" t="t" r="r" b="b"/>
              <a:pathLst>
                <a:path w="73025" h="97154">
                  <a:moveTo>
                    <a:pt x="0" y="96786"/>
                  </a:moveTo>
                  <a:lnTo>
                    <a:pt x="72593" y="25806"/>
                  </a:lnTo>
                  <a:lnTo>
                    <a:pt x="30657" y="0"/>
                  </a:lnTo>
                  <a:lnTo>
                    <a:pt x="0" y="96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10746" y="4184179"/>
              <a:ext cx="1561465" cy="840740"/>
            </a:xfrm>
            <a:custGeom>
              <a:avLst/>
              <a:gdLst/>
              <a:ahLst/>
              <a:cxnLst/>
              <a:rect l="l" t="t" r="r" b="b"/>
              <a:pathLst>
                <a:path w="1561465" h="840739">
                  <a:moveTo>
                    <a:pt x="44259" y="737362"/>
                  </a:moveTo>
                  <a:lnTo>
                    <a:pt x="0" y="780630"/>
                  </a:lnTo>
                  <a:lnTo>
                    <a:pt x="18694" y="721626"/>
                  </a:lnTo>
                </a:path>
                <a:path w="1561465" h="840739">
                  <a:moveTo>
                    <a:pt x="1561249" y="0"/>
                  </a:moveTo>
                  <a:lnTo>
                    <a:pt x="120103" y="840676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4117" y="4969547"/>
              <a:ext cx="97790" cy="71120"/>
            </a:xfrm>
            <a:custGeom>
              <a:avLst/>
              <a:gdLst/>
              <a:ahLst/>
              <a:cxnLst/>
              <a:rect l="l" t="t" r="r" b="b"/>
              <a:pathLst>
                <a:path w="97789" h="71120">
                  <a:moveTo>
                    <a:pt x="0" y="70904"/>
                  </a:moveTo>
                  <a:lnTo>
                    <a:pt x="97485" y="42545"/>
                  </a:lnTo>
                  <a:lnTo>
                    <a:pt x="72669" y="0"/>
                  </a:lnTo>
                  <a:lnTo>
                    <a:pt x="0" y="70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0323" y="4184179"/>
              <a:ext cx="1441450" cy="840740"/>
            </a:xfrm>
            <a:custGeom>
              <a:avLst/>
              <a:gdLst/>
              <a:ahLst/>
              <a:cxnLst/>
              <a:rect l="l" t="t" r="r" b="b"/>
              <a:pathLst>
                <a:path w="1441450" h="840739">
                  <a:moveTo>
                    <a:pt x="719950" y="823391"/>
                  </a:moveTo>
                  <a:lnTo>
                    <a:pt x="660527" y="840676"/>
                  </a:lnTo>
                  <a:lnTo>
                    <a:pt x="704824" y="797458"/>
                  </a:lnTo>
                </a:path>
                <a:path w="1441450" h="840739">
                  <a:moveTo>
                    <a:pt x="0" y="0"/>
                  </a:moveTo>
                  <a:lnTo>
                    <a:pt x="1441145" y="780630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0336" y="4910975"/>
              <a:ext cx="98425" cy="68580"/>
            </a:xfrm>
            <a:custGeom>
              <a:avLst/>
              <a:gdLst/>
              <a:ahLst/>
              <a:cxnLst/>
              <a:rect l="l" t="t" r="r" b="b"/>
              <a:pathLst>
                <a:path w="98425" h="68579">
                  <a:moveTo>
                    <a:pt x="0" y="43307"/>
                  </a:moveTo>
                  <a:lnTo>
                    <a:pt x="98348" y="68580"/>
                  </a:lnTo>
                  <a:lnTo>
                    <a:pt x="23456" y="0"/>
                  </a:lnTo>
                  <a:lnTo>
                    <a:pt x="0" y="43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1524" y="4184179"/>
              <a:ext cx="720725" cy="781050"/>
            </a:xfrm>
            <a:custGeom>
              <a:avLst/>
              <a:gdLst/>
              <a:ahLst/>
              <a:cxnLst/>
              <a:rect l="l" t="t" r="r" b="b"/>
              <a:pathLst>
                <a:path w="720725" h="781050">
                  <a:moveTo>
                    <a:pt x="14300" y="738835"/>
                  </a:moveTo>
                  <a:lnTo>
                    <a:pt x="59944" y="780630"/>
                  </a:lnTo>
                  <a:lnTo>
                    <a:pt x="0" y="765225"/>
                  </a:lnTo>
                </a:path>
                <a:path w="720725" h="781050">
                  <a:moveTo>
                    <a:pt x="720471" y="0"/>
                  </a:moveTo>
                  <a:lnTo>
                    <a:pt x="240093" y="780630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5387" y="4894376"/>
              <a:ext cx="73025" cy="97155"/>
            </a:xfrm>
            <a:custGeom>
              <a:avLst/>
              <a:gdLst/>
              <a:ahLst/>
              <a:cxnLst/>
              <a:rect l="l" t="t" r="r" b="b"/>
              <a:pathLst>
                <a:path w="73025" h="97154">
                  <a:moveTo>
                    <a:pt x="0" y="96786"/>
                  </a:moveTo>
                  <a:lnTo>
                    <a:pt x="72605" y="25806"/>
                  </a:lnTo>
                  <a:lnTo>
                    <a:pt x="30657" y="0"/>
                  </a:lnTo>
                  <a:lnTo>
                    <a:pt x="0" y="96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91618" y="4184179"/>
              <a:ext cx="1561465" cy="840740"/>
            </a:xfrm>
            <a:custGeom>
              <a:avLst/>
              <a:gdLst/>
              <a:ahLst/>
              <a:cxnLst/>
              <a:rect l="l" t="t" r="r" b="b"/>
              <a:pathLst>
                <a:path w="1561465" h="840739">
                  <a:moveTo>
                    <a:pt x="44246" y="737362"/>
                  </a:moveTo>
                  <a:lnTo>
                    <a:pt x="0" y="780630"/>
                  </a:lnTo>
                  <a:lnTo>
                    <a:pt x="18681" y="721626"/>
                  </a:lnTo>
                </a:path>
                <a:path w="1561465" h="840739">
                  <a:moveTo>
                    <a:pt x="1561236" y="0"/>
                  </a:moveTo>
                  <a:lnTo>
                    <a:pt x="120091" y="840676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84976" y="4969547"/>
              <a:ext cx="97790" cy="71120"/>
            </a:xfrm>
            <a:custGeom>
              <a:avLst/>
              <a:gdLst/>
              <a:ahLst/>
              <a:cxnLst/>
              <a:rect l="l" t="t" r="r" b="b"/>
              <a:pathLst>
                <a:path w="97789" h="71120">
                  <a:moveTo>
                    <a:pt x="0" y="70904"/>
                  </a:moveTo>
                  <a:lnTo>
                    <a:pt x="97497" y="42545"/>
                  </a:lnTo>
                  <a:lnTo>
                    <a:pt x="72682" y="0"/>
                  </a:lnTo>
                  <a:lnTo>
                    <a:pt x="0" y="709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91137" y="4184179"/>
              <a:ext cx="1561465" cy="840740"/>
            </a:xfrm>
            <a:custGeom>
              <a:avLst/>
              <a:gdLst/>
              <a:ahLst/>
              <a:cxnLst/>
              <a:rect l="l" t="t" r="r" b="b"/>
              <a:pathLst>
                <a:path w="1561465" h="840739">
                  <a:moveTo>
                    <a:pt x="780008" y="823391"/>
                  </a:moveTo>
                  <a:lnTo>
                    <a:pt x="720572" y="840676"/>
                  </a:lnTo>
                  <a:lnTo>
                    <a:pt x="764870" y="797458"/>
                  </a:lnTo>
                </a:path>
                <a:path w="1561465" h="840739">
                  <a:moveTo>
                    <a:pt x="0" y="0"/>
                  </a:moveTo>
                  <a:lnTo>
                    <a:pt x="1561236" y="840676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81228" y="4971148"/>
              <a:ext cx="98425" cy="68580"/>
            </a:xfrm>
            <a:custGeom>
              <a:avLst/>
              <a:gdLst/>
              <a:ahLst/>
              <a:cxnLst/>
              <a:rect l="l" t="t" r="r" b="b"/>
              <a:pathLst>
                <a:path w="98425" h="68579">
                  <a:moveTo>
                    <a:pt x="0" y="43357"/>
                  </a:moveTo>
                  <a:lnTo>
                    <a:pt x="98399" y="68376"/>
                  </a:lnTo>
                  <a:lnTo>
                    <a:pt x="23342" y="0"/>
                  </a:lnTo>
                  <a:lnTo>
                    <a:pt x="0" y="433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71995" y="4184179"/>
              <a:ext cx="541020" cy="840740"/>
            </a:xfrm>
            <a:custGeom>
              <a:avLst/>
              <a:gdLst/>
              <a:ahLst/>
              <a:cxnLst/>
              <a:rect l="l" t="t" r="r" b="b"/>
              <a:pathLst>
                <a:path w="541020" h="840739">
                  <a:moveTo>
                    <a:pt x="434632" y="798995"/>
                  </a:moveTo>
                  <a:lnTo>
                    <a:pt x="480377" y="840676"/>
                  </a:lnTo>
                  <a:lnTo>
                    <a:pt x="420395" y="825423"/>
                  </a:lnTo>
                </a:path>
                <a:path w="541020" h="840739">
                  <a:moveTo>
                    <a:pt x="0" y="0"/>
                  </a:moveTo>
                  <a:lnTo>
                    <a:pt x="540435" y="780630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53732" y="4895252"/>
              <a:ext cx="76835" cy="95250"/>
            </a:xfrm>
            <a:custGeom>
              <a:avLst/>
              <a:gdLst/>
              <a:ahLst/>
              <a:cxnLst/>
              <a:rect l="l" t="t" r="r" b="b"/>
              <a:pathLst>
                <a:path w="76834" h="95250">
                  <a:moveTo>
                    <a:pt x="0" y="28028"/>
                  </a:moveTo>
                  <a:lnTo>
                    <a:pt x="76314" y="94996"/>
                  </a:lnTo>
                  <a:lnTo>
                    <a:pt x="40487" y="0"/>
                  </a:lnTo>
                  <a:lnTo>
                    <a:pt x="0" y="28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65911" y="4184179"/>
              <a:ext cx="587375" cy="781050"/>
            </a:xfrm>
            <a:custGeom>
              <a:avLst/>
              <a:gdLst/>
              <a:ahLst/>
              <a:cxnLst/>
              <a:rect l="l" t="t" r="r" b="b"/>
              <a:pathLst>
                <a:path w="587375" h="781050">
                  <a:moveTo>
                    <a:pt x="24676" y="722718"/>
                  </a:moveTo>
                  <a:lnTo>
                    <a:pt x="46520" y="780630"/>
                  </a:lnTo>
                  <a:lnTo>
                    <a:pt x="0" y="739800"/>
                  </a:lnTo>
                </a:path>
                <a:path w="587375" h="781050">
                  <a:moveTo>
                    <a:pt x="586943" y="0"/>
                  </a:moveTo>
                  <a:lnTo>
                    <a:pt x="166611" y="780630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7854" y="4893652"/>
              <a:ext cx="68580" cy="98425"/>
            </a:xfrm>
            <a:custGeom>
              <a:avLst/>
              <a:gdLst/>
              <a:ahLst/>
              <a:cxnLst/>
              <a:rect l="l" t="t" r="r" b="b"/>
              <a:pathLst>
                <a:path w="68579" h="98425">
                  <a:moveTo>
                    <a:pt x="0" y="98399"/>
                  </a:moveTo>
                  <a:lnTo>
                    <a:pt x="68376" y="23355"/>
                  </a:lnTo>
                  <a:lnTo>
                    <a:pt x="25019" y="0"/>
                  </a:lnTo>
                  <a:lnTo>
                    <a:pt x="0" y="98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32522" y="4904816"/>
              <a:ext cx="41910" cy="60325"/>
            </a:xfrm>
            <a:custGeom>
              <a:avLst/>
              <a:gdLst/>
              <a:ahLst/>
              <a:cxnLst/>
              <a:rect l="l" t="t" r="r" b="b"/>
              <a:pathLst>
                <a:path w="41909" h="60325">
                  <a:moveTo>
                    <a:pt x="41681" y="14236"/>
                  </a:moveTo>
                  <a:lnTo>
                    <a:pt x="0" y="59994"/>
                  </a:lnTo>
                  <a:lnTo>
                    <a:pt x="15252" y="0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90174" y="4004043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0" y="180149"/>
                  </a:moveTo>
                  <a:lnTo>
                    <a:pt x="6435" y="228034"/>
                  </a:lnTo>
                  <a:lnTo>
                    <a:pt x="24596" y="271064"/>
                  </a:lnTo>
                  <a:lnTo>
                    <a:pt x="52765" y="307522"/>
                  </a:lnTo>
                  <a:lnTo>
                    <a:pt x="89225" y="335690"/>
                  </a:lnTo>
                  <a:lnTo>
                    <a:pt x="132259" y="353851"/>
                  </a:lnTo>
                  <a:lnTo>
                    <a:pt x="180149" y="360286"/>
                  </a:lnTo>
                  <a:lnTo>
                    <a:pt x="228038" y="353851"/>
                  </a:lnTo>
                  <a:lnTo>
                    <a:pt x="271070" y="335690"/>
                  </a:lnTo>
                  <a:lnTo>
                    <a:pt x="307527" y="307522"/>
                  </a:lnTo>
                  <a:lnTo>
                    <a:pt x="335693" y="271064"/>
                  </a:lnTo>
                  <a:lnTo>
                    <a:pt x="353851" y="228034"/>
                  </a:lnTo>
                  <a:lnTo>
                    <a:pt x="360286" y="180149"/>
                  </a:lnTo>
                  <a:lnTo>
                    <a:pt x="353851" y="132259"/>
                  </a:lnTo>
                  <a:lnTo>
                    <a:pt x="335693" y="89225"/>
                  </a:lnTo>
                  <a:lnTo>
                    <a:pt x="307527" y="52765"/>
                  </a:lnTo>
                  <a:lnTo>
                    <a:pt x="271070" y="24596"/>
                  </a:lnTo>
                  <a:lnTo>
                    <a:pt x="228038" y="6435"/>
                  </a:lnTo>
                  <a:lnTo>
                    <a:pt x="180149" y="0"/>
                  </a:lnTo>
                  <a:lnTo>
                    <a:pt x="132259" y="6435"/>
                  </a:lnTo>
                  <a:lnTo>
                    <a:pt x="89225" y="24596"/>
                  </a:lnTo>
                  <a:lnTo>
                    <a:pt x="52765" y="52765"/>
                  </a:lnTo>
                  <a:lnTo>
                    <a:pt x="24596" y="89225"/>
                  </a:lnTo>
                  <a:lnTo>
                    <a:pt x="6435" y="132259"/>
                  </a:lnTo>
                  <a:lnTo>
                    <a:pt x="0" y="180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0174" y="4004043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360286" y="180149"/>
                  </a:moveTo>
                  <a:lnTo>
                    <a:pt x="353851" y="132259"/>
                  </a:lnTo>
                  <a:lnTo>
                    <a:pt x="335693" y="89225"/>
                  </a:lnTo>
                  <a:lnTo>
                    <a:pt x="307527" y="52765"/>
                  </a:lnTo>
                  <a:lnTo>
                    <a:pt x="271070" y="24596"/>
                  </a:lnTo>
                  <a:lnTo>
                    <a:pt x="228038" y="6435"/>
                  </a:lnTo>
                  <a:lnTo>
                    <a:pt x="180149" y="0"/>
                  </a:lnTo>
                  <a:lnTo>
                    <a:pt x="132259" y="6435"/>
                  </a:lnTo>
                  <a:lnTo>
                    <a:pt x="89225" y="24596"/>
                  </a:lnTo>
                  <a:lnTo>
                    <a:pt x="52765" y="52765"/>
                  </a:lnTo>
                  <a:lnTo>
                    <a:pt x="24596" y="89225"/>
                  </a:lnTo>
                  <a:lnTo>
                    <a:pt x="6435" y="132259"/>
                  </a:lnTo>
                  <a:lnTo>
                    <a:pt x="0" y="180149"/>
                  </a:lnTo>
                  <a:lnTo>
                    <a:pt x="6435" y="228034"/>
                  </a:lnTo>
                  <a:lnTo>
                    <a:pt x="24596" y="271064"/>
                  </a:lnTo>
                  <a:lnTo>
                    <a:pt x="52765" y="307522"/>
                  </a:lnTo>
                  <a:lnTo>
                    <a:pt x="89225" y="335690"/>
                  </a:lnTo>
                  <a:lnTo>
                    <a:pt x="132259" y="353851"/>
                  </a:lnTo>
                  <a:lnTo>
                    <a:pt x="180149" y="360286"/>
                  </a:lnTo>
                  <a:lnTo>
                    <a:pt x="228038" y="353851"/>
                  </a:lnTo>
                  <a:lnTo>
                    <a:pt x="271070" y="335690"/>
                  </a:lnTo>
                  <a:lnTo>
                    <a:pt x="307527" y="307522"/>
                  </a:lnTo>
                  <a:lnTo>
                    <a:pt x="335693" y="271064"/>
                  </a:lnTo>
                  <a:lnTo>
                    <a:pt x="353851" y="228034"/>
                  </a:lnTo>
                  <a:lnTo>
                    <a:pt x="360286" y="180149"/>
                  </a:lnTo>
                  <a:close/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0987" y="4004043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0" y="180149"/>
                  </a:moveTo>
                  <a:lnTo>
                    <a:pt x="6435" y="228034"/>
                  </a:lnTo>
                  <a:lnTo>
                    <a:pt x="24596" y="271064"/>
                  </a:lnTo>
                  <a:lnTo>
                    <a:pt x="52765" y="307522"/>
                  </a:lnTo>
                  <a:lnTo>
                    <a:pt x="89225" y="335690"/>
                  </a:lnTo>
                  <a:lnTo>
                    <a:pt x="132259" y="353851"/>
                  </a:lnTo>
                  <a:lnTo>
                    <a:pt x="180149" y="360286"/>
                  </a:lnTo>
                  <a:lnTo>
                    <a:pt x="228038" y="353851"/>
                  </a:lnTo>
                  <a:lnTo>
                    <a:pt x="271070" y="335690"/>
                  </a:lnTo>
                  <a:lnTo>
                    <a:pt x="307527" y="307522"/>
                  </a:lnTo>
                  <a:lnTo>
                    <a:pt x="335693" y="271064"/>
                  </a:lnTo>
                  <a:lnTo>
                    <a:pt x="353851" y="228034"/>
                  </a:lnTo>
                  <a:lnTo>
                    <a:pt x="360286" y="180149"/>
                  </a:lnTo>
                  <a:lnTo>
                    <a:pt x="353851" y="132259"/>
                  </a:lnTo>
                  <a:lnTo>
                    <a:pt x="335693" y="89225"/>
                  </a:lnTo>
                  <a:lnTo>
                    <a:pt x="307527" y="52765"/>
                  </a:lnTo>
                  <a:lnTo>
                    <a:pt x="271070" y="24596"/>
                  </a:lnTo>
                  <a:lnTo>
                    <a:pt x="228038" y="6435"/>
                  </a:lnTo>
                  <a:lnTo>
                    <a:pt x="180149" y="0"/>
                  </a:lnTo>
                  <a:lnTo>
                    <a:pt x="132259" y="6435"/>
                  </a:lnTo>
                  <a:lnTo>
                    <a:pt x="89225" y="24596"/>
                  </a:lnTo>
                  <a:lnTo>
                    <a:pt x="52765" y="52765"/>
                  </a:lnTo>
                  <a:lnTo>
                    <a:pt x="24596" y="89225"/>
                  </a:lnTo>
                  <a:lnTo>
                    <a:pt x="6435" y="132259"/>
                  </a:lnTo>
                  <a:lnTo>
                    <a:pt x="0" y="180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10987" y="4004043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360286" y="180149"/>
                  </a:moveTo>
                  <a:lnTo>
                    <a:pt x="353851" y="132259"/>
                  </a:lnTo>
                  <a:lnTo>
                    <a:pt x="335693" y="89225"/>
                  </a:lnTo>
                  <a:lnTo>
                    <a:pt x="307527" y="52765"/>
                  </a:lnTo>
                  <a:lnTo>
                    <a:pt x="271070" y="24596"/>
                  </a:lnTo>
                  <a:lnTo>
                    <a:pt x="228038" y="6435"/>
                  </a:lnTo>
                  <a:lnTo>
                    <a:pt x="180149" y="0"/>
                  </a:lnTo>
                  <a:lnTo>
                    <a:pt x="132259" y="6435"/>
                  </a:lnTo>
                  <a:lnTo>
                    <a:pt x="89225" y="24596"/>
                  </a:lnTo>
                  <a:lnTo>
                    <a:pt x="52765" y="52765"/>
                  </a:lnTo>
                  <a:lnTo>
                    <a:pt x="24596" y="89225"/>
                  </a:lnTo>
                  <a:lnTo>
                    <a:pt x="6435" y="132259"/>
                  </a:lnTo>
                  <a:lnTo>
                    <a:pt x="0" y="180149"/>
                  </a:lnTo>
                  <a:lnTo>
                    <a:pt x="6435" y="228034"/>
                  </a:lnTo>
                  <a:lnTo>
                    <a:pt x="24596" y="271064"/>
                  </a:lnTo>
                  <a:lnTo>
                    <a:pt x="52765" y="307522"/>
                  </a:lnTo>
                  <a:lnTo>
                    <a:pt x="89225" y="335690"/>
                  </a:lnTo>
                  <a:lnTo>
                    <a:pt x="132259" y="353851"/>
                  </a:lnTo>
                  <a:lnTo>
                    <a:pt x="180149" y="360286"/>
                  </a:lnTo>
                  <a:lnTo>
                    <a:pt x="228038" y="353851"/>
                  </a:lnTo>
                  <a:lnTo>
                    <a:pt x="271070" y="335690"/>
                  </a:lnTo>
                  <a:lnTo>
                    <a:pt x="307527" y="307522"/>
                  </a:lnTo>
                  <a:lnTo>
                    <a:pt x="335693" y="271064"/>
                  </a:lnTo>
                  <a:lnTo>
                    <a:pt x="353851" y="228034"/>
                  </a:lnTo>
                  <a:lnTo>
                    <a:pt x="360286" y="180149"/>
                  </a:lnTo>
                  <a:close/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91859" y="4004043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0" y="180149"/>
                  </a:moveTo>
                  <a:lnTo>
                    <a:pt x="6434" y="228034"/>
                  </a:lnTo>
                  <a:lnTo>
                    <a:pt x="24592" y="271064"/>
                  </a:lnTo>
                  <a:lnTo>
                    <a:pt x="52758" y="307522"/>
                  </a:lnTo>
                  <a:lnTo>
                    <a:pt x="89216" y="335690"/>
                  </a:lnTo>
                  <a:lnTo>
                    <a:pt x="132247" y="353851"/>
                  </a:lnTo>
                  <a:lnTo>
                    <a:pt x="180136" y="360286"/>
                  </a:lnTo>
                  <a:lnTo>
                    <a:pt x="228026" y="353851"/>
                  </a:lnTo>
                  <a:lnTo>
                    <a:pt x="271060" y="335690"/>
                  </a:lnTo>
                  <a:lnTo>
                    <a:pt x="307520" y="307522"/>
                  </a:lnTo>
                  <a:lnTo>
                    <a:pt x="335690" y="271064"/>
                  </a:lnTo>
                  <a:lnTo>
                    <a:pt x="353851" y="228034"/>
                  </a:lnTo>
                  <a:lnTo>
                    <a:pt x="360286" y="180149"/>
                  </a:lnTo>
                  <a:lnTo>
                    <a:pt x="353851" y="132259"/>
                  </a:lnTo>
                  <a:lnTo>
                    <a:pt x="335690" y="89225"/>
                  </a:lnTo>
                  <a:lnTo>
                    <a:pt x="307520" y="52765"/>
                  </a:lnTo>
                  <a:lnTo>
                    <a:pt x="271060" y="24596"/>
                  </a:lnTo>
                  <a:lnTo>
                    <a:pt x="228026" y="6435"/>
                  </a:lnTo>
                  <a:lnTo>
                    <a:pt x="180136" y="0"/>
                  </a:lnTo>
                  <a:lnTo>
                    <a:pt x="132247" y="6435"/>
                  </a:lnTo>
                  <a:lnTo>
                    <a:pt x="89216" y="24596"/>
                  </a:lnTo>
                  <a:lnTo>
                    <a:pt x="52758" y="52765"/>
                  </a:lnTo>
                  <a:lnTo>
                    <a:pt x="24592" y="89225"/>
                  </a:lnTo>
                  <a:lnTo>
                    <a:pt x="6434" y="132259"/>
                  </a:lnTo>
                  <a:lnTo>
                    <a:pt x="0" y="180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1859" y="4004043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360286" y="180149"/>
                  </a:moveTo>
                  <a:lnTo>
                    <a:pt x="353851" y="132259"/>
                  </a:lnTo>
                  <a:lnTo>
                    <a:pt x="335690" y="89225"/>
                  </a:lnTo>
                  <a:lnTo>
                    <a:pt x="307520" y="52765"/>
                  </a:lnTo>
                  <a:lnTo>
                    <a:pt x="271060" y="24596"/>
                  </a:lnTo>
                  <a:lnTo>
                    <a:pt x="228026" y="6435"/>
                  </a:lnTo>
                  <a:lnTo>
                    <a:pt x="180136" y="0"/>
                  </a:lnTo>
                  <a:lnTo>
                    <a:pt x="132247" y="6435"/>
                  </a:lnTo>
                  <a:lnTo>
                    <a:pt x="89216" y="24596"/>
                  </a:lnTo>
                  <a:lnTo>
                    <a:pt x="52758" y="52765"/>
                  </a:lnTo>
                  <a:lnTo>
                    <a:pt x="24592" y="89225"/>
                  </a:lnTo>
                  <a:lnTo>
                    <a:pt x="6434" y="132259"/>
                  </a:lnTo>
                  <a:lnTo>
                    <a:pt x="0" y="180149"/>
                  </a:lnTo>
                  <a:lnTo>
                    <a:pt x="6434" y="228034"/>
                  </a:lnTo>
                  <a:lnTo>
                    <a:pt x="24592" y="271064"/>
                  </a:lnTo>
                  <a:lnTo>
                    <a:pt x="52758" y="307522"/>
                  </a:lnTo>
                  <a:lnTo>
                    <a:pt x="89216" y="335690"/>
                  </a:lnTo>
                  <a:lnTo>
                    <a:pt x="132247" y="353851"/>
                  </a:lnTo>
                  <a:lnTo>
                    <a:pt x="180136" y="360286"/>
                  </a:lnTo>
                  <a:lnTo>
                    <a:pt x="228026" y="353851"/>
                  </a:lnTo>
                  <a:lnTo>
                    <a:pt x="271060" y="335690"/>
                  </a:lnTo>
                  <a:lnTo>
                    <a:pt x="307520" y="307522"/>
                  </a:lnTo>
                  <a:lnTo>
                    <a:pt x="335690" y="271064"/>
                  </a:lnTo>
                  <a:lnTo>
                    <a:pt x="353851" y="228034"/>
                  </a:lnTo>
                  <a:lnTo>
                    <a:pt x="360286" y="180149"/>
                  </a:lnTo>
                  <a:close/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2718" y="4004043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0" y="180149"/>
                  </a:moveTo>
                  <a:lnTo>
                    <a:pt x="6434" y="228034"/>
                  </a:lnTo>
                  <a:lnTo>
                    <a:pt x="24592" y="271064"/>
                  </a:lnTo>
                  <a:lnTo>
                    <a:pt x="52758" y="307522"/>
                  </a:lnTo>
                  <a:lnTo>
                    <a:pt x="89216" y="335690"/>
                  </a:lnTo>
                  <a:lnTo>
                    <a:pt x="132247" y="353851"/>
                  </a:lnTo>
                  <a:lnTo>
                    <a:pt x="180136" y="360286"/>
                  </a:lnTo>
                  <a:lnTo>
                    <a:pt x="228026" y="353851"/>
                  </a:lnTo>
                  <a:lnTo>
                    <a:pt x="271060" y="335690"/>
                  </a:lnTo>
                  <a:lnTo>
                    <a:pt x="307520" y="307522"/>
                  </a:lnTo>
                  <a:lnTo>
                    <a:pt x="335690" y="271064"/>
                  </a:lnTo>
                  <a:lnTo>
                    <a:pt x="353851" y="228034"/>
                  </a:lnTo>
                  <a:lnTo>
                    <a:pt x="360286" y="180149"/>
                  </a:lnTo>
                  <a:lnTo>
                    <a:pt x="353851" y="132259"/>
                  </a:lnTo>
                  <a:lnTo>
                    <a:pt x="335690" y="89225"/>
                  </a:lnTo>
                  <a:lnTo>
                    <a:pt x="307520" y="52765"/>
                  </a:lnTo>
                  <a:lnTo>
                    <a:pt x="271060" y="24596"/>
                  </a:lnTo>
                  <a:lnTo>
                    <a:pt x="228026" y="6435"/>
                  </a:lnTo>
                  <a:lnTo>
                    <a:pt x="180136" y="0"/>
                  </a:lnTo>
                  <a:lnTo>
                    <a:pt x="132247" y="6435"/>
                  </a:lnTo>
                  <a:lnTo>
                    <a:pt x="89216" y="24596"/>
                  </a:lnTo>
                  <a:lnTo>
                    <a:pt x="52758" y="52765"/>
                  </a:lnTo>
                  <a:lnTo>
                    <a:pt x="24592" y="89225"/>
                  </a:lnTo>
                  <a:lnTo>
                    <a:pt x="6434" y="132259"/>
                  </a:lnTo>
                  <a:lnTo>
                    <a:pt x="0" y="180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72718" y="4004043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360286" y="180149"/>
                  </a:moveTo>
                  <a:lnTo>
                    <a:pt x="353851" y="132259"/>
                  </a:lnTo>
                  <a:lnTo>
                    <a:pt x="335690" y="89225"/>
                  </a:lnTo>
                  <a:lnTo>
                    <a:pt x="307520" y="52765"/>
                  </a:lnTo>
                  <a:lnTo>
                    <a:pt x="271060" y="24596"/>
                  </a:lnTo>
                  <a:lnTo>
                    <a:pt x="228026" y="6435"/>
                  </a:lnTo>
                  <a:lnTo>
                    <a:pt x="180136" y="0"/>
                  </a:lnTo>
                  <a:lnTo>
                    <a:pt x="132247" y="6435"/>
                  </a:lnTo>
                  <a:lnTo>
                    <a:pt x="89216" y="24596"/>
                  </a:lnTo>
                  <a:lnTo>
                    <a:pt x="52758" y="52765"/>
                  </a:lnTo>
                  <a:lnTo>
                    <a:pt x="24592" y="89225"/>
                  </a:lnTo>
                  <a:lnTo>
                    <a:pt x="6434" y="132259"/>
                  </a:lnTo>
                  <a:lnTo>
                    <a:pt x="0" y="180149"/>
                  </a:lnTo>
                  <a:lnTo>
                    <a:pt x="6434" y="228034"/>
                  </a:lnTo>
                  <a:lnTo>
                    <a:pt x="24592" y="271064"/>
                  </a:lnTo>
                  <a:lnTo>
                    <a:pt x="52758" y="307522"/>
                  </a:lnTo>
                  <a:lnTo>
                    <a:pt x="89216" y="335690"/>
                  </a:lnTo>
                  <a:lnTo>
                    <a:pt x="132247" y="353851"/>
                  </a:lnTo>
                  <a:lnTo>
                    <a:pt x="180136" y="360286"/>
                  </a:lnTo>
                  <a:lnTo>
                    <a:pt x="228026" y="353851"/>
                  </a:lnTo>
                  <a:lnTo>
                    <a:pt x="271060" y="335690"/>
                  </a:lnTo>
                  <a:lnTo>
                    <a:pt x="307520" y="307522"/>
                  </a:lnTo>
                  <a:lnTo>
                    <a:pt x="335690" y="271064"/>
                  </a:lnTo>
                  <a:lnTo>
                    <a:pt x="353851" y="228034"/>
                  </a:lnTo>
                  <a:lnTo>
                    <a:pt x="360286" y="180149"/>
                  </a:lnTo>
                  <a:close/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30609" y="496481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0" y="180136"/>
                  </a:moveTo>
                  <a:lnTo>
                    <a:pt x="6434" y="228026"/>
                  </a:lnTo>
                  <a:lnTo>
                    <a:pt x="24592" y="271060"/>
                  </a:lnTo>
                  <a:lnTo>
                    <a:pt x="52758" y="307520"/>
                  </a:lnTo>
                  <a:lnTo>
                    <a:pt x="89216" y="335690"/>
                  </a:lnTo>
                  <a:lnTo>
                    <a:pt x="132247" y="353851"/>
                  </a:lnTo>
                  <a:lnTo>
                    <a:pt x="180136" y="360286"/>
                  </a:lnTo>
                  <a:lnTo>
                    <a:pt x="228026" y="353851"/>
                  </a:lnTo>
                  <a:lnTo>
                    <a:pt x="271060" y="335690"/>
                  </a:lnTo>
                  <a:lnTo>
                    <a:pt x="307520" y="307520"/>
                  </a:lnTo>
                  <a:lnTo>
                    <a:pt x="335690" y="271060"/>
                  </a:lnTo>
                  <a:lnTo>
                    <a:pt x="353851" y="228026"/>
                  </a:lnTo>
                  <a:lnTo>
                    <a:pt x="360286" y="180136"/>
                  </a:lnTo>
                  <a:lnTo>
                    <a:pt x="353851" y="132251"/>
                  </a:lnTo>
                  <a:lnTo>
                    <a:pt x="335690" y="89221"/>
                  </a:lnTo>
                  <a:lnTo>
                    <a:pt x="307520" y="52763"/>
                  </a:lnTo>
                  <a:lnTo>
                    <a:pt x="271060" y="24595"/>
                  </a:lnTo>
                  <a:lnTo>
                    <a:pt x="228026" y="6435"/>
                  </a:lnTo>
                  <a:lnTo>
                    <a:pt x="180136" y="0"/>
                  </a:lnTo>
                  <a:lnTo>
                    <a:pt x="132247" y="6435"/>
                  </a:lnTo>
                  <a:lnTo>
                    <a:pt x="89216" y="24595"/>
                  </a:lnTo>
                  <a:lnTo>
                    <a:pt x="52758" y="52763"/>
                  </a:lnTo>
                  <a:lnTo>
                    <a:pt x="24592" y="89221"/>
                  </a:lnTo>
                  <a:lnTo>
                    <a:pt x="6434" y="132251"/>
                  </a:lnTo>
                  <a:lnTo>
                    <a:pt x="0" y="180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30609" y="4964810"/>
              <a:ext cx="1201420" cy="1021080"/>
            </a:xfrm>
            <a:custGeom>
              <a:avLst/>
              <a:gdLst/>
              <a:ahLst/>
              <a:cxnLst/>
              <a:rect l="l" t="t" r="r" b="b"/>
              <a:pathLst>
                <a:path w="1201420" h="1021079">
                  <a:moveTo>
                    <a:pt x="360286" y="180136"/>
                  </a:moveTo>
                  <a:lnTo>
                    <a:pt x="353851" y="132251"/>
                  </a:lnTo>
                  <a:lnTo>
                    <a:pt x="335690" y="89221"/>
                  </a:lnTo>
                  <a:lnTo>
                    <a:pt x="307520" y="52763"/>
                  </a:lnTo>
                  <a:lnTo>
                    <a:pt x="271060" y="24595"/>
                  </a:lnTo>
                  <a:lnTo>
                    <a:pt x="228026" y="6435"/>
                  </a:lnTo>
                  <a:lnTo>
                    <a:pt x="180136" y="0"/>
                  </a:lnTo>
                  <a:lnTo>
                    <a:pt x="132247" y="6435"/>
                  </a:lnTo>
                  <a:lnTo>
                    <a:pt x="89216" y="24595"/>
                  </a:lnTo>
                  <a:lnTo>
                    <a:pt x="52758" y="52763"/>
                  </a:lnTo>
                  <a:lnTo>
                    <a:pt x="24592" y="89221"/>
                  </a:lnTo>
                  <a:lnTo>
                    <a:pt x="6434" y="132251"/>
                  </a:lnTo>
                  <a:lnTo>
                    <a:pt x="0" y="180136"/>
                  </a:lnTo>
                  <a:lnTo>
                    <a:pt x="6434" y="228026"/>
                  </a:lnTo>
                  <a:lnTo>
                    <a:pt x="24592" y="271060"/>
                  </a:lnTo>
                  <a:lnTo>
                    <a:pt x="52758" y="307520"/>
                  </a:lnTo>
                  <a:lnTo>
                    <a:pt x="89216" y="335690"/>
                  </a:lnTo>
                  <a:lnTo>
                    <a:pt x="132247" y="353851"/>
                  </a:lnTo>
                  <a:lnTo>
                    <a:pt x="180136" y="360286"/>
                  </a:lnTo>
                  <a:lnTo>
                    <a:pt x="228026" y="353851"/>
                  </a:lnTo>
                  <a:lnTo>
                    <a:pt x="271060" y="335690"/>
                  </a:lnTo>
                  <a:lnTo>
                    <a:pt x="307520" y="307520"/>
                  </a:lnTo>
                  <a:lnTo>
                    <a:pt x="335690" y="271060"/>
                  </a:lnTo>
                  <a:lnTo>
                    <a:pt x="353851" y="228026"/>
                  </a:lnTo>
                  <a:lnTo>
                    <a:pt x="360286" y="180136"/>
                  </a:lnTo>
                  <a:close/>
                </a:path>
                <a:path w="1201420" h="1021079">
                  <a:moveTo>
                    <a:pt x="1200950" y="180136"/>
                  </a:moveTo>
                  <a:lnTo>
                    <a:pt x="1200950" y="1020813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06934" y="5918072"/>
              <a:ext cx="49530" cy="99060"/>
            </a:xfrm>
            <a:custGeom>
              <a:avLst/>
              <a:gdLst/>
              <a:ahLst/>
              <a:cxnLst/>
              <a:rect l="l" t="t" r="r" b="b"/>
              <a:pathLst>
                <a:path w="49529" h="99060">
                  <a:moveTo>
                    <a:pt x="0" y="0"/>
                  </a:moveTo>
                  <a:lnTo>
                    <a:pt x="24625" y="98501"/>
                  </a:lnTo>
                  <a:lnTo>
                    <a:pt x="492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16548" y="5925578"/>
              <a:ext cx="30480" cy="60325"/>
            </a:xfrm>
            <a:custGeom>
              <a:avLst/>
              <a:gdLst/>
              <a:ahLst/>
              <a:cxnLst/>
              <a:rect l="l" t="t" r="r" b="b"/>
              <a:pathLst>
                <a:path w="30479" h="60325">
                  <a:moveTo>
                    <a:pt x="30022" y="0"/>
                  </a:moveTo>
                  <a:lnTo>
                    <a:pt x="15011" y="60045"/>
                  </a:lnTo>
                  <a:lnTo>
                    <a:pt x="0" y="0"/>
                  </a:lnTo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045506" y="4964244"/>
            <a:ext cx="1428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943803" y="4957190"/>
            <a:ext cx="375920" cy="375920"/>
            <a:chOff x="5943803" y="4957190"/>
            <a:chExt cx="375920" cy="375920"/>
          </a:xfrm>
        </p:grpSpPr>
        <p:sp>
          <p:nvSpPr>
            <p:cNvPr id="42" name="object 42"/>
            <p:cNvSpPr/>
            <p:nvPr/>
          </p:nvSpPr>
          <p:spPr>
            <a:xfrm>
              <a:off x="5951423" y="496481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0" y="180136"/>
                  </a:moveTo>
                  <a:lnTo>
                    <a:pt x="6435" y="228026"/>
                  </a:lnTo>
                  <a:lnTo>
                    <a:pt x="24595" y="271060"/>
                  </a:lnTo>
                  <a:lnTo>
                    <a:pt x="52763" y="307520"/>
                  </a:lnTo>
                  <a:lnTo>
                    <a:pt x="89221" y="335690"/>
                  </a:lnTo>
                  <a:lnTo>
                    <a:pt x="132251" y="353851"/>
                  </a:lnTo>
                  <a:lnTo>
                    <a:pt x="180136" y="360286"/>
                  </a:lnTo>
                  <a:lnTo>
                    <a:pt x="228026" y="353851"/>
                  </a:lnTo>
                  <a:lnTo>
                    <a:pt x="271060" y="335690"/>
                  </a:lnTo>
                  <a:lnTo>
                    <a:pt x="307520" y="307520"/>
                  </a:lnTo>
                  <a:lnTo>
                    <a:pt x="335690" y="271060"/>
                  </a:lnTo>
                  <a:lnTo>
                    <a:pt x="353851" y="228026"/>
                  </a:lnTo>
                  <a:lnTo>
                    <a:pt x="360286" y="180136"/>
                  </a:lnTo>
                  <a:lnTo>
                    <a:pt x="353851" y="132251"/>
                  </a:lnTo>
                  <a:lnTo>
                    <a:pt x="335690" y="89221"/>
                  </a:lnTo>
                  <a:lnTo>
                    <a:pt x="307520" y="52763"/>
                  </a:lnTo>
                  <a:lnTo>
                    <a:pt x="271060" y="24595"/>
                  </a:lnTo>
                  <a:lnTo>
                    <a:pt x="228026" y="6435"/>
                  </a:lnTo>
                  <a:lnTo>
                    <a:pt x="180136" y="0"/>
                  </a:lnTo>
                  <a:lnTo>
                    <a:pt x="132251" y="6435"/>
                  </a:lnTo>
                  <a:lnTo>
                    <a:pt x="89221" y="24595"/>
                  </a:lnTo>
                  <a:lnTo>
                    <a:pt x="52763" y="52763"/>
                  </a:lnTo>
                  <a:lnTo>
                    <a:pt x="24595" y="89221"/>
                  </a:lnTo>
                  <a:lnTo>
                    <a:pt x="6435" y="132251"/>
                  </a:lnTo>
                  <a:lnTo>
                    <a:pt x="0" y="180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51423" y="496481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360286" y="180136"/>
                  </a:moveTo>
                  <a:lnTo>
                    <a:pt x="353851" y="132251"/>
                  </a:lnTo>
                  <a:lnTo>
                    <a:pt x="335690" y="89221"/>
                  </a:lnTo>
                  <a:lnTo>
                    <a:pt x="307520" y="52763"/>
                  </a:lnTo>
                  <a:lnTo>
                    <a:pt x="271060" y="24595"/>
                  </a:lnTo>
                  <a:lnTo>
                    <a:pt x="228026" y="6435"/>
                  </a:lnTo>
                  <a:lnTo>
                    <a:pt x="180136" y="0"/>
                  </a:lnTo>
                  <a:lnTo>
                    <a:pt x="132251" y="6435"/>
                  </a:lnTo>
                  <a:lnTo>
                    <a:pt x="89221" y="24595"/>
                  </a:lnTo>
                  <a:lnTo>
                    <a:pt x="52763" y="52763"/>
                  </a:lnTo>
                  <a:lnTo>
                    <a:pt x="24595" y="89221"/>
                  </a:lnTo>
                  <a:lnTo>
                    <a:pt x="6435" y="132251"/>
                  </a:lnTo>
                  <a:lnTo>
                    <a:pt x="0" y="180136"/>
                  </a:lnTo>
                  <a:lnTo>
                    <a:pt x="6435" y="228026"/>
                  </a:lnTo>
                  <a:lnTo>
                    <a:pt x="24595" y="271060"/>
                  </a:lnTo>
                  <a:lnTo>
                    <a:pt x="52763" y="307520"/>
                  </a:lnTo>
                  <a:lnTo>
                    <a:pt x="89221" y="335690"/>
                  </a:lnTo>
                  <a:lnTo>
                    <a:pt x="132251" y="353851"/>
                  </a:lnTo>
                  <a:lnTo>
                    <a:pt x="180136" y="360286"/>
                  </a:lnTo>
                  <a:lnTo>
                    <a:pt x="228026" y="353851"/>
                  </a:lnTo>
                  <a:lnTo>
                    <a:pt x="271060" y="335690"/>
                  </a:lnTo>
                  <a:lnTo>
                    <a:pt x="307520" y="307520"/>
                  </a:lnTo>
                  <a:lnTo>
                    <a:pt x="335690" y="271060"/>
                  </a:lnTo>
                  <a:lnTo>
                    <a:pt x="353851" y="228026"/>
                  </a:lnTo>
                  <a:lnTo>
                    <a:pt x="360286" y="180136"/>
                  </a:lnTo>
                  <a:close/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066320" y="4964244"/>
            <a:ext cx="1428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84707" y="4957190"/>
            <a:ext cx="375920" cy="375920"/>
            <a:chOff x="7084707" y="4957190"/>
            <a:chExt cx="375920" cy="375920"/>
          </a:xfrm>
        </p:grpSpPr>
        <p:sp>
          <p:nvSpPr>
            <p:cNvPr id="46" name="object 46"/>
            <p:cNvSpPr/>
            <p:nvPr/>
          </p:nvSpPr>
          <p:spPr>
            <a:xfrm>
              <a:off x="7092327" y="496481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0" y="180136"/>
                  </a:moveTo>
                  <a:lnTo>
                    <a:pt x="6435" y="228026"/>
                  </a:lnTo>
                  <a:lnTo>
                    <a:pt x="24596" y="271060"/>
                  </a:lnTo>
                  <a:lnTo>
                    <a:pt x="52765" y="307520"/>
                  </a:lnTo>
                  <a:lnTo>
                    <a:pt x="89225" y="335690"/>
                  </a:lnTo>
                  <a:lnTo>
                    <a:pt x="132259" y="353851"/>
                  </a:lnTo>
                  <a:lnTo>
                    <a:pt x="180149" y="360286"/>
                  </a:lnTo>
                  <a:lnTo>
                    <a:pt x="228038" y="353851"/>
                  </a:lnTo>
                  <a:lnTo>
                    <a:pt x="271070" y="335690"/>
                  </a:lnTo>
                  <a:lnTo>
                    <a:pt x="307527" y="307520"/>
                  </a:lnTo>
                  <a:lnTo>
                    <a:pt x="335693" y="271060"/>
                  </a:lnTo>
                  <a:lnTo>
                    <a:pt x="353851" y="228026"/>
                  </a:lnTo>
                  <a:lnTo>
                    <a:pt x="360286" y="180136"/>
                  </a:lnTo>
                  <a:lnTo>
                    <a:pt x="353851" y="132251"/>
                  </a:lnTo>
                  <a:lnTo>
                    <a:pt x="335693" y="89221"/>
                  </a:lnTo>
                  <a:lnTo>
                    <a:pt x="307527" y="52763"/>
                  </a:lnTo>
                  <a:lnTo>
                    <a:pt x="271070" y="24595"/>
                  </a:lnTo>
                  <a:lnTo>
                    <a:pt x="228038" y="6435"/>
                  </a:lnTo>
                  <a:lnTo>
                    <a:pt x="180149" y="0"/>
                  </a:lnTo>
                  <a:lnTo>
                    <a:pt x="132259" y="6435"/>
                  </a:lnTo>
                  <a:lnTo>
                    <a:pt x="89225" y="24595"/>
                  </a:lnTo>
                  <a:lnTo>
                    <a:pt x="52765" y="52763"/>
                  </a:lnTo>
                  <a:lnTo>
                    <a:pt x="24596" y="89221"/>
                  </a:lnTo>
                  <a:lnTo>
                    <a:pt x="6435" y="132251"/>
                  </a:lnTo>
                  <a:lnTo>
                    <a:pt x="0" y="180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92327" y="4964810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360286" y="180136"/>
                  </a:moveTo>
                  <a:lnTo>
                    <a:pt x="353851" y="132251"/>
                  </a:lnTo>
                  <a:lnTo>
                    <a:pt x="335693" y="89221"/>
                  </a:lnTo>
                  <a:lnTo>
                    <a:pt x="307527" y="52763"/>
                  </a:lnTo>
                  <a:lnTo>
                    <a:pt x="271070" y="24595"/>
                  </a:lnTo>
                  <a:lnTo>
                    <a:pt x="228038" y="6435"/>
                  </a:lnTo>
                  <a:lnTo>
                    <a:pt x="180149" y="0"/>
                  </a:lnTo>
                  <a:lnTo>
                    <a:pt x="132259" y="6435"/>
                  </a:lnTo>
                  <a:lnTo>
                    <a:pt x="89225" y="24595"/>
                  </a:lnTo>
                  <a:lnTo>
                    <a:pt x="52765" y="52763"/>
                  </a:lnTo>
                  <a:lnTo>
                    <a:pt x="24596" y="89221"/>
                  </a:lnTo>
                  <a:lnTo>
                    <a:pt x="6435" y="132251"/>
                  </a:lnTo>
                  <a:lnTo>
                    <a:pt x="0" y="180136"/>
                  </a:lnTo>
                  <a:lnTo>
                    <a:pt x="6435" y="228026"/>
                  </a:lnTo>
                  <a:lnTo>
                    <a:pt x="24596" y="271060"/>
                  </a:lnTo>
                  <a:lnTo>
                    <a:pt x="52765" y="307520"/>
                  </a:lnTo>
                  <a:lnTo>
                    <a:pt x="89225" y="335690"/>
                  </a:lnTo>
                  <a:lnTo>
                    <a:pt x="132259" y="353851"/>
                  </a:lnTo>
                  <a:lnTo>
                    <a:pt x="180149" y="360286"/>
                  </a:lnTo>
                  <a:lnTo>
                    <a:pt x="228038" y="353851"/>
                  </a:lnTo>
                  <a:lnTo>
                    <a:pt x="271070" y="335690"/>
                  </a:lnTo>
                  <a:lnTo>
                    <a:pt x="307527" y="307520"/>
                  </a:lnTo>
                  <a:lnTo>
                    <a:pt x="335693" y="271060"/>
                  </a:lnTo>
                  <a:lnTo>
                    <a:pt x="353851" y="228026"/>
                  </a:lnTo>
                  <a:lnTo>
                    <a:pt x="360286" y="180136"/>
                  </a:lnTo>
                  <a:close/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207237" y="4964244"/>
            <a:ext cx="1428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763767" y="5978118"/>
            <a:ext cx="735965" cy="375920"/>
            <a:chOff x="5763767" y="5978118"/>
            <a:chExt cx="735965" cy="375920"/>
          </a:xfrm>
        </p:grpSpPr>
        <p:sp>
          <p:nvSpPr>
            <p:cNvPr id="50" name="object 50"/>
            <p:cNvSpPr/>
            <p:nvPr/>
          </p:nvSpPr>
          <p:spPr>
            <a:xfrm>
              <a:off x="5771273" y="5985624"/>
              <a:ext cx="720725" cy="360680"/>
            </a:xfrm>
            <a:custGeom>
              <a:avLst/>
              <a:gdLst/>
              <a:ahLst/>
              <a:cxnLst/>
              <a:rect l="l" t="t" r="r" b="b"/>
              <a:pathLst>
                <a:path w="720725" h="360679">
                  <a:moveTo>
                    <a:pt x="0" y="180149"/>
                  </a:moveTo>
                  <a:lnTo>
                    <a:pt x="22541" y="243001"/>
                  </a:lnTo>
                  <a:lnTo>
                    <a:pt x="49191" y="271064"/>
                  </a:lnTo>
                  <a:lnTo>
                    <a:pt x="84738" y="296206"/>
                  </a:lnTo>
                  <a:lnTo>
                    <a:pt x="128162" y="317917"/>
                  </a:lnTo>
                  <a:lnTo>
                    <a:pt x="178447" y="335690"/>
                  </a:lnTo>
                  <a:lnTo>
                    <a:pt x="234574" y="349015"/>
                  </a:lnTo>
                  <a:lnTo>
                    <a:pt x="295526" y="357383"/>
                  </a:lnTo>
                  <a:lnTo>
                    <a:pt x="360286" y="360286"/>
                  </a:lnTo>
                  <a:lnTo>
                    <a:pt x="425049" y="357383"/>
                  </a:lnTo>
                  <a:lnTo>
                    <a:pt x="486004" y="349015"/>
                  </a:lnTo>
                  <a:lnTo>
                    <a:pt x="542134" y="335690"/>
                  </a:lnTo>
                  <a:lnTo>
                    <a:pt x="592420" y="317917"/>
                  </a:lnTo>
                  <a:lnTo>
                    <a:pt x="635846" y="296206"/>
                  </a:lnTo>
                  <a:lnTo>
                    <a:pt x="671393" y="271064"/>
                  </a:lnTo>
                  <a:lnTo>
                    <a:pt x="698043" y="243001"/>
                  </a:lnTo>
                  <a:lnTo>
                    <a:pt x="720585" y="180149"/>
                  </a:lnTo>
                  <a:lnTo>
                    <a:pt x="714780" y="147767"/>
                  </a:lnTo>
                  <a:lnTo>
                    <a:pt x="671393" y="89225"/>
                  </a:lnTo>
                  <a:lnTo>
                    <a:pt x="635846" y="64082"/>
                  </a:lnTo>
                  <a:lnTo>
                    <a:pt x="592420" y="42369"/>
                  </a:lnTo>
                  <a:lnTo>
                    <a:pt x="542134" y="24596"/>
                  </a:lnTo>
                  <a:lnTo>
                    <a:pt x="486004" y="11270"/>
                  </a:lnTo>
                  <a:lnTo>
                    <a:pt x="425049" y="2902"/>
                  </a:lnTo>
                  <a:lnTo>
                    <a:pt x="360286" y="0"/>
                  </a:lnTo>
                  <a:lnTo>
                    <a:pt x="295526" y="2902"/>
                  </a:lnTo>
                  <a:lnTo>
                    <a:pt x="234574" y="11270"/>
                  </a:lnTo>
                  <a:lnTo>
                    <a:pt x="178447" y="24596"/>
                  </a:lnTo>
                  <a:lnTo>
                    <a:pt x="128162" y="42369"/>
                  </a:lnTo>
                  <a:lnTo>
                    <a:pt x="84738" y="64082"/>
                  </a:lnTo>
                  <a:lnTo>
                    <a:pt x="49191" y="89225"/>
                  </a:lnTo>
                  <a:lnTo>
                    <a:pt x="22541" y="117290"/>
                  </a:lnTo>
                  <a:lnTo>
                    <a:pt x="0" y="180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71273" y="5985624"/>
              <a:ext cx="720725" cy="360680"/>
            </a:xfrm>
            <a:custGeom>
              <a:avLst/>
              <a:gdLst/>
              <a:ahLst/>
              <a:cxnLst/>
              <a:rect l="l" t="t" r="r" b="b"/>
              <a:pathLst>
                <a:path w="720725" h="360679">
                  <a:moveTo>
                    <a:pt x="720585" y="180149"/>
                  </a:moveTo>
                  <a:lnTo>
                    <a:pt x="698043" y="117290"/>
                  </a:lnTo>
                  <a:lnTo>
                    <a:pt x="671393" y="89225"/>
                  </a:lnTo>
                  <a:lnTo>
                    <a:pt x="635846" y="64082"/>
                  </a:lnTo>
                  <a:lnTo>
                    <a:pt x="592420" y="42369"/>
                  </a:lnTo>
                  <a:lnTo>
                    <a:pt x="542134" y="24596"/>
                  </a:lnTo>
                  <a:lnTo>
                    <a:pt x="486004" y="11270"/>
                  </a:lnTo>
                  <a:lnTo>
                    <a:pt x="425049" y="2902"/>
                  </a:lnTo>
                  <a:lnTo>
                    <a:pt x="360286" y="0"/>
                  </a:lnTo>
                  <a:lnTo>
                    <a:pt x="295526" y="2902"/>
                  </a:lnTo>
                  <a:lnTo>
                    <a:pt x="234574" y="11270"/>
                  </a:lnTo>
                  <a:lnTo>
                    <a:pt x="178447" y="24596"/>
                  </a:lnTo>
                  <a:lnTo>
                    <a:pt x="128162" y="42369"/>
                  </a:lnTo>
                  <a:lnTo>
                    <a:pt x="84738" y="64082"/>
                  </a:lnTo>
                  <a:lnTo>
                    <a:pt x="49191" y="89225"/>
                  </a:lnTo>
                  <a:lnTo>
                    <a:pt x="22541" y="117290"/>
                  </a:lnTo>
                  <a:lnTo>
                    <a:pt x="0" y="180149"/>
                  </a:lnTo>
                  <a:lnTo>
                    <a:pt x="5805" y="212527"/>
                  </a:lnTo>
                  <a:lnTo>
                    <a:pt x="49191" y="271064"/>
                  </a:lnTo>
                  <a:lnTo>
                    <a:pt x="84738" y="296206"/>
                  </a:lnTo>
                  <a:lnTo>
                    <a:pt x="128162" y="317917"/>
                  </a:lnTo>
                  <a:lnTo>
                    <a:pt x="178447" y="335690"/>
                  </a:lnTo>
                  <a:lnTo>
                    <a:pt x="234574" y="349015"/>
                  </a:lnTo>
                  <a:lnTo>
                    <a:pt x="295526" y="357383"/>
                  </a:lnTo>
                  <a:lnTo>
                    <a:pt x="360286" y="360286"/>
                  </a:lnTo>
                  <a:lnTo>
                    <a:pt x="425049" y="357383"/>
                  </a:lnTo>
                  <a:lnTo>
                    <a:pt x="486004" y="349015"/>
                  </a:lnTo>
                  <a:lnTo>
                    <a:pt x="542134" y="335690"/>
                  </a:lnTo>
                  <a:lnTo>
                    <a:pt x="592420" y="317917"/>
                  </a:lnTo>
                  <a:lnTo>
                    <a:pt x="635846" y="296206"/>
                  </a:lnTo>
                  <a:lnTo>
                    <a:pt x="671393" y="271064"/>
                  </a:lnTo>
                  <a:lnTo>
                    <a:pt x="698043" y="243001"/>
                  </a:lnTo>
                  <a:lnTo>
                    <a:pt x="720585" y="180149"/>
                  </a:lnTo>
                  <a:close/>
                </a:path>
              </a:pathLst>
            </a:custGeom>
            <a:ln w="150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886183" y="5985057"/>
            <a:ext cx="4813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Arial"/>
                <a:cs typeface="Arial"/>
              </a:rPr>
              <a:t>AND</a:t>
            </a:r>
            <a:endParaRPr sz="16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37</a:t>
            </a:fld>
            <a:endParaRPr spc="20" dirty="0"/>
          </a:p>
        </p:txBody>
      </p:sp>
      <p:sp>
        <p:nvSpPr>
          <p:cNvPr id="53" name="object 53"/>
          <p:cNvSpPr txBox="1"/>
          <p:nvPr/>
        </p:nvSpPr>
        <p:spPr>
          <a:xfrm>
            <a:off x="4459516" y="3626465"/>
            <a:ext cx="250825" cy="6546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50" b="1" spc="10" dirty="0">
                <a:latin typeface="Arial"/>
                <a:cs typeface="Arial"/>
              </a:rPr>
              <a:t>0.5</a:t>
            </a:r>
            <a:endParaRPr sz="125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819"/>
              </a:spcBef>
            </a:pPr>
            <a:r>
              <a:rPr sz="1650" b="1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43090" y="3626465"/>
            <a:ext cx="250825" cy="6546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50" b="1" spc="10" dirty="0">
                <a:latin typeface="Arial"/>
                <a:cs typeface="Arial"/>
              </a:rPr>
              <a:t>0.5</a:t>
            </a:r>
            <a:endParaRPr sz="125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819"/>
              </a:spcBef>
            </a:pPr>
            <a:r>
              <a:rPr sz="1650" b="1" dirty="0">
                <a:latin typeface="Arial"/>
                <a:cs typeface="Arial"/>
              </a:rPr>
              <a:t>D</a:t>
            </a:r>
            <a:endParaRPr sz="1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59728" y="3626465"/>
            <a:ext cx="250825" cy="6546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50" b="1" spc="10" dirty="0">
                <a:latin typeface="Arial"/>
                <a:cs typeface="Arial"/>
              </a:rPr>
              <a:t>0.5</a:t>
            </a:r>
            <a:endParaRPr sz="125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19"/>
              </a:spcBef>
            </a:pPr>
            <a:r>
              <a:rPr sz="1650" b="1" dirty="0">
                <a:latin typeface="Arial"/>
                <a:cs typeface="Arial"/>
              </a:rPr>
              <a:t>C</a:t>
            </a:r>
            <a:endParaRPr sz="16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76357" y="3626465"/>
            <a:ext cx="250825" cy="65468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50" b="1" spc="10" dirty="0">
                <a:latin typeface="Arial"/>
                <a:cs typeface="Arial"/>
              </a:rPr>
              <a:t>0.5</a:t>
            </a:r>
            <a:endParaRPr sz="125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819"/>
              </a:spcBef>
            </a:pPr>
            <a:r>
              <a:rPr sz="1650" b="1" dirty="0">
                <a:latin typeface="Arial"/>
                <a:cs typeface="Arial"/>
              </a:rPr>
              <a:t>B</a:t>
            </a:r>
            <a:endParaRPr sz="1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15426" y="4548662"/>
            <a:ext cx="14738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Arial"/>
                <a:cs typeface="Arial"/>
              </a:rPr>
              <a:t>1.</a:t>
            </a:r>
            <a:r>
              <a:rPr sz="1650" b="1" spc="4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</a:t>
            </a:r>
            <a:r>
              <a:rPr sz="1650" b="1" spc="4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4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B</a:t>
            </a:r>
            <a:r>
              <a:rPr sz="1650" b="1" spc="4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</a:t>
            </a:r>
            <a:r>
              <a:rPr sz="1650" b="1" spc="4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15426" y="4968997"/>
            <a:ext cx="1590675" cy="69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04800" algn="l"/>
                <a:tab pos="1425575" algn="l"/>
              </a:tabLst>
            </a:pPr>
            <a:r>
              <a:rPr sz="1650" b="1" dirty="0">
                <a:latin typeface="Arial"/>
                <a:cs typeface="Arial"/>
              </a:rPr>
              <a:t>C  v  D  v	A</a:t>
            </a:r>
            <a:endParaRPr sz="1650">
              <a:latin typeface="Arial"/>
              <a:cs typeface="Arial"/>
            </a:endParaRPr>
          </a:p>
          <a:p>
            <a:pPr marL="304165" indent="-292100">
              <a:lnSpc>
                <a:spcPct val="100000"/>
              </a:lnSpc>
              <a:spcBef>
                <a:spcPts val="1330"/>
              </a:spcBef>
              <a:buAutoNum type="arabicPeriod" startAt="2"/>
              <a:tabLst>
                <a:tab pos="304800" algn="l"/>
                <a:tab pos="1425575" algn="l"/>
              </a:tabLst>
            </a:pPr>
            <a:r>
              <a:rPr sz="1650" b="1" dirty="0">
                <a:latin typeface="Arial"/>
                <a:cs typeface="Arial"/>
              </a:rPr>
              <a:t>B  v  C  v	D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75" dirty="0"/>
              <a:t>Approximate Inference for Bayesian Networks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104900" y="1396713"/>
            <a:ext cx="5725795" cy="1288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65" dirty="0">
                <a:latin typeface="Tahoma"/>
                <a:cs typeface="Tahoma"/>
              </a:rPr>
              <a:t>Basic</a:t>
            </a:r>
            <a:r>
              <a:rPr sz="2050" spc="-4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idea:</a:t>
            </a:r>
            <a:endParaRPr sz="2050">
              <a:latin typeface="Tahoma"/>
              <a:cs typeface="Tahoma"/>
            </a:endParaRPr>
          </a:p>
          <a:p>
            <a:pPr marL="683895" indent="-28067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684530" algn="l"/>
              </a:tabLst>
            </a:pPr>
            <a:r>
              <a:rPr sz="2050" spc="-75" dirty="0">
                <a:latin typeface="Tahoma"/>
                <a:cs typeface="Tahoma"/>
              </a:rPr>
              <a:t>Dr</a:t>
            </a:r>
            <a:r>
              <a:rPr sz="2050" spc="-130" dirty="0">
                <a:latin typeface="Tahoma"/>
                <a:cs typeface="Tahoma"/>
              </a:rPr>
              <a:t>a</a:t>
            </a:r>
            <a:r>
              <a:rPr sz="2050" spc="-200" dirty="0">
                <a:latin typeface="Tahoma"/>
                <a:cs typeface="Tahoma"/>
              </a:rPr>
              <a:t>w</a:t>
            </a:r>
            <a:r>
              <a:rPr sz="2050" spc="-170" dirty="0">
                <a:latin typeface="Tahoma"/>
                <a:cs typeface="Tahoma"/>
              </a:rPr>
              <a:t> 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50" dirty="0">
                <a:latin typeface="Tahoma"/>
                <a:cs typeface="Tahoma"/>
              </a:rPr>
              <a:t>samples </a:t>
            </a:r>
            <a:r>
              <a:rPr sz="2050" spc="-105" dirty="0">
                <a:latin typeface="Tahoma"/>
                <a:cs typeface="Tahoma"/>
              </a:rPr>
              <a:t>fro</a:t>
            </a:r>
            <a:r>
              <a:rPr sz="2050" spc="-190" dirty="0">
                <a:latin typeface="Tahoma"/>
                <a:cs typeface="Tahoma"/>
              </a:rPr>
              <a:t>m</a:t>
            </a:r>
            <a:r>
              <a:rPr sz="2050" spc="-145" dirty="0">
                <a:latin typeface="Tahoma"/>
                <a:cs typeface="Tahoma"/>
              </a:rPr>
              <a:t> a</a:t>
            </a:r>
            <a:r>
              <a:rPr sz="2050" spc="-16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sampling</a:t>
            </a:r>
            <a:r>
              <a:rPr sz="2050" spc="-17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</a:t>
            </a:r>
            <a:r>
              <a:rPr sz="2050" spc="-110" dirty="0">
                <a:latin typeface="Tahoma"/>
                <a:cs typeface="Tahoma"/>
              </a:rPr>
              <a:t>n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2050">
              <a:latin typeface="Bookman Old Style"/>
              <a:cs typeface="Bookman Old Style"/>
            </a:endParaRPr>
          </a:p>
          <a:p>
            <a:pPr marL="704850" indent="-302260">
              <a:lnSpc>
                <a:spcPct val="100000"/>
              </a:lnSpc>
              <a:spcBef>
                <a:spcPts val="35"/>
              </a:spcBef>
              <a:buAutoNum type="arabicParenR"/>
              <a:tabLst>
                <a:tab pos="705485" algn="l"/>
              </a:tabLst>
            </a:pPr>
            <a:r>
              <a:rPr sz="2050" spc="-125" dirty="0">
                <a:latin typeface="Tahoma"/>
                <a:cs typeface="Tahoma"/>
              </a:rPr>
              <a:t>Compute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approximate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posterior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r>
              <a:rPr sz="2050" spc="65" dirty="0">
                <a:latin typeface="Tahoma"/>
                <a:cs typeface="Tahoma"/>
              </a:rPr>
              <a:t> 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3075" spc="-367" baseline="14905" dirty="0">
                <a:solidFill>
                  <a:srgbClr val="990099"/>
                </a:solidFill>
                <a:latin typeface="Garamond"/>
                <a:cs typeface="Garamond"/>
              </a:rPr>
              <a:t>ˆ</a:t>
            </a:r>
            <a:endParaRPr sz="3075" baseline="14905">
              <a:latin typeface="Garamond"/>
              <a:cs typeface="Garamond"/>
            </a:endParaRPr>
          </a:p>
          <a:p>
            <a:pPr marL="704850" indent="-302260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705485" algn="l"/>
              </a:tabLst>
            </a:pPr>
            <a:r>
              <a:rPr sz="2050" spc="-155" dirty="0">
                <a:latin typeface="Tahoma"/>
                <a:cs typeface="Tahoma"/>
              </a:rPr>
              <a:t>Show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this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converges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51825" y="2480221"/>
            <a:ext cx="829944" cy="829944"/>
          </a:xfrm>
          <a:custGeom>
            <a:avLst/>
            <a:gdLst/>
            <a:ahLst/>
            <a:cxnLst/>
            <a:rect l="l" t="t" r="r" b="b"/>
            <a:pathLst>
              <a:path w="829945" h="829945">
                <a:moveTo>
                  <a:pt x="829397" y="414705"/>
                </a:moveTo>
                <a:lnTo>
                  <a:pt x="826607" y="366343"/>
                </a:lnTo>
                <a:lnTo>
                  <a:pt x="818444" y="319618"/>
                </a:lnTo>
                <a:lnTo>
                  <a:pt x="805220" y="274844"/>
                </a:lnTo>
                <a:lnTo>
                  <a:pt x="787246" y="232330"/>
                </a:lnTo>
                <a:lnTo>
                  <a:pt x="764832" y="192388"/>
                </a:lnTo>
                <a:lnTo>
                  <a:pt x="738290" y="155330"/>
                </a:lnTo>
                <a:lnTo>
                  <a:pt x="707932" y="121465"/>
                </a:lnTo>
                <a:lnTo>
                  <a:pt x="674068" y="91107"/>
                </a:lnTo>
                <a:lnTo>
                  <a:pt x="637009" y="64565"/>
                </a:lnTo>
                <a:lnTo>
                  <a:pt x="597068" y="42151"/>
                </a:lnTo>
                <a:lnTo>
                  <a:pt x="554554" y="24177"/>
                </a:lnTo>
                <a:lnTo>
                  <a:pt x="509780" y="10952"/>
                </a:lnTo>
                <a:lnTo>
                  <a:pt x="463055" y="2790"/>
                </a:lnTo>
                <a:lnTo>
                  <a:pt x="414693" y="0"/>
                </a:lnTo>
                <a:lnTo>
                  <a:pt x="366330" y="2790"/>
                </a:lnTo>
                <a:lnTo>
                  <a:pt x="319606" y="10952"/>
                </a:lnTo>
                <a:lnTo>
                  <a:pt x="274832" y="24177"/>
                </a:lnTo>
                <a:lnTo>
                  <a:pt x="232320" y="42151"/>
                </a:lnTo>
                <a:lnTo>
                  <a:pt x="192379" y="64565"/>
                </a:lnTo>
                <a:lnTo>
                  <a:pt x="155322" y="91107"/>
                </a:lnTo>
                <a:lnTo>
                  <a:pt x="121459" y="121465"/>
                </a:lnTo>
                <a:lnTo>
                  <a:pt x="91102" y="155330"/>
                </a:lnTo>
                <a:lnTo>
                  <a:pt x="64561" y="192388"/>
                </a:lnTo>
                <a:lnTo>
                  <a:pt x="42149" y="232330"/>
                </a:lnTo>
                <a:lnTo>
                  <a:pt x="24175" y="274844"/>
                </a:lnTo>
                <a:lnTo>
                  <a:pt x="10952" y="319618"/>
                </a:lnTo>
                <a:lnTo>
                  <a:pt x="2789" y="366343"/>
                </a:lnTo>
                <a:lnTo>
                  <a:pt x="0" y="414705"/>
                </a:lnTo>
                <a:lnTo>
                  <a:pt x="2789" y="463068"/>
                </a:lnTo>
                <a:lnTo>
                  <a:pt x="10952" y="509792"/>
                </a:lnTo>
                <a:lnTo>
                  <a:pt x="24175" y="554565"/>
                </a:lnTo>
                <a:lnTo>
                  <a:pt x="42149" y="597078"/>
                </a:lnTo>
                <a:lnTo>
                  <a:pt x="64561" y="637019"/>
                </a:lnTo>
                <a:lnTo>
                  <a:pt x="91102" y="674076"/>
                </a:lnTo>
                <a:lnTo>
                  <a:pt x="121459" y="707939"/>
                </a:lnTo>
                <a:lnTo>
                  <a:pt x="155322" y="738296"/>
                </a:lnTo>
                <a:lnTo>
                  <a:pt x="192379" y="764836"/>
                </a:lnTo>
                <a:lnTo>
                  <a:pt x="232320" y="787249"/>
                </a:lnTo>
                <a:lnTo>
                  <a:pt x="274832" y="805223"/>
                </a:lnTo>
                <a:lnTo>
                  <a:pt x="319606" y="818446"/>
                </a:lnTo>
                <a:lnTo>
                  <a:pt x="366330" y="826609"/>
                </a:lnTo>
                <a:lnTo>
                  <a:pt x="414693" y="829398"/>
                </a:lnTo>
                <a:lnTo>
                  <a:pt x="463055" y="826609"/>
                </a:lnTo>
                <a:lnTo>
                  <a:pt x="509780" y="818446"/>
                </a:lnTo>
                <a:lnTo>
                  <a:pt x="554554" y="805223"/>
                </a:lnTo>
                <a:lnTo>
                  <a:pt x="597068" y="787249"/>
                </a:lnTo>
                <a:lnTo>
                  <a:pt x="637009" y="764836"/>
                </a:lnTo>
                <a:lnTo>
                  <a:pt x="674068" y="738296"/>
                </a:lnTo>
                <a:lnTo>
                  <a:pt x="707932" y="707939"/>
                </a:lnTo>
                <a:lnTo>
                  <a:pt x="738290" y="674076"/>
                </a:lnTo>
                <a:lnTo>
                  <a:pt x="764832" y="637019"/>
                </a:lnTo>
                <a:lnTo>
                  <a:pt x="787246" y="597078"/>
                </a:lnTo>
                <a:lnTo>
                  <a:pt x="805220" y="554565"/>
                </a:lnTo>
                <a:lnTo>
                  <a:pt x="818444" y="509792"/>
                </a:lnTo>
                <a:lnTo>
                  <a:pt x="826607" y="463068"/>
                </a:lnTo>
                <a:lnTo>
                  <a:pt x="829397" y="414705"/>
                </a:lnTo>
                <a:close/>
              </a:path>
            </a:pathLst>
          </a:custGeom>
          <a:ln w="48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21739" y="2694246"/>
            <a:ext cx="67373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spc="-5" dirty="0">
                <a:latin typeface="Arial"/>
                <a:cs typeface="Arial"/>
              </a:rPr>
              <a:t>Coin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38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8142536" y="1987769"/>
            <a:ext cx="648335" cy="389255"/>
          </a:xfrm>
          <a:prstGeom prst="rect">
            <a:avLst/>
          </a:prstGeom>
          <a:ln w="48597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45"/>
              </a:spcBef>
            </a:pPr>
            <a:r>
              <a:rPr sz="2300" b="1" spc="-5" dirty="0">
                <a:latin typeface="Arial"/>
                <a:cs typeface="Arial"/>
              </a:rPr>
              <a:t>0.5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2856705"/>
            <a:ext cx="6842759" cy="1288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Tahoma"/>
                <a:cs typeface="Tahoma"/>
              </a:rPr>
              <a:t>Outline:</a:t>
            </a:r>
            <a:endParaRPr sz="2050">
              <a:latin typeface="Tahoma"/>
              <a:cs typeface="Tahoma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110" dirty="0">
                <a:latin typeface="Tahoma"/>
                <a:cs typeface="Tahoma"/>
              </a:rPr>
              <a:t>Sampling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empty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network</a:t>
            </a:r>
            <a:endParaRPr sz="2050">
              <a:latin typeface="Tahoma"/>
              <a:cs typeface="Tahoma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110" dirty="0">
                <a:latin typeface="Tahoma"/>
                <a:cs typeface="Tahoma"/>
              </a:rPr>
              <a:t>Rejection</a:t>
            </a:r>
            <a:r>
              <a:rPr sz="2050" spc="5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sampling: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reject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samples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disagreeing</a:t>
            </a:r>
            <a:r>
              <a:rPr sz="2050" spc="6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evidence</a:t>
            </a:r>
            <a:endParaRPr sz="2050">
              <a:latin typeface="Tahoma"/>
              <a:cs typeface="Tahoma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85" dirty="0">
                <a:latin typeface="Tahoma"/>
                <a:cs typeface="Tahoma"/>
              </a:rPr>
              <a:t>Likelihood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weighting:</a:t>
            </a:r>
            <a:r>
              <a:rPr sz="2050" spc="220" dirty="0">
                <a:latin typeface="Tahoma"/>
                <a:cs typeface="Tahoma"/>
              </a:rPr>
              <a:t> </a:t>
            </a:r>
            <a:r>
              <a:rPr sz="2050" spc="-180" dirty="0">
                <a:latin typeface="Tahoma"/>
                <a:cs typeface="Tahoma"/>
              </a:rPr>
              <a:t>use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evidence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weight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samples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095" y="4121624"/>
            <a:ext cx="742569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7825" marR="5080" indent="-365760">
              <a:lnSpc>
                <a:spcPct val="101000"/>
              </a:lnSpc>
              <a:spcBef>
                <a:spcPts val="90"/>
              </a:spcBef>
            </a:pPr>
            <a:r>
              <a:rPr sz="2050" spc="-150" dirty="0">
                <a:latin typeface="Tahoma"/>
                <a:cs typeface="Tahoma"/>
              </a:rPr>
              <a:t>–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Markov </a:t>
            </a:r>
            <a:r>
              <a:rPr sz="2050" spc="-105" dirty="0">
                <a:latin typeface="Tahoma"/>
                <a:cs typeface="Tahoma"/>
              </a:rPr>
              <a:t>chain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80" dirty="0">
                <a:latin typeface="Tahoma"/>
                <a:cs typeface="Tahoma"/>
              </a:rPr>
              <a:t>Monte</a:t>
            </a:r>
            <a:r>
              <a:rPr sz="2050" spc="-6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Carlo</a:t>
            </a:r>
            <a:r>
              <a:rPr sz="2050" spc="-95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(MCMC):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sample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from</a:t>
            </a:r>
            <a:r>
              <a:rPr sz="2050" spc="-6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8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stochastic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process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85" dirty="0">
                <a:latin typeface="Tahoma"/>
                <a:cs typeface="Tahoma"/>
              </a:rPr>
              <a:t>whose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stationary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distribution</a:t>
            </a:r>
            <a:r>
              <a:rPr sz="2050" spc="4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posterior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70" algn="ctr">
              <a:lnSpc>
                <a:spcPts val="2635"/>
              </a:lnSpc>
            </a:pPr>
            <a:r>
              <a:rPr spc="60" dirty="0"/>
              <a:t>Sampling</a:t>
            </a:r>
            <a:r>
              <a:rPr spc="215" dirty="0"/>
              <a:t> </a:t>
            </a:r>
            <a:r>
              <a:rPr spc="110" dirty="0"/>
              <a:t>from</a:t>
            </a:r>
            <a:r>
              <a:rPr spc="250" dirty="0"/>
              <a:t> </a:t>
            </a:r>
            <a:r>
              <a:rPr spc="30" dirty="0"/>
              <a:t>an</a:t>
            </a:r>
            <a:r>
              <a:rPr spc="260" dirty="0"/>
              <a:t> </a:t>
            </a:r>
            <a:r>
              <a:rPr spc="120" dirty="0"/>
              <a:t>empty</a:t>
            </a:r>
            <a:r>
              <a:rPr spc="245" dirty="0"/>
              <a:t> </a:t>
            </a:r>
            <a:r>
              <a:rPr spc="65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567" y="1489100"/>
            <a:ext cx="7774305" cy="2394585"/>
            <a:chOff x="1188567" y="1489100"/>
            <a:chExt cx="7774305" cy="2394585"/>
          </a:xfrm>
        </p:grpSpPr>
        <p:sp>
          <p:nvSpPr>
            <p:cNvPr id="4" name="object 4"/>
            <p:cNvSpPr/>
            <p:nvPr/>
          </p:nvSpPr>
          <p:spPr>
            <a:xfrm>
              <a:off x="1188567" y="1495958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1501292"/>
              <a:ext cx="0" cy="2369820"/>
            </a:xfrm>
            <a:custGeom>
              <a:avLst/>
              <a:gdLst/>
              <a:ahLst/>
              <a:cxnLst/>
              <a:rect l="l" t="t" r="r" b="b"/>
              <a:pathLst>
                <a:path h="2369820">
                  <a:moveTo>
                    <a:pt x="0" y="236982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55633" y="1501292"/>
              <a:ext cx="0" cy="2369820"/>
            </a:xfrm>
            <a:custGeom>
              <a:avLst/>
              <a:gdLst/>
              <a:ahLst/>
              <a:cxnLst/>
              <a:rect l="l" t="t" r="r" b="b"/>
              <a:pathLst>
                <a:path h="2369820">
                  <a:moveTo>
                    <a:pt x="0" y="236982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567" y="3876446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5588" y="1559599"/>
            <a:ext cx="6759575" cy="20650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10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40" dirty="0">
                <a:solidFill>
                  <a:srgbClr val="B30000"/>
                </a:solidFill>
                <a:latin typeface="Bookman Old Style"/>
                <a:cs typeface="Bookman Old Style"/>
              </a:rPr>
              <a:t>Prior-Sample</a:t>
            </a:r>
            <a:r>
              <a:rPr sz="1700" spc="40" dirty="0">
                <a:latin typeface="Gill Sans MT"/>
                <a:cs typeface="Gill Sans MT"/>
              </a:rPr>
              <a:t>(</a:t>
            </a:r>
            <a:r>
              <a:rPr sz="170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40" dirty="0">
                <a:latin typeface="Gill Sans MT"/>
                <a:cs typeface="Gill Sans MT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event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sampled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from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-175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endParaRPr sz="1700">
              <a:latin typeface="Bookman Old Style"/>
              <a:cs typeface="Bookman Old Style"/>
            </a:endParaRPr>
          </a:p>
          <a:p>
            <a:pPr marL="348615">
              <a:lnSpc>
                <a:spcPct val="100000"/>
              </a:lnSpc>
              <a:spcBef>
                <a:spcPts val="14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inputs</a:t>
            </a:r>
            <a:r>
              <a:rPr sz="1700" spc="45" dirty="0">
                <a:latin typeface="Gill Sans MT"/>
                <a:cs typeface="Gill Sans MT"/>
              </a:rPr>
              <a:t>:</a:t>
            </a:r>
            <a:r>
              <a:rPr sz="1700" spc="229" dirty="0">
                <a:latin typeface="Gill Sans MT"/>
                <a:cs typeface="Gill Sans MT"/>
              </a:rPr>
              <a:t> </a:t>
            </a: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-95" dirty="0">
                <a:latin typeface="Gill Sans MT"/>
                <a:cs typeface="Gill Sans MT"/>
              </a:rPr>
              <a:t>,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belief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95" dirty="0">
                <a:latin typeface="Gill Sans MT"/>
                <a:cs typeface="Gill Sans MT"/>
              </a:rPr>
              <a:t>network</a:t>
            </a:r>
            <a:r>
              <a:rPr sz="1700" spc="85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specifying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joint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distribution</a:t>
            </a:r>
            <a:r>
              <a:rPr sz="1700" spc="130" dirty="0">
                <a:latin typeface="Gill Sans MT"/>
                <a:cs typeface="Gill Sans MT"/>
              </a:rPr>
              <a:t> </a:t>
            </a:r>
            <a:r>
              <a:rPr sz="1700" spc="90" dirty="0">
                <a:latin typeface="Century"/>
                <a:cs typeface="Century"/>
              </a:rPr>
              <a:t>P</a:t>
            </a:r>
            <a:r>
              <a:rPr sz="1700" spc="90" dirty="0">
                <a:latin typeface="Arial"/>
                <a:cs typeface="Arial"/>
              </a:rPr>
              <a:t>(</a:t>
            </a:r>
            <a:r>
              <a:rPr sz="1700" b="0" i="1" spc="90" dirty="0">
                <a:latin typeface="Bookman Old Style"/>
                <a:cs typeface="Bookman Old Style"/>
              </a:rPr>
              <a:t>X</a:t>
            </a:r>
            <a:r>
              <a:rPr sz="1800" spc="135" baseline="-11574" dirty="0">
                <a:latin typeface="Gill Sans MT"/>
                <a:cs typeface="Gill Sans MT"/>
              </a:rPr>
              <a:t>1</a:t>
            </a:r>
            <a:r>
              <a:rPr sz="1700" b="0" i="1" spc="90" dirty="0">
                <a:latin typeface="Bookman Old Style"/>
                <a:cs typeface="Bookman Old Style"/>
              </a:rPr>
              <a:t>,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.</a:t>
            </a:r>
            <a:r>
              <a:rPr sz="1700" b="0" i="1" spc="-225" dirty="0">
                <a:latin typeface="Bookman Old Style"/>
                <a:cs typeface="Bookman Old Style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,</a:t>
            </a:r>
            <a:r>
              <a:rPr sz="1700" b="0" i="1" spc="-220" dirty="0">
                <a:latin typeface="Bookman Old Style"/>
                <a:cs typeface="Bookman Old Style"/>
              </a:rPr>
              <a:t> </a:t>
            </a:r>
            <a:r>
              <a:rPr sz="1700" b="0" i="1" spc="114" dirty="0">
                <a:latin typeface="Bookman Old Style"/>
                <a:cs typeface="Bookman Old Style"/>
              </a:rPr>
              <a:t>X</a:t>
            </a:r>
            <a:r>
              <a:rPr sz="1800" i="1" spc="172" baseline="-11574" dirty="0">
                <a:latin typeface="Trebuchet MS"/>
                <a:cs typeface="Trebuchet MS"/>
              </a:rPr>
              <a:t>n</a:t>
            </a:r>
            <a:r>
              <a:rPr sz="1700" spc="114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880"/>
              </a:spcBef>
            </a:pP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r>
              <a:rPr sz="1700" spc="-180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event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with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-50" dirty="0">
                <a:latin typeface="Bookman Old Style"/>
                <a:cs typeface="Bookman Old Style"/>
              </a:rPr>
              <a:t>n</a:t>
            </a:r>
            <a:r>
              <a:rPr sz="1700" b="0" i="1" spc="30" dirty="0">
                <a:latin typeface="Bookman Old Style"/>
                <a:cs typeface="Bookman Old Style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elements</a:t>
            </a:r>
            <a:endParaRPr sz="1700">
              <a:latin typeface="Gill Sans MT"/>
              <a:cs typeface="Gill Sans MT"/>
            </a:endParaRPr>
          </a:p>
          <a:p>
            <a:pPr marL="348615">
              <a:lnSpc>
                <a:spcPct val="100000"/>
              </a:lnSpc>
              <a:spcBef>
                <a:spcPts val="155"/>
              </a:spcBef>
              <a:tabLst>
                <a:tab pos="918210" algn="l"/>
                <a:tab pos="1204595" algn="l"/>
              </a:tabLst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1700" spc="8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95" dirty="0">
                <a:latin typeface="Bookman Old Style"/>
                <a:cs typeface="Bookman Old Style"/>
              </a:rPr>
              <a:t>i	</a:t>
            </a:r>
            <a:r>
              <a:rPr sz="1700" spc="245" dirty="0">
                <a:latin typeface="Arial"/>
                <a:cs typeface="Arial"/>
              </a:rPr>
              <a:t>=	</a:t>
            </a:r>
            <a:r>
              <a:rPr sz="1700" spc="-160" dirty="0">
                <a:latin typeface="Arial"/>
                <a:cs typeface="Arial"/>
              </a:rPr>
              <a:t>1</a:t>
            </a:r>
            <a:r>
              <a:rPr sz="1700" spc="40" dirty="0">
                <a:latin typeface="Arial"/>
                <a:cs typeface="Arial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to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-50" dirty="0">
                <a:latin typeface="Bookman Old Style"/>
                <a:cs typeface="Bookman Old Style"/>
              </a:rPr>
              <a:t>n</a:t>
            </a:r>
            <a:r>
              <a:rPr sz="1700" b="0" i="1" spc="10" dirty="0">
                <a:latin typeface="Bookman Old Style"/>
                <a:cs typeface="Bookman Old Style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760095">
              <a:lnSpc>
                <a:spcPct val="100000"/>
              </a:lnSpc>
              <a:spcBef>
                <a:spcPts val="145"/>
              </a:spcBef>
            </a:pP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-15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82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random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sample</a:t>
            </a:r>
            <a:r>
              <a:rPr sz="1700" spc="3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fro</a:t>
            </a:r>
            <a:r>
              <a:rPr sz="1700" spc="-85" dirty="0">
                <a:latin typeface="Gill Sans MT"/>
                <a:cs typeface="Gill Sans MT"/>
              </a:rPr>
              <a:t>m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180" dirty="0">
                <a:latin typeface="Century"/>
                <a:cs typeface="Century"/>
              </a:rPr>
              <a:t>P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225" dirty="0">
                <a:latin typeface="Bookman Old Style"/>
                <a:cs typeface="Bookman Old Style"/>
              </a:rPr>
              <a:t>X</a:t>
            </a:r>
            <a:r>
              <a:rPr sz="1800" i="1" spc="44" baseline="-11574" dirty="0">
                <a:latin typeface="Trebuchet MS"/>
                <a:cs typeface="Trebuchet MS"/>
              </a:rPr>
              <a:t>i</a:t>
            </a:r>
            <a:r>
              <a:rPr sz="1800" i="1" baseline="-11574" dirty="0">
                <a:latin typeface="Trebuchet MS"/>
                <a:cs typeface="Trebuchet MS"/>
              </a:rPr>
              <a:t> </a:t>
            </a:r>
            <a:r>
              <a:rPr sz="1800" i="1" spc="-209" baseline="-11574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Cambria"/>
                <a:cs typeface="Cambria"/>
              </a:rPr>
              <a:t>|</a:t>
            </a:r>
            <a:r>
              <a:rPr sz="1700" spc="150" dirty="0">
                <a:latin typeface="Cambria"/>
                <a:cs typeface="Cambria"/>
              </a:rPr>
              <a:t> </a:t>
            </a:r>
            <a:r>
              <a:rPr sz="1700" b="0" i="1" spc="-95" dirty="0">
                <a:latin typeface="Bookman Old Style"/>
                <a:cs typeface="Bookman Old Style"/>
              </a:rPr>
              <a:t>pa</a:t>
            </a:r>
            <a:r>
              <a:rPr sz="1700" b="0" i="1" spc="-30" dirty="0">
                <a:latin typeface="Bookman Old Style"/>
                <a:cs typeface="Bookman Old Style"/>
              </a:rPr>
              <a:t>r</a:t>
            </a:r>
            <a:r>
              <a:rPr sz="1700" b="0" i="1" spc="-75" dirty="0">
                <a:latin typeface="Bookman Old Style"/>
                <a:cs typeface="Bookman Old Style"/>
              </a:rPr>
              <a:t>ent</a:t>
            </a:r>
            <a:r>
              <a:rPr sz="1700" b="0" i="1" spc="-70" dirty="0">
                <a:latin typeface="Bookman Old Style"/>
                <a:cs typeface="Bookman Old Style"/>
              </a:rPr>
              <a:t>s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215" dirty="0">
                <a:latin typeface="Bookman Old Style"/>
                <a:cs typeface="Bookman Old Style"/>
              </a:rPr>
              <a:t>X</a:t>
            </a:r>
            <a:r>
              <a:rPr sz="1800" i="1" spc="104" baseline="-11574" dirty="0">
                <a:latin typeface="Trebuchet MS"/>
                <a:cs typeface="Trebuchet MS"/>
              </a:rPr>
              <a:t>i</a:t>
            </a:r>
            <a:r>
              <a:rPr sz="1700" spc="40" dirty="0">
                <a:latin typeface="Arial"/>
                <a:cs typeface="Arial"/>
              </a:rPr>
              <a:t>))</a:t>
            </a:r>
            <a:endParaRPr sz="1700">
              <a:latin typeface="Arial"/>
              <a:cs typeface="Arial"/>
            </a:endParaRPr>
          </a:p>
          <a:p>
            <a:pPr marL="348615" marR="2377440" indent="754380">
              <a:lnSpc>
                <a:spcPct val="107600"/>
              </a:lnSpc>
            </a:pPr>
            <a:r>
              <a:rPr sz="1700" spc="-15" dirty="0">
                <a:latin typeface="Gill Sans MT"/>
                <a:cs typeface="Gill Sans MT"/>
              </a:rPr>
              <a:t>given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values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b="0" i="1" spc="30" dirty="0">
                <a:latin typeface="Bookman Old Style"/>
                <a:cs typeface="Bookman Old Style"/>
              </a:rPr>
              <a:t>Parents</a:t>
            </a:r>
            <a:r>
              <a:rPr sz="1700" spc="30" dirty="0">
                <a:latin typeface="Arial"/>
                <a:cs typeface="Arial"/>
              </a:rPr>
              <a:t>(</a:t>
            </a:r>
            <a:r>
              <a:rPr sz="1700" b="0" i="1" spc="30" dirty="0">
                <a:latin typeface="Bookman Old Style"/>
                <a:cs typeface="Bookman Old Style"/>
              </a:rPr>
              <a:t>X</a:t>
            </a:r>
            <a:r>
              <a:rPr sz="1800" i="1" spc="44" baseline="-11574" dirty="0">
                <a:latin typeface="Trebuchet MS"/>
                <a:cs typeface="Trebuchet MS"/>
              </a:rPr>
              <a:t>i</a:t>
            </a:r>
            <a:r>
              <a:rPr sz="1700" spc="30" dirty="0">
                <a:latin typeface="Arial"/>
                <a:cs typeface="Arial"/>
              </a:rPr>
              <a:t>)</a:t>
            </a:r>
            <a:r>
              <a:rPr sz="1700" spc="50" dirty="0">
                <a:latin typeface="Arial"/>
                <a:cs typeface="Arial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x </a:t>
            </a:r>
            <a:r>
              <a:rPr sz="1700" spc="-459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endParaRPr sz="1700">
              <a:latin typeface="Century"/>
              <a:cs typeface="Century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39</a:t>
            </a:fld>
            <a:endParaRPr spc="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82879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latin typeface="Tahoma"/>
                <a:cs typeface="Tahoma"/>
              </a:rPr>
              <a:t>Topology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network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encodes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independence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assertions: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85334" y="2011946"/>
            <a:ext cx="1498600" cy="1287780"/>
            <a:chOff x="4985334" y="2011946"/>
            <a:chExt cx="1498600" cy="1287780"/>
          </a:xfrm>
        </p:grpSpPr>
        <p:sp>
          <p:nvSpPr>
            <p:cNvPr id="5" name="object 5"/>
            <p:cNvSpPr/>
            <p:nvPr/>
          </p:nvSpPr>
          <p:spPr>
            <a:xfrm>
              <a:off x="5872759" y="2621673"/>
              <a:ext cx="590550" cy="652780"/>
            </a:xfrm>
            <a:custGeom>
              <a:avLst/>
              <a:gdLst/>
              <a:ahLst/>
              <a:cxnLst/>
              <a:rect l="l" t="t" r="r" b="b"/>
              <a:pathLst>
                <a:path w="590550" h="652779">
                  <a:moveTo>
                    <a:pt x="0" y="0"/>
                  </a:moveTo>
                  <a:lnTo>
                    <a:pt x="590283" y="652424"/>
                  </a:lnTo>
                </a:path>
              </a:pathLst>
            </a:custGeom>
            <a:ln w="15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8056" y="3152901"/>
              <a:ext cx="135890" cy="144145"/>
            </a:xfrm>
            <a:custGeom>
              <a:avLst/>
              <a:gdLst/>
              <a:ahLst/>
              <a:cxnLst/>
              <a:rect l="l" t="t" r="r" b="b"/>
              <a:pathLst>
                <a:path w="135889" h="144145">
                  <a:moveTo>
                    <a:pt x="0" y="53174"/>
                  </a:moveTo>
                  <a:lnTo>
                    <a:pt x="135750" y="144132"/>
                  </a:lnTo>
                  <a:lnTo>
                    <a:pt x="58775" y="0"/>
                  </a:lnTo>
                  <a:lnTo>
                    <a:pt x="0" y="53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2860" y="2528468"/>
              <a:ext cx="1460500" cy="746125"/>
            </a:xfrm>
            <a:custGeom>
              <a:avLst/>
              <a:gdLst/>
              <a:ahLst/>
              <a:cxnLst/>
              <a:rect l="l" t="t" r="r" b="b"/>
              <a:pathLst>
                <a:path w="1460500" h="746125">
                  <a:moveTo>
                    <a:pt x="1401889" y="636447"/>
                  </a:moveTo>
                  <a:lnTo>
                    <a:pt x="1460182" y="745629"/>
                  </a:lnTo>
                  <a:lnTo>
                    <a:pt x="1357363" y="676719"/>
                  </a:lnTo>
                </a:path>
                <a:path w="1460500" h="746125">
                  <a:moveTo>
                    <a:pt x="512622" y="0"/>
                  </a:moveTo>
                  <a:lnTo>
                    <a:pt x="0" y="745629"/>
                  </a:lnTo>
                </a:path>
              </a:pathLst>
            </a:custGeom>
            <a:ln w="15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85334" y="3146513"/>
              <a:ext cx="122555" cy="153670"/>
            </a:xfrm>
            <a:custGeom>
              <a:avLst/>
              <a:gdLst/>
              <a:ahLst/>
              <a:cxnLst/>
              <a:rect l="l" t="t" r="r" b="b"/>
              <a:pathLst>
                <a:path w="122554" h="153670">
                  <a:moveTo>
                    <a:pt x="0" y="153073"/>
                  </a:moveTo>
                  <a:lnTo>
                    <a:pt x="122466" y="44894"/>
                  </a:lnTo>
                  <a:lnTo>
                    <a:pt x="57150" y="0"/>
                  </a:lnTo>
                  <a:lnTo>
                    <a:pt x="0" y="153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2860" y="3158134"/>
              <a:ext cx="93345" cy="116205"/>
            </a:xfrm>
            <a:custGeom>
              <a:avLst/>
              <a:gdLst/>
              <a:ahLst/>
              <a:cxnLst/>
              <a:rect l="l" t="t" r="r" b="b"/>
              <a:pathLst>
                <a:path w="93345" h="116204">
                  <a:moveTo>
                    <a:pt x="92760" y="34023"/>
                  </a:moveTo>
                  <a:lnTo>
                    <a:pt x="0" y="115963"/>
                  </a:lnTo>
                  <a:lnTo>
                    <a:pt x="43294" y="0"/>
                  </a:lnTo>
                </a:path>
              </a:pathLst>
            </a:custGeom>
            <a:ln w="15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0134" y="2019566"/>
              <a:ext cx="1002030" cy="612775"/>
            </a:xfrm>
            <a:custGeom>
              <a:avLst/>
              <a:gdLst/>
              <a:ahLst/>
              <a:cxnLst/>
              <a:rect l="l" t="t" r="r" b="b"/>
              <a:pathLst>
                <a:path w="1002029" h="612775">
                  <a:moveTo>
                    <a:pt x="0" y="306184"/>
                  </a:moveTo>
                  <a:lnTo>
                    <a:pt x="13225" y="376394"/>
                  </a:lnTo>
                  <a:lnTo>
                    <a:pt x="50896" y="440844"/>
                  </a:lnTo>
                  <a:lnTo>
                    <a:pt x="77960" y="470335"/>
                  </a:lnTo>
                  <a:lnTo>
                    <a:pt x="110008" y="497697"/>
                  </a:lnTo>
                  <a:lnTo>
                    <a:pt x="146665" y="522700"/>
                  </a:lnTo>
                  <a:lnTo>
                    <a:pt x="187555" y="545114"/>
                  </a:lnTo>
                  <a:lnTo>
                    <a:pt x="232303" y="564711"/>
                  </a:lnTo>
                  <a:lnTo>
                    <a:pt x="280532" y="581260"/>
                  </a:lnTo>
                  <a:lnTo>
                    <a:pt x="331866" y="594531"/>
                  </a:lnTo>
                  <a:lnTo>
                    <a:pt x="385931" y="604294"/>
                  </a:lnTo>
                  <a:lnTo>
                    <a:pt x="442350" y="610321"/>
                  </a:lnTo>
                  <a:lnTo>
                    <a:pt x="500748" y="612381"/>
                  </a:lnTo>
                  <a:lnTo>
                    <a:pt x="559146" y="610321"/>
                  </a:lnTo>
                  <a:lnTo>
                    <a:pt x="615565" y="604294"/>
                  </a:lnTo>
                  <a:lnTo>
                    <a:pt x="669629" y="594531"/>
                  </a:lnTo>
                  <a:lnTo>
                    <a:pt x="720964" y="581260"/>
                  </a:lnTo>
                  <a:lnTo>
                    <a:pt x="769193" y="564711"/>
                  </a:lnTo>
                  <a:lnTo>
                    <a:pt x="813940" y="545114"/>
                  </a:lnTo>
                  <a:lnTo>
                    <a:pt x="854830" y="522700"/>
                  </a:lnTo>
                  <a:lnTo>
                    <a:pt x="891487" y="497697"/>
                  </a:lnTo>
                  <a:lnTo>
                    <a:pt x="923536" y="470335"/>
                  </a:lnTo>
                  <a:lnTo>
                    <a:pt x="950599" y="440844"/>
                  </a:lnTo>
                  <a:lnTo>
                    <a:pt x="972303" y="409454"/>
                  </a:lnTo>
                  <a:lnTo>
                    <a:pt x="998127" y="341894"/>
                  </a:lnTo>
                  <a:lnTo>
                    <a:pt x="1001496" y="306184"/>
                  </a:lnTo>
                  <a:lnTo>
                    <a:pt x="998127" y="270476"/>
                  </a:lnTo>
                  <a:lnTo>
                    <a:pt x="972303" y="202921"/>
                  </a:lnTo>
                  <a:lnTo>
                    <a:pt x="950599" y="171532"/>
                  </a:lnTo>
                  <a:lnTo>
                    <a:pt x="923536" y="142042"/>
                  </a:lnTo>
                  <a:lnTo>
                    <a:pt x="891487" y="114681"/>
                  </a:lnTo>
                  <a:lnTo>
                    <a:pt x="854830" y="89679"/>
                  </a:lnTo>
                  <a:lnTo>
                    <a:pt x="813940" y="67265"/>
                  </a:lnTo>
                  <a:lnTo>
                    <a:pt x="769193" y="47669"/>
                  </a:lnTo>
                  <a:lnTo>
                    <a:pt x="720964" y="31120"/>
                  </a:lnTo>
                  <a:lnTo>
                    <a:pt x="669629" y="17850"/>
                  </a:lnTo>
                  <a:lnTo>
                    <a:pt x="615565" y="8086"/>
                  </a:lnTo>
                  <a:lnTo>
                    <a:pt x="559146" y="2059"/>
                  </a:lnTo>
                  <a:lnTo>
                    <a:pt x="500748" y="0"/>
                  </a:lnTo>
                  <a:lnTo>
                    <a:pt x="442350" y="2059"/>
                  </a:lnTo>
                  <a:lnTo>
                    <a:pt x="385931" y="8086"/>
                  </a:lnTo>
                  <a:lnTo>
                    <a:pt x="331866" y="17850"/>
                  </a:lnTo>
                  <a:lnTo>
                    <a:pt x="280532" y="31120"/>
                  </a:lnTo>
                  <a:lnTo>
                    <a:pt x="232303" y="47669"/>
                  </a:lnTo>
                  <a:lnTo>
                    <a:pt x="187555" y="67265"/>
                  </a:lnTo>
                  <a:lnTo>
                    <a:pt x="146665" y="89679"/>
                  </a:lnTo>
                  <a:lnTo>
                    <a:pt x="110008" y="114681"/>
                  </a:lnTo>
                  <a:lnTo>
                    <a:pt x="77960" y="142042"/>
                  </a:lnTo>
                  <a:lnTo>
                    <a:pt x="50896" y="171532"/>
                  </a:lnTo>
                  <a:lnTo>
                    <a:pt x="29192" y="202921"/>
                  </a:lnTo>
                  <a:lnTo>
                    <a:pt x="3368" y="270476"/>
                  </a:lnTo>
                  <a:lnTo>
                    <a:pt x="0" y="3061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0134" y="2019566"/>
              <a:ext cx="1002030" cy="612775"/>
            </a:xfrm>
            <a:custGeom>
              <a:avLst/>
              <a:gdLst/>
              <a:ahLst/>
              <a:cxnLst/>
              <a:rect l="l" t="t" r="r" b="b"/>
              <a:pathLst>
                <a:path w="1002029" h="612775">
                  <a:moveTo>
                    <a:pt x="1001496" y="306184"/>
                  </a:moveTo>
                  <a:lnTo>
                    <a:pt x="988271" y="235979"/>
                  </a:lnTo>
                  <a:lnTo>
                    <a:pt x="950599" y="171532"/>
                  </a:lnTo>
                  <a:lnTo>
                    <a:pt x="923536" y="142042"/>
                  </a:lnTo>
                  <a:lnTo>
                    <a:pt x="891487" y="114681"/>
                  </a:lnTo>
                  <a:lnTo>
                    <a:pt x="854830" y="89679"/>
                  </a:lnTo>
                  <a:lnTo>
                    <a:pt x="813940" y="67265"/>
                  </a:lnTo>
                  <a:lnTo>
                    <a:pt x="769193" y="47669"/>
                  </a:lnTo>
                  <a:lnTo>
                    <a:pt x="720964" y="31120"/>
                  </a:lnTo>
                  <a:lnTo>
                    <a:pt x="669629" y="17850"/>
                  </a:lnTo>
                  <a:lnTo>
                    <a:pt x="615565" y="8086"/>
                  </a:lnTo>
                  <a:lnTo>
                    <a:pt x="559146" y="2059"/>
                  </a:lnTo>
                  <a:lnTo>
                    <a:pt x="500748" y="0"/>
                  </a:lnTo>
                  <a:lnTo>
                    <a:pt x="442350" y="2059"/>
                  </a:lnTo>
                  <a:lnTo>
                    <a:pt x="385931" y="8086"/>
                  </a:lnTo>
                  <a:lnTo>
                    <a:pt x="331866" y="17850"/>
                  </a:lnTo>
                  <a:lnTo>
                    <a:pt x="280532" y="31120"/>
                  </a:lnTo>
                  <a:lnTo>
                    <a:pt x="232303" y="47669"/>
                  </a:lnTo>
                  <a:lnTo>
                    <a:pt x="187555" y="67265"/>
                  </a:lnTo>
                  <a:lnTo>
                    <a:pt x="146665" y="89679"/>
                  </a:lnTo>
                  <a:lnTo>
                    <a:pt x="110008" y="114681"/>
                  </a:lnTo>
                  <a:lnTo>
                    <a:pt x="77960" y="142042"/>
                  </a:lnTo>
                  <a:lnTo>
                    <a:pt x="50896" y="171532"/>
                  </a:lnTo>
                  <a:lnTo>
                    <a:pt x="29192" y="202921"/>
                  </a:lnTo>
                  <a:lnTo>
                    <a:pt x="3368" y="270476"/>
                  </a:lnTo>
                  <a:lnTo>
                    <a:pt x="0" y="306184"/>
                  </a:lnTo>
                  <a:lnTo>
                    <a:pt x="3368" y="341894"/>
                  </a:lnTo>
                  <a:lnTo>
                    <a:pt x="29192" y="409454"/>
                  </a:lnTo>
                  <a:lnTo>
                    <a:pt x="50896" y="440844"/>
                  </a:lnTo>
                  <a:lnTo>
                    <a:pt x="77960" y="470335"/>
                  </a:lnTo>
                  <a:lnTo>
                    <a:pt x="110008" y="497697"/>
                  </a:lnTo>
                  <a:lnTo>
                    <a:pt x="146665" y="522700"/>
                  </a:lnTo>
                  <a:lnTo>
                    <a:pt x="187555" y="545114"/>
                  </a:lnTo>
                  <a:lnTo>
                    <a:pt x="232303" y="564711"/>
                  </a:lnTo>
                  <a:lnTo>
                    <a:pt x="280532" y="581260"/>
                  </a:lnTo>
                  <a:lnTo>
                    <a:pt x="331866" y="594531"/>
                  </a:lnTo>
                  <a:lnTo>
                    <a:pt x="385931" y="604294"/>
                  </a:lnTo>
                  <a:lnTo>
                    <a:pt x="442350" y="610321"/>
                  </a:lnTo>
                  <a:lnTo>
                    <a:pt x="500748" y="612381"/>
                  </a:lnTo>
                  <a:lnTo>
                    <a:pt x="559146" y="610321"/>
                  </a:lnTo>
                  <a:lnTo>
                    <a:pt x="615565" y="604294"/>
                  </a:lnTo>
                  <a:lnTo>
                    <a:pt x="669629" y="594531"/>
                  </a:lnTo>
                  <a:lnTo>
                    <a:pt x="720964" y="581260"/>
                  </a:lnTo>
                  <a:lnTo>
                    <a:pt x="769193" y="564711"/>
                  </a:lnTo>
                  <a:lnTo>
                    <a:pt x="813940" y="545114"/>
                  </a:lnTo>
                  <a:lnTo>
                    <a:pt x="854830" y="522700"/>
                  </a:lnTo>
                  <a:lnTo>
                    <a:pt x="891487" y="497697"/>
                  </a:lnTo>
                  <a:lnTo>
                    <a:pt x="923536" y="470335"/>
                  </a:lnTo>
                  <a:lnTo>
                    <a:pt x="950599" y="440844"/>
                  </a:lnTo>
                  <a:lnTo>
                    <a:pt x="972303" y="409454"/>
                  </a:lnTo>
                  <a:lnTo>
                    <a:pt x="998127" y="341894"/>
                  </a:lnTo>
                  <a:lnTo>
                    <a:pt x="1001496" y="306184"/>
                  </a:lnTo>
                </a:path>
              </a:pathLst>
            </a:custGeom>
            <a:ln w="15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103054" y="2110422"/>
            <a:ext cx="1318895" cy="627380"/>
          </a:xfrm>
          <a:custGeom>
            <a:avLst/>
            <a:gdLst/>
            <a:ahLst/>
            <a:cxnLst/>
            <a:rect l="l" t="t" r="r" b="b"/>
            <a:pathLst>
              <a:path w="1318895" h="627380">
                <a:moveTo>
                  <a:pt x="1318336" y="313486"/>
                </a:moveTo>
                <a:lnTo>
                  <a:pt x="1306450" y="253919"/>
                </a:lnTo>
                <a:lnTo>
                  <a:pt x="1272265" y="198123"/>
                </a:lnTo>
                <a:lnTo>
                  <a:pt x="1217993" y="147151"/>
                </a:lnTo>
                <a:lnTo>
                  <a:pt x="1184014" y="123802"/>
                </a:lnTo>
                <a:lnTo>
                  <a:pt x="1145841" y="102054"/>
                </a:lnTo>
                <a:lnTo>
                  <a:pt x="1103752" y="82037"/>
                </a:lnTo>
                <a:lnTo>
                  <a:pt x="1058021" y="63882"/>
                </a:lnTo>
                <a:lnTo>
                  <a:pt x="1008926" y="47722"/>
                </a:lnTo>
                <a:lnTo>
                  <a:pt x="956743" y="33688"/>
                </a:lnTo>
                <a:lnTo>
                  <a:pt x="901747" y="21910"/>
                </a:lnTo>
                <a:lnTo>
                  <a:pt x="844215" y="12521"/>
                </a:lnTo>
                <a:lnTo>
                  <a:pt x="784424" y="5652"/>
                </a:lnTo>
                <a:lnTo>
                  <a:pt x="722649" y="1435"/>
                </a:lnTo>
                <a:lnTo>
                  <a:pt x="659168" y="0"/>
                </a:lnTo>
                <a:lnTo>
                  <a:pt x="595684" y="1435"/>
                </a:lnTo>
                <a:lnTo>
                  <a:pt x="533908" y="5652"/>
                </a:lnTo>
                <a:lnTo>
                  <a:pt x="474115" y="12521"/>
                </a:lnTo>
                <a:lnTo>
                  <a:pt x="416583" y="21910"/>
                </a:lnTo>
                <a:lnTo>
                  <a:pt x="361587" y="33688"/>
                </a:lnTo>
                <a:lnTo>
                  <a:pt x="309404" y="47722"/>
                </a:lnTo>
                <a:lnTo>
                  <a:pt x="260309" y="63882"/>
                </a:lnTo>
                <a:lnTo>
                  <a:pt x="214579" y="82037"/>
                </a:lnTo>
                <a:lnTo>
                  <a:pt x="172490" y="102054"/>
                </a:lnTo>
                <a:lnTo>
                  <a:pt x="134318" y="123802"/>
                </a:lnTo>
                <a:lnTo>
                  <a:pt x="100340" y="147151"/>
                </a:lnTo>
                <a:lnTo>
                  <a:pt x="70831" y="171968"/>
                </a:lnTo>
                <a:lnTo>
                  <a:pt x="26327" y="225484"/>
                </a:lnTo>
                <a:lnTo>
                  <a:pt x="3017" y="283297"/>
                </a:lnTo>
                <a:lnTo>
                  <a:pt x="0" y="313486"/>
                </a:lnTo>
                <a:lnTo>
                  <a:pt x="3017" y="343676"/>
                </a:lnTo>
                <a:lnTo>
                  <a:pt x="26327" y="401489"/>
                </a:lnTo>
                <a:lnTo>
                  <a:pt x="70831" y="455004"/>
                </a:lnTo>
                <a:lnTo>
                  <a:pt x="100340" y="479821"/>
                </a:lnTo>
                <a:lnTo>
                  <a:pt x="134318" y="503170"/>
                </a:lnTo>
                <a:lnTo>
                  <a:pt x="172490" y="524919"/>
                </a:lnTo>
                <a:lnTo>
                  <a:pt x="214579" y="544936"/>
                </a:lnTo>
                <a:lnTo>
                  <a:pt x="260309" y="563090"/>
                </a:lnTo>
                <a:lnTo>
                  <a:pt x="309404" y="579250"/>
                </a:lnTo>
                <a:lnTo>
                  <a:pt x="361587" y="593285"/>
                </a:lnTo>
                <a:lnTo>
                  <a:pt x="416583" y="605062"/>
                </a:lnTo>
                <a:lnTo>
                  <a:pt x="474115" y="614451"/>
                </a:lnTo>
                <a:lnTo>
                  <a:pt x="533908" y="621320"/>
                </a:lnTo>
                <a:lnTo>
                  <a:pt x="595684" y="625538"/>
                </a:lnTo>
                <a:lnTo>
                  <a:pt x="659168" y="626973"/>
                </a:lnTo>
                <a:lnTo>
                  <a:pt x="722649" y="625538"/>
                </a:lnTo>
                <a:lnTo>
                  <a:pt x="784424" y="621320"/>
                </a:lnTo>
                <a:lnTo>
                  <a:pt x="844215" y="614451"/>
                </a:lnTo>
                <a:lnTo>
                  <a:pt x="901747" y="605062"/>
                </a:lnTo>
                <a:lnTo>
                  <a:pt x="956743" y="593285"/>
                </a:lnTo>
                <a:lnTo>
                  <a:pt x="1008926" y="579250"/>
                </a:lnTo>
                <a:lnTo>
                  <a:pt x="1058021" y="563090"/>
                </a:lnTo>
                <a:lnTo>
                  <a:pt x="1103752" y="544936"/>
                </a:lnTo>
                <a:lnTo>
                  <a:pt x="1145841" y="524919"/>
                </a:lnTo>
                <a:lnTo>
                  <a:pt x="1184014" y="503170"/>
                </a:lnTo>
                <a:lnTo>
                  <a:pt x="1217993" y="479821"/>
                </a:lnTo>
                <a:lnTo>
                  <a:pt x="1247502" y="455004"/>
                </a:lnTo>
                <a:lnTo>
                  <a:pt x="1292007" y="401489"/>
                </a:lnTo>
                <a:lnTo>
                  <a:pt x="1315318" y="343676"/>
                </a:lnTo>
                <a:lnTo>
                  <a:pt x="1318336" y="313486"/>
                </a:lnTo>
              </a:path>
            </a:pathLst>
          </a:custGeom>
          <a:ln w="15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54209" y="2246401"/>
            <a:ext cx="97853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Arial"/>
                <a:cs typeface="Arial"/>
              </a:rPr>
              <a:t>Weather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6964" y="2148255"/>
            <a:ext cx="72644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Arial"/>
                <a:cs typeface="Arial"/>
              </a:rPr>
              <a:t>Cavity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76318" y="3293630"/>
            <a:ext cx="1499235" cy="612775"/>
          </a:xfrm>
          <a:custGeom>
            <a:avLst/>
            <a:gdLst/>
            <a:ahLst/>
            <a:cxnLst/>
            <a:rect l="l" t="t" r="r" b="b"/>
            <a:pathLst>
              <a:path w="1499235" h="612775">
                <a:moveTo>
                  <a:pt x="1498701" y="306197"/>
                </a:moveTo>
                <a:lnTo>
                  <a:pt x="1487849" y="253983"/>
                </a:lnTo>
                <a:lnTo>
                  <a:pt x="1456492" y="204632"/>
                </a:lnTo>
                <a:lnTo>
                  <a:pt x="1406429" y="158880"/>
                </a:lnTo>
                <a:lnTo>
                  <a:pt x="1339460" y="117462"/>
                </a:lnTo>
                <a:lnTo>
                  <a:pt x="1300198" y="98608"/>
                </a:lnTo>
                <a:lnTo>
                  <a:pt x="1257385" y="81114"/>
                </a:lnTo>
                <a:lnTo>
                  <a:pt x="1211244" y="65070"/>
                </a:lnTo>
                <a:lnTo>
                  <a:pt x="1162002" y="50570"/>
                </a:lnTo>
                <a:lnTo>
                  <a:pt x="1109883" y="37705"/>
                </a:lnTo>
                <a:lnTo>
                  <a:pt x="1055112" y="26567"/>
                </a:lnTo>
                <a:lnTo>
                  <a:pt x="997914" y="17248"/>
                </a:lnTo>
                <a:lnTo>
                  <a:pt x="938514" y="9840"/>
                </a:lnTo>
                <a:lnTo>
                  <a:pt x="877137" y="4434"/>
                </a:lnTo>
                <a:lnTo>
                  <a:pt x="814007" y="1123"/>
                </a:lnTo>
                <a:lnTo>
                  <a:pt x="749350" y="0"/>
                </a:lnTo>
                <a:lnTo>
                  <a:pt x="684693" y="1123"/>
                </a:lnTo>
                <a:lnTo>
                  <a:pt x="621564" y="4434"/>
                </a:lnTo>
                <a:lnTo>
                  <a:pt x="560187" y="9840"/>
                </a:lnTo>
                <a:lnTo>
                  <a:pt x="500786" y="17248"/>
                </a:lnTo>
                <a:lnTo>
                  <a:pt x="443588" y="26567"/>
                </a:lnTo>
                <a:lnTo>
                  <a:pt x="388817" y="37705"/>
                </a:lnTo>
                <a:lnTo>
                  <a:pt x="336698" y="50570"/>
                </a:lnTo>
                <a:lnTo>
                  <a:pt x="287456" y="65070"/>
                </a:lnTo>
                <a:lnTo>
                  <a:pt x="241316" y="81114"/>
                </a:lnTo>
                <a:lnTo>
                  <a:pt x="198502" y="98608"/>
                </a:lnTo>
                <a:lnTo>
                  <a:pt x="159241" y="117462"/>
                </a:lnTo>
                <a:lnTo>
                  <a:pt x="123755" y="137583"/>
                </a:lnTo>
                <a:lnTo>
                  <a:pt x="65015" y="181260"/>
                </a:lnTo>
                <a:lnTo>
                  <a:pt x="24080" y="228904"/>
                </a:lnTo>
                <a:lnTo>
                  <a:pt x="2750" y="279778"/>
                </a:lnTo>
                <a:lnTo>
                  <a:pt x="0" y="306197"/>
                </a:lnTo>
                <a:lnTo>
                  <a:pt x="2750" y="332615"/>
                </a:lnTo>
                <a:lnTo>
                  <a:pt x="24080" y="383489"/>
                </a:lnTo>
                <a:lnTo>
                  <a:pt x="65015" y="431133"/>
                </a:lnTo>
                <a:lnTo>
                  <a:pt x="123755" y="474810"/>
                </a:lnTo>
                <a:lnTo>
                  <a:pt x="159241" y="494931"/>
                </a:lnTo>
                <a:lnTo>
                  <a:pt x="198502" y="513785"/>
                </a:lnTo>
                <a:lnTo>
                  <a:pt x="241316" y="531279"/>
                </a:lnTo>
                <a:lnTo>
                  <a:pt x="287456" y="547323"/>
                </a:lnTo>
                <a:lnTo>
                  <a:pt x="336698" y="561823"/>
                </a:lnTo>
                <a:lnTo>
                  <a:pt x="388817" y="574688"/>
                </a:lnTo>
                <a:lnTo>
                  <a:pt x="443588" y="585826"/>
                </a:lnTo>
                <a:lnTo>
                  <a:pt x="500786" y="595145"/>
                </a:lnTo>
                <a:lnTo>
                  <a:pt x="560187" y="602553"/>
                </a:lnTo>
                <a:lnTo>
                  <a:pt x="621564" y="607959"/>
                </a:lnTo>
                <a:lnTo>
                  <a:pt x="684693" y="611270"/>
                </a:lnTo>
                <a:lnTo>
                  <a:pt x="749350" y="612394"/>
                </a:lnTo>
                <a:lnTo>
                  <a:pt x="814007" y="611270"/>
                </a:lnTo>
                <a:lnTo>
                  <a:pt x="877137" y="607959"/>
                </a:lnTo>
                <a:lnTo>
                  <a:pt x="938514" y="602553"/>
                </a:lnTo>
                <a:lnTo>
                  <a:pt x="997914" y="595145"/>
                </a:lnTo>
                <a:lnTo>
                  <a:pt x="1055112" y="585826"/>
                </a:lnTo>
                <a:lnTo>
                  <a:pt x="1109883" y="574688"/>
                </a:lnTo>
                <a:lnTo>
                  <a:pt x="1162002" y="561823"/>
                </a:lnTo>
                <a:lnTo>
                  <a:pt x="1211244" y="547323"/>
                </a:lnTo>
                <a:lnTo>
                  <a:pt x="1257385" y="531279"/>
                </a:lnTo>
                <a:lnTo>
                  <a:pt x="1300198" y="513785"/>
                </a:lnTo>
                <a:lnTo>
                  <a:pt x="1339460" y="494931"/>
                </a:lnTo>
                <a:lnTo>
                  <a:pt x="1374945" y="474810"/>
                </a:lnTo>
                <a:lnTo>
                  <a:pt x="1433686" y="431133"/>
                </a:lnTo>
                <a:lnTo>
                  <a:pt x="1474621" y="383489"/>
                </a:lnTo>
                <a:lnTo>
                  <a:pt x="1495951" y="332615"/>
                </a:lnTo>
                <a:lnTo>
                  <a:pt x="1498701" y="306197"/>
                </a:lnTo>
              </a:path>
            </a:pathLst>
          </a:custGeom>
          <a:ln w="15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00588" y="3422319"/>
            <a:ext cx="121729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Arial"/>
                <a:cs typeface="Arial"/>
              </a:rPr>
              <a:t>Toothache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48603" y="3293643"/>
            <a:ext cx="918844" cy="612775"/>
          </a:xfrm>
          <a:custGeom>
            <a:avLst/>
            <a:gdLst/>
            <a:ahLst/>
            <a:cxnLst/>
            <a:rect l="l" t="t" r="r" b="b"/>
            <a:pathLst>
              <a:path w="918845" h="612775">
                <a:moveTo>
                  <a:pt x="918705" y="306184"/>
                </a:moveTo>
                <a:lnTo>
                  <a:pt x="915126" y="267777"/>
                </a:lnTo>
                <a:lnTo>
                  <a:pt x="904676" y="230793"/>
                </a:lnTo>
                <a:lnTo>
                  <a:pt x="887786" y="195521"/>
                </a:lnTo>
                <a:lnTo>
                  <a:pt x="864886" y="162245"/>
                </a:lnTo>
                <a:lnTo>
                  <a:pt x="836407" y="131254"/>
                </a:lnTo>
                <a:lnTo>
                  <a:pt x="802778" y="102835"/>
                </a:lnTo>
                <a:lnTo>
                  <a:pt x="764431" y="77274"/>
                </a:lnTo>
                <a:lnTo>
                  <a:pt x="721795" y="54858"/>
                </a:lnTo>
                <a:lnTo>
                  <a:pt x="675302" y="35874"/>
                </a:lnTo>
                <a:lnTo>
                  <a:pt x="625381" y="20609"/>
                </a:lnTo>
                <a:lnTo>
                  <a:pt x="572463" y="9351"/>
                </a:lnTo>
                <a:lnTo>
                  <a:pt x="516979" y="2385"/>
                </a:lnTo>
                <a:lnTo>
                  <a:pt x="459359" y="0"/>
                </a:lnTo>
                <a:lnTo>
                  <a:pt x="401738" y="2385"/>
                </a:lnTo>
                <a:lnTo>
                  <a:pt x="346253" y="9351"/>
                </a:lnTo>
                <a:lnTo>
                  <a:pt x="293334" y="20609"/>
                </a:lnTo>
                <a:lnTo>
                  <a:pt x="243412" y="35874"/>
                </a:lnTo>
                <a:lnTo>
                  <a:pt x="196918" y="54858"/>
                </a:lnTo>
                <a:lnTo>
                  <a:pt x="154281" y="77274"/>
                </a:lnTo>
                <a:lnTo>
                  <a:pt x="115932" y="102835"/>
                </a:lnTo>
                <a:lnTo>
                  <a:pt x="82302" y="131254"/>
                </a:lnTo>
                <a:lnTo>
                  <a:pt x="53821" y="162245"/>
                </a:lnTo>
                <a:lnTo>
                  <a:pt x="30920" y="195521"/>
                </a:lnTo>
                <a:lnTo>
                  <a:pt x="14029" y="230793"/>
                </a:lnTo>
                <a:lnTo>
                  <a:pt x="3579" y="267777"/>
                </a:lnTo>
                <a:lnTo>
                  <a:pt x="0" y="306184"/>
                </a:lnTo>
                <a:lnTo>
                  <a:pt x="3579" y="344594"/>
                </a:lnTo>
                <a:lnTo>
                  <a:pt x="14029" y="381579"/>
                </a:lnTo>
                <a:lnTo>
                  <a:pt x="30920" y="416854"/>
                </a:lnTo>
                <a:lnTo>
                  <a:pt x="53821" y="450131"/>
                </a:lnTo>
                <a:lnTo>
                  <a:pt x="82302" y="481123"/>
                </a:lnTo>
                <a:lnTo>
                  <a:pt x="115932" y="509544"/>
                </a:lnTo>
                <a:lnTo>
                  <a:pt x="154281" y="535105"/>
                </a:lnTo>
                <a:lnTo>
                  <a:pt x="196918" y="557522"/>
                </a:lnTo>
                <a:lnTo>
                  <a:pt x="243412" y="576506"/>
                </a:lnTo>
                <a:lnTo>
                  <a:pt x="293334" y="591771"/>
                </a:lnTo>
                <a:lnTo>
                  <a:pt x="346253" y="603030"/>
                </a:lnTo>
                <a:lnTo>
                  <a:pt x="401738" y="609995"/>
                </a:lnTo>
                <a:lnTo>
                  <a:pt x="459359" y="612381"/>
                </a:lnTo>
                <a:lnTo>
                  <a:pt x="516979" y="609995"/>
                </a:lnTo>
                <a:lnTo>
                  <a:pt x="572463" y="603030"/>
                </a:lnTo>
                <a:lnTo>
                  <a:pt x="625381" y="591771"/>
                </a:lnTo>
                <a:lnTo>
                  <a:pt x="675302" y="576506"/>
                </a:lnTo>
                <a:lnTo>
                  <a:pt x="721795" y="557522"/>
                </a:lnTo>
                <a:lnTo>
                  <a:pt x="764431" y="535105"/>
                </a:lnTo>
                <a:lnTo>
                  <a:pt x="802778" y="509544"/>
                </a:lnTo>
                <a:lnTo>
                  <a:pt x="836407" y="481123"/>
                </a:lnTo>
                <a:lnTo>
                  <a:pt x="864886" y="450131"/>
                </a:lnTo>
                <a:lnTo>
                  <a:pt x="887786" y="416854"/>
                </a:lnTo>
                <a:lnTo>
                  <a:pt x="904676" y="381579"/>
                </a:lnTo>
                <a:lnTo>
                  <a:pt x="915126" y="344594"/>
                </a:lnTo>
                <a:lnTo>
                  <a:pt x="918705" y="306184"/>
                </a:lnTo>
              </a:path>
            </a:pathLst>
          </a:custGeom>
          <a:ln w="15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62065" y="3422332"/>
            <a:ext cx="68453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Arial"/>
                <a:cs typeface="Arial"/>
              </a:rPr>
              <a:t>Catch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19" name="object 19"/>
          <p:cNvSpPr txBox="1"/>
          <p:nvPr/>
        </p:nvSpPr>
        <p:spPr>
          <a:xfrm>
            <a:off x="1130300" y="4164296"/>
            <a:ext cx="6995795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eathe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inde</a:t>
            </a:r>
            <a:r>
              <a:rPr sz="2050" spc="-95" dirty="0">
                <a:latin typeface="Tahoma"/>
                <a:cs typeface="Tahoma"/>
              </a:rPr>
              <a:t>p</a:t>
            </a:r>
            <a:r>
              <a:rPr sz="2050" spc="-140" dirty="0">
                <a:latin typeface="Tahoma"/>
                <a:cs typeface="Tahoma"/>
              </a:rPr>
              <a:t>endent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other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</a:t>
            </a:r>
            <a:r>
              <a:rPr sz="2050" spc="-190" dirty="0">
                <a:latin typeface="Tahoma"/>
                <a:cs typeface="Tahoma"/>
              </a:rPr>
              <a:t>a</a:t>
            </a:r>
            <a:r>
              <a:rPr sz="2050" spc="-114" dirty="0">
                <a:latin typeface="Tahoma"/>
                <a:cs typeface="Tahoma"/>
              </a:rPr>
              <a:t>riables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-3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oothache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Catch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conditionally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independent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Cavity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B9245-9717-4A11-A79E-C2D86E1B4837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1344518-DA21-4301-BBFD-BF071563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62895" y="2151976"/>
            <a:ext cx="2077085" cy="2034539"/>
            <a:chOff x="4062895" y="2151976"/>
            <a:chExt cx="2077085" cy="2034539"/>
          </a:xfrm>
        </p:grpSpPr>
        <p:sp>
          <p:nvSpPr>
            <p:cNvPr id="4" name="object 4"/>
            <p:cNvSpPr/>
            <p:nvPr/>
          </p:nvSpPr>
          <p:spPr>
            <a:xfrm>
              <a:off x="4087533" y="2598496"/>
              <a:ext cx="678815" cy="609600"/>
            </a:xfrm>
            <a:custGeom>
              <a:avLst/>
              <a:gdLst/>
              <a:ahLst/>
              <a:cxnLst/>
              <a:rect l="l" t="t" r="r" b="b"/>
              <a:pathLst>
                <a:path w="678814" h="609600">
                  <a:moveTo>
                    <a:pt x="678599" y="0"/>
                  </a:moveTo>
                  <a:lnTo>
                    <a:pt x="0" y="608990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2895" y="3026270"/>
              <a:ext cx="216535" cy="203835"/>
            </a:xfrm>
            <a:custGeom>
              <a:avLst/>
              <a:gdLst/>
              <a:ahLst/>
              <a:cxnLst/>
              <a:rect l="l" t="t" r="r" b="b"/>
              <a:pathLst>
                <a:path w="216535" h="203835">
                  <a:moveTo>
                    <a:pt x="0" y="203339"/>
                  </a:moveTo>
                  <a:lnTo>
                    <a:pt x="216293" y="94780"/>
                  </a:lnTo>
                  <a:lnTo>
                    <a:pt x="131229" y="0"/>
                  </a:lnTo>
                  <a:lnTo>
                    <a:pt x="0" y="20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7533" y="2572384"/>
              <a:ext cx="2027555" cy="635635"/>
            </a:xfrm>
            <a:custGeom>
              <a:avLst/>
              <a:gdLst/>
              <a:ahLst/>
              <a:cxnLst/>
              <a:rect l="l" t="t" r="r" b="b"/>
              <a:pathLst>
                <a:path w="2027554" h="635635">
                  <a:moveTo>
                    <a:pt x="177558" y="545998"/>
                  </a:moveTo>
                  <a:lnTo>
                    <a:pt x="0" y="635101"/>
                  </a:lnTo>
                  <a:lnTo>
                    <a:pt x="107734" y="468185"/>
                  </a:lnTo>
                </a:path>
                <a:path w="2027554" h="635635">
                  <a:moveTo>
                    <a:pt x="1278902" y="0"/>
                  </a:moveTo>
                  <a:lnTo>
                    <a:pt x="2027097" y="635101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0663" y="3029280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91"/>
                  </a:moveTo>
                  <a:lnTo>
                    <a:pt x="219214" y="199631"/>
                  </a:lnTo>
                  <a:lnTo>
                    <a:pt x="82423" y="0"/>
                  </a:lnTo>
                  <a:lnTo>
                    <a:pt x="0" y="97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684" y="3043605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652" y="0"/>
                  </a:moveTo>
                  <a:lnTo>
                    <a:pt x="179946" y="163880"/>
                  </a:lnTo>
                  <a:lnTo>
                    <a:pt x="0" y="79705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9386" y="216086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9386" y="2160866"/>
              <a:ext cx="1575435" cy="1986280"/>
            </a:xfrm>
            <a:custGeom>
              <a:avLst/>
              <a:gdLst/>
              <a:ahLst/>
              <a:cxnLst/>
              <a:rect l="l" t="t" r="r" b="b"/>
              <a:pathLst>
                <a:path w="1575435" h="1986279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1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  <a:path w="1575435" h="1986279">
                  <a:moveTo>
                    <a:pt x="1575244" y="1490319"/>
                  </a:moveTo>
                  <a:lnTo>
                    <a:pt x="948842" y="198622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2269" y="3972788"/>
              <a:ext cx="222885" cy="194945"/>
            </a:xfrm>
            <a:custGeom>
              <a:avLst/>
              <a:gdLst/>
              <a:ahLst/>
              <a:cxnLst/>
              <a:rect l="l" t="t" r="r" b="b"/>
              <a:pathLst>
                <a:path w="222885" h="194945">
                  <a:moveTo>
                    <a:pt x="0" y="194856"/>
                  </a:moveTo>
                  <a:lnTo>
                    <a:pt x="222592" y="99860"/>
                  </a:lnTo>
                  <a:lnTo>
                    <a:pt x="143548" y="0"/>
                  </a:lnTo>
                  <a:lnTo>
                    <a:pt x="0" y="19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96232" y="3720795"/>
              <a:ext cx="1574800" cy="443865"/>
            </a:xfrm>
            <a:custGeom>
              <a:avLst/>
              <a:gdLst/>
              <a:ahLst/>
              <a:cxnLst/>
              <a:rect l="l" t="t" r="r" b="b"/>
              <a:pathLst>
                <a:path w="1574800" h="443864">
                  <a:moveTo>
                    <a:pt x="1574723" y="348310"/>
                  </a:moveTo>
                  <a:lnTo>
                    <a:pt x="1391996" y="426300"/>
                  </a:lnTo>
                  <a:lnTo>
                    <a:pt x="1509826" y="266344"/>
                  </a:lnTo>
                </a:path>
                <a:path w="1574800" h="443864">
                  <a:moveTo>
                    <a:pt x="0" y="0"/>
                  </a:moveTo>
                  <a:lnTo>
                    <a:pt x="521995" y="44369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24324" y="3986199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40"/>
                  </a:moveTo>
                  <a:lnTo>
                    <a:pt x="219138" y="199732"/>
                  </a:lnTo>
                  <a:lnTo>
                    <a:pt x="82473" y="0"/>
                  </a:lnTo>
                  <a:lnTo>
                    <a:pt x="0" y="9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8345" y="4000537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703" y="0"/>
                  </a:moveTo>
                  <a:lnTo>
                    <a:pt x="179882" y="163957"/>
                  </a:lnTo>
                  <a:lnTo>
                    <a:pt x="0" y="79654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06569" y="2284076"/>
            <a:ext cx="6762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Cloudy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3770" y="3194786"/>
            <a:ext cx="1057275" cy="628015"/>
            <a:chOff x="5883770" y="3194786"/>
            <a:chExt cx="1057275" cy="628015"/>
          </a:xfrm>
        </p:grpSpPr>
        <p:sp>
          <p:nvSpPr>
            <p:cNvPr id="17" name="object 17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27"/>
                  </a:moveTo>
                  <a:lnTo>
                    <a:pt x="13724" y="37483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lnTo>
                    <a:pt x="1035795" y="269366"/>
                  </a:lnTo>
                  <a:lnTo>
                    <a:pt x="1008997" y="202089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27"/>
                  </a:moveTo>
                  <a:lnTo>
                    <a:pt x="1025567" y="235011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lnTo>
                    <a:pt x="3496" y="340484"/>
                  </a:lnTo>
                  <a:lnTo>
                    <a:pt x="30294" y="40775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90526" y="3326885"/>
            <a:ext cx="4559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Rain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08998" y="3215030"/>
            <a:ext cx="1360805" cy="640080"/>
            <a:chOff x="3108998" y="3215030"/>
            <a:chExt cx="1360805" cy="640080"/>
          </a:xfrm>
        </p:grpSpPr>
        <p:sp>
          <p:nvSpPr>
            <p:cNvPr id="21" name="object 21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0" y="311111"/>
                  </a:moveTo>
                  <a:lnTo>
                    <a:pt x="12105" y="370229"/>
                  </a:lnTo>
                  <a:lnTo>
                    <a:pt x="46920" y="425602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lnTo>
                    <a:pt x="1339608" y="281150"/>
                  </a:lnTo>
                  <a:lnTo>
                    <a:pt x="1315867" y="223774"/>
                  </a:lnTo>
                  <a:lnTo>
                    <a:pt x="1270540" y="170664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1342682" y="311111"/>
                  </a:moveTo>
                  <a:lnTo>
                    <a:pt x="1330576" y="251994"/>
                  </a:lnTo>
                  <a:lnTo>
                    <a:pt x="1295761" y="196621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lnTo>
                    <a:pt x="3073" y="341073"/>
                  </a:lnTo>
                  <a:lnTo>
                    <a:pt x="26814" y="398449"/>
                  </a:lnTo>
                  <a:lnTo>
                    <a:pt x="72141" y="451559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58350" y="3353314"/>
            <a:ext cx="8509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Sprinkler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39157" y="4085056"/>
            <a:ext cx="1057275" cy="627380"/>
            <a:chOff x="4539157" y="4085056"/>
            <a:chExt cx="1057275" cy="627380"/>
          </a:xfrm>
        </p:grpSpPr>
        <p:sp>
          <p:nvSpPr>
            <p:cNvPr id="25" name="object 25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0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84750" y="4147267"/>
            <a:ext cx="583565" cy="48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785">
              <a:lnSpc>
                <a:spcPts val="1650"/>
              </a:lnSpc>
              <a:spcBef>
                <a:spcPts val="425"/>
              </a:spcBef>
            </a:pPr>
            <a:r>
              <a:rPr sz="1650" spc="-5" dirty="0">
                <a:latin typeface="Arial"/>
                <a:cs typeface="Arial"/>
              </a:rPr>
              <a:t>Wet 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Grass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40</a:t>
            </a:fld>
            <a:endParaRPr spc="20" dirty="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999237" y="2924082"/>
          <a:ext cx="1314450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79705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736191" y="2923980"/>
          <a:ext cx="1314449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R="171450" algn="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110494" y="4720825"/>
          <a:ext cx="1819275" cy="181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20955"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44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25102" y="1309622"/>
            <a:ext cx="589915" cy="353695"/>
          </a:xfrm>
          <a:prstGeom prst="rect">
            <a:avLst/>
          </a:prstGeom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P(C)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102" y="1663204"/>
            <a:ext cx="589915" cy="353695"/>
          </a:xfrm>
          <a:prstGeom prst="rect">
            <a:avLst/>
          </a:prstGeom>
          <a:solidFill>
            <a:srgbClr val="FFFF00"/>
          </a:solidFill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.50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62895" y="2151976"/>
            <a:ext cx="2077085" cy="2034539"/>
            <a:chOff x="4062895" y="2151976"/>
            <a:chExt cx="2077085" cy="2034539"/>
          </a:xfrm>
        </p:grpSpPr>
        <p:sp>
          <p:nvSpPr>
            <p:cNvPr id="4" name="object 4"/>
            <p:cNvSpPr/>
            <p:nvPr/>
          </p:nvSpPr>
          <p:spPr>
            <a:xfrm>
              <a:off x="4087533" y="2598496"/>
              <a:ext cx="678815" cy="609600"/>
            </a:xfrm>
            <a:custGeom>
              <a:avLst/>
              <a:gdLst/>
              <a:ahLst/>
              <a:cxnLst/>
              <a:rect l="l" t="t" r="r" b="b"/>
              <a:pathLst>
                <a:path w="678814" h="609600">
                  <a:moveTo>
                    <a:pt x="678599" y="0"/>
                  </a:moveTo>
                  <a:lnTo>
                    <a:pt x="0" y="608990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2895" y="3026270"/>
              <a:ext cx="216535" cy="203835"/>
            </a:xfrm>
            <a:custGeom>
              <a:avLst/>
              <a:gdLst/>
              <a:ahLst/>
              <a:cxnLst/>
              <a:rect l="l" t="t" r="r" b="b"/>
              <a:pathLst>
                <a:path w="216535" h="203835">
                  <a:moveTo>
                    <a:pt x="0" y="203339"/>
                  </a:moveTo>
                  <a:lnTo>
                    <a:pt x="216293" y="94780"/>
                  </a:lnTo>
                  <a:lnTo>
                    <a:pt x="131229" y="0"/>
                  </a:lnTo>
                  <a:lnTo>
                    <a:pt x="0" y="20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7533" y="2572384"/>
              <a:ext cx="2027555" cy="635635"/>
            </a:xfrm>
            <a:custGeom>
              <a:avLst/>
              <a:gdLst/>
              <a:ahLst/>
              <a:cxnLst/>
              <a:rect l="l" t="t" r="r" b="b"/>
              <a:pathLst>
                <a:path w="2027554" h="635635">
                  <a:moveTo>
                    <a:pt x="177558" y="545998"/>
                  </a:moveTo>
                  <a:lnTo>
                    <a:pt x="0" y="635101"/>
                  </a:lnTo>
                  <a:lnTo>
                    <a:pt x="107734" y="468185"/>
                  </a:lnTo>
                </a:path>
                <a:path w="2027554" h="635635">
                  <a:moveTo>
                    <a:pt x="1278902" y="0"/>
                  </a:moveTo>
                  <a:lnTo>
                    <a:pt x="2027097" y="635101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0663" y="3029280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91"/>
                  </a:moveTo>
                  <a:lnTo>
                    <a:pt x="219214" y="199631"/>
                  </a:lnTo>
                  <a:lnTo>
                    <a:pt x="82423" y="0"/>
                  </a:lnTo>
                  <a:lnTo>
                    <a:pt x="0" y="97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34684" y="3043605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652" y="0"/>
                  </a:moveTo>
                  <a:lnTo>
                    <a:pt x="179946" y="163880"/>
                  </a:lnTo>
                  <a:lnTo>
                    <a:pt x="0" y="79705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9386" y="216086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39386" y="2160866"/>
              <a:ext cx="1575435" cy="1986280"/>
            </a:xfrm>
            <a:custGeom>
              <a:avLst/>
              <a:gdLst/>
              <a:ahLst/>
              <a:cxnLst/>
              <a:rect l="l" t="t" r="r" b="b"/>
              <a:pathLst>
                <a:path w="1575435" h="1986279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1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  <a:path w="1575435" h="1986279">
                  <a:moveTo>
                    <a:pt x="1575244" y="1490319"/>
                  </a:moveTo>
                  <a:lnTo>
                    <a:pt x="948842" y="198622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2269" y="3972788"/>
              <a:ext cx="222885" cy="194945"/>
            </a:xfrm>
            <a:custGeom>
              <a:avLst/>
              <a:gdLst/>
              <a:ahLst/>
              <a:cxnLst/>
              <a:rect l="l" t="t" r="r" b="b"/>
              <a:pathLst>
                <a:path w="222885" h="194945">
                  <a:moveTo>
                    <a:pt x="0" y="194856"/>
                  </a:moveTo>
                  <a:lnTo>
                    <a:pt x="222592" y="99860"/>
                  </a:lnTo>
                  <a:lnTo>
                    <a:pt x="143548" y="0"/>
                  </a:lnTo>
                  <a:lnTo>
                    <a:pt x="0" y="19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96232" y="3720795"/>
              <a:ext cx="1574800" cy="443865"/>
            </a:xfrm>
            <a:custGeom>
              <a:avLst/>
              <a:gdLst/>
              <a:ahLst/>
              <a:cxnLst/>
              <a:rect l="l" t="t" r="r" b="b"/>
              <a:pathLst>
                <a:path w="1574800" h="443864">
                  <a:moveTo>
                    <a:pt x="1574723" y="348310"/>
                  </a:moveTo>
                  <a:lnTo>
                    <a:pt x="1391996" y="426300"/>
                  </a:lnTo>
                  <a:lnTo>
                    <a:pt x="1509826" y="266344"/>
                  </a:lnTo>
                </a:path>
                <a:path w="1574800" h="443864">
                  <a:moveTo>
                    <a:pt x="0" y="0"/>
                  </a:moveTo>
                  <a:lnTo>
                    <a:pt x="521995" y="44369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24324" y="3986199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40"/>
                  </a:moveTo>
                  <a:lnTo>
                    <a:pt x="219138" y="199732"/>
                  </a:lnTo>
                  <a:lnTo>
                    <a:pt x="82473" y="0"/>
                  </a:lnTo>
                  <a:lnTo>
                    <a:pt x="0" y="9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8345" y="4000537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703" y="0"/>
                  </a:moveTo>
                  <a:lnTo>
                    <a:pt x="179882" y="163957"/>
                  </a:lnTo>
                  <a:lnTo>
                    <a:pt x="0" y="79654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06569" y="2284076"/>
            <a:ext cx="6762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Cloudy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83770" y="3194786"/>
            <a:ext cx="1057275" cy="628015"/>
            <a:chOff x="5883770" y="3194786"/>
            <a:chExt cx="1057275" cy="628015"/>
          </a:xfrm>
        </p:grpSpPr>
        <p:sp>
          <p:nvSpPr>
            <p:cNvPr id="17" name="object 17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27"/>
                  </a:moveTo>
                  <a:lnTo>
                    <a:pt x="13724" y="37483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lnTo>
                    <a:pt x="1035795" y="269366"/>
                  </a:lnTo>
                  <a:lnTo>
                    <a:pt x="1008997" y="202089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27"/>
                  </a:moveTo>
                  <a:lnTo>
                    <a:pt x="1025567" y="235011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lnTo>
                    <a:pt x="3496" y="340484"/>
                  </a:lnTo>
                  <a:lnTo>
                    <a:pt x="30294" y="40775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90526" y="3326885"/>
            <a:ext cx="4559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Rain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08998" y="3215030"/>
            <a:ext cx="1360805" cy="640080"/>
            <a:chOff x="3108998" y="3215030"/>
            <a:chExt cx="1360805" cy="640080"/>
          </a:xfrm>
        </p:grpSpPr>
        <p:sp>
          <p:nvSpPr>
            <p:cNvPr id="21" name="object 21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0" y="311111"/>
                  </a:moveTo>
                  <a:lnTo>
                    <a:pt x="12105" y="370229"/>
                  </a:lnTo>
                  <a:lnTo>
                    <a:pt x="46920" y="425602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lnTo>
                    <a:pt x="1339608" y="281150"/>
                  </a:lnTo>
                  <a:lnTo>
                    <a:pt x="1315867" y="223774"/>
                  </a:lnTo>
                  <a:lnTo>
                    <a:pt x="1270540" y="170664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1342682" y="311111"/>
                  </a:moveTo>
                  <a:lnTo>
                    <a:pt x="1330576" y="251994"/>
                  </a:lnTo>
                  <a:lnTo>
                    <a:pt x="1295761" y="196621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lnTo>
                    <a:pt x="3073" y="341073"/>
                  </a:lnTo>
                  <a:lnTo>
                    <a:pt x="26814" y="398449"/>
                  </a:lnTo>
                  <a:lnTo>
                    <a:pt x="72141" y="451559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58350" y="3353314"/>
            <a:ext cx="8509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Sprinkler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39157" y="4085056"/>
            <a:ext cx="1057275" cy="627380"/>
            <a:chOff x="4539157" y="4085056"/>
            <a:chExt cx="1057275" cy="627380"/>
          </a:xfrm>
        </p:grpSpPr>
        <p:sp>
          <p:nvSpPr>
            <p:cNvPr id="25" name="object 25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0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84750" y="4147267"/>
            <a:ext cx="583565" cy="48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785">
              <a:lnSpc>
                <a:spcPts val="1650"/>
              </a:lnSpc>
              <a:spcBef>
                <a:spcPts val="425"/>
              </a:spcBef>
            </a:pPr>
            <a:r>
              <a:rPr sz="1650" spc="-5" dirty="0">
                <a:latin typeface="Arial"/>
                <a:cs typeface="Arial"/>
              </a:rPr>
              <a:t>Wet 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Grass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41</a:t>
            </a:fld>
            <a:endParaRPr spc="20" dirty="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999237" y="2924082"/>
          <a:ext cx="1314450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179705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736191" y="2923980"/>
          <a:ext cx="1314449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R="171450" algn="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110494" y="4720825"/>
          <a:ext cx="1819275" cy="181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20955"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44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25102" y="1309622"/>
            <a:ext cx="589915" cy="353695"/>
          </a:xfrm>
          <a:prstGeom prst="rect">
            <a:avLst/>
          </a:prstGeom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P(C)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102" y="1663204"/>
            <a:ext cx="589915" cy="353695"/>
          </a:xfrm>
          <a:prstGeom prst="rect">
            <a:avLst/>
          </a:prstGeom>
          <a:solidFill>
            <a:srgbClr val="FFFF00"/>
          </a:solidFill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.50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99237" y="2924082"/>
          <a:ext cx="1314450" cy="115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 marL="179705" marR="139065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6191" y="2923980"/>
          <a:ext cx="1314449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 rowSpan="2">
                  <a:txBody>
                    <a:bodyPr/>
                    <a:lstStyle/>
                    <a:p>
                      <a:pPr marL="170180" marR="157480" algn="ctr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67335">
                        <a:lnSpc>
                          <a:spcPts val="2440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062895" y="2151976"/>
            <a:ext cx="2077085" cy="2034539"/>
            <a:chOff x="4062895" y="2151976"/>
            <a:chExt cx="2077085" cy="2034539"/>
          </a:xfrm>
        </p:grpSpPr>
        <p:sp>
          <p:nvSpPr>
            <p:cNvPr id="6" name="object 6"/>
            <p:cNvSpPr/>
            <p:nvPr/>
          </p:nvSpPr>
          <p:spPr>
            <a:xfrm>
              <a:off x="4087533" y="2598496"/>
              <a:ext cx="678815" cy="609600"/>
            </a:xfrm>
            <a:custGeom>
              <a:avLst/>
              <a:gdLst/>
              <a:ahLst/>
              <a:cxnLst/>
              <a:rect l="l" t="t" r="r" b="b"/>
              <a:pathLst>
                <a:path w="678814" h="609600">
                  <a:moveTo>
                    <a:pt x="678599" y="0"/>
                  </a:moveTo>
                  <a:lnTo>
                    <a:pt x="0" y="608990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2895" y="3026270"/>
              <a:ext cx="216535" cy="203835"/>
            </a:xfrm>
            <a:custGeom>
              <a:avLst/>
              <a:gdLst/>
              <a:ahLst/>
              <a:cxnLst/>
              <a:rect l="l" t="t" r="r" b="b"/>
              <a:pathLst>
                <a:path w="216535" h="203835">
                  <a:moveTo>
                    <a:pt x="0" y="203339"/>
                  </a:moveTo>
                  <a:lnTo>
                    <a:pt x="216293" y="94780"/>
                  </a:lnTo>
                  <a:lnTo>
                    <a:pt x="131229" y="0"/>
                  </a:lnTo>
                  <a:lnTo>
                    <a:pt x="0" y="20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7533" y="2572384"/>
              <a:ext cx="2027555" cy="635635"/>
            </a:xfrm>
            <a:custGeom>
              <a:avLst/>
              <a:gdLst/>
              <a:ahLst/>
              <a:cxnLst/>
              <a:rect l="l" t="t" r="r" b="b"/>
              <a:pathLst>
                <a:path w="2027554" h="635635">
                  <a:moveTo>
                    <a:pt x="177558" y="545998"/>
                  </a:moveTo>
                  <a:lnTo>
                    <a:pt x="0" y="635101"/>
                  </a:lnTo>
                  <a:lnTo>
                    <a:pt x="107734" y="468185"/>
                  </a:lnTo>
                </a:path>
                <a:path w="2027554" h="635635">
                  <a:moveTo>
                    <a:pt x="1278902" y="0"/>
                  </a:moveTo>
                  <a:lnTo>
                    <a:pt x="2027097" y="635101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0663" y="3029280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91"/>
                  </a:moveTo>
                  <a:lnTo>
                    <a:pt x="219214" y="199631"/>
                  </a:lnTo>
                  <a:lnTo>
                    <a:pt x="82423" y="0"/>
                  </a:lnTo>
                  <a:lnTo>
                    <a:pt x="0" y="97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684" y="3043605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652" y="0"/>
                  </a:moveTo>
                  <a:lnTo>
                    <a:pt x="179946" y="163880"/>
                  </a:lnTo>
                  <a:lnTo>
                    <a:pt x="0" y="79705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9386" y="216086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9386" y="2160866"/>
              <a:ext cx="1575435" cy="1986280"/>
            </a:xfrm>
            <a:custGeom>
              <a:avLst/>
              <a:gdLst/>
              <a:ahLst/>
              <a:cxnLst/>
              <a:rect l="l" t="t" r="r" b="b"/>
              <a:pathLst>
                <a:path w="1575435" h="1986279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1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  <a:path w="1575435" h="1986279">
                  <a:moveTo>
                    <a:pt x="1575244" y="1490319"/>
                  </a:moveTo>
                  <a:lnTo>
                    <a:pt x="948842" y="198622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269" y="3972788"/>
              <a:ext cx="222885" cy="194945"/>
            </a:xfrm>
            <a:custGeom>
              <a:avLst/>
              <a:gdLst/>
              <a:ahLst/>
              <a:cxnLst/>
              <a:rect l="l" t="t" r="r" b="b"/>
              <a:pathLst>
                <a:path w="222885" h="194945">
                  <a:moveTo>
                    <a:pt x="0" y="194856"/>
                  </a:moveTo>
                  <a:lnTo>
                    <a:pt x="222592" y="99860"/>
                  </a:lnTo>
                  <a:lnTo>
                    <a:pt x="143548" y="0"/>
                  </a:lnTo>
                  <a:lnTo>
                    <a:pt x="0" y="19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232" y="3720795"/>
              <a:ext cx="1574800" cy="443865"/>
            </a:xfrm>
            <a:custGeom>
              <a:avLst/>
              <a:gdLst/>
              <a:ahLst/>
              <a:cxnLst/>
              <a:rect l="l" t="t" r="r" b="b"/>
              <a:pathLst>
                <a:path w="1574800" h="443864">
                  <a:moveTo>
                    <a:pt x="1574723" y="348310"/>
                  </a:moveTo>
                  <a:lnTo>
                    <a:pt x="1391996" y="426300"/>
                  </a:lnTo>
                  <a:lnTo>
                    <a:pt x="1509826" y="266344"/>
                  </a:lnTo>
                </a:path>
                <a:path w="1574800" h="443864">
                  <a:moveTo>
                    <a:pt x="0" y="0"/>
                  </a:moveTo>
                  <a:lnTo>
                    <a:pt x="521995" y="44369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24324" y="3986199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40"/>
                  </a:moveTo>
                  <a:lnTo>
                    <a:pt x="219138" y="199732"/>
                  </a:lnTo>
                  <a:lnTo>
                    <a:pt x="82473" y="0"/>
                  </a:lnTo>
                  <a:lnTo>
                    <a:pt x="0" y="9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8345" y="4000537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703" y="0"/>
                  </a:moveTo>
                  <a:lnTo>
                    <a:pt x="179882" y="163957"/>
                  </a:lnTo>
                  <a:lnTo>
                    <a:pt x="0" y="79654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06569" y="2284076"/>
            <a:ext cx="6762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Cloudy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83770" y="3194786"/>
            <a:ext cx="1057275" cy="628015"/>
            <a:chOff x="5883770" y="3194786"/>
            <a:chExt cx="1057275" cy="628015"/>
          </a:xfrm>
        </p:grpSpPr>
        <p:sp>
          <p:nvSpPr>
            <p:cNvPr id="19" name="object 19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27"/>
                  </a:moveTo>
                  <a:lnTo>
                    <a:pt x="13724" y="37483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lnTo>
                    <a:pt x="1035795" y="269366"/>
                  </a:lnTo>
                  <a:lnTo>
                    <a:pt x="1008997" y="202089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27"/>
                  </a:moveTo>
                  <a:lnTo>
                    <a:pt x="1025567" y="235011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lnTo>
                    <a:pt x="3496" y="340484"/>
                  </a:lnTo>
                  <a:lnTo>
                    <a:pt x="30294" y="40775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90526" y="3326885"/>
            <a:ext cx="4559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Rain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08998" y="3215030"/>
            <a:ext cx="1360805" cy="640080"/>
            <a:chOff x="3108998" y="3215030"/>
            <a:chExt cx="1360805" cy="640080"/>
          </a:xfrm>
        </p:grpSpPr>
        <p:sp>
          <p:nvSpPr>
            <p:cNvPr id="23" name="object 23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0" y="311111"/>
                  </a:moveTo>
                  <a:lnTo>
                    <a:pt x="12105" y="370229"/>
                  </a:lnTo>
                  <a:lnTo>
                    <a:pt x="46920" y="425602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lnTo>
                    <a:pt x="1339608" y="281150"/>
                  </a:lnTo>
                  <a:lnTo>
                    <a:pt x="1315867" y="223774"/>
                  </a:lnTo>
                  <a:lnTo>
                    <a:pt x="1270540" y="170664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1342682" y="311111"/>
                  </a:moveTo>
                  <a:lnTo>
                    <a:pt x="1330576" y="251994"/>
                  </a:lnTo>
                  <a:lnTo>
                    <a:pt x="1295761" y="196621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lnTo>
                    <a:pt x="3073" y="341073"/>
                  </a:lnTo>
                  <a:lnTo>
                    <a:pt x="26814" y="398449"/>
                  </a:lnTo>
                  <a:lnTo>
                    <a:pt x="72141" y="451559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58350" y="3353314"/>
            <a:ext cx="8509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Sprinkler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39157" y="4085056"/>
            <a:ext cx="1057275" cy="627380"/>
            <a:chOff x="4539157" y="4085056"/>
            <a:chExt cx="1057275" cy="627380"/>
          </a:xfrm>
        </p:grpSpPr>
        <p:sp>
          <p:nvSpPr>
            <p:cNvPr id="27" name="object 27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0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84750" y="4147267"/>
            <a:ext cx="583565" cy="48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785">
              <a:lnSpc>
                <a:spcPts val="1650"/>
              </a:lnSpc>
              <a:spcBef>
                <a:spcPts val="425"/>
              </a:spcBef>
            </a:pPr>
            <a:r>
              <a:rPr sz="1650" spc="-5" dirty="0">
                <a:latin typeface="Arial"/>
                <a:cs typeface="Arial"/>
              </a:rPr>
              <a:t>Wet 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Grass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42</a:t>
            </a:fld>
            <a:endParaRPr spc="20" dirty="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110494" y="4720825"/>
          <a:ext cx="1819275" cy="181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20955"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44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25102" y="1309622"/>
            <a:ext cx="589915" cy="353695"/>
          </a:xfrm>
          <a:prstGeom prst="rect">
            <a:avLst/>
          </a:prstGeom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P(C)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102" y="1663204"/>
            <a:ext cx="589915" cy="353695"/>
          </a:xfrm>
          <a:prstGeom prst="rect">
            <a:avLst/>
          </a:prstGeom>
          <a:solidFill>
            <a:srgbClr val="FFFF00"/>
          </a:solidFill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.50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99237" y="2924082"/>
          <a:ext cx="1314450" cy="115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 marL="179705" marR="139065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6191" y="2923980"/>
          <a:ext cx="1314449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 rowSpan="2">
                  <a:txBody>
                    <a:bodyPr/>
                    <a:lstStyle/>
                    <a:p>
                      <a:pPr marL="170180" marR="157480" algn="ctr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67335">
                        <a:lnSpc>
                          <a:spcPts val="2440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062895" y="2151976"/>
            <a:ext cx="2077085" cy="2034539"/>
            <a:chOff x="4062895" y="2151976"/>
            <a:chExt cx="2077085" cy="2034539"/>
          </a:xfrm>
        </p:grpSpPr>
        <p:sp>
          <p:nvSpPr>
            <p:cNvPr id="6" name="object 6"/>
            <p:cNvSpPr/>
            <p:nvPr/>
          </p:nvSpPr>
          <p:spPr>
            <a:xfrm>
              <a:off x="4087533" y="2598496"/>
              <a:ext cx="678815" cy="609600"/>
            </a:xfrm>
            <a:custGeom>
              <a:avLst/>
              <a:gdLst/>
              <a:ahLst/>
              <a:cxnLst/>
              <a:rect l="l" t="t" r="r" b="b"/>
              <a:pathLst>
                <a:path w="678814" h="609600">
                  <a:moveTo>
                    <a:pt x="678599" y="0"/>
                  </a:moveTo>
                  <a:lnTo>
                    <a:pt x="0" y="608990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2895" y="3026270"/>
              <a:ext cx="216535" cy="203835"/>
            </a:xfrm>
            <a:custGeom>
              <a:avLst/>
              <a:gdLst/>
              <a:ahLst/>
              <a:cxnLst/>
              <a:rect l="l" t="t" r="r" b="b"/>
              <a:pathLst>
                <a:path w="216535" h="203835">
                  <a:moveTo>
                    <a:pt x="0" y="203339"/>
                  </a:moveTo>
                  <a:lnTo>
                    <a:pt x="216293" y="94780"/>
                  </a:lnTo>
                  <a:lnTo>
                    <a:pt x="131229" y="0"/>
                  </a:lnTo>
                  <a:lnTo>
                    <a:pt x="0" y="20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7533" y="2572384"/>
              <a:ext cx="2027555" cy="635635"/>
            </a:xfrm>
            <a:custGeom>
              <a:avLst/>
              <a:gdLst/>
              <a:ahLst/>
              <a:cxnLst/>
              <a:rect l="l" t="t" r="r" b="b"/>
              <a:pathLst>
                <a:path w="2027554" h="635635">
                  <a:moveTo>
                    <a:pt x="177558" y="545998"/>
                  </a:moveTo>
                  <a:lnTo>
                    <a:pt x="0" y="635101"/>
                  </a:lnTo>
                  <a:lnTo>
                    <a:pt x="107734" y="468185"/>
                  </a:lnTo>
                </a:path>
                <a:path w="2027554" h="635635">
                  <a:moveTo>
                    <a:pt x="1278902" y="0"/>
                  </a:moveTo>
                  <a:lnTo>
                    <a:pt x="2027097" y="635101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0663" y="3029280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91"/>
                  </a:moveTo>
                  <a:lnTo>
                    <a:pt x="219214" y="199631"/>
                  </a:lnTo>
                  <a:lnTo>
                    <a:pt x="82423" y="0"/>
                  </a:lnTo>
                  <a:lnTo>
                    <a:pt x="0" y="97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684" y="3043605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652" y="0"/>
                  </a:moveTo>
                  <a:lnTo>
                    <a:pt x="179946" y="163880"/>
                  </a:lnTo>
                  <a:lnTo>
                    <a:pt x="0" y="79705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9386" y="216086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9386" y="2160866"/>
              <a:ext cx="1575435" cy="1986280"/>
            </a:xfrm>
            <a:custGeom>
              <a:avLst/>
              <a:gdLst/>
              <a:ahLst/>
              <a:cxnLst/>
              <a:rect l="l" t="t" r="r" b="b"/>
              <a:pathLst>
                <a:path w="1575435" h="1986279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1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  <a:path w="1575435" h="1986279">
                  <a:moveTo>
                    <a:pt x="1575244" y="1490319"/>
                  </a:moveTo>
                  <a:lnTo>
                    <a:pt x="948842" y="198622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269" y="3972788"/>
              <a:ext cx="222885" cy="194945"/>
            </a:xfrm>
            <a:custGeom>
              <a:avLst/>
              <a:gdLst/>
              <a:ahLst/>
              <a:cxnLst/>
              <a:rect l="l" t="t" r="r" b="b"/>
              <a:pathLst>
                <a:path w="222885" h="194945">
                  <a:moveTo>
                    <a:pt x="0" y="194856"/>
                  </a:moveTo>
                  <a:lnTo>
                    <a:pt x="222592" y="99860"/>
                  </a:lnTo>
                  <a:lnTo>
                    <a:pt x="143548" y="0"/>
                  </a:lnTo>
                  <a:lnTo>
                    <a:pt x="0" y="19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232" y="3720795"/>
              <a:ext cx="1574800" cy="443865"/>
            </a:xfrm>
            <a:custGeom>
              <a:avLst/>
              <a:gdLst/>
              <a:ahLst/>
              <a:cxnLst/>
              <a:rect l="l" t="t" r="r" b="b"/>
              <a:pathLst>
                <a:path w="1574800" h="443864">
                  <a:moveTo>
                    <a:pt x="1574723" y="348310"/>
                  </a:moveTo>
                  <a:lnTo>
                    <a:pt x="1391996" y="426300"/>
                  </a:lnTo>
                  <a:lnTo>
                    <a:pt x="1509826" y="266344"/>
                  </a:lnTo>
                </a:path>
                <a:path w="1574800" h="443864">
                  <a:moveTo>
                    <a:pt x="0" y="0"/>
                  </a:moveTo>
                  <a:lnTo>
                    <a:pt x="521995" y="44369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24324" y="3986199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40"/>
                  </a:moveTo>
                  <a:lnTo>
                    <a:pt x="219138" y="199732"/>
                  </a:lnTo>
                  <a:lnTo>
                    <a:pt x="82473" y="0"/>
                  </a:lnTo>
                  <a:lnTo>
                    <a:pt x="0" y="9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8345" y="4000537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703" y="0"/>
                  </a:moveTo>
                  <a:lnTo>
                    <a:pt x="179882" y="163957"/>
                  </a:lnTo>
                  <a:lnTo>
                    <a:pt x="0" y="79654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06569" y="2284076"/>
            <a:ext cx="6762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Cloudy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83770" y="3194786"/>
            <a:ext cx="1057275" cy="628015"/>
            <a:chOff x="5883770" y="3194786"/>
            <a:chExt cx="1057275" cy="628015"/>
          </a:xfrm>
        </p:grpSpPr>
        <p:sp>
          <p:nvSpPr>
            <p:cNvPr id="19" name="object 19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27"/>
                  </a:moveTo>
                  <a:lnTo>
                    <a:pt x="13724" y="37483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lnTo>
                    <a:pt x="1035795" y="269366"/>
                  </a:lnTo>
                  <a:lnTo>
                    <a:pt x="1008997" y="202089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27"/>
                  </a:moveTo>
                  <a:lnTo>
                    <a:pt x="1025567" y="235011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lnTo>
                    <a:pt x="3496" y="340484"/>
                  </a:lnTo>
                  <a:lnTo>
                    <a:pt x="30294" y="40775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90526" y="3326885"/>
            <a:ext cx="4559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Rain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08998" y="3215030"/>
            <a:ext cx="1360805" cy="640080"/>
            <a:chOff x="3108998" y="3215030"/>
            <a:chExt cx="1360805" cy="640080"/>
          </a:xfrm>
        </p:grpSpPr>
        <p:sp>
          <p:nvSpPr>
            <p:cNvPr id="23" name="object 23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0" y="311111"/>
                  </a:moveTo>
                  <a:lnTo>
                    <a:pt x="12105" y="370229"/>
                  </a:lnTo>
                  <a:lnTo>
                    <a:pt x="46920" y="425602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lnTo>
                    <a:pt x="1339608" y="281150"/>
                  </a:lnTo>
                  <a:lnTo>
                    <a:pt x="1315867" y="223774"/>
                  </a:lnTo>
                  <a:lnTo>
                    <a:pt x="1270540" y="170664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1342682" y="311111"/>
                  </a:moveTo>
                  <a:lnTo>
                    <a:pt x="1330576" y="251994"/>
                  </a:lnTo>
                  <a:lnTo>
                    <a:pt x="1295761" y="196621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lnTo>
                    <a:pt x="3073" y="341073"/>
                  </a:lnTo>
                  <a:lnTo>
                    <a:pt x="26814" y="398449"/>
                  </a:lnTo>
                  <a:lnTo>
                    <a:pt x="72141" y="451559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58350" y="3353314"/>
            <a:ext cx="8509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Sprinkler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39157" y="4085056"/>
            <a:ext cx="1057275" cy="627380"/>
            <a:chOff x="4539157" y="4085056"/>
            <a:chExt cx="1057275" cy="627380"/>
          </a:xfrm>
        </p:grpSpPr>
        <p:sp>
          <p:nvSpPr>
            <p:cNvPr id="27" name="object 27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0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84750" y="4147267"/>
            <a:ext cx="583565" cy="48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785">
              <a:lnSpc>
                <a:spcPts val="1650"/>
              </a:lnSpc>
              <a:spcBef>
                <a:spcPts val="425"/>
              </a:spcBef>
            </a:pPr>
            <a:r>
              <a:rPr sz="1650" spc="-5" dirty="0">
                <a:latin typeface="Arial"/>
                <a:cs typeface="Arial"/>
              </a:rPr>
              <a:t>Wet 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Grass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43</a:t>
            </a:fld>
            <a:endParaRPr spc="20" dirty="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110494" y="4720825"/>
          <a:ext cx="1819275" cy="181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20955"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44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25102" y="1309622"/>
            <a:ext cx="589915" cy="353695"/>
          </a:xfrm>
          <a:prstGeom prst="rect">
            <a:avLst/>
          </a:prstGeom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P(C)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102" y="1663204"/>
            <a:ext cx="589915" cy="353695"/>
          </a:xfrm>
          <a:prstGeom prst="rect">
            <a:avLst/>
          </a:prstGeom>
          <a:solidFill>
            <a:srgbClr val="FFFF00"/>
          </a:solidFill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.50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99237" y="2924082"/>
          <a:ext cx="1314450" cy="115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 marL="179705" marR="139065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6191" y="2923980"/>
          <a:ext cx="1314449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 rowSpan="2">
                  <a:txBody>
                    <a:bodyPr/>
                    <a:lstStyle/>
                    <a:p>
                      <a:pPr marL="170180" marR="157480" algn="ctr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67335">
                        <a:lnSpc>
                          <a:spcPts val="2440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062895" y="2151976"/>
            <a:ext cx="2077085" cy="2034539"/>
            <a:chOff x="4062895" y="2151976"/>
            <a:chExt cx="2077085" cy="2034539"/>
          </a:xfrm>
        </p:grpSpPr>
        <p:sp>
          <p:nvSpPr>
            <p:cNvPr id="6" name="object 6"/>
            <p:cNvSpPr/>
            <p:nvPr/>
          </p:nvSpPr>
          <p:spPr>
            <a:xfrm>
              <a:off x="4087533" y="2598496"/>
              <a:ext cx="678815" cy="609600"/>
            </a:xfrm>
            <a:custGeom>
              <a:avLst/>
              <a:gdLst/>
              <a:ahLst/>
              <a:cxnLst/>
              <a:rect l="l" t="t" r="r" b="b"/>
              <a:pathLst>
                <a:path w="678814" h="609600">
                  <a:moveTo>
                    <a:pt x="678599" y="0"/>
                  </a:moveTo>
                  <a:lnTo>
                    <a:pt x="0" y="608990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2895" y="3026270"/>
              <a:ext cx="216535" cy="203835"/>
            </a:xfrm>
            <a:custGeom>
              <a:avLst/>
              <a:gdLst/>
              <a:ahLst/>
              <a:cxnLst/>
              <a:rect l="l" t="t" r="r" b="b"/>
              <a:pathLst>
                <a:path w="216535" h="203835">
                  <a:moveTo>
                    <a:pt x="0" y="203339"/>
                  </a:moveTo>
                  <a:lnTo>
                    <a:pt x="216293" y="94780"/>
                  </a:lnTo>
                  <a:lnTo>
                    <a:pt x="131229" y="0"/>
                  </a:lnTo>
                  <a:lnTo>
                    <a:pt x="0" y="20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7533" y="2572384"/>
              <a:ext cx="2027555" cy="635635"/>
            </a:xfrm>
            <a:custGeom>
              <a:avLst/>
              <a:gdLst/>
              <a:ahLst/>
              <a:cxnLst/>
              <a:rect l="l" t="t" r="r" b="b"/>
              <a:pathLst>
                <a:path w="2027554" h="635635">
                  <a:moveTo>
                    <a:pt x="177558" y="545998"/>
                  </a:moveTo>
                  <a:lnTo>
                    <a:pt x="0" y="635101"/>
                  </a:lnTo>
                  <a:lnTo>
                    <a:pt x="107734" y="468185"/>
                  </a:lnTo>
                </a:path>
                <a:path w="2027554" h="635635">
                  <a:moveTo>
                    <a:pt x="1278902" y="0"/>
                  </a:moveTo>
                  <a:lnTo>
                    <a:pt x="2027097" y="635101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0663" y="3029280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91"/>
                  </a:moveTo>
                  <a:lnTo>
                    <a:pt x="219214" y="199631"/>
                  </a:lnTo>
                  <a:lnTo>
                    <a:pt x="82423" y="0"/>
                  </a:lnTo>
                  <a:lnTo>
                    <a:pt x="0" y="97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4684" y="3043605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652" y="0"/>
                  </a:moveTo>
                  <a:lnTo>
                    <a:pt x="179946" y="163880"/>
                  </a:lnTo>
                  <a:lnTo>
                    <a:pt x="0" y="79705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9386" y="216086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9386" y="2160866"/>
              <a:ext cx="1575435" cy="1986280"/>
            </a:xfrm>
            <a:custGeom>
              <a:avLst/>
              <a:gdLst/>
              <a:ahLst/>
              <a:cxnLst/>
              <a:rect l="l" t="t" r="r" b="b"/>
              <a:pathLst>
                <a:path w="1575435" h="1986279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1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  <a:path w="1575435" h="1986279">
                  <a:moveTo>
                    <a:pt x="1575244" y="1490319"/>
                  </a:moveTo>
                  <a:lnTo>
                    <a:pt x="948842" y="198622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2269" y="3972788"/>
              <a:ext cx="222885" cy="194945"/>
            </a:xfrm>
            <a:custGeom>
              <a:avLst/>
              <a:gdLst/>
              <a:ahLst/>
              <a:cxnLst/>
              <a:rect l="l" t="t" r="r" b="b"/>
              <a:pathLst>
                <a:path w="222885" h="194945">
                  <a:moveTo>
                    <a:pt x="0" y="194856"/>
                  </a:moveTo>
                  <a:lnTo>
                    <a:pt x="222592" y="99860"/>
                  </a:lnTo>
                  <a:lnTo>
                    <a:pt x="143548" y="0"/>
                  </a:lnTo>
                  <a:lnTo>
                    <a:pt x="0" y="19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6232" y="3720795"/>
              <a:ext cx="1574800" cy="443865"/>
            </a:xfrm>
            <a:custGeom>
              <a:avLst/>
              <a:gdLst/>
              <a:ahLst/>
              <a:cxnLst/>
              <a:rect l="l" t="t" r="r" b="b"/>
              <a:pathLst>
                <a:path w="1574800" h="443864">
                  <a:moveTo>
                    <a:pt x="1574723" y="348310"/>
                  </a:moveTo>
                  <a:lnTo>
                    <a:pt x="1391996" y="426300"/>
                  </a:lnTo>
                  <a:lnTo>
                    <a:pt x="1509826" y="266344"/>
                  </a:lnTo>
                </a:path>
                <a:path w="1574800" h="443864">
                  <a:moveTo>
                    <a:pt x="0" y="0"/>
                  </a:moveTo>
                  <a:lnTo>
                    <a:pt x="521995" y="44369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24324" y="3986199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40"/>
                  </a:moveTo>
                  <a:lnTo>
                    <a:pt x="219138" y="199732"/>
                  </a:lnTo>
                  <a:lnTo>
                    <a:pt x="82473" y="0"/>
                  </a:lnTo>
                  <a:lnTo>
                    <a:pt x="0" y="9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8345" y="4000537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703" y="0"/>
                  </a:moveTo>
                  <a:lnTo>
                    <a:pt x="179882" y="163957"/>
                  </a:lnTo>
                  <a:lnTo>
                    <a:pt x="0" y="79654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06569" y="2284076"/>
            <a:ext cx="6762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Cloudy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83770" y="3194786"/>
            <a:ext cx="1057275" cy="628015"/>
            <a:chOff x="5883770" y="3194786"/>
            <a:chExt cx="1057275" cy="628015"/>
          </a:xfrm>
        </p:grpSpPr>
        <p:sp>
          <p:nvSpPr>
            <p:cNvPr id="19" name="object 19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27"/>
                  </a:moveTo>
                  <a:lnTo>
                    <a:pt x="13724" y="37483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lnTo>
                    <a:pt x="1035795" y="269366"/>
                  </a:lnTo>
                  <a:lnTo>
                    <a:pt x="1008997" y="202089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27"/>
                  </a:moveTo>
                  <a:lnTo>
                    <a:pt x="1025567" y="235011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lnTo>
                    <a:pt x="3496" y="340484"/>
                  </a:lnTo>
                  <a:lnTo>
                    <a:pt x="30294" y="40775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190526" y="3326885"/>
            <a:ext cx="4559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Rain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08998" y="3215030"/>
            <a:ext cx="1360805" cy="640080"/>
            <a:chOff x="3108998" y="3215030"/>
            <a:chExt cx="1360805" cy="640080"/>
          </a:xfrm>
        </p:grpSpPr>
        <p:sp>
          <p:nvSpPr>
            <p:cNvPr id="23" name="object 23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0" y="311111"/>
                  </a:moveTo>
                  <a:lnTo>
                    <a:pt x="12105" y="370229"/>
                  </a:lnTo>
                  <a:lnTo>
                    <a:pt x="46920" y="425602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lnTo>
                    <a:pt x="1339608" y="281150"/>
                  </a:lnTo>
                  <a:lnTo>
                    <a:pt x="1315867" y="223774"/>
                  </a:lnTo>
                  <a:lnTo>
                    <a:pt x="1270540" y="170664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1342682" y="311111"/>
                  </a:moveTo>
                  <a:lnTo>
                    <a:pt x="1330576" y="251994"/>
                  </a:lnTo>
                  <a:lnTo>
                    <a:pt x="1295761" y="196621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lnTo>
                    <a:pt x="3073" y="341073"/>
                  </a:lnTo>
                  <a:lnTo>
                    <a:pt x="26814" y="398449"/>
                  </a:lnTo>
                  <a:lnTo>
                    <a:pt x="72141" y="451559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58350" y="3353314"/>
            <a:ext cx="8509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Sprinkler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39157" y="4085056"/>
            <a:ext cx="1057275" cy="627380"/>
            <a:chOff x="4539157" y="4085056"/>
            <a:chExt cx="1057275" cy="627380"/>
          </a:xfrm>
        </p:grpSpPr>
        <p:sp>
          <p:nvSpPr>
            <p:cNvPr id="27" name="object 27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0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84750" y="4147267"/>
            <a:ext cx="583565" cy="48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785">
              <a:lnSpc>
                <a:spcPts val="1650"/>
              </a:lnSpc>
              <a:spcBef>
                <a:spcPts val="425"/>
              </a:spcBef>
            </a:pPr>
            <a:r>
              <a:rPr sz="1650" spc="-5" dirty="0">
                <a:latin typeface="Arial"/>
                <a:cs typeface="Arial"/>
              </a:rPr>
              <a:t>Wet 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Grass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44</a:t>
            </a:fld>
            <a:endParaRPr spc="20" dirty="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110494" y="4720825"/>
          <a:ext cx="1819275" cy="181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20955"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44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marL="6985"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237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25102" y="1309622"/>
            <a:ext cx="589915" cy="353695"/>
          </a:xfrm>
          <a:prstGeom prst="rect">
            <a:avLst/>
          </a:prstGeom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P(C)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102" y="1663204"/>
            <a:ext cx="589915" cy="353695"/>
          </a:xfrm>
          <a:prstGeom prst="rect">
            <a:avLst/>
          </a:prstGeom>
          <a:solidFill>
            <a:srgbClr val="FFFF00"/>
          </a:solidFill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.50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10494" y="4720825"/>
          <a:ext cx="1819275" cy="181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20955"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89890">
                        <a:lnSpc>
                          <a:spcPts val="244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6985" algn="ctr">
                        <a:lnSpc>
                          <a:spcPts val="23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3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234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6985" algn="ctr">
                        <a:lnSpc>
                          <a:spcPts val="236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9890">
                        <a:lnSpc>
                          <a:spcPts val="236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9237" y="2924082"/>
          <a:ext cx="1314450" cy="115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 marL="179705" marR="139065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6191" y="2923980"/>
          <a:ext cx="1314449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 rowSpan="2">
                  <a:txBody>
                    <a:bodyPr/>
                    <a:lstStyle/>
                    <a:p>
                      <a:pPr marL="170180" marR="157480" algn="ctr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67335">
                        <a:lnSpc>
                          <a:spcPts val="2440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062895" y="2151976"/>
            <a:ext cx="2077085" cy="2034539"/>
            <a:chOff x="4062895" y="2151976"/>
            <a:chExt cx="2077085" cy="2034539"/>
          </a:xfrm>
        </p:grpSpPr>
        <p:sp>
          <p:nvSpPr>
            <p:cNvPr id="7" name="object 7"/>
            <p:cNvSpPr/>
            <p:nvPr/>
          </p:nvSpPr>
          <p:spPr>
            <a:xfrm>
              <a:off x="4087533" y="2598496"/>
              <a:ext cx="678815" cy="609600"/>
            </a:xfrm>
            <a:custGeom>
              <a:avLst/>
              <a:gdLst/>
              <a:ahLst/>
              <a:cxnLst/>
              <a:rect l="l" t="t" r="r" b="b"/>
              <a:pathLst>
                <a:path w="678814" h="609600">
                  <a:moveTo>
                    <a:pt x="678599" y="0"/>
                  </a:moveTo>
                  <a:lnTo>
                    <a:pt x="0" y="608990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2895" y="3026270"/>
              <a:ext cx="216535" cy="203835"/>
            </a:xfrm>
            <a:custGeom>
              <a:avLst/>
              <a:gdLst/>
              <a:ahLst/>
              <a:cxnLst/>
              <a:rect l="l" t="t" r="r" b="b"/>
              <a:pathLst>
                <a:path w="216535" h="203835">
                  <a:moveTo>
                    <a:pt x="0" y="203339"/>
                  </a:moveTo>
                  <a:lnTo>
                    <a:pt x="216293" y="94780"/>
                  </a:lnTo>
                  <a:lnTo>
                    <a:pt x="131229" y="0"/>
                  </a:lnTo>
                  <a:lnTo>
                    <a:pt x="0" y="20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7533" y="2572384"/>
              <a:ext cx="2027555" cy="635635"/>
            </a:xfrm>
            <a:custGeom>
              <a:avLst/>
              <a:gdLst/>
              <a:ahLst/>
              <a:cxnLst/>
              <a:rect l="l" t="t" r="r" b="b"/>
              <a:pathLst>
                <a:path w="2027554" h="635635">
                  <a:moveTo>
                    <a:pt x="177558" y="545998"/>
                  </a:moveTo>
                  <a:lnTo>
                    <a:pt x="0" y="635101"/>
                  </a:lnTo>
                  <a:lnTo>
                    <a:pt x="107734" y="468185"/>
                  </a:lnTo>
                </a:path>
                <a:path w="2027554" h="635635">
                  <a:moveTo>
                    <a:pt x="1278902" y="0"/>
                  </a:moveTo>
                  <a:lnTo>
                    <a:pt x="2027097" y="635101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20663" y="3029280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91"/>
                  </a:moveTo>
                  <a:lnTo>
                    <a:pt x="219214" y="199631"/>
                  </a:lnTo>
                  <a:lnTo>
                    <a:pt x="82423" y="0"/>
                  </a:lnTo>
                  <a:lnTo>
                    <a:pt x="0" y="97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684" y="3043605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652" y="0"/>
                  </a:moveTo>
                  <a:lnTo>
                    <a:pt x="179946" y="163880"/>
                  </a:lnTo>
                  <a:lnTo>
                    <a:pt x="0" y="79705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9386" y="216086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9386" y="2160866"/>
              <a:ext cx="1575435" cy="1986280"/>
            </a:xfrm>
            <a:custGeom>
              <a:avLst/>
              <a:gdLst/>
              <a:ahLst/>
              <a:cxnLst/>
              <a:rect l="l" t="t" r="r" b="b"/>
              <a:pathLst>
                <a:path w="1575435" h="1986279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1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  <a:path w="1575435" h="1986279">
                  <a:moveTo>
                    <a:pt x="1575244" y="1490319"/>
                  </a:moveTo>
                  <a:lnTo>
                    <a:pt x="948842" y="198622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62269" y="3972788"/>
              <a:ext cx="222885" cy="194945"/>
            </a:xfrm>
            <a:custGeom>
              <a:avLst/>
              <a:gdLst/>
              <a:ahLst/>
              <a:cxnLst/>
              <a:rect l="l" t="t" r="r" b="b"/>
              <a:pathLst>
                <a:path w="222885" h="194945">
                  <a:moveTo>
                    <a:pt x="0" y="194856"/>
                  </a:moveTo>
                  <a:lnTo>
                    <a:pt x="222592" y="99860"/>
                  </a:lnTo>
                  <a:lnTo>
                    <a:pt x="143548" y="0"/>
                  </a:lnTo>
                  <a:lnTo>
                    <a:pt x="0" y="19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6232" y="3720795"/>
              <a:ext cx="1574800" cy="443865"/>
            </a:xfrm>
            <a:custGeom>
              <a:avLst/>
              <a:gdLst/>
              <a:ahLst/>
              <a:cxnLst/>
              <a:rect l="l" t="t" r="r" b="b"/>
              <a:pathLst>
                <a:path w="1574800" h="443864">
                  <a:moveTo>
                    <a:pt x="1574723" y="348310"/>
                  </a:moveTo>
                  <a:lnTo>
                    <a:pt x="1391996" y="426300"/>
                  </a:lnTo>
                  <a:lnTo>
                    <a:pt x="1509826" y="266344"/>
                  </a:lnTo>
                </a:path>
                <a:path w="1574800" h="443864">
                  <a:moveTo>
                    <a:pt x="0" y="0"/>
                  </a:moveTo>
                  <a:lnTo>
                    <a:pt x="521995" y="44369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4324" y="3986199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40"/>
                  </a:moveTo>
                  <a:lnTo>
                    <a:pt x="219138" y="199732"/>
                  </a:lnTo>
                  <a:lnTo>
                    <a:pt x="82473" y="0"/>
                  </a:lnTo>
                  <a:lnTo>
                    <a:pt x="0" y="9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38345" y="4000537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703" y="0"/>
                  </a:moveTo>
                  <a:lnTo>
                    <a:pt x="179882" y="163957"/>
                  </a:lnTo>
                  <a:lnTo>
                    <a:pt x="0" y="79654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06569" y="2284076"/>
            <a:ext cx="6762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Cloudy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83770" y="3194786"/>
            <a:ext cx="1057275" cy="628015"/>
            <a:chOff x="5883770" y="3194786"/>
            <a:chExt cx="1057275" cy="628015"/>
          </a:xfrm>
        </p:grpSpPr>
        <p:sp>
          <p:nvSpPr>
            <p:cNvPr id="20" name="object 20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27"/>
                  </a:moveTo>
                  <a:lnTo>
                    <a:pt x="13724" y="37483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lnTo>
                    <a:pt x="1035795" y="269366"/>
                  </a:lnTo>
                  <a:lnTo>
                    <a:pt x="1008997" y="202089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27"/>
                  </a:moveTo>
                  <a:lnTo>
                    <a:pt x="1025567" y="235011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lnTo>
                    <a:pt x="3496" y="340484"/>
                  </a:lnTo>
                  <a:lnTo>
                    <a:pt x="30294" y="40775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90526" y="3326885"/>
            <a:ext cx="4559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Rain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08998" y="3215030"/>
            <a:ext cx="1360805" cy="640080"/>
            <a:chOff x="3108998" y="3215030"/>
            <a:chExt cx="1360805" cy="640080"/>
          </a:xfrm>
        </p:grpSpPr>
        <p:sp>
          <p:nvSpPr>
            <p:cNvPr id="24" name="object 24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0" y="311111"/>
                  </a:moveTo>
                  <a:lnTo>
                    <a:pt x="12105" y="370229"/>
                  </a:lnTo>
                  <a:lnTo>
                    <a:pt x="46920" y="425602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lnTo>
                    <a:pt x="1339608" y="281150"/>
                  </a:lnTo>
                  <a:lnTo>
                    <a:pt x="1315867" y="223774"/>
                  </a:lnTo>
                  <a:lnTo>
                    <a:pt x="1270540" y="170664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1342682" y="311111"/>
                  </a:moveTo>
                  <a:lnTo>
                    <a:pt x="1330576" y="251994"/>
                  </a:lnTo>
                  <a:lnTo>
                    <a:pt x="1295761" y="196621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lnTo>
                    <a:pt x="3073" y="341073"/>
                  </a:lnTo>
                  <a:lnTo>
                    <a:pt x="26814" y="398449"/>
                  </a:lnTo>
                  <a:lnTo>
                    <a:pt x="72141" y="451559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58350" y="3353314"/>
            <a:ext cx="8509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Sprinkler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39157" y="4085056"/>
            <a:ext cx="1057275" cy="627380"/>
            <a:chOff x="4539157" y="4085056"/>
            <a:chExt cx="1057275" cy="627380"/>
          </a:xfrm>
        </p:grpSpPr>
        <p:sp>
          <p:nvSpPr>
            <p:cNvPr id="28" name="object 28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0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84750" y="4147267"/>
            <a:ext cx="583565" cy="48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785">
              <a:lnSpc>
                <a:spcPts val="1650"/>
              </a:lnSpc>
              <a:spcBef>
                <a:spcPts val="425"/>
              </a:spcBef>
            </a:pPr>
            <a:r>
              <a:rPr sz="1650" spc="-5" dirty="0">
                <a:latin typeface="Arial"/>
                <a:cs typeface="Arial"/>
              </a:rPr>
              <a:t>Wet 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Grass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45</a:t>
            </a:fld>
            <a:endParaRPr spc="20" dirty="0"/>
          </a:p>
        </p:txBody>
      </p:sp>
      <p:sp>
        <p:nvSpPr>
          <p:cNvPr id="31" name="object 31"/>
          <p:cNvSpPr txBox="1"/>
          <p:nvPr/>
        </p:nvSpPr>
        <p:spPr>
          <a:xfrm>
            <a:off x="4725102" y="1309622"/>
            <a:ext cx="589915" cy="353695"/>
          </a:xfrm>
          <a:prstGeom prst="rect">
            <a:avLst/>
          </a:prstGeom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P(C)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102" y="1663204"/>
            <a:ext cx="589915" cy="353695"/>
          </a:xfrm>
          <a:prstGeom prst="rect">
            <a:avLst/>
          </a:prstGeom>
          <a:solidFill>
            <a:srgbClr val="FFFF00"/>
          </a:solidFill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.50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110494" y="4720825"/>
          <a:ext cx="1819275" cy="181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S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R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20955"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89890">
                        <a:lnSpc>
                          <a:spcPts val="244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6985" algn="ctr">
                        <a:lnSpc>
                          <a:spcPts val="23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34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234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6985" algn="ctr">
                        <a:lnSpc>
                          <a:spcPts val="236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9890">
                        <a:lnSpc>
                          <a:spcPts val="2365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9237" y="2924082"/>
          <a:ext cx="1314450" cy="115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 marL="179705" marR="139065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56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6191" y="2923980"/>
          <a:ext cx="1314449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 rowSpan="2">
                  <a:txBody>
                    <a:bodyPr/>
                    <a:lstStyle/>
                    <a:p>
                      <a:pPr marL="170180" marR="157480" algn="ctr">
                        <a:lnSpc>
                          <a:spcPct val="103800"/>
                        </a:lnSpc>
                        <a:spcBef>
                          <a:spcPts val="150"/>
                        </a:spcBef>
                      </a:pPr>
                      <a:r>
                        <a:rPr sz="20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67335">
                        <a:lnSpc>
                          <a:spcPts val="2440"/>
                        </a:lnSpc>
                      </a:pPr>
                      <a:r>
                        <a:rPr sz="2050" spc="-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062895" y="2151976"/>
            <a:ext cx="2077085" cy="2034539"/>
            <a:chOff x="4062895" y="2151976"/>
            <a:chExt cx="2077085" cy="2034539"/>
          </a:xfrm>
        </p:grpSpPr>
        <p:sp>
          <p:nvSpPr>
            <p:cNvPr id="7" name="object 7"/>
            <p:cNvSpPr/>
            <p:nvPr/>
          </p:nvSpPr>
          <p:spPr>
            <a:xfrm>
              <a:off x="4087533" y="2598496"/>
              <a:ext cx="678815" cy="609600"/>
            </a:xfrm>
            <a:custGeom>
              <a:avLst/>
              <a:gdLst/>
              <a:ahLst/>
              <a:cxnLst/>
              <a:rect l="l" t="t" r="r" b="b"/>
              <a:pathLst>
                <a:path w="678814" h="609600">
                  <a:moveTo>
                    <a:pt x="678599" y="0"/>
                  </a:moveTo>
                  <a:lnTo>
                    <a:pt x="0" y="608990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2895" y="3026270"/>
              <a:ext cx="216535" cy="203835"/>
            </a:xfrm>
            <a:custGeom>
              <a:avLst/>
              <a:gdLst/>
              <a:ahLst/>
              <a:cxnLst/>
              <a:rect l="l" t="t" r="r" b="b"/>
              <a:pathLst>
                <a:path w="216535" h="203835">
                  <a:moveTo>
                    <a:pt x="0" y="203339"/>
                  </a:moveTo>
                  <a:lnTo>
                    <a:pt x="216293" y="94780"/>
                  </a:lnTo>
                  <a:lnTo>
                    <a:pt x="131229" y="0"/>
                  </a:lnTo>
                  <a:lnTo>
                    <a:pt x="0" y="203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7533" y="2572384"/>
              <a:ext cx="2027555" cy="635635"/>
            </a:xfrm>
            <a:custGeom>
              <a:avLst/>
              <a:gdLst/>
              <a:ahLst/>
              <a:cxnLst/>
              <a:rect l="l" t="t" r="r" b="b"/>
              <a:pathLst>
                <a:path w="2027554" h="635635">
                  <a:moveTo>
                    <a:pt x="177558" y="545998"/>
                  </a:moveTo>
                  <a:lnTo>
                    <a:pt x="0" y="635101"/>
                  </a:lnTo>
                  <a:lnTo>
                    <a:pt x="107734" y="468185"/>
                  </a:lnTo>
                </a:path>
                <a:path w="2027554" h="635635">
                  <a:moveTo>
                    <a:pt x="1278902" y="0"/>
                  </a:moveTo>
                  <a:lnTo>
                    <a:pt x="2027097" y="635101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20663" y="3029280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91"/>
                  </a:moveTo>
                  <a:lnTo>
                    <a:pt x="219214" y="199631"/>
                  </a:lnTo>
                  <a:lnTo>
                    <a:pt x="82423" y="0"/>
                  </a:lnTo>
                  <a:lnTo>
                    <a:pt x="0" y="97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4684" y="3043605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652" y="0"/>
                  </a:moveTo>
                  <a:lnTo>
                    <a:pt x="179946" y="163880"/>
                  </a:lnTo>
                  <a:lnTo>
                    <a:pt x="0" y="79705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9386" y="216086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9386" y="2160866"/>
              <a:ext cx="1575435" cy="1986280"/>
            </a:xfrm>
            <a:custGeom>
              <a:avLst/>
              <a:gdLst/>
              <a:ahLst/>
              <a:cxnLst/>
              <a:rect l="l" t="t" r="r" b="b"/>
              <a:pathLst>
                <a:path w="1575435" h="1986279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1"/>
                  </a:lnTo>
                  <a:lnTo>
                    <a:pt x="52817" y="439011"/>
                  </a:lnTo>
                  <a:lnTo>
                    <a:pt x="80902" y="468380"/>
                  </a:lnTo>
                  <a:lnTo>
                    <a:pt x="114159" y="495628"/>
                  </a:lnTo>
                  <a:lnTo>
                    <a:pt x="152199" y="520528"/>
                  </a:lnTo>
                  <a:lnTo>
                    <a:pt x="194633" y="542850"/>
                  </a:lnTo>
                  <a:lnTo>
                    <a:pt x="241068" y="562366"/>
                  </a:lnTo>
                  <a:lnTo>
                    <a:pt x="291117" y="578847"/>
                  </a:lnTo>
                  <a:lnTo>
                    <a:pt x="344389" y="592063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3"/>
                  </a:lnTo>
                  <a:lnTo>
                    <a:pt x="748173" y="578847"/>
                  </a:lnTo>
                  <a:lnTo>
                    <a:pt x="798222" y="562366"/>
                  </a:lnTo>
                  <a:lnTo>
                    <a:pt x="844658" y="542850"/>
                  </a:lnTo>
                  <a:lnTo>
                    <a:pt x="887091" y="520528"/>
                  </a:lnTo>
                  <a:lnTo>
                    <a:pt x="925132" y="495628"/>
                  </a:lnTo>
                  <a:lnTo>
                    <a:pt x="958389" y="468380"/>
                  </a:lnTo>
                  <a:lnTo>
                    <a:pt x="986474" y="439011"/>
                  </a:lnTo>
                  <a:lnTo>
                    <a:pt x="1008997" y="407751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  <a:path w="1575435" h="1986279">
                  <a:moveTo>
                    <a:pt x="1575244" y="1490319"/>
                  </a:moveTo>
                  <a:lnTo>
                    <a:pt x="948842" y="198622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62269" y="3972788"/>
              <a:ext cx="222885" cy="194945"/>
            </a:xfrm>
            <a:custGeom>
              <a:avLst/>
              <a:gdLst/>
              <a:ahLst/>
              <a:cxnLst/>
              <a:rect l="l" t="t" r="r" b="b"/>
              <a:pathLst>
                <a:path w="222885" h="194945">
                  <a:moveTo>
                    <a:pt x="0" y="194856"/>
                  </a:moveTo>
                  <a:lnTo>
                    <a:pt x="222592" y="99860"/>
                  </a:lnTo>
                  <a:lnTo>
                    <a:pt x="143548" y="0"/>
                  </a:lnTo>
                  <a:lnTo>
                    <a:pt x="0" y="19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6232" y="3720795"/>
              <a:ext cx="1574800" cy="443865"/>
            </a:xfrm>
            <a:custGeom>
              <a:avLst/>
              <a:gdLst/>
              <a:ahLst/>
              <a:cxnLst/>
              <a:rect l="l" t="t" r="r" b="b"/>
              <a:pathLst>
                <a:path w="1574800" h="443864">
                  <a:moveTo>
                    <a:pt x="1574723" y="348310"/>
                  </a:moveTo>
                  <a:lnTo>
                    <a:pt x="1391996" y="426300"/>
                  </a:lnTo>
                  <a:lnTo>
                    <a:pt x="1509826" y="266344"/>
                  </a:lnTo>
                </a:path>
                <a:path w="1574800" h="443864">
                  <a:moveTo>
                    <a:pt x="0" y="0"/>
                  </a:moveTo>
                  <a:lnTo>
                    <a:pt x="521995" y="443699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4324" y="3986199"/>
              <a:ext cx="219710" cy="200025"/>
            </a:xfrm>
            <a:custGeom>
              <a:avLst/>
              <a:gdLst/>
              <a:ahLst/>
              <a:cxnLst/>
              <a:rect l="l" t="t" r="r" b="b"/>
              <a:pathLst>
                <a:path w="219710" h="200025">
                  <a:moveTo>
                    <a:pt x="0" y="97040"/>
                  </a:moveTo>
                  <a:lnTo>
                    <a:pt x="219138" y="199732"/>
                  </a:lnTo>
                  <a:lnTo>
                    <a:pt x="82473" y="0"/>
                  </a:lnTo>
                  <a:lnTo>
                    <a:pt x="0" y="97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38345" y="4000537"/>
              <a:ext cx="180340" cy="164465"/>
            </a:xfrm>
            <a:custGeom>
              <a:avLst/>
              <a:gdLst/>
              <a:ahLst/>
              <a:cxnLst/>
              <a:rect l="l" t="t" r="r" b="b"/>
              <a:pathLst>
                <a:path w="180339" h="164464">
                  <a:moveTo>
                    <a:pt x="67703" y="0"/>
                  </a:moveTo>
                  <a:lnTo>
                    <a:pt x="179882" y="163957"/>
                  </a:lnTo>
                  <a:lnTo>
                    <a:pt x="0" y="79654"/>
                  </a:lnTo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06569" y="2284076"/>
            <a:ext cx="6762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Cloudy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83770" y="3194786"/>
            <a:ext cx="1057275" cy="628015"/>
            <a:chOff x="5883770" y="3194786"/>
            <a:chExt cx="1057275" cy="628015"/>
          </a:xfrm>
        </p:grpSpPr>
        <p:sp>
          <p:nvSpPr>
            <p:cNvPr id="20" name="object 20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27"/>
                  </a:moveTo>
                  <a:lnTo>
                    <a:pt x="13724" y="37483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lnTo>
                    <a:pt x="1035795" y="269366"/>
                  </a:lnTo>
                  <a:lnTo>
                    <a:pt x="1008997" y="202089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92660" y="3203676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27"/>
                  </a:moveTo>
                  <a:lnTo>
                    <a:pt x="1025567" y="235011"/>
                  </a:lnTo>
                  <a:lnTo>
                    <a:pt x="986474" y="170829"/>
                  </a:lnTo>
                  <a:lnTo>
                    <a:pt x="958389" y="141461"/>
                  </a:lnTo>
                  <a:lnTo>
                    <a:pt x="925132" y="114212"/>
                  </a:lnTo>
                  <a:lnTo>
                    <a:pt x="887091" y="89312"/>
                  </a:lnTo>
                  <a:lnTo>
                    <a:pt x="844658" y="66990"/>
                  </a:lnTo>
                  <a:lnTo>
                    <a:pt x="798222" y="47474"/>
                  </a:lnTo>
                  <a:lnTo>
                    <a:pt x="748173" y="30993"/>
                  </a:lnTo>
                  <a:lnTo>
                    <a:pt x="694901" y="17777"/>
                  </a:lnTo>
                  <a:lnTo>
                    <a:pt x="638796" y="8053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3"/>
                  </a:lnTo>
                  <a:lnTo>
                    <a:pt x="344389" y="17777"/>
                  </a:lnTo>
                  <a:lnTo>
                    <a:pt x="291117" y="30993"/>
                  </a:lnTo>
                  <a:lnTo>
                    <a:pt x="241068" y="47474"/>
                  </a:lnTo>
                  <a:lnTo>
                    <a:pt x="194633" y="66990"/>
                  </a:lnTo>
                  <a:lnTo>
                    <a:pt x="152199" y="89312"/>
                  </a:lnTo>
                  <a:lnTo>
                    <a:pt x="114159" y="114212"/>
                  </a:lnTo>
                  <a:lnTo>
                    <a:pt x="80902" y="141461"/>
                  </a:lnTo>
                  <a:lnTo>
                    <a:pt x="52817" y="170829"/>
                  </a:lnTo>
                  <a:lnTo>
                    <a:pt x="30294" y="202089"/>
                  </a:lnTo>
                  <a:lnTo>
                    <a:pt x="3496" y="269366"/>
                  </a:lnTo>
                  <a:lnTo>
                    <a:pt x="0" y="304927"/>
                  </a:lnTo>
                  <a:lnTo>
                    <a:pt x="3496" y="340484"/>
                  </a:lnTo>
                  <a:lnTo>
                    <a:pt x="30294" y="407757"/>
                  </a:lnTo>
                  <a:lnTo>
                    <a:pt x="52817" y="439016"/>
                  </a:lnTo>
                  <a:lnTo>
                    <a:pt x="80902" y="468383"/>
                  </a:lnTo>
                  <a:lnTo>
                    <a:pt x="114159" y="495631"/>
                  </a:lnTo>
                  <a:lnTo>
                    <a:pt x="152199" y="520530"/>
                  </a:lnTo>
                  <a:lnTo>
                    <a:pt x="194633" y="542851"/>
                  </a:lnTo>
                  <a:lnTo>
                    <a:pt x="241068" y="562367"/>
                  </a:lnTo>
                  <a:lnTo>
                    <a:pt x="291117" y="578847"/>
                  </a:lnTo>
                  <a:lnTo>
                    <a:pt x="344389" y="592064"/>
                  </a:lnTo>
                  <a:lnTo>
                    <a:pt x="400495" y="601787"/>
                  </a:lnTo>
                  <a:lnTo>
                    <a:pt x="459043" y="607789"/>
                  </a:lnTo>
                  <a:lnTo>
                    <a:pt x="519645" y="609841"/>
                  </a:lnTo>
                  <a:lnTo>
                    <a:pt x="580247" y="607789"/>
                  </a:lnTo>
                  <a:lnTo>
                    <a:pt x="638796" y="601787"/>
                  </a:lnTo>
                  <a:lnTo>
                    <a:pt x="694901" y="592064"/>
                  </a:lnTo>
                  <a:lnTo>
                    <a:pt x="748173" y="578847"/>
                  </a:lnTo>
                  <a:lnTo>
                    <a:pt x="798222" y="562367"/>
                  </a:lnTo>
                  <a:lnTo>
                    <a:pt x="844658" y="542851"/>
                  </a:lnTo>
                  <a:lnTo>
                    <a:pt x="887091" y="520530"/>
                  </a:lnTo>
                  <a:lnTo>
                    <a:pt x="925132" y="495631"/>
                  </a:lnTo>
                  <a:lnTo>
                    <a:pt x="958389" y="468383"/>
                  </a:lnTo>
                  <a:lnTo>
                    <a:pt x="986474" y="439016"/>
                  </a:lnTo>
                  <a:lnTo>
                    <a:pt x="1008997" y="407757"/>
                  </a:lnTo>
                  <a:lnTo>
                    <a:pt x="1035795" y="340484"/>
                  </a:lnTo>
                  <a:lnTo>
                    <a:pt x="1039291" y="304927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90526" y="3326885"/>
            <a:ext cx="45593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Rain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08998" y="3215030"/>
            <a:ext cx="1360805" cy="640080"/>
            <a:chOff x="3108998" y="3215030"/>
            <a:chExt cx="1360805" cy="640080"/>
          </a:xfrm>
        </p:grpSpPr>
        <p:sp>
          <p:nvSpPr>
            <p:cNvPr id="24" name="object 24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0" y="311111"/>
                  </a:moveTo>
                  <a:lnTo>
                    <a:pt x="12105" y="370229"/>
                  </a:lnTo>
                  <a:lnTo>
                    <a:pt x="46920" y="425602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lnTo>
                    <a:pt x="1339608" y="281150"/>
                  </a:lnTo>
                  <a:lnTo>
                    <a:pt x="1315867" y="223774"/>
                  </a:lnTo>
                  <a:lnTo>
                    <a:pt x="1270540" y="170664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7888" y="3223920"/>
              <a:ext cx="1343025" cy="622300"/>
            </a:xfrm>
            <a:custGeom>
              <a:avLst/>
              <a:gdLst/>
              <a:ahLst/>
              <a:cxnLst/>
              <a:rect l="l" t="t" r="r" b="b"/>
              <a:pathLst>
                <a:path w="1343025" h="622300">
                  <a:moveTo>
                    <a:pt x="1342682" y="311111"/>
                  </a:moveTo>
                  <a:lnTo>
                    <a:pt x="1330576" y="251994"/>
                  </a:lnTo>
                  <a:lnTo>
                    <a:pt x="1295761" y="196621"/>
                  </a:lnTo>
                  <a:lnTo>
                    <a:pt x="1240486" y="146035"/>
                  </a:lnTo>
                  <a:lnTo>
                    <a:pt x="1205879" y="122863"/>
                  </a:lnTo>
                  <a:lnTo>
                    <a:pt x="1167002" y="101279"/>
                  </a:lnTo>
                  <a:lnTo>
                    <a:pt x="1124134" y="81414"/>
                  </a:lnTo>
                  <a:lnTo>
                    <a:pt x="1077559" y="63397"/>
                  </a:lnTo>
                  <a:lnTo>
                    <a:pt x="1027557" y="47360"/>
                  </a:lnTo>
                  <a:lnTo>
                    <a:pt x="974409" y="33432"/>
                  </a:lnTo>
                  <a:lnTo>
                    <a:pt x="918397" y="21744"/>
                  </a:lnTo>
                  <a:lnTo>
                    <a:pt x="859803" y="12426"/>
                  </a:lnTo>
                  <a:lnTo>
                    <a:pt x="798906" y="5609"/>
                  </a:lnTo>
                  <a:lnTo>
                    <a:pt x="735990" y="1424"/>
                  </a:lnTo>
                  <a:lnTo>
                    <a:pt x="671334" y="0"/>
                  </a:lnTo>
                  <a:lnTo>
                    <a:pt x="606681" y="1424"/>
                  </a:lnTo>
                  <a:lnTo>
                    <a:pt x="543766" y="5609"/>
                  </a:lnTo>
                  <a:lnTo>
                    <a:pt x="482871" y="12426"/>
                  </a:lnTo>
                  <a:lnTo>
                    <a:pt x="424278" y="21744"/>
                  </a:lnTo>
                  <a:lnTo>
                    <a:pt x="368267" y="33432"/>
                  </a:lnTo>
                  <a:lnTo>
                    <a:pt x="315121" y="47360"/>
                  </a:lnTo>
                  <a:lnTo>
                    <a:pt x="265119" y="63397"/>
                  </a:lnTo>
                  <a:lnTo>
                    <a:pt x="218545" y="81414"/>
                  </a:lnTo>
                  <a:lnTo>
                    <a:pt x="175678" y="101279"/>
                  </a:lnTo>
                  <a:lnTo>
                    <a:pt x="136801" y="122863"/>
                  </a:lnTo>
                  <a:lnTo>
                    <a:pt x="102195" y="146035"/>
                  </a:lnTo>
                  <a:lnTo>
                    <a:pt x="72141" y="170664"/>
                  </a:lnTo>
                  <a:lnTo>
                    <a:pt x="26814" y="223774"/>
                  </a:lnTo>
                  <a:lnTo>
                    <a:pt x="3073" y="281150"/>
                  </a:lnTo>
                  <a:lnTo>
                    <a:pt x="0" y="311111"/>
                  </a:lnTo>
                  <a:lnTo>
                    <a:pt x="3073" y="341073"/>
                  </a:lnTo>
                  <a:lnTo>
                    <a:pt x="26814" y="398449"/>
                  </a:lnTo>
                  <a:lnTo>
                    <a:pt x="72141" y="451559"/>
                  </a:lnTo>
                  <a:lnTo>
                    <a:pt x="102195" y="476188"/>
                  </a:lnTo>
                  <a:lnTo>
                    <a:pt x="136801" y="499360"/>
                  </a:lnTo>
                  <a:lnTo>
                    <a:pt x="175678" y="520944"/>
                  </a:lnTo>
                  <a:lnTo>
                    <a:pt x="218545" y="540809"/>
                  </a:lnTo>
                  <a:lnTo>
                    <a:pt x="265119" y="558826"/>
                  </a:lnTo>
                  <a:lnTo>
                    <a:pt x="315121" y="574863"/>
                  </a:lnTo>
                  <a:lnTo>
                    <a:pt x="368267" y="588791"/>
                  </a:lnTo>
                  <a:lnTo>
                    <a:pt x="424278" y="600479"/>
                  </a:lnTo>
                  <a:lnTo>
                    <a:pt x="482871" y="609796"/>
                  </a:lnTo>
                  <a:lnTo>
                    <a:pt x="543766" y="616613"/>
                  </a:lnTo>
                  <a:lnTo>
                    <a:pt x="606681" y="620799"/>
                  </a:lnTo>
                  <a:lnTo>
                    <a:pt x="671334" y="622223"/>
                  </a:lnTo>
                  <a:lnTo>
                    <a:pt x="735990" y="620799"/>
                  </a:lnTo>
                  <a:lnTo>
                    <a:pt x="798906" y="616613"/>
                  </a:lnTo>
                  <a:lnTo>
                    <a:pt x="859803" y="609796"/>
                  </a:lnTo>
                  <a:lnTo>
                    <a:pt x="918397" y="600479"/>
                  </a:lnTo>
                  <a:lnTo>
                    <a:pt x="974409" y="588791"/>
                  </a:lnTo>
                  <a:lnTo>
                    <a:pt x="1027557" y="574863"/>
                  </a:lnTo>
                  <a:lnTo>
                    <a:pt x="1077559" y="558826"/>
                  </a:lnTo>
                  <a:lnTo>
                    <a:pt x="1124134" y="540809"/>
                  </a:lnTo>
                  <a:lnTo>
                    <a:pt x="1167002" y="520944"/>
                  </a:lnTo>
                  <a:lnTo>
                    <a:pt x="1205879" y="499360"/>
                  </a:lnTo>
                  <a:lnTo>
                    <a:pt x="1240486" y="476188"/>
                  </a:lnTo>
                  <a:lnTo>
                    <a:pt x="1270540" y="451559"/>
                  </a:lnTo>
                  <a:lnTo>
                    <a:pt x="1315867" y="398449"/>
                  </a:lnTo>
                  <a:lnTo>
                    <a:pt x="1339608" y="341073"/>
                  </a:lnTo>
                  <a:lnTo>
                    <a:pt x="1342682" y="311111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58350" y="3353314"/>
            <a:ext cx="8509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5" dirty="0">
                <a:latin typeface="Arial"/>
                <a:cs typeface="Arial"/>
              </a:rPr>
              <a:t>Sprinkler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39157" y="4085056"/>
            <a:ext cx="1057275" cy="627380"/>
            <a:chOff x="4539157" y="4085056"/>
            <a:chExt cx="1057275" cy="627380"/>
          </a:xfrm>
        </p:grpSpPr>
        <p:sp>
          <p:nvSpPr>
            <p:cNvPr id="28" name="object 28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0" y="304914"/>
                  </a:moveTo>
                  <a:lnTo>
                    <a:pt x="13724" y="374829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lnTo>
                    <a:pt x="1035795" y="269354"/>
                  </a:lnTo>
                  <a:lnTo>
                    <a:pt x="1008997" y="202078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47869" y="4093768"/>
              <a:ext cx="1039494" cy="610235"/>
            </a:xfrm>
            <a:custGeom>
              <a:avLst/>
              <a:gdLst/>
              <a:ahLst/>
              <a:cxnLst/>
              <a:rect l="l" t="t" r="r" b="b"/>
              <a:pathLst>
                <a:path w="1039495" h="610235">
                  <a:moveTo>
                    <a:pt x="1039291" y="304914"/>
                  </a:moveTo>
                  <a:lnTo>
                    <a:pt x="1025567" y="234999"/>
                  </a:lnTo>
                  <a:lnTo>
                    <a:pt x="986474" y="170819"/>
                  </a:lnTo>
                  <a:lnTo>
                    <a:pt x="958389" y="141452"/>
                  </a:lnTo>
                  <a:lnTo>
                    <a:pt x="925132" y="114204"/>
                  </a:lnTo>
                  <a:lnTo>
                    <a:pt x="887091" y="89306"/>
                  </a:lnTo>
                  <a:lnTo>
                    <a:pt x="844658" y="66985"/>
                  </a:lnTo>
                  <a:lnTo>
                    <a:pt x="798222" y="47470"/>
                  </a:lnTo>
                  <a:lnTo>
                    <a:pt x="748173" y="30991"/>
                  </a:lnTo>
                  <a:lnTo>
                    <a:pt x="694901" y="17775"/>
                  </a:lnTo>
                  <a:lnTo>
                    <a:pt x="638796" y="8052"/>
                  </a:lnTo>
                  <a:lnTo>
                    <a:pt x="580247" y="2051"/>
                  </a:lnTo>
                  <a:lnTo>
                    <a:pt x="519645" y="0"/>
                  </a:lnTo>
                  <a:lnTo>
                    <a:pt x="459043" y="2051"/>
                  </a:lnTo>
                  <a:lnTo>
                    <a:pt x="400495" y="8052"/>
                  </a:lnTo>
                  <a:lnTo>
                    <a:pt x="344389" y="17775"/>
                  </a:lnTo>
                  <a:lnTo>
                    <a:pt x="291117" y="30991"/>
                  </a:lnTo>
                  <a:lnTo>
                    <a:pt x="241068" y="47470"/>
                  </a:lnTo>
                  <a:lnTo>
                    <a:pt x="194633" y="66985"/>
                  </a:lnTo>
                  <a:lnTo>
                    <a:pt x="152199" y="89306"/>
                  </a:lnTo>
                  <a:lnTo>
                    <a:pt x="114159" y="114204"/>
                  </a:lnTo>
                  <a:lnTo>
                    <a:pt x="80902" y="141452"/>
                  </a:lnTo>
                  <a:lnTo>
                    <a:pt x="52817" y="170819"/>
                  </a:lnTo>
                  <a:lnTo>
                    <a:pt x="30294" y="202078"/>
                  </a:lnTo>
                  <a:lnTo>
                    <a:pt x="3496" y="269354"/>
                  </a:lnTo>
                  <a:lnTo>
                    <a:pt x="0" y="304914"/>
                  </a:lnTo>
                  <a:lnTo>
                    <a:pt x="3496" y="340474"/>
                  </a:lnTo>
                  <a:lnTo>
                    <a:pt x="30294" y="407750"/>
                  </a:lnTo>
                  <a:lnTo>
                    <a:pt x="52817" y="439008"/>
                  </a:lnTo>
                  <a:lnTo>
                    <a:pt x="80902" y="468376"/>
                  </a:lnTo>
                  <a:lnTo>
                    <a:pt x="114159" y="495623"/>
                  </a:lnTo>
                  <a:lnTo>
                    <a:pt x="152199" y="520522"/>
                  </a:lnTo>
                  <a:lnTo>
                    <a:pt x="194633" y="542843"/>
                  </a:lnTo>
                  <a:lnTo>
                    <a:pt x="241068" y="562357"/>
                  </a:lnTo>
                  <a:lnTo>
                    <a:pt x="291117" y="578837"/>
                  </a:lnTo>
                  <a:lnTo>
                    <a:pt x="344389" y="592052"/>
                  </a:lnTo>
                  <a:lnTo>
                    <a:pt x="400495" y="601775"/>
                  </a:lnTo>
                  <a:lnTo>
                    <a:pt x="459043" y="607777"/>
                  </a:lnTo>
                  <a:lnTo>
                    <a:pt x="519645" y="609828"/>
                  </a:lnTo>
                  <a:lnTo>
                    <a:pt x="580247" y="607777"/>
                  </a:lnTo>
                  <a:lnTo>
                    <a:pt x="638796" y="601775"/>
                  </a:lnTo>
                  <a:lnTo>
                    <a:pt x="694901" y="592052"/>
                  </a:lnTo>
                  <a:lnTo>
                    <a:pt x="748173" y="578837"/>
                  </a:lnTo>
                  <a:lnTo>
                    <a:pt x="798222" y="562357"/>
                  </a:lnTo>
                  <a:lnTo>
                    <a:pt x="844658" y="542843"/>
                  </a:lnTo>
                  <a:lnTo>
                    <a:pt x="887091" y="520522"/>
                  </a:lnTo>
                  <a:lnTo>
                    <a:pt x="925132" y="495623"/>
                  </a:lnTo>
                  <a:lnTo>
                    <a:pt x="958389" y="468376"/>
                  </a:lnTo>
                  <a:lnTo>
                    <a:pt x="986474" y="439008"/>
                  </a:lnTo>
                  <a:lnTo>
                    <a:pt x="1008997" y="407750"/>
                  </a:lnTo>
                  <a:lnTo>
                    <a:pt x="1035795" y="340474"/>
                  </a:lnTo>
                  <a:lnTo>
                    <a:pt x="1039291" y="304914"/>
                  </a:lnTo>
                  <a:close/>
                </a:path>
              </a:pathLst>
            </a:custGeom>
            <a:ln w="1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84750" y="4147267"/>
            <a:ext cx="583565" cy="485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785">
              <a:lnSpc>
                <a:spcPts val="1650"/>
              </a:lnSpc>
              <a:spcBef>
                <a:spcPts val="425"/>
              </a:spcBef>
            </a:pPr>
            <a:r>
              <a:rPr sz="1650" spc="-5" dirty="0">
                <a:latin typeface="Arial"/>
                <a:cs typeface="Arial"/>
              </a:rPr>
              <a:t>Wet 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Grass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46</a:t>
            </a:fld>
            <a:endParaRPr spc="20" dirty="0"/>
          </a:p>
        </p:txBody>
      </p:sp>
      <p:sp>
        <p:nvSpPr>
          <p:cNvPr id="31" name="object 31"/>
          <p:cNvSpPr txBox="1"/>
          <p:nvPr/>
        </p:nvSpPr>
        <p:spPr>
          <a:xfrm>
            <a:off x="4725102" y="1309622"/>
            <a:ext cx="589915" cy="353695"/>
          </a:xfrm>
          <a:prstGeom prst="rect">
            <a:avLst/>
          </a:prstGeom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P(C)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5102" y="1663204"/>
            <a:ext cx="589915" cy="353695"/>
          </a:xfrm>
          <a:prstGeom prst="rect">
            <a:avLst/>
          </a:prstGeom>
          <a:solidFill>
            <a:srgbClr val="FFFF00"/>
          </a:solidFill>
          <a:ln w="1742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latin typeface="Times New Roman"/>
                <a:cs typeface="Times New Roman"/>
              </a:rPr>
              <a:t>.50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3730">
              <a:lnSpc>
                <a:spcPts val="2635"/>
              </a:lnSpc>
            </a:pPr>
            <a:r>
              <a:rPr spc="60" dirty="0"/>
              <a:t>Sampling</a:t>
            </a:r>
            <a:r>
              <a:rPr spc="220" dirty="0"/>
              <a:t> </a:t>
            </a:r>
            <a:r>
              <a:rPr spc="110" dirty="0"/>
              <a:t>from</a:t>
            </a:r>
            <a:r>
              <a:rPr spc="254" dirty="0"/>
              <a:t> </a:t>
            </a:r>
            <a:r>
              <a:rPr spc="30" dirty="0"/>
              <a:t>an</a:t>
            </a:r>
            <a:r>
              <a:rPr spc="254" dirty="0"/>
              <a:t> </a:t>
            </a:r>
            <a:r>
              <a:rPr spc="120" dirty="0"/>
              <a:t>empty</a:t>
            </a:r>
            <a:r>
              <a:rPr spc="265" dirty="0"/>
              <a:t> </a:t>
            </a:r>
            <a:r>
              <a:rPr spc="65" dirty="0"/>
              <a:t>network</a:t>
            </a:r>
            <a:r>
              <a:rPr spc="275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3398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0" dirty="0">
                <a:latin typeface="Tahoma"/>
                <a:cs typeface="Tahoma"/>
              </a:rPr>
              <a:t>Probability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that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spc="100" dirty="0">
                <a:latin typeface="Bookman Old Style"/>
                <a:cs typeface="Bookman Old Style"/>
              </a:rPr>
              <a:t>PriorSample</a:t>
            </a:r>
            <a:r>
              <a:rPr sz="2050" b="0" spc="-50" dirty="0">
                <a:latin typeface="Bookman Old Style"/>
                <a:cs typeface="Bookman Old Style"/>
              </a:rPr>
              <a:t> </a:t>
            </a:r>
            <a:r>
              <a:rPr sz="2050" spc="-150" dirty="0">
                <a:latin typeface="Tahoma"/>
                <a:cs typeface="Tahoma"/>
              </a:rPr>
              <a:t>generates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particular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event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4555" y="1832023"/>
            <a:ext cx="1267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18159" algn="l"/>
                <a:tab pos="1147445" algn="l"/>
              </a:tabLst>
            </a:pPr>
            <a:r>
              <a:rPr sz="140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14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140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140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14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8888" y="1857930"/>
            <a:ext cx="375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0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415" y="1832023"/>
            <a:ext cx="3110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33500" algn="l"/>
                <a:tab pos="2360930" algn="l"/>
                <a:tab pos="2990215" algn="l"/>
              </a:tabLst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	i	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	</a:t>
            </a:r>
            <a:r>
              <a:rPr sz="14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0660" y="1659800"/>
            <a:ext cx="61087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62915" algn="l"/>
                <a:tab pos="840740" algn="l"/>
                <a:tab pos="2445385" algn="l"/>
                <a:tab pos="5373370" algn="l"/>
              </a:tabLst>
            </a:pP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	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-60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100" b="0" i="1" spc="-52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pa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291" y="4297855"/>
            <a:ext cx="30276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87295" algn="l"/>
              </a:tabLst>
            </a:pPr>
            <a:r>
              <a:rPr sz="140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40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114" dirty="0">
                <a:solidFill>
                  <a:srgbClr val="990099"/>
                </a:solidFill>
                <a:latin typeface="Lucida Sans Unicode"/>
                <a:cs typeface="Lucida Sans Unicode"/>
              </a:rPr>
              <a:t>→∞</a:t>
            </a:r>
            <a:r>
              <a:rPr sz="1400" dirty="0">
                <a:solidFill>
                  <a:srgbClr val="990099"/>
                </a:solidFill>
                <a:latin typeface="Lucida Sans Unicode"/>
                <a:cs typeface="Lucida Sans Unicode"/>
              </a:rPr>
              <a:t>	</a:t>
            </a:r>
            <a:r>
              <a:rPr sz="140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140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114" dirty="0">
                <a:solidFill>
                  <a:srgbClr val="990099"/>
                </a:solidFill>
                <a:latin typeface="Lucida Sans Unicode"/>
                <a:cs typeface="Lucida Sans Unicode"/>
              </a:rPr>
              <a:t>→∞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2200" y="2029173"/>
            <a:ext cx="7867650" cy="2382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2050" spc="-105" dirty="0">
                <a:latin typeface="Tahoma"/>
                <a:cs typeface="Tahoma"/>
              </a:rPr>
              <a:t>i.e.,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prior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7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sz="2100" b="0" i="1" spc="-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t,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7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8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9</a:t>
            </a:r>
            <a:r>
              <a:rPr sz="2050" spc="-17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spc="-1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1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9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25" dirty="0">
                <a:solidFill>
                  <a:srgbClr val="990099"/>
                </a:solidFill>
                <a:latin typeface="Garamond"/>
                <a:cs typeface="Garamond"/>
              </a:rPr>
              <a:t>324</a:t>
            </a:r>
            <a:r>
              <a:rPr sz="2050" spc="4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t,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75" dirty="0">
                <a:solidFill>
                  <a:srgbClr val="990099"/>
                </a:solidFill>
                <a:latin typeface="Bookman Old Style"/>
                <a:cs typeface="Bookman Old Style"/>
              </a:rPr>
              <a:t>f,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t,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80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spc="8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60" dirty="0">
                <a:latin typeface="Tahoma"/>
                <a:cs typeface="Tahoma"/>
              </a:rPr>
              <a:t>Let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PS</a:t>
            </a:r>
            <a:r>
              <a:rPr sz="2100" b="0" i="1" spc="-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5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75" baseline="-1190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9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5" dirty="0">
                <a:latin typeface="Tahoma"/>
                <a:cs typeface="Tahoma"/>
              </a:rPr>
              <a:t>be</a:t>
            </a:r>
            <a:r>
              <a:rPr sz="2050" spc="-125" dirty="0">
                <a:latin typeface="Tahoma"/>
                <a:cs typeface="Tahoma"/>
              </a:rPr>
              <a:t> the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</a:t>
            </a:r>
            <a:r>
              <a:rPr sz="2050" spc="-1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samples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generated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-12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event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100" baseline="-11904">
              <a:latin typeface="Bookman Old Style"/>
              <a:cs typeface="Bookman Old Style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105" dirty="0">
                <a:latin typeface="Tahoma"/>
                <a:cs typeface="Tahoma"/>
              </a:rPr>
              <a:t>The</a:t>
            </a:r>
            <a:r>
              <a:rPr sz="2050" spc="-95" dirty="0">
                <a:latin typeface="Tahoma"/>
                <a:cs typeface="Tahoma"/>
              </a:rPr>
              <a:t>n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220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endParaRPr sz="2050">
              <a:latin typeface="Tahoma"/>
              <a:cs typeface="Tahoma"/>
            </a:endParaRPr>
          </a:p>
          <a:p>
            <a:pPr marL="463550">
              <a:lnSpc>
                <a:spcPct val="100000"/>
              </a:lnSpc>
              <a:spcBef>
                <a:spcPts val="1560"/>
              </a:spcBef>
              <a:tabLst>
                <a:tab pos="937260" algn="l"/>
                <a:tab pos="2938145" algn="l"/>
                <a:tab pos="3412490" algn="l"/>
              </a:tabLst>
            </a:pP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li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	</a:t>
            </a:r>
            <a:r>
              <a:rPr sz="2050" b="0" i="1" spc="-75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3075" spc="622" baseline="13550" dirty="0">
                <a:solidFill>
                  <a:srgbClr val="990099"/>
                </a:solidFill>
                <a:latin typeface="Garamond"/>
                <a:cs typeface="Garamond"/>
              </a:rPr>
              <a:t>ˆ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3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	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li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m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	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37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-43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14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050">
              <a:latin typeface="Bookman Old Style"/>
              <a:cs typeface="Bookman Old Sty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2200" y="4436522"/>
            <a:ext cx="6674484" cy="17570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527300">
              <a:lnSpc>
                <a:spcPct val="100000"/>
              </a:lnSpc>
              <a:spcBef>
                <a:spcPts val="430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37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-43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22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2526665">
              <a:lnSpc>
                <a:spcPct val="100000"/>
              </a:lnSpc>
              <a:spcBef>
                <a:spcPts val="335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 </a:t>
            </a:r>
            <a:r>
              <a:rPr sz="2050" spc="-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9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75" baseline="-1190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50800" marR="43180" indent="81915">
              <a:lnSpc>
                <a:spcPct val="163400"/>
              </a:lnSpc>
              <a:spcBef>
                <a:spcPts val="5"/>
              </a:spcBef>
            </a:pPr>
            <a:r>
              <a:rPr sz="2050" spc="-50" dirty="0">
                <a:latin typeface="Tahoma"/>
                <a:cs typeface="Tahoma"/>
              </a:rPr>
              <a:t>Tha</a:t>
            </a:r>
            <a:r>
              <a:rPr sz="2050" spc="-25" dirty="0">
                <a:latin typeface="Tahoma"/>
                <a:cs typeface="Tahoma"/>
              </a:rPr>
              <a:t>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is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estimates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derive</a:t>
            </a:r>
            <a:r>
              <a:rPr sz="2050" spc="-160" dirty="0">
                <a:latin typeface="Tahoma"/>
                <a:cs typeface="Tahoma"/>
              </a:rPr>
              <a:t>d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fro</a:t>
            </a:r>
            <a:r>
              <a:rPr sz="2050" spc="-190" dirty="0">
                <a:latin typeface="Tahoma"/>
                <a:cs typeface="Tahoma"/>
              </a:rPr>
              <a:t>m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spc="100" dirty="0">
                <a:latin typeface="Bookman Old Style"/>
                <a:cs typeface="Bookman Old Style"/>
              </a:rPr>
              <a:t>PriorSample</a:t>
            </a:r>
            <a:r>
              <a:rPr sz="2050" b="0" spc="-35" dirty="0">
                <a:latin typeface="Bookman Old Style"/>
                <a:cs typeface="Bookman Old Style"/>
              </a:rPr>
              <a:t> 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Tahoma"/>
                <a:cs typeface="Tahoma"/>
              </a:rPr>
              <a:t>consistent  </a:t>
            </a:r>
            <a:r>
              <a:rPr sz="2050" spc="-120" dirty="0">
                <a:latin typeface="Tahoma"/>
                <a:cs typeface="Tahoma"/>
              </a:rPr>
              <a:t>Sh</a:t>
            </a:r>
            <a:r>
              <a:rPr sz="2050" spc="-170" dirty="0">
                <a:latin typeface="Tahoma"/>
                <a:cs typeface="Tahoma"/>
              </a:rPr>
              <a:t>o</a:t>
            </a:r>
            <a:r>
              <a:rPr sz="2050" spc="-130" dirty="0">
                <a:latin typeface="Tahoma"/>
                <a:cs typeface="Tahoma"/>
              </a:rPr>
              <a:t>rthand</a:t>
            </a:r>
            <a:r>
              <a:rPr sz="2050" spc="-90" dirty="0">
                <a:latin typeface="Tahoma"/>
                <a:cs typeface="Tahoma"/>
              </a:rPr>
              <a:t>:</a:t>
            </a:r>
            <a:r>
              <a:rPr sz="2050" spc="235" dirty="0">
                <a:latin typeface="Tahoma"/>
                <a:cs typeface="Tahoma"/>
              </a:rPr>
              <a:t> </a:t>
            </a:r>
            <a:r>
              <a:rPr sz="2050" b="0" i="1" spc="-75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3075" spc="622" baseline="14905" dirty="0">
                <a:solidFill>
                  <a:srgbClr val="990099"/>
                </a:solidFill>
                <a:latin typeface="Garamond"/>
                <a:cs typeface="Garamond"/>
              </a:rPr>
              <a:t>ˆ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3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-8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97" baseline="-11904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2100" spc="-60" baseline="-11904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2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20" dirty="0"/>
              <a:t>Rejection</a:t>
            </a:r>
            <a:r>
              <a:rPr spc="254" dirty="0"/>
              <a:t> </a:t>
            </a:r>
            <a:r>
              <a:rPr spc="50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1463769"/>
            <a:ext cx="509460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104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3075" spc="855" baseline="14905" dirty="0">
                <a:solidFill>
                  <a:srgbClr val="990099"/>
                </a:solidFill>
                <a:latin typeface="Garamond"/>
                <a:cs typeface="Garamond"/>
              </a:rPr>
              <a:t>ˆ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14" dirty="0">
                <a:latin typeface="Tahoma"/>
                <a:cs typeface="Tahoma"/>
              </a:rPr>
              <a:t>estimated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fro</a:t>
            </a:r>
            <a:r>
              <a:rPr sz="2050" spc="-190" dirty="0">
                <a:latin typeface="Tahoma"/>
                <a:cs typeface="Tahoma"/>
              </a:rPr>
              <a:t>m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samples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agreeing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wit</a:t>
            </a:r>
            <a:r>
              <a:rPr sz="2050" spc="-100" dirty="0">
                <a:latin typeface="Tahoma"/>
                <a:cs typeface="Tahoma"/>
              </a:rPr>
              <a:t>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endParaRPr sz="2050">
              <a:latin typeface="Century"/>
              <a:cs typeface="Century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8567" y="2010308"/>
            <a:ext cx="7774305" cy="2394585"/>
            <a:chOff x="1188567" y="2010308"/>
            <a:chExt cx="7774305" cy="2394585"/>
          </a:xfrm>
        </p:grpSpPr>
        <p:sp>
          <p:nvSpPr>
            <p:cNvPr id="5" name="object 5"/>
            <p:cNvSpPr/>
            <p:nvPr/>
          </p:nvSpPr>
          <p:spPr>
            <a:xfrm>
              <a:off x="1188567" y="2017166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5425" y="2022500"/>
              <a:ext cx="0" cy="2369820"/>
            </a:xfrm>
            <a:custGeom>
              <a:avLst/>
              <a:gdLst/>
              <a:ahLst/>
              <a:cxnLst/>
              <a:rect l="l" t="t" r="r" b="b"/>
              <a:pathLst>
                <a:path h="2369820">
                  <a:moveTo>
                    <a:pt x="0" y="236982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55633" y="2022500"/>
              <a:ext cx="0" cy="2369820"/>
            </a:xfrm>
            <a:custGeom>
              <a:avLst/>
              <a:gdLst/>
              <a:ahLst/>
              <a:cxnLst/>
              <a:rect l="l" t="t" r="r" b="b"/>
              <a:pathLst>
                <a:path h="2369820">
                  <a:moveTo>
                    <a:pt x="0" y="236982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8567" y="4397654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51788" y="2095812"/>
            <a:ext cx="7125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60" dirty="0">
                <a:solidFill>
                  <a:srgbClr val="B30000"/>
                </a:solidFill>
                <a:latin typeface="Bookman Old Style"/>
                <a:cs typeface="Bookman Old Style"/>
              </a:rPr>
              <a:t>Rejection-Sampling</a:t>
            </a:r>
            <a:r>
              <a:rPr sz="1700" spc="60" dirty="0">
                <a:latin typeface="Gill Sans MT"/>
                <a:cs typeface="Gill Sans MT"/>
              </a:rPr>
              <a:t>(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6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spc="6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6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-9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45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1700" spc="45" dirty="0">
                <a:latin typeface="Gill Sans MT"/>
                <a:cs typeface="Gill Sans MT"/>
              </a:rPr>
              <a:t>)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estimate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b="0" i="1" spc="65" dirty="0">
                <a:latin typeface="Bookman Old Style"/>
                <a:cs typeface="Bookman Old Style"/>
              </a:rPr>
              <a:t>P</a:t>
            </a:r>
            <a:r>
              <a:rPr sz="1700" b="0" i="1" spc="-260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Arial"/>
                <a:cs typeface="Arial"/>
              </a:rPr>
              <a:t>(</a:t>
            </a:r>
            <a:r>
              <a:rPr sz="1700" b="0" i="1" spc="5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25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48</a:t>
            </a:fld>
            <a:endParaRPr spc="20" dirty="0"/>
          </a:p>
        </p:txBody>
      </p:sp>
      <p:sp>
        <p:nvSpPr>
          <p:cNvPr id="10" name="object 10"/>
          <p:cNvSpPr txBox="1"/>
          <p:nvPr/>
        </p:nvSpPr>
        <p:spPr>
          <a:xfrm>
            <a:off x="1624583" y="2266735"/>
            <a:ext cx="5360035" cy="76644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69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local</a:t>
            </a:r>
            <a:r>
              <a:rPr sz="1700" spc="1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20" dirty="0">
                <a:solidFill>
                  <a:srgbClr val="00007E"/>
                </a:solidFill>
                <a:latin typeface="Century"/>
                <a:cs typeface="Century"/>
              </a:rPr>
              <a:t>variables</a:t>
            </a:r>
            <a:r>
              <a:rPr sz="1700" spc="20" dirty="0">
                <a:latin typeface="Gill Sans MT"/>
                <a:cs typeface="Gill Sans MT"/>
              </a:rPr>
              <a:t>:</a:t>
            </a:r>
            <a:r>
              <a:rPr sz="1700" spc="235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N</a:t>
            </a:r>
            <a:r>
              <a:rPr sz="1700" spc="105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70" dirty="0">
                <a:latin typeface="Gill Sans MT"/>
                <a:cs typeface="Gill Sans MT"/>
              </a:rPr>
              <a:t>vector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counts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95" dirty="0">
                <a:latin typeface="Gill Sans MT"/>
                <a:cs typeface="Gill Sans MT"/>
              </a:rPr>
              <a:t>over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zero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1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b="0" i="1" spc="25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2200" y="3005875"/>
            <a:ext cx="7366634" cy="35109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43610">
              <a:lnSpc>
                <a:spcPct val="100000"/>
              </a:lnSpc>
              <a:spcBef>
                <a:spcPts val="250"/>
              </a:spcBef>
            </a:pP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r>
              <a:rPr sz="1700" spc="-190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b="0" spc="70" dirty="0">
                <a:latin typeface="Bookman Old Style"/>
                <a:cs typeface="Bookman Old Style"/>
              </a:rPr>
              <a:t>Prior-Sampl</a:t>
            </a:r>
            <a:r>
              <a:rPr sz="1700" b="0" spc="130" dirty="0">
                <a:latin typeface="Bookman Old Style"/>
                <a:cs typeface="Bookman Old Style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70" dirty="0">
                <a:solidFill>
                  <a:srgbClr val="004B00"/>
                </a:solidFill>
                <a:latin typeface="Bookman Old Style"/>
                <a:cs typeface="Bookman Old Style"/>
              </a:rPr>
              <a:t>b</a:t>
            </a:r>
            <a:r>
              <a:rPr sz="170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 marL="943610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r>
              <a:rPr sz="1700" spc="60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consistent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with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3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65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endParaRPr sz="1700">
              <a:latin typeface="Century"/>
              <a:cs typeface="Century"/>
            </a:endParaRPr>
          </a:p>
          <a:p>
            <a:pPr marL="532130" marR="2108835" indent="685800">
              <a:lnSpc>
                <a:spcPts val="2200"/>
              </a:lnSpc>
              <a:spcBef>
                <a:spcPts val="85"/>
              </a:spcBef>
            </a:pPr>
            <a:r>
              <a:rPr sz="1700" spc="120" dirty="0">
                <a:latin typeface="Century"/>
                <a:cs typeface="Century"/>
              </a:rPr>
              <a:t>N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-100" dirty="0">
                <a:latin typeface="Gill Sans MT"/>
                <a:cs typeface="Gill Sans MT"/>
              </a:rPr>
              <a:t>]</a:t>
            </a:r>
            <a:r>
              <a:rPr sz="1700" spc="-190" dirty="0">
                <a:latin typeface="Gill Sans MT"/>
                <a:cs typeface="Gill Sans MT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130" dirty="0">
                <a:latin typeface="Century"/>
                <a:cs typeface="Century"/>
              </a:rPr>
              <a:t>N</a:t>
            </a:r>
            <a:r>
              <a:rPr sz="1700" spc="-105" dirty="0">
                <a:latin typeface="Gill Sans MT"/>
                <a:cs typeface="Gill Sans MT"/>
              </a:rPr>
              <a:t>[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35" dirty="0">
                <a:latin typeface="Gill Sans MT"/>
                <a:cs typeface="Gill Sans MT"/>
              </a:rPr>
              <a:t>]+</a:t>
            </a:r>
            <a:r>
              <a:rPr sz="1700" spc="45" dirty="0">
                <a:latin typeface="Gill Sans MT"/>
                <a:cs typeface="Gill Sans MT"/>
              </a:rPr>
              <a:t>1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where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3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o</a:t>
            </a:r>
            <a:r>
              <a:rPr sz="1700" spc="-20" dirty="0">
                <a:latin typeface="Gill Sans MT"/>
                <a:cs typeface="Gill Sans MT"/>
              </a:rPr>
              <a:t>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70" dirty="0">
                <a:solidFill>
                  <a:srgbClr val="004B00"/>
                </a:solidFill>
                <a:latin typeface="Century"/>
                <a:cs typeface="Century"/>
              </a:rPr>
              <a:t>x 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60" dirty="0">
                <a:latin typeface="Bookman Old Style"/>
                <a:cs typeface="Bookman Old Style"/>
              </a:rPr>
              <a:t>Normalize</a:t>
            </a:r>
            <a:r>
              <a:rPr sz="1700" spc="60" dirty="0">
                <a:latin typeface="Gill Sans MT"/>
                <a:cs typeface="Gill Sans MT"/>
              </a:rPr>
              <a:t>(</a:t>
            </a:r>
            <a:r>
              <a:rPr sz="1700" spc="60" dirty="0">
                <a:latin typeface="Century"/>
                <a:cs typeface="Century"/>
              </a:rPr>
              <a:t>N</a:t>
            </a:r>
            <a:r>
              <a:rPr sz="1700" spc="60" dirty="0">
                <a:latin typeface="Gill Sans MT"/>
                <a:cs typeface="Gill Sans MT"/>
              </a:rPr>
              <a:t>[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60" dirty="0">
                <a:latin typeface="Gill Sans MT"/>
                <a:cs typeface="Gill Sans MT"/>
              </a:rPr>
              <a:t>])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700">
              <a:latin typeface="Gill Sans MT"/>
              <a:cs typeface="Gill Sans MT"/>
            </a:endParaRPr>
          </a:p>
          <a:p>
            <a:pPr marL="415925" marR="938530" indent="-365760">
              <a:lnSpc>
                <a:spcPct val="101000"/>
              </a:lnSpc>
              <a:spcBef>
                <a:spcPts val="1185"/>
              </a:spcBef>
            </a:pPr>
            <a:r>
              <a:rPr sz="2050" spc="-80" dirty="0">
                <a:latin typeface="Tahoma"/>
                <a:cs typeface="Tahoma"/>
              </a:rPr>
              <a:t>E.g.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estimate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ain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25" dirty="0">
                <a:latin typeface="Tahoma"/>
                <a:cs typeface="Tahoma"/>
              </a:rPr>
              <a:t>usin</a:t>
            </a:r>
            <a:r>
              <a:rPr sz="2050" spc="-150" dirty="0">
                <a:latin typeface="Tahoma"/>
                <a:cs typeface="Tahoma"/>
              </a:rPr>
              <a:t>g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100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samples  </a:t>
            </a:r>
            <a:r>
              <a:rPr sz="2050" spc="-150" dirty="0">
                <a:latin typeface="Tahoma"/>
                <a:cs typeface="Tahoma"/>
              </a:rPr>
              <a:t>27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samples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</a:t>
            </a:r>
            <a:r>
              <a:rPr sz="2050" spc="-160" dirty="0">
                <a:latin typeface="Tahoma"/>
                <a:cs typeface="Tahoma"/>
              </a:rPr>
              <a:t>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ue</a:t>
            </a:r>
            <a:endParaRPr sz="2050">
              <a:latin typeface="Bookman Old Style"/>
              <a:cs typeface="Bookman Old Style"/>
            </a:endParaRPr>
          </a:p>
          <a:p>
            <a:pPr marL="782320">
              <a:lnSpc>
                <a:spcPct val="100000"/>
              </a:lnSpc>
              <a:spcBef>
                <a:spcPts val="35"/>
              </a:spcBef>
            </a:pPr>
            <a:r>
              <a:rPr sz="2050" spc="-4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these,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8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Rain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7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0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19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Rain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false</a:t>
            </a:r>
            <a:r>
              <a:rPr sz="2050" spc="-10" dirty="0">
                <a:latin typeface="Tahoma"/>
                <a:cs typeface="Tahoma"/>
              </a:rPr>
              <a:t>.</a:t>
            </a:r>
            <a:endParaRPr sz="205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465"/>
              </a:spcBef>
            </a:pPr>
            <a:r>
              <a:rPr sz="2050" spc="-4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3075" spc="-60" baseline="14905" dirty="0">
                <a:solidFill>
                  <a:srgbClr val="990099"/>
                </a:solidFill>
                <a:latin typeface="Garamond"/>
                <a:cs typeface="Garamond"/>
              </a:rPr>
              <a:t>ˆ</a:t>
            </a:r>
            <a:r>
              <a:rPr sz="2050" spc="-4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Rain</a:t>
            </a:r>
            <a:r>
              <a:rPr sz="2050" spc="-4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Sprinkler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spc="85" dirty="0">
                <a:solidFill>
                  <a:srgbClr val="990099"/>
                </a:solidFill>
                <a:latin typeface="Bookman Old Style"/>
                <a:cs typeface="Bookman Old Style"/>
              </a:rPr>
              <a:t>Normalize</a:t>
            </a:r>
            <a:r>
              <a:rPr sz="2050" spc="8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8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sz="2050" spc="85" dirty="0">
                <a:solidFill>
                  <a:srgbClr val="990099"/>
                </a:solidFill>
                <a:latin typeface="Garamond"/>
                <a:cs typeface="Garamond"/>
              </a:rPr>
              <a:t>8</a:t>
            </a:r>
            <a:r>
              <a:rPr sz="205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19</a:t>
            </a:r>
            <a:r>
              <a:rPr sz="2050" spc="55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r>
              <a:rPr sz="2050" spc="5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0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0" dirty="0">
                <a:solidFill>
                  <a:srgbClr val="990099"/>
                </a:solidFill>
                <a:latin typeface="Garamond"/>
                <a:cs typeface="Garamond"/>
              </a:rPr>
              <a:t>296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dirty="0">
                <a:solidFill>
                  <a:srgbClr val="990099"/>
                </a:solidFill>
                <a:latin typeface="Garamond"/>
                <a:cs typeface="Garamond"/>
              </a:rPr>
              <a:t>704</a:t>
            </a:r>
            <a:r>
              <a:rPr sz="2050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sz="205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-85" dirty="0">
                <a:latin typeface="Tahoma"/>
                <a:cs typeface="Tahoma"/>
              </a:rPr>
              <a:t>Similar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basic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real-world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empirical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estimation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procedure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65" dirty="0"/>
              <a:t>Analysis</a:t>
            </a:r>
            <a:r>
              <a:rPr spc="265" dirty="0"/>
              <a:t> </a:t>
            </a:r>
            <a:r>
              <a:rPr spc="105" dirty="0"/>
              <a:t>of</a:t>
            </a:r>
            <a:r>
              <a:rPr spc="254" dirty="0"/>
              <a:t> </a:t>
            </a:r>
            <a:r>
              <a:rPr spc="90" dirty="0"/>
              <a:t>rejection</a:t>
            </a:r>
            <a:r>
              <a:rPr spc="285" dirty="0"/>
              <a:t> </a:t>
            </a:r>
            <a:r>
              <a:rPr spc="50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00" y="1463769"/>
            <a:ext cx="25571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104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3075" spc="855" baseline="14905" dirty="0">
                <a:solidFill>
                  <a:srgbClr val="990099"/>
                </a:solidFill>
                <a:latin typeface="Garamond"/>
                <a:cs typeface="Garamond"/>
              </a:rPr>
              <a:t>ˆ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α</a:t>
            </a:r>
            <a:r>
              <a:rPr sz="2050" spc="140" dirty="0">
                <a:solidFill>
                  <a:srgbClr val="990099"/>
                </a:solidFill>
                <a:latin typeface="Century"/>
                <a:cs typeface="Century"/>
              </a:rPr>
              <a:t>N</a:t>
            </a:r>
            <a:r>
              <a:rPr sz="2100" b="0" i="1" spc="37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-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8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0660" y="1779237"/>
            <a:ext cx="239712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35" dirty="0">
                <a:solidFill>
                  <a:srgbClr val="990099"/>
                </a:solidFill>
                <a:latin typeface="Century"/>
                <a:cs typeface="Century"/>
              </a:rPr>
              <a:t>N</a:t>
            </a:r>
            <a:r>
              <a:rPr sz="2100" b="0" i="1" spc="37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-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8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14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9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3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-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060" y="2096229"/>
            <a:ext cx="180911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≈</a:t>
            </a:r>
            <a:r>
              <a:rPr sz="2050" spc="-7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8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/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0307" y="1463769"/>
            <a:ext cx="3181350" cy="972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5310" marR="113030" indent="-206375">
              <a:lnSpc>
                <a:spcPct val="101000"/>
              </a:lnSpc>
              <a:spcBef>
                <a:spcPts val="90"/>
              </a:spcBef>
            </a:pPr>
            <a:r>
              <a:rPr sz="2050" spc="-100" dirty="0">
                <a:latin typeface="Tahoma"/>
                <a:cs typeface="Tahoma"/>
              </a:rPr>
              <a:t>(algorithm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defn.) 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(n</a:t>
            </a:r>
            <a:r>
              <a:rPr sz="2050" spc="-170" dirty="0">
                <a:latin typeface="Tahoma"/>
                <a:cs typeface="Tahoma"/>
              </a:rPr>
              <a:t>o</a:t>
            </a:r>
            <a:r>
              <a:rPr sz="2050" spc="-110" dirty="0">
                <a:latin typeface="Tahoma"/>
                <a:cs typeface="Tahoma"/>
              </a:rPr>
              <a:t>rmalize</a:t>
            </a:r>
            <a:r>
              <a:rPr sz="2050" spc="-125" dirty="0">
                <a:latin typeface="Tahoma"/>
                <a:cs typeface="Tahoma"/>
              </a:rPr>
              <a:t>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150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b="0" i="1" spc="37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-41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-3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spc="-114" dirty="0">
                <a:latin typeface="Tahoma"/>
                <a:cs typeface="Tahoma"/>
              </a:rPr>
              <a:t>(property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b="0" spc="90" dirty="0">
                <a:latin typeface="Bookman Old Style"/>
                <a:cs typeface="Bookman Old Style"/>
              </a:rPr>
              <a:t>PriorSample</a:t>
            </a:r>
            <a:r>
              <a:rPr sz="2050" spc="9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95" y="2413220"/>
            <a:ext cx="659892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14"/>
              </a:spcBef>
              <a:tabLst>
                <a:tab pos="2044700" algn="l"/>
              </a:tabLst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2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spc="12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spc="12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)	</a:t>
            </a:r>
            <a:r>
              <a:rPr sz="2050" spc="-114" dirty="0">
                <a:latin typeface="Tahoma"/>
                <a:cs typeface="Tahoma"/>
              </a:rPr>
              <a:t>(defn.</a:t>
            </a:r>
            <a:r>
              <a:rPr sz="2050" spc="204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probability)</a:t>
            </a:r>
            <a:endParaRPr sz="2050">
              <a:latin typeface="Tahoma"/>
              <a:cs typeface="Tahoma"/>
            </a:endParaRPr>
          </a:p>
          <a:p>
            <a:pPr marL="12700" marR="89535">
              <a:lnSpc>
                <a:spcPct val="163400"/>
              </a:lnSpc>
            </a:pPr>
            <a:r>
              <a:rPr sz="2050" spc="-140" dirty="0">
                <a:latin typeface="Tahoma"/>
                <a:cs typeface="Tahoma"/>
              </a:rPr>
              <a:t>Hence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rejection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sampling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returns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consistent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posterior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estimates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Problem</a:t>
            </a:r>
            <a:r>
              <a:rPr sz="2050" spc="-75" dirty="0">
                <a:latin typeface="Tahoma"/>
                <a:cs typeface="Tahoma"/>
              </a:rPr>
              <a:t>:</a:t>
            </a:r>
            <a:r>
              <a:rPr sz="2050" spc="24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ho</a:t>
            </a:r>
            <a:r>
              <a:rPr sz="2050" spc="-95" dirty="0">
                <a:latin typeface="Tahoma"/>
                <a:cs typeface="Tahoma"/>
              </a:rPr>
              <a:t>p</a:t>
            </a:r>
            <a:r>
              <a:rPr sz="2050" spc="-135" dirty="0">
                <a:latin typeface="Tahoma"/>
                <a:cs typeface="Tahoma"/>
              </a:rPr>
              <a:t>elessly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ex</a:t>
            </a:r>
            <a:r>
              <a:rPr sz="2050" spc="-135" dirty="0">
                <a:latin typeface="Tahoma"/>
                <a:cs typeface="Tahoma"/>
              </a:rPr>
              <a:t>p</a:t>
            </a:r>
            <a:r>
              <a:rPr sz="2050" spc="-150" dirty="0">
                <a:latin typeface="Tahoma"/>
                <a:cs typeface="Tahoma"/>
              </a:rPr>
              <a:t>ensive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if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small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95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95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9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40" dirty="0">
                <a:latin typeface="Tahoma"/>
                <a:cs typeface="Tahoma"/>
              </a:rPr>
              <a:t>drops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exponentially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evidence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variables!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2" y="1396713"/>
            <a:ext cx="7790815" cy="30657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85"/>
              </a:spcBef>
            </a:pPr>
            <a:r>
              <a:rPr sz="2050" spc="-105" dirty="0">
                <a:latin typeface="Tahoma"/>
                <a:cs typeface="Tahoma"/>
              </a:rPr>
              <a:t>I’m </a:t>
            </a:r>
            <a:r>
              <a:rPr sz="2050" spc="-65" dirty="0">
                <a:latin typeface="Tahoma"/>
                <a:cs typeface="Tahoma"/>
              </a:rPr>
              <a:t>at </a:t>
            </a:r>
            <a:r>
              <a:rPr sz="2050" spc="-140" dirty="0">
                <a:latin typeface="Tahoma"/>
                <a:cs typeface="Tahoma"/>
              </a:rPr>
              <a:t>work, </a:t>
            </a:r>
            <a:r>
              <a:rPr sz="2050" spc="-135" dirty="0">
                <a:latin typeface="Tahoma"/>
                <a:cs typeface="Tahoma"/>
              </a:rPr>
              <a:t>neighbor </a:t>
            </a:r>
            <a:r>
              <a:rPr sz="2050" spc="-100" dirty="0">
                <a:latin typeface="Tahoma"/>
                <a:cs typeface="Tahoma"/>
              </a:rPr>
              <a:t>John </a:t>
            </a:r>
            <a:r>
              <a:rPr sz="2050" spc="-85" dirty="0">
                <a:latin typeface="Tahoma"/>
                <a:cs typeface="Tahoma"/>
              </a:rPr>
              <a:t>calls </a:t>
            </a:r>
            <a:r>
              <a:rPr sz="2050" spc="-70" dirty="0">
                <a:latin typeface="Tahoma"/>
                <a:cs typeface="Tahoma"/>
              </a:rPr>
              <a:t>to </a:t>
            </a:r>
            <a:r>
              <a:rPr sz="2050" spc="-165" dirty="0">
                <a:latin typeface="Tahoma"/>
                <a:cs typeface="Tahoma"/>
              </a:rPr>
              <a:t>say </a:t>
            </a:r>
            <a:r>
              <a:rPr sz="2050" spc="-160" dirty="0">
                <a:latin typeface="Tahoma"/>
                <a:cs typeface="Tahoma"/>
              </a:rPr>
              <a:t>my </a:t>
            </a:r>
            <a:r>
              <a:rPr sz="2050" spc="-125" dirty="0">
                <a:latin typeface="Tahoma"/>
                <a:cs typeface="Tahoma"/>
              </a:rPr>
              <a:t>alarm </a:t>
            </a:r>
            <a:r>
              <a:rPr sz="2050" spc="-95" dirty="0">
                <a:latin typeface="Tahoma"/>
                <a:cs typeface="Tahoma"/>
              </a:rPr>
              <a:t>is </a:t>
            </a:r>
            <a:r>
              <a:rPr sz="2050" spc="-105" dirty="0">
                <a:latin typeface="Tahoma"/>
                <a:cs typeface="Tahoma"/>
              </a:rPr>
              <a:t>ringing, </a:t>
            </a:r>
            <a:r>
              <a:rPr sz="2050" spc="-90" dirty="0">
                <a:latin typeface="Tahoma"/>
                <a:cs typeface="Tahoma"/>
              </a:rPr>
              <a:t>but </a:t>
            </a:r>
            <a:r>
              <a:rPr sz="2050" spc="-135" dirty="0">
                <a:latin typeface="Tahoma"/>
                <a:cs typeface="Tahoma"/>
              </a:rPr>
              <a:t>neighbor </a:t>
            </a:r>
            <a:r>
              <a:rPr sz="2050" spc="-13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Mary </a:t>
            </a:r>
            <a:r>
              <a:rPr sz="2050" spc="-95" dirty="0">
                <a:latin typeface="Tahoma"/>
                <a:cs typeface="Tahoma"/>
              </a:rPr>
              <a:t>doesn’t </a:t>
            </a:r>
            <a:r>
              <a:rPr sz="2050" spc="-65" dirty="0">
                <a:latin typeface="Tahoma"/>
                <a:cs typeface="Tahoma"/>
              </a:rPr>
              <a:t>call. </a:t>
            </a:r>
            <a:r>
              <a:rPr sz="2050" spc="-130" dirty="0">
                <a:latin typeface="Tahoma"/>
                <a:cs typeface="Tahoma"/>
              </a:rPr>
              <a:t>Sometimes </a:t>
            </a:r>
            <a:r>
              <a:rPr sz="2050" spc="-25" dirty="0">
                <a:latin typeface="Tahoma"/>
                <a:cs typeface="Tahoma"/>
              </a:rPr>
              <a:t>it’s </a:t>
            </a:r>
            <a:r>
              <a:rPr sz="2050" spc="-125" dirty="0">
                <a:latin typeface="Tahoma"/>
                <a:cs typeface="Tahoma"/>
              </a:rPr>
              <a:t>set </a:t>
            </a:r>
            <a:r>
              <a:rPr sz="2050" spc="-105" dirty="0">
                <a:latin typeface="Tahoma"/>
                <a:cs typeface="Tahoma"/>
              </a:rPr>
              <a:t>off </a:t>
            </a:r>
            <a:r>
              <a:rPr sz="2050" spc="-160" dirty="0">
                <a:latin typeface="Tahoma"/>
                <a:cs typeface="Tahoma"/>
              </a:rPr>
              <a:t>by </a:t>
            </a:r>
            <a:r>
              <a:rPr sz="2050" spc="-125" dirty="0">
                <a:latin typeface="Tahoma"/>
                <a:cs typeface="Tahoma"/>
              </a:rPr>
              <a:t>minor </a:t>
            </a:r>
            <a:r>
              <a:rPr sz="2050" spc="-140" dirty="0">
                <a:latin typeface="Tahoma"/>
                <a:cs typeface="Tahoma"/>
              </a:rPr>
              <a:t>earthquakes.</a:t>
            </a:r>
            <a:r>
              <a:rPr sz="2050" spc="-135" dirty="0">
                <a:latin typeface="Tahoma"/>
                <a:cs typeface="Tahoma"/>
              </a:rPr>
              <a:t> </a:t>
            </a:r>
            <a:r>
              <a:rPr sz="2050" spc="-204" dirty="0">
                <a:latin typeface="Tahoma"/>
                <a:cs typeface="Tahoma"/>
              </a:rPr>
              <a:t>Is </a:t>
            </a:r>
            <a:r>
              <a:rPr sz="2050" spc="-135" dirty="0">
                <a:latin typeface="Tahoma"/>
                <a:cs typeface="Tahoma"/>
              </a:rPr>
              <a:t>there </a:t>
            </a:r>
            <a:r>
              <a:rPr sz="2050" spc="-145" dirty="0">
                <a:latin typeface="Tahoma"/>
                <a:cs typeface="Tahoma"/>
              </a:rPr>
              <a:t>a 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burglar?</a:t>
            </a:r>
            <a:endParaRPr sz="205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560"/>
              </a:spcBef>
            </a:pPr>
            <a:r>
              <a:rPr sz="2050" spc="20" dirty="0">
                <a:latin typeface="Tahoma"/>
                <a:cs typeface="Tahoma"/>
              </a:rPr>
              <a:t>V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riables</a:t>
            </a:r>
            <a:r>
              <a:rPr sz="2050" spc="-105" dirty="0">
                <a:latin typeface="Tahoma"/>
                <a:cs typeface="Tahoma"/>
              </a:rPr>
              <a:t>:</a:t>
            </a:r>
            <a:r>
              <a:rPr sz="2050" spc="204" dirty="0">
                <a:latin typeface="Tahoma"/>
                <a:cs typeface="Tahoma"/>
              </a:rPr>
              <a:t> </a:t>
            </a:r>
            <a:r>
              <a:rPr sz="2050" b="0" i="1" spc="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g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b="0" i="1" spc="22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05" dirty="0">
                <a:solidFill>
                  <a:srgbClr val="990099"/>
                </a:solidFill>
                <a:latin typeface="Bookman Old Style"/>
                <a:cs typeface="Bookman Old Style"/>
              </a:rPr>
              <a:t>th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q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ua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85" dirty="0">
                <a:solidFill>
                  <a:srgbClr val="990099"/>
                </a:solidFill>
                <a:latin typeface="Bookman Old Style"/>
                <a:cs typeface="Bookman Old Style"/>
              </a:rPr>
              <a:t>ohn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400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125" dirty="0">
                <a:latin typeface="Tahoma"/>
                <a:cs typeface="Tahoma"/>
              </a:rPr>
              <a:t>Network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topology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reflects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50" dirty="0">
                <a:latin typeface="Tahoma"/>
                <a:cs typeface="Tahoma"/>
              </a:rPr>
              <a:t>“causal”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knowledge:</a:t>
            </a:r>
            <a:endParaRPr sz="2050">
              <a:latin typeface="Tahoma"/>
              <a:cs typeface="Tahoma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burglar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set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alarm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off</a:t>
            </a:r>
            <a:endParaRPr sz="2050">
              <a:latin typeface="Tahoma"/>
              <a:cs typeface="Tahoma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45" dirty="0">
                <a:latin typeface="Tahoma"/>
                <a:cs typeface="Tahoma"/>
              </a:rPr>
              <a:t>An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earthquake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alarm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off</a:t>
            </a:r>
            <a:endParaRPr sz="2050">
              <a:latin typeface="Tahoma"/>
              <a:cs typeface="Tahoma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85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alarm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75" dirty="0">
                <a:latin typeface="Tahoma"/>
                <a:cs typeface="Tahoma"/>
              </a:rPr>
              <a:t>Mary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call</a:t>
            </a:r>
            <a:endParaRPr sz="2050">
              <a:latin typeface="Tahoma"/>
              <a:cs typeface="Tahoma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85" dirty="0">
                <a:latin typeface="Tahoma"/>
                <a:cs typeface="Tahoma"/>
              </a:rPr>
              <a:t>The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alarm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can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cause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John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call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55247-67B5-4E0E-A2DE-3D1874CF3A1A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51C77D-D577-4022-8503-78DCF8C5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Likelihood</a:t>
            </a:r>
            <a:r>
              <a:rPr spc="210" dirty="0"/>
              <a:t> </a:t>
            </a:r>
            <a:r>
              <a:rPr spc="50" dirty="0"/>
              <a:t>weighting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7" y="1396713"/>
            <a:ext cx="6681470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050" spc="-185" dirty="0">
                <a:latin typeface="Tahoma"/>
                <a:cs typeface="Tahoma"/>
              </a:rPr>
              <a:t>Idea:</a:t>
            </a:r>
            <a:r>
              <a:rPr sz="2050" spc="-18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fix </a:t>
            </a:r>
            <a:r>
              <a:rPr sz="2050" spc="-145" dirty="0">
                <a:latin typeface="Tahoma"/>
                <a:cs typeface="Tahoma"/>
              </a:rPr>
              <a:t>evidence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variables, </a:t>
            </a:r>
            <a:r>
              <a:rPr sz="2050" spc="-145" dirty="0">
                <a:latin typeface="Tahoma"/>
                <a:cs typeface="Tahoma"/>
              </a:rPr>
              <a:t>sample</a:t>
            </a:r>
            <a:r>
              <a:rPr sz="2050" spc="-14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only </a:t>
            </a:r>
            <a:r>
              <a:rPr sz="2050" spc="-150" dirty="0">
                <a:latin typeface="Tahoma"/>
                <a:cs typeface="Tahoma"/>
              </a:rPr>
              <a:t>nonevidence</a:t>
            </a:r>
            <a:r>
              <a:rPr sz="2050" spc="34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variables, 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weight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sample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by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likelihood</a:t>
            </a:r>
            <a:r>
              <a:rPr sz="2050" spc="40" dirty="0">
                <a:latin typeface="Tahoma"/>
                <a:cs typeface="Tahoma"/>
              </a:rPr>
              <a:t> </a:t>
            </a:r>
            <a:r>
              <a:rPr sz="2050" spc="-5" dirty="0">
                <a:latin typeface="Tahoma"/>
                <a:cs typeface="Tahoma"/>
              </a:rPr>
              <a:t>it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accords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evidence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1582" y="2244877"/>
            <a:ext cx="7786370" cy="4429760"/>
            <a:chOff x="1181582" y="2244877"/>
            <a:chExt cx="7786370" cy="4429760"/>
          </a:xfrm>
        </p:grpSpPr>
        <p:sp>
          <p:nvSpPr>
            <p:cNvPr id="5" name="object 5"/>
            <p:cNvSpPr/>
            <p:nvPr/>
          </p:nvSpPr>
          <p:spPr>
            <a:xfrm>
              <a:off x="1188567" y="225186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5425" y="2258720"/>
              <a:ext cx="0" cy="4409440"/>
            </a:xfrm>
            <a:custGeom>
              <a:avLst/>
              <a:gdLst/>
              <a:ahLst/>
              <a:cxnLst/>
              <a:rect l="l" t="t" r="r" b="b"/>
              <a:pathLst>
                <a:path h="4409440">
                  <a:moveTo>
                    <a:pt x="0" y="440893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1635" y="4284116"/>
              <a:ext cx="7317105" cy="0"/>
            </a:xfrm>
            <a:custGeom>
              <a:avLst/>
              <a:gdLst/>
              <a:ahLst/>
              <a:cxnLst/>
              <a:rect l="l" t="t" r="r" b="b"/>
              <a:pathLst>
                <a:path w="7317105">
                  <a:moveTo>
                    <a:pt x="0" y="0"/>
                  </a:moveTo>
                  <a:lnTo>
                    <a:pt x="7316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51788" y="2330508"/>
            <a:ext cx="7320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-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85" dirty="0">
                <a:solidFill>
                  <a:srgbClr val="B30000"/>
                </a:solidFill>
                <a:latin typeface="Bookman Old Style"/>
                <a:cs typeface="Bookman Old Style"/>
              </a:rPr>
              <a:t>Likelihood-Weighting</a:t>
            </a:r>
            <a:r>
              <a:rPr sz="1700" spc="85" dirty="0">
                <a:latin typeface="Gill Sans MT"/>
                <a:cs typeface="Gill Sans MT"/>
              </a:rPr>
              <a:t>(</a:t>
            </a:r>
            <a:r>
              <a:rPr sz="1700" b="0" i="1" spc="8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8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spc="6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6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-9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45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1700" spc="45" dirty="0">
                <a:latin typeface="Gill Sans MT"/>
                <a:cs typeface="Gill Sans MT"/>
              </a:rPr>
              <a:t>)</a:t>
            </a:r>
            <a:r>
              <a:rPr sz="1700" spc="-5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-3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-20" dirty="0">
                <a:latin typeface="Gill Sans MT"/>
                <a:cs typeface="Gill Sans MT"/>
              </a:rPr>
              <a:t> estimate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-15" dirty="0">
                <a:latin typeface="Gill Sans MT"/>
                <a:cs typeface="Gill Sans MT"/>
              </a:rPr>
              <a:t> </a:t>
            </a:r>
            <a:r>
              <a:rPr sz="1700" b="0" i="1" spc="65" dirty="0">
                <a:latin typeface="Bookman Old Style"/>
                <a:cs typeface="Bookman Old Style"/>
              </a:rPr>
              <a:t>P</a:t>
            </a:r>
            <a:r>
              <a:rPr sz="1700" b="0" i="1" spc="-260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Arial"/>
                <a:cs typeface="Arial"/>
              </a:rPr>
              <a:t>(</a:t>
            </a:r>
            <a:r>
              <a:rPr sz="1700" b="0" i="1" spc="5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25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5" dirty="0">
                <a:latin typeface="Cambria"/>
                <a:cs typeface="Cambria"/>
              </a:rPr>
              <a:t>|</a:t>
            </a:r>
            <a:r>
              <a:rPr sz="1700" spc="5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5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4583" y="2501431"/>
            <a:ext cx="6243320" cy="104394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69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local</a:t>
            </a:r>
            <a:r>
              <a:rPr sz="1700" spc="1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20" dirty="0">
                <a:solidFill>
                  <a:srgbClr val="00007E"/>
                </a:solidFill>
                <a:latin typeface="Century"/>
                <a:cs typeface="Century"/>
              </a:rPr>
              <a:t>variables</a:t>
            </a:r>
            <a:r>
              <a:rPr sz="1700" spc="20" dirty="0">
                <a:latin typeface="Gill Sans MT"/>
                <a:cs typeface="Gill Sans MT"/>
              </a:rPr>
              <a:t>:</a:t>
            </a:r>
            <a:r>
              <a:rPr sz="1700" spc="245" dirty="0">
                <a:latin typeface="Gill Sans MT"/>
                <a:cs typeface="Gill Sans MT"/>
              </a:rPr>
              <a:t> </a:t>
            </a:r>
            <a:r>
              <a:rPr sz="1700" spc="200" dirty="0">
                <a:solidFill>
                  <a:srgbClr val="004B00"/>
                </a:solidFill>
                <a:latin typeface="Century"/>
                <a:cs typeface="Century"/>
              </a:rPr>
              <a:t>W</a:t>
            </a:r>
            <a:r>
              <a:rPr sz="1700" spc="200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70" dirty="0">
                <a:latin typeface="Gill Sans MT"/>
                <a:cs typeface="Gill Sans MT"/>
              </a:rPr>
              <a:t>vector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weighted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counts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95" dirty="0">
                <a:latin typeface="Gill Sans MT"/>
                <a:cs typeface="Gill Sans MT"/>
              </a:rPr>
              <a:t>over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zero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1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b="0" i="1" spc="25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411480">
              <a:lnSpc>
                <a:spcPct val="100000"/>
              </a:lnSpc>
              <a:spcBef>
                <a:spcPts val="145"/>
              </a:spcBef>
            </a:pPr>
            <a:r>
              <a:rPr sz="1700" spc="100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r>
              <a:rPr sz="1700" spc="75" dirty="0">
                <a:latin typeface="Gill Sans MT"/>
                <a:cs typeface="Gill Sans MT"/>
              </a:rPr>
              <a:t>,</a:t>
            </a:r>
            <a:r>
              <a:rPr sz="1700" spc="-240" dirty="0">
                <a:latin typeface="Gill Sans MT"/>
                <a:cs typeface="Gill Sans MT"/>
              </a:rPr>
              <a:t> </a:t>
            </a:r>
            <a:r>
              <a:rPr sz="1700" b="0" i="1" spc="-380" dirty="0">
                <a:solidFill>
                  <a:srgbClr val="004B00"/>
                </a:solidFill>
                <a:latin typeface="Bookman Old Style"/>
                <a:cs typeface="Bookman Old Style"/>
              </a:rPr>
              <a:t>w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70" dirty="0">
                <a:latin typeface="Cambria"/>
                <a:cs typeface="Cambria"/>
              </a:rPr>
              <a:t> </a:t>
            </a:r>
            <a:r>
              <a:rPr sz="1700" b="0" spc="60" dirty="0">
                <a:latin typeface="Bookman Old Style"/>
                <a:cs typeface="Bookman Old Style"/>
              </a:rPr>
              <a:t>Weighted-Sampl</a:t>
            </a:r>
            <a:r>
              <a:rPr sz="1700" b="0" spc="-10" dirty="0">
                <a:latin typeface="Bookman Old Style"/>
                <a:cs typeface="Bookman Old Style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70" dirty="0">
                <a:solidFill>
                  <a:srgbClr val="004B00"/>
                </a:solidFill>
                <a:latin typeface="Bookman Old Style"/>
                <a:cs typeface="Bookman Old Style"/>
              </a:rPr>
              <a:t>b</a:t>
            </a:r>
            <a:r>
              <a:rPr sz="170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6388" y="3520987"/>
            <a:ext cx="6365875" cy="290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1303020" indent="411480">
              <a:lnSpc>
                <a:spcPct val="107100"/>
              </a:lnSpc>
              <a:spcBef>
                <a:spcPts val="95"/>
              </a:spcBef>
            </a:pPr>
            <a:r>
              <a:rPr sz="1700" spc="330" dirty="0">
                <a:solidFill>
                  <a:srgbClr val="004B00"/>
                </a:solidFill>
                <a:latin typeface="Century"/>
                <a:cs typeface="Century"/>
              </a:rPr>
              <a:t>W</a:t>
            </a:r>
            <a:r>
              <a:rPr sz="1700" spc="-45" dirty="0">
                <a:latin typeface="Arial"/>
                <a:cs typeface="Arial"/>
              </a:rPr>
              <a:t>[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30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45" dirty="0">
                <a:latin typeface="Arial"/>
                <a:cs typeface="Arial"/>
              </a:rPr>
              <a:t>]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320" dirty="0">
                <a:solidFill>
                  <a:srgbClr val="004B00"/>
                </a:solidFill>
                <a:latin typeface="Century"/>
                <a:cs typeface="Century"/>
              </a:rPr>
              <a:t>W</a:t>
            </a:r>
            <a:r>
              <a:rPr sz="1700" spc="-45" dirty="0">
                <a:latin typeface="Arial"/>
                <a:cs typeface="Arial"/>
              </a:rPr>
              <a:t>[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30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45" dirty="0">
                <a:latin typeface="Arial"/>
                <a:cs typeface="Arial"/>
              </a:rPr>
              <a:t>]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245" dirty="0">
                <a:latin typeface="Arial"/>
                <a:cs typeface="Arial"/>
              </a:rPr>
              <a:t>+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b="0" i="1" spc="-380" dirty="0">
                <a:solidFill>
                  <a:srgbClr val="004B00"/>
                </a:solidFill>
                <a:latin typeface="Bookman Old Style"/>
                <a:cs typeface="Bookman Old Style"/>
              </a:rPr>
              <a:t>w</a:t>
            </a:r>
            <a:r>
              <a:rPr sz="1700" b="0" i="1" spc="204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where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o</a:t>
            </a:r>
            <a:r>
              <a:rPr sz="1700" spc="-20" dirty="0">
                <a:latin typeface="Gill Sans MT"/>
                <a:cs typeface="Gill Sans MT"/>
              </a:rPr>
              <a:t>f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3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70" dirty="0">
                <a:solidFill>
                  <a:srgbClr val="004B00"/>
                </a:solidFill>
                <a:latin typeface="Century"/>
                <a:cs typeface="Century"/>
              </a:rPr>
              <a:t>x 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90" dirty="0">
                <a:latin typeface="Bookman Old Style"/>
                <a:cs typeface="Bookman Old Style"/>
              </a:rPr>
              <a:t>Normaliz</a:t>
            </a:r>
            <a:r>
              <a:rPr sz="1700" b="0" spc="60" dirty="0">
                <a:latin typeface="Bookman Old Style"/>
                <a:cs typeface="Bookman Old Style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345" dirty="0">
                <a:solidFill>
                  <a:srgbClr val="004B00"/>
                </a:solidFill>
                <a:latin typeface="Century"/>
                <a:cs typeface="Century"/>
              </a:rPr>
              <a:t>W</a:t>
            </a:r>
            <a:r>
              <a:rPr sz="1700" spc="-45" dirty="0">
                <a:latin typeface="Arial"/>
                <a:cs typeface="Arial"/>
              </a:rPr>
              <a:t>[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254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45" dirty="0">
                <a:latin typeface="Arial"/>
                <a:cs typeface="Arial"/>
              </a:rPr>
              <a:t>]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Gill Sans MT"/>
              <a:cs typeface="Gill Sans MT"/>
            </a:endParaRPr>
          </a:p>
          <a:p>
            <a:pPr marL="25400"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60" dirty="0">
                <a:solidFill>
                  <a:srgbClr val="B30000"/>
                </a:solidFill>
                <a:latin typeface="Bookman Old Style"/>
                <a:cs typeface="Bookman Old Style"/>
              </a:rPr>
              <a:t>Weighted-Sampl</a:t>
            </a:r>
            <a:r>
              <a:rPr sz="1700" b="0" spc="-10" dirty="0">
                <a:solidFill>
                  <a:srgbClr val="B30000"/>
                </a:solidFill>
                <a:latin typeface="Bookman Old Style"/>
                <a:cs typeface="Bookman Old Style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-170" dirty="0">
                <a:solidFill>
                  <a:srgbClr val="004B00"/>
                </a:solidFill>
                <a:latin typeface="Bookman Old Style"/>
                <a:cs typeface="Bookman Old Style"/>
              </a:rPr>
              <a:t>b</a:t>
            </a:r>
            <a:r>
              <a:rPr sz="1700" b="0" i="1" spc="-180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1700" spc="7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spc="3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80" dirty="0">
                <a:latin typeface="Gill Sans MT"/>
                <a:cs typeface="Gill Sans MT"/>
              </a:rPr>
              <a:t>)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event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dirty="0">
                <a:latin typeface="Gill Sans MT"/>
                <a:cs typeface="Gill Sans MT"/>
              </a:rPr>
              <a:t>and</a:t>
            </a:r>
            <a:r>
              <a:rPr sz="1700" spc="50" dirty="0">
                <a:latin typeface="Gill Sans MT"/>
                <a:cs typeface="Gill Sans MT"/>
              </a:rPr>
              <a:t> a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170" dirty="0">
                <a:latin typeface="Gill Sans MT"/>
                <a:cs typeface="Gill Sans MT"/>
              </a:rPr>
              <a:t>w</a:t>
            </a:r>
            <a:r>
              <a:rPr sz="1700" dirty="0">
                <a:latin typeface="Gill Sans MT"/>
                <a:cs typeface="Gill Sans MT"/>
              </a:rPr>
              <a:t>eight</a:t>
            </a:r>
            <a:endParaRPr sz="1700">
              <a:latin typeface="Gill Sans MT"/>
              <a:cs typeface="Gill Sans MT"/>
            </a:endParaRPr>
          </a:p>
          <a:p>
            <a:pPr marL="297815">
              <a:lnSpc>
                <a:spcPct val="100000"/>
              </a:lnSpc>
              <a:spcBef>
                <a:spcPts val="865"/>
              </a:spcBef>
            </a:pP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r>
              <a:rPr sz="1700" spc="-180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40" dirty="0">
                <a:latin typeface="Gill Sans MT"/>
                <a:cs typeface="Gill Sans MT"/>
              </a:rPr>
              <a:t>event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with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-50" dirty="0">
                <a:latin typeface="Bookman Old Style"/>
                <a:cs typeface="Bookman Old Style"/>
              </a:rPr>
              <a:t>n</a:t>
            </a:r>
            <a:r>
              <a:rPr sz="1700" b="0" i="1" spc="30" dirty="0">
                <a:latin typeface="Bookman Old Style"/>
                <a:cs typeface="Bookman Old Style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elements;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b="0" i="1" spc="-380" dirty="0">
                <a:solidFill>
                  <a:srgbClr val="004B00"/>
                </a:solidFill>
                <a:latin typeface="Bookman Old Style"/>
                <a:cs typeface="Bookman Old Style"/>
              </a:rPr>
              <a:t>w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1</a:t>
            </a:r>
            <a:endParaRPr sz="1700">
              <a:latin typeface="Gill Sans MT"/>
              <a:cs typeface="Gill Sans MT"/>
            </a:endParaRPr>
          </a:p>
          <a:p>
            <a:pPr marL="297815">
              <a:lnSpc>
                <a:spcPct val="100000"/>
              </a:lnSpc>
              <a:spcBef>
                <a:spcPts val="155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i</a:t>
            </a:r>
            <a:r>
              <a:rPr sz="1700" b="0" i="1" spc="1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1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to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-50" dirty="0">
                <a:latin typeface="Bookman Old Style"/>
                <a:cs typeface="Bookman Old Style"/>
              </a:rPr>
              <a:t>n</a:t>
            </a:r>
            <a:r>
              <a:rPr sz="1700" b="0" i="1" spc="20" dirty="0">
                <a:latin typeface="Bookman Old Style"/>
                <a:cs typeface="Bookman Old Style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70929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if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2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30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465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has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-112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-52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3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endParaRPr sz="1700">
              <a:latin typeface="Century"/>
              <a:cs typeface="Century"/>
            </a:endParaRPr>
          </a:p>
          <a:p>
            <a:pPr marL="1120775">
              <a:lnSpc>
                <a:spcPct val="100000"/>
              </a:lnSpc>
              <a:spcBef>
                <a:spcPts val="145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then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-380" dirty="0">
                <a:solidFill>
                  <a:srgbClr val="004B00"/>
                </a:solidFill>
                <a:latin typeface="Bookman Old Style"/>
                <a:cs typeface="Bookman Old Style"/>
              </a:rPr>
              <a:t>w</a:t>
            </a:r>
            <a:r>
              <a:rPr sz="1700" b="0" i="1" spc="-229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b="0" i="1" spc="-380" dirty="0">
                <a:solidFill>
                  <a:srgbClr val="004B00"/>
                </a:solidFill>
                <a:latin typeface="Bookman Old Style"/>
                <a:cs typeface="Bookman Old Style"/>
              </a:rPr>
              <a:t>w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395" dirty="0">
                <a:latin typeface="Cambria"/>
                <a:cs typeface="Cambria"/>
              </a:rPr>
              <a:t>×</a:t>
            </a:r>
            <a:r>
              <a:rPr sz="1700" dirty="0">
                <a:latin typeface="Cambria"/>
                <a:cs typeface="Cambria"/>
              </a:rPr>
              <a:t> 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b="0" i="1" spc="65" dirty="0">
                <a:latin typeface="Bookman Old Style"/>
                <a:cs typeface="Bookman Old Style"/>
              </a:rPr>
              <a:t>P</a:t>
            </a:r>
            <a:r>
              <a:rPr sz="1700" b="0" i="1" spc="-265" dirty="0">
                <a:latin typeface="Bookman Old Style"/>
                <a:cs typeface="Bookman Old Style"/>
              </a:rPr>
              <a:t> 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-15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67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245" dirty="0">
                <a:latin typeface="Arial"/>
                <a:cs typeface="Arial"/>
              </a:rPr>
              <a:t>=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b="0" i="1" spc="-14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-15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800" i="1" spc="-135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60" dirty="0">
                <a:latin typeface="Cambria"/>
                <a:cs typeface="Cambria"/>
              </a:rPr>
              <a:t>|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b="0" i="1" spc="-95" dirty="0">
                <a:latin typeface="Bookman Old Style"/>
                <a:cs typeface="Bookman Old Style"/>
              </a:rPr>
              <a:t>pa</a:t>
            </a:r>
            <a:r>
              <a:rPr sz="1700" b="0" i="1" spc="-30" dirty="0">
                <a:latin typeface="Bookman Old Style"/>
                <a:cs typeface="Bookman Old Style"/>
              </a:rPr>
              <a:t>r</a:t>
            </a:r>
            <a:r>
              <a:rPr sz="1700" b="0" i="1" spc="-75" dirty="0">
                <a:latin typeface="Bookman Old Style"/>
                <a:cs typeface="Bookman Old Style"/>
              </a:rPr>
              <a:t>ent</a:t>
            </a:r>
            <a:r>
              <a:rPr sz="1700" b="0" i="1" spc="-70" dirty="0">
                <a:latin typeface="Bookman Old Style"/>
                <a:cs typeface="Bookman Old Style"/>
              </a:rPr>
              <a:t>s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-15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-367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40" dirty="0">
                <a:latin typeface="Arial"/>
                <a:cs typeface="Arial"/>
              </a:rPr>
              <a:t>))</a:t>
            </a:r>
            <a:endParaRPr sz="1700">
              <a:latin typeface="Arial"/>
              <a:cs typeface="Arial"/>
            </a:endParaRPr>
          </a:p>
          <a:p>
            <a:pPr marL="1120775">
              <a:lnSpc>
                <a:spcPct val="100000"/>
              </a:lnSpc>
              <a:spcBef>
                <a:spcPts val="155"/>
              </a:spcBef>
            </a:pPr>
            <a:r>
              <a:rPr sz="1700" spc="10" dirty="0">
                <a:solidFill>
                  <a:srgbClr val="00007E"/>
                </a:solidFill>
                <a:latin typeface="Century"/>
                <a:cs typeface="Century"/>
              </a:rPr>
              <a:t>else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-7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-112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67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random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sample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from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70" dirty="0">
                <a:latin typeface="Century"/>
                <a:cs typeface="Century"/>
              </a:rPr>
              <a:t>P</a:t>
            </a:r>
            <a:r>
              <a:rPr sz="1700" spc="70" dirty="0">
                <a:latin typeface="Arial"/>
                <a:cs typeface="Arial"/>
              </a:rPr>
              <a:t>(</a:t>
            </a:r>
            <a:r>
              <a:rPr sz="1700" b="0" i="1" spc="7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104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465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60" dirty="0">
                <a:latin typeface="Cambria"/>
                <a:cs typeface="Cambria"/>
              </a:rPr>
              <a:t>|</a:t>
            </a:r>
            <a:r>
              <a:rPr sz="1700" spc="165" dirty="0">
                <a:latin typeface="Cambria"/>
                <a:cs typeface="Cambria"/>
              </a:rPr>
              <a:t> </a:t>
            </a:r>
            <a:r>
              <a:rPr sz="1700" b="0" i="1" spc="-45" dirty="0">
                <a:latin typeface="Bookman Old Style"/>
                <a:cs typeface="Bookman Old Style"/>
              </a:rPr>
              <a:t>parents</a:t>
            </a:r>
            <a:r>
              <a:rPr sz="1700" spc="-45" dirty="0">
                <a:latin typeface="Arial"/>
                <a:cs typeface="Arial"/>
              </a:rPr>
              <a:t>(</a:t>
            </a:r>
            <a:r>
              <a:rPr sz="1700" b="0" i="1" spc="-4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800" i="1" spc="-67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-352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40" dirty="0">
                <a:latin typeface="Arial"/>
                <a:cs typeface="Arial"/>
              </a:rPr>
              <a:t>))</a:t>
            </a:r>
            <a:endParaRPr sz="17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60"/>
              </a:spcBef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90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r>
              <a:rPr sz="1700" spc="90" dirty="0">
                <a:latin typeface="Gill Sans MT"/>
                <a:cs typeface="Gill Sans MT"/>
              </a:rPr>
              <a:t>,</a:t>
            </a:r>
            <a:r>
              <a:rPr sz="1700" spc="40" dirty="0">
                <a:latin typeface="Gill Sans MT"/>
                <a:cs typeface="Gill Sans MT"/>
              </a:rPr>
              <a:t> </a:t>
            </a:r>
            <a:r>
              <a:rPr sz="1700" b="0" i="1" spc="-380" dirty="0">
                <a:solidFill>
                  <a:srgbClr val="004B00"/>
                </a:solidFill>
                <a:latin typeface="Bookman Old Style"/>
                <a:cs typeface="Bookman Old Style"/>
              </a:rPr>
              <a:t>w</a:t>
            </a:r>
            <a:endParaRPr sz="1700">
              <a:latin typeface="Bookman Old Style"/>
              <a:cs typeface="Bookman Old Styl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8567" y="2258720"/>
            <a:ext cx="7772400" cy="4414520"/>
          </a:xfrm>
          <a:custGeom>
            <a:avLst/>
            <a:gdLst/>
            <a:ahLst/>
            <a:cxnLst/>
            <a:rect l="l" t="t" r="r" b="b"/>
            <a:pathLst>
              <a:path w="7772400" h="4414520">
                <a:moveTo>
                  <a:pt x="7767066" y="4408932"/>
                </a:moveTo>
                <a:lnTo>
                  <a:pt x="7767066" y="0"/>
                </a:lnTo>
              </a:path>
              <a:path w="7772400" h="4414520">
                <a:moveTo>
                  <a:pt x="0" y="4414266"/>
                </a:moveTo>
                <a:lnTo>
                  <a:pt x="7772400" y="4414266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50</a:t>
            </a:fld>
            <a:endParaRPr spc="2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80" dirty="0"/>
              <a:t>Likelihood</a:t>
            </a:r>
            <a:r>
              <a:rPr spc="240" dirty="0"/>
              <a:t> </a:t>
            </a:r>
            <a:r>
              <a:rPr spc="50" dirty="0"/>
              <a:t>weighting</a:t>
            </a:r>
            <a:r>
              <a:rPr spc="240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43031" y="2008301"/>
            <a:ext cx="1691639" cy="1656714"/>
            <a:chOff x="4243031" y="2008301"/>
            <a:chExt cx="1691639" cy="1656714"/>
          </a:xfrm>
        </p:grpSpPr>
        <p:sp>
          <p:nvSpPr>
            <p:cNvPr id="4" name="object 4"/>
            <p:cNvSpPr/>
            <p:nvPr/>
          </p:nvSpPr>
          <p:spPr>
            <a:xfrm>
              <a:off x="4263097" y="2371928"/>
              <a:ext cx="553085" cy="495934"/>
            </a:xfrm>
            <a:custGeom>
              <a:avLst/>
              <a:gdLst/>
              <a:ahLst/>
              <a:cxnLst/>
              <a:rect l="l" t="t" r="r" b="b"/>
              <a:pathLst>
                <a:path w="553085" h="495935">
                  <a:moveTo>
                    <a:pt x="552526" y="0"/>
                  </a:moveTo>
                  <a:lnTo>
                    <a:pt x="0" y="495871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43031" y="2720238"/>
              <a:ext cx="176530" cy="165735"/>
            </a:xfrm>
            <a:custGeom>
              <a:avLst/>
              <a:gdLst/>
              <a:ahLst/>
              <a:cxnLst/>
              <a:rect l="l" t="t" r="r" b="b"/>
              <a:pathLst>
                <a:path w="176529" h="165735">
                  <a:moveTo>
                    <a:pt x="0" y="165557"/>
                  </a:moveTo>
                  <a:lnTo>
                    <a:pt x="176110" y="77177"/>
                  </a:lnTo>
                  <a:lnTo>
                    <a:pt x="106857" y="0"/>
                  </a:lnTo>
                  <a:lnTo>
                    <a:pt x="0" y="165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3097" y="2350680"/>
              <a:ext cx="1651000" cy="517525"/>
            </a:xfrm>
            <a:custGeom>
              <a:avLst/>
              <a:gdLst/>
              <a:ahLst/>
              <a:cxnLst/>
              <a:rect l="l" t="t" r="r" b="b"/>
              <a:pathLst>
                <a:path w="1651000" h="517525">
                  <a:moveTo>
                    <a:pt x="144564" y="444563"/>
                  </a:moveTo>
                  <a:lnTo>
                    <a:pt x="0" y="517118"/>
                  </a:lnTo>
                  <a:lnTo>
                    <a:pt x="87706" y="381203"/>
                  </a:lnTo>
                </a:path>
                <a:path w="1651000" h="517525">
                  <a:moveTo>
                    <a:pt x="1041311" y="0"/>
                  </a:moveTo>
                  <a:lnTo>
                    <a:pt x="1650504" y="51711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55677" y="2722689"/>
              <a:ext cx="179070" cy="162560"/>
            </a:xfrm>
            <a:custGeom>
              <a:avLst/>
              <a:gdLst/>
              <a:ahLst/>
              <a:cxnLst/>
              <a:rect l="l" t="t" r="r" b="b"/>
              <a:pathLst>
                <a:path w="179070" h="162560">
                  <a:moveTo>
                    <a:pt x="0" y="79057"/>
                  </a:moveTo>
                  <a:lnTo>
                    <a:pt x="178485" y="162547"/>
                  </a:lnTo>
                  <a:lnTo>
                    <a:pt x="67094" y="0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67095" y="2734360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079" y="0"/>
                  </a:moveTo>
                  <a:lnTo>
                    <a:pt x="146507" y="133438"/>
                  </a:lnTo>
                  <a:lnTo>
                    <a:pt x="0" y="64897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31004" y="2015604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69">
                  <a:moveTo>
                    <a:pt x="0" y="248272"/>
                  </a:moveTo>
                  <a:lnTo>
                    <a:pt x="15113" y="314274"/>
                  </a:lnTo>
                  <a:lnTo>
                    <a:pt x="57767" y="373582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1004" y="2015604"/>
              <a:ext cx="1282700" cy="1617345"/>
            </a:xfrm>
            <a:custGeom>
              <a:avLst/>
              <a:gdLst/>
              <a:ahLst/>
              <a:cxnLst/>
              <a:rect l="l" t="t" r="r" b="b"/>
              <a:pathLst>
                <a:path w="1282700" h="1617345">
                  <a:moveTo>
                    <a:pt x="846213" y="248272"/>
                  </a:moveTo>
                  <a:lnTo>
                    <a:pt x="831099" y="182274"/>
                  </a:lnTo>
                  <a:lnTo>
                    <a:pt x="788447" y="122967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  <a:path w="1282700" h="1617345">
                  <a:moveTo>
                    <a:pt x="1282598" y="1213459"/>
                  </a:moveTo>
                  <a:lnTo>
                    <a:pt x="772566" y="161723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82437" y="3490925"/>
              <a:ext cx="181610" cy="158750"/>
            </a:xfrm>
            <a:custGeom>
              <a:avLst/>
              <a:gdLst/>
              <a:ahLst/>
              <a:cxnLst/>
              <a:rect l="l" t="t" r="r" b="b"/>
              <a:pathLst>
                <a:path w="181610" h="158750">
                  <a:moveTo>
                    <a:pt x="0" y="158648"/>
                  </a:moveTo>
                  <a:lnTo>
                    <a:pt x="181241" y="81292"/>
                  </a:lnTo>
                  <a:lnTo>
                    <a:pt x="116878" y="0"/>
                  </a:lnTo>
                  <a:lnTo>
                    <a:pt x="0" y="158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0171" y="3285731"/>
              <a:ext cx="1282700" cy="361315"/>
            </a:xfrm>
            <a:custGeom>
              <a:avLst/>
              <a:gdLst/>
              <a:ahLst/>
              <a:cxnLst/>
              <a:rect l="l" t="t" r="r" b="b"/>
              <a:pathLst>
                <a:path w="1282700" h="361314">
                  <a:moveTo>
                    <a:pt x="1282179" y="283616"/>
                  </a:moveTo>
                  <a:lnTo>
                    <a:pt x="1133398" y="347103"/>
                  </a:lnTo>
                  <a:lnTo>
                    <a:pt x="1229347" y="216877"/>
                  </a:lnTo>
                </a:path>
                <a:path w="1282700" h="361314">
                  <a:moveTo>
                    <a:pt x="0" y="0"/>
                  </a:moveTo>
                  <a:lnTo>
                    <a:pt x="425030" y="361276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7316" y="3501834"/>
              <a:ext cx="178435" cy="163195"/>
            </a:xfrm>
            <a:custGeom>
              <a:avLst/>
              <a:gdLst/>
              <a:ahLst/>
              <a:cxnLst/>
              <a:rect l="l" t="t" r="r" b="b"/>
              <a:pathLst>
                <a:path w="178435" h="163195">
                  <a:moveTo>
                    <a:pt x="0" y="79019"/>
                  </a:moveTo>
                  <a:lnTo>
                    <a:pt x="178422" y="162636"/>
                  </a:lnTo>
                  <a:lnTo>
                    <a:pt x="67157" y="0"/>
                  </a:lnTo>
                  <a:lnTo>
                    <a:pt x="0" y="79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8733" y="3513505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130" y="0"/>
                  </a:moveTo>
                  <a:lnTo>
                    <a:pt x="146469" y="133502"/>
                  </a:lnTo>
                  <a:lnTo>
                    <a:pt x="0" y="6485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64773" y="2113559"/>
            <a:ext cx="5556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Cloudy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25566" y="2857385"/>
            <a:ext cx="861060" cy="511175"/>
            <a:chOff x="5725566" y="2857385"/>
            <a:chExt cx="861060" cy="511175"/>
          </a:xfrm>
        </p:grpSpPr>
        <p:sp>
          <p:nvSpPr>
            <p:cNvPr id="17" name="object 17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0" y="248272"/>
                  </a:moveTo>
                  <a:lnTo>
                    <a:pt x="15113" y="314274"/>
                  </a:lnTo>
                  <a:lnTo>
                    <a:pt x="57766" y="373582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13" y="248272"/>
                  </a:moveTo>
                  <a:lnTo>
                    <a:pt x="831099" y="182274"/>
                  </a:lnTo>
                  <a:lnTo>
                    <a:pt x="788446" y="122967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49" y="344913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73038" y="2962643"/>
            <a:ext cx="3759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Rain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51986" y="2859582"/>
            <a:ext cx="1136650" cy="549910"/>
            <a:chOff x="3451986" y="2859582"/>
            <a:chExt cx="1136650" cy="54991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3576" y="2881172"/>
              <a:ext cx="1093254" cy="5066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73576" y="2881172"/>
              <a:ext cx="1093470" cy="506730"/>
            </a:xfrm>
            <a:custGeom>
              <a:avLst/>
              <a:gdLst/>
              <a:ahLst/>
              <a:cxnLst/>
              <a:rect l="l" t="t" r="r" b="b"/>
              <a:pathLst>
                <a:path w="1093470" h="506729">
                  <a:moveTo>
                    <a:pt x="1093254" y="253314"/>
                  </a:moveTo>
                  <a:lnTo>
                    <a:pt x="1078817" y="195231"/>
                  </a:lnTo>
                  <a:lnTo>
                    <a:pt x="1037695" y="141912"/>
                  </a:lnTo>
                  <a:lnTo>
                    <a:pt x="1008152" y="117514"/>
                  </a:lnTo>
                  <a:lnTo>
                    <a:pt x="973168" y="94878"/>
                  </a:lnTo>
                  <a:lnTo>
                    <a:pt x="933153" y="74193"/>
                  </a:lnTo>
                  <a:lnTo>
                    <a:pt x="888517" y="55649"/>
                  </a:lnTo>
                  <a:lnTo>
                    <a:pt x="839670" y="39437"/>
                  </a:lnTo>
                  <a:lnTo>
                    <a:pt x="787023" y="25746"/>
                  </a:lnTo>
                  <a:lnTo>
                    <a:pt x="730986" y="14767"/>
                  </a:lnTo>
                  <a:lnTo>
                    <a:pt x="671968" y="6690"/>
                  </a:lnTo>
                  <a:lnTo>
                    <a:pt x="610381" y="1704"/>
                  </a:lnTo>
                  <a:lnTo>
                    <a:pt x="546633" y="0"/>
                  </a:lnTo>
                  <a:lnTo>
                    <a:pt x="482885" y="1704"/>
                  </a:lnTo>
                  <a:lnTo>
                    <a:pt x="421297" y="6690"/>
                  </a:lnTo>
                  <a:lnTo>
                    <a:pt x="362278" y="14767"/>
                  </a:lnTo>
                  <a:lnTo>
                    <a:pt x="306240" y="25746"/>
                  </a:lnTo>
                  <a:lnTo>
                    <a:pt x="253592" y="39437"/>
                  </a:lnTo>
                  <a:lnTo>
                    <a:pt x="204744" y="55649"/>
                  </a:lnTo>
                  <a:lnTo>
                    <a:pt x="160107" y="74193"/>
                  </a:lnTo>
                  <a:lnTo>
                    <a:pt x="120090" y="94878"/>
                  </a:lnTo>
                  <a:lnTo>
                    <a:pt x="85105" y="117514"/>
                  </a:lnTo>
                  <a:lnTo>
                    <a:pt x="55561" y="141912"/>
                  </a:lnTo>
                  <a:lnTo>
                    <a:pt x="14437" y="195231"/>
                  </a:lnTo>
                  <a:lnTo>
                    <a:pt x="0" y="253314"/>
                  </a:lnTo>
                  <a:lnTo>
                    <a:pt x="3677" y="282856"/>
                  </a:lnTo>
                  <a:lnTo>
                    <a:pt x="31868" y="338747"/>
                  </a:lnTo>
                  <a:lnTo>
                    <a:pt x="85105" y="389113"/>
                  </a:lnTo>
                  <a:lnTo>
                    <a:pt x="120090" y="411750"/>
                  </a:lnTo>
                  <a:lnTo>
                    <a:pt x="160107" y="432435"/>
                  </a:lnTo>
                  <a:lnTo>
                    <a:pt x="204744" y="450978"/>
                  </a:lnTo>
                  <a:lnTo>
                    <a:pt x="253592" y="467190"/>
                  </a:lnTo>
                  <a:lnTo>
                    <a:pt x="306240" y="480881"/>
                  </a:lnTo>
                  <a:lnTo>
                    <a:pt x="362278" y="491860"/>
                  </a:lnTo>
                  <a:lnTo>
                    <a:pt x="421297" y="499938"/>
                  </a:lnTo>
                  <a:lnTo>
                    <a:pt x="482885" y="504924"/>
                  </a:lnTo>
                  <a:lnTo>
                    <a:pt x="546633" y="506628"/>
                  </a:lnTo>
                  <a:lnTo>
                    <a:pt x="610381" y="504924"/>
                  </a:lnTo>
                  <a:lnTo>
                    <a:pt x="671968" y="499938"/>
                  </a:lnTo>
                  <a:lnTo>
                    <a:pt x="730986" y="491860"/>
                  </a:lnTo>
                  <a:lnTo>
                    <a:pt x="787023" y="480881"/>
                  </a:lnTo>
                  <a:lnTo>
                    <a:pt x="839670" y="467190"/>
                  </a:lnTo>
                  <a:lnTo>
                    <a:pt x="888517" y="450978"/>
                  </a:lnTo>
                  <a:lnTo>
                    <a:pt x="933153" y="432435"/>
                  </a:lnTo>
                  <a:lnTo>
                    <a:pt x="973168" y="411750"/>
                  </a:lnTo>
                  <a:lnTo>
                    <a:pt x="1008152" y="389113"/>
                  </a:lnTo>
                  <a:lnTo>
                    <a:pt x="1037695" y="364716"/>
                  </a:lnTo>
                  <a:lnTo>
                    <a:pt x="1078817" y="311397"/>
                  </a:lnTo>
                  <a:lnTo>
                    <a:pt x="1093254" y="253314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7010" y="2984169"/>
            <a:ext cx="69723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Sprinkler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16619" y="3568133"/>
            <a:ext cx="889000" cy="539115"/>
            <a:chOff x="4616619" y="3568133"/>
            <a:chExt cx="889000" cy="53911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7900" y="3589414"/>
              <a:ext cx="846226" cy="4965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37900" y="3589413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26" y="248272"/>
                  </a:moveTo>
                  <a:lnTo>
                    <a:pt x="831112" y="182274"/>
                  </a:lnTo>
                  <a:lnTo>
                    <a:pt x="788459" y="122967"/>
                  </a:lnTo>
                  <a:lnTo>
                    <a:pt x="758065" y="96563"/>
                  </a:lnTo>
                  <a:lnTo>
                    <a:pt x="722299" y="72720"/>
                  </a:lnTo>
                  <a:lnTo>
                    <a:pt x="681665" y="51733"/>
                  </a:lnTo>
                  <a:lnTo>
                    <a:pt x="636667" y="33898"/>
                  </a:lnTo>
                  <a:lnTo>
                    <a:pt x="587808" y="19511"/>
                  </a:lnTo>
                  <a:lnTo>
                    <a:pt x="535593" y="8869"/>
                  </a:lnTo>
                  <a:lnTo>
                    <a:pt x="480527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7" y="494278"/>
                  </a:lnTo>
                  <a:lnTo>
                    <a:pt x="535593" y="487676"/>
                  </a:lnTo>
                  <a:lnTo>
                    <a:pt x="587808" y="477034"/>
                  </a:lnTo>
                  <a:lnTo>
                    <a:pt x="636667" y="462649"/>
                  </a:lnTo>
                  <a:lnTo>
                    <a:pt x="681665" y="444815"/>
                  </a:lnTo>
                  <a:lnTo>
                    <a:pt x="722299" y="423829"/>
                  </a:lnTo>
                  <a:lnTo>
                    <a:pt x="758065" y="399986"/>
                  </a:lnTo>
                  <a:lnTo>
                    <a:pt x="788459" y="373582"/>
                  </a:lnTo>
                  <a:lnTo>
                    <a:pt x="831112" y="314274"/>
                  </a:lnTo>
                  <a:lnTo>
                    <a:pt x="846226" y="248272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28425" y="3630625"/>
            <a:ext cx="480059" cy="4000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46990">
              <a:lnSpc>
                <a:spcPts val="1340"/>
              </a:lnSpc>
              <a:spcBef>
                <a:spcPts val="365"/>
              </a:spcBef>
            </a:pPr>
            <a:r>
              <a:rPr sz="1350" spc="-10" dirty="0">
                <a:latin typeface="Arial"/>
                <a:cs typeface="Arial"/>
              </a:rPr>
              <a:t>Wet 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Grass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51</a:t>
            </a:fld>
            <a:endParaRPr spc="20" dirty="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633866" y="2637034"/>
          <a:ext cx="1070610" cy="93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5240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348568" y="2636946"/>
          <a:ext cx="1070609" cy="93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81785" y="4099985"/>
          <a:ext cx="1480185" cy="147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82205" y="1322505"/>
            <a:ext cx="480059" cy="288290"/>
          </a:xfrm>
          <a:prstGeom prst="rect">
            <a:avLst/>
          </a:prstGeom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P(C)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2205" y="1610398"/>
            <a:ext cx="480059" cy="288290"/>
          </a:xfrm>
          <a:prstGeom prst="rect">
            <a:avLst/>
          </a:prstGeom>
          <a:solidFill>
            <a:srgbClr val="FFFF00"/>
          </a:solidFill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.50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0300" y="5865080"/>
            <a:ext cx="8629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3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80" dirty="0"/>
              <a:t>Likelihood</a:t>
            </a:r>
            <a:r>
              <a:rPr spc="240" dirty="0"/>
              <a:t> </a:t>
            </a:r>
            <a:r>
              <a:rPr spc="50" dirty="0"/>
              <a:t>weighting</a:t>
            </a:r>
            <a:r>
              <a:rPr spc="240" dirty="0"/>
              <a:t> </a:t>
            </a:r>
            <a:r>
              <a:rPr spc="8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43031" y="2008301"/>
            <a:ext cx="1691639" cy="1656714"/>
            <a:chOff x="4243031" y="2008301"/>
            <a:chExt cx="1691639" cy="1656714"/>
          </a:xfrm>
        </p:grpSpPr>
        <p:sp>
          <p:nvSpPr>
            <p:cNvPr id="4" name="object 4"/>
            <p:cNvSpPr/>
            <p:nvPr/>
          </p:nvSpPr>
          <p:spPr>
            <a:xfrm>
              <a:off x="4263097" y="2371928"/>
              <a:ext cx="553085" cy="495934"/>
            </a:xfrm>
            <a:custGeom>
              <a:avLst/>
              <a:gdLst/>
              <a:ahLst/>
              <a:cxnLst/>
              <a:rect l="l" t="t" r="r" b="b"/>
              <a:pathLst>
                <a:path w="553085" h="495935">
                  <a:moveTo>
                    <a:pt x="552526" y="0"/>
                  </a:moveTo>
                  <a:lnTo>
                    <a:pt x="0" y="495871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43031" y="2720238"/>
              <a:ext cx="176530" cy="165735"/>
            </a:xfrm>
            <a:custGeom>
              <a:avLst/>
              <a:gdLst/>
              <a:ahLst/>
              <a:cxnLst/>
              <a:rect l="l" t="t" r="r" b="b"/>
              <a:pathLst>
                <a:path w="176529" h="165735">
                  <a:moveTo>
                    <a:pt x="0" y="165557"/>
                  </a:moveTo>
                  <a:lnTo>
                    <a:pt x="176110" y="77177"/>
                  </a:lnTo>
                  <a:lnTo>
                    <a:pt x="106857" y="0"/>
                  </a:lnTo>
                  <a:lnTo>
                    <a:pt x="0" y="165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3097" y="2350680"/>
              <a:ext cx="1651000" cy="517525"/>
            </a:xfrm>
            <a:custGeom>
              <a:avLst/>
              <a:gdLst/>
              <a:ahLst/>
              <a:cxnLst/>
              <a:rect l="l" t="t" r="r" b="b"/>
              <a:pathLst>
                <a:path w="1651000" h="517525">
                  <a:moveTo>
                    <a:pt x="144564" y="444563"/>
                  </a:moveTo>
                  <a:lnTo>
                    <a:pt x="0" y="517118"/>
                  </a:lnTo>
                  <a:lnTo>
                    <a:pt x="87706" y="381203"/>
                  </a:lnTo>
                </a:path>
                <a:path w="1651000" h="517525">
                  <a:moveTo>
                    <a:pt x="1041311" y="0"/>
                  </a:moveTo>
                  <a:lnTo>
                    <a:pt x="1650504" y="51711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55677" y="2722689"/>
              <a:ext cx="179070" cy="162560"/>
            </a:xfrm>
            <a:custGeom>
              <a:avLst/>
              <a:gdLst/>
              <a:ahLst/>
              <a:cxnLst/>
              <a:rect l="l" t="t" r="r" b="b"/>
              <a:pathLst>
                <a:path w="179070" h="162560">
                  <a:moveTo>
                    <a:pt x="0" y="79057"/>
                  </a:moveTo>
                  <a:lnTo>
                    <a:pt x="178485" y="162547"/>
                  </a:lnTo>
                  <a:lnTo>
                    <a:pt x="67094" y="0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67095" y="2734360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079" y="0"/>
                  </a:moveTo>
                  <a:lnTo>
                    <a:pt x="146507" y="133438"/>
                  </a:lnTo>
                  <a:lnTo>
                    <a:pt x="0" y="64897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31004" y="2015604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69">
                  <a:moveTo>
                    <a:pt x="0" y="248272"/>
                  </a:moveTo>
                  <a:lnTo>
                    <a:pt x="15113" y="314274"/>
                  </a:lnTo>
                  <a:lnTo>
                    <a:pt x="57767" y="373582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1004" y="2015604"/>
              <a:ext cx="1282700" cy="1617345"/>
            </a:xfrm>
            <a:custGeom>
              <a:avLst/>
              <a:gdLst/>
              <a:ahLst/>
              <a:cxnLst/>
              <a:rect l="l" t="t" r="r" b="b"/>
              <a:pathLst>
                <a:path w="1282700" h="1617345">
                  <a:moveTo>
                    <a:pt x="846213" y="248272"/>
                  </a:moveTo>
                  <a:lnTo>
                    <a:pt x="831099" y="182274"/>
                  </a:lnTo>
                  <a:lnTo>
                    <a:pt x="788447" y="122967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  <a:path w="1282700" h="1617345">
                  <a:moveTo>
                    <a:pt x="1282598" y="1213459"/>
                  </a:moveTo>
                  <a:lnTo>
                    <a:pt x="772566" y="161723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82437" y="3490925"/>
              <a:ext cx="181610" cy="158750"/>
            </a:xfrm>
            <a:custGeom>
              <a:avLst/>
              <a:gdLst/>
              <a:ahLst/>
              <a:cxnLst/>
              <a:rect l="l" t="t" r="r" b="b"/>
              <a:pathLst>
                <a:path w="181610" h="158750">
                  <a:moveTo>
                    <a:pt x="0" y="158648"/>
                  </a:moveTo>
                  <a:lnTo>
                    <a:pt x="181241" y="81292"/>
                  </a:lnTo>
                  <a:lnTo>
                    <a:pt x="116878" y="0"/>
                  </a:lnTo>
                  <a:lnTo>
                    <a:pt x="0" y="158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0171" y="3285731"/>
              <a:ext cx="1282700" cy="361315"/>
            </a:xfrm>
            <a:custGeom>
              <a:avLst/>
              <a:gdLst/>
              <a:ahLst/>
              <a:cxnLst/>
              <a:rect l="l" t="t" r="r" b="b"/>
              <a:pathLst>
                <a:path w="1282700" h="361314">
                  <a:moveTo>
                    <a:pt x="1282179" y="283616"/>
                  </a:moveTo>
                  <a:lnTo>
                    <a:pt x="1133398" y="347103"/>
                  </a:lnTo>
                  <a:lnTo>
                    <a:pt x="1229347" y="216877"/>
                  </a:lnTo>
                </a:path>
                <a:path w="1282700" h="361314">
                  <a:moveTo>
                    <a:pt x="0" y="0"/>
                  </a:moveTo>
                  <a:lnTo>
                    <a:pt x="425030" y="361276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37316" y="3501834"/>
              <a:ext cx="178435" cy="163195"/>
            </a:xfrm>
            <a:custGeom>
              <a:avLst/>
              <a:gdLst/>
              <a:ahLst/>
              <a:cxnLst/>
              <a:rect l="l" t="t" r="r" b="b"/>
              <a:pathLst>
                <a:path w="178435" h="163195">
                  <a:moveTo>
                    <a:pt x="0" y="79019"/>
                  </a:moveTo>
                  <a:lnTo>
                    <a:pt x="178422" y="162636"/>
                  </a:lnTo>
                  <a:lnTo>
                    <a:pt x="67157" y="0"/>
                  </a:lnTo>
                  <a:lnTo>
                    <a:pt x="0" y="79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8733" y="3513505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130" y="0"/>
                  </a:moveTo>
                  <a:lnTo>
                    <a:pt x="146469" y="133502"/>
                  </a:lnTo>
                  <a:lnTo>
                    <a:pt x="0" y="6485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64773" y="2113559"/>
            <a:ext cx="5556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Cloudy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25566" y="2857385"/>
            <a:ext cx="861060" cy="511175"/>
            <a:chOff x="5725566" y="2857385"/>
            <a:chExt cx="861060" cy="511175"/>
          </a:xfrm>
        </p:grpSpPr>
        <p:sp>
          <p:nvSpPr>
            <p:cNvPr id="17" name="object 17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0" y="248272"/>
                  </a:moveTo>
                  <a:lnTo>
                    <a:pt x="15113" y="314274"/>
                  </a:lnTo>
                  <a:lnTo>
                    <a:pt x="57766" y="373582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13" y="248272"/>
                  </a:moveTo>
                  <a:lnTo>
                    <a:pt x="831099" y="182274"/>
                  </a:lnTo>
                  <a:lnTo>
                    <a:pt x="788446" y="122967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49" y="344913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73038" y="2962643"/>
            <a:ext cx="3759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Rain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51986" y="2859582"/>
            <a:ext cx="1136650" cy="549910"/>
            <a:chOff x="3451986" y="2859582"/>
            <a:chExt cx="1136650" cy="54991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3576" y="2881172"/>
              <a:ext cx="1093254" cy="5066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73576" y="2881172"/>
              <a:ext cx="1093470" cy="506730"/>
            </a:xfrm>
            <a:custGeom>
              <a:avLst/>
              <a:gdLst/>
              <a:ahLst/>
              <a:cxnLst/>
              <a:rect l="l" t="t" r="r" b="b"/>
              <a:pathLst>
                <a:path w="1093470" h="506729">
                  <a:moveTo>
                    <a:pt x="1093254" y="253314"/>
                  </a:moveTo>
                  <a:lnTo>
                    <a:pt x="1078817" y="195231"/>
                  </a:lnTo>
                  <a:lnTo>
                    <a:pt x="1037695" y="141912"/>
                  </a:lnTo>
                  <a:lnTo>
                    <a:pt x="1008152" y="117514"/>
                  </a:lnTo>
                  <a:lnTo>
                    <a:pt x="973168" y="94878"/>
                  </a:lnTo>
                  <a:lnTo>
                    <a:pt x="933153" y="74193"/>
                  </a:lnTo>
                  <a:lnTo>
                    <a:pt x="888517" y="55649"/>
                  </a:lnTo>
                  <a:lnTo>
                    <a:pt x="839670" y="39437"/>
                  </a:lnTo>
                  <a:lnTo>
                    <a:pt x="787023" y="25746"/>
                  </a:lnTo>
                  <a:lnTo>
                    <a:pt x="730986" y="14767"/>
                  </a:lnTo>
                  <a:lnTo>
                    <a:pt x="671968" y="6690"/>
                  </a:lnTo>
                  <a:lnTo>
                    <a:pt x="610381" y="1704"/>
                  </a:lnTo>
                  <a:lnTo>
                    <a:pt x="546633" y="0"/>
                  </a:lnTo>
                  <a:lnTo>
                    <a:pt x="482885" y="1704"/>
                  </a:lnTo>
                  <a:lnTo>
                    <a:pt x="421297" y="6690"/>
                  </a:lnTo>
                  <a:lnTo>
                    <a:pt x="362278" y="14767"/>
                  </a:lnTo>
                  <a:lnTo>
                    <a:pt x="306240" y="25746"/>
                  </a:lnTo>
                  <a:lnTo>
                    <a:pt x="253592" y="39437"/>
                  </a:lnTo>
                  <a:lnTo>
                    <a:pt x="204744" y="55649"/>
                  </a:lnTo>
                  <a:lnTo>
                    <a:pt x="160107" y="74193"/>
                  </a:lnTo>
                  <a:lnTo>
                    <a:pt x="120090" y="94878"/>
                  </a:lnTo>
                  <a:lnTo>
                    <a:pt x="85105" y="117514"/>
                  </a:lnTo>
                  <a:lnTo>
                    <a:pt x="55561" y="141912"/>
                  </a:lnTo>
                  <a:lnTo>
                    <a:pt x="14437" y="195231"/>
                  </a:lnTo>
                  <a:lnTo>
                    <a:pt x="0" y="253314"/>
                  </a:lnTo>
                  <a:lnTo>
                    <a:pt x="3677" y="282856"/>
                  </a:lnTo>
                  <a:lnTo>
                    <a:pt x="31868" y="338747"/>
                  </a:lnTo>
                  <a:lnTo>
                    <a:pt x="85105" y="389113"/>
                  </a:lnTo>
                  <a:lnTo>
                    <a:pt x="120090" y="411750"/>
                  </a:lnTo>
                  <a:lnTo>
                    <a:pt x="160107" y="432435"/>
                  </a:lnTo>
                  <a:lnTo>
                    <a:pt x="204744" y="450978"/>
                  </a:lnTo>
                  <a:lnTo>
                    <a:pt x="253592" y="467190"/>
                  </a:lnTo>
                  <a:lnTo>
                    <a:pt x="306240" y="480881"/>
                  </a:lnTo>
                  <a:lnTo>
                    <a:pt x="362278" y="491860"/>
                  </a:lnTo>
                  <a:lnTo>
                    <a:pt x="421297" y="499938"/>
                  </a:lnTo>
                  <a:lnTo>
                    <a:pt x="482885" y="504924"/>
                  </a:lnTo>
                  <a:lnTo>
                    <a:pt x="546633" y="506628"/>
                  </a:lnTo>
                  <a:lnTo>
                    <a:pt x="610381" y="504924"/>
                  </a:lnTo>
                  <a:lnTo>
                    <a:pt x="671968" y="499938"/>
                  </a:lnTo>
                  <a:lnTo>
                    <a:pt x="730986" y="491860"/>
                  </a:lnTo>
                  <a:lnTo>
                    <a:pt x="787023" y="480881"/>
                  </a:lnTo>
                  <a:lnTo>
                    <a:pt x="839670" y="467190"/>
                  </a:lnTo>
                  <a:lnTo>
                    <a:pt x="888517" y="450978"/>
                  </a:lnTo>
                  <a:lnTo>
                    <a:pt x="933153" y="432435"/>
                  </a:lnTo>
                  <a:lnTo>
                    <a:pt x="973168" y="411750"/>
                  </a:lnTo>
                  <a:lnTo>
                    <a:pt x="1008152" y="389113"/>
                  </a:lnTo>
                  <a:lnTo>
                    <a:pt x="1037695" y="364716"/>
                  </a:lnTo>
                  <a:lnTo>
                    <a:pt x="1078817" y="311397"/>
                  </a:lnTo>
                  <a:lnTo>
                    <a:pt x="1093254" y="253314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7010" y="2984169"/>
            <a:ext cx="69723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Sprinkler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16619" y="3568133"/>
            <a:ext cx="889000" cy="539115"/>
            <a:chOff x="4616619" y="3568133"/>
            <a:chExt cx="889000" cy="53911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7900" y="3589414"/>
              <a:ext cx="846226" cy="4965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37900" y="3589413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26" y="248272"/>
                  </a:moveTo>
                  <a:lnTo>
                    <a:pt x="831112" y="182274"/>
                  </a:lnTo>
                  <a:lnTo>
                    <a:pt x="788459" y="122967"/>
                  </a:lnTo>
                  <a:lnTo>
                    <a:pt x="758065" y="96563"/>
                  </a:lnTo>
                  <a:lnTo>
                    <a:pt x="722299" y="72720"/>
                  </a:lnTo>
                  <a:lnTo>
                    <a:pt x="681665" y="51733"/>
                  </a:lnTo>
                  <a:lnTo>
                    <a:pt x="636667" y="33898"/>
                  </a:lnTo>
                  <a:lnTo>
                    <a:pt x="587808" y="19511"/>
                  </a:lnTo>
                  <a:lnTo>
                    <a:pt x="535593" y="8869"/>
                  </a:lnTo>
                  <a:lnTo>
                    <a:pt x="480527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7" y="494278"/>
                  </a:lnTo>
                  <a:lnTo>
                    <a:pt x="535593" y="487676"/>
                  </a:lnTo>
                  <a:lnTo>
                    <a:pt x="587808" y="477034"/>
                  </a:lnTo>
                  <a:lnTo>
                    <a:pt x="636667" y="462649"/>
                  </a:lnTo>
                  <a:lnTo>
                    <a:pt x="681665" y="444815"/>
                  </a:lnTo>
                  <a:lnTo>
                    <a:pt x="722299" y="423829"/>
                  </a:lnTo>
                  <a:lnTo>
                    <a:pt x="758065" y="399986"/>
                  </a:lnTo>
                  <a:lnTo>
                    <a:pt x="788459" y="373582"/>
                  </a:lnTo>
                  <a:lnTo>
                    <a:pt x="831112" y="314274"/>
                  </a:lnTo>
                  <a:lnTo>
                    <a:pt x="846226" y="248272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28425" y="3630625"/>
            <a:ext cx="480059" cy="4000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46990">
              <a:lnSpc>
                <a:spcPts val="1340"/>
              </a:lnSpc>
              <a:spcBef>
                <a:spcPts val="365"/>
              </a:spcBef>
            </a:pPr>
            <a:r>
              <a:rPr sz="1350" spc="-10" dirty="0">
                <a:latin typeface="Arial"/>
                <a:cs typeface="Arial"/>
              </a:rPr>
              <a:t>Wet 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Grass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52</a:t>
            </a:fld>
            <a:endParaRPr spc="20" dirty="0"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633866" y="2637034"/>
          <a:ext cx="1070610" cy="93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5240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348568" y="2636946"/>
          <a:ext cx="1070609" cy="93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81785" y="4099985"/>
          <a:ext cx="1480185" cy="147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82205" y="1322505"/>
            <a:ext cx="480059" cy="288290"/>
          </a:xfrm>
          <a:prstGeom prst="rect">
            <a:avLst/>
          </a:prstGeom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P(C)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2205" y="1610398"/>
            <a:ext cx="480059" cy="288290"/>
          </a:xfrm>
          <a:prstGeom prst="rect">
            <a:avLst/>
          </a:prstGeom>
          <a:solidFill>
            <a:srgbClr val="FFFF00"/>
          </a:solidFill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.50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0300" y="5865080"/>
            <a:ext cx="8629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3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80" dirty="0"/>
              <a:t>Likelihood</a:t>
            </a:r>
            <a:r>
              <a:rPr spc="240" dirty="0"/>
              <a:t> </a:t>
            </a:r>
            <a:r>
              <a:rPr spc="50" dirty="0"/>
              <a:t>weighting</a:t>
            </a:r>
            <a:r>
              <a:rPr spc="240" dirty="0"/>
              <a:t> </a:t>
            </a:r>
            <a:r>
              <a:rPr spc="8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33866" y="2637034"/>
          <a:ext cx="107061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 rowSpan="2">
                  <a:txBody>
                    <a:bodyPr/>
                    <a:lstStyle/>
                    <a:p>
                      <a:pPr marL="146050" marR="111760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8568" y="2636946"/>
          <a:ext cx="1070609" cy="93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 rowSpan="2">
                  <a:txBody>
                    <a:bodyPr/>
                    <a:lstStyle/>
                    <a:p>
                      <a:pPr marL="138430" marR="127000" algn="ctr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43031" y="2008301"/>
            <a:ext cx="1691639" cy="1656714"/>
            <a:chOff x="4243031" y="2008301"/>
            <a:chExt cx="1691639" cy="1656714"/>
          </a:xfrm>
        </p:grpSpPr>
        <p:sp>
          <p:nvSpPr>
            <p:cNvPr id="6" name="object 6"/>
            <p:cNvSpPr/>
            <p:nvPr/>
          </p:nvSpPr>
          <p:spPr>
            <a:xfrm>
              <a:off x="4263097" y="2371928"/>
              <a:ext cx="553085" cy="495934"/>
            </a:xfrm>
            <a:custGeom>
              <a:avLst/>
              <a:gdLst/>
              <a:ahLst/>
              <a:cxnLst/>
              <a:rect l="l" t="t" r="r" b="b"/>
              <a:pathLst>
                <a:path w="553085" h="495935">
                  <a:moveTo>
                    <a:pt x="552526" y="0"/>
                  </a:moveTo>
                  <a:lnTo>
                    <a:pt x="0" y="495871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3031" y="2720238"/>
              <a:ext cx="176530" cy="165735"/>
            </a:xfrm>
            <a:custGeom>
              <a:avLst/>
              <a:gdLst/>
              <a:ahLst/>
              <a:cxnLst/>
              <a:rect l="l" t="t" r="r" b="b"/>
              <a:pathLst>
                <a:path w="176529" h="165735">
                  <a:moveTo>
                    <a:pt x="0" y="165557"/>
                  </a:moveTo>
                  <a:lnTo>
                    <a:pt x="176110" y="77177"/>
                  </a:lnTo>
                  <a:lnTo>
                    <a:pt x="106857" y="0"/>
                  </a:lnTo>
                  <a:lnTo>
                    <a:pt x="0" y="165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3097" y="2350680"/>
              <a:ext cx="1651000" cy="517525"/>
            </a:xfrm>
            <a:custGeom>
              <a:avLst/>
              <a:gdLst/>
              <a:ahLst/>
              <a:cxnLst/>
              <a:rect l="l" t="t" r="r" b="b"/>
              <a:pathLst>
                <a:path w="1651000" h="517525">
                  <a:moveTo>
                    <a:pt x="144564" y="444563"/>
                  </a:moveTo>
                  <a:lnTo>
                    <a:pt x="0" y="517118"/>
                  </a:lnTo>
                  <a:lnTo>
                    <a:pt x="87706" y="381203"/>
                  </a:lnTo>
                </a:path>
                <a:path w="1651000" h="517525">
                  <a:moveTo>
                    <a:pt x="1041311" y="0"/>
                  </a:moveTo>
                  <a:lnTo>
                    <a:pt x="1650504" y="51711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55677" y="2722689"/>
              <a:ext cx="179070" cy="162560"/>
            </a:xfrm>
            <a:custGeom>
              <a:avLst/>
              <a:gdLst/>
              <a:ahLst/>
              <a:cxnLst/>
              <a:rect l="l" t="t" r="r" b="b"/>
              <a:pathLst>
                <a:path w="179070" h="162560">
                  <a:moveTo>
                    <a:pt x="0" y="79057"/>
                  </a:moveTo>
                  <a:lnTo>
                    <a:pt x="178485" y="162547"/>
                  </a:lnTo>
                  <a:lnTo>
                    <a:pt x="67094" y="0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7095" y="2734360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079" y="0"/>
                  </a:moveTo>
                  <a:lnTo>
                    <a:pt x="146507" y="133438"/>
                  </a:lnTo>
                  <a:lnTo>
                    <a:pt x="0" y="64897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1004" y="2015604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69">
                  <a:moveTo>
                    <a:pt x="0" y="248272"/>
                  </a:moveTo>
                  <a:lnTo>
                    <a:pt x="15113" y="314274"/>
                  </a:lnTo>
                  <a:lnTo>
                    <a:pt x="57767" y="373582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1004" y="2015604"/>
              <a:ext cx="1282700" cy="1617345"/>
            </a:xfrm>
            <a:custGeom>
              <a:avLst/>
              <a:gdLst/>
              <a:ahLst/>
              <a:cxnLst/>
              <a:rect l="l" t="t" r="r" b="b"/>
              <a:pathLst>
                <a:path w="1282700" h="1617345">
                  <a:moveTo>
                    <a:pt x="846213" y="248272"/>
                  </a:moveTo>
                  <a:lnTo>
                    <a:pt x="831099" y="182274"/>
                  </a:lnTo>
                  <a:lnTo>
                    <a:pt x="788447" y="122967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  <a:path w="1282700" h="1617345">
                  <a:moveTo>
                    <a:pt x="1282598" y="1213459"/>
                  </a:moveTo>
                  <a:lnTo>
                    <a:pt x="772566" y="161723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2437" y="3490925"/>
              <a:ext cx="181610" cy="158750"/>
            </a:xfrm>
            <a:custGeom>
              <a:avLst/>
              <a:gdLst/>
              <a:ahLst/>
              <a:cxnLst/>
              <a:rect l="l" t="t" r="r" b="b"/>
              <a:pathLst>
                <a:path w="181610" h="158750">
                  <a:moveTo>
                    <a:pt x="0" y="158648"/>
                  </a:moveTo>
                  <a:lnTo>
                    <a:pt x="181241" y="81292"/>
                  </a:lnTo>
                  <a:lnTo>
                    <a:pt x="116878" y="0"/>
                  </a:lnTo>
                  <a:lnTo>
                    <a:pt x="0" y="158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0171" y="3285731"/>
              <a:ext cx="1282700" cy="361315"/>
            </a:xfrm>
            <a:custGeom>
              <a:avLst/>
              <a:gdLst/>
              <a:ahLst/>
              <a:cxnLst/>
              <a:rect l="l" t="t" r="r" b="b"/>
              <a:pathLst>
                <a:path w="1282700" h="361314">
                  <a:moveTo>
                    <a:pt x="1282179" y="283616"/>
                  </a:moveTo>
                  <a:lnTo>
                    <a:pt x="1133398" y="347103"/>
                  </a:lnTo>
                  <a:lnTo>
                    <a:pt x="1229347" y="216877"/>
                  </a:lnTo>
                </a:path>
                <a:path w="1282700" h="361314">
                  <a:moveTo>
                    <a:pt x="0" y="0"/>
                  </a:moveTo>
                  <a:lnTo>
                    <a:pt x="425030" y="361276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7316" y="3501834"/>
              <a:ext cx="178435" cy="163195"/>
            </a:xfrm>
            <a:custGeom>
              <a:avLst/>
              <a:gdLst/>
              <a:ahLst/>
              <a:cxnLst/>
              <a:rect l="l" t="t" r="r" b="b"/>
              <a:pathLst>
                <a:path w="178435" h="163195">
                  <a:moveTo>
                    <a:pt x="0" y="79019"/>
                  </a:moveTo>
                  <a:lnTo>
                    <a:pt x="178422" y="162636"/>
                  </a:lnTo>
                  <a:lnTo>
                    <a:pt x="67157" y="0"/>
                  </a:lnTo>
                  <a:lnTo>
                    <a:pt x="0" y="79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8733" y="3513505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130" y="0"/>
                  </a:moveTo>
                  <a:lnTo>
                    <a:pt x="146469" y="133502"/>
                  </a:lnTo>
                  <a:lnTo>
                    <a:pt x="0" y="6485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64773" y="2113559"/>
            <a:ext cx="5556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Cloudy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25566" y="2857385"/>
            <a:ext cx="861060" cy="511175"/>
            <a:chOff x="5725566" y="2857385"/>
            <a:chExt cx="861060" cy="511175"/>
          </a:xfrm>
        </p:grpSpPr>
        <p:sp>
          <p:nvSpPr>
            <p:cNvPr id="19" name="object 19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0" y="248272"/>
                  </a:moveTo>
                  <a:lnTo>
                    <a:pt x="15113" y="314274"/>
                  </a:lnTo>
                  <a:lnTo>
                    <a:pt x="57766" y="373582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13" y="248272"/>
                  </a:moveTo>
                  <a:lnTo>
                    <a:pt x="831099" y="182274"/>
                  </a:lnTo>
                  <a:lnTo>
                    <a:pt x="788446" y="122967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49" y="344913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73038" y="2962643"/>
            <a:ext cx="3759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Rain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51986" y="2859582"/>
            <a:ext cx="1136650" cy="549910"/>
            <a:chOff x="3451986" y="2859582"/>
            <a:chExt cx="1136650" cy="54991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3576" y="2881172"/>
              <a:ext cx="1093254" cy="50662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73576" y="2881172"/>
              <a:ext cx="1093470" cy="506730"/>
            </a:xfrm>
            <a:custGeom>
              <a:avLst/>
              <a:gdLst/>
              <a:ahLst/>
              <a:cxnLst/>
              <a:rect l="l" t="t" r="r" b="b"/>
              <a:pathLst>
                <a:path w="1093470" h="506729">
                  <a:moveTo>
                    <a:pt x="1093254" y="253314"/>
                  </a:moveTo>
                  <a:lnTo>
                    <a:pt x="1078817" y="195231"/>
                  </a:lnTo>
                  <a:lnTo>
                    <a:pt x="1037695" y="141912"/>
                  </a:lnTo>
                  <a:lnTo>
                    <a:pt x="1008152" y="117514"/>
                  </a:lnTo>
                  <a:lnTo>
                    <a:pt x="973168" y="94878"/>
                  </a:lnTo>
                  <a:lnTo>
                    <a:pt x="933153" y="74193"/>
                  </a:lnTo>
                  <a:lnTo>
                    <a:pt x="888517" y="55649"/>
                  </a:lnTo>
                  <a:lnTo>
                    <a:pt x="839670" y="39437"/>
                  </a:lnTo>
                  <a:lnTo>
                    <a:pt x="787023" y="25746"/>
                  </a:lnTo>
                  <a:lnTo>
                    <a:pt x="730986" y="14767"/>
                  </a:lnTo>
                  <a:lnTo>
                    <a:pt x="671968" y="6690"/>
                  </a:lnTo>
                  <a:lnTo>
                    <a:pt x="610381" y="1704"/>
                  </a:lnTo>
                  <a:lnTo>
                    <a:pt x="546633" y="0"/>
                  </a:lnTo>
                  <a:lnTo>
                    <a:pt x="482885" y="1704"/>
                  </a:lnTo>
                  <a:lnTo>
                    <a:pt x="421297" y="6690"/>
                  </a:lnTo>
                  <a:lnTo>
                    <a:pt x="362278" y="14767"/>
                  </a:lnTo>
                  <a:lnTo>
                    <a:pt x="306240" y="25746"/>
                  </a:lnTo>
                  <a:lnTo>
                    <a:pt x="253592" y="39437"/>
                  </a:lnTo>
                  <a:lnTo>
                    <a:pt x="204744" y="55649"/>
                  </a:lnTo>
                  <a:lnTo>
                    <a:pt x="160107" y="74193"/>
                  </a:lnTo>
                  <a:lnTo>
                    <a:pt x="120090" y="94878"/>
                  </a:lnTo>
                  <a:lnTo>
                    <a:pt x="85105" y="117514"/>
                  </a:lnTo>
                  <a:lnTo>
                    <a:pt x="55561" y="141912"/>
                  </a:lnTo>
                  <a:lnTo>
                    <a:pt x="14437" y="195231"/>
                  </a:lnTo>
                  <a:lnTo>
                    <a:pt x="0" y="253314"/>
                  </a:lnTo>
                  <a:lnTo>
                    <a:pt x="3677" y="282856"/>
                  </a:lnTo>
                  <a:lnTo>
                    <a:pt x="31868" y="338747"/>
                  </a:lnTo>
                  <a:lnTo>
                    <a:pt x="85105" y="389113"/>
                  </a:lnTo>
                  <a:lnTo>
                    <a:pt x="120090" y="411750"/>
                  </a:lnTo>
                  <a:lnTo>
                    <a:pt x="160107" y="432435"/>
                  </a:lnTo>
                  <a:lnTo>
                    <a:pt x="204744" y="450978"/>
                  </a:lnTo>
                  <a:lnTo>
                    <a:pt x="253592" y="467190"/>
                  </a:lnTo>
                  <a:lnTo>
                    <a:pt x="306240" y="480881"/>
                  </a:lnTo>
                  <a:lnTo>
                    <a:pt x="362278" y="491860"/>
                  </a:lnTo>
                  <a:lnTo>
                    <a:pt x="421297" y="499938"/>
                  </a:lnTo>
                  <a:lnTo>
                    <a:pt x="482885" y="504924"/>
                  </a:lnTo>
                  <a:lnTo>
                    <a:pt x="546633" y="506628"/>
                  </a:lnTo>
                  <a:lnTo>
                    <a:pt x="610381" y="504924"/>
                  </a:lnTo>
                  <a:lnTo>
                    <a:pt x="671968" y="499938"/>
                  </a:lnTo>
                  <a:lnTo>
                    <a:pt x="730986" y="491860"/>
                  </a:lnTo>
                  <a:lnTo>
                    <a:pt x="787023" y="480881"/>
                  </a:lnTo>
                  <a:lnTo>
                    <a:pt x="839670" y="467190"/>
                  </a:lnTo>
                  <a:lnTo>
                    <a:pt x="888517" y="450978"/>
                  </a:lnTo>
                  <a:lnTo>
                    <a:pt x="933153" y="432435"/>
                  </a:lnTo>
                  <a:lnTo>
                    <a:pt x="973168" y="411750"/>
                  </a:lnTo>
                  <a:lnTo>
                    <a:pt x="1008152" y="389113"/>
                  </a:lnTo>
                  <a:lnTo>
                    <a:pt x="1037695" y="364716"/>
                  </a:lnTo>
                  <a:lnTo>
                    <a:pt x="1078817" y="311397"/>
                  </a:lnTo>
                  <a:lnTo>
                    <a:pt x="1093254" y="253314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67010" y="2984169"/>
            <a:ext cx="69723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Sprinkler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16619" y="3568133"/>
            <a:ext cx="889000" cy="539115"/>
            <a:chOff x="4616619" y="3568133"/>
            <a:chExt cx="889000" cy="53911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7900" y="3589414"/>
              <a:ext cx="846226" cy="4965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37900" y="3589413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26" y="248272"/>
                  </a:moveTo>
                  <a:lnTo>
                    <a:pt x="831112" y="182274"/>
                  </a:lnTo>
                  <a:lnTo>
                    <a:pt x="788459" y="122967"/>
                  </a:lnTo>
                  <a:lnTo>
                    <a:pt x="758065" y="96563"/>
                  </a:lnTo>
                  <a:lnTo>
                    <a:pt x="722299" y="72720"/>
                  </a:lnTo>
                  <a:lnTo>
                    <a:pt x="681665" y="51733"/>
                  </a:lnTo>
                  <a:lnTo>
                    <a:pt x="636667" y="33898"/>
                  </a:lnTo>
                  <a:lnTo>
                    <a:pt x="587808" y="19511"/>
                  </a:lnTo>
                  <a:lnTo>
                    <a:pt x="535593" y="8869"/>
                  </a:lnTo>
                  <a:lnTo>
                    <a:pt x="480527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7" y="494278"/>
                  </a:lnTo>
                  <a:lnTo>
                    <a:pt x="535593" y="487676"/>
                  </a:lnTo>
                  <a:lnTo>
                    <a:pt x="587808" y="477034"/>
                  </a:lnTo>
                  <a:lnTo>
                    <a:pt x="636667" y="462649"/>
                  </a:lnTo>
                  <a:lnTo>
                    <a:pt x="681665" y="444815"/>
                  </a:lnTo>
                  <a:lnTo>
                    <a:pt x="722299" y="423829"/>
                  </a:lnTo>
                  <a:lnTo>
                    <a:pt x="758065" y="399986"/>
                  </a:lnTo>
                  <a:lnTo>
                    <a:pt x="788459" y="373582"/>
                  </a:lnTo>
                  <a:lnTo>
                    <a:pt x="831112" y="314274"/>
                  </a:lnTo>
                  <a:lnTo>
                    <a:pt x="846226" y="248272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28425" y="3630625"/>
            <a:ext cx="480059" cy="4000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46990">
              <a:lnSpc>
                <a:spcPts val="1340"/>
              </a:lnSpc>
              <a:spcBef>
                <a:spcPts val="365"/>
              </a:spcBef>
            </a:pPr>
            <a:r>
              <a:rPr sz="1350" spc="-10" dirty="0">
                <a:latin typeface="Arial"/>
                <a:cs typeface="Arial"/>
              </a:rPr>
              <a:t>Wet 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Grass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53</a:t>
            </a:fld>
            <a:endParaRPr spc="20" dirty="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81785" y="4099985"/>
          <a:ext cx="1480185" cy="147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82205" y="1322505"/>
            <a:ext cx="480059" cy="288290"/>
          </a:xfrm>
          <a:prstGeom prst="rect">
            <a:avLst/>
          </a:prstGeom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P(C)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2205" y="1610398"/>
            <a:ext cx="480059" cy="288290"/>
          </a:xfrm>
          <a:prstGeom prst="rect">
            <a:avLst/>
          </a:prstGeom>
          <a:solidFill>
            <a:srgbClr val="FFFF00"/>
          </a:solidFill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.50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0300" y="5865080"/>
            <a:ext cx="86296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3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80" dirty="0"/>
              <a:t>Likelihood</a:t>
            </a:r>
            <a:r>
              <a:rPr spc="240" dirty="0"/>
              <a:t> </a:t>
            </a:r>
            <a:r>
              <a:rPr spc="50" dirty="0"/>
              <a:t>weighting</a:t>
            </a:r>
            <a:r>
              <a:rPr spc="240" dirty="0"/>
              <a:t> </a:t>
            </a:r>
            <a:r>
              <a:rPr spc="8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33866" y="2637034"/>
          <a:ext cx="107061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 rowSpan="2">
                  <a:txBody>
                    <a:bodyPr/>
                    <a:lstStyle/>
                    <a:p>
                      <a:pPr marL="146050" marR="111760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8568" y="2636946"/>
          <a:ext cx="1070609" cy="93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 rowSpan="2">
                  <a:txBody>
                    <a:bodyPr/>
                    <a:lstStyle/>
                    <a:p>
                      <a:pPr marL="138430" marR="127000" algn="ctr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43031" y="2008301"/>
            <a:ext cx="1691639" cy="1656714"/>
            <a:chOff x="4243031" y="2008301"/>
            <a:chExt cx="1691639" cy="1656714"/>
          </a:xfrm>
        </p:grpSpPr>
        <p:sp>
          <p:nvSpPr>
            <p:cNvPr id="6" name="object 6"/>
            <p:cNvSpPr/>
            <p:nvPr/>
          </p:nvSpPr>
          <p:spPr>
            <a:xfrm>
              <a:off x="4263097" y="2371928"/>
              <a:ext cx="553085" cy="495934"/>
            </a:xfrm>
            <a:custGeom>
              <a:avLst/>
              <a:gdLst/>
              <a:ahLst/>
              <a:cxnLst/>
              <a:rect l="l" t="t" r="r" b="b"/>
              <a:pathLst>
                <a:path w="553085" h="495935">
                  <a:moveTo>
                    <a:pt x="552526" y="0"/>
                  </a:moveTo>
                  <a:lnTo>
                    <a:pt x="0" y="495871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3031" y="2720238"/>
              <a:ext cx="176530" cy="165735"/>
            </a:xfrm>
            <a:custGeom>
              <a:avLst/>
              <a:gdLst/>
              <a:ahLst/>
              <a:cxnLst/>
              <a:rect l="l" t="t" r="r" b="b"/>
              <a:pathLst>
                <a:path w="176529" h="165735">
                  <a:moveTo>
                    <a:pt x="0" y="165557"/>
                  </a:moveTo>
                  <a:lnTo>
                    <a:pt x="176110" y="77177"/>
                  </a:lnTo>
                  <a:lnTo>
                    <a:pt x="106857" y="0"/>
                  </a:lnTo>
                  <a:lnTo>
                    <a:pt x="0" y="165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3097" y="2350680"/>
              <a:ext cx="1651000" cy="517525"/>
            </a:xfrm>
            <a:custGeom>
              <a:avLst/>
              <a:gdLst/>
              <a:ahLst/>
              <a:cxnLst/>
              <a:rect l="l" t="t" r="r" b="b"/>
              <a:pathLst>
                <a:path w="1651000" h="517525">
                  <a:moveTo>
                    <a:pt x="144564" y="444563"/>
                  </a:moveTo>
                  <a:lnTo>
                    <a:pt x="0" y="517118"/>
                  </a:lnTo>
                  <a:lnTo>
                    <a:pt x="87706" y="381203"/>
                  </a:lnTo>
                </a:path>
                <a:path w="1651000" h="517525">
                  <a:moveTo>
                    <a:pt x="1041311" y="0"/>
                  </a:moveTo>
                  <a:lnTo>
                    <a:pt x="1650504" y="51711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55677" y="2722689"/>
              <a:ext cx="179070" cy="162560"/>
            </a:xfrm>
            <a:custGeom>
              <a:avLst/>
              <a:gdLst/>
              <a:ahLst/>
              <a:cxnLst/>
              <a:rect l="l" t="t" r="r" b="b"/>
              <a:pathLst>
                <a:path w="179070" h="162560">
                  <a:moveTo>
                    <a:pt x="0" y="79057"/>
                  </a:moveTo>
                  <a:lnTo>
                    <a:pt x="178485" y="162547"/>
                  </a:lnTo>
                  <a:lnTo>
                    <a:pt x="67094" y="0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7095" y="2734360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079" y="0"/>
                  </a:moveTo>
                  <a:lnTo>
                    <a:pt x="146507" y="133438"/>
                  </a:lnTo>
                  <a:lnTo>
                    <a:pt x="0" y="64897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1004" y="2015604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69">
                  <a:moveTo>
                    <a:pt x="0" y="248272"/>
                  </a:moveTo>
                  <a:lnTo>
                    <a:pt x="15113" y="314274"/>
                  </a:lnTo>
                  <a:lnTo>
                    <a:pt x="57767" y="373582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1004" y="2015604"/>
              <a:ext cx="1282700" cy="1617345"/>
            </a:xfrm>
            <a:custGeom>
              <a:avLst/>
              <a:gdLst/>
              <a:ahLst/>
              <a:cxnLst/>
              <a:rect l="l" t="t" r="r" b="b"/>
              <a:pathLst>
                <a:path w="1282700" h="1617345">
                  <a:moveTo>
                    <a:pt x="846213" y="248272"/>
                  </a:moveTo>
                  <a:lnTo>
                    <a:pt x="831099" y="182274"/>
                  </a:lnTo>
                  <a:lnTo>
                    <a:pt x="788447" y="122967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  <a:path w="1282700" h="1617345">
                  <a:moveTo>
                    <a:pt x="1282598" y="1213459"/>
                  </a:moveTo>
                  <a:lnTo>
                    <a:pt x="772566" y="161723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2437" y="3490925"/>
              <a:ext cx="181610" cy="158750"/>
            </a:xfrm>
            <a:custGeom>
              <a:avLst/>
              <a:gdLst/>
              <a:ahLst/>
              <a:cxnLst/>
              <a:rect l="l" t="t" r="r" b="b"/>
              <a:pathLst>
                <a:path w="181610" h="158750">
                  <a:moveTo>
                    <a:pt x="0" y="158648"/>
                  </a:moveTo>
                  <a:lnTo>
                    <a:pt x="181241" y="81292"/>
                  </a:lnTo>
                  <a:lnTo>
                    <a:pt x="116878" y="0"/>
                  </a:lnTo>
                  <a:lnTo>
                    <a:pt x="0" y="158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0171" y="3285731"/>
              <a:ext cx="1282700" cy="361315"/>
            </a:xfrm>
            <a:custGeom>
              <a:avLst/>
              <a:gdLst/>
              <a:ahLst/>
              <a:cxnLst/>
              <a:rect l="l" t="t" r="r" b="b"/>
              <a:pathLst>
                <a:path w="1282700" h="361314">
                  <a:moveTo>
                    <a:pt x="1282179" y="283616"/>
                  </a:moveTo>
                  <a:lnTo>
                    <a:pt x="1133398" y="347103"/>
                  </a:lnTo>
                  <a:lnTo>
                    <a:pt x="1229347" y="216877"/>
                  </a:lnTo>
                </a:path>
                <a:path w="1282700" h="361314">
                  <a:moveTo>
                    <a:pt x="0" y="0"/>
                  </a:moveTo>
                  <a:lnTo>
                    <a:pt x="425030" y="361276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7316" y="3501834"/>
              <a:ext cx="178435" cy="163195"/>
            </a:xfrm>
            <a:custGeom>
              <a:avLst/>
              <a:gdLst/>
              <a:ahLst/>
              <a:cxnLst/>
              <a:rect l="l" t="t" r="r" b="b"/>
              <a:pathLst>
                <a:path w="178435" h="163195">
                  <a:moveTo>
                    <a:pt x="0" y="79019"/>
                  </a:moveTo>
                  <a:lnTo>
                    <a:pt x="178422" y="162636"/>
                  </a:lnTo>
                  <a:lnTo>
                    <a:pt x="67157" y="0"/>
                  </a:lnTo>
                  <a:lnTo>
                    <a:pt x="0" y="79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8733" y="3513505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130" y="0"/>
                  </a:moveTo>
                  <a:lnTo>
                    <a:pt x="146469" y="133502"/>
                  </a:lnTo>
                  <a:lnTo>
                    <a:pt x="0" y="6485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64773" y="2113559"/>
            <a:ext cx="5556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Cloudy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25566" y="2857385"/>
            <a:ext cx="861060" cy="511175"/>
            <a:chOff x="5725566" y="2857385"/>
            <a:chExt cx="861060" cy="511175"/>
          </a:xfrm>
        </p:grpSpPr>
        <p:sp>
          <p:nvSpPr>
            <p:cNvPr id="19" name="object 19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0" y="248272"/>
                  </a:moveTo>
                  <a:lnTo>
                    <a:pt x="15113" y="314274"/>
                  </a:lnTo>
                  <a:lnTo>
                    <a:pt x="57766" y="373582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13" y="248272"/>
                  </a:moveTo>
                  <a:lnTo>
                    <a:pt x="831099" y="182274"/>
                  </a:lnTo>
                  <a:lnTo>
                    <a:pt x="788446" y="122967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49" y="344913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73038" y="2962643"/>
            <a:ext cx="3759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Rain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51986" y="2859582"/>
            <a:ext cx="1136650" cy="549910"/>
            <a:chOff x="3451986" y="2859582"/>
            <a:chExt cx="1136650" cy="54991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3576" y="2881172"/>
              <a:ext cx="1093254" cy="50662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73576" y="2881172"/>
              <a:ext cx="1093470" cy="506730"/>
            </a:xfrm>
            <a:custGeom>
              <a:avLst/>
              <a:gdLst/>
              <a:ahLst/>
              <a:cxnLst/>
              <a:rect l="l" t="t" r="r" b="b"/>
              <a:pathLst>
                <a:path w="1093470" h="506729">
                  <a:moveTo>
                    <a:pt x="1093254" y="253314"/>
                  </a:moveTo>
                  <a:lnTo>
                    <a:pt x="1078817" y="195231"/>
                  </a:lnTo>
                  <a:lnTo>
                    <a:pt x="1037695" y="141912"/>
                  </a:lnTo>
                  <a:lnTo>
                    <a:pt x="1008152" y="117514"/>
                  </a:lnTo>
                  <a:lnTo>
                    <a:pt x="973168" y="94878"/>
                  </a:lnTo>
                  <a:lnTo>
                    <a:pt x="933153" y="74193"/>
                  </a:lnTo>
                  <a:lnTo>
                    <a:pt x="888517" y="55649"/>
                  </a:lnTo>
                  <a:lnTo>
                    <a:pt x="839670" y="39437"/>
                  </a:lnTo>
                  <a:lnTo>
                    <a:pt x="787023" y="25746"/>
                  </a:lnTo>
                  <a:lnTo>
                    <a:pt x="730986" y="14767"/>
                  </a:lnTo>
                  <a:lnTo>
                    <a:pt x="671968" y="6690"/>
                  </a:lnTo>
                  <a:lnTo>
                    <a:pt x="610381" y="1704"/>
                  </a:lnTo>
                  <a:lnTo>
                    <a:pt x="546633" y="0"/>
                  </a:lnTo>
                  <a:lnTo>
                    <a:pt x="482885" y="1704"/>
                  </a:lnTo>
                  <a:lnTo>
                    <a:pt x="421297" y="6690"/>
                  </a:lnTo>
                  <a:lnTo>
                    <a:pt x="362278" y="14767"/>
                  </a:lnTo>
                  <a:lnTo>
                    <a:pt x="306240" y="25746"/>
                  </a:lnTo>
                  <a:lnTo>
                    <a:pt x="253592" y="39437"/>
                  </a:lnTo>
                  <a:lnTo>
                    <a:pt x="204744" y="55649"/>
                  </a:lnTo>
                  <a:lnTo>
                    <a:pt x="160107" y="74193"/>
                  </a:lnTo>
                  <a:lnTo>
                    <a:pt x="120090" y="94878"/>
                  </a:lnTo>
                  <a:lnTo>
                    <a:pt x="85105" y="117514"/>
                  </a:lnTo>
                  <a:lnTo>
                    <a:pt x="55561" y="141912"/>
                  </a:lnTo>
                  <a:lnTo>
                    <a:pt x="14437" y="195231"/>
                  </a:lnTo>
                  <a:lnTo>
                    <a:pt x="0" y="253314"/>
                  </a:lnTo>
                  <a:lnTo>
                    <a:pt x="3677" y="282856"/>
                  </a:lnTo>
                  <a:lnTo>
                    <a:pt x="31868" y="338747"/>
                  </a:lnTo>
                  <a:lnTo>
                    <a:pt x="85105" y="389113"/>
                  </a:lnTo>
                  <a:lnTo>
                    <a:pt x="120090" y="411750"/>
                  </a:lnTo>
                  <a:lnTo>
                    <a:pt x="160107" y="432435"/>
                  </a:lnTo>
                  <a:lnTo>
                    <a:pt x="204744" y="450978"/>
                  </a:lnTo>
                  <a:lnTo>
                    <a:pt x="253592" y="467190"/>
                  </a:lnTo>
                  <a:lnTo>
                    <a:pt x="306240" y="480881"/>
                  </a:lnTo>
                  <a:lnTo>
                    <a:pt x="362278" y="491860"/>
                  </a:lnTo>
                  <a:lnTo>
                    <a:pt x="421297" y="499938"/>
                  </a:lnTo>
                  <a:lnTo>
                    <a:pt x="482885" y="504924"/>
                  </a:lnTo>
                  <a:lnTo>
                    <a:pt x="546633" y="506628"/>
                  </a:lnTo>
                  <a:lnTo>
                    <a:pt x="610381" y="504924"/>
                  </a:lnTo>
                  <a:lnTo>
                    <a:pt x="671968" y="499938"/>
                  </a:lnTo>
                  <a:lnTo>
                    <a:pt x="730986" y="491860"/>
                  </a:lnTo>
                  <a:lnTo>
                    <a:pt x="787023" y="480881"/>
                  </a:lnTo>
                  <a:lnTo>
                    <a:pt x="839670" y="467190"/>
                  </a:lnTo>
                  <a:lnTo>
                    <a:pt x="888517" y="450978"/>
                  </a:lnTo>
                  <a:lnTo>
                    <a:pt x="933153" y="432435"/>
                  </a:lnTo>
                  <a:lnTo>
                    <a:pt x="973168" y="411750"/>
                  </a:lnTo>
                  <a:lnTo>
                    <a:pt x="1008152" y="389113"/>
                  </a:lnTo>
                  <a:lnTo>
                    <a:pt x="1037695" y="364716"/>
                  </a:lnTo>
                  <a:lnTo>
                    <a:pt x="1078817" y="311397"/>
                  </a:lnTo>
                  <a:lnTo>
                    <a:pt x="1093254" y="253314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67010" y="2984169"/>
            <a:ext cx="69723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Sprinkler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16619" y="3568133"/>
            <a:ext cx="889000" cy="539115"/>
            <a:chOff x="4616619" y="3568133"/>
            <a:chExt cx="889000" cy="53911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7900" y="3589414"/>
              <a:ext cx="846226" cy="4965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37900" y="3589413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26" y="248272"/>
                  </a:moveTo>
                  <a:lnTo>
                    <a:pt x="831112" y="182274"/>
                  </a:lnTo>
                  <a:lnTo>
                    <a:pt x="788459" y="122967"/>
                  </a:lnTo>
                  <a:lnTo>
                    <a:pt x="758065" y="96563"/>
                  </a:lnTo>
                  <a:lnTo>
                    <a:pt x="722299" y="72720"/>
                  </a:lnTo>
                  <a:lnTo>
                    <a:pt x="681665" y="51733"/>
                  </a:lnTo>
                  <a:lnTo>
                    <a:pt x="636667" y="33898"/>
                  </a:lnTo>
                  <a:lnTo>
                    <a:pt x="587808" y="19511"/>
                  </a:lnTo>
                  <a:lnTo>
                    <a:pt x="535593" y="8869"/>
                  </a:lnTo>
                  <a:lnTo>
                    <a:pt x="480527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7" y="494278"/>
                  </a:lnTo>
                  <a:lnTo>
                    <a:pt x="535593" y="487676"/>
                  </a:lnTo>
                  <a:lnTo>
                    <a:pt x="587808" y="477034"/>
                  </a:lnTo>
                  <a:lnTo>
                    <a:pt x="636667" y="462649"/>
                  </a:lnTo>
                  <a:lnTo>
                    <a:pt x="681665" y="444815"/>
                  </a:lnTo>
                  <a:lnTo>
                    <a:pt x="722299" y="423829"/>
                  </a:lnTo>
                  <a:lnTo>
                    <a:pt x="758065" y="399986"/>
                  </a:lnTo>
                  <a:lnTo>
                    <a:pt x="788459" y="373582"/>
                  </a:lnTo>
                  <a:lnTo>
                    <a:pt x="831112" y="314274"/>
                  </a:lnTo>
                  <a:lnTo>
                    <a:pt x="846226" y="248272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28425" y="3630625"/>
            <a:ext cx="480059" cy="4000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46990">
              <a:lnSpc>
                <a:spcPts val="1340"/>
              </a:lnSpc>
              <a:spcBef>
                <a:spcPts val="365"/>
              </a:spcBef>
            </a:pPr>
            <a:r>
              <a:rPr sz="1350" spc="-10" dirty="0">
                <a:latin typeface="Arial"/>
                <a:cs typeface="Arial"/>
              </a:rPr>
              <a:t>Wet 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Grass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54</a:t>
            </a:fld>
            <a:endParaRPr spc="20" dirty="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81785" y="4099985"/>
          <a:ext cx="1480185" cy="147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82205" y="1322505"/>
            <a:ext cx="480059" cy="288290"/>
          </a:xfrm>
          <a:prstGeom prst="rect">
            <a:avLst/>
          </a:prstGeom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P(C)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2205" y="1610398"/>
            <a:ext cx="480059" cy="288290"/>
          </a:xfrm>
          <a:prstGeom prst="rect">
            <a:avLst/>
          </a:prstGeom>
          <a:solidFill>
            <a:srgbClr val="FFFF00"/>
          </a:solidFill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.50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0300" y="5865080"/>
            <a:ext cx="14662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3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80" dirty="0"/>
              <a:t>Likelihood</a:t>
            </a:r>
            <a:r>
              <a:rPr spc="240" dirty="0"/>
              <a:t> </a:t>
            </a:r>
            <a:r>
              <a:rPr spc="50" dirty="0"/>
              <a:t>weighting</a:t>
            </a:r>
            <a:r>
              <a:rPr spc="240" dirty="0"/>
              <a:t> </a:t>
            </a:r>
            <a:r>
              <a:rPr spc="8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33866" y="2637034"/>
          <a:ext cx="107061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 rowSpan="2">
                  <a:txBody>
                    <a:bodyPr/>
                    <a:lstStyle/>
                    <a:p>
                      <a:pPr marL="146050" marR="111760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8568" y="2636946"/>
          <a:ext cx="1070609" cy="93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 rowSpan="2">
                  <a:txBody>
                    <a:bodyPr/>
                    <a:lstStyle/>
                    <a:p>
                      <a:pPr marL="138430" marR="127000" algn="ctr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43031" y="2008301"/>
            <a:ext cx="1691639" cy="1656714"/>
            <a:chOff x="4243031" y="2008301"/>
            <a:chExt cx="1691639" cy="1656714"/>
          </a:xfrm>
        </p:grpSpPr>
        <p:sp>
          <p:nvSpPr>
            <p:cNvPr id="6" name="object 6"/>
            <p:cNvSpPr/>
            <p:nvPr/>
          </p:nvSpPr>
          <p:spPr>
            <a:xfrm>
              <a:off x="4263097" y="2371928"/>
              <a:ext cx="553085" cy="495934"/>
            </a:xfrm>
            <a:custGeom>
              <a:avLst/>
              <a:gdLst/>
              <a:ahLst/>
              <a:cxnLst/>
              <a:rect l="l" t="t" r="r" b="b"/>
              <a:pathLst>
                <a:path w="553085" h="495935">
                  <a:moveTo>
                    <a:pt x="552526" y="0"/>
                  </a:moveTo>
                  <a:lnTo>
                    <a:pt x="0" y="495871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3031" y="2720238"/>
              <a:ext cx="176530" cy="165735"/>
            </a:xfrm>
            <a:custGeom>
              <a:avLst/>
              <a:gdLst/>
              <a:ahLst/>
              <a:cxnLst/>
              <a:rect l="l" t="t" r="r" b="b"/>
              <a:pathLst>
                <a:path w="176529" h="165735">
                  <a:moveTo>
                    <a:pt x="0" y="165557"/>
                  </a:moveTo>
                  <a:lnTo>
                    <a:pt x="176110" y="77177"/>
                  </a:lnTo>
                  <a:lnTo>
                    <a:pt x="106857" y="0"/>
                  </a:lnTo>
                  <a:lnTo>
                    <a:pt x="0" y="165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3097" y="2350680"/>
              <a:ext cx="1651000" cy="517525"/>
            </a:xfrm>
            <a:custGeom>
              <a:avLst/>
              <a:gdLst/>
              <a:ahLst/>
              <a:cxnLst/>
              <a:rect l="l" t="t" r="r" b="b"/>
              <a:pathLst>
                <a:path w="1651000" h="517525">
                  <a:moveTo>
                    <a:pt x="144564" y="444563"/>
                  </a:moveTo>
                  <a:lnTo>
                    <a:pt x="0" y="517118"/>
                  </a:lnTo>
                  <a:lnTo>
                    <a:pt x="87706" y="381203"/>
                  </a:lnTo>
                </a:path>
                <a:path w="1651000" h="517525">
                  <a:moveTo>
                    <a:pt x="1041311" y="0"/>
                  </a:moveTo>
                  <a:lnTo>
                    <a:pt x="1650504" y="51711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55677" y="2722689"/>
              <a:ext cx="179070" cy="162560"/>
            </a:xfrm>
            <a:custGeom>
              <a:avLst/>
              <a:gdLst/>
              <a:ahLst/>
              <a:cxnLst/>
              <a:rect l="l" t="t" r="r" b="b"/>
              <a:pathLst>
                <a:path w="179070" h="162560">
                  <a:moveTo>
                    <a:pt x="0" y="79057"/>
                  </a:moveTo>
                  <a:lnTo>
                    <a:pt x="178485" y="162547"/>
                  </a:lnTo>
                  <a:lnTo>
                    <a:pt x="67094" y="0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7095" y="2734360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079" y="0"/>
                  </a:moveTo>
                  <a:lnTo>
                    <a:pt x="146507" y="133438"/>
                  </a:lnTo>
                  <a:lnTo>
                    <a:pt x="0" y="64897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1004" y="2015604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69">
                  <a:moveTo>
                    <a:pt x="0" y="248272"/>
                  </a:moveTo>
                  <a:lnTo>
                    <a:pt x="15113" y="314274"/>
                  </a:lnTo>
                  <a:lnTo>
                    <a:pt x="57767" y="373582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1004" y="2015604"/>
              <a:ext cx="1282700" cy="1617345"/>
            </a:xfrm>
            <a:custGeom>
              <a:avLst/>
              <a:gdLst/>
              <a:ahLst/>
              <a:cxnLst/>
              <a:rect l="l" t="t" r="r" b="b"/>
              <a:pathLst>
                <a:path w="1282700" h="1617345">
                  <a:moveTo>
                    <a:pt x="846213" y="248272"/>
                  </a:moveTo>
                  <a:lnTo>
                    <a:pt x="831099" y="182274"/>
                  </a:lnTo>
                  <a:lnTo>
                    <a:pt x="788447" y="122967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  <a:path w="1282700" h="1617345">
                  <a:moveTo>
                    <a:pt x="1282598" y="1213459"/>
                  </a:moveTo>
                  <a:lnTo>
                    <a:pt x="772566" y="161723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2437" y="3490925"/>
              <a:ext cx="181610" cy="158750"/>
            </a:xfrm>
            <a:custGeom>
              <a:avLst/>
              <a:gdLst/>
              <a:ahLst/>
              <a:cxnLst/>
              <a:rect l="l" t="t" r="r" b="b"/>
              <a:pathLst>
                <a:path w="181610" h="158750">
                  <a:moveTo>
                    <a:pt x="0" y="158648"/>
                  </a:moveTo>
                  <a:lnTo>
                    <a:pt x="181241" y="81292"/>
                  </a:lnTo>
                  <a:lnTo>
                    <a:pt x="116878" y="0"/>
                  </a:lnTo>
                  <a:lnTo>
                    <a:pt x="0" y="158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0171" y="3285731"/>
              <a:ext cx="1282700" cy="361315"/>
            </a:xfrm>
            <a:custGeom>
              <a:avLst/>
              <a:gdLst/>
              <a:ahLst/>
              <a:cxnLst/>
              <a:rect l="l" t="t" r="r" b="b"/>
              <a:pathLst>
                <a:path w="1282700" h="361314">
                  <a:moveTo>
                    <a:pt x="1282179" y="283616"/>
                  </a:moveTo>
                  <a:lnTo>
                    <a:pt x="1133398" y="347103"/>
                  </a:lnTo>
                  <a:lnTo>
                    <a:pt x="1229347" y="216877"/>
                  </a:lnTo>
                </a:path>
                <a:path w="1282700" h="361314">
                  <a:moveTo>
                    <a:pt x="0" y="0"/>
                  </a:moveTo>
                  <a:lnTo>
                    <a:pt x="425030" y="361276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7316" y="3501834"/>
              <a:ext cx="178435" cy="163195"/>
            </a:xfrm>
            <a:custGeom>
              <a:avLst/>
              <a:gdLst/>
              <a:ahLst/>
              <a:cxnLst/>
              <a:rect l="l" t="t" r="r" b="b"/>
              <a:pathLst>
                <a:path w="178435" h="163195">
                  <a:moveTo>
                    <a:pt x="0" y="79019"/>
                  </a:moveTo>
                  <a:lnTo>
                    <a:pt x="178422" y="162636"/>
                  </a:lnTo>
                  <a:lnTo>
                    <a:pt x="67157" y="0"/>
                  </a:lnTo>
                  <a:lnTo>
                    <a:pt x="0" y="79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8733" y="3513505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130" y="0"/>
                  </a:moveTo>
                  <a:lnTo>
                    <a:pt x="146469" y="133502"/>
                  </a:lnTo>
                  <a:lnTo>
                    <a:pt x="0" y="6485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64773" y="2113559"/>
            <a:ext cx="5556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Cloudy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25566" y="2857385"/>
            <a:ext cx="861060" cy="511175"/>
            <a:chOff x="5725566" y="2857385"/>
            <a:chExt cx="861060" cy="511175"/>
          </a:xfrm>
        </p:grpSpPr>
        <p:sp>
          <p:nvSpPr>
            <p:cNvPr id="19" name="object 19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0" y="248272"/>
                  </a:moveTo>
                  <a:lnTo>
                    <a:pt x="15113" y="314274"/>
                  </a:lnTo>
                  <a:lnTo>
                    <a:pt x="57766" y="373582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13" y="248272"/>
                  </a:moveTo>
                  <a:lnTo>
                    <a:pt x="831099" y="182274"/>
                  </a:lnTo>
                  <a:lnTo>
                    <a:pt x="788446" y="122967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49" y="344913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73038" y="2962643"/>
            <a:ext cx="3759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Rain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51986" y="2859582"/>
            <a:ext cx="1136650" cy="549910"/>
            <a:chOff x="3451986" y="2859582"/>
            <a:chExt cx="1136650" cy="54991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3576" y="2881172"/>
              <a:ext cx="1093254" cy="50662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73576" y="2881172"/>
              <a:ext cx="1093470" cy="506730"/>
            </a:xfrm>
            <a:custGeom>
              <a:avLst/>
              <a:gdLst/>
              <a:ahLst/>
              <a:cxnLst/>
              <a:rect l="l" t="t" r="r" b="b"/>
              <a:pathLst>
                <a:path w="1093470" h="506729">
                  <a:moveTo>
                    <a:pt x="1093254" y="253314"/>
                  </a:moveTo>
                  <a:lnTo>
                    <a:pt x="1078817" y="195231"/>
                  </a:lnTo>
                  <a:lnTo>
                    <a:pt x="1037695" y="141912"/>
                  </a:lnTo>
                  <a:lnTo>
                    <a:pt x="1008152" y="117514"/>
                  </a:lnTo>
                  <a:lnTo>
                    <a:pt x="973168" y="94878"/>
                  </a:lnTo>
                  <a:lnTo>
                    <a:pt x="933153" y="74193"/>
                  </a:lnTo>
                  <a:lnTo>
                    <a:pt x="888517" y="55649"/>
                  </a:lnTo>
                  <a:lnTo>
                    <a:pt x="839670" y="39437"/>
                  </a:lnTo>
                  <a:lnTo>
                    <a:pt x="787023" y="25746"/>
                  </a:lnTo>
                  <a:lnTo>
                    <a:pt x="730986" y="14767"/>
                  </a:lnTo>
                  <a:lnTo>
                    <a:pt x="671968" y="6690"/>
                  </a:lnTo>
                  <a:lnTo>
                    <a:pt x="610381" y="1704"/>
                  </a:lnTo>
                  <a:lnTo>
                    <a:pt x="546633" y="0"/>
                  </a:lnTo>
                  <a:lnTo>
                    <a:pt x="482885" y="1704"/>
                  </a:lnTo>
                  <a:lnTo>
                    <a:pt x="421297" y="6690"/>
                  </a:lnTo>
                  <a:lnTo>
                    <a:pt x="362278" y="14767"/>
                  </a:lnTo>
                  <a:lnTo>
                    <a:pt x="306240" y="25746"/>
                  </a:lnTo>
                  <a:lnTo>
                    <a:pt x="253592" y="39437"/>
                  </a:lnTo>
                  <a:lnTo>
                    <a:pt x="204744" y="55649"/>
                  </a:lnTo>
                  <a:lnTo>
                    <a:pt x="160107" y="74193"/>
                  </a:lnTo>
                  <a:lnTo>
                    <a:pt x="120090" y="94878"/>
                  </a:lnTo>
                  <a:lnTo>
                    <a:pt x="85105" y="117514"/>
                  </a:lnTo>
                  <a:lnTo>
                    <a:pt x="55561" y="141912"/>
                  </a:lnTo>
                  <a:lnTo>
                    <a:pt x="14437" y="195231"/>
                  </a:lnTo>
                  <a:lnTo>
                    <a:pt x="0" y="253314"/>
                  </a:lnTo>
                  <a:lnTo>
                    <a:pt x="3677" y="282856"/>
                  </a:lnTo>
                  <a:lnTo>
                    <a:pt x="31868" y="338747"/>
                  </a:lnTo>
                  <a:lnTo>
                    <a:pt x="85105" y="389113"/>
                  </a:lnTo>
                  <a:lnTo>
                    <a:pt x="120090" y="411750"/>
                  </a:lnTo>
                  <a:lnTo>
                    <a:pt x="160107" y="432435"/>
                  </a:lnTo>
                  <a:lnTo>
                    <a:pt x="204744" y="450978"/>
                  </a:lnTo>
                  <a:lnTo>
                    <a:pt x="253592" y="467190"/>
                  </a:lnTo>
                  <a:lnTo>
                    <a:pt x="306240" y="480881"/>
                  </a:lnTo>
                  <a:lnTo>
                    <a:pt x="362278" y="491860"/>
                  </a:lnTo>
                  <a:lnTo>
                    <a:pt x="421297" y="499938"/>
                  </a:lnTo>
                  <a:lnTo>
                    <a:pt x="482885" y="504924"/>
                  </a:lnTo>
                  <a:lnTo>
                    <a:pt x="546633" y="506628"/>
                  </a:lnTo>
                  <a:lnTo>
                    <a:pt x="610381" y="504924"/>
                  </a:lnTo>
                  <a:lnTo>
                    <a:pt x="671968" y="499938"/>
                  </a:lnTo>
                  <a:lnTo>
                    <a:pt x="730986" y="491860"/>
                  </a:lnTo>
                  <a:lnTo>
                    <a:pt x="787023" y="480881"/>
                  </a:lnTo>
                  <a:lnTo>
                    <a:pt x="839670" y="467190"/>
                  </a:lnTo>
                  <a:lnTo>
                    <a:pt x="888517" y="450978"/>
                  </a:lnTo>
                  <a:lnTo>
                    <a:pt x="933153" y="432435"/>
                  </a:lnTo>
                  <a:lnTo>
                    <a:pt x="973168" y="411750"/>
                  </a:lnTo>
                  <a:lnTo>
                    <a:pt x="1008152" y="389113"/>
                  </a:lnTo>
                  <a:lnTo>
                    <a:pt x="1037695" y="364716"/>
                  </a:lnTo>
                  <a:lnTo>
                    <a:pt x="1078817" y="311397"/>
                  </a:lnTo>
                  <a:lnTo>
                    <a:pt x="1093254" y="253314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67010" y="2984169"/>
            <a:ext cx="69723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Sprinkler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16619" y="3568133"/>
            <a:ext cx="889000" cy="539115"/>
            <a:chOff x="4616619" y="3568133"/>
            <a:chExt cx="889000" cy="53911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7900" y="3589414"/>
              <a:ext cx="846226" cy="4965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37900" y="3589413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26" y="248272"/>
                  </a:moveTo>
                  <a:lnTo>
                    <a:pt x="831112" y="182274"/>
                  </a:lnTo>
                  <a:lnTo>
                    <a:pt x="788459" y="122967"/>
                  </a:lnTo>
                  <a:lnTo>
                    <a:pt x="758065" y="96563"/>
                  </a:lnTo>
                  <a:lnTo>
                    <a:pt x="722299" y="72720"/>
                  </a:lnTo>
                  <a:lnTo>
                    <a:pt x="681665" y="51733"/>
                  </a:lnTo>
                  <a:lnTo>
                    <a:pt x="636667" y="33898"/>
                  </a:lnTo>
                  <a:lnTo>
                    <a:pt x="587808" y="19511"/>
                  </a:lnTo>
                  <a:lnTo>
                    <a:pt x="535593" y="8869"/>
                  </a:lnTo>
                  <a:lnTo>
                    <a:pt x="480527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7" y="494278"/>
                  </a:lnTo>
                  <a:lnTo>
                    <a:pt x="535593" y="487676"/>
                  </a:lnTo>
                  <a:lnTo>
                    <a:pt x="587808" y="477034"/>
                  </a:lnTo>
                  <a:lnTo>
                    <a:pt x="636667" y="462649"/>
                  </a:lnTo>
                  <a:lnTo>
                    <a:pt x="681665" y="444815"/>
                  </a:lnTo>
                  <a:lnTo>
                    <a:pt x="722299" y="423829"/>
                  </a:lnTo>
                  <a:lnTo>
                    <a:pt x="758065" y="399986"/>
                  </a:lnTo>
                  <a:lnTo>
                    <a:pt x="788459" y="373582"/>
                  </a:lnTo>
                  <a:lnTo>
                    <a:pt x="831112" y="314274"/>
                  </a:lnTo>
                  <a:lnTo>
                    <a:pt x="846226" y="248272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28425" y="3630625"/>
            <a:ext cx="480059" cy="4000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46990">
              <a:lnSpc>
                <a:spcPts val="1340"/>
              </a:lnSpc>
              <a:spcBef>
                <a:spcPts val="365"/>
              </a:spcBef>
            </a:pPr>
            <a:r>
              <a:rPr sz="1350" spc="-10" dirty="0">
                <a:latin typeface="Arial"/>
                <a:cs typeface="Arial"/>
              </a:rPr>
              <a:t>Wet 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Grass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55</a:t>
            </a:fld>
            <a:endParaRPr spc="20" dirty="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81785" y="4099985"/>
          <a:ext cx="1480185" cy="147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82205" y="1322505"/>
            <a:ext cx="480059" cy="288290"/>
          </a:xfrm>
          <a:prstGeom prst="rect">
            <a:avLst/>
          </a:prstGeom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P(C)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2205" y="1610398"/>
            <a:ext cx="480059" cy="288290"/>
          </a:xfrm>
          <a:prstGeom prst="rect">
            <a:avLst/>
          </a:prstGeom>
          <a:solidFill>
            <a:srgbClr val="FFFF00"/>
          </a:solidFill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.50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0300" y="5865080"/>
            <a:ext cx="14662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3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80" dirty="0"/>
              <a:t>Likelihood</a:t>
            </a:r>
            <a:r>
              <a:rPr spc="240" dirty="0"/>
              <a:t> </a:t>
            </a:r>
            <a:r>
              <a:rPr spc="50" dirty="0"/>
              <a:t>weighting</a:t>
            </a:r>
            <a:r>
              <a:rPr spc="240" dirty="0"/>
              <a:t> </a:t>
            </a:r>
            <a:r>
              <a:rPr spc="8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33866" y="2637034"/>
          <a:ext cx="107061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 rowSpan="2">
                  <a:txBody>
                    <a:bodyPr/>
                    <a:lstStyle/>
                    <a:p>
                      <a:pPr marL="146050" marR="111760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8568" y="2636946"/>
          <a:ext cx="1070609" cy="93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 rowSpan="2">
                  <a:txBody>
                    <a:bodyPr/>
                    <a:lstStyle/>
                    <a:p>
                      <a:pPr marL="138430" marR="127000" algn="ctr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43031" y="2008301"/>
            <a:ext cx="1691639" cy="1656714"/>
            <a:chOff x="4243031" y="2008301"/>
            <a:chExt cx="1691639" cy="1656714"/>
          </a:xfrm>
        </p:grpSpPr>
        <p:sp>
          <p:nvSpPr>
            <p:cNvPr id="6" name="object 6"/>
            <p:cNvSpPr/>
            <p:nvPr/>
          </p:nvSpPr>
          <p:spPr>
            <a:xfrm>
              <a:off x="4263097" y="2371928"/>
              <a:ext cx="553085" cy="495934"/>
            </a:xfrm>
            <a:custGeom>
              <a:avLst/>
              <a:gdLst/>
              <a:ahLst/>
              <a:cxnLst/>
              <a:rect l="l" t="t" r="r" b="b"/>
              <a:pathLst>
                <a:path w="553085" h="495935">
                  <a:moveTo>
                    <a:pt x="552526" y="0"/>
                  </a:moveTo>
                  <a:lnTo>
                    <a:pt x="0" y="495871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3031" y="2720238"/>
              <a:ext cx="176530" cy="165735"/>
            </a:xfrm>
            <a:custGeom>
              <a:avLst/>
              <a:gdLst/>
              <a:ahLst/>
              <a:cxnLst/>
              <a:rect l="l" t="t" r="r" b="b"/>
              <a:pathLst>
                <a:path w="176529" h="165735">
                  <a:moveTo>
                    <a:pt x="0" y="165557"/>
                  </a:moveTo>
                  <a:lnTo>
                    <a:pt x="176110" y="77177"/>
                  </a:lnTo>
                  <a:lnTo>
                    <a:pt x="106857" y="0"/>
                  </a:lnTo>
                  <a:lnTo>
                    <a:pt x="0" y="165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3097" y="2350680"/>
              <a:ext cx="1651000" cy="517525"/>
            </a:xfrm>
            <a:custGeom>
              <a:avLst/>
              <a:gdLst/>
              <a:ahLst/>
              <a:cxnLst/>
              <a:rect l="l" t="t" r="r" b="b"/>
              <a:pathLst>
                <a:path w="1651000" h="517525">
                  <a:moveTo>
                    <a:pt x="144564" y="444563"/>
                  </a:moveTo>
                  <a:lnTo>
                    <a:pt x="0" y="517118"/>
                  </a:lnTo>
                  <a:lnTo>
                    <a:pt x="87706" y="381203"/>
                  </a:lnTo>
                </a:path>
                <a:path w="1651000" h="517525">
                  <a:moveTo>
                    <a:pt x="1041311" y="0"/>
                  </a:moveTo>
                  <a:lnTo>
                    <a:pt x="1650504" y="51711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55677" y="2722689"/>
              <a:ext cx="179070" cy="162560"/>
            </a:xfrm>
            <a:custGeom>
              <a:avLst/>
              <a:gdLst/>
              <a:ahLst/>
              <a:cxnLst/>
              <a:rect l="l" t="t" r="r" b="b"/>
              <a:pathLst>
                <a:path w="179070" h="162560">
                  <a:moveTo>
                    <a:pt x="0" y="79057"/>
                  </a:moveTo>
                  <a:lnTo>
                    <a:pt x="178485" y="162547"/>
                  </a:lnTo>
                  <a:lnTo>
                    <a:pt x="67094" y="0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7095" y="2734360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079" y="0"/>
                  </a:moveTo>
                  <a:lnTo>
                    <a:pt x="146507" y="133438"/>
                  </a:lnTo>
                  <a:lnTo>
                    <a:pt x="0" y="64897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1004" y="2015604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69">
                  <a:moveTo>
                    <a:pt x="0" y="248272"/>
                  </a:moveTo>
                  <a:lnTo>
                    <a:pt x="15113" y="314274"/>
                  </a:lnTo>
                  <a:lnTo>
                    <a:pt x="57767" y="373582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1004" y="2015604"/>
              <a:ext cx="1282700" cy="1617345"/>
            </a:xfrm>
            <a:custGeom>
              <a:avLst/>
              <a:gdLst/>
              <a:ahLst/>
              <a:cxnLst/>
              <a:rect l="l" t="t" r="r" b="b"/>
              <a:pathLst>
                <a:path w="1282700" h="1617345">
                  <a:moveTo>
                    <a:pt x="846213" y="248272"/>
                  </a:moveTo>
                  <a:lnTo>
                    <a:pt x="831099" y="182274"/>
                  </a:lnTo>
                  <a:lnTo>
                    <a:pt x="788447" y="122967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  <a:path w="1282700" h="1617345">
                  <a:moveTo>
                    <a:pt x="1282598" y="1213459"/>
                  </a:moveTo>
                  <a:lnTo>
                    <a:pt x="772566" y="161723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2437" y="3490925"/>
              <a:ext cx="181610" cy="158750"/>
            </a:xfrm>
            <a:custGeom>
              <a:avLst/>
              <a:gdLst/>
              <a:ahLst/>
              <a:cxnLst/>
              <a:rect l="l" t="t" r="r" b="b"/>
              <a:pathLst>
                <a:path w="181610" h="158750">
                  <a:moveTo>
                    <a:pt x="0" y="158648"/>
                  </a:moveTo>
                  <a:lnTo>
                    <a:pt x="181241" y="81292"/>
                  </a:lnTo>
                  <a:lnTo>
                    <a:pt x="116878" y="0"/>
                  </a:lnTo>
                  <a:lnTo>
                    <a:pt x="0" y="158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0171" y="3285731"/>
              <a:ext cx="1282700" cy="361315"/>
            </a:xfrm>
            <a:custGeom>
              <a:avLst/>
              <a:gdLst/>
              <a:ahLst/>
              <a:cxnLst/>
              <a:rect l="l" t="t" r="r" b="b"/>
              <a:pathLst>
                <a:path w="1282700" h="361314">
                  <a:moveTo>
                    <a:pt x="1282179" y="283616"/>
                  </a:moveTo>
                  <a:lnTo>
                    <a:pt x="1133398" y="347103"/>
                  </a:lnTo>
                  <a:lnTo>
                    <a:pt x="1229347" y="216877"/>
                  </a:lnTo>
                </a:path>
                <a:path w="1282700" h="361314">
                  <a:moveTo>
                    <a:pt x="0" y="0"/>
                  </a:moveTo>
                  <a:lnTo>
                    <a:pt x="425030" y="361276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7316" y="3501834"/>
              <a:ext cx="178435" cy="163195"/>
            </a:xfrm>
            <a:custGeom>
              <a:avLst/>
              <a:gdLst/>
              <a:ahLst/>
              <a:cxnLst/>
              <a:rect l="l" t="t" r="r" b="b"/>
              <a:pathLst>
                <a:path w="178435" h="163195">
                  <a:moveTo>
                    <a:pt x="0" y="79019"/>
                  </a:moveTo>
                  <a:lnTo>
                    <a:pt x="178422" y="162636"/>
                  </a:lnTo>
                  <a:lnTo>
                    <a:pt x="67157" y="0"/>
                  </a:lnTo>
                  <a:lnTo>
                    <a:pt x="0" y="79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8733" y="3513505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130" y="0"/>
                  </a:moveTo>
                  <a:lnTo>
                    <a:pt x="146469" y="133502"/>
                  </a:lnTo>
                  <a:lnTo>
                    <a:pt x="0" y="6485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64773" y="2113559"/>
            <a:ext cx="5556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Cloudy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25566" y="2857385"/>
            <a:ext cx="861060" cy="511175"/>
            <a:chOff x="5725566" y="2857385"/>
            <a:chExt cx="861060" cy="511175"/>
          </a:xfrm>
        </p:grpSpPr>
        <p:sp>
          <p:nvSpPr>
            <p:cNvPr id="19" name="object 19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0" y="248272"/>
                  </a:moveTo>
                  <a:lnTo>
                    <a:pt x="15113" y="314274"/>
                  </a:lnTo>
                  <a:lnTo>
                    <a:pt x="57766" y="373582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13" y="248272"/>
                  </a:moveTo>
                  <a:lnTo>
                    <a:pt x="831099" y="182274"/>
                  </a:lnTo>
                  <a:lnTo>
                    <a:pt x="788446" y="122967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49" y="344913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73038" y="2962643"/>
            <a:ext cx="3759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Rain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51986" y="2859582"/>
            <a:ext cx="1136650" cy="549910"/>
            <a:chOff x="3451986" y="2859582"/>
            <a:chExt cx="1136650" cy="54991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3576" y="2881172"/>
              <a:ext cx="1093254" cy="50662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73576" y="2881172"/>
              <a:ext cx="1093470" cy="506730"/>
            </a:xfrm>
            <a:custGeom>
              <a:avLst/>
              <a:gdLst/>
              <a:ahLst/>
              <a:cxnLst/>
              <a:rect l="l" t="t" r="r" b="b"/>
              <a:pathLst>
                <a:path w="1093470" h="506729">
                  <a:moveTo>
                    <a:pt x="1093254" y="253314"/>
                  </a:moveTo>
                  <a:lnTo>
                    <a:pt x="1078817" y="195231"/>
                  </a:lnTo>
                  <a:lnTo>
                    <a:pt x="1037695" y="141912"/>
                  </a:lnTo>
                  <a:lnTo>
                    <a:pt x="1008152" y="117514"/>
                  </a:lnTo>
                  <a:lnTo>
                    <a:pt x="973168" y="94878"/>
                  </a:lnTo>
                  <a:lnTo>
                    <a:pt x="933153" y="74193"/>
                  </a:lnTo>
                  <a:lnTo>
                    <a:pt x="888517" y="55649"/>
                  </a:lnTo>
                  <a:lnTo>
                    <a:pt x="839670" y="39437"/>
                  </a:lnTo>
                  <a:lnTo>
                    <a:pt x="787023" y="25746"/>
                  </a:lnTo>
                  <a:lnTo>
                    <a:pt x="730986" y="14767"/>
                  </a:lnTo>
                  <a:lnTo>
                    <a:pt x="671968" y="6690"/>
                  </a:lnTo>
                  <a:lnTo>
                    <a:pt x="610381" y="1704"/>
                  </a:lnTo>
                  <a:lnTo>
                    <a:pt x="546633" y="0"/>
                  </a:lnTo>
                  <a:lnTo>
                    <a:pt x="482885" y="1704"/>
                  </a:lnTo>
                  <a:lnTo>
                    <a:pt x="421297" y="6690"/>
                  </a:lnTo>
                  <a:lnTo>
                    <a:pt x="362278" y="14767"/>
                  </a:lnTo>
                  <a:lnTo>
                    <a:pt x="306240" y="25746"/>
                  </a:lnTo>
                  <a:lnTo>
                    <a:pt x="253592" y="39437"/>
                  </a:lnTo>
                  <a:lnTo>
                    <a:pt x="204744" y="55649"/>
                  </a:lnTo>
                  <a:lnTo>
                    <a:pt x="160107" y="74193"/>
                  </a:lnTo>
                  <a:lnTo>
                    <a:pt x="120090" y="94878"/>
                  </a:lnTo>
                  <a:lnTo>
                    <a:pt x="85105" y="117514"/>
                  </a:lnTo>
                  <a:lnTo>
                    <a:pt x="55561" y="141912"/>
                  </a:lnTo>
                  <a:lnTo>
                    <a:pt x="14437" y="195231"/>
                  </a:lnTo>
                  <a:lnTo>
                    <a:pt x="0" y="253314"/>
                  </a:lnTo>
                  <a:lnTo>
                    <a:pt x="3677" y="282856"/>
                  </a:lnTo>
                  <a:lnTo>
                    <a:pt x="31868" y="338747"/>
                  </a:lnTo>
                  <a:lnTo>
                    <a:pt x="85105" y="389113"/>
                  </a:lnTo>
                  <a:lnTo>
                    <a:pt x="120090" y="411750"/>
                  </a:lnTo>
                  <a:lnTo>
                    <a:pt x="160107" y="432435"/>
                  </a:lnTo>
                  <a:lnTo>
                    <a:pt x="204744" y="450978"/>
                  </a:lnTo>
                  <a:lnTo>
                    <a:pt x="253592" y="467190"/>
                  </a:lnTo>
                  <a:lnTo>
                    <a:pt x="306240" y="480881"/>
                  </a:lnTo>
                  <a:lnTo>
                    <a:pt x="362278" y="491860"/>
                  </a:lnTo>
                  <a:lnTo>
                    <a:pt x="421297" y="499938"/>
                  </a:lnTo>
                  <a:lnTo>
                    <a:pt x="482885" y="504924"/>
                  </a:lnTo>
                  <a:lnTo>
                    <a:pt x="546633" y="506628"/>
                  </a:lnTo>
                  <a:lnTo>
                    <a:pt x="610381" y="504924"/>
                  </a:lnTo>
                  <a:lnTo>
                    <a:pt x="671968" y="499938"/>
                  </a:lnTo>
                  <a:lnTo>
                    <a:pt x="730986" y="491860"/>
                  </a:lnTo>
                  <a:lnTo>
                    <a:pt x="787023" y="480881"/>
                  </a:lnTo>
                  <a:lnTo>
                    <a:pt x="839670" y="467190"/>
                  </a:lnTo>
                  <a:lnTo>
                    <a:pt x="888517" y="450978"/>
                  </a:lnTo>
                  <a:lnTo>
                    <a:pt x="933153" y="432435"/>
                  </a:lnTo>
                  <a:lnTo>
                    <a:pt x="973168" y="411750"/>
                  </a:lnTo>
                  <a:lnTo>
                    <a:pt x="1008152" y="389113"/>
                  </a:lnTo>
                  <a:lnTo>
                    <a:pt x="1037695" y="364716"/>
                  </a:lnTo>
                  <a:lnTo>
                    <a:pt x="1078817" y="311397"/>
                  </a:lnTo>
                  <a:lnTo>
                    <a:pt x="1093254" y="253314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67010" y="2984169"/>
            <a:ext cx="69723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Sprinkler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16619" y="3568133"/>
            <a:ext cx="889000" cy="539115"/>
            <a:chOff x="4616619" y="3568133"/>
            <a:chExt cx="889000" cy="53911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7900" y="3589414"/>
              <a:ext cx="846226" cy="4965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37900" y="3589413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26" y="248272"/>
                  </a:moveTo>
                  <a:lnTo>
                    <a:pt x="831112" y="182274"/>
                  </a:lnTo>
                  <a:lnTo>
                    <a:pt x="788459" y="122967"/>
                  </a:lnTo>
                  <a:lnTo>
                    <a:pt x="758065" y="96563"/>
                  </a:lnTo>
                  <a:lnTo>
                    <a:pt x="722299" y="72720"/>
                  </a:lnTo>
                  <a:lnTo>
                    <a:pt x="681665" y="51733"/>
                  </a:lnTo>
                  <a:lnTo>
                    <a:pt x="636667" y="33898"/>
                  </a:lnTo>
                  <a:lnTo>
                    <a:pt x="587808" y="19511"/>
                  </a:lnTo>
                  <a:lnTo>
                    <a:pt x="535593" y="8869"/>
                  </a:lnTo>
                  <a:lnTo>
                    <a:pt x="480527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7" y="494278"/>
                  </a:lnTo>
                  <a:lnTo>
                    <a:pt x="535593" y="487676"/>
                  </a:lnTo>
                  <a:lnTo>
                    <a:pt x="587808" y="477034"/>
                  </a:lnTo>
                  <a:lnTo>
                    <a:pt x="636667" y="462649"/>
                  </a:lnTo>
                  <a:lnTo>
                    <a:pt x="681665" y="444815"/>
                  </a:lnTo>
                  <a:lnTo>
                    <a:pt x="722299" y="423829"/>
                  </a:lnTo>
                  <a:lnTo>
                    <a:pt x="758065" y="399986"/>
                  </a:lnTo>
                  <a:lnTo>
                    <a:pt x="788459" y="373582"/>
                  </a:lnTo>
                  <a:lnTo>
                    <a:pt x="831112" y="314274"/>
                  </a:lnTo>
                  <a:lnTo>
                    <a:pt x="846226" y="248272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28425" y="3630625"/>
            <a:ext cx="480059" cy="4000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46990">
              <a:lnSpc>
                <a:spcPts val="1340"/>
              </a:lnSpc>
              <a:spcBef>
                <a:spcPts val="365"/>
              </a:spcBef>
            </a:pPr>
            <a:r>
              <a:rPr sz="1350" spc="-10" dirty="0">
                <a:latin typeface="Arial"/>
                <a:cs typeface="Arial"/>
              </a:rPr>
              <a:t>Wet 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Grass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56</a:t>
            </a:fld>
            <a:endParaRPr spc="20" dirty="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81785" y="4099985"/>
          <a:ext cx="1480185" cy="147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82205" y="1322505"/>
            <a:ext cx="480059" cy="288290"/>
          </a:xfrm>
          <a:prstGeom prst="rect">
            <a:avLst/>
          </a:prstGeom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P(C)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2205" y="1610398"/>
            <a:ext cx="480059" cy="288290"/>
          </a:xfrm>
          <a:prstGeom prst="rect">
            <a:avLst/>
          </a:prstGeom>
          <a:solidFill>
            <a:srgbClr val="FFFF00"/>
          </a:solidFill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.50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0300" y="5865080"/>
            <a:ext cx="14662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3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80" dirty="0"/>
              <a:t>Likelihood</a:t>
            </a:r>
            <a:r>
              <a:rPr spc="240" dirty="0"/>
              <a:t> </a:t>
            </a:r>
            <a:r>
              <a:rPr spc="50" dirty="0"/>
              <a:t>weighting</a:t>
            </a:r>
            <a:r>
              <a:rPr spc="240" dirty="0"/>
              <a:t> </a:t>
            </a:r>
            <a:r>
              <a:rPr spc="8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33866" y="2637034"/>
          <a:ext cx="1070610" cy="93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P(R|C)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830">
                <a:tc rowSpan="2">
                  <a:txBody>
                    <a:bodyPr/>
                    <a:lstStyle/>
                    <a:p>
                      <a:pPr marL="146050" marR="111760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.80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.20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8568" y="2636946"/>
          <a:ext cx="1070609" cy="93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C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P(S|C)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 rowSpan="2">
                  <a:txBody>
                    <a:bodyPr/>
                    <a:lstStyle/>
                    <a:p>
                      <a:pPr marL="138430" marR="127000" algn="ctr">
                        <a:lnSpc>
                          <a:spcPct val="105000"/>
                        </a:lnSpc>
                        <a:spcBef>
                          <a:spcPts val="12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975"/>
                        </a:lnSpc>
                        <a:spcBef>
                          <a:spcPts val="219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.10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.50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43031" y="2008301"/>
            <a:ext cx="1691639" cy="1656714"/>
            <a:chOff x="4243031" y="2008301"/>
            <a:chExt cx="1691639" cy="1656714"/>
          </a:xfrm>
        </p:grpSpPr>
        <p:sp>
          <p:nvSpPr>
            <p:cNvPr id="6" name="object 6"/>
            <p:cNvSpPr/>
            <p:nvPr/>
          </p:nvSpPr>
          <p:spPr>
            <a:xfrm>
              <a:off x="4263097" y="2371928"/>
              <a:ext cx="553085" cy="495934"/>
            </a:xfrm>
            <a:custGeom>
              <a:avLst/>
              <a:gdLst/>
              <a:ahLst/>
              <a:cxnLst/>
              <a:rect l="l" t="t" r="r" b="b"/>
              <a:pathLst>
                <a:path w="553085" h="495935">
                  <a:moveTo>
                    <a:pt x="552526" y="0"/>
                  </a:moveTo>
                  <a:lnTo>
                    <a:pt x="0" y="495871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3031" y="2720238"/>
              <a:ext cx="176530" cy="165735"/>
            </a:xfrm>
            <a:custGeom>
              <a:avLst/>
              <a:gdLst/>
              <a:ahLst/>
              <a:cxnLst/>
              <a:rect l="l" t="t" r="r" b="b"/>
              <a:pathLst>
                <a:path w="176529" h="165735">
                  <a:moveTo>
                    <a:pt x="0" y="165557"/>
                  </a:moveTo>
                  <a:lnTo>
                    <a:pt x="176110" y="77177"/>
                  </a:lnTo>
                  <a:lnTo>
                    <a:pt x="106857" y="0"/>
                  </a:lnTo>
                  <a:lnTo>
                    <a:pt x="0" y="165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3097" y="2350680"/>
              <a:ext cx="1651000" cy="517525"/>
            </a:xfrm>
            <a:custGeom>
              <a:avLst/>
              <a:gdLst/>
              <a:ahLst/>
              <a:cxnLst/>
              <a:rect l="l" t="t" r="r" b="b"/>
              <a:pathLst>
                <a:path w="1651000" h="517525">
                  <a:moveTo>
                    <a:pt x="144564" y="444563"/>
                  </a:moveTo>
                  <a:lnTo>
                    <a:pt x="0" y="517118"/>
                  </a:lnTo>
                  <a:lnTo>
                    <a:pt x="87706" y="381203"/>
                  </a:lnTo>
                </a:path>
                <a:path w="1651000" h="517525">
                  <a:moveTo>
                    <a:pt x="1041311" y="0"/>
                  </a:moveTo>
                  <a:lnTo>
                    <a:pt x="1650504" y="51711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55677" y="2722689"/>
              <a:ext cx="179070" cy="162560"/>
            </a:xfrm>
            <a:custGeom>
              <a:avLst/>
              <a:gdLst/>
              <a:ahLst/>
              <a:cxnLst/>
              <a:rect l="l" t="t" r="r" b="b"/>
              <a:pathLst>
                <a:path w="179070" h="162560">
                  <a:moveTo>
                    <a:pt x="0" y="79057"/>
                  </a:moveTo>
                  <a:lnTo>
                    <a:pt x="178485" y="162547"/>
                  </a:lnTo>
                  <a:lnTo>
                    <a:pt x="67094" y="0"/>
                  </a:lnTo>
                  <a:lnTo>
                    <a:pt x="0" y="7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7095" y="2734360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079" y="0"/>
                  </a:moveTo>
                  <a:lnTo>
                    <a:pt x="146507" y="133438"/>
                  </a:lnTo>
                  <a:lnTo>
                    <a:pt x="0" y="64897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1004" y="2015604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69">
                  <a:moveTo>
                    <a:pt x="0" y="248272"/>
                  </a:moveTo>
                  <a:lnTo>
                    <a:pt x="15113" y="314274"/>
                  </a:lnTo>
                  <a:lnTo>
                    <a:pt x="57767" y="373582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1004" y="2015604"/>
              <a:ext cx="1282700" cy="1617345"/>
            </a:xfrm>
            <a:custGeom>
              <a:avLst/>
              <a:gdLst/>
              <a:ahLst/>
              <a:cxnLst/>
              <a:rect l="l" t="t" r="r" b="b"/>
              <a:pathLst>
                <a:path w="1282700" h="1617345">
                  <a:moveTo>
                    <a:pt x="846213" y="248272"/>
                  </a:moveTo>
                  <a:lnTo>
                    <a:pt x="831099" y="182274"/>
                  </a:lnTo>
                  <a:lnTo>
                    <a:pt x="788447" y="122967"/>
                  </a:lnTo>
                  <a:lnTo>
                    <a:pt x="758053" y="96563"/>
                  </a:lnTo>
                  <a:lnTo>
                    <a:pt x="722288" y="72720"/>
                  </a:lnTo>
                  <a:lnTo>
                    <a:pt x="681655" y="51733"/>
                  </a:lnTo>
                  <a:lnTo>
                    <a:pt x="636658" y="33898"/>
                  </a:lnTo>
                  <a:lnTo>
                    <a:pt x="587801" y="19511"/>
                  </a:lnTo>
                  <a:lnTo>
                    <a:pt x="535588" y="8869"/>
                  </a:lnTo>
                  <a:lnTo>
                    <a:pt x="480524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4" y="494278"/>
                  </a:lnTo>
                  <a:lnTo>
                    <a:pt x="535588" y="487676"/>
                  </a:lnTo>
                  <a:lnTo>
                    <a:pt x="587801" y="477034"/>
                  </a:lnTo>
                  <a:lnTo>
                    <a:pt x="636658" y="462649"/>
                  </a:lnTo>
                  <a:lnTo>
                    <a:pt x="681655" y="444815"/>
                  </a:lnTo>
                  <a:lnTo>
                    <a:pt x="722288" y="423829"/>
                  </a:lnTo>
                  <a:lnTo>
                    <a:pt x="758053" y="399986"/>
                  </a:lnTo>
                  <a:lnTo>
                    <a:pt x="788447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  <a:path w="1282700" h="1617345">
                  <a:moveTo>
                    <a:pt x="1282598" y="1213459"/>
                  </a:moveTo>
                  <a:lnTo>
                    <a:pt x="772566" y="1617230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2437" y="3490925"/>
              <a:ext cx="181610" cy="158750"/>
            </a:xfrm>
            <a:custGeom>
              <a:avLst/>
              <a:gdLst/>
              <a:ahLst/>
              <a:cxnLst/>
              <a:rect l="l" t="t" r="r" b="b"/>
              <a:pathLst>
                <a:path w="181610" h="158750">
                  <a:moveTo>
                    <a:pt x="0" y="158648"/>
                  </a:moveTo>
                  <a:lnTo>
                    <a:pt x="181241" y="81292"/>
                  </a:lnTo>
                  <a:lnTo>
                    <a:pt x="116878" y="0"/>
                  </a:lnTo>
                  <a:lnTo>
                    <a:pt x="0" y="158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70171" y="3285731"/>
              <a:ext cx="1282700" cy="361315"/>
            </a:xfrm>
            <a:custGeom>
              <a:avLst/>
              <a:gdLst/>
              <a:ahLst/>
              <a:cxnLst/>
              <a:rect l="l" t="t" r="r" b="b"/>
              <a:pathLst>
                <a:path w="1282700" h="361314">
                  <a:moveTo>
                    <a:pt x="1282179" y="283616"/>
                  </a:moveTo>
                  <a:lnTo>
                    <a:pt x="1133398" y="347103"/>
                  </a:lnTo>
                  <a:lnTo>
                    <a:pt x="1229347" y="216877"/>
                  </a:lnTo>
                </a:path>
                <a:path w="1282700" h="361314">
                  <a:moveTo>
                    <a:pt x="0" y="0"/>
                  </a:moveTo>
                  <a:lnTo>
                    <a:pt x="425030" y="361276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7316" y="3501834"/>
              <a:ext cx="178435" cy="163195"/>
            </a:xfrm>
            <a:custGeom>
              <a:avLst/>
              <a:gdLst/>
              <a:ahLst/>
              <a:cxnLst/>
              <a:rect l="l" t="t" r="r" b="b"/>
              <a:pathLst>
                <a:path w="178435" h="163195">
                  <a:moveTo>
                    <a:pt x="0" y="79019"/>
                  </a:moveTo>
                  <a:lnTo>
                    <a:pt x="178422" y="162636"/>
                  </a:lnTo>
                  <a:lnTo>
                    <a:pt x="67157" y="0"/>
                  </a:lnTo>
                  <a:lnTo>
                    <a:pt x="0" y="79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8733" y="3513505"/>
              <a:ext cx="146685" cy="133985"/>
            </a:xfrm>
            <a:custGeom>
              <a:avLst/>
              <a:gdLst/>
              <a:ahLst/>
              <a:cxnLst/>
              <a:rect l="l" t="t" r="r" b="b"/>
              <a:pathLst>
                <a:path w="146685" h="133985">
                  <a:moveTo>
                    <a:pt x="55130" y="0"/>
                  </a:moveTo>
                  <a:lnTo>
                    <a:pt x="146469" y="133502"/>
                  </a:lnTo>
                  <a:lnTo>
                    <a:pt x="0" y="64858"/>
                  </a:lnTo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64773" y="2113559"/>
            <a:ext cx="5556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Cloudy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25566" y="2857385"/>
            <a:ext cx="861060" cy="511175"/>
            <a:chOff x="5725566" y="2857385"/>
            <a:chExt cx="861060" cy="511175"/>
          </a:xfrm>
        </p:grpSpPr>
        <p:sp>
          <p:nvSpPr>
            <p:cNvPr id="19" name="object 19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0" y="248272"/>
                  </a:moveTo>
                  <a:lnTo>
                    <a:pt x="15113" y="314274"/>
                  </a:lnTo>
                  <a:lnTo>
                    <a:pt x="57766" y="373582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lnTo>
                    <a:pt x="842351" y="214584"/>
                  </a:lnTo>
                  <a:lnTo>
                    <a:pt x="812963" y="151636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2868" y="2864688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13" y="248272"/>
                  </a:moveTo>
                  <a:lnTo>
                    <a:pt x="831099" y="182274"/>
                  </a:lnTo>
                  <a:lnTo>
                    <a:pt x="788446" y="122967"/>
                  </a:lnTo>
                  <a:lnTo>
                    <a:pt x="758053" y="96563"/>
                  </a:lnTo>
                  <a:lnTo>
                    <a:pt x="722287" y="72720"/>
                  </a:lnTo>
                  <a:lnTo>
                    <a:pt x="681652" y="51733"/>
                  </a:lnTo>
                  <a:lnTo>
                    <a:pt x="636654" y="33898"/>
                  </a:lnTo>
                  <a:lnTo>
                    <a:pt x="587795" y="19511"/>
                  </a:lnTo>
                  <a:lnTo>
                    <a:pt x="535581" y="8869"/>
                  </a:lnTo>
                  <a:lnTo>
                    <a:pt x="480514" y="2266"/>
                  </a:lnTo>
                  <a:lnTo>
                    <a:pt x="423100" y="0"/>
                  </a:lnTo>
                  <a:lnTo>
                    <a:pt x="365689" y="2266"/>
                  </a:lnTo>
                  <a:lnTo>
                    <a:pt x="310625" y="8869"/>
                  </a:lnTo>
                  <a:lnTo>
                    <a:pt x="258412" y="19511"/>
                  </a:lnTo>
                  <a:lnTo>
                    <a:pt x="209555" y="33898"/>
                  </a:lnTo>
                  <a:lnTo>
                    <a:pt x="164558" y="51733"/>
                  </a:lnTo>
                  <a:lnTo>
                    <a:pt x="123925" y="72720"/>
                  </a:lnTo>
                  <a:lnTo>
                    <a:pt x="88159" y="96563"/>
                  </a:lnTo>
                  <a:lnTo>
                    <a:pt x="57766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49" y="344913"/>
                  </a:lnTo>
                  <a:lnTo>
                    <a:pt x="88159" y="399986"/>
                  </a:lnTo>
                  <a:lnTo>
                    <a:pt x="123925" y="423829"/>
                  </a:lnTo>
                  <a:lnTo>
                    <a:pt x="164558" y="444815"/>
                  </a:lnTo>
                  <a:lnTo>
                    <a:pt x="209555" y="462649"/>
                  </a:lnTo>
                  <a:lnTo>
                    <a:pt x="258412" y="477034"/>
                  </a:lnTo>
                  <a:lnTo>
                    <a:pt x="310625" y="487676"/>
                  </a:lnTo>
                  <a:lnTo>
                    <a:pt x="365689" y="494278"/>
                  </a:lnTo>
                  <a:lnTo>
                    <a:pt x="423100" y="496544"/>
                  </a:lnTo>
                  <a:lnTo>
                    <a:pt x="480514" y="494278"/>
                  </a:lnTo>
                  <a:lnTo>
                    <a:pt x="535581" y="487676"/>
                  </a:lnTo>
                  <a:lnTo>
                    <a:pt x="587795" y="477034"/>
                  </a:lnTo>
                  <a:lnTo>
                    <a:pt x="636654" y="462649"/>
                  </a:lnTo>
                  <a:lnTo>
                    <a:pt x="681652" y="444815"/>
                  </a:lnTo>
                  <a:lnTo>
                    <a:pt x="722287" y="423829"/>
                  </a:lnTo>
                  <a:lnTo>
                    <a:pt x="758053" y="399986"/>
                  </a:lnTo>
                  <a:lnTo>
                    <a:pt x="788446" y="373582"/>
                  </a:lnTo>
                  <a:lnTo>
                    <a:pt x="831099" y="314274"/>
                  </a:lnTo>
                  <a:lnTo>
                    <a:pt x="846213" y="248272"/>
                  </a:lnTo>
                  <a:close/>
                </a:path>
              </a:pathLst>
            </a:custGeom>
            <a:ln w="14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73038" y="2962643"/>
            <a:ext cx="3759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Rain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51986" y="2859582"/>
            <a:ext cx="1136650" cy="549910"/>
            <a:chOff x="3451986" y="2859582"/>
            <a:chExt cx="1136650" cy="54991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3576" y="2881172"/>
              <a:ext cx="1093254" cy="50662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73576" y="2881172"/>
              <a:ext cx="1093470" cy="506730"/>
            </a:xfrm>
            <a:custGeom>
              <a:avLst/>
              <a:gdLst/>
              <a:ahLst/>
              <a:cxnLst/>
              <a:rect l="l" t="t" r="r" b="b"/>
              <a:pathLst>
                <a:path w="1093470" h="506729">
                  <a:moveTo>
                    <a:pt x="1093254" y="253314"/>
                  </a:moveTo>
                  <a:lnTo>
                    <a:pt x="1078817" y="195231"/>
                  </a:lnTo>
                  <a:lnTo>
                    <a:pt x="1037695" y="141912"/>
                  </a:lnTo>
                  <a:lnTo>
                    <a:pt x="1008152" y="117514"/>
                  </a:lnTo>
                  <a:lnTo>
                    <a:pt x="973168" y="94878"/>
                  </a:lnTo>
                  <a:lnTo>
                    <a:pt x="933153" y="74193"/>
                  </a:lnTo>
                  <a:lnTo>
                    <a:pt x="888517" y="55649"/>
                  </a:lnTo>
                  <a:lnTo>
                    <a:pt x="839670" y="39437"/>
                  </a:lnTo>
                  <a:lnTo>
                    <a:pt x="787023" y="25746"/>
                  </a:lnTo>
                  <a:lnTo>
                    <a:pt x="730986" y="14767"/>
                  </a:lnTo>
                  <a:lnTo>
                    <a:pt x="671968" y="6690"/>
                  </a:lnTo>
                  <a:lnTo>
                    <a:pt x="610381" y="1704"/>
                  </a:lnTo>
                  <a:lnTo>
                    <a:pt x="546633" y="0"/>
                  </a:lnTo>
                  <a:lnTo>
                    <a:pt x="482885" y="1704"/>
                  </a:lnTo>
                  <a:lnTo>
                    <a:pt x="421297" y="6690"/>
                  </a:lnTo>
                  <a:lnTo>
                    <a:pt x="362278" y="14767"/>
                  </a:lnTo>
                  <a:lnTo>
                    <a:pt x="306240" y="25746"/>
                  </a:lnTo>
                  <a:lnTo>
                    <a:pt x="253592" y="39437"/>
                  </a:lnTo>
                  <a:lnTo>
                    <a:pt x="204744" y="55649"/>
                  </a:lnTo>
                  <a:lnTo>
                    <a:pt x="160107" y="74193"/>
                  </a:lnTo>
                  <a:lnTo>
                    <a:pt x="120090" y="94878"/>
                  </a:lnTo>
                  <a:lnTo>
                    <a:pt x="85105" y="117514"/>
                  </a:lnTo>
                  <a:lnTo>
                    <a:pt x="55561" y="141912"/>
                  </a:lnTo>
                  <a:lnTo>
                    <a:pt x="14437" y="195231"/>
                  </a:lnTo>
                  <a:lnTo>
                    <a:pt x="0" y="253314"/>
                  </a:lnTo>
                  <a:lnTo>
                    <a:pt x="3677" y="282856"/>
                  </a:lnTo>
                  <a:lnTo>
                    <a:pt x="31868" y="338747"/>
                  </a:lnTo>
                  <a:lnTo>
                    <a:pt x="85105" y="389113"/>
                  </a:lnTo>
                  <a:lnTo>
                    <a:pt x="120090" y="411750"/>
                  </a:lnTo>
                  <a:lnTo>
                    <a:pt x="160107" y="432435"/>
                  </a:lnTo>
                  <a:lnTo>
                    <a:pt x="204744" y="450978"/>
                  </a:lnTo>
                  <a:lnTo>
                    <a:pt x="253592" y="467190"/>
                  </a:lnTo>
                  <a:lnTo>
                    <a:pt x="306240" y="480881"/>
                  </a:lnTo>
                  <a:lnTo>
                    <a:pt x="362278" y="491860"/>
                  </a:lnTo>
                  <a:lnTo>
                    <a:pt x="421297" y="499938"/>
                  </a:lnTo>
                  <a:lnTo>
                    <a:pt x="482885" y="504924"/>
                  </a:lnTo>
                  <a:lnTo>
                    <a:pt x="546633" y="506628"/>
                  </a:lnTo>
                  <a:lnTo>
                    <a:pt x="610381" y="504924"/>
                  </a:lnTo>
                  <a:lnTo>
                    <a:pt x="671968" y="499938"/>
                  </a:lnTo>
                  <a:lnTo>
                    <a:pt x="730986" y="491860"/>
                  </a:lnTo>
                  <a:lnTo>
                    <a:pt x="787023" y="480881"/>
                  </a:lnTo>
                  <a:lnTo>
                    <a:pt x="839670" y="467190"/>
                  </a:lnTo>
                  <a:lnTo>
                    <a:pt x="888517" y="450978"/>
                  </a:lnTo>
                  <a:lnTo>
                    <a:pt x="933153" y="432435"/>
                  </a:lnTo>
                  <a:lnTo>
                    <a:pt x="973168" y="411750"/>
                  </a:lnTo>
                  <a:lnTo>
                    <a:pt x="1008152" y="389113"/>
                  </a:lnTo>
                  <a:lnTo>
                    <a:pt x="1037695" y="364716"/>
                  </a:lnTo>
                  <a:lnTo>
                    <a:pt x="1078817" y="311397"/>
                  </a:lnTo>
                  <a:lnTo>
                    <a:pt x="1093254" y="253314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67010" y="2984169"/>
            <a:ext cx="69723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Sprinkler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16619" y="3568133"/>
            <a:ext cx="889000" cy="539115"/>
            <a:chOff x="4616619" y="3568133"/>
            <a:chExt cx="889000" cy="53911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7900" y="3589414"/>
              <a:ext cx="846226" cy="4965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637900" y="3589413"/>
              <a:ext cx="846455" cy="496570"/>
            </a:xfrm>
            <a:custGeom>
              <a:avLst/>
              <a:gdLst/>
              <a:ahLst/>
              <a:cxnLst/>
              <a:rect l="l" t="t" r="r" b="b"/>
              <a:pathLst>
                <a:path w="846454" h="496570">
                  <a:moveTo>
                    <a:pt x="846226" y="248272"/>
                  </a:moveTo>
                  <a:lnTo>
                    <a:pt x="831112" y="182274"/>
                  </a:lnTo>
                  <a:lnTo>
                    <a:pt x="788459" y="122967"/>
                  </a:lnTo>
                  <a:lnTo>
                    <a:pt x="758065" y="96563"/>
                  </a:lnTo>
                  <a:lnTo>
                    <a:pt x="722299" y="72720"/>
                  </a:lnTo>
                  <a:lnTo>
                    <a:pt x="681665" y="51733"/>
                  </a:lnTo>
                  <a:lnTo>
                    <a:pt x="636667" y="33898"/>
                  </a:lnTo>
                  <a:lnTo>
                    <a:pt x="587808" y="19511"/>
                  </a:lnTo>
                  <a:lnTo>
                    <a:pt x="535593" y="8869"/>
                  </a:lnTo>
                  <a:lnTo>
                    <a:pt x="480527" y="2266"/>
                  </a:lnTo>
                  <a:lnTo>
                    <a:pt x="423113" y="0"/>
                  </a:lnTo>
                  <a:lnTo>
                    <a:pt x="365699" y="2266"/>
                  </a:lnTo>
                  <a:lnTo>
                    <a:pt x="310632" y="8869"/>
                  </a:lnTo>
                  <a:lnTo>
                    <a:pt x="258418" y="19511"/>
                  </a:lnTo>
                  <a:lnTo>
                    <a:pt x="209559" y="33898"/>
                  </a:lnTo>
                  <a:lnTo>
                    <a:pt x="164560" y="51733"/>
                  </a:lnTo>
                  <a:lnTo>
                    <a:pt x="123926" y="72720"/>
                  </a:lnTo>
                  <a:lnTo>
                    <a:pt x="88160" y="96563"/>
                  </a:lnTo>
                  <a:lnTo>
                    <a:pt x="57767" y="122967"/>
                  </a:lnTo>
                  <a:lnTo>
                    <a:pt x="15113" y="182274"/>
                  </a:lnTo>
                  <a:lnTo>
                    <a:pt x="0" y="248272"/>
                  </a:lnTo>
                  <a:lnTo>
                    <a:pt x="3862" y="281962"/>
                  </a:lnTo>
                  <a:lnTo>
                    <a:pt x="33250" y="344913"/>
                  </a:lnTo>
                  <a:lnTo>
                    <a:pt x="88160" y="399986"/>
                  </a:lnTo>
                  <a:lnTo>
                    <a:pt x="123926" y="423829"/>
                  </a:lnTo>
                  <a:lnTo>
                    <a:pt x="164560" y="444815"/>
                  </a:lnTo>
                  <a:lnTo>
                    <a:pt x="209559" y="462649"/>
                  </a:lnTo>
                  <a:lnTo>
                    <a:pt x="258418" y="477034"/>
                  </a:lnTo>
                  <a:lnTo>
                    <a:pt x="310632" y="487676"/>
                  </a:lnTo>
                  <a:lnTo>
                    <a:pt x="365699" y="494278"/>
                  </a:lnTo>
                  <a:lnTo>
                    <a:pt x="423113" y="496544"/>
                  </a:lnTo>
                  <a:lnTo>
                    <a:pt x="480527" y="494278"/>
                  </a:lnTo>
                  <a:lnTo>
                    <a:pt x="535593" y="487676"/>
                  </a:lnTo>
                  <a:lnTo>
                    <a:pt x="587808" y="477034"/>
                  </a:lnTo>
                  <a:lnTo>
                    <a:pt x="636667" y="462649"/>
                  </a:lnTo>
                  <a:lnTo>
                    <a:pt x="681665" y="444815"/>
                  </a:lnTo>
                  <a:lnTo>
                    <a:pt x="722299" y="423829"/>
                  </a:lnTo>
                  <a:lnTo>
                    <a:pt x="758065" y="399986"/>
                  </a:lnTo>
                  <a:lnTo>
                    <a:pt x="788459" y="373582"/>
                  </a:lnTo>
                  <a:lnTo>
                    <a:pt x="831112" y="314274"/>
                  </a:lnTo>
                  <a:lnTo>
                    <a:pt x="846226" y="248272"/>
                  </a:lnTo>
                  <a:close/>
                </a:path>
              </a:pathLst>
            </a:custGeom>
            <a:ln w="42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28425" y="3630625"/>
            <a:ext cx="480059" cy="4000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46990">
              <a:lnSpc>
                <a:spcPts val="1340"/>
              </a:lnSpc>
              <a:spcBef>
                <a:spcPts val="365"/>
              </a:spcBef>
            </a:pPr>
            <a:r>
              <a:rPr sz="1350" spc="-10" dirty="0">
                <a:latin typeface="Arial"/>
                <a:cs typeface="Arial"/>
              </a:rPr>
              <a:t>Wet </a:t>
            </a:r>
            <a:r>
              <a:rPr sz="1350" spc="-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Grass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57</a:t>
            </a:fld>
            <a:endParaRPr spc="20" dirty="0"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281785" y="4099985"/>
          <a:ext cx="1480185" cy="147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P(W|S,R)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.99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.90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5715" algn="ctr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930"/>
                        </a:lnSpc>
                      </a:pPr>
                      <a:r>
                        <a:rPr sz="1650" dirty="0">
                          <a:latin typeface="Times New Roman"/>
                          <a:cs typeface="Times New Roman"/>
                        </a:rPr>
                        <a:t>F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930"/>
                        </a:lnSpc>
                      </a:pPr>
                      <a:r>
                        <a:rPr sz="1650" spc="5" dirty="0">
                          <a:latin typeface="Times New Roman"/>
                          <a:cs typeface="Times New Roman"/>
                        </a:rPr>
                        <a:t>.01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782205" y="1322505"/>
            <a:ext cx="480059" cy="288290"/>
          </a:xfrm>
          <a:prstGeom prst="rect">
            <a:avLst/>
          </a:prstGeom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P(C)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82205" y="1610398"/>
            <a:ext cx="480059" cy="288290"/>
          </a:xfrm>
          <a:prstGeom prst="rect">
            <a:avLst/>
          </a:prstGeom>
          <a:solidFill>
            <a:srgbClr val="FFFF00"/>
          </a:solidFill>
          <a:ln w="14186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1650" spc="5" dirty="0">
                <a:latin typeface="Times New Roman"/>
                <a:cs typeface="Times New Roman"/>
              </a:rPr>
              <a:t>.50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0300" y="5865080"/>
            <a:ext cx="307467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-3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Lucida Sans Unicode"/>
                <a:cs typeface="Lucida Sans Unicode"/>
              </a:rPr>
              <a:t>×</a:t>
            </a:r>
            <a:r>
              <a:rPr sz="2050" spc="-305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9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9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099</a:t>
            </a:r>
            <a:endParaRPr sz="205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Likelihood</a:t>
            </a:r>
            <a:r>
              <a:rPr spc="235" dirty="0"/>
              <a:t> </a:t>
            </a:r>
            <a:r>
              <a:rPr spc="50" dirty="0"/>
              <a:t>weighting</a:t>
            </a:r>
            <a:r>
              <a:rPr spc="254" dirty="0"/>
              <a:t> </a:t>
            </a:r>
            <a:r>
              <a:rPr spc="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50476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latin typeface="Tahoma"/>
                <a:cs typeface="Tahoma"/>
              </a:rPr>
              <a:t>Sampling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b="0" spc="65" dirty="0">
                <a:latin typeface="Bookman Old Style"/>
                <a:cs typeface="Bookman Old Style"/>
              </a:rPr>
              <a:t>WeightedSample </a:t>
            </a:r>
            <a:r>
              <a:rPr sz="2050" spc="-100" dirty="0">
                <a:latin typeface="Tahoma"/>
                <a:cs typeface="Tahoma"/>
              </a:rPr>
              <a:t>is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4555" y="1850311"/>
            <a:ext cx="328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175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14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3211" y="1876217"/>
            <a:ext cx="375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0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2832" y="1850311"/>
            <a:ext cx="1369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95400" algn="l"/>
              </a:tabLst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	i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0660" y="1679612"/>
            <a:ext cx="39903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16255" algn="l"/>
                <a:tab pos="1991360" algn="l"/>
              </a:tabLst>
            </a:pP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	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z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-55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100" b="0" i="1" spc="37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100" b="0" i="1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pa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2047461"/>
            <a:ext cx="54406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latin typeface="Tahoma"/>
                <a:cs typeface="Tahoma"/>
              </a:rPr>
              <a:t>Note:</a:t>
            </a:r>
            <a:r>
              <a:rPr sz="2050" spc="229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pays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attention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evidence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40" dirty="0">
                <a:solidFill>
                  <a:srgbClr val="7E0000"/>
                </a:solidFill>
                <a:latin typeface="Century"/>
                <a:cs typeface="Century"/>
              </a:rPr>
              <a:t>ancestors</a:t>
            </a:r>
            <a:r>
              <a:rPr sz="2050" spc="110" dirty="0">
                <a:solidFill>
                  <a:srgbClr val="7E0000"/>
                </a:solidFill>
                <a:latin typeface="Century"/>
                <a:cs typeface="Century"/>
              </a:rPr>
              <a:t> </a:t>
            </a:r>
            <a:r>
              <a:rPr sz="2050" spc="-110" dirty="0">
                <a:latin typeface="Tahoma"/>
                <a:cs typeface="Tahoma"/>
              </a:rPr>
              <a:t>only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14793" y="2216734"/>
            <a:ext cx="1045844" cy="1019175"/>
            <a:chOff x="7314793" y="2216734"/>
            <a:chExt cx="1045844" cy="1019175"/>
          </a:xfrm>
        </p:grpSpPr>
        <p:sp>
          <p:nvSpPr>
            <p:cNvPr id="10" name="object 10"/>
            <p:cNvSpPr/>
            <p:nvPr/>
          </p:nvSpPr>
          <p:spPr>
            <a:xfrm>
              <a:off x="7339012" y="2444813"/>
              <a:ext cx="334010" cy="299720"/>
            </a:xfrm>
            <a:custGeom>
              <a:avLst/>
              <a:gdLst/>
              <a:ahLst/>
              <a:cxnLst/>
              <a:rect l="l" t="t" r="r" b="b"/>
              <a:pathLst>
                <a:path w="334009" h="299719">
                  <a:moveTo>
                    <a:pt x="333502" y="0"/>
                  </a:moveTo>
                  <a:lnTo>
                    <a:pt x="0" y="299300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14793" y="2648013"/>
              <a:ext cx="125730" cy="118110"/>
            </a:xfrm>
            <a:custGeom>
              <a:avLst/>
              <a:gdLst/>
              <a:ahLst/>
              <a:cxnLst/>
              <a:rect l="l" t="t" r="r" b="b"/>
              <a:pathLst>
                <a:path w="125729" h="118110">
                  <a:moveTo>
                    <a:pt x="0" y="117830"/>
                  </a:moveTo>
                  <a:lnTo>
                    <a:pt x="125336" y="54927"/>
                  </a:lnTo>
                  <a:lnTo>
                    <a:pt x="76047" y="0"/>
                  </a:lnTo>
                  <a:lnTo>
                    <a:pt x="0" y="117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9012" y="2431999"/>
              <a:ext cx="996315" cy="312420"/>
            </a:xfrm>
            <a:custGeom>
              <a:avLst/>
              <a:gdLst/>
              <a:ahLst/>
              <a:cxnLst/>
              <a:rect l="l" t="t" r="r" b="b"/>
              <a:pathLst>
                <a:path w="996315" h="312419">
                  <a:moveTo>
                    <a:pt x="87261" y="268325"/>
                  </a:moveTo>
                  <a:lnTo>
                    <a:pt x="0" y="312115"/>
                  </a:lnTo>
                  <a:lnTo>
                    <a:pt x="52946" y="230085"/>
                  </a:lnTo>
                </a:path>
                <a:path w="996315" h="312419">
                  <a:moveTo>
                    <a:pt x="628523" y="0"/>
                  </a:moveTo>
                  <a:lnTo>
                    <a:pt x="996226" y="312115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33016" y="2649486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4" h="116205">
                  <a:moveTo>
                    <a:pt x="0" y="56261"/>
                  </a:moveTo>
                  <a:lnTo>
                    <a:pt x="127025" y="115684"/>
                  </a:lnTo>
                  <a:lnTo>
                    <a:pt x="47752" y="0"/>
                  </a:lnTo>
                  <a:lnTo>
                    <a:pt x="0" y="56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46796" y="2663570"/>
              <a:ext cx="88900" cy="80645"/>
            </a:xfrm>
            <a:custGeom>
              <a:avLst/>
              <a:gdLst/>
              <a:ahLst/>
              <a:cxnLst/>
              <a:rect l="l" t="t" r="r" b="b"/>
              <a:pathLst>
                <a:path w="88900" h="80644">
                  <a:moveTo>
                    <a:pt x="33248" y="0"/>
                  </a:moveTo>
                  <a:lnTo>
                    <a:pt x="88442" y="80543"/>
                  </a:lnTo>
                  <a:lnTo>
                    <a:pt x="0" y="39166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072" y="2229751"/>
              <a:ext cx="510768" cy="2997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61072" y="2229751"/>
              <a:ext cx="511175" cy="299720"/>
            </a:xfrm>
            <a:custGeom>
              <a:avLst/>
              <a:gdLst/>
              <a:ahLst/>
              <a:cxnLst/>
              <a:rect l="l" t="t" r="r" b="b"/>
              <a:pathLst>
                <a:path w="511175" h="299719">
                  <a:moveTo>
                    <a:pt x="510768" y="149847"/>
                  </a:moveTo>
                  <a:lnTo>
                    <a:pt x="484811" y="83950"/>
                  </a:lnTo>
                  <a:lnTo>
                    <a:pt x="454663" y="56127"/>
                  </a:lnTo>
                  <a:lnTo>
                    <a:pt x="415114" y="32921"/>
                  </a:lnTo>
                  <a:lnTo>
                    <a:pt x="367696" y="15231"/>
                  </a:lnTo>
                  <a:lnTo>
                    <a:pt x="313942" y="3957"/>
                  </a:lnTo>
                  <a:lnTo>
                    <a:pt x="255384" y="0"/>
                  </a:lnTo>
                  <a:lnTo>
                    <a:pt x="196826" y="3957"/>
                  </a:lnTo>
                  <a:lnTo>
                    <a:pt x="143072" y="15231"/>
                  </a:lnTo>
                  <a:lnTo>
                    <a:pt x="95653" y="32921"/>
                  </a:lnTo>
                  <a:lnTo>
                    <a:pt x="56104" y="56127"/>
                  </a:lnTo>
                  <a:lnTo>
                    <a:pt x="25957" y="83950"/>
                  </a:lnTo>
                  <a:lnTo>
                    <a:pt x="0" y="149847"/>
                  </a:lnTo>
                  <a:lnTo>
                    <a:pt x="6744" y="184208"/>
                  </a:lnTo>
                  <a:lnTo>
                    <a:pt x="56104" y="243577"/>
                  </a:lnTo>
                  <a:lnTo>
                    <a:pt x="95653" y="266784"/>
                  </a:lnTo>
                  <a:lnTo>
                    <a:pt x="143072" y="284475"/>
                  </a:lnTo>
                  <a:lnTo>
                    <a:pt x="196826" y="295749"/>
                  </a:lnTo>
                  <a:lnTo>
                    <a:pt x="255384" y="299707"/>
                  </a:lnTo>
                  <a:lnTo>
                    <a:pt x="313942" y="295749"/>
                  </a:lnTo>
                  <a:lnTo>
                    <a:pt x="367696" y="284475"/>
                  </a:lnTo>
                  <a:lnTo>
                    <a:pt x="415114" y="266784"/>
                  </a:lnTo>
                  <a:lnTo>
                    <a:pt x="454663" y="243577"/>
                  </a:lnTo>
                  <a:lnTo>
                    <a:pt x="484811" y="215752"/>
                  </a:lnTo>
                  <a:lnTo>
                    <a:pt x="510768" y="149847"/>
                  </a:lnTo>
                  <a:close/>
                </a:path>
              </a:pathLst>
            </a:custGeom>
            <a:ln w="25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7390" y="2962173"/>
              <a:ext cx="307975" cy="243840"/>
            </a:xfrm>
            <a:custGeom>
              <a:avLst/>
              <a:gdLst/>
              <a:ahLst/>
              <a:cxnLst/>
              <a:rect l="l" t="t" r="r" b="b"/>
              <a:pathLst>
                <a:path w="307975" h="243839">
                  <a:moveTo>
                    <a:pt x="307848" y="0"/>
                  </a:moveTo>
                  <a:lnTo>
                    <a:pt x="0" y="243700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01876" y="3113163"/>
              <a:ext cx="129539" cy="113030"/>
            </a:xfrm>
            <a:custGeom>
              <a:avLst/>
              <a:gdLst/>
              <a:ahLst/>
              <a:cxnLst/>
              <a:rect l="l" t="t" r="r" b="b"/>
              <a:pathLst>
                <a:path w="129540" h="113030">
                  <a:moveTo>
                    <a:pt x="0" y="112915"/>
                  </a:moveTo>
                  <a:lnTo>
                    <a:pt x="128981" y="57861"/>
                  </a:lnTo>
                  <a:lnTo>
                    <a:pt x="83172" y="0"/>
                  </a:lnTo>
                  <a:lnTo>
                    <a:pt x="0" y="112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3292" y="2996374"/>
              <a:ext cx="774065" cy="218440"/>
            </a:xfrm>
            <a:custGeom>
              <a:avLst/>
              <a:gdLst/>
              <a:ahLst/>
              <a:cxnLst/>
              <a:rect l="l" t="t" r="r" b="b"/>
              <a:pathLst>
                <a:path w="774065" h="218439">
                  <a:moveTo>
                    <a:pt x="773887" y="171183"/>
                  </a:moveTo>
                  <a:lnTo>
                    <a:pt x="684098" y="209499"/>
                  </a:lnTo>
                  <a:lnTo>
                    <a:pt x="741997" y="130898"/>
                  </a:lnTo>
                </a:path>
                <a:path w="774065" h="218439">
                  <a:moveTo>
                    <a:pt x="0" y="0"/>
                  </a:moveTo>
                  <a:lnTo>
                    <a:pt x="256540" y="218059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97635" y="3119767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5">
                  <a:moveTo>
                    <a:pt x="0" y="56222"/>
                  </a:moveTo>
                  <a:lnTo>
                    <a:pt x="126987" y="115735"/>
                  </a:lnTo>
                  <a:lnTo>
                    <a:pt x="47802" y="0"/>
                  </a:lnTo>
                  <a:lnTo>
                    <a:pt x="0" y="562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11415" y="3133851"/>
              <a:ext cx="88900" cy="80645"/>
            </a:xfrm>
            <a:custGeom>
              <a:avLst/>
              <a:gdLst/>
              <a:ahLst/>
              <a:cxnLst/>
              <a:rect l="l" t="t" r="r" b="b"/>
              <a:pathLst>
                <a:path w="88900" h="80644">
                  <a:moveTo>
                    <a:pt x="33286" y="0"/>
                  </a:moveTo>
                  <a:lnTo>
                    <a:pt x="88417" y="80581"/>
                  </a:lnTo>
                  <a:lnTo>
                    <a:pt x="0" y="39154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82928" y="2279697"/>
            <a:ext cx="44894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Arial"/>
                <a:cs typeface="Arial"/>
              </a:rPr>
              <a:t>Cloudy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21700" y="2737789"/>
            <a:ext cx="520065" cy="308610"/>
            <a:chOff x="8221700" y="2737789"/>
            <a:chExt cx="520065" cy="308610"/>
          </a:xfrm>
        </p:grpSpPr>
        <p:sp>
          <p:nvSpPr>
            <p:cNvPr id="24" name="object 24"/>
            <p:cNvSpPr/>
            <p:nvPr/>
          </p:nvSpPr>
          <p:spPr>
            <a:xfrm>
              <a:off x="8226145" y="2742234"/>
              <a:ext cx="511175" cy="299720"/>
            </a:xfrm>
            <a:custGeom>
              <a:avLst/>
              <a:gdLst/>
              <a:ahLst/>
              <a:cxnLst/>
              <a:rect l="l" t="t" r="r" b="b"/>
              <a:pathLst>
                <a:path w="511175" h="299719">
                  <a:moveTo>
                    <a:pt x="0" y="149860"/>
                  </a:moveTo>
                  <a:lnTo>
                    <a:pt x="25957" y="215756"/>
                  </a:lnTo>
                  <a:lnTo>
                    <a:pt x="56103" y="243579"/>
                  </a:lnTo>
                  <a:lnTo>
                    <a:pt x="95651" y="266785"/>
                  </a:lnTo>
                  <a:lnTo>
                    <a:pt x="143067" y="284475"/>
                  </a:lnTo>
                  <a:lnTo>
                    <a:pt x="196818" y="295749"/>
                  </a:lnTo>
                  <a:lnTo>
                    <a:pt x="255371" y="299707"/>
                  </a:lnTo>
                  <a:lnTo>
                    <a:pt x="313929" y="295749"/>
                  </a:lnTo>
                  <a:lnTo>
                    <a:pt x="367683" y="284475"/>
                  </a:lnTo>
                  <a:lnTo>
                    <a:pt x="415102" y="266785"/>
                  </a:lnTo>
                  <a:lnTo>
                    <a:pt x="454651" y="243579"/>
                  </a:lnTo>
                  <a:lnTo>
                    <a:pt x="484798" y="215756"/>
                  </a:lnTo>
                  <a:lnTo>
                    <a:pt x="510755" y="149860"/>
                  </a:lnTo>
                  <a:lnTo>
                    <a:pt x="504011" y="115498"/>
                  </a:lnTo>
                  <a:lnTo>
                    <a:pt x="454651" y="56130"/>
                  </a:lnTo>
                  <a:lnTo>
                    <a:pt x="415102" y="32922"/>
                  </a:lnTo>
                  <a:lnTo>
                    <a:pt x="367683" y="15231"/>
                  </a:lnTo>
                  <a:lnTo>
                    <a:pt x="313929" y="3957"/>
                  </a:lnTo>
                  <a:lnTo>
                    <a:pt x="255371" y="0"/>
                  </a:lnTo>
                  <a:lnTo>
                    <a:pt x="196818" y="3957"/>
                  </a:lnTo>
                  <a:lnTo>
                    <a:pt x="143067" y="15231"/>
                  </a:lnTo>
                  <a:lnTo>
                    <a:pt x="95651" y="32922"/>
                  </a:lnTo>
                  <a:lnTo>
                    <a:pt x="56103" y="56130"/>
                  </a:lnTo>
                  <a:lnTo>
                    <a:pt x="25957" y="83955"/>
                  </a:lnTo>
                  <a:lnTo>
                    <a:pt x="0" y="149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26145" y="2742234"/>
              <a:ext cx="511175" cy="299720"/>
            </a:xfrm>
            <a:custGeom>
              <a:avLst/>
              <a:gdLst/>
              <a:ahLst/>
              <a:cxnLst/>
              <a:rect l="l" t="t" r="r" b="b"/>
              <a:pathLst>
                <a:path w="511175" h="299719">
                  <a:moveTo>
                    <a:pt x="510755" y="149860"/>
                  </a:moveTo>
                  <a:lnTo>
                    <a:pt x="484798" y="83955"/>
                  </a:lnTo>
                  <a:lnTo>
                    <a:pt x="454651" y="56130"/>
                  </a:lnTo>
                  <a:lnTo>
                    <a:pt x="415102" y="32922"/>
                  </a:lnTo>
                  <a:lnTo>
                    <a:pt x="367683" y="15231"/>
                  </a:lnTo>
                  <a:lnTo>
                    <a:pt x="313929" y="3957"/>
                  </a:lnTo>
                  <a:lnTo>
                    <a:pt x="255371" y="0"/>
                  </a:lnTo>
                  <a:lnTo>
                    <a:pt x="196818" y="3957"/>
                  </a:lnTo>
                  <a:lnTo>
                    <a:pt x="143067" y="15231"/>
                  </a:lnTo>
                  <a:lnTo>
                    <a:pt x="95651" y="32922"/>
                  </a:lnTo>
                  <a:lnTo>
                    <a:pt x="56103" y="56130"/>
                  </a:lnTo>
                  <a:lnTo>
                    <a:pt x="25957" y="83955"/>
                  </a:lnTo>
                  <a:lnTo>
                    <a:pt x="0" y="149860"/>
                  </a:lnTo>
                  <a:lnTo>
                    <a:pt x="6744" y="184216"/>
                  </a:lnTo>
                  <a:lnTo>
                    <a:pt x="56103" y="243579"/>
                  </a:lnTo>
                  <a:lnTo>
                    <a:pt x="95651" y="266785"/>
                  </a:lnTo>
                  <a:lnTo>
                    <a:pt x="143067" y="284475"/>
                  </a:lnTo>
                  <a:lnTo>
                    <a:pt x="196818" y="295749"/>
                  </a:lnTo>
                  <a:lnTo>
                    <a:pt x="255371" y="299707"/>
                  </a:lnTo>
                  <a:lnTo>
                    <a:pt x="313929" y="295749"/>
                  </a:lnTo>
                  <a:lnTo>
                    <a:pt x="367683" y="284475"/>
                  </a:lnTo>
                  <a:lnTo>
                    <a:pt x="415102" y="266785"/>
                  </a:lnTo>
                  <a:lnTo>
                    <a:pt x="454651" y="243579"/>
                  </a:lnTo>
                  <a:lnTo>
                    <a:pt x="484798" y="215756"/>
                  </a:lnTo>
                  <a:lnTo>
                    <a:pt x="510755" y="149860"/>
                  </a:lnTo>
                  <a:close/>
                </a:path>
              </a:pathLst>
            </a:custGeom>
            <a:ln w="8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332927" y="2792192"/>
            <a:ext cx="30543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Arial"/>
                <a:cs typeface="Arial"/>
              </a:rPr>
              <a:t>Rain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58037" y="2747746"/>
            <a:ext cx="669290" cy="314960"/>
            <a:chOff x="6858037" y="2747746"/>
            <a:chExt cx="669290" cy="314960"/>
          </a:xfrm>
        </p:grpSpPr>
        <p:sp>
          <p:nvSpPr>
            <p:cNvPr id="28" name="object 28"/>
            <p:cNvSpPr/>
            <p:nvPr/>
          </p:nvSpPr>
          <p:spPr>
            <a:xfrm>
              <a:off x="6862482" y="2752191"/>
              <a:ext cx="660400" cy="306070"/>
            </a:xfrm>
            <a:custGeom>
              <a:avLst/>
              <a:gdLst/>
              <a:ahLst/>
              <a:cxnLst/>
              <a:rect l="l" t="t" r="r" b="b"/>
              <a:pathLst>
                <a:path w="660400" h="306069">
                  <a:moveTo>
                    <a:pt x="0" y="152895"/>
                  </a:moveTo>
                  <a:lnTo>
                    <a:pt x="25927" y="212409"/>
                  </a:lnTo>
                  <a:lnTo>
                    <a:pt x="56346" y="238380"/>
                  </a:lnTo>
                  <a:lnTo>
                    <a:pt x="96634" y="261008"/>
                  </a:lnTo>
                  <a:lnTo>
                    <a:pt x="145463" y="279678"/>
                  </a:lnTo>
                  <a:lnTo>
                    <a:pt x="201507" y="293775"/>
                  </a:lnTo>
                  <a:lnTo>
                    <a:pt x="263439" y="302684"/>
                  </a:lnTo>
                  <a:lnTo>
                    <a:pt x="329933" y="305790"/>
                  </a:lnTo>
                  <a:lnTo>
                    <a:pt x="396423" y="302684"/>
                  </a:lnTo>
                  <a:lnTo>
                    <a:pt x="458353" y="293775"/>
                  </a:lnTo>
                  <a:lnTo>
                    <a:pt x="514397" y="279678"/>
                  </a:lnTo>
                  <a:lnTo>
                    <a:pt x="563227" y="261008"/>
                  </a:lnTo>
                  <a:lnTo>
                    <a:pt x="603516" y="238380"/>
                  </a:lnTo>
                  <a:lnTo>
                    <a:pt x="633937" y="212409"/>
                  </a:lnTo>
                  <a:lnTo>
                    <a:pt x="659866" y="152895"/>
                  </a:lnTo>
                  <a:lnTo>
                    <a:pt x="653163" y="122081"/>
                  </a:lnTo>
                  <a:lnTo>
                    <a:pt x="603516" y="67409"/>
                  </a:lnTo>
                  <a:lnTo>
                    <a:pt x="563227" y="44781"/>
                  </a:lnTo>
                  <a:lnTo>
                    <a:pt x="514397" y="26111"/>
                  </a:lnTo>
                  <a:lnTo>
                    <a:pt x="458353" y="12015"/>
                  </a:lnTo>
                  <a:lnTo>
                    <a:pt x="396423" y="3106"/>
                  </a:lnTo>
                  <a:lnTo>
                    <a:pt x="329933" y="0"/>
                  </a:lnTo>
                  <a:lnTo>
                    <a:pt x="263439" y="3106"/>
                  </a:lnTo>
                  <a:lnTo>
                    <a:pt x="201507" y="12015"/>
                  </a:lnTo>
                  <a:lnTo>
                    <a:pt x="145463" y="26111"/>
                  </a:lnTo>
                  <a:lnTo>
                    <a:pt x="96634" y="44781"/>
                  </a:lnTo>
                  <a:lnTo>
                    <a:pt x="56346" y="67409"/>
                  </a:lnTo>
                  <a:lnTo>
                    <a:pt x="25927" y="93381"/>
                  </a:lnTo>
                  <a:lnTo>
                    <a:pt x="0" y="1528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62482" y="2752191"/>
              <a:ext cx="660400" cy="306070"/>
            </a:xfrm>
            <a:custGeom>
              <a:avLst/>
              <a:gdLst/>
              <a:ahLst/>
              <a:cxnLst/>
              <a:rect l="l" t="t" r="r" b="b"/>
              <a:pathLst>
                <a:path w="660400" h="306069">
                  <a:moveTo>
                    <a:pt x="659866" y="152895"/>
                  </a:moveTo>
                  <a:lnTo>
                    <a:pt x="633937" y="93381"/>
                  </a:lnTo>
                  <a:lnTo>
                    <a:pt x="603516" y="67409"/>
                  </a:lnTo>
                  <a:lnTo>
                    <a:pt x="563227" y="44781"/>
                  </a:lnTo>
                  <a:lnTo>
                    <a:pt x="514397" y="26111"/>
                  </a:lnTo>
                  <a:lnTo>
                    <a:pt x="458353" y="12015"/>
                  </a:lnTo>
                  <a:lnTo>
                    <a:pt x="396423" y="3106"/>
                  </a:lnTo>
                  <a:lnTo>
                    <a:pt x="329933" y="0"/>
                  </a:lnTo>
                  <a:lnTo>
                    <a:pt x="263439" y="3106"/>
                  </a:lnTo>
                  <a:lnTo>
                    <a:pt x="201507" y="12015"/>
                  </a:lnTo>
                  <a:lnTo>
                    <a:pt x="145463" y="26111"/>
                  </a:lnTo>
                  <a:lnTo>
                    <a:pt x="96634" y="44781"/>
                  </a:lnTo>
                  <a:lnTo>
                    <a:pt x="56346" y="67409"/>
                  </a:lnTo>
                  <a:lnTo>
                    <a:pt x="25927" y="93381"/>
                  </a:lnTo>
                  <a:lnTo>
                    <a:pt x="0" y="152895"/>
                  </a:lnTo>
                  <a:lnTo>
                    <a:pt x="6702" y="183709"/>
                  </a:lnTo>
                  <a:lnTo>
                    <a:pt x="56346" y="238380"/>
                  </a:lnTo>
                  <a:lnTo>
                    <a:pt x="96634" y="261008"/>
                  </a:lnTo>
                  <a:lnTo>
                    <a:pt x="145463" y="279678"/>
                  </a:lnTo>
                  <a:lnTo>
                    <a:pt x="201507" y="293775"/>
                  </a:lnTo>
                  <a:lnTo>
                    <a:pt x="263439" y="302684"/>
                  </a:lnTo>
                  <a:lnTo>
                    <a:pt x="329933" y="305790"/>
                  </a:lnTo>
                  <a:lnTo>
                    <a:pt x="396423" y="302684"/>
                  </a:lnTo>
                  <a:lnTo>
                    <a:pt x="458353" y="293775"/>
                  </a:lnTo>
                  <a:lnTo>
                    <a:pt x="514397" y="279678"/>
                  </a:lnTo>
                  <a:lnTo>
                    <a:pt x="563227" y="261008"/>
                  </a:lnTo>
                  <a:lnTo>
                    <a:pt x="603516" y="238380"/>
                  </a:lnTo>
                  <a:lnTo>
                    <a:pt x="633937" y="212409"/>
                  </a:lnTo>
                  <a:lnTo>
                    <a:pt x="659866" y="152895"/>
                  </a:lnTo>
                  <a:close/>
                </a:path>
              </a:pathLst>
            </a:custGeom>
            <a:ln w="8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07924" y="2805184"/>
            <a:ext cx="56197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latin typeface="Arial"/>
                <a:cs typeface="Arial"/>
              </a:rPr>
              <a:t>Sprinkler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552405" y="3166829"/>
            <a:ext cx="536575" cy="325755"/>
            <a:chOff x="7552405" y="3166829"/>
            <a:chExt cx="536575" cy="32575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5250" y="3179673"/>
              <a:ext cx="510755" cy="29969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565250" y="3179673"/>
              <a:ext cx="511175" cy="299720"/>
            </a:xfrm>
            <a:custGeom>
              <a:avLst/>
              <a:gdLst/>
              <a:ahLst/>
              <a:cxnLst/>
              <a:rect l="l" t="t" r="r" b="b"/>
              <a:pathLst>
                <a:path w="511175" h="299720">
                  <a:moveTo>
                    <a:pt x="510755" y="149847"/>
                  </a:moveTo>
                  <a:lnTo>
                    <a:pt x="484798" y="83950"/>
                  </a:lnTo>
                  <a:lnTo>
                    <a:pt x="454651" y="56127"/>
                  </a:lnTo>
                  <a:lnTo>
                    <a:pt x="415102" y="32921"/>
                  </a:lnTo>
                  <a:lnTo>
                    <a:pt x="367683" y="15231"/>
                  </a:lnTo>
                  <a:lnTo>
                    <a:pt x="313929" y="3957"/>
                  </a:lnTo>
                  <a:lnTo>
                    <a:pt x="255371" y="0"/>
                  </a:lnTo>
                  <a:lnTo>
                    <a:pt x="196818" y="3957"/>
                  </a:lnTo>
                  <a:lnTo>
                    <a:pt x="143067" y="15231"/>
                  </a:lnTo>
                  <a:lnTo>
                    <a:pt x="95651" y="32921"/>
                  </a:lnTo>
                  <a:lnTo>
                    <a:pt x="56103" y="56127"/>
                  </a:lnTo>
                  <a:lnTo>
                    <a:pt x="25957" y="83950"/>
                  </a:lnTo>
                  <a:lnTo>
                    <a:pt x="0" y="149847"/>
                  </a:lnTo>
                  <a:lnTo>
                    <a:pt x="6744" y="184208"/>
                  </a:lnTo>
                  <a:lnTo>
                    <a:pt x="56103" y="243572"/>
                  </a:lnTo>
                  <a:lnTo>
                    <a:pt x="95651" y="266777"/>
                  </a:lnTo>
                  <a:lnTo>
                    <a:pt x="143067" y="284465"/>
                  </a:lnTo>
                  <a:lnTo>
                    <a:pt x="196818" y="295737"/>
                  </a:lnTo>
                  <a:lnTo>
                    <a:pt x="255371" y="299694"/>
                  </a:lnTo>
                  <a:lnTo>
                    <a:pt x="313929" y="295737"/>
                  </a:lnTo>
                  <a:lnTo>
                    <a:pt x="367683" y="284465"/>
                  </a:lnTo>
                  <a:lnTo>
                    <a:pt x="415102" y="266777"/>
                  </a:lnTo>
                  <a:lnTo>
                    <a:pt x="454651" y="243572"/>
                  </a:lnTo>
                  <a:lnTo>
                    <a:pt x="484798" y="215749"/>
                  </a:lnTo>
                  <a:lnTo>
                    <a:pt x="510755" y="149847"/>
                  </a:lnTo>
                  <a:close/>
                </a:path>
              </a:pathLst>
            </a:custGeom>
            <a:ln w="25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32395" y="3161673"/>
            <a:ext cx="387985" cy="3244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7465">
              <a:lnSpc>
                <a:spcPts val="1070"/>
              </a:lnSpc>
              <a:spcBef>
                <a:spcPts val="315"/>
              </a:spcBef>
            </a:pPr>
            <a:r>
              <a:rPr sz="1050" spc="10" dirty="0">
                <a:latin typeface="Arial"/>
                <a:cs typeface="Arial"/>
              </a:rPr>
              <a:t>Wet 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Grass</a:t>
            </a:r>
            <a:endParaRPr sz="10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58</a:t>
            </a:fld>
            <a:endParaRPr spc="20" dirty="0"/>
          </a:p>
        </p:txBody>
      </p:sp>
      <p:sp>
        <p:nvSpPr>
          <p:cNvPr id="35" name="object 35"/>
          <p:cNvSpPr txBox="1"/>
          <p:nvPr/>
        </p:nvSpPr>
        <p:spPr>
          <a:xfrm>
            <a:off x="1861814" y="2364452"/>
            <a:ext cx="4183379" cy="655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30810">
              <a:lnSpc>
                <a:spcPct val="101000"/>
              </a:lnSpc>
              <a:spcBef>
                <a:spcPts val="90"/>
              </a:spcBef>
              <a:tabLst>
                <a:tab pos="618490" algn="l"/>
              </a:tabLst>
            </a:pPr>
            <a:r>
              <a:rPr sz="2050" spc="140" dirty="0">
                <a:solidFill>
                  <a:srgbClr val="990099"/>
                </a:solidFill>
                <a:latin typeface="Lucida Sans Unicode"/>
                <a:cs typeface="Lucida Sans Unicode"/>
              </a:rPr>
              <a:t>⇒	</a:t>
            </a:r>
            <a:r>
              <a:rPr sz="2050" spc="-175" dirty="0">
                <a:latin typeface="Tahoma"/>
                <a:cs typeface="Tahoma"/>
              </a:rPr>
              <a:t>somewhere </a:t>
            </a:r>
            <a:r>
              <a:rPr sz="2050" spc="-5" dirty="0">
                <a:latin typeface="Tahoma"/>
                <a:cs typeface="Tahoma"/>
              </a:rPr>
              <a:t>“in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25" dirty="0">
                <a:latin typeface="Tahoma"/>
                <a:cs typeface="Tahoma"/>
              </a:rPr>
              <a:t>e</a:t>
            </a:r>
            <a:r>
              <a:rPr sz="2050" spc="-140" dirty="0">
                <a:latin typeface="Tahoma"/>
                <a:cs typeface="Tahoma"/>
              </a:rPr>
              <a:t>t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10" dirty="0">
                <a:latin typeface="Tahoma"/>
                <a:cs typeface="Tahoma"/>
              </a:rPr>
              <a:t>een”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p</a:t>
            </a:r>
            <a:r>
              <a:rPr sz="2050" spc="-65" dirty="0">
                <a:latin typeface="Tahoma"/>
                <a:cs typeface="Tahoma"/>
              </a:rPr>
              <a:t>ri</a:t>
            </a:r>
            <a:r>
              <a:rPr sz="2050" spc="-165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and  </a:t>
            </a:r>
            <a:r>
              <a:rPr sz="2050" spc="-110" dirty="0">
                <a:latin typeface="Tahoma"/>
                <a:cs typeface="Tahoma"/>
              </a:rPr>
              <a:t>posterior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distribution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30294" y="3190461"/>
            <a:ext cx="34112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65" dirty="0">
                <a:latin typeface="Tahoma"/>
                <a:cs typeface="Tahoma"/>
              </a:rPr>
              <a:t>W</a:t>
            </a:r>
            <a:r>
              <a:rPr sz="2050" spc="-105" dirty="0">
                <a:latin typeface="Tahoma"/>
                <a:cs typeface="Tahoma"/>
              </a:rPr>
              <a:t>eight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sample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z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5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70" dirty="0">
                <a:solidFill>
                  <a:srgbClr val="990099"/>
                </a:solidFill>
                <a:latin typeface="Century"/>
                <a:cs typeface="Century"/>
              </a:rPr>
              <a:t> </a:t>
            </a:r>
            <a:r>
              <a:rPr sz="2050" spc="-100" dirty="0">
                <a:latin typeface="Tahoma"/>
                <a:cs typeface="Tahoma"/>
              </a:rPr>
              <a:t>is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06700" y="3651679"/>
            <a:ext cx="375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0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74796" y="3627295"/>
            <a:ext cx="13868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12545" algn="l"/>
              </a:tabLst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	i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70660" y="3455071"/>
            <a:ext cx="37052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703705" algn="l"/>
              </a:tabLst>
            </a:pP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z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-55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100" b="0" i="1" spc="-7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100" b="0" i="1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pa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04900" y="4017993"/>
            <a:ext cx="3414395" cy="655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latin typeface="Tahoma"/>
                <a:cs typeface="Tahoma"/>
              </a:rPr>
              <a:t>Weighted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sampling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is</a:t>
            </a:r>
            <a:endParaRPr sz="2050">
              <a:latin typeface="Tahoma"/>
              <a:cs typeface="Tahoma"/>
            </a:endParaRPr>
          </a:p>
          <a:p>
            <a:pPr marL="403225">
              <a:lnSpc>
                <a:spcPct val="100000"/>
              </a:lnSpc>
              <a:spcBef>
                <a:spcPts val="25"/>
              </a:spcBef>
            </a:pP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26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100" b="0" i="1" spc="-434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z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-30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30" dirty="0">
                <a:solidFill>
                  <a:srgbClr val="990099"/>
                </a:solidFill>
                <a:latin typeface="Century"/>
                <a:cs typeface="Century"/>
              </a:rPr>
              <a:t>z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36420" y="4631600"/>
            <a:ext cx="28606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73125" algn="l"/>
              </a:tabLst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-60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100" b="0" i="1" spc="37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100" b="0" i="1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pa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9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85220" y="4486819"/>
            <a:ext cx="4508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75" spc="-52" baseline="-26077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14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41879" y="4828205"/>
            <a:ext cx="3061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99385" algn="l"/>
              </a:tabLst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0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r>
              <a:rPr sz="1400" dirty="0">
                <a:solidFill>
                  <a:srgbClr val="990099"/>
                </a:solidFill>
                <a:latin typeface="Tahoma"/>
                <a:cs typeface="Tahoma"/>
              </a:rPr>
              <a:t>	</a:t>
            </a: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70" dirty="0">
                <a:solidFill>
                  <a:srgbClr val="990099"/>
                </a:solidFill>
                <a:latin typeface="Tahoma"/>
                <a:cs typeface="Tahoma"/>
              </a:rPr>
              <a:t>=</a:t>
            </a:r>
            <a:r>
              <a:rPr sz="1400" spc="-200" dirty="0">
                <a:solidFill>
                  <a:srgbClr val="990099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990099"/>
                </a:solidFill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09976" y="4802299"/>
            <a:ext cx="40735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97305" algn="l"/>
                <a:tab pos="2700655" algn="l"/>
                <a:tab pos="3999229" algn="l"/>
              </a:tabLst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	i	i	i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85308" y="4683980"/>
            <a:ext cx="19881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pa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30307" y="4999448"/>
            <a:ext cx="6191250" cy="1483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43585">
              <a:lnSpc>
                <a:spcPct val="100000"/>
              </a:lnSpc>
              <a:spcBef>
                <a:spcPts val="114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z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40" dirty="0">
                <a:solidFill>
                  <a:srgbClr val="990099"/>
                </a:solidFill>
                <a:latin typeface="Century"/>
                <a:cs typeface="Century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75" dirty="0">
                <a:latin typeface="Tahoma"/>
                <a:cs typeface="Tahoma"/>
              </a:rPr>
              <a:t>(</a:t>
            </a:r>
            <a:r>
              <a:rPr sz="2050" spc="-155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stand</a:t>
            </a:r>
            <a:r>
              <a:rPr sz="2050" spc="-195" dirty="0">
                <a:latin typeface="Tahoma"/>
                <a:cs typeface="Tahoma"/>
              </a:rPr>
              <a:t>a</a:t>
            </a:r>
            <a:r>
              <a:rPr sz="2050" spc="-90" dirty="0">
                <a:latin typeface="Tahoma"/>
                <a:cs typeface="Tahoma"/>
              </a:rPr>
              <a:t>r</a:t>
            </a:r>
            <a:r>
              <a:rPr sz="2050" spc="-130" dirty="0">
                <a:latin typeface="Tahoma"/>
                <a:cs typeface="Tahoma"/>
              </a:rPr>
              <a:t>d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global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semantics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net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70" dirty="0">
                <a:latin typeface="Tahoma"/>
                <a:cs typeface="Tahoma"/>
              </a:rPr>
              <a:t>rk)</a:t>
            </a:r>
            <a:endParaRPr sz="2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140" dirty="0">
                <a:latin typeface="Tahoma"/>
                <a:cs typeface="Tahoma"/>
              </a:rPr>
              <a:t>Hence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likelihood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weighting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returns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consistent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estimates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  <a:spcBef>
                <a:spcPts val="10"/>
              </a:spcBef>
            </a:pPr>
            <a:r>
              <a:rPr sz="2050" spc="-90" dirty="0">
                <a:latin typeface="Tahoma"/>
                <a:cs typeface="Tahoma"/>
              </a:rPr>
              <a:t>but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performance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40" dirty="0">
                <a:latin typeface="Tahoma"/>
                <a:cs typeface="Tahoma"/>
              </a:rPr>
              <a:t>still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degrades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many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evidence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variables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55" dirty="0">
                <a:latin typeface="Tahoma"/>
                <a:cs typeface="Tahoma"/>
              </a:rPr>
              <a:t>because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few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samples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nearly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60" dirty="0">
                <a:latin typeface="Tahoma"/>
                <a:cs typeface="Tahoma"/>
              </a:rPr>
              <a:t>total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weight</a:t>
            </a:r>
            <a:endParaRPr sz="2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MY" spc="120" dirty="0"/>
              <a:t>Approximate</a:t>
            </a:r>
            <a:r>
              <a:rPr lang="en-MY" spc="254" dirty="0"/>
              <a:t> </a:t>
            </a:r>
            <a:r>
              <a:rPr lang="en-MY" spc="60" dirty="0"/>
              <a:t>inference</a:t>
            </a:r>
            <a:r>
              <a:rPr lang="en-MY" spc="290" dirty="0"/>
              <a:t> </a:t>
            </a:r>
            <a:r>
              <a:rPr lang="en-MY" spc="35" dirty="0"/>
              <a:t>using</a:t>
            </a:r>
            <a:r>
              <a:rPr lang="en-MY" spc="229" dirty="0"/>
              <a:t> </a:t>
            </a:r>
            <a:r>
              <a:rPr lang="en-MY" spc="310" dirty="0"/>
              <a:t>MCMC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8567" y="2755544"/>
            <a:ext cx="7774305" cy="3508375"/>
            <a:chOff x="1188567" y="2755544"/>
            <a:chExt cx="7774305" cy="3508375"/>
          </a:xfrm>
        </p:grpSpPr>
        <p:sp>
          <p:nvSpPr>
            <p:cNvPr id="4" name="object 4"/>
            <p:cNvSpPr/>
            <p:nvPr/>
          </p:nvSpPr>
          <p:spPr>
            <a:xfrm>
              <a:off x="1188567" y="2762402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5425" y="2769260"/>
              <a:ext cx="0" cy="3482340"/>
            </a:xfrm>
            <a:custGeom>
              <a:avLst/>
              <a:gdLst/>
              <a:ahLst/>
              <a:cxnLst/>
              <a:rect l="l" t="t" r="r" b="b"/>
              <a:pathLst>
                <a:path h="3482340">
                  <a:moveTo>
                    <a:pt x="0" y="348234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55633" y="2769260"/>
              <a:ext cx="0" cy="3482340"/>
            </a:xfrm>
            <a:custGeom>
              <a:avLst/>
              <a:gdLst/>
              <a:ahLst/>
              <a:cxnLst/>
              <a:rect l="l" t="t" r="r" b="b"/>
              <a:pathLst>
                <a:path h="3482340">
                  <a:moveTo>
                    <a:pt x="0" y="348234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8567" y="6256934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0" y="0"/>
                  </a:moveTo>
                  <a:lnTo>
                    <a:pt x="777240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4087" y="1396713"/>
            <a:ext cx="7348855" cy="53225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4"/>
              </a:spcBef>
            </a:pPr>
            <a:r>
              <a:rPr sz="2050" spc="-15" dirty="0">
                <a:latin typeface="Tahoma"/>
                <a:cs typeface="Tahoma"/>
              </a:rPr>
              <a:t>“State”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network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15" dirty="0">
                <a:latin typeface="Tahoma"/>
                <a:cs typeface="Tahoma"/>
              </a:rPr>
              <a:t>=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current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assignment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55" dirty="0">
                <a:latin typeface="Tahoma"/>
                <a:cs typeface="Tahoma"/>
              </a:rPr>
              <a:t>all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variables.</a:t>
            </a:r>
            <a:endParaRPr sz="2050">
              <a:latin typeface="Tahoma"/>
              <a:cs typeface="Tahoma"/>
            </a:endParaRPr>
          </a:p>
          <a:p>
            <a:pPr marL="88900" marR="353695">
              <a:lnSpc>
                <a:spcPct val="101000"/>
              </a:lnSpc>
              <a:spcBef>
                <a:spcPts val="1535"/>
              </a:spcBef>
            </a:pPr>
            <a:r>
              <a:rPr sz="2050" spc="-135" dirty="0">
                <a:latin typeface="Tahoma"/>
                <a:cs typeface="Tahoma"/>
              </a:rPr>
              <a:t>Generate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nex</a:t>
            </a:r>
            <a:r>
              <a:rPr sz="2050" spc="-85" dirty="0">
                <a:latin typeface="Tahoma"/>
                <a:cs typeface="Tahoma"/>
              </a:rPr>
              <a:t>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90" dirty="0">
                <a:latin typeface="Tahoma"/>
                <a:cs typeface="Tahoma"/>
              </a:rPr>
              <a:t>b</a:t>
            </a:r>
            <a:r>
              <a:rPr sz="2050" spc="-130" dirty="0">
                <a:latin typeface="Tahoma"/>
                <a:cs typeface="Tahoma"/>
              </a:rPr>
              <a:t>y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sampling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</a:t>
            </a:r>
            <a:r>
              <a:rPr sz="2050" spc="-190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riabl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25" dirty="0">
                <a:latin typeface="Tahoma"/>
                <a:cs typeface="Tahoma"/>
              </a:rPr>
              <a:t>M</a:t>
            </a:r>
            <a:r>
              <a:rPr sz="2050" spc="-65" dirty="0">
                <a:latin typeface="Tahoma"/>
                <a:cs typeface="Tahoma"/>
              </a:rPr>
              <a:t>a</a:t>
            </a:r>
            <a:r>
              <a:rPr sz="2050" spc="-70" dirty="0">
                <a:latin typeface="Tahoma"/>
                <a:cs typeface="Tahoma"/>
              </a:rPr>
              <a:t>r</a:t>
            </a:r>
            <a:r>
              <a:rPr sz="2050" spc="-140" dirty="0">
                <a:latin typeface="Tahoma"/>
                <a:cs typeface="Tahoma"/>
              </a:rPr>
              <a:t>kov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blan</a:t>
            </a:r>
            <a:r>
              <a:rPr sz="2050" spc="-155" dirty="0">
                <a:latin typeface="Tahoma"/>
                <a:cs typeface="Tahoma"/>
              </a:rPr>
              <a:t>k</a:t>
            </a:r>
            <a:r>
              <a:rPr sz="2050" spc="-90" dirty="0">
                <a:latin typeface="Tahoma"/>
                <a:cs typeface="Tahoma"/>
              </a:rPr>
              <a:t>et  </a:t>
            </a:r>
            <a:r>
              <a:rPr sz="2050" spc="-125" dirty="0">
                <a:latin typeface="Tahoma"/>
                <a:cs typeface="Tahoma"/>
              </a:rPr>
              <a:t>Sample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variable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turn,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keeping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evidence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fixed</a:t>
            </a: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 marL="297180">
              <a:lnSpc>
                <a:spcPct val="100000"/>
              </a:lnSpc>
            </a:pP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function</a:t>
            </a:r>
            <a:r>
              <a:rPr sz="1700" spc="9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70" dirty="0">
                <a:solidFill>
                  <a:srgbClr val="B30000"/>
                </a:solidFill>
                <a:latin typeface="Bookman Old Style"/>
                <a:cs typeface="Bookman Old Style"/>
              </a:rPr>
              <a:t>MCMC-Ask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b="0" i="1" spc="7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7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spc="6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spc="60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35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-95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r>
              <a:rPr sz="1700" spc="-95" dirty="0">
                <a:solidFill>
                  <a:srgbClr val="004B00"/>
                </a:solidFill>
                <a:latin typeface="Gill Sans MT"/>
                <a:cs typeface="Gill Sans MT"/>
              </a:rPr>
              <a:t>,</a:t>
            </a:r>
            <a:r>
              <a:rPr sz="1700" spc="-240" dirty="0">
                <a:solidFill>
                  <a:srgbClr val="004B00"/>
                </a:solidFill>
                <a:latin typeface="Gill Sans MT"/>
                <a:cs typeface="Gill Sans MT"/>
              </a:rPr>
              <a:t> </a:t>
            </a:r>
            <a:r>
              <a:rPr sz="1700" b="0" i="1" spc="45" dirty="0">
                <a:solidFill>
                  <a:srgbClr val="004B00"/>
                </a:solidFill>
                <a:latin typeface="Bookman Old Style"/>
                <a:cs typeface="Bookman Old Style"/>
              </a:rPr>
              <a:t>N</a:t>
            </a:r>
            <a:r>
              <a:rPr sz="1700" spc="45" dirty="0">
                <a:latin typeface="Gill Sans MT"/>
                <a:cs typeface="Gill Sans MT"/>
              </a:rPr>
              <a:t>)</a:t>
            </a:r>
            <a:r>
              <a:rPr sz="1700" spc="80" dirty="0">
                <a:latin typeface="Gill Sans MT"/>
                <a:cs typeface="Gill Sans MT"/>
              </a:rPr>
              <a:t> </a:t>
            </a:r>
            <a:r>
              <a:rPr sz="1700" spc="35" dirty="0">
                <a:solidFill>
                  <a:srgbClr val="00007E"/>
                </a:solidFill>
                <a:latin typeface="Century"/>
                <a:cs typeface="Century"/>
              </a:rPr>
              <a:t>returns</a:t>
            </a:r>
            <a:r>
              <a:rPr sz="1700" spc="5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0" dirty="0">
                <a:latin typeface="Gill Sans MT"/>
                <a:cs typeface="Gill Sans MT"/>
              </a:rPr>
              <a:t>estimate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65" dirty="0">
                <a:latin typeface="Bookman Old Style"/>
                <a:cs typeface="Bookman Old Style"/>
              </a:rPr>
              <a:t>P</a:t>
            </a:r>
            <a:r>
              <a:rPr sz="1700" b="0" i="1" spc="-260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Arial"/>
                <a:cs typeface="Arial"/>
              </a:rPr>
              <a:t>(</a:t>
            </a:r>
            <a:r>
              <a:rPr sz="1700" b="0" i="1" spc="5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254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dirty="0">
                <a:latin typeface="Cambria"/>
                <a:cs typeface="Cambria"/>
              </a:rPr>
              <a:t>|</a:t>
            </a:r>
            <a:r>
              <a:rPr sz="170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r>
              <a:rPr sz="1700" dirty="0"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155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local</a:t>
            </a:r>
            <a:r>
              <a:rPr sz="1700" spc="1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20" dirty="0">
                <a:solidFill>
                  <a:srgbClr val="00007E"/>
                </a:solidFill>
                <a:latin typeface="Century"/>
                <a:cs typeface="Century"/>
              </a:rPr>
              <a:t>variables</a:t>
            </a:r>
            <a:r>
              <a:rPr sz="1700" spc="20" dirty="0">
                <a:latin typeface="Gill Sans MT"/>
                <a:cs typeface="Gill Sans MT"/>
              </a:rPr>
              <a:t>:</a:t>
            </a:r>
            <a:r>
              <a:rPr sz="1700" spc="240" dirty="0">
                <a:latin typeface="Gill Sans MT"/>
                <a:cs typeface="Gill Sans MT"/>
              </a:rPr>
              <a:t> </a:t>
            </a:r>
            <a:r>
              <a:rPr sz="1700" spc="50" dirty="0">
                <a:solidFill>
                  <a:srgbClr val="004B00"/>
                </a:solidFill>
                <a:latin typeface="Century"/>
                <a:cs typeface="Century"/>
              </a:rPr>
              <a:t>N</a:t>
            </a:r>
            <a:r>
              <a:rPr sz="1700" spc="50" dirty="0">
                <a:solidFill>
                  <a:srgbClr val="004B00"/>
                </a:solidFill>
                <a:latin typeface="Arial"/>
                <a:cs typeface="Arial"/>
              </a:rPr>
              <a:t>[</a:t>
            </a:r>
            <a:r>
              <a:rPr sz="1700" b="0" i="1" spc="5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254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15" dirty="0">
                <a:solidFill>
                  <a:srgbClr val="004B00"/>
                </a:solidFill>
                <a:latin typeface="Arial"/>
                <a:cs typeface="Arial"/>
              </a:rPr>
              <a:t>]</a:t>
            </a:r>
            <a:r>
              <a:rPr sz="1700" spc="15" dirty="0">
                <a:latin typeface="Gill Sans MT"/>
                <a:cs typeface="Gill Sans MT"/>
              </a:rPr>
              <a:t>,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50" dirty="0">
                <a:latin typeface="Gill Sans MT"/>
                <a:cs typeface="Gill Sans MT"/>
              </a:rPr>
              <a:t>a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70" dirty="0">
                <a:latin typeface="Gill Sans MT"/>
                <a:cs typeface="Gill Sans MT"/>
              </a:rPr>
              <a:t>vector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counts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95" dirty="0">
                <a:latin typeface="Gill Sans MT"/>
                <a:cs typeface="Gill Sans MT"/>
              </a:rPr>
              <a:t>over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spc="60" dirty="0">
                <a:latin typeface="Gill Sans MT"/>
                <a:cs typeface="Gill Sans MT"/>
              </a:rPr>
              <a:t>,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zero</a:t>
            </a:r>
            <a:endParaRPr sz="1700">
              <a:latin typeface="Gill Sans MT"/>
              <a:cs typeface="Gill Sans MT"/>
            </a:endParaRPr>
          </a:p>
          <a:p>
            <a:pPr marL="2234565">
              <a:lnSpc>
                <a:spcPct val="100000"/>
              </a:lnSpc>
              <a:spcBef>
                <a:spcPts val="155"/>
              </a:spcBef>
            </a:pPr>
            <a:r>
              <a:rPr sz="1700" spc="110" dirty="0">
                <a:solidFill>
                  <a:srgbClr val="004B00"/>
                </a:solidFill>
                <a:latin typeface="Century"/>
                <a:cs typeface="Century"/>
              </a:rPr>
              <a:t>Z</a:t>
            </a:r>
            <a:r>
              <a:rPr sz="1700" spc="110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nonevidence</a:t>
            </a:r>
            <a:r>
              <a:rPr sz="1700" spc="13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variables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-175" dirty="0">
                <a:solidFill>
                  <a:srgbClr val="004B00"/>
                </a:solidFill>
                <a:latin typeface="Bookman Old Style"/>
                <a:cs typeface="Bookman Old Style"/>
              </a:rPr>
              <a:t>bn</a:t>
            </a:r>
            <a:endParaRPr sz="1700">
              <a:latin typeface="Bookman Old Style"/>
              <a:cs typeface="Bookman Old Style"/>
            </a:endParaRPr>
          </a:p>
          <a:p>
            <a:pPr marL="2234565">
              <a:lnSpc>
                <a:spcPct val="100000"/>
              </a:lnSpc>
              <a:spcBef>
                <a:spcPts val="145"/>
              </a:spcBef>
            </a:pPr>
            <a:r>
              <a:rPr sz="1700" spc="95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r>
              <a:rPr sz="1700" spc="95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current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state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of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75" dirty="0">
                <a:latin typeface="Gill Sans MT"/>
                <a:cs typeface="Gill Sans MT"/>
              </a:rPr>
              <a:t>network,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copied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60" dirty="0">
                <a:latin typeface="Gill Sans MT"/>
                <a:cs typeface="Gill Sans MT"/>
              </a:rPr>
              <a:t>from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30" dirty="0">
                <a:solidFill>
                  <a:srgbClr val="004B00"/>
                </a:solidFill>
                <a:latin typeface="Century"/>
                <a:cs typeface="Century"/>
              </a:rPr>
              <a:t>e</a:t>
            </a:r>
            <a:endParaRPr sz="1700">
              <a:latin typeface="Century"/>
              <a:cs typeface="Century"/>
            </a:endParaRPr>
          </a:p>
          <a:p>
            <a:pPr marL="570230" marR="2219960">
              <a:lnSpc>
                <a:spcPct val="107100"/>
              </a:lnSpc>
              <a:spcBef>
                <a:spcPts val="730"/>
              </a:spcBef>
            </a:pPr>
            <a:r>
              <a:rPr sz="1700" dirty="0">
                <a:latin typeface="Gill Sans MT"/>
                <a:cs typeface="Gill Sans MT"/>
              </a:rPr>
              <a:t>initialize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r>
              <a:rPr sz="1700" spc="75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with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random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values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85" dirty="0">
                <a:latin typeface="Gill Sans MT"/>
                <a:cs typeface="Gill Sans MT"/>
              </a:rPr>
              <a:t>for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25" dirty="0">
                <a:latin typeface="Gill Sans MT"/>
                <a:cs typeface="Gill Sans MT"/>
              </a:rPr>
              <a:t>variables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spc="265" dirty="0">
                <a:solidFill>
                  <a:srgbClr val="004B00"/>
                </a:solidFill>
                <a:latin typeface="Century"/>
                <a:cs typeface="Century"/>
              </a:rPr>
              <a:t>Y </a:t>
            </a:r>
            <a:r>
              <a:rPr sz="1700" spc="-459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1700" spc="7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40" dirty="0">
                <a:solidFill>
                  <a:srgbClr val="004B00"/>
                </a:solidFill>
                <a:latin typeface="Bookman Old Style"/>
                <a:cs typeface="Bookman Old Style"/>
              </a:rPr>
              <a:t>j</a:t>
            </a:r>
            <a:r>
              <a:rPr sz="1700" b="0" i="1" spc="2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45" dirty="0">
                <a:latin typeface="Gill Sans MT"/>
                <a:cs typeface="Gill Sans MT"/>
              </a:rPr>
              <a:t>1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to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25" dirty="0">
                <a:solidFill>
                  <a:srgbClr val="004B00"/>
                </a:solidFill>
                <a:latin typeface="Bookman Old Style"/>
                <a:cs typeface="Bookman Old Style"/>
              </a:rPr>
              <a:t>N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L="981710">
              <a:lnSpc>
                <a:spcPct val="100000"/>
              </a:lnSpc>
              <a:spcBef>
                <a:spcPts val="160"/>
              </a:spcBef>
            </a:pP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for</a:t>
            </a:r>
            <a:r>
              <a:rPr sz="1700" spc="165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spc="25" dirty="0">
                <a:solidFill>
                  <a:srgbClr val="00007E"/>
                </a:solidFill>
                <a:latin typeface="Century"/>
                <a:cs typeface="Century"/>
              </a:rPr>
              <a:t>each</a:t>
            </a:r>
            <a:r>
              <a:rPr sz="1700" spc="5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i="1" spc="20" dirty="0">
                <a:solidFill>
                  <a:srgbClr val="004B00"/>
                </a:solidFill>
                <a:latin typeface="Bookman Old Style"/>
                <a:cs typeface="Bookman Old Style"/>
              </a:rPr>
              <a:t>Z</a:t>
            </a:r>
            <a:r>
              <a:rPr sz="1800" i="1" spc="30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442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145" dirty="0">
                <a:solidFill>
                  <a:srgbClr val="004B00"/>
                </a:solidFill>
                <a:latin typeface="Century"/>
                <a:cs typeface="Century"/>
              </a:rPr>
              <a:t>Z</a:t>
            </a:r>
            <a:r>
              <a:rPr sz="1700" spc="60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105" dirty="0">
                <a:solidFill>
                  <a:srgbClr val="00007E"/>
                </a:solidFill>
                <a:latin typeface="Century"/>
                <a:cs typeface="Century"/>
              </a:rPr>
              <a:t>do</a:t>
            </a:r>
            <a:endParaRPr sz="1700">
              <a:latin typeface="Century"/>
              <a:cs typeface="Century"/>
            </a:endParaRPr>
          </a:p>
          <a:p>
            <a:pPr marR="448309" algn="ctr">
              <a:lnSpc>
                <a:spcPct val="100000"/>
              </a:lnSpc>
              <a:spcBef>
                <a:spcPts val="155"/>
              </a:spcBef>
            </a:pPr>
            <a:r>
              <a:rPr sz="1700" spc="-20" dirty="0">
                <a:latin typeface="Gill Sans MT"/>
                <a:cs typeface="Gill Sans MT"/>
              </a:rPr>
              <a:t>sample</a:t>
            </a:r>
            <a:r>
              <a:rPr sz="1700" spc="5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o</a:t>
            </a:r>
            <a:r>
              <a:rPr sz="1700" spc="-20" dirty="0">
                <a:latin typeface="Gill Sans MT"/>
                <a:cs typeface="Gill Sans MT"/>
              </a:rPr>
              <a:t>f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55" dirty="0">
                <a:solidFill>
                  <a:srgbClr val="004B00"/>
                </a:solidFill>
                <a:latin typeface="Bookman Old Style"/>
                <a:cs typeface="Bookman Old Style"/>
              </a:rPr>
              <a:t>Z</a:t>
            </a:r>
            <a:r>
              <a:rPr sz="1800" i="1" spc="-15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800" i="1" spc="-135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r>
              <a:rPr sz="1700" spc="60" dirty="0">
                <a:solidFill>
                  <a:srgbClr val="004B00"/>
                </a:solidFill>
                <a:latin typeface="Century"/>
                <a:cs typeface="Century"/>
              </a:rPr>
              <a:t> </a:t>
            </a:r>
            <a:r>
              <a:rPr sz="1700" spc="-50" dirty="0">
                <a:latin typeface="Gill Sans MT"/>
                <a:cs typeface="Gill Sans MT"/>
              </a:rPr>
              <a:t>fro</a:t>
            </a:r>
            <a:r>
              <a:rPr sz="1700" spc="-85" dirty="0">
                <a:latin typeface="Gill Sans MT"/>
                <a:cs typeface="Gill Sans MT"/>
              </a:rPr>
              <a:t>m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180" dirty="0">
                <a:latin typeface="Century"/>
                <a:cs typeface="Century"/>
              </a:rPr>
              <a:t>P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50" dirty="0">
                <a:solidFill>
                  <a:srgbClr val="004B00"/>
                </a:solidFill>
                <a:latin typeface="Bookman Old Style"/>
                <a:cs typeface="Bookman Old Style"/>
              </a:rPr>
              <a:t>Z</a:t>
            </a:r>
            <a:r>
              <a:rPr sz="1800" i="1" spc="-15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-352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-60" dirty="0">
                <a:latin typeface="Cambria"/>
                <a:cs typeface="Cambria"/>
              </a:rPr>
              <a:t>|</a:t>
            </a:r>
            <a:r>
              <a:rPr sz="1700" b="0" i="1" spc="-165" dirty="0">
                <a:latin typeface="Bookman Old Style"/>
                <a:cs typeface="Bookman Old Style"/>
              </a:rPr>
              <a:t>mb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45" dirty="0">
                <a:solidFill>
                  <a:srgbClr val="004B00"/>
                </a:solidFill>
                <a:latin typeface="Bookman Old Style"/>
                <a:cs typeface="Bookman Old Style"/>
              </a:rPr>
              <a:t>Z</a:t>
            </a:r>
            <a:r>
              <a:rPr sz="1800" i="1" spc="-15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-352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40" dirty="0">
                <a:latin typeface="Arial"/>
                <a:cs typeface="Arial"/>
              </a:rPr>
              <a:t>))</a:t>
            </a:r>
            <a:endParaRPr sz="1700">
              <a:latin typeface="Arial"/>
              <a:cs typeface="Arial"/>
            </a:endParaRPr>
          </a:p>
          <a:p>
            <a:pPr marL="1804670">
              <a:lnSpc>
                <a:spcPct val="100000"/>
              </a:lnSpc>
              <a:spcBef>
                <a:spcPts val="145"/>
              </a:spcBef>
            </a:pPr>
            <a:r>
              <a:rPr sz="1700" spc="-15" dirty="0">
                <a:latin typeface="Gill Sans MT"/>
                <a:cs typeface="Gill Sans MT"/>
              </a:rPr>
              <a:t>give</a:t>
            </a:r>
            <a:r>
              <a:rPr sz="1700" spc="-5" dirty="0">
                <a:latin typeface="Gill Sans MT"/>
                <a:cs typeface="Gill Sans MT"/>
              </a:rPr>
              <a:t>n</a:t>
            </a:r>
            <a:r>
              <a:rPr sz="1700" spc="85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values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o</a:t>
            </a:r>
            <a:r>
              <a:rPr sz="1700" spc="-20" dirty="0">
                <a:latin typeface="Gill Sans MT"/>
                <a:cs typeface="Gill Sans MT"/>
              </a:rPr>
              <a:t>f</a:t>
            </a:r>
            <a:r>
              <a:rPr sz="1700" spc="75" dirty="0">
                <a:latin typeface="Gill Sans MT"/>
                <a:cs typeface="Gill Sans MT"/>
              </a:rPr>
              <a:t> </a:t>
            </a:r>
            <a:r>
              <a:rPr sz="1700" b="0" i="1" spc="345" dirty="0">
                <a:latin typeface="Bookman Old Style"/>
                <a:cs typeface="Bookman Old Style"/>
              </a:rPr>
              <a:t>M</a:t>
            </a:r>
            <a:r>
              <a:rPr sz="1700" b="0" i="1" spc="140" dirty="0">
                <a:latin typeface="Bookman Old Style"/>
                <a:cs typeface="Bookman Old Style"/>
              </a:rPr>
              <a:t>B</a:t>
            </a:r>
            <a:r>
              <a:rPr sz="1700" spc="40" dirty="0">
                <a:latin typeface="Arial"/>
                <a:cs typeface="Arial"/>
              </a:rPr>
              <a:t>(</a:t>
            </a:r>
            <a:r>
              <a:rPr sz="1700" b="0" i="1" spc="55" dirty="0">
                <a:solidFill>
                  <a:srgbClr val="004B00"/>
                </a:solidFill>
                <a:latin typeface="Bookman Old Style"/>
                <a:cs typeface="Bookman Old Style"/>
              </a:rPr>
              <a:t>Z</a:t>
            </a:r>
            <a:r>
              <a:rPr sz="1800" i="1" spc="-15" baseline="-11574" dirty="0">
                <a:solidFill>
                  <a:srgbClr val="004B00"/>
                </a:solidFill>
                <a:latin typeface="Euclid"/>
                <a:cs typeface="Euclid"/>
              </a:rPr>
              <a:t>i</a:t>
            </a:r>
            <a:r>
              <a:rPr sz="1800" i="1" spc="-352" baseline="-11574" dirty="0">
                <a:solidFill>
                  <a:srgbClr val="004B00"/>
                </a:solidFill>
                <a:latin typeface="Euclid"/>
                <a:cs typeface="Euclid"/>
              </a:rPr>
              <a:t> </a:t>
            </a:r>
            <a:r>
              <a:rPr sz="1700" spc="40" dirty="0">
                <a:latin typeface="Arial"/>
                <a:cs typeface="Arial"/>
              </a:rPr>
              <a:t>)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05" dirty="0">
                <a:solidFill>
                  <a:srgbClr val="004B00"/>
                </a:solidFill>
                <a:latin typeface="Century"/>
                <a:cs typeface="Century"/>
              </a:rPr>
              <a:t>x</a:t>
            </a:r>
            <a:endParaRPr sz="1700">
              <a:latin typeface="Century"/>
              <a:cs typeface="Century"/>
            </a:endParaRPr>
          </a:p>
          <a:p>
            <a:pPr marL="570230" marR="1790700" indent="822960">
              <a:lnSpc>
                <a:spcPct val="107600"/>
              </a:lnSpc>
            </a:pPr>
            <a:r>
              <a:rPr sz="1700" spc="120" dirty="0">
                <a:solidFill>
                  <a:srgbClr val="004B00"/>
                </a:solidFill>
                <a:latin typeface="Century"/>
                <a:cs typeface="Century"/>
              </a:rPr>
              <a:t>N</a:t>
            </a:r>
            <a:r>
              <a:rPr sz="1700" spc="-45" dirty="0">
                <a:latin typeface="Arial"/>
                <a:cs typeface="Arial"/>
              </a:rPr>
              <a:t>[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30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45" dirty="0">
                <a:latin typeface="Arial"/>
                <a:cs typeface="Arial"/>
              </a:rPr>
              <a:t>]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295" dirty="0">
                <a:latin typeface="Cambria"/>
                <a:cs typeface="Cambria"/>
              </a:rPr>
              <a:t>←</a:t>
            </a:r>
            <a:r>
              <a:rPr sz="1700" spc="-95" dirty="0">
                <a:latin typeface="Cambria"/>
                <a:cs typeface="Cambria"/>
              </a:rPr>
              <a:t> </a:t>
            </a:r>
            <a:r>
              <a:rPr sz="1700" spc="120" dirty="0">
                <a:solidFill>
                  <a:srgbClr val="004B00"/>
                </a:solidFill>
                <a:latin typeface="Century"/>
                <a:cs typeface="Century"/>
              </a:rPr>
              <a:t>N</a:t>
            </a:r>
            <a:r>
              <a:rPr sz="1700" spc="-45" dirty="0">
                <a:latin typeface="Arial"/>
                <a:cs typeface="Arial"/>
              </a:rPr>
              <a:t>[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30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45" dirty="0">
                <a:latin typeface="Arial"/>
                <a:cs typeface="Arial"/>
              </a:rPr>
              <a:t>]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245" dirty="0">
                <a:latin typeface="Arial"/>
                <a:cs typeface="Arial"/>
              </a:rPr>
              <a:t>+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160" dirty="0">
                <a:latin typeface="Arial"/>
                <a:cs typeface="Arial"/>
              </a:rPr>
              <a:t>1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where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b="0" i="1" spc="-145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2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is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-35" dirty="0">
                <a:latin typeface="Gill Sans MT"/>
                <a:cs typeface="Gill Sans MT"/>
              </a:rPr>
              <a:t>the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spc="-10" dirty="0">
                <a:latin typeface="Gill Sans MT"/>
                <a:cs typeface="Gill Sans MT"/>
              </a:rPr>
              <a:t>value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55" dirty="0">
                <a:latin typeface="Gill Sans MT"/>
                <a:cs typeface="Gill Sans MT"/>
              </a:rPr>
              <a:t>o</a:t>
            </a:r>
            <a:r>
              <a:rPr sz="1700" spc="-20" dirty="0">
                <a:latin typeface="Gill Sans MT"/>
                <a:cs typeface="Gill Sans MT"/>
              </a:rPr>
              <a:t>f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35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5" dirty="0">
                <a:latin typeface="Gill Sans MT"/>
                <a:cs typeface="Gill Sans MT"/>
              </a:rPr>
              <a:t>in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70" dirty="0">
                <a:solidFill>
                  <a:srgbClr val="004B00"/>
                </a:solidFill>
                <a:latin typeface="Century"/>
                <a:cs typeface="Century"/>
              </a:rPr>
              <a:t>x  </a:t>
            </a:r>
            <a:r>
              <a:rPr sz="1700" spc="45" dirty="0">
                <a:solidFill>
                  <a:srgbClr val="00007E"/>
                </a:solidFill>
                <a:latin typeface="Century"/>
                <a:cs typeface="Century"/>
              </a:rPr>
              <a:t>return</a:t>
            </a:r>
            <a:r>
              <a:rPr sz="1700" spc="60" dirty="0">
                <a:solidFill>
                  <a:srgbClr val="00007E"/>
                </a:solidFill>
                <a:latin typeface="Century"/>
                <a:cs typeface="Century"/>
              </a:rPr>
              <a:t> </a:t>
            </a:r>
            <a:r>
              <a:rPr sz="1700" b="0" spc="90" dirty="0">
                <a:latin typeface="Bookman Old Style"/>
                <a:cs typeface="Bookman Old Style"/>
              </a:rPr>
              <a:t>Normaliz</a:t>
            </a:r>
            <a:r>
              <a:rPr sz="1700" b="0" spc="60" dirty="0">
                <a:latin typeface="Bookman Old Style"/>
                <a:cs typeface="Bookman Old Style"/>
              </a:rPr>
              <a:t>e</a:t>
            </a:r>
            <a:r>
              <a:rPr sz="1700" spc="70" dirty="0">
                <a:latin typeface="Gill Sans MT"/>
                <a:cs typeface="Gill Sans MT"/>
              </a:rPr>
              <a:t>(</a:t>
            </a:r>
            <a:r>
              <a:rPr sz="1700" spc="130" dirty="0">
                <a:solidFill>
                  <a:srgbClr val="004B00"/>
                </a:solidFill>
                <a:latin typeface="Century"/>
                <a:cs typeface="Century"/>
              </a:rPr>
              <a:t>N</a:t>
            </a:r>
            <a:r>
              <a:rPr sz="1700" spc="-45" dirty="0">
                <a:latin typeface="Arial"/>
                <a:cs typeface="Arial"/>
              </a:rPr>
              <a:t>[</a:t>
            </a:r>
            <a:r>
              <a:rPr sz="1700" b="0" i="1" spc="60" dirty="0">
                <a:solidFill>
                  <a:srgbClr val="004B00"/>
                </a:solidFill>
                <a:latin typeface="Bookman Old Style"/>
                <a:cs typeface="Bookman Old Style"/>
              </a:rPr>
              <a:t>X</a:t>
            </a:r>
            <a:r>
              <a:rPr sz="1700" b="0" i="1" spc="-240" dirty="0">
                <a:solidFill>
                  <a:srgbClr val="004B00"/>
                </a:solidFill>
                <a:latin typeface="Bookman Old Style"/>
                <a:cs typeface="Bookman Old Style"/>
              </a:rPr>
              <a:t> </a:t>
            </a:r>
            <a:r>
              <a:rPr sz="1700" spc="-45" dirty="0">
                <a:latin typeface="Arial"/>
                <a:cs typeface="Arial"/>
              </a:rPr>
              <a:t>]</a:t>
            </a:r>
            <a:r>
              <a:rPr sz="1700" spc="80" dirty="0"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700">
              <a:latin typeface="Gill Sans MT"/>
              <a:cs typeface="Gill Sans MT"/>
            </a:endParaRPr>
          </a:p>
          <a:p>
            <a:pPr marL="88900">
              <a:lnSpc>
                <a:spcPct val="100000"/>
              </a:lnSpc>
              <a:spcBef>
                <a:spcPts val="1195"/>
              </a:spcBef>
            </a:pPr>
            <a:r>
              <a:rPr sz="2050" spc="-100" dirty="0">
                <a:latin typeface="Tahoma"/>
                <a:cs typeface="Tahoma"/>
              </a:rPr>
              <a:t>Can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also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choose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variable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sample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at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random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time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59</a:t>
            </a:fld>
            <a:endParaRPr spc="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  <a:r>
              <a:rPr spc="200" dirty="0"/>
              <a:t> </a:t>
            </a:r>
            <a:r>
              <a:rPr spc="114" dirty="0"/>
              <a:t>contd.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7289" y="1566957"/>
            <a:ext cx="2492375" cy="3246755"/>
            <a:chOff x="3887289" y="1566957"/>
            <a:chExt cx="2492375" cy="3246755"/>
          </a:xfrm>
        </p:grpSpPr>
        <p:sp>
          <p:nvSpPr>
            <p:cNvPr id="4" name="object 4"/>
            <p:cNvSpPr/>
            <p:nvPr/>
          </p:nvSpPr>
          <p:spPr>
            <a:xfrm>
              <a:off x="4670386" y="3467392"/>
              <a:ext cx="1684655" cy="1327150"/>
            </a:xfrm>
            <a:custGeom>
              <a:avLst/>
              <a:gdLst/>
              <a:ahLst/>
              <a:cxnLst/>
              <a:rect l="l" t="t" r="r" b="b"/>
              <a:pathLst>
                <a:path w="1684654" h="1327150">
                  <a:moveTo>
                    <a:pt x="0" y="0"/>
                  </a:moveTo>
                  <a:lnTo>
                    <a:pt x="1684045" y="1326578"/>
                  </a:lnTo>
                </a:path>
              </a:pathLst>
            </a:custGeom>
            <a:ln w="15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26848" y="4681397"/>
              <a:ext cx="153035" cy="132715"/>
            </a:xfrm>
            <a:custGeom>
              <a:avLst/>
              <a:gdLst/>
              <a:ahLst/>
              <a:cxnLst/>
              <a:rect l="l" t="t" r="r" b="b"/>
              <a:pathLst>
                <a:path w="153035" h="132714">
                  <a:moveTo>
                    <a:pt x="0" y="63677"/>
                  </a:moveTo>
                  <a:lnTo>
                    <a:pt x="152438" y="132156"/>
                  </a:lnTo>
                  <a:lnTo>
                    <a:pt x="50165" y="0"/>
                  </a:lnTo>
                  <a:lnTo>
                    <a:pt x="0" y="63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8763" y="2178888"/>
              <a:ext cx="1515745" cy="2615565"/>
            </a:xfrm>
            <a:custGeom>
              <a:avLst/>
              <a:gdLst/>
              <a:ahLst/>
              <a:cxnLst/>
              <a:rect l="l" t="t" r="r" b="b"/>
              <a:pathLst>
                <a:path w="1515745" h="2615565">
                  <a:moveTo>
                    <a:pt x="1438186" y="2514981"/>
                  </a:moveTo>
                  <a:lnTo>
                    <a:pt x="1515668" y="2615082"/>
                  </a:lnTo>
                  <a:lnTo>
                    <a:pt x="1400187" y="2563215"/>
                  </a:lnTo>
                </a:path>
                <a:path w="1515745" h="2615565">
                  <a:moveTo>
                    <a:pt x="735825" y="0"/>
                  </a:moveTo>
                  <a:lnTo>
                    <a:pt x="0" y="919797"/>
                  </a:lnTo>
                </a:path>
              </a:pathLst>
            </a:custGeom>
            <a:ln w="15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18989" y="2971482"/>
              <a:ext cx="133350" cy="152400"/>
            </a:xfrm>
            <a:custGeom>
              <a:avLst/>
              <a:gdLst/>
              <a:ahLst/>
              <a:cxnLst/>
              <a:rect l="l" t="t" r="r" b="b"/>
              <a:pathLst>
                <a:path w="133350" h="152400">
                  <a:moveTo>
                    <a:pt x="0" y="151917"/>
                  </a:moveTo>
                  <a:lnTo>
                    <a:pt x="132930" y="50634"/>
                  </a:lnTo>
                  <a:lnTo>
                    <a:pt x="69634" y="0"/>
                  </a:lnTo>
                  <a:lnTo>
                    <a:pt x="0" y="151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5226" y="1574895"/>
              <a:ext cx="1044575" cy="1524000"/>
            </a:xfrm>
            <a:custGeom>
              <a:avLst/>
              <a:gdLst/>
              <a:ahLst/>
              <a:cxnLst/>
              <a:rect l="l" t="t" r="r" b="b"/>
              <a:pathLst>
                <a:path w="1044575" h="1524000">
                  <a:moveTo>
                    <a:pt x="1044221" y="1447069"/>
                  </a:moveTo>
                  <a:lnTo>
                    <a:pt x="943536" y="1523790"/>
                  </a:lnTo>
                  <a:lnTo>
                    <a:pt x="996279" y="1408715"/>
                  </a:lnTo>
                </a:path>
                <a:path w="1044575" h="1524000">
                  <a:moveTo>
                    <a:pt x="873191" y="736149"/>
                  </a:moveTo>
                  <a:lnTo>
                    <a:pt x="873191" y="0"/>
                  </a:lnTo>
                  <a:lnTo>
                    <a:pt x="0" y="0"/>
                  </a:lnTo>
                  <a:lnTo>
                    <a:pt x="0" y="736149"/>
                  </a:lnTo>
                  <a:lnTo>
                    <a:pt x="873191" y="736149"/>
                  </a:lnTo>
                  <a:close/>
                </a:path>
              </a:pathLst>
            </a:custGeom>
            <a:ln w="15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5242" y="1913038"/>
              <a:ext cx="872490" cy="29209"/>
            </a:xfrm>
            <a:custGeom>
              <a:avLst/>
              <a:gdLst/>
              <a:ahLst/>
              <a:cxnLst/>
              <a:rect l="l" t="t" r="r" b="b"/>
              <a:pathLst>
                <a:path w="872489" h="29210">
                  <a:moveTo>
                    <a:pt x="871956" y="0"/>
                  </a:moveTo>
                  <a:lnTo>
                    <a:pt x="0" y="0"/>
                  </a:lnTo>
                  <a:lnTo>
                    <a:pt x="0" y="13703"/>
                  </a:lnTo>
                  <a:lnTo>
                    <a:pt x="0" y="15354"/>
                  </a:lnTo>
                  <a:lnTo>
                    <a:pt x="0" y="29057"/>
                  </a:lnTo>
                  <a:lnTo>
                    <a:pt x="871956" y="29057"/>
                  </a:lnTo>
                  <a:lnTo>
                    <a:pt x="871956" y="15354"/>
                  </a:lnTo>
                  <a:lnTo>
                    <a:pt x="871956" y="13703"/>
                  </a:lnTo>
                  <a:lnTo>
                    <a:pt x="871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02902" y="1966883"/>
            <a:ext cx="85788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Times New Roman"/>
                <a:cs typeface="Times New Roman"/>
              </a:rPr>
              <a:t>.001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2902" y="1574345"/>
            <a:ext cx="8578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5"/>
              </a:spcBef>
            </a:pPr>
            <a:r>
              <a:rPr sz="1850" b="1" dirty="0">
                <a:latin typeface="Times New Roman"/>
                <a:cs typeface="Times New Roman"/>
              </a:rPr>
              <a:t>P(B)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97197" y="1565378"/>
            <a:ext cx="889000" cy="751840"/>
            <a:chOff x="6997197" y="1565378"/>
            <a:chExt cx="889000" cy="751840"/>
          </a:xfrm>
        </p:grpSpPr>
        <p:sp>
          <p:nvSpPr>
            <p:cNvPr id="13" name="object 13"/>
            <p:cNvSpPr/>
            <p:nvPr/>
          </p:nvSpPr>
          <p:spPr>
            <a:xfrm>
              <a:off x="7004873" y="1573053"/>
              <a:ext cx="873760" cy="736600"/>
            </a:xfrm>
            <a:custGeom>
              <a:avLst/>
              <a:gdLst/>
              <a:ahLst/>
              <a:cxnLst/>
              <a:rect l="l" t="t" r="r" b="b"/>
              <a:pathLst>
                <a:path w="873759" h="736600">
                  <a:moveTo>
                    <a:pt x="873191" y="736149"/>
                  </a:moveTo>
                  <a:lnTo>
                    <a:pt x="873191" y="0"/>
                  </a:lnTo>
                  <a:lnTo>
                    <a:pt x="0" y="0"/>
                  </a:lnTo>
                  <a:lnTo>
                    <a:pt x="0" y="736149"/>
                  </a:lnTo>
                  <a:lnTo>
                    <a:pt x="873191" y="736149"/>
                  </a:lnTo>
                  <a:close/>
                </a:path>
              </a:pathLst>
            </a:custGeom>
            <a:ln w="15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04888" y="1911171"/>
              <a:ext cx="872490" cy="29209"/>
            </a:xfrm>
            <a:custGeom>
              <a:avLst/>
              <a:gdLst/>
              <a:ahLst/>
              <a:cxnLst/>
              <a:rect l="l" t="t" r="r" b="b"/>
              <a:pathLst>
                <a:path w="872490" h="29210">
                  <a:moveTo>
                    <a:pt x="871956" y="0"/>
                  </a:moveTo>
                  <a:lnTo>
                    <a:pt x="0" y="0"/>
                  </a:lnTo>
                  <a:lnTo>
                    <a:pt x="0" y="13703"/>
                  </a:lnTo>
                  <a:lnTo>
                    <a:pt x="0" y="15354"/>
                  </a:lnTo>
                  <a:lnTo>
                    <a:pt x="0" y="29057"/>
                  </a:lnTo>
                  <a:lnTo>
                    <a:pt x="871956" y="29057"/>
                  </a:lnTo>
                  <a:lnTo>
                    <a:pt x="871956" y="15354"/>
                  </a:lnTo>
                  <a:lnTo>
                    <a:pt x="871956" y="13703"/>
                  </a:lnTo>
                  <a:lnTo>
                    <a:pt x="871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12548" y="1956240"/>
            <a:ext cx="85788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10"/>
              </a:spcBef>
            </a:pPr>
            <a:r>
              <a:rPr sz="2000" spc="5" dirty="0">
                <a:latin typeface="Times New Roman"/>
                <a:cs typeface="Times New Roman"/>
              </a:rPr>
              <a:t>.002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2548" y="1559943"/>
            <a:ext cx="8578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5"/>
              </a:spcBef>
            </a:pPr>
            <a:r>
              <a:rPr sz="1850" b="1" dirty="0">
                <a:latin typeface="Times New Roman"/>
                <a:cs typeface="Times New Roman"/>
              </a:rPr>
              <a:t>P(E)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2292" y="2113737"/>
            <a:ext cx="897255" cy="996950"/>
          </a:xfrm>
          <a:custGeom>
            <a:avLst/>
            <a:gdLst/>
            <a:ahLst/>
            <a:cxnLst/>
            <a:rect l="l" t="t" r="r" b="b"/>
            <a:pathLst>
              <a:path w="897254" h="996950">
                <a:moveTo>
                  <a:pt x="0" y="0"/>
                </a:moveTo>
                <a:lnTo>
                  <a:pt x="896797" y="996442"/>
                </a:lnTo>
              </a:path>
            </a:pathLst>
          </a:custGeom>
          <a:ln w="15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3329330" y="2986074"/>
            <a:ext cx="1655445" cy="1821180"/>
            <a:chOff x="3329330" y="2986074"/>
            <a:chExt cx="1655445" cy="1821180"/>
          </a:xfrm>
        </p:grpSpPr>
        <p:sp>
          <p:nvSpPr>
            <p:cNvPr id="19" name="object 19"/>
            <p:cNvSpPr/>
            <p:nvPr/>
          </p:nvSpPr>
          <p:spPr>
            <a:xfrm>
              <a:off x="3981678" y="2986074"/>
              <a:ext cx="139065" cy="147955"/>
            </a:xfrm>
            <a:custGeom>
              <a:avLst/>
              <a:gdLst/>
              <a:ahLst/>
              <a:cxnLst/>
              <a:rect l="l" t="t" r="r" b="b"/>
              <a:pathLst>
                <a:path w="139064" h="147955">
                  <a:moveTo>
                    <a:pt x="0" y="54229"/>
                  </a:moveTo>
                  <a:lnTo>
                    <a:pt x="138582" y="147624"/>
                  </a:lnTo>
                  <a:lnTo>
                    <a:pt x="60261" y="0"/>
                  </a:lnTo>
                  <a:lnTo>
                    <a:pt x="0" y="54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7922" y="2998355"/>
              <a:ext cx="958215" cy="1783080"/>
            </a:xfrm>
            <a:custGeom>
              <a:avLst/>
              <a:gdLst/>
              <a:ahLst/>
              <a:cxnLst/>
              <a:rect l="l" t="t" r="r" b="b"/>
              <a:pathLst>
                <a:path w="958214" h="1783079">
                  <a:moveTo>
                    <a:pt x="691832" y="0"/>
                  </a:moveTo>
                  <a:lnTo>
                    <a:pt x="751166" y="111823"/>
                  </a:lnTo>
                  <a:lnTo>
                    <a:pt x="646201" y="41071"/>
                  </a:lnTo>
                </a:path>
                <a:path w="958214" h="1783079">
                  <a:moveTo>
                    <a:pt x="958126" y="464413"/>
                  </a:moveTo>
                  <a:lnTo>
                    <a:pt x="0" y="1782775"/>
                  </a:lnTo>
                </a:path>
              </a:pathLst>
            </a:custGeom>
            <a:ln w="15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29330" y="4651755"/>
              <a:ext cx="128270" cy="155575"/>
            </a:xfrm>
            <a:custGeom>
              <a:avLst/>
              <a:gdLst/>
              <a:ahLst/>
              <a:cxnLst/>
              <a:rect l="l" t="t" r="r" b="b"/>
              <a:pathLst>
                <a:path w="128270" h="155575">
                  <a:moveTo>
                    <a:pt x="0" y="154978"/>
                  </a:moveTo>
                  <a:lnTo>
                    <a:pt x="128092" y="47650"/>
                  </a:lnTo>
                  <a:lnTo>
                    <a:pt x="62522" y="0"/>
                  </a:lnTo>
                  <a:lnTo>
                    <a:pt x="0" y="154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7922" y="4663744"/>
              <a:ext cx="97155" cy="117475"/>
            </a:xfrm>
            <a:custGeom>
              <a:avLst/>
              <a:gdLst/>
              <a:ahLst/>
              <a:cxnLst/>
              <a:rect l="l" t="t" r="r" b="b"/>
              <a:pathLst>
                <a:path w="97154" h="117475">
                  <a:moveTo>
                    <a:pt x="97040" y="36093"/>
                  </a:moveTo>
                  <a:lnTo>
                    <a:pt x="0" y="117386"/>
                  </a:lnTo>
                  <a:lnTo>
                    <a:pt x="47371" y="0"/>
                  </a:lnTo>
                </a:path>
              </a:pathLst>
            </a:custGeom>
            <a:ln w="15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52188" y="3053257"/>
              <a:ext cx="1024890" cy="626745"/>
            </a:xfrm>
            <a:custGeom>
              <a:avLst/>
              <a:gdLst/>
              <a:ahLst/>
              <a:cxnLst/>
              <a:rect l="l" t="t" r="r" b="b"/>
              <a:pathLst>
                <a:path w="1024889" h="626745">
                  <a:moveTo>
                    <a:pt x="0" y="313156"/>
                  </a:moveTo>
                  <a:lnTo>
                    <a:pt x="13526" y="384964"/>
                  </a:lnTo>
                  <a:lnTo>
                    <a:pt x="52055" y="450881"/>
                  </a:lnTo>
                  <a:lnTo>
                    <a:pt x="79735" y="481044"/>
                  </a:lnTo>
                  <a:lnTo>
                    <a:pt x="112513" y="509029"/>
                  </a:lnTo>
                  <a:lnTo>
                    <a:pt x="150004" y="534601"/>
                  </a:lnTo>
                  <a:lnTo>
                    <a:pt x="191824" y="557526"/>
                  </a:lnTo>
                  <a:lnTo>
                    <a:pt x="237590" y="577569"/>
                  </a:lnTo>
                  <a:lnTo>
                    <a:pt x="286916" y="594495"/>
                  </a:lnTo>
                  <a:lnTo>
                    <a:pt x="339418" y="608068"/>
                  </a:lnTo>
                  <a:lnTo>
                    <a:pt x="394712" y="618055"/>
                  </a:lnTo>
                  <a:lnTo>
                    <a:pt x="452414" y="624219"/>
                  </a:lnTo>
                  <a:lnTo>
                    <a:pt x="512140" y="626325"/>
                  </a:lnTo>
                  <a:lnTo>
                    <a:pt x="571865" y="624219"/>
                  </a:lnTo>
                  <a:lnTo>
                    <a:pt x="629567" y="618055"/>
                  </a:lnTo>
                  <a:lnTo>
                    <a:pt x="684861" y="608068"/>
                  </a:lnTo>
                  <a:lnTo>
                    <a:pt x="737364" y="594495"/>
                  </a:lnTo>
                  <a:lnTo>
                    <a:pt x="786690" y="577569"/>
                  </a:lnTo>
                  <a:lnTo>
                    <a:pt x="832455" y="557526"/>
                  </a:lnTo>
                  <a:lnTo>
                    <a:pt x="874275" y="534601"/>
                  </a:lnTo>
                  <a:lnTo>
                    <a:pt x="911767" y="509029"/>
                  </a:lnTo>
                  <a:lnTo>
                    <a:pt x="944544" y="481044"/>
                  </a:lnTo>
                  <a:lnTo>
                    <a:pt x="972224" y="450881"/>
                  </a:lnTo>
                  <a:lnTo>
                    <a:pt x="994422" y="418776"/>
                  </a:lnTo>
                  <a:lnTo>
                    <a:pt x="1020834" y="349679"/>
                  </a:lnTo>
                  <a:lnTo>
                    <a:pt x="1024280" y="313156"/>
                  </a:lnTo>
                  <a:lnTo>
                    <a:pt x="1020834" y="276636"/>
                  </a:lnTo>
                  <a:lnTo>
                    <a:pt x="994422" y="207542"/>
                  </a:lnTo>
                  <a:lnTo>
                    <a:pt x="972224" y="175439"/>
                  </a:lnTo>
                  <a:lnTo>
                    <a:pt x="944544" y="145278"/>
                  </a:lnTo>
                  <a:lnTo>
                    <a:pt x="911767" y="117294"/>
                  </a:lnTo>
                  <a:lnTo>
                    <a:pt x="874275" y="91722"/>
                  </a:lnTo>
                  <a:lnTo>
                    <a:pt x="832455" y="68797"/>
                  </a:lnTo>
                  <a:lnTo>
                    <a:pt x="786690" y="48755"/>
                  </a:lnTo>
                  <a:lnTo>
                    <a:pt x="737364" y="31830"/>
                  </a:lnTo>
                  <a:lnTo>
                    <a:pt x="684861" y="18256"/>
                  </a:lnTo>
                  <a:lnTo>
                    <a:pt x="629567" y="8270"/>
                  </a:lnTo>
                  <a:lnTo>
                    <a:pt x="571865" y="2106"/>
                  </a:lnTo>
                  <a:lnTo>
                    <a:pt x="512140" y="0"/>
                  </a:lnTo>
                  <a:lnTo>
                    <a:pt x="452414" y="2106"/>
                  </a:lnTo>
                  <a:lnTo>
                    <a:pt x="394712" y="8270"/>
                  </a:lnTo>
                  <a:lnTo>
                    <a:pt x="339418" y="18256"/>
                  </a:lnTo>
                  <a:lnTo>
                    <a:pt x="286916" y="31830"/>
                  </a:lnTo>
                  <a:lnTo>
                    <a:pt x="237590" y="48755"/>
                  </a:lnTo>
                  <a:lnTo>
                    <a:pt x="191824" y="68797"/>
                  </a:lnTo>
                  <a:lnTo>
                    <a:pt x="150004" y="91722"/>
                  </a:lnTo>
                  <a:lnTo>
                    <a:pt x="112513" y="117294"/>
                  </a:lnTo>
                  <a:lnTo>
                    <a:pt x="79735" y="145278"/>
                  </a:lnTo>
                  <a:lnTo>
                    <a:pt x="52055" y="175439"/>
                  </a:lnTo>
                  <a:lnTo>
                    <a:pt x="29857" y="207542"/>
                  </a:lnTo>
                  <a:lnTo>
                    <a:pt x="3445" y="276636"/>
                  </a:lnTo>
                  <a:lnTo>
                    <a:pt x="0" y="313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52188" y="3053257"/>
              <a:ext cx="1024890" cy="626745"/>
            </a:xfrm>
            <a:custGeom>
              <a:avLst/>
              <a:gdLst/>
              <a:ahLst/>
              <a:cxnLst/>
              <a:rect l="l" t="t" r="r" b="b"/>
              <a:pathLst>
                <a:path w="1024889" h="626745">
                  <a:moveTo>
                    <a:pt x="1024280" y="313156"/>
                  </a:moveTo>
                  <a:lnTo>
                    <a:pt x="1010754" y="241353"/>
                  </a:lnTo>
                  <a:lnTo>
                    <a:pt x="972224" y="175439"/>
                  </a:lnTo>
                  <a:lnTo>
                    <a:pt x="944544" y="145278"/>
                  </a:lnTo>
                  <a:lnTo>
                    <a:pt x="911767" y="117294"/>
                  </a:lnTo>
                  <a:lnTo>
                    <a:pt x="874275" y="91722"/>
                  </a:lnTo>
                  <a:lnTo>
                    <a:pt x="832455" y="68797"/>
                  </a:lnTo>
                  <a:lnTo>
                    <a:pt x="786690" y="48755"/>
                  </a:lnTo>
                  <a:lnTo>
                    <a:pt x="737364" y="31830"/>
                  </a:lnTo>
                  <a:lnTo>
                    <a:pt x="684861" y="18256"/>
                  </a:lnTo>
                  <a:lnTo>
                    <a:pt x="629567" y="8270"/>
                  </a:lnTo>
                  <a:lnTo>
                    <a:pt x="571865" y="2106"/>
                  </a:lnTo>
                  <a:lnTo>
                    <a:pt x="512140" y="0"/>
                  </a:lnTo>
                  <a:lnTo>
                    <a:pt x="452414" y="2106"/>
                  </a:lnTo>
                  <a:lnTo>
                    <a:pt x="394712" y="8270"/>
                  </a:lnTo>
                  <a:lnTo>
                    <a:pt x="339418" y="18256"/>
                  </a:lnTo>
                  <a:lnTo>
                    <a:pt x="286916" y="31830"/>
                  </a:lnTo>
                  <a:lnTo>
                    <a:pt x="237590" y="48755"/>
                  </a:lnTo>
                  <a:lnTo>
                    <a:pt x="191824" y="68797"/>
                  </a:lnTo>
                  <a:lnTo>
                    <a:pt x="150004" y="91722"/>
                  </a:lnTo>
                  <a:lnTo>
                    <a:pt x="112513" y="117294"/>
                  </a:lnTo>
                  <a:lnTo>
                    <a:pt x="79735" y="145278"/>
                  </a:lnTo>
                  <a:lnTo>
                    <a:pt x="52055" y="175439"/>
                  </a:lnTo>
                  <a:lnTo>
                    <a:pt x="29857" y="207542"/>
                  </a:lnTo>
                  <a:lnTo>
                    <a:pt x="3445" y="276636"/>
                  </a:lnTo>
                  <a:lnTo>
                    <a:pt x="0" y="313156"/>
                  </a:lnTo>
                  <a:lnTo>
                    <a:pt x="3445" y="349679"/>
                  </a:lnTo>
                  <a:lnTo>
                    <a:pt x="29857" y="418776"/>
                  </a:lnTo>
                  <a:lnTo>
                    <a:pt x="52055" y="450881"/>
                  </a:lnTo>
                  <a:lnTo>
                    <a:pt x="79735" y="481044"/>
                  </a:lnTo>
                  <a:lnTo>
                    <a:pt x="112513" y="509029"/>
                  </a:lnTo>
                  <a:lnTo>
                    <a:pt x="150004" y="534601"/>
                  </a:lnTo>
                  <a:lnTo>
                    <a:pt x="191824" y="557526"/>
                  </a:lnTo>
                  <a:lnTo>
                    <a:pt x="237590" y="577569"/>
                  </a:lnTo>
                  <a:lnTo>
                    <a:pt x="286916" y="594495"/>
                  </a:lnTo>
                  <a:lnTo>
                    <a:pt x="339418" y="608068"/>
                  </a:lnTo>
                  <a:lnTo>
                    <a:pt x="394712" y="618055"/>
                  </a:lnTo>
                  <a:lnTo>
                    <a:pt x="452414" y="624219"/>
                  </a:lnTo>
                  <a:lnTo>
                    <a:pt x="512140" y="626325"/>
                  </a:lnTo>
                  <a:lnTo>
                    <a:pt x="571865" y="624219"/>
                  </a:lnTo>
                  <a:lnTo>
                    <a:pt x="629567" y="618055"/>
                  </a:lnTo>
                  <a:lnTo>
                    <a:pt x="684861" y="608068"/>
                  </a:lnTo>
                  <a:lnTo>
                    <a:pt x="737364" y="594495"/>
                  </a:lnTo>
                  <a:lnTo>
                    <a:pt x="786690" y="577569"/>
                  </a:lnTo>
                  <a:lnTo>
                    <a:pt x="832455" y="557526"/>
                  </a:lnTo>
                  <a:lnTo>
                    <a:pt x="874275" y="534601"/>
                  </a:lnTo>
                  <a:lnTo>
                    <a:pt x="911767" y="509029"/>
                  </a:lnTo>
                  <a:lnTo>
                    <a:pt x="944544" y="481044"/>
                  </a:lnTo>
                  <a:lnTo>
                    <a:pt x="972224" y="450881"/>
                  </a:lnTo>
                  <a:lnTo>
                    <a:pt x="994422" y="418776"/>
                  </a:lnTo>
                  <a:lnTo>
                    <a:pt x="1020834" y="349679"/>
                  </a:lnTo>
                  <a:lnTo>
                    <a:pt x="1024280" y="313156"/>
                  </a:lnTo>
                  <a:close/>
                </a:path>
              </a:pathLst>
            </a:custGeom>
            <a:ln w="15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10837" y="3148321"/>
            <a:ext cx="6991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Arial"/>
                <a:cs typeface="Arial"/>
              </a:rPr>
              <a:t>Alarm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79021" y="1738960"/>
            <a:ext cx="1735455" cy="642620"/>
            <a:chOff x="5179021" y="1738960"/>
            <a:chExt cx="1735455" cy="642620"/>
          </a:xfrm>
        </p:grpSpPr>
        <p:sp>
          <p:nvSpPr>
            <p:cNvPr id="27" name="object 27"/>
            <p:cNvSpPr/>
            <p:nvPr/>
          </p:nvSpPr>
          <p:spPr>
            <a:xfrm>
              <a:off x="5186959" y="1746897"/>
              <a:ext cx="1719580" cy="626745"/>
            </a:xfrm>
            <a:custGeom>
              <a:avLst/>
              <a:gdLst/>
              <a:ahLst/>
              <a:cxnLst/>
              <a:rect l="l" t="t" r="r" b="b"/>
              <a:pathLst>
                <a:path w="1719579" h="626744">
                  <a:moveTo>
                    <a:pt x="0" y="313156"/>
                  </a:moveTo>
                  <a:lnTo>
                    <a:pt x="10218" y="361590"/>
                  </a:lnTo>
                  <a:lnTo>
                    <a:pt x="39853" y="407684"/>
                  </a:lnTo>
                  <a:lnTo>
                    <a:pt x="87377" y="450881"/>
                  </a:lnTo>
                  <a:lnTo>
                    <a:pt x="151260" y="490626"/>
                  </a:lnTo>
                  <a:lnTo>
                    <a:pt x="188858" y="509029"/>
                  </a:lnTo>
                  <a:lnTo>
                    <a:pt x="229973" y="526360"/>
                  </a:lnTo>
                  <a:lnTo>
                    <a:pt x="274414" y="542549"/>
                  </a:lnTo>
                  <a:lnTo>
                    <a:pt x="321988" y="557526"/>
                  </a:lnTo>
                  <a:lnTo>
                    <a:pt x="372506" y="571223"/>
                  </a:lnTo>
                  <a:lnTo>
                    <a:pt x="425775" y="583569"/>
                  </a:lnTo>
                  <a:lnTo>
                    <a:pt x="481605" y="594495"/>
                  </a:lnTo>
                  <a:lnTo>
                    <a:pt x="539805" y="603931"/>
                  </a:lnTo>
                  <a:lnTo>
                    <a:pt x="600184" y="611807"/>
                  </a:lnTo>
                  <a:lnTo>
                    <a:pt x="662550" y="618055"/>
                  </a:lnTo>
                  <a:lnTo>
                    <a:pt x="726713" y="622603"/>
                  </a:lnTo>
                  <a:lnTo>
                    <a:pt x="792481" y="625383"/>
                  </a:lnTo>
                  <a:lnTo>
                    <a:pt x="859663" y="626325"/>
                  </a:lnTo>
                  <a:lnTo>
                    <a:pt x="926844" y="625383"/>
                  </a:lnTo>
                  <a:lnTo>
                    <a:pt x="992612" y="622603"/>
                  </a:lnTo>
                  <a:lnTo>
                    <a:pt x="1056775" y="618055"/>
                  </a:lnTo>
                  <a:lnTo>
                    <a:pt x="1119141" y="611807"/>
                  </a:lnTo>
                  <a:lnTo>
                    <a:pt x="1179520" y="603931"/>
                  </a:lnTo>
                  <a:lnTo>
                    <a:pt x="1237720" y="594495"/>
                  </a:lnTo>
                  <a:lnTo>
                    <a:pt x="1293550" y="583569"/>
                  </a:lnTo>
                  <a:lnTo>
                    <a:pt x="1346820" y="571223"/>
                  </a:lnTo>
                  <a:lnTo>
                    <a:pt x="1397337" y="557526"/>
                  </a:lnTo>
                  <a:lnTo>
                    <a:pt x="1444911" y="542549"/>
                  </a:lnTo>
                  <a:lnTo>
                    <a:pt x="1489352" y="526360"/>
                  </a:lnTo>
                  <a:lnTo>
                    <a:pt x="1530467" y="509029"/>
                  </a:lnTo>
                  <a:lnTo>
                    <a:pt x="1568065" y="490626"/>
                  </a:lnTo>
                  <a:lnTo>
                    <a:pt x="1601956" y="471220"/>
                  </a:lnTo>
                  <a:lnTo>
                    <a:pt x="1657850" y="429679"/>
                  </a:lnTo>
                  <a:lnTo>
                    <a:pt x="1696621" y="384964"/>
                  </a:lnTo>
                  <a:lnTo>
                    <a:pt x="1716739" y="337630"/>
                  </a:lnTo>
                  <a:lnTo>
                    <a:pt x="1719326" y="313156"/>
                  </a:lnTo>
                  <a:lnTo>
                    <a:pt x="1716739" y="288683"/>
                  </a:lnTo>
                  <a:lnTo>
                    <a:pt x="1696621" y="241353"/>
                  </a:lnTo>
                  <a:lnTo>
                    <a:pt x="1657850" y="196640"/>
                  </a:lnTo>
                  <a:lnTo>
                    <a:pt x="1601956" y="155101"/>
                  </a:lnTo>
                  <a:lnTo>
                    <a:pt x="1568065" y="135696"/>
                  </a:lnTo>
                  <a:lnTo>
                    <a:pt x="1530467" y="117294"/>
                  </a:lnTo>
                  <a:lnTo>
                    <a:pt x="1489352" y="99963"/>
                  </a:lnTo>
                  <a:lnTo>
                    <a:pt x="1444911" y="83775"/>
                  </a:lnTo>
                  <a:lnTo>
                    <a:pt x="1397337" y="68797"/>
                  </a:lnTo>
                  <a:lnTo>
                    <a:pt x="1346820" y="55101"/>
                  </a:lnTo>
                  <a:lnTo>
                    <a:pt x="1293550" y="42755"/>
                  </a:lnTo>
                  <a:lnTo>
                    <a:pt x="1237720" y="31830"/>
                  </a:lnTo>
                  <a:lnTo>
                    <a:pt x="1179520" y="22394"/>
                  </a:lnTo>
                  <a:lnTo>
                    <a:pt x="1119141" y="14518"/>
                  </a:lnTo>
                  <a:lnTo>
                    <a:pt x="1056775" y="8270"/>
                  </a:lnTo>
                  <a:lnTo>
                    <a:pt x="992612" y="3722"/>
                  </a:lnTo>
                  <a:lnTo>
                    <a:pt x="926844" y="942"/>
                  </a:lnTo>
                  <a:lnTo>
                    <a:pt x="859663" y="0"/>
                  </a:lnTo>
                  <a:lnTo>
                    <a:pt x="792481" y="942"/>
                  </a:lnTo>
                  <a:lnTo>
                    <a:pt x="726713" y="3722"/>
                  </a:lnTo>
                  <a:lnTo>
                    <a:pt x="662550" y="8270"/>
                  </a:lnTo>
                  <a:lnTo>
                    <a:pt x="600184" y="14518"/>
                  </a:lnTo>
                  <a:lnTo>
                    <a:pt x="539805" y="22394"/>
                  </a:lnTo>
                  <a:lnTo>
                    <a:pt x="481605" y="31830"/>
                  </a:lnTo>
                  <a:lnTo>
                    <a:pt x="425775" y="42755"/>
                  </a:lnTo>
                  <a:lnTo>
                    <a:pt x="372506" y="55101"/>
                  </a:lnTo>
                  <a:lnTo>
                    <a:pt x="321988" y="68797"/>
                  </a:lnTo>
                  <a:lnTo>
                    <a:pt x="274414" y="83775"/>
                  </a:lnTo>
                  <a:lnTo>
                    <a:pt x="229973" y="99963"/>
                  </a:lnTo>
                  <a:lnTo>
                    <a:pt x="188858" y="117294"/>
                  </a:lnTo>
                  <a:lnTo>
                    <a:pt x="151260" y="135696"/>
                  </a:lnTo>
                  <a:lnTo>
                    <a:pt x="117369" y="155101"/>
                  </a:lnTo>
                  <a:lnTo>
                    <a:pt x="61475" y="196640"/>
                  </a:lnTo>
                  <a:lnTo>
                    <a:pt x="22704" y="241353"/>
                  </a:lnTo>
                  <a:lnTo>
                    <a:pt x="2586" y="288683"/>
                  </a:lnTo>
                  <a:lnTo>
                    <a:pt x="0" y="313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86959" y="1746897"/>
              <a:ext cx="1719580" cy="626745"/>
            </a:xfrm>
            <a:custGeom>
              <a:avLst/>
              <a:gdLst/>
              <a:ahLst/>
              <a:cxnLst/>
              <a:rect l="l" t="t" r="r" b="b"/>
              <a:pathLst>
                <a:path w="1719579" h="626744">
                  <a:moveTo>
                    <a:pt x="1719326" y="313156"/>
                  </a:moveTo>
                  <a:lnTo>
                    <a:pt x="1709107" y="264726"/>
                  </a:lnTo>
                  <a:lnTo>
                    <a:pt x="1679472" y="218635"/>
                  </a:lnTo>
                  <a:lnTo>
                    <a:pt x="1631948" y="175439"/>
                  </a:lnTo>
                  <a:lnTo>
                    <a:pt x="1568065" y="135696"/>
                  </a:lnTo>
                  <a:lnTo>
                    <a:pt x="1530467" y="117294"/>
                  </a:lnTo>
                  <a:lnTo>
                    <a:pt x="1489352" y="99963"/>
                  </a:lnTo>
                  <a:lnTo>
                    <a:pt x="1444911" y="83775"/>
                  </a:lnTo>
                  <a:lnTo>
                    <a:pt x="1397337" y="68797"/>
                  </a:lnTo>
                  <a:lnTo>
                    <a:pt x="1346820" y="55101"/>
                  </a:lnTo>
                  <a:lnTo>
                    <a:pt x="1293550" y="42755"/>
                  </a:lnTo>
                  <a:lnTo>
                    <a:pt x="1237720" y="31830"/>
                  </a:lnTo>
                  <a:lnTo>
                    <a:pt x="1179520" y="22394"/>
                  </a:lnTo>
                  <a:lnTo>
                    <a:pt x="1119141" y="14518"/>
                  </a:lnTo>
                  <a:lnTo>
                    <a:pt x="1056775" y="8270"/>
                  </a:lnTo>
                  <a:lnTo>
                    <a:pt x="992612" y="3722"/>
                  </a:lnTo>
                  <a:lnTo>
                    <a:pt x="926844" y="942"/>
                  </a:lnTo>
                  <a:lnTo>
                    <a:pt x="859663" y="0"/>
                  </a:lnTo>
                  <a:lnTo>
                    <a:pt x="792481" y="942"/>
                  </a:lnTo>
                  <a:lnTo>
                    <a:pt x="726713" y="3722"/>
                  </a:lnTo>
                  <a:lnTo>
                    <a:pt x="662550" y="8270"/>
                  </a:lnTo>
                  <a:lnTo>
                    <a:pt x="600184" y="14518"/>
                  </a:lnTo>
                  <a:lnTo>
                    <a:pt x="539805" y="22394"/>
                  </a:lnTo>
                  <a:lnTo>
                    <a:pt x="481605" y="31830"/>
                  </a:lnTo>
                  <a:lnTo>
                    <a:pt x="425775" y="42755"/>
                  </a:lnTo>
                  <a:lnTo>
                    <a:pt x="372506" y="55101"/>
                  </a:lnTo>
                  <a:lnTo>
                    <a:pt x="321988" y="68797"/>
                  </a:lnTo>
                  <a:lnTo>
                    <a:pt x="274414" y="83775"/>
                  </a:lnTo>
                  <a:lnTo>
                    <a:pt x="229973" y="99963"/>
                  </a:lnTo>
                  <a:lnTo>
                    <a:pt x="188858" y="117294"/>
                  </a:lnTo>
                  <a:lnTo>
                    <a:pt x="151260" y="135696"/>
                  </a:lnTo>
                  <a:lnTo>
                    <a:pt x="117369" y="155101"/>
                  </a:lnTo>
                  <a:lnTo>
                    <a:pt x="61475" y="196640"/>
                  </a:lnTo>
                  <a:lnTo>
                    <a:pt x="22704" y="241353"/>
                  </a:lnTo>
                  <a:lnTo>
                    <a:pt x="2586" y="288683"/>
                  </a:lnTo>
                  <a:lnTo>
                    <a:pt x="0" y="313156"/>
                  </a:lnTo>
                  <a:lnTo>
                    <a:pt x="2586" y="337630"/>
                  </a:lnTo>
                  <a:lnTo>
                    <a:pt x="22704" y="384964"/>
                  </a:lnTo>
                  <a:lnTo>
                    <a:pt x="61475" y="429679"/>
                  </a:lnTo>
                  <a:lnTo>
                    <a:pt x="117369" y="471220"/>
                  </a:lnTo>
                  <a:lnTo>
                    <a:pt x="151260" y="490626"/>
                  </a:lnTo>
                  <a:lnTo>
                    <a:pt x="188858" y="509029"/>
                  </a:lnTo>
                  <a:lnTo>
                    <a:pt x="229973" y="526360"/>
                  </a:lnTo>
                  <a:lnTo>
                    <a:pt x="274414" y="542549"/>
                  </a:lnTo>
                  <a:lnTo>
                    <a:pt x="321988" y="557526"/>
                  </a:lnTo>
                  <a:lnTo>
                    <a:pt x="372506" y="571223"/>
                  </a:lnTo>
                  <a:lnTo>
                    <a:pt x="425775" y="583569"/>
                  </a:lnTo>
                  <a:lnTo>
                    <a:pt x="481605" y="594495"/>
                  </a:lnTo>
                  <a:lnTo>
                    <a:pt x="539805" y="603931"/>
                  </a:lnTo>
                  <a:lnTo>
                    <a:pt x="600184" y="611807"/>
                  </a:lnTo>
                  <a:lnTo>
                    <a:pt x="662550" y="618055"/>
                  </a:lnTo>
                  <a:lnTo>
                    <a:pt x="726713" y="622603"/>
                  </a:lnTo>
                  <a:lnTo>
                    <a:pt x="792481" y="625383"/>
                  </a:lnTo>
                  <a:lnTo>
                    <a:pt x="859663" y="626325"/>
                  </a:lnTo>
                  <a:lnTo>
                    <a:pt x="926844" y="625383"/>
                  </a:lnTo>
                  <a:lnTo>
                    <a:pt x="992612" y="622603"/>
                  </a:lnTo>
                  <a:lnTo>
                    <a:pt x="1056775" y="618055"/>
                  </a:lnTo>
                  <a:lnTo>
                    <a:pt x="1119141" y="611807"/>
                  </a:lnTo>
                  <a:lnTo>
                    <a:pt x="1179520" y="603931"/>
                  </a:lnTo>
                  <a:lnTo>
                    <a:pt x="1237720" y="594495"/>
                  </a:lnTo>
                  <a:lnTo>
                    <a:pt x="1293550" y="583569"/>
                  </a:lnTo>
                  <a:lnTo>
                    <a:pt x="1346820" y="571223"/>
                  </a:lnTo>
                  <a:lnTo>
                    <a:pt x="1397337" y="557526"/>
                  </a:lnTo>
                  <a:lnTo>
                    <a:pt x="1444911" y="542549"/>
                  </a:lnTo>
                  <a:lnTo>
                    <a:pt x="1489352" y="526360"/>
                  </a:lnTo>
                  <a:lnTo>
                    <a:pt x="1530467" y="509029"/>
                  </a:lnTo>
                  <a:lnTo>
                    <a:pt x="1568065" y="490626"/>
                  </a:lnTo>
                  <a:lnTo>
                    <a:pt x="1601956" y="471220"/>
                  </a:lnTo>
                  <a:lnTo>
                    <a:pt x="1657850" y="429679"/>
                  </a:lnTo>
                  <a:lnTo>
                    <a:pt x="1696621" y="384964"/>
                  </a:lnTo>
                  <a:lnTo>
                    <a:pt x="1716739" y="337630"/>
                  </a:lnTo>
                  <a:lnTo>
                    <a:pt x="1719326" y="313156"/>
                  </a:lnTo>
                  <a:close/>
                </a:path>
              </a:pathLst>
            </a:custGeom>
            <a:ln w="15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70753" y="1841960"/>
            <a:ext cx="13449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Arial"/>
                <a:cs typeface="Arial"/>
              </a:rPr>
              <a:t>Earthquake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01690" y="4845710"/>
            <a:ext cx="1566545" cy="626745"/>
          </a:xfrm>
          <a:custGeom>
            <a:avLst/>
            <a:gdLst/>
            <a:ahLst/>
            <a:cxnLst/>
            <a:rect l="l" t="t" r="r" b="b"/>
            <a:pathLst>
              <a:path w="1566545" h="626745">
                <a:moveTo>
                  <a:pt x="1566024" y="313156"/>
                </a:moveTo>
                <a:lnTo>
                  <a:pt x="1554684" y="259754"/>
                </a:lnTo>
                <a:lnTo>
                  <a:pt x="1521918" y="209281"/>
                </a:lnTo>
                <a:lnTo>
                  <a:pt x="1469605" y="162489"/>
                </a:lnTo>
                <a:lnTo>
                  <a:pt x="1436707" y="140709"/>
                </a:lnTo>
                <a:lnTo>
                  <a:pt x="1399628" y="120130"/>
                </a:lnTo>
                <a:lnTo>
                  <a:pt x="1358602" y="100848"/>
                </a:lnTo>
                <a:lnTo>
                  <a:pt x="1313865" y="82956"/>
                </a:lnTo>
                <a:lnTo>
                  <a:pt x="1265651" y="66548"/>
                </a:lnTo>
                <a:lnTo>
                  <a:pt x="1214197" y="51718"/>
                </a:lnTo>
                <a:lnTo>
                  <a:pt x="1159736" y="38561"/>
                </a:lnTo>
                <a:lnTo>
                  <a:pt x="1102504" y="27170"/>
                </a:lnTo>
                <a:lnTo>
                  <a:pt x="1042736" y="17639"/>
                </a:lnTo>
                <a:lnTo>
                  <a:pt x="980668" y="10063"/>
                </a:lnTo>
                <a:lnTo>
                  <a:pt x="916533" y="4535"/>
                </a:lnTo>
                <a:lnTo>
                  <a:pt x="850567" y="1149"/>
                </a:lnTo>
                <a:lnTo>
                  <a:pt x="783005" y="0"/>
                </a:lnTo>
                <a:lnTo>
                  <a:pt x="715444" y="1149"/>
                </a:lnTo>
                <a:lnTo>
                  <a:pt x="649478" y="4535"/>
                </a:lnTo>
                <a:lnTo>
                  <a:pt x="585344" y="10063"/>
                </a:lnTo>
                <a:lnTo>
                  <a:pt x="523276" y="17639"/>
                </a:lnTo>
                <a:lnTo>
                  <a:pt x="463509" y="27170"/>
                </a:lnTo>
                <a:lnTo>
                  <a:pt x="406278" y="38561"/>
                </a:lnTo>
                <a:lnTo>
                  <a:pt x="351818" y="51718"/>
                </a:lnTo>
                <a:lnTo>
                  <a:pt x="300364" y="66548"/>
                </a:lnTo>
                <a:lnTo>
                  <a:pt x="252152" y="82956"/>
                </a:lnTo>
                <a:lnTo>
                  <a:pt x="207416" y="100848"/>
                </a:lnTo>
                <a:lnTo>
                  <a:pt x="166391" y="120130"/>
                </a:lnTo>
                <a:lnTo>
                  <a:pt x="129312" y="140709"/>
                </a:lnTo>
                <a:lnTo>
                  <a:pt x="96415" y="162489"/>
                </a:lnTo>
                <a:lnTo>
                  <a:pt x="44104" y="209281"/>
                </a:lnTo>
                <a:lnTo>
                  <a:pt x="11339" y="259754"/>
                </a:lnTo>
                <a:lnTo>
                  <a:pt x="0" y="313156"/>
                </a:lnTo>
                <a:lnTo>
                  <a:pt x="2874" y="340176"/>
                </a:lnTo>
                <a:lnTo>
                  <a:pt x="25161" y="392207"/>
                </a:lnTo>
                <a:lnTo>
                  <a:pt x="67934" y="440934"/>
                </a:lnTo>
                <a:lnTo>
                  <a:pt x="129312" y="485604"/>
                </a:lnTo>
                <a:lnTo>
                  <a:pt x="166391" y="506182"/>
                </a:lnTo>
                <a:lnTo>
                  <a:pt x="207416" y="525464"/>
                </a:lnTo>
                <a:lnTo>
                  <a:pt x="252152" y="543357"/>
                </a:lnTo>
                <a:lnTo>
                  <a:pt x="300364" y="559764"/>
                </a:lnTo>
                <a:lnTo>
                  <a:pt x="351818" y="574594"/>
                </a:lnTo>
                <a:lnTo>
                  <a:pt x="406278" y="587751"/>
                </a:lnTo>
                <a:lnTo>
                  <a:pt x="463509" y="599142"/>
                </a:lnTo>
                <a:lnTo>
                  <a:pt x="523276" y="608673"/>
                </a:lnTo>
                <a:lnTo>
                  <a:pt x="585344" y="616249"/>
                </a:lnTo>
                <a:lnTo>
                  <a:pt x="649478" y="621777"/>
                </a:lnTo>
                <a:lnTo>
                  <a:pt x="715444" y="625163"/>
                </a:lnTo>
                <a:lnTo>
                  <a:pt x="783005" y="626313"/>
                </a:lnTo>
                <a:lnTo>
                  <a:pt x="850567" y="625163"/>
                </a:lnTo>
                <a:lnTo>
                  <a:pt x="916533" y="621777"/>
                </a:lnTo>
                <a:lnTo>
                  <a:pt x="980668" y="616249"/>
                </a:lnTo>
                <a:lnTo>
                  <a:pt x="1042736" y="608673"/>
                </a:lnTo>
                <a:lnTo>
                  <a:pt x="1102504" y="599142"/>
                </a:lnTo>
                <a:lnTo>
                  <a:pt x="1159736" y="587751"/>
                </a:lnTo>
                <a:lnTo>
                  <a:pt x="1214197" y="574594"/>
                </a:lnTo>
                <a:lnTo>
                  <a:pt x="1265651" y="559764"/>
                </a:lnTo>
                <a:lnTo>
                  <a:pt x="1313865" y="543357"/>
                </a:lnTo>
                <a:lnTo>
                  <a:pt x="1358602" y="525464"/>
                </a:lnTo>
                <a:lnTo>
                  <a:pt x="1399628" y="506182"/>
                </a:lnTo>
                <a:lnTo>
                  <a:pt x="1436707" y="485604"/>
                </a:lnTo>
                <a:lnTo>
                  <a:pt x="1469605" y="463823"/>
                </a:lnTo>
                <a:lnTo>
                  <a:pt x="1521918" y="417031"/>
                </a:lnTo>
                <a:lnTo>
                  <a:pt x="1554684" y="366558"/>
                </a:lnTo>
                <a:lnTo>
                  <a:pt x="1566024" y="313156"/>
                </a:lnTo>
                <a:close/>
              </a:path>
            </a:pathLst>
          </a:custGeom>
          <a:ln w="15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82525" y="4940773"/>
            <a:ext cx="11722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Arial"/>
                <a:cs typeface="Arial"/>
              </a:rPr>
              <a:t>MaryCalls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46502" y="4827828"/>
            <a:ext cx="1532890" cy="626745"/>
          </a:xfrm>
          <a:custGeom>
            <a:avLst/>
            <a:gdLst/>
            <a:ahLst/>
            <a:cxnLst/>
            <a:rect l="l" t="t" r="r" b="b"/>
            <a:pathLst>
              <a:path w="1532889" h="626745">
                <a:moveTo>
                  <a:pt x="1532788" y="313156"/>
                </a:moveTo>
                <a:lnTo>
                  <a:pt x="1521689" y="259754"/>
                </a:lnTo>
                <a:lnTo>
                  <a:pt x="1489618" y="209281"/>
                </a:lnTo>
                <a:lnTo>
                  <a:pt x="1438416" y="162489"/>
                </a:lnTo>
                <a:lnTo>
                  <a:pt x="1406217" y="140709"/>
                </a:lnTo>
                <a:lnTo>
                  <a:pt x="1369924" y="120130"/>
                </a:lnTo>
                <a:lnTo>
                  <a:pt x="1329769" y="100848"/>
                </a:lnTo>
                <a:lnTo>
                  <a:pt x="1285982" y="82956"/>
                </a:lnTo>
                <a:lnTo>
                  <a:pt x="1238792" y="66548"/>
                </a:lnTo>
                <a:lnTo>
                  <a:pt x="1188430" y="51718"/>
                </a:lnTo>
                <a:lnTo>
                  <a:pt x="1135126" y="38561"/>
                </a:lnTo>
                <a:lnTo>
                  <a:pt x="1079109" y="27170"/>
                </a:lnTo>
                <a:lnTo>
                  <a:pt x="1020610" y="17639"/>
                </a:lnTo>
                <a:lnTo>
                  <a:pt x="959859" y="10063"/>
                </a:lnTo>
                <a:lnTo>
                  <a:pt x="897086" y="4535"/>
                </a:lnTo>
                <a:lnTo>
                  <a:pt x="832521" y="1149"/>
                </a:lnTo>
                <a:lnTo>
                  <a:pt x="766394" y="0"/>
                </a:lnTo>
                <a:lnTo>
                  <a:pt x="700265" y="1149"/>
                </a:lnTo>
                <a:lnTo>
                  <a:pt x="635698" y="4535"/>
                </a:lnTo>
                <a:lnTo>
                  <a:pt x="572924" y="10063"/>
                </a:lnTo>
                <a:lnTo>
                  <a:pt x="512172" y="17639"/>
                </a:lnTo>
                <a:lnTo>
                  <a:pt x="453673" y="27170"/>
                </a:lnTo>
                <a:lnTo>
                  <a:pt x="397656" y="38561"/>
                </a:lnTo>
                <a:lnTo>
                  <a:pt x="344352" y="51718"/>
                </a:lnTo>
                <a:lnTo>
                  <a:pt x="293990" y="66548"/>
                </a:lnTo>
                <a:lnTo>
                  <a:pt x="246800" y="82956"/>
                </a:lnTo>
                <a:lnTo>
                  <a:pt x="203014" y="100848"/>
                </a:lnTo>
                <a:lnTo>
                  <a:pt x="162859" y="120130"/>
                </a:lnTo>
                <a:lnTo>
                  <a:pt x="126567" y="140709"/>
                </a:lnTo>
                <a:lnTo>
                  <a:pt x="94368" y="162489"/>
                </a:lnTo>
                <a:lnTo>
                  <a:pt x="43168" y="209281"/>
                </a:lnTo>
                <a:lnTo>
                  <a:pt x="11098" y="259754"/>
                </a:lnTo>
                <a:lnTo>
                  <a:pt x="0" y="313156"/>
                </a:lnTo>
                <a:lnTo>
                  <a:pt x="2813" y="340176"/>
                </a:lnTo>
                <a:lnTo>
                  <a:pt x="24627" y="392207"/>
                </a:lnTo>
                <a:lnTo>
                  <a:pt x="66492" y="440934"/>
                </a:lnTo>
                <a:lnTo>
                  <a:pt x="126567" y="485604"/>
                </a:lnTo>
                <a:lnTo>
                  <a:pt x="162859" y="506182"/>
                </a:lnTo>
                <a:lnTo>
                  <a:pt x="203014" y="525464"/>
                </a:lnTo>
                <a:lnTo>
                  <a:pt x="246800" y="543357"/>
                </a:lnTo>
                <a:lnTo>
                  <a:pt x="293990" y="559764"/>
                </a:lnTo>
                <a:lnTo>
                  <a:pt x="344352" y="574594"/>
                </a:lnTo>
                <a:lnTo>
                  <a:pt x="397656" y="587751"/>
                </a:lnTo>
                <a:lnTo>
                  <a:pt x="453673" y="599142"/>
                </a:lnTo>
                <a:lnTo>
                  <a:pt x="512172" y="608673"/>
                </a:lnTo>
                <a:lnTo>
                  <a:pt x="572924" y="616249"/>
                </a:lnTo>
                <a:lnTo>
                  <a:pt x="635698" y="621777"/>
                </a:lnTo>
                <a:lnTo>
                  <a:pt x="700265" y="625163"/>
                </a:lnTo>
                <a:lnTo>
                  <a:pt x="766394" y="626313"/>
                </a:lnTo>
                <a:lnTo>
                  <a:pt x="832521" y="625163"/>
                </a:lnTo>
                <a:lnTo>
                  <a:pt x="897086" y="621777"/>
                </a:lnTo>
                <a:lnTo>
                  <a:pt x="959859" y="616249"/>
                </a:lnTo>
                <a:lnTo>
                  <a:pt x="1020610" y="608673"/>
                </a:lnTo>
                <a:lnTo>
                  <a:pt x="1079109" y="599142"/>
                </a:lnTo>
                <a:lnTo>
                  <a:pt x="1135126" y="587751"/>
                </a:lnTo>
                <a:lnTo>
                  <a:pt x="1188430" y="574594"/>
                </a:lnTo>
                <a:lnTo>
                  <a:pt x="1238792" y="559764"/>
                </a:lnTo>
                <a:lnTo>
                  <a:pt x="1285982" y="543357"/>
                </a:lnTo>
                <a:lnTo>
                  <a:pt x="1329769" y="525464"/>
                </a:lnTo>
                <a:lnTo>
                  <a:pt x="1369924" y="506182"/>
                </a:lnTo>
                <a:lnTo>
                  <a:pt x="1406217" y="485604"/>
                </a:lnTo>
                <a:lnTo>
                  <a:pt x="1438416" y="463823"/>
                </a:lnTo>
                <a:lnTo>
                  <a:pt x="1489618" y="417031"/>
                </a:lnTo>
                <a:lnTo>
                  <a:pt x="1521689" y="366558"/>
                </a:lnTo>
                <a:lnTo>
                  <a:pt x="1532788" y="313156"/>
                </a:lnTo>
                <a:close/>
              </a:path>
            </a:pathLst>
          </a:custGeom>
          <a:ln w="15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19933" y="4922892"/>
            <a:ext cx="115824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5" dirty="0">
                <a:latin typeface="Arial"/>
                <a:cs typeface="Arial"/>
              </a:rPr>
              <a:t>JohnCalls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61610" y="1710075"/>
            <a:ext cx="1363980" cy="656590"/>
            <a:chOff x="2461610" y="1710075"/>
            <a:chExt cx="1363980" cy="656590"/>
          </a:xfrm>
        </p:grpSpPr>
        <p:sp>
          <p:nvSpPr>
            <p:cNvPr id="35" name="object 35"/>
            <p:cNvSpPr/>
            <p:nvPr/>
          </p:nvSpPr>
          <p:spPr>
            <a:xfrm>
              <a:off x="2469286" y="1717751"/>
              <a:ext cx="1348740" cy="641350"/>
            </a:xfrm>
            <a:custGeom>
              <a:avLst/>
              <a:gdLst/>
              <a:ahLst/>
              <a:cxnLst/>
              <a:rect l="l" t="t" r="r" b="b"/>
              <a:pathLst>
                <a:path w="1348739" h="641350">
                  <a:moveTo>
                    <a:pt x="0" y="320624"/>
                  </a:moveTo>
                  <a:lnTo>
                    <a:pt x="12156" y="381546"/>
                  </a:lnTo>
                  <a:lnTo>
                    <a:pt x="47118" y="438610"/>
                  </a:lnTo>
                  <a:lnTo>
                    <a:pt x="102627" y="490740"/>
                  </a:lnTo>
                  <a:lnTo>
                    <a:pt x="137379" y="514620"/>
                  </a:lnTo>
                  <a:lnTo>
                    <a:pt x="176420" y="536862"/>
                  </a:lnTo>
                  <a:lnTo>
                    <a:pt x="219468" y="557334"/>
                  </a:lnTo>
                  <a:lnTo>
                    <a:pt x="266239" y="575901"/>
                  </a:lnTo>
                  <a:lnTo>
                    <a:pt x="316451" y="592429"/>
                  </a:lnTo>
                  <a:lnTo>
                    <a:pt x="369822" y="606782"/>
                  </a:lnTo>
                  <a:lnTo>
                    <a:pt x="426069" y="618827"/>
                  </a:lnTo>
                  <a:lnTo>
                    <a:pt x="484909" y="628429"/>
                  </a:lnTo>
                  <a:lnTo>
                    <a:pt x="546061" y="635454"/>
                  </a:lnTo>
                  <a:lnTo>
                    <a:pt x="609241" y="639767"/>
                  </a:lnTo>
                  <a:lnTo>
                    <a:pt x="674166" y="641235"/>
                  </a:lnTo>
                  <a:lnTo>
                    <a:pt x="739092" y="639767"/>
                  </a:lnTo>
                  <a:lnTo>
                    <a:pt x="802272" y="635454"/>
                  </a:lnTo>
                  <a:lnTo>
                    <a:pt x="863423" y="628429"/>
                  </a:lnTo>
                  <a:lnTo>
                    <a:pt x="922264" y="618827"/>
                  </a:lnTo>
                  <a:lnTo>
                    <a:pt x="978511" y="606782"/>
                  </a:lnTo>
                  <a:lnTo>
                    <a:pt x="1031882" y="592429"/>
                  </a:lnTo>
                  <a:lnTo>
                    <a:pt x="1082094" y="575901"/>
                  </a:lnTo>
                  <a:lnTo>
                    <a:pt x="1128865" y="557334"/>
                  </a:lnTo>
                  <a:lnTo>
                    <a:pt x="1171913" y="536862"/>
                  </a:lnTo>
                  <a:lnTo>
                    <a:pt x="1210954" y="514620"/>
                  </a:lnTo>
                  <a:lnTo>
                    <a:pt x="1245706" y="490740"/>
                  </a:lnTo>
                  <a:lnTo>
                    <a:pt x="1275887" y="465359"/>
                  </a:lnTo>
                  <a:lnTo>
                    <a:pt x="1321405" y="410627"/>
                  </a:lnTo>
                  <a:lnTo>
                    <a:pt x="1345247" y="351500"/>
                  </a:lnTo>
                  <a:lnTo>
                    <a:pt x="1348333" y="320624"/>
                  </a:lnTo>
                  <a:lnTo>
                    <a:pt x="1345247" y="289745"/>
                  </a:lnTo>
                  <a:lnTo>
                    <a:pt x="1321405" y="230615"/>
                  </a:lnTo>
                  <a:lnTo>
                    <a:pt x="1275887" y="175880"/>
                  </a:lnTo>
                  <a:lnTo>
                    <a:pt x="1245706" y="150498"/>
                  </a:lnTo>
                  <a:lnTo>
                    <a:pt x="1210954" y="126618"/>
                  </a:lnTo>
                  <a:lnTo>
                    <a:pt x="1171913" y="104374"/>
                  </a:lnTo>
                  <a:lnTo>
                    <a:pt x="1128865" y="83902"/>
                  </a:lnTo>
                  <a:lnTo>
                    <a:pt x="1082094" y="65334"/>
                  </a:lnTo>
                  <a:lnTo>
                    <a:pt x="1031882" y="48807"/>
                  </a:lnTo>
                  <a:lnTo>
                    <a:pt x="978511" y="34453"/>
                  </a:lnTo>
                  <a:lnTo>
                    <a:pt x="922264" y="22408"/>
                  </a:lnTo>
                  <a:lnTo>
                    <a:pt x="863423" y="12806"/>
                  </a:lnTo>
                  <a:lnTo>
                    <a:pt x="802272" y="5781"/>
                  </a:lnTo>
                  <a:lnTo>
                    <a:pt x="739092" y="1467"/>
                  </a:lnTo>
                  <a:lnTo>
                    <a:pt x="674166" y="0"/>
                  </a:lnTo>
                  <a:lnTo>
                    <a:pt x="609241" y="1467"/>
                  </a:lnTo>
                  <a:lnTo>
                    <a:pt x="546061" y="5781"/>
                  </a:lnTo>
                  <a:lnTo>
                    <a:pt x="484909" y="12806"/>
                  </a:lnTo>
                  <a:lnTo>
                    <a:pt x="426069" y="22408"/>
                  </a:lnTo>
                  <a:lnTo>
                    <a:pt x="369822" y="34453"/>
                  </a:lnTo>
                  <a:lnTo>
                    <a:pt x="316451" y="48807"/>
                  </a:lnTo>
                  <a:lnTo>
                    <a:pt x="266239" y="65334"/>
                  </a:lnTo>
                  <a:lnTo>
                    <a:pt x="219468" y="83902"/>
                  </a:lnTo>
                  <a:lnTo>
                    <a:pt x="176420" y="104374"/>
                  </a:lnTo>
                  <a:lnTo>
                    <a:pt x="137379" y="126618"/>
                  </a:lnTo>
                  <a:lnTo>
                    <a:pt x="102627" y="150498"/>
                  </a:lnTo>
                  <a:lnTo>
                    <a:pt x="72446" y="175880"/>
                  </a:lnTo>
                  <a:lnTo>
                    <a:pt x="26928" y="230615"/>
                  </a:lnTo>
                  <a:lnTo>
                    <a:pt x="3086" y="289745"/>
                  </a:lnTo>
                  <a:lnTo>
                    <a:pt x="0" y="32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69286" y="1717751"/>
              <a:ext cx="1348740" cy="641350"/>
            </a:xfrm>
            <a:custGeom>
              <a:avLst/>
              <a:gdLst/>
              <a:ahLst/>
              <a:cxnLst/>
              <a:rect l="l" t="t" r="r" b="b"/>
              <a:pathLst>
                <a:path w="1348739" h="641350">
                  <a:moveTo>
                    <a:pt x="1348333" y="320624"/>
                  </a:moveTo>
                  <a:lnTo>
                    <a:pt x="1336177" y="259698"/>
                  </a:lnTo>
                  <a:lnTo>
                    <a:pt x="1301214" y="202631"/>
                  </a:lnTo>
                  <a:lnTo>
                    <a:pt x="1245706" y="150498"/>
                  </a:lnTo>
                  <a:lnTo>
                    <a:pt x="1210954" y="126618"/>
                  </a:lnTo>
                  <a:lnTo>
                    <a:pt x="1171913" y="104374"/>
                  </a:lnTo>
                  <a:lnTo>
                    <a:pt x="1128865" y="83902"/>
                  </a:lnTo>
                  <a:lnTo>
                    <a:pt x="1082094" y="65334"/>
                  </a:lnTo>
                  <a:lnTo>
                    <a:pt x="1031882" y="48807"/>
                  </a:lnTo>
                  <a:lnTo>
                    <a:pt x="978511" y="34453"/>
                  </a:lnTo>
                  <a:lnTo>
                    <a:pt x="922264" y="22408"/>
                  </a:lnTo>
                  <a:lnTo>
                    <a:pt x="863423" y="12806"/>
                  </a:lnTo>
                  <a:lnTo>
                    <a:pt x="802272" y="5781"/>
                  </a:lnTo>
                  <a:lnTo>
                    <a:pt x="739092" y="1467"/>
                  </a:lnTo>
                  <a:lnTo>
                    <a:pt x="674166" y="0"/>
                  </a:lnTo>
                  <a:lnTo>
                    <a:pt x="609241" y="1467"/>
                  </a:lnTo>
                  <a:lnTo>
                    <a:pt x="546061" y="5781"/>
                  </a:lnTo>
                  <a:lnTo>
                    <a:pt x="484909" y="12806"/>
                  </a:lnTo>
                  <a:lnTo>
                    <a:pt x="426069" y="22408"/>
                  </a:lnTo>
                  <a:lnTo>
                    <a:pt x="369822" y="34453"/>
                  </a:lnTo>
                  <a:lnTo>
                    <a:pt x="316451" y="48807"/>
                  </a:lnTo>
                  <a:lnTo>
                    <a:pt x="266239" y="65334"/>
                  </a:lnTo>
                  <a:lnTo>
                    <a:pt x="219468" y="83902"/>
                  </a:lnTo>
                  <a:lnTo>
                    <a:pt x="176420" y="104374"/>
                  </a:lnTo>
                  <a:lnTo>
                    <a:pt x="137379" y="126618"/>
                  </a:lnTo>
                  <a:lnTo>
                    <a:pt x="102627" y="150498"/>
                  </a:lnTo>
                  <a:lnTo>
                    <a:pt x="72446" y="175880"/>
                  </a:lnTo>
                  <a:lnTo>
                    <a:pt x="26928" y="230615"/>
                  </a:lnTo>
                  <a:lnTo>
                    <a:pt x="3086" y="289745"/>
                  </a:lnTo>
                  <a:lnTo>
                    <a:pt x="0" y="320624"/>
                  </a:lnTo>
                  <a:lnTo>
                    <a:pt x="3086" y="351500"/>
                  </a:lnTo>
                  <a:lnTo>
                    <a:pt x="26928" y="410627"/>
                  </a:lnTo>
                  <a:lnTo>
                    <a:pt x="72446" y="465359"/>
                  </a:lnTo>
                  <a:lnTo>
                    <a:pt x="102627" y="490740"/>
                  </a:lnTo>
                  <a:lnTo>
                    <a:pt x="137379" y="514620"/>
                  </a:lnTo>
                  <a:lnTo>
                    <a:pt x="176420" y="536862"/>
                  </a:lnTo>
                  <a:lnTo>
                    <a:pt x="219468" y="557334"/>
                  </a:lnTo>
                  <a:lnTo>
                    <a:pt x="266239" y="575901"/>
                  </a:lnTo>
                  <a:lnTo>
                    <a:pt x="316451" y="592429"/>
                  </a:lnTo>
                  <a:lnTo>
                    <a:pt x="369822" y="606782"/>
                  </a:lnTo>
                  <a:lnTo>
                    <a:pt x="426069" y="618827"/>
                  </a:lnTo>
                  <a:lnTo>
                    <a:pt x="484909" y="628429"/>
                  </a:lnTo>
                  <a:lnTo>
                    <a:pt x="546061" y="635454"/>
                  </a:lnTo>
                  <a:lnTo>
                    <a:pt x="609241" y="639767"/>
                  </a:lnTo>
                  <a:lnTo>
                    <a:pt x="674166" y="641235"/>
                  </a:lnTo>
                  <a:lnTo>
                    <a:pt x="739092" y="639767"/>
                  </a:lnTo>
                  <a:lnTo>
                    <a:pt x="802272" y="635454"/>
                  </a:lnTo>
                  <a:lnTo>
                    <a:pt x="863423" y="628429"/>
                  </a:lnTo>
                  <a:lnTo>
                    <a:pt x="922264" y="618827"/>
                  </a:lnTo>
                  <a:lnTo>
                    <a:pt x="978511" y="606782"/>
                  </a:lnTo>
                  <a:lnTo>
                    <a:pt x="1031882" y="592429"/>
                  </a:lnTo>
                  <a:lnTo>
                    <a:pt x="1082094" y="575901"/>
                  </a:lnTo>
                  <a:lnTo>
                    <a:pt x="1128865" y="557334"/>
                  </a:lnTo>
                  <a:lnTo>
                    <a:pt x="1171913" y="536862"/>
                  </a:lnTo>
                  <a:lnTo>
                    <a:pt x="1210954" y="514620"/>
                  </a:lnTo>
                  <a:lnTo>
                    <a:pt x="1245706" y="490740"/>
                  </a:lnTo>
                  <a:lnTo>
                    <a:pt x="1275887" y="465359"/>
                  </a:lnTo>
                  <a:lnTo>
                    <a:pt x="1321405" y="410627"/>
                  </a:lnTo>
                  <a:lnTo>
                    <a:pt x="1345247" y="351500"/>
                  </a:lnTo>
                  <a:lnTo>
                    <a:pt x="1348333" y="320624"/>
                  </a:lnTo>
                  <a:close/>
                </a:path>
              </a:pathLst>
            </a:custGeom>
            <a:ln w="15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51810" y="1820269"/>
            <a:ext cx="98615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Arial"/>
                <a:cs typeface="Arial"/>
              </a:rPr>
              <a:t>Burglary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330421" y="2670322"/>
          <a:ext cx="2098039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P(A|B,E)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ts val="231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31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231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.95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>
                        <a:lnSpc>
                          <a:spcPts val="199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99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99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.94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10160" algn="ctr">
                        <a:lnSpc>
                          <a:spcPts val="199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99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199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.29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10160" algn="ctr">
                        <a:lnSpc>
                          <a:spcPts val="21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217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217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.001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903492" y="4561634"/>
          <a:ext cx="1294130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P(J|A)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147320" marR="130810">
                        <a:lnSpc>
                          <a:spcPts val="201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2205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.90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9715">
                        <a:lnSpc>
                          <a:spcPts val="220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.05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7414559" y="4593409"/>
          <a:ext cx="1294130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50" b="1" dirty="0">
                          <a:latin typeface="Times New Roman"/>
                          <a:cs typeface="Times New Roman"/>
                        </a:rPr>
                        <a:t>P(M|A)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153670" marR="124460">
                        <a:lnSpc>
                          <a:spcPts val="2010"/>
                        </a:lnSpc>
                        <a:spcBef>
                          <a:spcPts val="60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  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205"/>
                        </a:lnSpc>
                        <a:spcBef>
                          <a:spcPts val="11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9235">
                        <a:lnSpc>
                          <a:spcPts val="220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.01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C96F1B18-0A2B-4173-A354-5F46595EA86D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872D551-24C3-432E-9BE2-D8AF84A6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45" dirty="0"/>
              <a:t>The</a:t>
            </a:r>
            <a:r>
              <a:rPr spc="240" dirty="0"/>
              <a:t> </a:t>
            </a:r>
            <a:r>
              <a:rPr spc="100" dirty="0"/>
              <a:t>Markov</a:t>
            </a:r>
            <a:r>
              <a:rPr spc="254" dirty="0"/>
              <a:t> </a:t>
            </a:r>
            <a:r>
              <a:rPr spc="40" dirty="0"/>
              <a:t>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686054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0" dirty="0">
                <a:latin typeface="Tahoma"/>
                <a:cs typeface="Tahoma"/>
              </a:rPr>
              <a:t>With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Sprinkler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true,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solidFill>
                  <a:srgbClr val="990099"/>
                </a:solidFill>
                <a:latin typeface="Bookman Old Style"/>
                <a:cs typeface="Bookman Old Style"/>
              </a:rPr>
              <a:t>etGrass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true</a:t>
            </a:r>
            <a:r>
              <a:rPr sz="2050" spc="-40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there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are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four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states: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31542" y="1908428"/>
            <a:ext cx="2315845" cy="1603375"/>
            <a:chOff x="2331542" y="1908428"/>
            <a:chExt cx="2315845" cy="1603375"/>
          </a:xfrm>
        </p:grpSpPr>
        <p:sp>
          <p:nvSpPr>
            <p:cNvPr id="5" name="object 5"/>
            <p:cNvSpPr/>
            <p:nvPr/>
          </p:nvSpPr>
          <p:spPr>
            <a:xfrm>
              <a:off x="2341384" y="1918271"/>
              <a:ext cx="2296160" cy="1583690"/>
            </a:xfrm>
            <a:custGeom>
              <a:avLst/>
              <a:gdLst/>
              <a:ahLst/>
              <a:cxnLst/>
              <a:rect l="l" t="t" r="r" b="b"/>
              <a:pathLst>
                <a:path w="2296160" h="1583689">
                  <a:moveTo>
                    <a:pt x="2295664" y="1583220"/>
                  </a:moveTo>
                  <a:lnTo>
                    <a:pt x="2295664" y="0"/>
                  </a:lnTo>
                  <a:lnTo>
                    <a:pt x="0" y="0"/>
                  </a:lnTo>
                  <a:lnTo>
                    <a:pt x="0" y="1583220"/>
                  </a:lnTo>
                  <a:lnTo>
                    <a:pt x="2295664" y="1583220"/>
                  </a:lnTo>
                  <a:close/>
                </a:path>
                <a:path w="2296160" h="1583689">
                  <a:moveTo>
                    <a:pt x="1013244" y="315645"/>
                  </a:moveTo>
                  <a:lnTo>
                    <a:pt x="641388" y="649363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5759" y="2460485"/>
              <a:ext cx="140335" cy="131445"/>
            </a:xfrm>
            <a:custGeom>
              <a:avLst/>
              <a:gdLst/>
              <a:ahLst/>
              <a:cxnLst/>
              <a:rect l="l" t="t" r="r" b="b"/>
              <a:pathLst>
                <a:path w="140335" h="131444">
                  <a:moveTo>
                    <a:pt x="0" y="131394"/>
                  </a:moveTo>
                  <a:lnTo>
                    <a:pt x="139763" y="61252"/>
                  </a:lnTo>
                  <a:lnTo>
                    <a:pt x="84797" y="0"/>
                  </a:lnTo>
                  <a:lnTo>
                    <a:pt x="0" y="131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2772" y="2219616"/>
              <a:ext cx="1111250" cy="348615"/>
            </a:xfrm>
            <a:custGeom>
              <a:avLst/>
              <a:gdLst/>
              <a:ahLst/>
              <a:cxnLst/>
              <a:rect l="l" t="t" r="r" b="b"/>
              <a:pathLst>
                <a:path w="1111250" h="348614">
                  <a:moveTo>
                    <a:pt x="97294" y="299186"/>
                  </a:moveTo>
                  <a:lnTo>
                    <a:pt x="0" y="348018"/>
                  </a:lnTo>
                  <a:lnTo>
                    <a:pt x="59029" y="256552"/>
                  </a:lnTo>
                </a:path>
                <a:path w="1111250" h="348614">
                  <a:moveTo>
                    <a:pt x="700798" y="0"/>
                  </a:moveTo>
                  <a:lnTo>
                    <a:pt x="1110792" y="348018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79595" y="2462123"/>
              <a:ext cx="142240" cy="129539"/>
            </a:xfrm>
            <a:custGeom>
              <a:avLst/>
              <a:gdLst/>
              <a:ahLst/>
              <a:cxnLst/>
              <a:rect l="l" t="t" r="r" b="b"/>
              <a:pathLst>
                <a:path w="142239" h="129539">
                  <a:moveTo>
                    <a:pt x="0" y="62738"/>
                  </a:moveTo>
                  <a:lnTo>
                    <a:pt x="141643" y="128993"/>
                  </a:lnTo>
                  <a:lnTo>
                    <a:pt x="53251" y="0"/>
                  </a:lnTo>
                  <a:lnTo>
                    <a:pt x="0" y="62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7535" y="2477833"/>
              <a:ext cx="1106170" cy="614680"/>
            </a:xfrm>
            <a:custGeom>
              <a:avLst/>
              <a:gdLst/>
              <a:ahLst/>
              <a:cxnLst/>
              <a:rect l="l" t="t" r="r" b="b"/>
              <a:pathLst>
                <a:path w="1106170" h="614680">
                  <a:moveTo>
                    <a:pt x="1044498" y="0"/>
                  </a:moveTo>
                  <a:lnTo>
                    <a:pt x="1106030" y="89801"/>
                  </a:lnTo>
                  <a:lnTo>
                    <a:pt x="1007427" y="43675"/>
                  </a:lnTo>
                </a:path>
                <a:path w="1106170" h="614680">
                  <a:moveTo>
                    <a:pt x="0" y="371081"/>
                  </a:moveTo>
                  <a:lnTo>
                    <a:pt x="286042" y="614222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9633" y="2986493"/>
              <a:ext cx="141605" cy="129539"/>
            </a:xfrm>
            <a:custGeom>
              <a:avLst/>
              <a:gdLst/>
              <a:ahLst/>
              <a:cxnLst/>
              <a:rect l="l" t="t" r="r" b="b"/>
              <a:pathLst>
                <a:path w="141604" h="129539">
                  <a:moveTo>
                    <a:pt x="0" y="62699"/>
                  </a:moveTo>
                  <a:lnTo>
                    <a:pt x="141592" y="129057"/>
                  </a:lnTo>
                  <a:lnTo>
                    <a:pt x="53289" y="0"/>
                  </a:lnTo>
                  <a:lnTo>
                    <a:pt x="0" y="6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5000" y="2810776"/>
              <a:ext cx="918844" cy="281305"/>
            </a:xfrm>
            <a:custGeom>
              <a:avLst/>
              <a:gdLst/>
              <a:ahLst/>
              <a:cxnLst/>
              <a:rect l="l" t="t" r="r" b="b"/>
              <a:pathLst>
                <a:path w="918845" h="281305">
                  <a:moveTo>
                    <a:pt x="37109" y="191427"/>
                  </a:moveTo>
                  <a:lnTo>
                    <a:pt x="98577" y="281279"/>
                  </a:lnTo>
                  <a:lnTo>
                    <a:pt x="0" y="235077"/>
                  </a:lnTo>
                </a:path>
                <a:path w="918845" h="281305">
                  <a:moveTo>
                    <a:pt x="918565" y="0"/>
                  </a:moveTo>
                  <a:lnTo>
                    <a:pt x="575322" y="271741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1874" y="2979140"/>
              <a:ext cx="144145" cy="126364"/>
            </a:xfrm>
            <a:custGeom>
              <a:avLst/>
              <a:gdLst/>
              <a:ahLst/>
              <a:cxnLst/>
              <a:rect l="l" t="t" r="r" b="b"/>
              <a:pathLst>
                <a:path w="144145" h="126364">
                  <a:moveTo>
                    <a:pt x="0" y="125895"/>
                  </a:moveTo>
                  <a:lnTo>
                    <a:pt x="143814" y="64516"/>
                  </a:lnTo>
                  <a:lnTo>
                    <a:pt x="92735" y="0"/>
                  </a:lnTo>
                  <a:lnTo>
                    <a:pt x="0" y="1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0322" y="2994863"/>
              <a:ext cx="100330" cy="88265"/>
            </a:xfrm>
            <a:custGeom>
              <a:avLst/>
              <a:gdLst/>
              <a:ahLst/>
              <a:cxnLst/>
              <a:rect l="l" t="t" r="r" b="b"/>
              <a:pathLst>
                <a:path w="100329" h="88264">
                  <a:moveTo>
                    <a:pt x="100126" y="44919"/>
                  </a:moveTo>
                  <a:lnTo>
                    <a:pt x="0" y="87655"/>
                  </a:lnTo>
                  <a:lnTo>
                    <a:pt x="64566" y="0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30372" y="1994115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4">
                  <a:moveTo>
                    <a:pt x="0" y="167081"/>
                  </a:moveTo>
                  <a:lnTo>
                    <a:pt x="22378" y="232119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lnTo>
                    <a:pt x="563721" y="133407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0372" y="1994115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4">
                  <a:moveTo>
                    <a:pt x="569506" y="167081"/>
                  </a:moveTo>
                  <a:lnTo>
                    <a:pt x="547129" y="102044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lnTo>
                    <a:pt x="5785" y="200754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close/>
                </a:path>
              </a:pathLst>
            </a:custGeom>
            <a:ln w="9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68903" y="2051265"/>
            <a:ext cx="48450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Cloudy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66857" y="2560472"/>
            <a:ext cx="579755" cy="344805"/>
            <a:chOff x="3966857" y="2560472"/>
            <a:chExt cx="579755" cy="344805"/>
          </a:xfrm>
        </p:grpSpPr>
        <p:sp>
          <p:nvSpPr>
            <p:cNvPr id="18" name="object 18"/>
            <p:cNvSpPr/>
            <p:nvPr/>
          </p:nvSpPr>
          <p:spPr>
            <a:xfrm>
              <a:off x="3971937" y="2565552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4">
                  <a:moveTo>
                    <a:pt x="0" y="167081"/>
                  </a:moveTo>
                  <a:lnTo>
                    <a:pt x="22376" y="232119"/>
                  </a:lnTo>
                  <a:lnTo>
                    <a:pt x="48629" y="260502"/>
                  </a:lnTo>
                  <a:lnTo>
                    <a:pt x="83399" y="285232"/>
                  </a:lnTo>
                  <a:lnTo>
                    <a:pt x="125540" y="305636"/>
                  </a:lnTo>
                  <a:lnTo>
                    <a:pt x="173909" y="321043"/>
                  </a:lnTo>
                  <a:lnTo>
                    <a:pt x="227359" y="330780"/>
                  </a:lnTo>
                  <a:lnTo>
                    <a:pt x="284746" y="334175"/>
                  </a:lnTo>
                  <a:lnTo>
                    <a:pt x="342134" y="330780"/>
                  </a:lnTo>
                  <a:lnTo>
                    <a:pt x="395586" y="321043"/>
                  </a:lnTo>
                  <a:lnTo>
                    <a:pt x="443956" y="305636"/>
                  </a:lnTo>
                  <a:lnTo>
                    <a:pt x="486100" y="285232"/>
                  </a:lnTo>
                  <a:lnTo>
                    <a:pt x="520872" y="260502"/>
                  </a:lnTo>
                  <a:lnTo>
                    <a:pt x="547127" y="232119"/>
                  </a:lnTo>
                  <a:lnTo>
                    <a:pt x="569506" y="167081"/>
                  </a:lnTo>
                  <a:lnTo>
                    <a:pt x="563720" y="133407"/>
                  </a:lnTo>
                  <a:lnTo>
                    <a:pt x="520872" y="73663"/>
                  </a:lnTo>
                  <a:lnTo>
                    <a:pt x="486100" y="48936"/>
                  </a:lnTo>
                  <a:lnTo>
                    <a:pt x="443956" y="28534"/>
                  </a:lnTo>
                  <a:lnTo>
                    <a:pt x="395586" y="13129"/>
                  </a:lnTo>
                  <a:lnTo>
                    <a:pt x="342134" y="3394"/>
                  </a:lnTo>
                  <a:lnTo>
                    <a:pt x="284746" y="0"/>
                  </a:lnTo>
                  <a:lnTo>
                    <a:pt x="227359" y="3394"/>
                  </a:lnTo>
                  <a:lnTo>
                    <a:pt x="173909" y="13129"/>
                  </a:lnTo>
                  <a:lnTo>
                    <a:pt x="125540" y="28534"/>
                  </a:lnTo>
                  <a:lnTo>
                    <a:pt x="83399" y="48936"/>
                  </a:lnTo>
                  <a:lnTo>
                    <a:pt x="48629" y="73663"/>
                  </a:lnTo>
                  <a:lnTo>
                    <a:pt x="22376" y="102044"/>
                  </a:lnTo>
                  <a:lnTo>
                    <a:pt x="0" y="1670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71937" y="2565552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4">
                  <a:moveTo>
                    <a:pt x="569506" y="167081"/>
                  </a:moveTo>
                  <a:lnTo>
                    <a:pt x="547127" y="102044"/>
                  </a:lnTo>
                  <a:lnTo>
                    <a:pt x="520872" y="73663"/>
                  </a:lnTo>
                  <a:lnTo>
                    <a:pt x="486100" y="48936"/>
                  </a:lnTo>
                  <a:lnTo>
                    <a:pt x="443956" y="28534"/>
                  </a:lnTo>
                  <a:lnTo>
                    <a:pt x="395586" y="13129"/>
                  </a:lnTo>
                  <a:lnTo>
                    <a:pt x="342134" y="3394"/>
                  </a:lnTo>
                  <a:lnTo>
                    <a:pt x="284746" y="0"/>
                  </a:lnTo>
                  <a:lnTo>
                    <a:pt x="227359" y="3394"/>
                  </a:lnTo>
                  <a:lnTo>
                    <a:pt x="173909" y="13129"/>
                  </a:lnTo>
                  <a:lnTo>
                    <a:pt x="125540" y="28534"/>
                  </a:lnTo>
                  <a:lnTo>
                    <a:pt x="83399" y="48936"/>
                  </a:lnTo>
                  <a:lnTo>
                    <a:pt x="48629" y="73663"/>
                  </a:lnTo>
                  <a:lnTo>
                    <a:pt x="22376" y="102044"/>
                  </a:lnTo>
                  <a:lnTo>
                    <a:pt x="0" y="167081"/>
                  </a:lnTo>
                  <a:lnTo>
                    <a:pt x="5784" y="200754"/>
                  </a:lnTo>
                  <a:lnTo>
                    <a:pt x="48629" y="260502"/>
                  </a:lnTo>
                  <a:lnTo>
                    <a:pt x="83399" y="285232"/>
                  </a:lnTo>
                  <a:lnTo>
                    <a:pt x="125540" y="305636"/>
                  </a:lnTo>
                  <a:lnTo>
                    <a:pt x="173909" y="321043"/>
                  </a:lnTo>
                  <a:lnTo>
                    <a:pt x="227359" y="330780"/>
                  </a:lnTo>
                  <a:lnTo>
                    <a:pt x="284746" y="334175"/>
                  </a:lnTo>
                  <a:lnTo>
                    <a:pt x="342134" y="330780"/>
                  </a:lnTo>
                  <a:lnTo>
                    <a:pt x="395586" y="321043"/>
                  </a:lnTo>
                  <a:lnTo>
                    <a:pt x="443956" y="305636"/>
                  </a:lnTo>
                  <a:lnTo>
                    <a:pt x="486100" y="285232"/>
                  </a:lnTo>
                  <a:lnTo>
                    <a:pt x="520872" y="260502"/>
                  </a:lnTo>
                  <a:lnTo>
                    <a:pt x="547127" y="232119"/>
                  </a:lnTo>
                  <a:lnTo>
                    <a:pt x="569506" y="167081"/>
                  </a:lnTo>
                  <a:close/>
                </a:path>
              </a:pathLst>
            </a:custGeom>
            <a:ln w="9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05160" y="2622715"/>
            <a:ext cx="32448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Rain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36825" y="2562034"/>
            <a:ext cx="765175" cy="370205"/>
            <a:chOff x="2436825" y="2562034"/>
            <a:chExt cx="765175" cy="37020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1429" y="2576639"/>
              <a:ext cx="735749" cy="3409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51430" y="2576639"/>
              <a:ext cx="735965" cy="340995"/>
            </a:xfrm>
            <a:custGeom>
              <a:avLst/>
              <a:gdLst/>
              <a:ahLst/>
              <a:cxnLst/>
              <a:rect l="l" t="t" r="r" b="b"/>
              <a:pathLst>
                <a:path w="735964" h="340994">
                  <a:moveTo>
                    <a:pt x="735749" y="170484"/>
                  </a:moveTo>
                  <a:lnTo>
                    <a:pt x="712735" y="110996"/>
                  </a:lnTo>
                  <a:lnTo>
                    <a:pt x="649233" y="60642"/>
                  </a:lnTo>
                  <a:lnTo>
                    <a:pt x="604896" y="40095"/>
                  </a:lnTo>
                  <a:lnTo>
                    <a:pt x="553553" y="23275"/>
                  </a:lnTo>
                  <a:lnTo>
                    <a:pt x="496244" y="10665"/>
                  </a:lnTo>
                  <a:lnTo>
                    <a:pt x="434007" y="2746"/>
                  </a:lnTo>
                  <a:lnTo>
                    <a:pt x="367880" y="0"/>
                  </a:lnTo>
                  <a:lnTo>
                    <a:pt x="301753" y="2746"/>
                  </a:lnTo>
                  <a:lnTo>
                    <a:pt x="239515" y="10665"/>
                  </a:lnTo>
                  <a:lnTo>
                    <a:pt x="182204" y="23275"/>
                  </a:lnTo>
                  <a:lnTo>
                    <a:pt x="130860" y="40095"/>
                  </a:lnTo>
                  <a:lnTo>
                    <a:pt x="86521" y="60642"/>
                  </a:lnTo>
                  <a:lnTo>
                    <a:pt x="50226" y="84437"/>
                  </a:lnTo>
                  <a:lnTo>
                    <a:pt x="5927" y="139839"/>
                  </a:lnTo>
                  <a:lnTo>
                    <a:pt x="0" y="170484"/>
                  </a:lnTo>
                  <a:lnTo>
                    <a:pt x="5927" y="201130"/>
                  </a:lnTo>
                  <a:lnTo>
                    <a:pt x="50226" y="256532"/>
                  </a:lnTo>
                  <a:lnTo>
                    <a:pt x="86521" y="280326"/>
                  </a:lnTo>
                  <a:lnTo>
                    <a:pt x="130860" y="300874"/>
                  </a:lnTo>
                  <a:lnTo>
                    <a:pt x="182204" y="317693"/>
                  </a:lnTo>
                  <a:lnTo>
                    <a:pt x="239515" y="330303"/>
                  </a:lnTo>
                  <a:lnTo>
                    <a:pt x="301753" y="338222"/>
                  </a:lnTo>
                  <a:lnTo>
                    <a:pt x="367880" y="340969"/>
                  </a:lnTo>
                  <a:lnTo>
                    <a:pt x="434007" y="338222"/>
                  </a:lnTo>
                  <a:lnTo>
                    <a:pt x="496244" y="330303"/>
                  </a:lnTo>
                  <a:lnTo>
                    <a:pt x="553553" y="317693"/>
                  </a:lnTo>
                  <a:lnTo>
                    <a:pt x="604896" y="300874"/>
                  </a:lnTo>
                  <a:lnTo>
                    <a:pt x="649233" y="280326"/>
                  </a:lnTo>
                  <a:lnTo>
                    <a:pt x="685525" y="256532"/>
                  </a:lnTo>
                  <a:lnTo>
                    <a:pt x="729822" y="201130"/>
                  </a:lnTo>
                  <a:lnTo>
                    <a:pt x="735749" y="170484"/>
                  </a:lnTo>
                  <a:close/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16251" y="2637193"/>
            <a:ext cx="610870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Sprinkler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20415" y="3038690"/>
            <a:ext cx="598805" cy="363855"/>
            <a:chOff x="3220415" y="3038690"/>
            <a:chExt cx="598805" cy="36385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019" y="3053295"/>
              <a:ext cx="569506" cy="3341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35020" y="3053295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569506" y="167081"/>
                  </a:moveTo>
                  <a:lnTo>
                    <a:pt x="547129" y="102044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lnTo>
                    <a:pt x="5785" y="200754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close/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24059" y="3034690"/>
            <a:ext cx="417195" cy="3587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080" indent="41910">
              <a:lnSpc>
                <a:spcPts val="1190"/>
              </a:lnSpc>
              <a:spcBef>
                <a:spcPts val="340"/>
              </a:spcBef>
            </a:pPr>
            <a:r>
              <a:rPr sz="1200" spc="-5" dirty="0">
                <a:latin typeface="Arial"/>
                <a:cs typeface="Arial"/>
              </a:rPr>
              <a:t>Wet 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Grass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18810" y="4283252"/>
            <a:ext cx="2315845" cy="1603375"/>
            <a:chOff x="5418810" y="4283252"/>
            <a:chExt cx="2315845" cy="1603375"/>
          </a:xfrm>
        </p:grpSpPr>
        <p:sp>
          <p:nvSpPr>
            <p:cNvPr id="30" name="object 30"/>
            <p:cNvSpPr/>
            <p:nvPr/>
          </p:nvSpPr>
          <p:spPr>
            <a:xfrm>
              <a:off x="5428653" y="4293095"/>
              <a:ext cx="2296160" cy="1583690"/>
            </a:xfrm>
            <a:custGeom>
              <a:avLst/>
              <a:gdLst/>
              <a:ahLst/>
              <a:cxnLst/>
              <a:rect l="l" t="t" r="r" b="b"/>
              <a:pathLst>
                <a:path w="2296159" h="1583689">
                  <a:moveTo>
                    <a:pt x="2295664" y="1583220"/>
                  </a:moveTo>
                  <a:lnTo>
                    <a:pt x="2295664" y="0"/>
                  </a:lnTo>
                  <a:lnTo>
                    <a:pt x="0" y="0"/>
                  </a:lnTo>
                  <a:lnTo>
                    <a:pt x="0" y="1583220"/>
                  </a:lnTo>
                  <a:lnTo>
                    <a:pt x="2295664" y="1583220"/>
                  </a:lnTo>
                  <a:close/>
                </a:path>
                <a:path w="2296159" h="1583689">
                  <a:moveTo>
                    <a:pt x="1013244" y="315645"/>
                  </a:moveTo>
                  <a:lnTo>
                    <a:pt x="641388" y="649363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43028" y="4835321"/>
              <a:ext cx="140335" cy="131445"/>
            </a:xfrm>
            <a:custGeom>
              <a:avLst/>
              <a:gdLst/>
              <a:ahLst/>
              <a:cxnLst/>
              <a:rect l="l" t="t" r="r" b="b"/>
              <a:pathLst>
                <a:path w="140335" h="131445">
                  <a:moveTo>
                    <a:pt x="0" y="131381"/>
                  </a:moveTo>
                  <a:lnTo>
                    <a:pt x="139763" y="61239"/>
                  </a:lnTo>
                  <a:lnTo>
                    <a:pt x="84797" y="0"/>
                  </a:lnTo>
                  <a:lnTo>
                    <a:pt x="0" y="1313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70041" y="4594440"/>
              <a:ext cx="1111250" cy="348615"/>
            </a:xfrm>
            <a:custGeom>
              <a:avLst/>
              <a:gdLst/>
              <a:ahLst/>
              <a:cxnLst/>
              <a:rect l="l" t="t" r="r" b="b"/>
              <a:pathLst>
                <a:path w="1111250" h="348614">
                  <a:moveTo>
                    <a:pt x="97294" y="299186"/>
                  </a:moveTo>
                  <a:lnTo>
                    <a:pt x="0" y="348018"/>
                  </a:lnTo>
                  <a:lnTo>
                    <a:pt x="59029" y="256552"/>
                  </a:lnTo>
                </a:path>
                <a:path w="1111250" h="348614">
                  <a:moveTo>
                    <a:pt x="700798" y="0"/>
                  </a:moveTo>
                  <a:lnTo>
                    <a:pt x="1110792" y="348018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66864" y="4836947"/>
              <a:ext cx="142240" cy="129539"/>
            </a:xfrm>
            <a:custGeom>
              <a:avLst/>
              <a:gdLst/>
              <a:ahLst/>
              <a:cxnLst/>
              <a:rect l="l" t="t" r="r" b="b"/>
              <a:pathLst>
                <a:path w="142240" h="129539">
                  <a:moveTo>
                    <a:pt x="0" y="62738"/>
                  </a:moveTo>
                  <a:lnTo>
                    <a:pt x="141643" y="128993"/>
                  </a:lnTo>
                  <a:lnTo>
                    <a:pt x="53251" y="0"/>
                  </a:lnTo>
                  <a:lnTo>
                    <a:pt x="0" y="62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74803" y="4852657"/>
              <a:ext cx="1106170" cy="614680"/>
            </a:xfrm>
            <a:custGeom>
              <a:avLst/>
              <a:gdLst/>
              <a:ahLst/>
              <a:cxnLst/>
              <a:rect l="l" t="t" r="r" b="b"/>
              <a:pathLst>
                <a:path w="1106170" h="614679">
                  <a:moveTo>
                    <a:pt x="1044498" y="0"/>
                  </a:moveTo>
                  <a:lnTo>
                    <a:pt x="1106030" y="89801"/>
                  </a:lnTo>
                  <a:lnTo>
                    <a:pt x="1007427" y="43675"/>
                  </a:lnTo>
                </a:path>
                <a:path w="1106170" h="614679">
                  <a:moveTo>
                    <a:pt x="0" y="371081"/>
                  </a:moveTo>
                  <a:lnTo>
                    <a:pt x="286042" y="614222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46901" y="5361317"/>
              <a:ext cx="141605" cy="129539"/>
            </a:xfrm>
            <a:custGeom>
              <a:avLst/>
              <a:gdLst/>
              <a:ahLst/>
              <a:cxnLst/>
              <a:rect l="l" t="t" r="r" b="b"/>
              <a:pathLst>
                <a:path w="141604" h="129539">
                  <a:moveTo>
                    <a:pt x="0" y="62699"/>
                  </a:moveTo>
                  <a:lnTo>
                    <a:pt x="141592" y="129057"/>
                  </a:lnTo>
                  <a:lnTo>
                    <a:pt x="53289" y="0"/>
                  </a:lnTo>
                  <a:lnTo>
                    <a:pt x="0" y="6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2268" y="5185600"/>
              <a:ext cx="918844" cy="281305"/>
            </a:xfrm>
            <a:custGeom>
              <a:avLst/>
              <a:gdLst/>
              <a:ahLst/>
              <a:cxnLst/>
              <a:rect l="l" t="t" r="r" b="b"/>
              <a:pathLst>
                <a:path w="918845" h="281304">
                  <a:moveTo>
                    <a:pt x="37109" y="191427"/>
                  </a:moveTo>
                  <a:lnTo>
                    <a:pt x="98577" y="281279"/>
                  </a:lnTo>
                  <a:lnTo>
                    <a:pt x="0" y="235077"/>
                  </a:lnTo>
                </a:path>
                <a:path w="918845" h="281304">
                  <a:moveTo>
                    <a:pt x="918565" y="0"/>
                  </a:moveTo>
                  <a:lnTo>
                    <a:pt x="575322" y="271741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09130" y="5353964"/>
              <a:ext cx="144145" cy="126364"/>
            </a:xfrm>
            <a:custGeom>
              <a:avLst/>
              <a:gdLst/>
              <a:ahLst/>
              <a:cxnLst/>
              <a:rect l="l" t="t" r="r" b="b"/>
              <a:pathLst>
                <a:path w="144145" h="126364">
                  <a:moveTo>
                    <a:pt x="0" y="125895"/>
                  </a:moveTo>
                  <a:lnTo>
                    <a:pt x="143827" y="64516"/>
                  </a:lnTo>
                  <a:lnTo>
                    <a:pt x="92748" y="0"/>
                  </a:lnTo>
                  <a:lnTo>
                    <a:pt x="0" y="1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37591" y="5369687"/>
              <a:ext cx="100330" cy="88265"/>
            </a:xfrm>
            <a:custGeom>
              <a:avLst/>
              <a:gdLst/>
              <a:ahLst/>
              <a:cxnLst/>
              <a:rect l="l" t="t" r="r" b="b"/>
              <a:pathLst>
                <a:path w="100329" h="88264">
                  <a:moveTo>
                    <a:pt x="100114" y="44919"/>
                  </a:moveTo>
                  <a:lnTo>
                    <a:pt x="0" y="87655"/>
                  </a:lnTo>
                  <a:lnTo>
                    <a:pt x="64566" y="0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17640" y="4368939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0" y="167081"/>
                  </a:moveTo>
                  <a:lnTo>
                    <a:pt x="22378" y="232119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lnTo>
                    <a:pt x="563721" y="133407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17640" y="4368939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569506" y="167081"/>
                  </a:moveTo>
                  <a:lnTo>
                    <a:pt x="547129" y="102044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lnTo>
                    <a:pt x="5785" y="200754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close/>
                </a:path>
              </a:pathLst>
            </a:custGeom>
            <a:ln w="9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356159" y="4426089"/>
            <a:ext cx="48450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Cloudy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54113" y="4935296"/>
            <a:ext cx="579755" cy="344805"/>
            <a:chOff x="7054113" y="4935296"/>
            <a:chExt cx="579755" cy="344805"/>
          </a:xfrm>
        </p:grpSpPr>
        <p:sp>
          <p:nvSpPr>
            <p:cNvPr id="43" name="object 43"/>
            <p:cNvSpPr/>
            <p:nvPr/>
          </p:nvSpPr>
          <p:spPr>
            <a:xfrm>
              <a:off x="7059193" y="4940376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0" y="167081"/>
                  </a:moveTo>
                  <a:lnTo>
                    <a:pt x="22378" y="232119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7" y="330780"/>
                  </a:lnTo>
                  <a:lnTo>
                    <a:pt x="395598" y="321043"/>
                  </a:lnTo>
                  <a:lnTo>
                    <a:pt x="443969" y="305636"/>
                  </a:lnTo>
                  <a:lnTo>
                    <a:pt x="486113" y="285232"/>
                  </a:lnTo>
                  <a:lnTo>
                    <a:pt x="520885" y="260502"/>
                  </a:lnTo>
                  <a:lnTo>
                    <a:pt x="547140" y="232119"/>
                  </a:lnTo>
                  <a:lnTo>
                    <a:pt x="569518" y="167081"/>
                  </a:lnTo>
                  <a:lnTo>
                    <a:pt x="563733" y="133407"/>
                  </a:lnTo>
                  <a:lnTo>
                    <a:pt x="520885" y="73663"/>
                  </a:lnTo>
                  <a:lnTo>
                    <a:pt x="486113" y="48936"/>
                  </a:lnTo>
                  <a:lnTo>
                    <a:pt x="443969" y="28534"/>
                  </a:lnTo>
                  <a:lnTo>
                    <a:pt x="395598" y="13129"/>
                  </a:lnTo>
                  <a:lnTo>
                    <a:pt x="342147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59193" y="4940376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569518" y="167081"/>
                  </a:moveTo>
                  <a:lnTo>
                    <a:pt x="547140" y="102044"/>
                  </a:lnTo>
                  <a:lnTo>
                    <a:pt x="520885" y="73663"/>
                  </a:lnTo>
                  <a:lnTo>
                    <a:pt x="486113" y="48936"/>
                  </a:lnTo>
                  <a:lnTo>
                    <a:pt x="443969" y="28534"/>
                  </a:lnTo>
                  <a:lnTo>
                    <a:pt x="395598" y="13129"/>
                  </a:lnTo>
                  <a:lnTo>
                    <a:pt x="342147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lnTo>
                    <a:pt x="5785" y="200754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7" y="330780"/>
                  </a:lnTo>
                  <a:lnTo>
                    <a:pt x="395598" y="321043"/>
                  </a:lnTo>
                  <a:lnTo>
                    <a:pt x="443969" y="305636"/>
                  </a:lnTo>
                  <a:lnTo>
                    <a:pt x="486113" y="285232"/>
                  </a:lnTo>
                  <a:lnTo>
                    <a:pt x="520885" y="260502"/>
                  </a:lnTo>
                  <a:lnTo>
                    <a:pt x="547140" y="232119"/>
                  </a:lnTo>
                  <a:lnTo>
                    <a:pt x="569518" y="167081"/>
                  </a:lnTo>
                  <a:close/>
                </a:path>
              </a:pathLst>
            </a:custGeom>
            <a:ln w="9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192429" y="4997539"/>
            <a:ext cx="32448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Rain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524093" y="4936858"/>
            <a:ext cx="765175" cy="370205"/>
            <a:chOff x="5524093" y="4936858"/>
            <a:chExt cx="765175" cy="37020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8698" y="4951463"/>
              <a:ext cx="735749" cy="34096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538698" y="4951463"/>
              <a:ext cx="735965" cy="340995"/>
            </a:xfrm>
            <a:custGeom>
              <a:avLst/>
              <a:gdLst/>
              <a:ahLst/>
              <a:cxnLst/>
              <a:rect l="l" t="t" r="r" b="b"/>
              <a:pathLst>
                <a:path w="735964" h="340995">
                  <a:moveTo>
                    <a:pt x="735749" y="170484"/>
                  </a:moveTo>
                  <a:lnTo>
                    <a:pt x="712733" y="110996"/>
                  </a:lnTo>
                  <a:lnTo>
                    <a:pt x="649227" y="60642"/>
                  </a:lnTo>
                  <a:lnTo>
                    <a:pt x="604889" y="40095"/>
                  </a:lnTo>
                  <a:lnTo>
                    <a:pt x="553544" y="23275"/>
                  </a:lnTo>
                  <a:lnTo>
                    <a:pt x="496233" y="10665"/>
                  </a:lnTo>
                  <a:lnTo>
                    <a:pt x="433995" y="2746"/>
                  </a:lnTo>
                  <a:lnTo>
                    <a:pt x="367868" y="0"/>
                  </a:lnTo>
                  <a:lnTo>
                    <a:pt x="301741" y="2746"/>
                  </a:lnTo>
                  <a:lnTo>
                    <a:pt x="239504" y="10665"/>
                  </a:lnTo>
                  <a:lnTo>
                    <a:pt x="182195" y="23275"/>
                  </a:lnTo>
                  <a:lnTo>
                    <a:pt x="130852" y="40095"/>
                  </a:lnTo>
                  <a:lnTo>
                    <a:pt x="86515" y="60642"/>
                  </a:lnTo>
                  <a:lnTo>
                    <a:pt x="50223" y="84437"/>
                  </a:lnTo>
                  <a:lnTo>
                    <a:pt x="5926" y="139839"/>
                  </a:lnTo>
                  <a:lnTo>
                    <a:pt x="0" y="170484"/>
                  </a:lnTo>
                  <a:lnTo>
                    <a:pt x="5926" y="201130"/>
                  </a:lnTo>
                  <a:lnTo>
                    <a:pt x="50223" y="256532"/>
                  </a:lnTo>
                  <a:lnTo>
                    <a:pt x="86515" y="280326"/>
                  </a:lnTo>
                  <a:lnTo>
                    <a:pt x="130852" y="300874"/>
                  </a:lnTo>
                  <a:lnTo>
                    <a:pt x="182195" y="317693"/>
                  </a:lnTo>
                  <a:lnTo>
                    <a:pt x="239504" y="330303"/>
                  </a:lnTo>
                  <a:lnTo>
                    <a:pt x="301741" y="338222"/>
                  </a:lnTo>
                  <a:lnTo>
                    <a:pt x="367868" y="340969"/>
                  </a:lnTo>
                  <a:lnTo>
                    <a:pt x="433995" y="338222"/>
                  </a:lnTo>
                  <a:lnTo>
                    <a:pt x="496233" y="330303"/>
                  </a:lnTo>
                  <a:lnTo>
                    <a:pt x="553544" y="317693"/>
                  </a:lnTo>
                  <a:lnTo>
                    <a:pt x="604889" y="300874"/>
                  </a:lnTo>
                  <a:lnTo>
                    <a:pt x="649227" y="280326"/>
                  </a:lnTo>
                  <a:lnTo>
                    <a:pt x="685522" y="256532"/>
                  </a:lnTo>
                  <a:lnTo>
                    <a:pt x="729822" y="201130"/>
                  </a:lnTo>
                  <a:lnTo>
                    <a:pt x="735749" y="170484"/>
                  </a:lnTo>
                  <a:close/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603519" y="5012004"/>
            <a:ext cx="610870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Sprinkler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307683" y="5413514"/>
            <a:ext cx="598805" cy="363855"/>
            <a:chOff x="6307683" y="5413514"/>
            <a:chExt cx="598805" cy="363855"/>
          </a:xfrm>
        </p:grpSpPr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2288" y="5428119"/>
              <a:ext cx="569506" cy="33417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322288" y="5428119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569506" y="167081"/>
                  </a:moveTo>
                  <a:lnTo>
                    <a:pt x="547129" y="102044"/>
                  </a:lnTo>
                  <a:lnTo>
                    <a:pt x="520875" y="73663"/>
                  </a:lnTo>
                  <a:lnTo>
                    <a:pt x="486105" y="48936"/>
                  </a:lnTo>
                  <a:lnTo>
                    <a:pt x="443962" y="28534"/>
                  </a:lnTo>
                  <a:lnTo>
                    <a:pt x="395591" y="13129"/>
                  </a:lnTo>
                  <a:lnTo>
                    <a:pt x="342138" y="3394"/>
                  </a:lnTo>
                  <a:lnTo>
                    <a:pt x="284746" y="0"/>
                  </a:lnTo>
                  <a:lnTo>
                    <a:pt x="227359" y="3394"/>
                  </a:lnTo>
                  <a:lnTo>
                    <a:pt x="173909" y="13129"/>
                  </a:lnTo>
                  <a:lnTo>
                    <a:pt x="125540" y="28534"/>
                  </a:lnTo>
                  <a:lnTo>
                    <a:pt x="83399" y="48936"/>
                  </a:lnTo>
                  <a:lnTo>
                    <a:pt x="48629" y="73663"/>
                  </a:lnTo>
                  <a:lnTo>
                    <a:pt x="22376" y="102044"/>
                  </a:lnTo>
                  <a:lnTo>
                    <a:pt x="0" y="167081"/>
                  </a:lnTo>
                  <a:lnTo>
                    <a:pt x="5784" y="200754"/>
                  </a:lnTo>
                  <a:lnTo>
                    <a:pt x="48629" y="260502"/>
                  </a:lnTo>
                  <a:lnTo>
                    <a:pt x="83399" y="285232"/>
                  </a:lnTo>
                  <a:lnTo>
                    <a:pt x="125540" y="305636"/>
                  </a:lnTo>
                  <a:lnTo>
                    <a:pt x="173909" y="321043"/>
                  </a:lnTo>
                  <a:lnTo>
                    <a:pt x="227359" y="330780"/>
                  </a:lnTo>
                  <a:lnTo>
                    <a:pt x="284746" y="334175"/>
                  </a:lnTo>
                  <a:lnTo>
                    <a:pt x="342138" y="330780"/>
                  </a:lnTo>
                  <a:lnTo>
                    <a:pt x="395591" y="321043"/>
                  </a:lnTo>
                  <a:lnTo>
                    <a:pt x="443962" y="305636"/>
                  </a:lnTo>
                  <a:lnTo>
                    <a:pt x="486105" y="285232"/>
                  </a:lnTo>
                  <a:lnTo>
                    <a:pt x="520875" y="260502"/>
                  </a:lnTo>
                  <a:lnTo>
                    <a:pt x="547129" y="232119"/>
                  </a:lnTo>
                  <a:lnTo>
                    <a:pt x="569506" y="167081"/>
                  </a:lnTo>
                  <a:close/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411328" y="5409514"/>
            <a:ext cx="417195" cy="3587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080" indent="41910">
              <a:lnSpc>
                <a:spcPts val="1190"/>
              </a:lnSpc>
              <a:spcBef>
                <a:spcPts val="340"/>
              </a:spcBef>
            </a:pPr>
            <a:r>
              <a:rPr sz="1200" spc="-5" dirty="0">
                <a:latin typeface="Arial"/>
                <a:cs typeface="Arial"/>
              </a:rPr>
              <a:t>Wet 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Grass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331542" y="4283252"/>
            <a:ext cx="2315845" cy="1603375"/>
            <a:chOff x="2331542" y="4283252"/>
            <a:chExt cx="2315845" cy="1603375"/>
          </a:xfrm>
        </p:grpSpPr>
        <p:sp>
          <p:nvSpPr>
            <p:cNvPr id="55" name="object 55"/>
            <p:cNvSpPr/>
            <p:nvPr/>
          </p:nvSpPr>
          <p:spPr>
            <a:xfrm>
              <a:off x="2341384" y="4293095"/>
              <a:ext cx="2296160" cy="1583690"/>
            </a:xfrm>
            <a:custGeom>
              <a:avLst/>
              <a:gdLst/>
              <a:ahLst/>
              <a:cxnLst/>
              <a:rect l="l" t="t" r="r" b="b"/>
              <a:pathLst>
                <a:path w="2296160" h="1583689">
                  <a:moveTo>
                    <a:pt x="2295664" y="1583220"/>
                  </a:moveTo>
                  <a:lnTo>
                    <a:pt x="2295664" y="0"/>
                  </a:lnTo>
                  <a:lnTo>
                    <a:pt x="0" y="0"/>
                  </a:lnTo>
                  <a:lnTo>
                    <a:pt x="0" y="1583220"/>
                  </a:lnTo>
                  <a:lnTo>
                    <a:pt x="2295664" y="1583220"/>
                  </a:lnTo>
                  <a:close/>
                </a:path>
                <a:path w="2296160" h="1583689">
                  <a:moveTo>
                    <a:pt x="1013244" y="315645"/>
                  </a:moveTo>
                  <a:lnTo>
                    <a:pt x="641388" y="649363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55759" y="4835321"/>
              <a:ext cx="140335" cy="131445"/>
            </a:xfrm>
            <a:custGeom>
              <a:avLst/>
              <a:gdLst/>
              <a:ahLst/>
              <a:cxnLst/>
              <a:rect l="l" t="t" r="r" b="b"/>
              <a:pathLst>
                <a:path w="140335" h="131445">
                  <a:moveTo>
                    <a:pt x="0" y="131381"/>
                  </a:moveTo>
                  <a:lnTo>
                    <a:pt x="139763" y="61239"/>
                  </a:lnTo>
                  <a:lnTo>
                    <a:pt x="84797" y="0"/>
                  </a:lnTo>
                  <a:lnTo>
                    <a:pt x="0" y="1313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82772" y="4594440"/>
              <a:ext cx="1111250" cy="348615"/>
            </a:xfrm>
            <a:custGeom>
              <a:avLst/>
              <a:gdLst/>
              <a:ahLst/>
              <a:cxnLst/>
              <a:rect l="l" t="t" r="r" b="b"/>
              <a:pathLst>
                <a:path w="1111250" h="348614">
                  <a:moveTo>
                    <a:pt x="97294" y="299186"/>
                  </a:moveTo>
                  <a:lnTo>
                    <a:pt x="0" y="348018"/>
                  </a:lnTo>
                  <a:lnTo>
                    <a:pt x="59029" y="256552"/>
                  </a:lnTo>
                </a:path>
                <a:path w="1111250" h="348614">
                  <a:moveTo>
                    <a:pt x="700798" y="0"/>
                  </a:moveTo>
                  <a:lnTo>
                    <a:pt x="1110792" y="348018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79595" y="4836947"/>
              <a:ext cx="142240" cy="129539"/>
            </a:xfrm>
            <a:custGeom>
              <a:avLst/>
              <a:gdLst/>
              <a:ahLst/>
              <a:cxnLst/>
              <a:rect l="l" t="t" r="r" b="b"/>
              <a:pathLst>
                <a:path w="142239" h="129539">
                  <a:moveTo>
                    <a:pt x="0" y="62738"/>
                  </a:moveTo>
                  <a:lnTo>
                    <a:pt x="141643" y="128993"/>
                  </a:lnTo>
                  <a:lnTo>
                    <a:pt x="53251" y="0"/>
                  </a:lnTo>
                  <a:lnTo>
                    <a:pt x="0" y="62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87535" y="4852657"/>
              <a:ext cx="1106170" cy="614680"/>
            </a:xfrm>
            <a:custGeom>
              <a:avLst/>
              <a:gdLst/>
              <a:ahLst/>
              <a:cxnLst/>
              <a:rect l="l" t="t" r="r" b="b"/>
              <a:pathLst>
                <a:path w="1106170" h="614679">
                  <a:moveTo>
                    <a:pt x="1044498" y="0"/>
                  </a:moveTo>
                  <a:lnTo>
                    <a:pt x="1106030" y="89801"/>
                  </a:lnTo>
                  <a:lnTo>
                    <a:pt x="1007427" y="43675"/>
                  </a:lnTo>
                </a:path>
                <a:path w="1106170" h="614679">
                  <a:moveTo>
                    <a:pt x="0" y="371081"/>
                  </a:moveTo>
                  <a:lnTo>
                    <a:pt x="286042" y="614222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59633" y="5361317"/>
              <a:ext cx="141605" cy="129539"/>
            </a:xfrm>
            <a:custGeom>
              <a:avLst/>
              <a:gdLst/>
              <a:ahLst/>
              <a:cxnLst/>
              <a:rect l="l" t="t" r="r" b="b"/>
              <a:pathLst>
                <a:path w="141604" h="129539">
                  <a:moveTo>
                    <a:pt x="0" y="62699"/>
                  </a:moveTo>
                  <a:lnTo>
                    <a:pt x="141592" y="129057"/>
                  </a:lnTo>
                  <a:lnTo>
                    <a:pt x="53289" y="0"/>
                  </a:lnTo>
                  <a:lnTo>
                    <a:pt x="0" y="6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75000" y="5185600"/>
              <a:ext cx="918844" cy="281305"/>
            </a:xfrm>
            <a:custGeom>
              <a:avLst/>
              <a:gdLst/>
              <a:ahLst/>
              <a:cxnLst/>
              <a:rect l="l" t="t" r="r" b="b"/>
              <a:pathLst>
                <a:path w="918845" h="281304">
                  <a:moveTo>
                    <a:pt x="37109" y="191427"/>
                  </a:moveTo>
                  <a:lnTo>
                    <a:pt x="98577" y="281279"/>
                  </a:lnTo>
                  <a:lnTo>
                    <a:pt x="0" y="235077"/>
                  </a:lnTo>
                </a:path>
                <a:path w="918845" h="281304">
                  <a:moveTo>
                    <a:pt x="918565" y="0"/>
                  </a:moveTo>
                  <a:lnTo>
                    <a:pt x="575322" y="271741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21874" y="5353964"/>
              <a:ext cx="144145" cy="126364"/>
            </a:xfrm>
            <a:custGeom>
              <a:avLst/>
              <a:gdLst/>
              <a:ahLst/>
              <a:cxnLst/>
              <a:rect l="l" t="t" r="r" b="b"/>
              <a:pathLst>
                <a:path w="144145" h="126364">
                  <a:moveTo>
                    <a:pt x="0" y="125895"/>
                  </a:moveTo>
                  <a:lnTo>
                    <a:pt x="143814" y="64516"/>
                  </a:lnTo>
                  <a:lnTo>
                    <a:pt x="92735" y="0"/>
                  </a:lnTo>
                  <a:lnTo>
                    <a:pt x="0" y="1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50322" y="5369687"/>
              <a:ext cx="100330" cy="88265"/>
            </a:xfrm>
            <a:custGeom>
              <a:avLst/>
              <a:gdLst/>
              <a:ahLst/>
              <a:cxnLst/>
              <a:rect l="l" t="t" r="r" b="b"/>
              <a:pathLst>
                <a:path w="100329" h="88264">
                  <a:moveTo>
                    <a:pt x="100126" y="44919"/>
                  </a:moveTo>
                  <a:lnTo>
                    <a:pt x="0" y="87655"/>
                  </a:lnTo>
                  <a:lnTo>
                    <a:pt x="64566" y="0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30372" y="4368939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0" y="167081"/>
                  </a:moveTo>
                  <a:lnTo>
                    <a:pt x="22378" y="232119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lnTo>
                    <a:pt x="563721" y="133407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30372" y="4368939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569506" y="167081"/>
                  </a:moveTo>
                  <a:lnTo>
                    <a:pt x="547129" y="102044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lnTo>
                    <a:pt x="5785" y="200754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close/>
                </a:path>
              </a:pathLst>
            </a:custGeom>
            <a:ln w="9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268903" y="4426089"/>
            <a:ext cx="48450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Cloudy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966857" y="4935296"/>
            <a:ext cx="579755" cy="344805"/>
            <a:chOff x="3966857" y="4935296"/>
            <a:chExt cx="579755" cy="344805"/>
          </a:xfrm>
        </p:grpSpPr>
        <p:sp>
          <p:nvSpPr>
            <p:cNvPr id="68" name="object 68"/>
            <p:cNvSpPr/>
            <p:nvPr/>
          </p:nvSpPr>
          <p:spPr>
            <a:xfrm>
              <a:off x="3971937" y="4940376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0" y="167081"/>
                  </a:moveTo>
                  <a:lnTo>
                    <a:pt x="22376" y="232119"/>
                  </a:lnTo>
                  <a:lnTo>
                    <a:pt x="48629" y="260502"/>
                  </a:lnTo>
                  <a:lnTo>
                    <a:pt x="83399" y="285232"/>
                  </a:lnTo>
                  <a:lnTo>
                    <a:pt x="125540" y="305636"/>
                  </a:lnTo>
                  <a:lnTo>
                    <a:pt x="173909" y="321043"/>
                  </a:lnTo>
                  <a:lnTo>
                    <a:pt x="227359" y="330780"/>
                  </a:lnTo>
                  <a:lnTo>
                    <a:pt x="284746" y="334175"/>
                  </a:lnTo>
                  <a:lnTo>
                    <a:pt x="342134" y="330780"/>
                  </a:lnTo>
                  <a:lnTo>
                    <a:pt x="395586" y="321043"/>
                  </a:lnTo>
                  <a:lnTo>
                    <a:pt x="443956" y="305636"/>
                  </a:lnTo>
                  <a:lnTo>
                    <a:pt x="486100" y="285232"/>
                  </a:lnTo>
                  <a:lnTo>
                    <a:pt x="520872" y="260502"/>
                  </a:lnTo>
                  <a:lnTo>
                    <a:pt x="547127" y="232119"/>
                  </a:lnTo>
                  <a:lnTo>
                    <a:pt x="569506" y="167081"/>
                  </a:lnTo>
                  <a:lnTo>
                    <a:pt x="563720" y="133407"/>
                  </a:lnTo>
                  <a:lnTo>
                    <a:pt x="520872" y="73663"/>
                  </a:lnTo>
                  <a:lnTo>
                    <a:pt x="486100" y="48936"/>
                  </a:lnTo>
                  <a:lnTo>
                    <a:pt x="443956" y="28534"/>
                  </a:lnTo>
                  <a:lnTo>
                    <a:pt x="395586" y="13129"/>
                  </a:lnTo>
                  <a:lnTo>
                    <a:pt x="342134" y="3394"/>
                  </a:lnTo>
                  <a:lnTo>
                    <a:pt x="284746" y="0"/>
                  </a:lnTo>
                  <a:lnTo>
                    <a:pt x="227359" y="3394"/>
                  </a:lnTo>
                  <a:lnTo>
                    <a:pt x="173909" y="13129"/>
                  </a:lnTo>
                  <a:lnTo>
                    <a:pt x="125540" y="28534"/>
                  </a:lnTo>
                  <a:lnTo>
                    <a:pt x="83399" y="48936"/>
                  </a:lnTo>
                  <a:lnTo>
                    <a:pt x="48629" y="73663"/>
                  </a:lnTo>
                  <a:lnTo>
                    <a:pt x="22376" y="102044"/>
                  </a:lnTo>
                  <a:lnTo>
                    <a:pt x="0" y="1670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71937" y="4940376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569506" y="167081"/>
                  </a:moveTo>
                  <a:lnTo>
                    <a:pt x="547127" y="102044"/>
                  </a:lnTo>
                  <a:lnTo>
                    <a:pt x="520872" y="73663"/>
                  </a:lnTo>
                  <a:lnTo>
                    <a:pt x="486100" y="48936"/>
                  </a:lnTo>
                  <a:lnTo>
                    <a:pt x="443956" y="28534"/>
                  </a:lnTo>
                  <a:lnTo>
                    <a:pt x="395586" y="13129"/>
                  </a:lnTo>
                  <a:lnTo>
                    <a:pt x="342134" y="3394"/>
                  </a:lnTo>
                  <a:lnTo>
                    <a:pt x="284746" y="0"/>
                  </a:lnTo>
                  <a:lnTo>
                    <a:pt x="227359" y="3394"/>
                  </a:lnTo>
                  <a:lnTo>
                    <a:pt x="173909" y="13129"/>
                  </a:lnTo>
                  <a:lnTo>
                    <a:pt x="125540" y="28534"/>
                  </a:lnTo>
                  <a:lnTo>
                    <a:pt x="83399" y="48936"/>
                  </a:lnTo>
                  <a:lnTo>
                    <a:pt x="48629" y="73663"/>
                  </a:lnTo>
                  <a:lnTo>
                    <a:pt x="22376" y="102044"/>
                  </a:lnTo>
                  <a:lnTo>
                    <a:pt x="0" y="167081"/>
                  </a:lnTo>
                  <a:lnTo>
                    <a:pt x="5784" y="200754"/>
                  </a:lnTo>
                  <a:lnTo>
                    <a:pt x="48629" y="260502"/>
                  </a:lnTo>
                  <a:lnTo>
                    <a:pt x="83399" y="285232"/>
                  </a:lnTo>
                  <a:lnTo>
                    <a:pt x="125540" y="305636"/>
                  </a:lnTo>
                  <a:lnTo>
                    <a:pt x="173909" y="321043"/>
                  </a:lnTo>
                  <a:lnTo>
                    <a:pt x="227359" y="330780"/>
                  </a:lnTo>
                  <a:lnTo>
                    <a:pt x="284746" y="334175"/>
                  </a:lnTo>
                  <a:lnTo>
                    <a:pt x="342134" y="330780"/>
                  </a:lnTo>
                  <a:lnTo>
                    <a:pt x="395586" y="321043"/>
                  </a:lnTo>
                  <a:lnTo>
                    <a:pt x="443956" y="305636"/>
                  </a:lnTo>
                  <a:lnTo>
                    <a:pt x="486100" y="285232"/>
                  </a:lnTo>
                  <a:lnTo>
                    <a:pt x="520872" y="260502"/>
                  </a:lnTo>
                  <a:lnTo>
                    <a:pt x="547127" y="232119"/>
                  </a:lnTo>
                  <a:lnTo>
                    <a:pt x="569506" y="167081"/>
                  </a:lnTo>
                  <a:close/>
                </a:path>
              </a:pathLst>
            </a:custGeom>
            <a:ln w="9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105160" y="4997539"/>
            <a:ext cx="32448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Rain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436825" y="4936858"/>
            <a:ext cx="765175" cy="370205"/>
            <a:chOff x="2436825" y="4936858"/>
            <a:chExt cx="765175" cy="370205"/>
          </a:xfrm>
        </p:grpSpPr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1429" y="4951463"/>
              <a:ext cx="735749" cy="34096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451430" y="4951463"/>
              <a:ext cx="735965" cy="340995"/>
            </a:xfrm>
            <a:custGeom>
              <a:avLst/>
              <a:gdLst/>
              <a:ahLst/>
              <a:cxnLst/>
              <a:rect l="l" t="t" r="r" b="b"/>
              <a:pathLst>
                <a:path w="735964" h="340995">
                  <a:moveTo>
                    <a:pt x="735749" y="170484"/>
                  </a:moveTo>
                  <a:lnTo>
                    <a:pt x="712735" y="110996"/>
                  </a:lnTo>
                  <a:lnTo>
                    <a:pt x="649233" y="60642"/>
                  </a:lnTo>
                  <a:lnTo>
                    <a:pt x="604896" y="40095"/>
                  </a:lnTo>
                  <a:lnTo>
                    <a:pt x="553553" y="23275"/>
                  </a:lnTo>
                  <a:lnTo>
                    <a:pt x="496244" y="10665"/>
                  </a:lnTo>
                  <a:lnTo>
                    <a:pt x="434007" y="2746"/>
                  </a:lnTo>
                  <a:lnTo>
                    <a:pt x="367880" y="0"/>
                  </a:lnTo>
                  <a:lnTo>
                    <a:pt x="301753" y="2746"/>
                  </a:lnTo>
                  <a:lnTo>
                    <a:pt x="239515" y="10665"/>
                  </a:lnTo>
                  <a:lnTo>
                    <a:pt x="182204" y="23275"/>
                  </a:lnTo>
                  <a:lnTo>
                    <a:pt x="130860" y="40095"/>
                  </a:lnTo>
                  <a:lnTo>
                    <a:pt x="86521" y="60642"/>
                  </a:lnTo>
                  <a:lnTo>
                    <a:pt x="50226" y="84437"/>
                  </a:lnTo>
                  <a:lnTo>
                    <a:pt x="5927" y="139839"/>
                  </a:lnTo>
                  <a:lnTo>
                    <a:pt x="0" y="170484"/>
                  </a:lnTo>
                  <a:lnTo>
                    <a:pt x="5927" y="201130"/>
                  </a:lnTo>
                  <a:lnTo>
                    <a:pt x="50226" y="256532"/>
                  </a:lnTo>
                  <a:lnTo>
                    <a:pt x="86521" y="280326"/>
                  </a:lnTo>
                  <a:lnTo>
                    <a:pt x="130860" y="300874"/>
                  </a:lnTo>
                  <a:lnTo>
                    <a:pt x="182204" y="317693"/>
                  </a:lnTo>
                  <a:lnTo>
                    <a:pt x="239515" y="330303"/>
                  </a:lnTo>
                  <a:lnTo>
                    <a:pt x="301753" y="338222"/>
                  </a:lnTo>
                  <a:lnTo>
                    <a:pt x="367880" y="340969"/>
                  </a:lnTo>
                  <a:lnTo>
                    <a:pt x="434007" y="338222"/>
                  </a:lnTo>
                  <a:lnTo>
                    <a:pt x="496244" y="330303"/>
                  </a:lnTo>
                  <a:lnTo>
                    <a:pt x="553553" y="317693"/>
                  </a:lnTo>
                  <a:lnTo>
                    <a:pt x="604896" y="300874"/>
                  </a:lnTo>
                  <a:lnTo>
                    <a:pt x="649233" y="280326"/>
                  </a:lnTo>
                  <a:lnTo>
                    <a:pt x="685525" y="256532"/>
                  </a:lnTo>
                  <a:lnTo>
                    <a:pt x="729822" y="201130"/>
                  </a:lnTo>
                  <a:lnTo>
                    <a:pt x="735749" y="170484"/>
                  </a:lnTo>
                  <a:close/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516251" y="5012004"/>
            <a:ext cx="610870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Sprinkler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220415" y="5413514"/>
            <a:ext cx="598805" cy="363855"/>
            <a:chOff x="3220415" y="5413514"/>
            <a:chExt cx="598805" cy="363855"/>
          </a:xfrm>
        </p:grpSpPr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019" y="5428119"/>
              <a:ext cx="569506" cy="33417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235020" y="5428119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569506" y="167081"/>
                  </a:moveTo>
                  <a:lnTo>
                    <a:pt x="547129" y="102044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lnTo>
                    <a:pt x="5785" y="200754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close/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324059" y="5409514"/>
            <a:ext cx="417195" cy="3587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080" indent="41910">
              <a:lnSpc>
                <a:spcPts val="1190"/>
              </a:lnSpc>
              <a:spcBef>
                <a:spcPts val="340"/>
              </a:spcBef>
            </a:pPr>
            <a:r>
              <a:rPr sz="1200" spc="-5" dirty="0">
                <a:latin typeface="Arial"/>
                <a:cs typeface="Arial"/>
              </a:rPr>
              <a:t>Wet 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Grass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418810" y="1908428"/>
            <a:ext cx="2315845" cy="1603375"/>
            <a:chOff x="5418810" y="1908428"/>
            <a:chExt cx="2315845" cy="1603375"/>
          </a:xfrm>
        </p:grpSpPr>
        <p:sp>
          <p:nvSpPr>
            <p:cNvPr id="80" name="object 80"/>
            <p:cNvSpPr/>
            <p:nvPr/>
          </p:nvSpPr>
          <p:spPr>
            <a:xfrm>
              <a:off x="5428653" y="1918271"/>
              <a:ext cx="2296160" cy="1583690"/>
            </a:xfrm>
            <a:custGeom>
              <a:avLst/>
              <a:gdLst/>
              <a:ahLst/>
              <a:cxnLst/>
              <a:rect l="l" t="t" r="r" b="b"/>
              <a:pathLst>
                <a:path w="2296159" h="1583689">
                  <a:moveTo>
                    <a:pt x="2295664" y="1583220"/>
                  </a:moveTo>
                  <a:lnTo>
                    <a:pt x="2295664" y="0"/>
                  </a:lnTo>
                  <a:lnTo>
                    <a:pt x="0" y="0"/>
                  </a:lnTo>
                  <a:lnTo>
                    <a:pt x="0" y="1583220"/>
                  </a:lnTo>
                  <a:lnTo>
                    <a:pt x="2295664" y="1583220"/>
                  </a:lnTo>
                  <a:close/>
                </a:path>
                <a:path w="2296159" h="1583689">
                  <a:moveTo>
                    <a:pt x="1013244" y="315645"/>
                  </a:moveTo>
                  <a:lnTo>
                    <a:pt x="641388" y="649363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43028" y="2460485"/>
              <a:ext cx="140335" cy="131445"/>
            </a:xfrm>
            <a:custGeom>
              <a:avLst/>
              <a:gdLst/>
              <a:ahLst/>
              <a:cxnLst/>
              <a:rect l="l" t="t" r="r" b="b"/>
              <a:pathLst>
                <a:path w="140335" h="131444">
                  <a:moveTo>
                    <a:pt x="0" y="131394"/>
                  </a:moveTo>
                  <a:lnTo>
                    <a:pt x="139763" y="61252"/>
                  </a:lnTo>
                  <a:lnTo>
                    <a:pt x="84797" y="0"/>
                  </a:lnTo>
                  <a:lnTo>
                    <a:pt x="0" y="131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70041" y="2219616"/>
              <a:ext cx="1111250" cy="348615"/>
            </a:xfrm>
            <a:custGeom>
              <a:avLst/>
              <a:gdLst/>
              <a:ahLst/>
              <a:cxnLst/>
              <a:rect l="l" t="t" r="r" b="b"/>
              <a:pathLst>
                <a:path w="1111250" h="348614">
                  <a:moveTo>
                    <a:pt x="97294" y="299186"/>
                  </a:moveTo>
                  <a:lnTo>
                    <a:pt x="0" y="348018"/>
                  </a:lnTo>
                  <a:lnTo>
                    <a:pt x="59029" y="256552"/>
                  </a:lnTo>
                </a:path>
                <a:path w="1111250" h="348614">
                  <a:moveTo>
                    <a:pt x="700798" y="0"/>
                  </a:moveTo>
                  <a:lnTo>
                    <a:pt x="1110792" y="348018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66864" y="2462123"/>
              <a:ext cx="142240" cy="129539"/>
            </a:xfrm>
            <a:custGeom>
              <a:avLst/>
              <a:gdLst/>
              <a:ahLst/>
              <a:cxnLst/>
              <a:rect l="l" t="t" r="r" b="b"/>
              <a:pathLst>
                <a:path w="142240" h="129539">
                  <a:moveTo>
                    <a:pt x="0" y="62738"/>
                  </a:moveTo>
                  <a:lnTo>
                    <a:pt x="141643" y="128993"/>
                  </a:lnTo>
                  <a:lnTo>
                    <a:pt x="53251" y="0"/>
                  </a:lnTo>
                  <a:lnTo>
                    <a:pt x="0" y="62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74803" y="2477833"/>
              <a:ext cx="1106170" cy="614680"/>
            </a:xfrm>
            <a:custGeom>
              <a:avLst/>
              <a:gdLst/>
              <a:ahLst/>
              <a:cxnLst/>
              <a:rect l="l" t="t" r="r" b="b"/>
              <a:pathLst>
                <a:path w="1106170" h="614680">
                  <a:moveTo>
                    <a:pt x="1044498" y="0"/>
                  </a:moveTo>
                  <a:lnTo>
                    <a:pt x="1106030" y="89801"/>
                  </a:lnTo>
                  <a:lnTo>
                    <a:pt x="1007427" y="43675"/>
                  </a:lnTo>
                </a:path>
                <a:path w="1106170" h="614680">
                  <a:moveTo>
                    <a:pt x="0" y="371081"/>
                  </a:moveTo>
                  <a:lnTo>
                    <a:pt x="286042" y="614222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46901" y="2986493"/>
              <a:ext cx="141605" cy="129539"/>
            </a:xfrm>
            <a:custGeom>
              <a:avLst/>
              <a:gdLst/>
              <a:ahLst/>
              <a:cxnLst/>
              <a:rect l="l" t="t" r="r" b="b"/>
              <a:pathLst>
                <a:path w="141604" h="129539">
                  <a:moveTo>
                    <a:pt x="0" y="62699"/>
                  </a:moveTo>
                  <a:lnTo>
                    <a:pt x="141592" y="129057"/>
                  </a:lnTo>
                  <a:lnTo>
                    <a:pt x="53289" y="0"/>
                  </a:lnTo>
                  <a:lnTo>
                    <a:pt x="0" y="6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62268" y="2810776"/>
              <a:ext cx="918844" cy="281305"/>
            </a:xfrm>
            <a:custGeom>
              <a:avLst/>
              <a:gdLst/>
              <a:ahLst/>
              <a:cxnLst/>
              <a:rect l="l" t="t" r="r" b="b"/>
              <a:pathLst>
                <a:path w="918845" h="281305">
                  <a:moveTo>
                    <a:pt x="37109" y="191427"/>
                  </a:moveTo>
                  <a:lnTo>
                    <a:pt x="98577" y="281279"/>
                  </a:lnTo>
                  <a:lnTo>
                    <a:pt x="0" y="235077"/>
                  </a:lnTo>
                </a:path>
                <a:path w="918845" h="281305">
                  <a:moveTo>
                    <a:pt x="918565" y="0"/>
                  </a:moveTo>
                  <a:lnTo>
                    <a:pt x="575322" y="271741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09130" y="2979140"/>
              <a:ext cx="144145" cy="126364"/>
            </a:xfrm>
            <a:custGeom>
              <a:avLst/>
              <a:gdLst/>
              <a:ahLst/>
              <a:cxnLst/>
              <a:rect l="l" t="t" r="r" b="b"/>
              <a:pathLst>
                <a:path w="144145" h="126364">
                  <a:moveTo>
                    <a:pt x="0" y="125895"/>
                  </a:moveTo>
                  <a:lnTo>
                    <a:pt x="143827" y="64516"/>
                  </a:lnTo>
                  <a:lnTo>
                    <a:pt x="92748" y="0"/>
                  </a:lnTo>
                  <a:lnTo>
                    <a:pt x="0" y="125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837591" y="2994863"/>
              <a:ext cx="100330" cy="88265"/>
            </a:xfrm>
            <a:custGeom>
              <a:avLst/>
              <a:gdLst/>
              <a:ahLst/>
              <a:cxnLst/>
              <a:rect l="l" t="t" r="r" b="b"/>
              <a:pathLst>
                <a:path w="100329" h="88264">
                  <a:moveTo>
                    <a:pt x="100114" y="44919"/>
                  </a:moveTo>
                  <a:lnTo>
                    <a:pt x="0" y="87655"/>
                  </a:lnTo>
                  <a:lnTo>
                    <a:pt x="64566" y="0"/>
                  </a:lnTo>
                </a:path>
              </a:pathLst>
            </a:custGeom>
            <a:ln w="1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17640" y="1994115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4">
                  <a:moveTo>
                    <a:pt x="0" y="167081"/>
                  </a:moveTo>
                  <a:lnTo>
                    <a:pt x="22378" y="232119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lnTo>
                    <a:pt x="563721" y="133407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17640" y="1994115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4">
                  <a:moveTo>
                    <a:pt x="569506" y="167081"/>
                  </a:moveTo>
                  <a:lnTo>
                    <a:pt x="547129" y="102044"/>
                  </a:lnTo>
                  <a:lnTo>
                    <a:pt x="520876" y="73663"/>
                  </a:lnTo>
                  <a:lnTo>
                    <a:pt x="486106" y="48936"/>
                  </a:lnTo>
                  <a:lnTo>
                    <a:pt x="443965" y="28534"/>
                  </a:lnTo>
                  <a:lnTo>
                    <a:pt x="395596" y="13129"/>
                  </a:lnTo>
                  <a:lnTo>
                    <a:pt x="342146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lnTo>
                    <a:pt x="5785" y="200754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6" y="330780"/>
                  </a:lnTo>
                  <a:lnTo>
                    <a:pt x="395596" y="321043"/>
                  </a:lnTo>
                  <a:lnTo>
                    <a:pt x="443965" y="305636"/>
                  </a:lnTo>
                  <a:lnTo>
                    <a:pt x="486106" y="285232"/>
                  </a:lnTo>
                  <a:lnTo>
                    <a:pt x="520876" y="260502"/>
                  </a:lnTo>
                  <a:lnTo>
                    <a:pt x="547129" y="232119"/>
                  </a:lnTo>
                  <a:lnTo>
                    <a:pt x="569506" y="167081"/>
                  </a:lnTo>
                  <a:close/>
                </a:path>
              </a:pathLst>
            </a:custGeom>
            <a:ln w="9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356159" y="2051265"/>
            <a:ext cx="48450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Cloudy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7054113" y="2560472"/>
            <a:ext cx="579755" cy="344805"/>
            <a:chOff x="7054113" y="2560472"/>
            <a:chExt cx="579755" cy="344805"/>
          </a:xfrm>
        </p:grpSpPr>
        <p:sp>
          <p:nvSpPr>
            <p:cNvPr id="93" name="object 93"/>
            <p:cNvSpPr/>
            <p:nvPr/>
          </p:nvSpPr>
          <p:spPr>
            <a:xfrm>
              <a:off x="7059193" y="2565552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4">
                  <a:moveTo>
                    <a:pt x="0" y="167081"/>
                  </a:moveTo>
                  <a:lnTo>
                    <a:pt x="22378" y="232119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7" y="330780"/>
                  </a:lnTo>
                  <a:lnTo>
                    <a:pt x="395598" y="321043"/>
                  </a:lnTo>
                  <a:lnTo>
                    <a:pt x="443969" y="305636"/>
                  </a:lnTo>
                  <a:lnTo>
                    <a:pt x="486113" y="285232"/>
                  </a:lnTo>
                  <a:lnTo>
                    <a:pt x="520885" y="260502"/>
                  </a:lnTo>
                  <a:lnTo>
                    <a:pt x="547140" y="232119"/>
                  </a:lnTo>
                  <a:lnTo>
                    <a:pt x="569518" y="167081"/>
                  </a:lnTo>
                  <a:lnTo>
                    <a:pt x="563733" y="133407"/>
                  </a:lnTo>
                  <a:lnTo>
                    <a:pt x="520885" y="73663"/>
                  </a:lnTo>
                  <a:lnTo>
                    <a:pt x="486113" y="48936"/>
                  </a:lnTo>
                  <a:lnTo>
                    <a:pt x="443969" y="28534"/>
                  </a:lnTo>
                  <a:lnTo>
                    <a:pt x="395598" y="13129"/>
                  </a:lnTo>
                  <a:lnTo>
                    <a:pt x="342147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59193" y="2565552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4">
                  <a:moveTo>
                    <a:pt x="569518" y="167081"/>
                  </a:moveTo>
                  <a:lnTo>
                    <a:pt x="547140" y="102044"/>
                  </a:lnTo>
                  <a:lnTo>
                    <a:pt x="520885" y="73663"/>
                  </a:lnTo>
                  <a:lnTo>
                    <a:pt x="486113" y="48936"/>
                  </a:lnTo>
                  <a:lnTo>
                    <a:pt x="443969" y="28534"/>
                  </a:lnTo>
                  <a:lnTo>
                    <a:pt x="395598" y="13129"/>
                  </a:lnTo>
                  <a:lnTo>
                    <a:pt x="342147" y="3394"/>
                  </a:lnTo>
                  <a:lnTo>
                    <a:pt x="284759" y="0"/>
                  </a:lnTo>
                  <a:lnTo>
                    <a:pt x="227371" y="3394"/>
                  </a:lnTo>
                  <a:lnTo>
                    <a:pt x="173919" y="13129"/>
                  </a:lnTo>
                  <a:lnTo>
                    <a:pt x="125549" y="28534"/>
                  </a:lnTo>
                  <a:lnTo>
                    <a:pt x="83405" y="48936"/>
                  </a:lnTo>
                  <a:lnTo>
                    <a:pt x="48633" y="73663"/>
                  </a:lnTo>
                  <a:lnTo>
                    <a:pt x="22378" y="102044"/>
                  </a:lnTo>
                  <a:lnTo>
                    <a:pt x="0" y="167081"/>
                  </a:lnTo>
                  <a:lnTo>
                    <a:pt x="5785" y="200754"/>
                  </a:lnTo>
                  <a:lnTo>
                    <a:pt x="48633" y="260502"/>
                  </a:lnTo>
                  <a:lnTo>
                    <a:pt x="83405" y="285232"/>
                  </a:lnTo>
                  <a:lnTo>
                    <a:pt x="125549" y="305636"/>
                  </a:lnTo>
                  <a:lnTo>
                    <a:pt x="173919" y="321043"/>
                  </a:lnTo>
                  <a:lnTo>
                    <a:pt x="227371" y="330780"/>
                  </a:lnTo>
                  <a:lnTo>
                    <a:pt x="284759" y="334175"/>
                  </a:lnTo>
                  <a:lnTo>
                    <a:pt x="342147" y="330780"/>
                  </a:lnTo>
                  <a:lnTo>
                    <a:pt x="395598" y="321043"/>
                  </a:lnTo>
                  <a:lnTo>
                    <a:pt x="443969" y="305636"/>
                  </a:lnTo>
                  <a:lnTo>
                    <a:pt x="486113" y="285232"/>
                  </a:lnTo>
                  <a:lnTo>
                    <a:pt x="520885" y="260502"/>
                  </a:lnTo>
                  <a:lnTo>
                    <a:pt x="547140" y="232119"/>
                  </a:lnTo>
                  <a:lnTo>
                    <a:pt x="569518" y="167081"/>
                  </a:lnTo>
                  <a:close/>
                </a:path>
              </a:pathLst>
            </a:custGeom>
            <a:ln w="9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7192429" y="2622715"/>
            <a:ext cx="324485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Rain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524093" y="2562034"/>
            <a:ext cx="765175" cy="370205"/>
            <a:chOff x="5524093" y="2562034"/>
            <a:chExt cx="765175" cy="370205"/>
          </a:xfrm>
        </p:grpSpPr>
        <p:pic>
          <p:nvPicPr>
            <p:cNvPr id="97" name="object 9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8698" y="2576639"/>
              <a:ext cx="735749" cy="34096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538698" y="2576639"/>
              <a:ext cx="735965" cy="340995"/>
            </a:xfrm>
            <a:custGeom>
              <a:avLst/>
              <a:gdLst/>
              <a:ahLst/>
              <a:cxnLst/>
              <a:rect l="l" t="t" r="r" b="b"/>
              <a:pathLst>
                <a:path w="735964" h="340994">
                  <a:moveTo>
                    <a:pt x="735749" y="170484"/>
                  </a:moveTo>
                  <a:lnTo>
                    <a:pt x="712733" y="110996"/>
                  </a:lnTo>
                  <a:lnTo>
                    <a:pt x="649227" y="60642"/>
                  </a:lnTo>
                  <a:lnTo>
                    <a:pt x="604889" y="40095"/>
                  </a:lnTo>
                  <a:lnTo>
                    <a:pt x="553544" y="23275"/>
                  </a:lnTo>
                  <a:lnTo>
                    <a:pt x="496233" y="10665"/>
                  </a:lnTo>
                  <a:lnTo>
                    <a:pt x="433995" y="2746"/>
                  </a:lnTo>
                  <a:lnTo>
                    <a:pt x="367868" y="0"/>
                  </a:lnTo>
                  <a:lnTo>
                    <a:pt x="301741" y="2746"/>
                  </a:lnTo>
                  <a:lnTo>
                    <a:pt x="239504" y="10665"/>
                  </a:lnTo>
                  <a:lnTo>
                    <a:pt x="182195" y="23275"/>
                  </a:lnTo>
                  <a:lnTo>
                    <a:pt x="130852" y="40095"/>
                  </a:lnTo>
                  <a:lnTo>
                    <a:pt x="86515" y="60642"/>
                  </a:lnTo>
                  <a:lnTo>
                    <a:pt x="50223" y="84437"/>
                  </a:lnTo>
                  <a:lnTo>
                    <a:pt x="5926" y="139839"/>
                  </a:lnTo>
                  <a:lnTo>
                    <a:pt x="0" y="170484"/>
                  </a:lnTo>
                  <a:lnTo>
                    <a:pt x="5926" y="201130"/>
                  </a:lnTo>
                  <a:lnTo>
                    <a:pt x="50223" y="256532"/>
                  </a:lnTo>
                  <a:lnTo>
                    <a:pt x="86515" y="280326"/>
                  </a:lnTo>
                  <a:lnTo>
                    <a:pt x="130852" y="300874"/>
                  </a:lnTo>
                  <a:lnTo>
                    <a:pt x="182195" y="317693"/>
                  </a:lnTo>
                  <a:lnTo>
                    <a:pt x="239504" y="330303"/>
                  </a:lnTo>
                  <a:lnTo>
                    <a:pt x="301741" y="338222"/>
                  </a:lnTo>
                  <a:lnTo>
                    <a:pt x="367868" y="340969"/>
                  </a:lnTo>
                  <a:lnTo>
                    <a:pt x="433995" y="338222"/>
                  </a:lnTo>
                  <a:lnTo>
                    <a:pt x="496233" y="330303"/>
                  </a:lnTo>
                  <a:lnTo>
                    <a:pt x="553544" y="317693"/>
                  </a:lnTo>
                  <a:lnTo>
                    <a:pt x="604889" y="300874"/>
                  </a:lnTo>
                  <a:lnTo>
                    <a:pt x="649227" y="280326"/>
                  </a:lnTo>
                  <a:lnTo>
                    <a:pt x="685522" y="256532"/>
                  </a:lnTo>
                  <a:lnTo>
                    <a:pt x="729822" y="201130"/>
                  </a:lnTo>
                  <a:lnTo>
                    <a:pt x="735749" y="170484"/>
                  </a:lnTo>
                  <a:close/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603519" y="2637180"/>
            <a:ext cx="610870" cy="20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200" spc="-5" dirty="0">
                <a:latin typeface="Arial"/>
                <a:cs typeface="Arial"/>
              </a:rPr>
              <a:t>Sprinkler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307683" y="3038690"/>
            <a:ext cx="598805" cy="363855"/>
            <a:chOff x="6307683" y="3038690"/>
            <a:chExt cx="598805" cy="363855"/>
          </a:xfrm>
        </p:grpSpPr>
        <p:pic>
          <p:nvPicPr>
            <p:cNvPr id="101" name="object 1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2288" y="3053295"/>
              <a:ext cx="569506" cy="334175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322288" y="3053295"/>
              <a:ext cx="569595" cy="334645"/>
            </a:xfrm>
            <a:custGeom>
              <a:avLst/>
              <a:gdLst/>
              <a:ahLst/>
              <a:cxnLst/>
              <a:rect l="l" t="t" r="r" b="b"/>
              <a:pathLst>
                <a:path w="569595" h="334645">
                  <a:moveTo>
                    <a:pt x="569506" y="167081"/>
                  </a:moveTo>
                  <a:lnTo>
                    <a:pt x="547129" y="102044"/>
                  </a:lnTo>
                  <a:lnTo>
                    <a:pt x="520875" y="73663"/>
                  </a:lnTo>
                  <a:lnTo>
                    <a:pt x="486105" y="48936"/>
                  </a:lnTo>
                  <a:lnTo>
                    <a:pt x="443962" y="28534"/>
                  </a:lnTo>
                  <a:lnTo>
                    <a:pt x="395591" y="13129"/>
                  </a:lnTo>
                  <a:lnTo>
                    <a:pt x="342138" y="3394"/>
                  </a:lnTo>
                  <a:lnTo>
                    <a:pt x="284746" y="0"/>
                  </a:lnTo>
                  <a:lnTo>
                    <a:pt x="227359" y="3394"/>
                  </a:lnTo>
                  <a:lnTo>
                    <a:pt x="173909" y="13129"/>
                  </a:lnTo>
                  <a:lnTo>
                    <a:pt x="125540" y="28534"/>
                  </a:lnTo>
                  <a:lnTo>
                    <a:pt x="83399" y="48936"/>
                  </a:lnTo>
                  <a:lnTo>
                    <a:pt x="48629" y="73663"/>
                  </a:lnTo>
                  <a:lnTo>
                    <a:pt x="22376" y="102044"/>
                  </a:lnTo>
                  <a:lnTo>
                    <a:pt x="0" y="167081"/>
                  </a:lnTo>
                  <a:lnTo>
                    <a:pt x="5784" y="200754"/>
                  </a:lnTo>
                  <a:lnTo>
                    <a:pt x="48629" y="260502"/>
                  </a:lnTo>
                  <a:lnTo>
                    <a:pt x="83399" y="285232"/>
                  </a:lnTo>
                  <a:lnTo>
                    <a:pt x="125540" y="305636"/>
                  </a:lnTo>
                  <a:lnTo>
                    <a:pt x="173909" y="321043"/>
                  </a:lnTo>
                  <a:lnTo>
                    <a:pt x="227359" y="330780"/>
                  </a:lnTo>
                  <a:lnTo>
                    <a:pt x="284746" y="334175"/>
                  </a:lnTo>
                  <a:lnTo>
                    <a:pt x="342138" y="330780"/>
                  </a:lnTo>
                  <a:lnTo>
                    <a:pt x="395591" y="321043"/>
                  </a:lnTo>
                  <a:lnTo>
                    <a:pt x="443962" y="305636"/>
                  </a:lnTo>
                  <a:lnTo>
                    <a:pt x="486105" y="285232"/>
                  </a:lnTo>
                  <a:lnTo>
                    <a:pt x="520875" y="260502"/>
                  </a:lnTo>
                  <a:lnTo>
                    <a:pt x="547129" y="232119"/>
                  </a:lnTo>
                  <a:lnTo>
                    <a:pt x="569506" y="167081"/>
                  </a:lnTo>
                  <a:close/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411328" y="3034690"/>
            <a:ext cx="417195" cy="3587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080" indent="41910">
              <a:lnSpc>
                <a:spcPts val="1190"/>
              </a:lnSpc>
              <a:spcBef>
                <a:spcPts val="340"/>
              </a:spcBef>
            </a:pPr>
            <a:r>
              <a:rPr sz="1200" spc="-5" dirty="0">
                <a:latin typeface="Arial"/>
                <a:cs typeface="Arial"/>
              </a:rPr>
              <a:t>Wet 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Grass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323094" y="2583332"/>
            <a:ext cx="3498850" cy="2707640"/>
            <a:chOff x="3323094" y="2583332"/>
            <a:chExt cx="3498850" cy="2707640"/>
          </a:xfrm>
        </p:grpSpPr>
        <p:sp>
          <p:nvSpPr>
            <p:cNvPr id="105" name="object 105"/>
            <p:cNvSpPr/>
            <p:nvPr/>
          </p:nvSpPr>
          <p:spPr>
            <a:xfrm>
              <a:off x="4637049" y="2630728"/>
              <a:ext cx="791845" cy="0"/>
            </a:xfrm>
            <a:custGeom>
              <a:avLst/>
              <a:gdLst/>
              <a:ahLst/>
              <a:cxnLst/>
              <a:rect l="l" t="t" r="r" b="b"/>
              <a:pathLst>
                <a:path w="791845">
                  <a:moveTo>
                    <a:pt x="0" y="0"/>
                  </a:moveTo>
                  <a:lnTo>
                    <a:pt x="791616" y="0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309311" y="2583332"/>
              <a:ext cx="173990" cy="95250"/>
            </a:xfrm>
            <a:custGeom>
              <a:avLst/>
              <a:gdLst/>
              <a:ahLst/>
              <a:cxnLst/>
              <a:rect l="l" t="t" r="r" b="b"/>
              <a:pathLst>
                <a:path w="173989" h="95250">
                  <a:moveTo>
                    <a:pt x="0" y="0"/>
                  </a:moveTo>
                  <a:lnTo>
                    <a:pt x="0" y="94792"/>
                  </a:lnTo>
                  <a:lnTo>
                    <a:pt x="173786" y="47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37049" y="2602077"/>
              <a:ext cx="791845" cy="266700"/>
            </a:xfrm>
            <a:custGeom>
              <a:avLst/>
              <a:gdLst/>
              <a:ahLst/>
              <a:cxnLst/>
              <a:rect l="l" t="t" r="r" b="b"/>
              <a:pathLst>
                <a:path w="791845" h="266700">
                  <a:moveTo>
                    <a:pt x="686587" y="0"/>
                  </a:moveTo>
                  <a:lnTo>
                    <a:pt x="791616" y="28651"/>
                  </a:lnTo>
                  <a:lnTo>
                    <a:pt x="686587" y="57289"/>
                  </a:lnTo>
                </a:path>
                <a:path w="791845" h="266700">
                  <a:moveTo>
                    <a:pt x="791616" y="266128"/>
                  </a:moveTo>
                  <a:lnTo>
                    <a:pt x="0" y="266128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82629" y="2820809"/>
              <a:ext cx="173990" cy="95250"/>
            </a:xfrm>
            <a:custGeom>
              <a:avLst/>
              <a:gdLst/>
              <a:ahLst/>
              <a:cxnLst/>
              <a:rect l="l" t="t" r="r" b="b"/>
              <a:pathLst>
                <a:path w="173989" h="95250">
                  <a:moveTo>
                    <a:pt x="0" y="47396"/>
                  </a:moveTo>
                  <a:lnTo>
                    <a:pt x="173774" y="94792"/>
                  </a:lnTo>
                  <a:lnTo>
                    <a:pt x="173774" y="0"/>
                  </a:lnTo>
                  <a:lnTo>
                    <a:pt x="0" y="4739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37049" y="2839567"/>
              <a:ext cx="791845" cy="2403475"/>
            </a:xfrm>
            <a:custGeom>
              <a:avLst/>
              <a:gdLst/>
              <a:ahLst/>
              <a:cxnLst/>
              <a:rect l="l" t="t" r="r" b="b"/>
              <a:pathLst>
                <a:path w="791845" h="2403475">
                  <a:moveTo>
                    <a:pt x="105029" y="57277"/>
                  </a:moveTo>
                  <a:lnTo>
                    <a:pt x="0" y="28638"/>
                  </a:lnTo>
                  <a:lnTo>
                    <a:pt x="105029" y="0"/>
                  </a:lnTo>
                </a:path>
                <a:path w="791845" h="2403475">
                  <a:moveTo>
                    <a:pt x="0" y="2403462"/>
                  </a:moveTo>
                  <a:lnTo>
                    <a:pt x="791616" y="2403462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09311" y="5195633"/>
              <a:ext cx="173990" cy="95250"/>
            </a:xfrm>
            <a:custGeom>
              <a:avLst/>
              <a:gdLst/>
              <a:ahLst/>
              <a:cxnLst/>
              <a:rect l="l" t="t" r="r" b="b"/>
              <a:pathLst>
                <a:path w="173989" h="95250">
                  <a:moveTo>
                    <a:pt x="0" y="0"/>
                  </a:moveTo>
                  <a:lnTo>
                    <a:pt x="0" y="94792"/>
                  </a:lnTo>
                  <a:lnTo>
                    <a:pt x="173786" y="47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637049" y="5005552"/>
              <a:ext cx="791845" cy="266700"/>
            </a:xfrm>
            <a:custGeom>
              <a:avLst/>
              <a:gdLst/>
              <a:ahLst/>
              <a:cxnLst/>
              <a:rect l="l" t="t" r="r" b="b"/>
              <a:pathLst>
                <a:path w="791845" h="266700">
                  <a:moveTo>
                    <a:pt x="686587" y="208838"/>
                  </a:moveTo>
                  <a:lnTo>
                    <a:pt x="791616" y="237477"/>
                  </a:lnTo>
                  <a:lnTo>
                    <a:pt x="686587" y="266115"/>
                  </a:lnTo>
                </a:path>
                <a:path w="791845" h="266700">
                  <a:moveTo>
                    <a:pt x="791616" y="0"/>
                  </a:moveTo>
                  <a:lnTo>
                    <a:pt x="0" y="0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82629" y="4958156"/>
              <a:ext cx="173990" cy="95250"/>
            </a:xfrm>
            <a:custGeom>
              <a:avLst/>
              <a:gdLst/>
              <a:ahLst/>
              <a:cxnLst/>
              <a:rect l="l" t="t" r="r" b="b"/>
              <a:pathLst>
                <a:path w="173989" h="95250">
                  <a:moveTo>
                    <a:pt x="0" y="47396"/>
                  </a:moveTo>
                  <a:lnTo>
                    <a:pt x="173774" y="94792"/>
                  </a:lnTo>
                  <a:lnTo>
                    <a:pt x="173774" y="0"/>
                  </a:lnTo>
                  <a:lnTo>
                    <a:pt x="0" y="4739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687127" y="3501491"/>
              <a:ext cx="1055370" cy="1532890"/>
            </a:xfrm>
            <a:custGeom>
              <a:avLst/>
              <a:gdLst/>
              <a:ahLst/>
              <a:cxnLst/>
              <a:rect l="l" t="t" r="r" b="b"/>
              <a:pathLst>
                <a:path w="1055370" h="1532889">
                  <a:moveTo>
                    <a:pt x="1054950" y="1532699"/>
                  </a:moveTo>
                  <a:lnTo>
                    <a:pt x="949921" y="1504061"/>
                  </a:lnTo>
                  <a:lnTo>
                    <a:pt x="1054950" y="1475409"/>
                  </a:lnTo>
                </a:path>
                <a:path w="1055370" h="1532889">
                  <a:moveTo>
                    <a:pt x="0" y="791603"/>
                  </a:moveTo>
                  <a:lnTo>
                    <a:pt x="0" y="0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639730" y="3447059"/>
              <a:ext cx="95250" cy="173990"/>
            </a:xfrm>
            <a:custGeom>
              <a:avLst/>
              <a:gdLst/>
              <a:ahLst/>
              <a:cxnLst/>
              <a:rect l="l" t="t" r="r" b="b"/>
              <a:pathLst>
                <a:path w="95250" h="173989">
                  <a:moveTo>
                    <a:pt x="0" y="173786"/>
                  </a:moveTo>
                  <a:lnTo>
                    <a:pt x="94792" y="173786"/>
                  </a:lnTo>
                  <a:lnTo>
                    <a:pt x="47396" y="0"/>
                  </a:lnTo>
                  <a:lnTo>
                    <a:pt x="0" y="17378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370478" y="3501491"/>
              <a:ext cx="345440" cy="791845"/>
            </a:xfrm>
            <a:custGeom>
              <a:avLst/>
              <a:gdLst/>
              <a:ahLst/>
              <a:cxnLst/>
              <a:rect l="l" t="t" r="r" b="b"/>
              <a:pathLst>
                <a:path w="345439" h="791845">
                  <a:moveTo>
                    <a:pt x="287997" y="105029"/>
                  </a:moveTo>
                  <a:lnTo>
                    <a:pt x="316649" y="0"/>
                  </a:lnTo>
                  <a:lnTo>
                    <a:pt x="345287" y="105029"/>
                  </a:lnTo>
                </a:path>
                <a:path w="345439" h="791845">
                  <a:moveTo>
                    <a:pt x="0" y="0"/>
                  </a:moveTo>
                  <a:lnTo>
                    <a:pt x="0" y="791603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323094" y="4173753"/>
              <a:ext cx="95250" cy="173990"/>
            </a:xfrm>
            <a:custGeom>
              <a:avLst/>
              <a:gdLst/>
              <a:ahLst/>
              <a:cxnLst/>
              <a:rect l="l" t="t" r="r" b="b"/>
              <a:pathLst>
                <a:path w="95250" h="173989">
                  <a:moveTo>
                    <a:pt x="0" y="0"/>
                  </a:moveTo>
                  <a:lnTo>
                    <a:pt x="47383" y="173774"/>
                  </a:lnTo>
                  <a:lnTo>
                    <a:pt x="94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341839" y="3501491"/>
              <a:ext cx="3115945" cy="791845"/>
            </a:xfrm>
            <a:custGeom>
              <a:avLst/>
              <a:gdLst/>
              <a:ahLst/>
              <a:cxnLst/>
              <a:rect l="l" t="t" r="r" b="b"/>
              <a:pathLst>
                <a:path w="3115945" h="791845">
                  <a:moveTo>
                    <a:pt x="57289" y="686587"/>
                  </a:moveTo>
                  <a:lnTo>
                    <a:pt x="28638" y="791603"/>
                  </a:lnTo>
                  <a:lnTo>
                    <a:pt x="0" y="686587"/>
                  </a:lnTo>
                </a:path>
                <a:path w="3115945" h="791845">
                  <a:moveTo>
                    <a:pt x="3115919" y="0"/>
                  </a:moveTo>
                  <a:lnTo>
                    <a:pt x="3115919" y="791603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410362" y="4173753"/>
              <a:ext cx="95250" cy="173990"/>
            </a:xfrm>
            <a:custGeom>
              <a:avLst/>
              <a:gdLst/>
              <a:ahLst/>
              <a:cxnLst/>
              <a:rect l="l" t="t" r="r" b="b"/>
              <a:pathLst>
                <a:path w="95250" h="173989">
                  <a:moveTo>
                    <a:pt x="0" y="0"/>
                  </a:moveTo>
                  <a:lnTo>
                    <a:pt x="47396" y="173774"/>
                  </a:lnTo>
                  <a:lnTo>
                    <a:pt x="94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429108" y="3501491"/>
              <a:ext cx="345440" cy="791845"/>
            </a:xfrm>
            <a:custGeom>
              <a:avLst/>
              <a:gdLst/>
              <a:ahLst/>
              <a:cxnLst/>
              <a:rect l="l" t="t" r="r" b="b"/>
              <a:pathLst>
                <a:path w="345440" h="791845">
                  <a:moveTo>
                    <a:pt x="57289" y="686587"/>
                  </a:moveTo>
                  <a:lnTo>
                    <a:pt x="28651" y="791603"/>
                  </a:lnTo>
                  <a:lnTo>
                    <a:pt x="0" y="686587"/>
                  </a:lnTo>
                </a:path>
                <a:path w="345440" h="791845">
                  <a:moveTo>
                    <a:pt x="345287" y="791603"/>
                  </a:moveTo>
                  <a:lnTo>
                    <a:pt x="345287" y="0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26999" y="3447059"/>
              <a:ext cx="95250" cy="173990"/>
            </a:xfrm>
            <a:custGeom>
              <a:avLst/>
              <a:gdLst/>
              <a:ahLst/>
              <a:cxnLst/>
              <a:rect l="l" t="t" r="r" b="b"/>
              <a:pathLst>
                <a:path w="95250" h="173989">
                  <a:moveTo>
                    <a:pt x="0" y="173786"/>
                  </a:moveTo>
                  <a:lnTo>
                    <a:pt x="94792" y="173786"/>
                  </a:lnTo>
                  <a:lnTo>
                    <a:pt x="47396" y="0"/>
                  </a:lnTo>
                  <a:lnTo>
                    <a:pt x="0" y="17378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20412" y="3184855"/>
              <a:ext cx="2482850" cy="686435"/>
            </a:xfrm>
            <a:custGeom>
              <a:avLst/>
              <a:gdLst/>
              <a:ahLst/>
              <a:cxnLst/>
              <a:rect l="l" t="t" r="r" b="b"/>
              <a:pathLst>
                <a:path w="2482850" h="686435">
                  <a:moveTo>
                    <a:pt x="2425344" y="421665"/>
                  </a:moveTo>
                  <a:lnTo>
                    <a:pt x="2453982" y="316636"/>
                  </a:lnTo>
                  <a:lnTo>
                    <a:pt x="2482621" y="421665"/>
                  </a:lnTo>
                </a:path>
                <a:path w="2482850" h="686435">
                  <a:moveTo>
                    <a:pt x="316636" y="0"/>
                  </a:moveTo>
                  <a:lnTo>
                    <a:pt x="317254" y="0"/>
                  </a:lnTo>
                  <a:lnTo>
                    <a:pt x="321584" y="0"/>
                  </a:lnTo>
                  <a:lnTo>
                    <a:pt x="333336" y="0"/>
                  </a:lnTo>
                  <a:lnTo>
                    <a:pt x="356222" y="0"/>
                  </a:lnTo>
                  <a:lnTo>
                    <a:pt x="392507" y="618"/>
                  </a:lnTo>
                  <a:lnTo>
                    <a:pt x="438684" y="4946"/>
                  </a:lnTo>
                  <a:lnTo>
                    <a:pt x="489808" y="16694"/>
                  </a:lnTo>
                  <a:lnTo>
                    <a:pt x="540931" y="39573"/>
                  </a:lnTo>
                  <a:lnTo>
                    <a:pt x="578716" y="67756"/>
                  </a:lnTo>
                  <a:lnTo>
                    <a:pt x="612070" y="103538"/>
                  </a:lnTo>
                  <a:lnTo>
                    <a:pt x="639725" y="145019"/>
                  </a:lnTo>
                  <a:lnTo>
                    <a:pt x="660415" y="190298"/>
                  </a:lnTo>
                  <a:lnTo>
                    <a:pt x="672871" y="237477"/>
                  </a:lnTo>
                  <a:lnTo>
                    <a:pt x="676244" y="284867"/>
                  </a:lnTo>
                  <a:lnTo>
                    <a:pt x="671388" y="331624"/>
                  </a:lnTo>
                  <a:lnTo>
                    <a:pt x="659566" y="377116"/>
                  </a:lnTo>
                  <a:lnTo>
                    <a:pt x="642045" y="420709"/>
                  </a:lnTo>
                  <a:lnTo>
                    <a:pt x="620090" y="461772"/>
                  </a:lnTo>
                  <a:lnTo>
                    <a:pt x="587934" y="508770"/>
                  </a:lnTo>
                  <a:lnTo>
                    <a:pt x="550827" y="550822"/>
                  </a:lnTo>
                  <a:lnTo>
                    <a:pt x="508772" y="587928"/>
                  </a:lnTo>
                  <a:lnTo>
                    <a:pt x="461772" y="620090"/>
                  </a:lnTo>
                  <a:lnTo>
                    <a:pt x="420714" y="642146"/>
                  </a:lnTo>
                  <a:lnTo>
                    <a:pt x="377121" y="660405"/>
                  </a:lnTo>
                  <a:lnTo>
                    <a:pt x="331628" y="674231"/>
                  </a:lnTo>
                  <a:lnTo>
                    <a:pt x="284868" y="682992"/>
                  </a:lnTo>
                  <a:lnTo>
                    <a:pt x="237477" y="686054"/>
                  </a:lnTo>
                  <a:lnTo>
                    <a:pt x="190298" y="682781"/>
                  </a:lnTo>
                  <a:lnTo>
                    <a:pt x="145019" y="672542"/>
                  </a:lnTo>
                  <a:lnTo>
                    <a:pt x="103538" y="654704"/>
                  </a:lnTo>
                  <a:lnTo>
                    <a:pt x="67756" y="628634"/>
                  </a:lnTo>
                  <a:lnTo>
                    <a:pt x="39573" y="593699"/>
                  </a:lnTo>
                  <a:lnTo>
                    <a:pt x="20261" y="550109"/>
                  </a:lnTo>
                  <a:lnTo>
                    <a:pt x="8547" y="501453"/>
                  </a:lnTo>
                  <a:lnTo>
                    <a:pt x="2532" y="452163"/>
                  </a:lnTo>
                  <a:lnTo>
                    <a:pt x="316" y="406673"/>
                  </a:lnTo>
                  <a:lnTo>
                    <a:pt x="0" y="369417"/>
                  </a:lnTo>
                  <a:lnTo>
                    <a:pt x="0" y="338903"/>
                  </a:lnTo>
                  <a:lnTo>
                    <a:pt x="0" y="323234"/>
                  </a:lnTo>
                  <a:lnTo>
                    <a:pt x="0" y="317461"/>
                  </a:lnTo>
                  <a:lnTo>
                    <a:pt x="0" y="316636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273016" y="3447059"/>
              <a:ext cx="95250" cy="173990"/>
            </a:xfrm>
            <a:custGeom>
              <a:avLst/>
              <a:gdLst/>
              <a:ahLst/>
              <a:cxnLst/>
              <a:rect l="l" t="t" r="r" b="b"/>
              <a:pathLst>
                <a:path w="95250" h="173989">
                  <a:moveTo>
                    <a:pt x="0" y="173786"/>
                  </a:moveTo>
                  <a:lnTo>
                    <a:pt x="94792" y="173786"/>
                  </a:lnTo>
                  <a:lnTo>
                    <a:pt x="47396" y="0"/>
                  </a:lnTo>
                  <a:lnTo>
                    <a:pt x="0" y="17378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291774" y="3501491"/>
              <a:ext cx="1433830" cy="1108710"/>
            </a:xfrm>
            <a:custGeom>
              <a:avLst/>
              <a:gdLst/>
              <a:ahLst/>
              <a:cxnLst/>
              <a:rect l="l" t="t" r="r" b="b"/>
              <a:pathLst>
                <a:path w="1433829" h="1108710">
                  <a:moveTo>
                    <a:pt x="0" y="105029"/>
                  </a:moveTo>
                  <a:lnTo>
                    <a:pt x="28638" y="0"/>
                  </a:lnTo>
                  <a:lnTo>
                    <a:pt x="57277" y="105029"/>
                  </a:lnTo>
                </a:path>
                <a:path w="1433829" h="1108710">
                  <a:moveTo>
                    <a:pt x="1117130" y="1108303"/>
                  </a:moveTo>
                  <a:lnTo>
                    <a:pt x="1116511" y="1108303"/>
                  </a:lnTo>
                  <a:lnTo>
                    <a:pt x="1112183" y="1108303"/>
                  </a:lnTo>
                  <a:lnTo>
                    <a:pt x="1100435" y="1108303"/>
                  </a:lnTo>
                  <a:lnTo>
                    <a:pt x="1077556" y="1108303"/>
                  </a:lnTo>
                  <a:lnTo>
                    <a:pt x="1041272" y="1107685"/>
                  </a:lnTo>
                  <a:lnTo>
                    <a:pt x="995094" y="1103356"/>
                  </a:lnTo>
                  <a:lnTo>
                    <a:pt x="943970" y="1091608"/>
                  </a:lnTo>
                  <a:lnTo>
                    <a:pt x="892848" y="1068730"/>
                  </a:lnTo>
                  <a:lnTo>
                    <a:pt x="855058" y="1040546"/>
                  </a:lnTo>
                  <a:lnTo>
                    <a:pt x="821703" y="1004764"/>
                  </a:lnTo>
                  <a:lnTo>
                    <a:pt x="794049" y="963284"/>
                  </a:lnTo>
                  <a:lnTo>
                    <a:pt x="773362" y="918005"/>
                  </a:lnTo>
                  <a:lnTo>
                    <a:pt x="760907" y="870826"/>
                  </a:lnTo>
                  <a:lnTo>
                    <a:pt x="757529" y="823435"/>
                  </a:lnTo>
                  <a:lnTo>
                    <a:pt x="762385" y="776675"/>
                  </a:lnTo>
                  <a:lnTo>
                    <a:pt x="774208" y="731181"/>
                  </a:lnTo>
                  <a:lnTo>
                    <a:pt x="791732" y="687589"/>
                  </a:lnTo>
                  <a:lnTo>
                    <a:pt x="813689" y="646531"/>
                  </a:lnTo>
                  <a:lnTo>
                    <a:pt x="845845" y="599530"/>
                  </a:lnTo>
                  <a:lnTo>
                    <a:pt x="882951" y="557476"/>
                  </a:lnTo>
                  <a:lnTo>
                    <a:pt x="925006" y="520369"/>
                  </a:lnTo>
                  <a:lnTo>
                    <a:pt x="972007" y="488213"/>
                  </a:lnTo>
                  <a:lnTo>
                    <a:pt x="1013063" y="466152"/>
                  </a:lnTo>
                  <a:lnTo>
                    <a:pt x="1056653" y="447893"/>
                  </a:lnTo>
                  <a:lnTo>
                    <a:pt x="1102142" y="434068"/>
                  </a:lnTo>
                  <a:lnTo>
                    <a:pt x="1148899" y="425309"/>
                  </a:lnTo>
                  <a:lnTo>
                    <a:pt x="1196289" y="422249"/>
                  </a:lnTo>
                  <a:lnTo>
                    <a:pt x="1243469" y="425520"/>
                  </a:lnTo>
                  <a:lnTo>
                    <a:pt x="1288751" y="435757"/>
                  </a:lnTo>
                  <a:lnTo>
                    <a:pt x="1330233" y="453593"/>
                  </a:lnTo>
                  <a:lnTo>
                    <a:pt x="1366014" y="479664"/>
                  </a:lnTo>
                  <a:lnTo>
                    <a:pt x="1394193" y="514604"/>
                  </a:lnTo>
                  <a:lnTo>
                    <a:pt x="1413511" y="558193"/>
                  </a:lnTo>
                  <a:lnTo>
                    <a:pt x="1425228" y="606850"/>
                  </a:lnTo>
                  <a:lnTo>
                    <a:pt x="1431245" y="656140"/>
                  </a:lnTo>
                  <a:lnTo>
                    <a:pt x="1433462" y="701630"/>
                  </a:lnTo>
                  <a:lnTo>
                    <a:pt x="1433779" y="738886"/>
                  </a:lnTo>
                  <a:lnTo>
                    <a:pt x="1433779" y="769400"/>
                  </a:lnTo>
                  <a:lnTo>
                    <a:pt x="1433779" y="785069"/>
                  </a:lnTo>
                  <a:lnTo>
                    <a:pt x="1433779" y="790842"/>
                  </a:lnTo>
                  <a:lnTo>
                    <a:pt x="1433779" y="791667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678157" y="4173804"/>
              <a:ext cx="95250" cy="173990"/>
            </a:xfrm>
            <a:custGeom>
              <a:avLst/>
              <a:gdLst/>
              <a:ahLst/>
              <a:cxnLst/>
              <a:rect l="l" t="t" r="r" b="b"/>
              <a:pathLst>
                <a:path w="95250" h="173989">
                  <a:moveTo>
                    <a:pt x="0" y="0"/>
                  </a:moveTo>
                  <a:lnTo>
                    <a:pt x="47396" y="173774"/>
                  </a:lnTo>
                  <a:lnTo>
                    <a:pt x="947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310506" y="3923606"/>
              <a:ext cx="1443990" cy="676275"/>
            </a:xfrm>
            <a:custGeom>
              <a:avLst/>
              <a:gdLst/>
              <a:ahLst/>
              <a:cxnLst/>
              <a:rect l="l" t="t" r="r" b="b"/>
              <a:pathLst>
                <a:path w="1443989" h="676275">
                  <a:moveTo>
                    <a:pt x="1443685" y="264523"/>
                  </a:moveTo>
                  <a:lnTo>
                    <a:pt x="1415046" y="369552"/>
                  </a:lnTo>
                  <a:lnTo>
                    <a:pt x="1386395" y="264523"/>
                  </a:lnTo>
                </a:path>
                <a:path w="1443989" h="676275">
                  <a:moveTo>
                    <a:pt x="0" y="359595"/>
                  </a:moveTo>
                  <a:lnTo>
                    <a:pt x="0" y="358977"/>
                  </a:lnTo>
                  <a:lnTo>
                    <a:pt x="0" y="354648"/>
                  </a:lnTo>
                  <a:lnTo>
                    <a:pt x="0" y="342900"/>
                  </a:lnTo>
                  <a:lnTo>
                    <a:pt x="0" y="320022"/>
                  </a:lnTo>
                  <a:lnTo>
                    <a:pt x="618" y="283737"/>
                  </a:lnTo>
                  <a:lnTo>
                    <a:pt x="4946" y="237559"/>
                  </a:lnTo>
                  <a:lnTo>
                    <a:pt x="16694" y="186435"/>
                  </a:lnTo>
                  <a:lnTo>
                    <a:pt x="39573" y="135313"/>
                  </a:lnTo>
                  <a:lnTo>
                    <a:pt x="67756" y="97528"/>
                  </a:lnTo>
                  <a:lnTo>
                    <a:pt x="103538" y="64174"/>
                  </a:lnTo>
                  <a:lnTo>
                    <a:pt x="145019" y="36518"/>
                  </a:lnTo>
                  <a:lnTo>
                    <a:pt x="190298" y="15829"/>
                  </a:lnTo>
                  <a:lnTo>
                    <a:pt x="237477" y="3373"/>
                  </a:lnTo>
                  <a:lnTo>
                    <a:pt x="284868" y="0"/>
                  </a:lnTo>
                  <a:lnTo>
                    <a:pt x="331628" y="4856"/>
                  </a:lnTo>
                  <a:lnTo>
                    <a:pt x="377121" y="16677"/>
                  </a:lnTo>
                  <a:lnTo>
                    <a:pt x="420714" y="34198"/>
                  </a:lnTo>
                  <a:lnTo>
                    <a:pt x="461772" y="56154"/>
                  </a:lnTo>
                  <a:lnTo>
                    <a:pt x="508772" y="88310"/>
                  </a:lnTo>
                  <a:lnTo>
                    <a:pt x="550827" y="125416"/>
                  </a:lnTo>
                  <a:lnTo>
                    <a:pt x="587934" y="167471"/>
                  </a:lnTo>
                  <a:lnTo>
                    <a:pt x="620090" y="214472"/>
                  </a:lnTo>
                  <a:lnTo>
                    <a:pt x="642151" y="255528"/>
                  </a:lnTo>
                  <a:lnTo>
                    <a:pt x="660410" y="299119"/>
                  </a:lnTo>
                  <a:lnTo>
                    <a:pt x="674235" y="344610"/>
                  </a:lnTo>
                  <a:lnTo>
                    <a:pt x="682994" y="391371"/>
                  </a:lnTo>
                  <a:lnTo>
                    <a:pt x="686054" y="438767"/>
                  </a:lnTo>
                  <a:lnTo>
                    <a:pt x="682782" y="485946"/>
                  </a:lnTo>
                  <a:lnTo>
                    <a:pt x="672546" y="531224"/>
                  </a:lnTo>
                  <a:lnTo>
                    <a:pt x="654710" y="572703"/>
                  </a:lnTo>
                  <a:lnTo>
                    <a:pt x="628639" y="608481"/>
                  </a:lnTo>
                  <a:lnTo>
                    <a:pt x="593699" y="636658"/>
                  </a:lnTo>
                  <a:lnTo>
                    <a:pt x="550109" y="655976"/>
                  </a:lnTo>
                  <a:lnTo>
                    <a:pt x="501453" y="667693"/>
                  </a:lnTo>
                  <a:lnTo>
                    <a:pt x="452163" y="673711"/>
                  </a:lnTo>
                  <a:lnTo>
                    <a:pt x="406673" y="675927"/>
                  </a:lnTo>
                  <a:lnTo>
                    <a:pt x="369417" y="676244"/>
                  </a:lnTo>
                  <a:lnTo>
                    <a:pt x="338903" y="676244"/>
                  </a:lnTo>
                  <a:lnTo>
                    <a:pt x="323234" y="676244"/>
                  </a:lnTo>
                  <a:lnTo>
                    <a:pt x="317461" y="676244"/>
                  </a:lnTo>
                  <a:lnTo>
                    <a:pt x="316636" y="676244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72723" y="4552454"/>
              <a:ext cx="173990" cy="95250"/>
            </a:xfrm>
            <a:custGeom>
              <a:avLst/>
              <a:gdLst/>
              <a:ahLst/>
              <a:cxnLst/>
              <a:rect l="l" t="t" r="r" b="b"/>
              <a:pathLst>
                <a:path w="173989" h="95250">
                  <a:moveTo>
                    <a:pt x="0" y="47396"/>
                  </a:moveTo>
                  <a:lnTo>
                    <a:pt x="173774" y="94792"/>
                  </a:lnTo>
                  <a:lnTo>
                    <a:pt x="173774" y="0"/>
                  </a:lnTo>
                  <a:lnTo>
                    <a:pt x="0" y="47396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627143" y="3194710"/>
              <a:ext cx="1108710" cy="1433830"/>
            </a:xfrm>
            <a:custGeom>
              <a:avLst/>
              <a:gdLst/>
              <a:ahLst/>
              <a:cxnLst/>
              <a:rect l="l" t="t" r="r" b="b"/>
              <a:pathLst>
                <a:path w="1108710" h="1433829">
                  <a:moveTo>
                    <a:pt x="105029" y="1433779"/>
                  </a:moveTo>
                  <a:lnTo>
                    <a:pt x="0" y="1405140"/>
                  </a:lnTo>
                  <a:lnTo>
                    <a:pt x="105029" y="1376502"/>
                  </a:lnTo>
                </a:path>
                <a:path w="1108710" h="1433829">
                  <a:moveTo>
                    <a:pt x="1108265" y="316649"/>
                  </a:moveTo>
                  <a:lnTo>
                    <a:pt x="1108265" y="317267"/>
                  </a:lnTo>
                  <a:lnTo>
                    <a:pt x="1108265" y="321595"/>
                  </a:lnTo>
                  <a:lnTo>
                    <a:pt x="1108265" y="333344"/>
                  </a:lnTo>
                  <a:lnTo>
                    <a:pt x="1108265" y="356222"/>
                  </a:lnTo>
                  <a:lnTo>
                    <a:pt x="1107646" y="392507"/>
                  </a:lnTo>
                  <a:lnTo>
                    <a:pt x="1103317" y="438684"/>
                  </a:lnTo>
                  <a:lnTo>
                    <a:pt x="1091565" y="489808"/>
                  </a:lnTo>
                  <a:lnTo>
                    <a:pt x="1068679" y="540931"/>
                  </a:lnTo>
                  <a:lnTo>
                    <a:pt x="1040502" y="578721"/>
                  </a:lnTo>
                  <a:lnTo>
                    <a:pt x="1004724" y="612075"/>
                  </a:lnTo>
                  <a:lnTo>
                    <a:pt x="963245" y="639729"/>
                  </a:lnTo>
                  <a:lnTo>
                    <a:pt x="917966" y="660416"/>
                  </a:lnTo>
                  <a:lnTo>
                    <a:pt x="870788" y="672871"/>
                  </a:lnTo>
                  <a:lnTo>
                    <a:pt x="823392" y="676249"/>
                  </a:lnTo>
                  <a:lnTo>
                    <a:pt x="776631" y="671393"/>
                  </a:lnTo>
                  <a:lnTo>
                    <a:pt x="731140" y="659570"/>
                  </a:lnTo>
                  <a:lnTo>
                    <a:pt x="687549" y="642047"/>
                  </a:lnTo>
                  <a:lnTo>
                    <a:pt x="646493" y="620090"/>
                  </a:lnTo>
                  <a:lnTo>
                    <a:pt x="599492" y="587934"/>
                  </a:lnTo>
                  <a:lnTo>
                    <a:pt x="557437" y="550827"/>
                  </a:lnTo>
                  <a:lnTo>
                    <a:pt x="520331" y="508772"/>
                  </a:lnTo>
                  <a:lnTo>
                    <a:pt x="488175" y="461772"/>
                  </a:lnTo>
                  <a:lnTo>
                    <a:pt x="466112" y="420715"/>
                  </a:lnTo>
                  <a:lnTo>
                    <a:pt x="447850" y="377126"/>
                  </a:lnTo>
                  <a:lnTo>
                    <a:pt x="434021" y="331636"/>
                  </a:lnTo>
                  <a:lnTo>
                    <a:pt x="425260" y="284879"/>
                  </a:lnTo>
                  <a:lnTo>
                    <a:pt x="422198" y="237490"/>
                  </a:lnTo>
                  <a:lnTo>
                    <a:pt x="425471" y="190305"/>
                  </a:lnTo>
                  <a:lnTo>
                    <a:pt x="435709" y="145022"/>
                  </a:lnTo>
                  <a:lnTo>
                    <a:pt x="453548" y="103542"/>
                  </a:lnTo>
                  <a:lnTo>
                    <a:pt x="479618" y="67763"/>
                  </a:lnTo>
                  <a:lnTo>
                    <a:pt x="514553" y="39585"/>
                  </a:lnTo>
                  <a:lnTo>
                    <a:pt x="558149" y="20267"/>
                  </a:lnTo>
                  <a:lnTo>
                    <a:pt x="606809" y="8550"/>
                  </a:lnTo>
                  <a:lnTo>
                    <a:pt x="656101" y="2533"/>
                  </a:lnTo>
                  <a:lnTo>
                    <a:pt x="701591" y="316"/>
                  </a:lnTo>
                  <a:lnTo>
                    <a:pt x="738847" y="0"/>
                  </a:lnTo>
                  <a:lnTo>
                    <a:pt x="769354" y="0"/>
                  </a:lnTo>
                  <a:lnTo>
                    <a:pt x="785020" y="0"/>
                  </a:lnTo>
                  <a:lnTo>
                    <a:pt x="790791" y="0"/>
                  </a:lnTo>
                  <a:lnTo>
                    <a:pt x="791616" y="0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99417" y="3147313"/>
              <a:ext cx="173990" cy="95250"/>
            </a:xfrm>
            <a:custGeom>
              <a:avLst/>
              <a:gdLst/>
              <a:ahLst/>
              <a:cxnLst/>
              <a:rect l="l" t="t" r="r" b="b"/>
              <a:pathLst>
                <a:path w="173989" h="95250">
                  <a:moveTo>
                    <a:pt x="0" y="0"/>
                  </a:moveTo>
                  <a:lnTo>
                    <a:pt x="0" y="94792"/>
                  </a:lnTo>
                  <a:lnTo>
                    <a:pt x="173774" y="47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313743" y="3166071"/>
              <a:ext cx="105410" cy="57785"/>
            </a:xfrm>
            <a:custGeom>
              <a:avLst/>
              <a:gdLst/>
              <a:ahLst/>
              <a:cxnLst/>
              <a:rect l="l" t="t" r="r" b="b"/>
              <a:pathLst>
                <a:path w="105410" h="57785">
                  <a:moveTo>
                    <a:pt x="0" y="0"/>
                  </a:moveTo>
                  <a:lnTo>
                    <a:pt x="105016" y="28638"/>
                  </a:lnTo>
                  <a:lnTo>
                    <a:pt x="0" y="57289"/>
                  </a:lnTo>
                </a:path>
              </a:pathLst>
            </a:custGeom>
            <a:ln w="286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1130300" y="6140924"/>
            <a:ext cx="49968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30" dirty="0">
                <a:latin typeface="Tahoma"/>
                <a:cs typeface="Tahoma"/>
              </a:rPr>
              <a:t>Wander</a:t>
            </a:r>
            <a:r>
              <a:rPr sz="2050" spc="-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about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while,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average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what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you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204" dirty="0">
                <a:latin typeface="Tahoma"/>
                <a:cs typeface="Tahoma"/>
              </a:rPr>
              <a:t>see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131" name="object 1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60</a:t>
            </a:fld>
            <a:endParaRPr spc="2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10" dirty="0"/>
              <a:t>MCMC</a:t>
            </a:r>
            <a:r>
              <a:rPr spc="220" dirty="0"/>
              <a:t> </a:t>
            </a:r>
            <a:r>
              <a:rPr spc="80" dirty="0"/>
              <a:t>example</a:t>
            </a:r>
            <a:r>
              <a:rPr spc="265" dirty="0"/>
              <a:t> </a:t>
            </a:r>
            <a:r>
              <a:rPr spc="114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506" y="1410429"/>
            <a:ext cx="6493510" cy="3964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14"/>
              </a:spcBef>
            </a:pPr>
            <a:r>
              <a:rPr sz="2050" spc="-85" dirty="0">
                <a:latin typeface="Tahoma"/>
                <a:cs typeface="Tahoma"/>
              </a:rPr>
              <a:t>Estimate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210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ain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ue,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etG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ass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62865" marR="30480">
              <a:lnSpc>
                <a:spcPct val="101499"/>
              </a:lnSpc>
              <a:spcBef>
                <a:spcPts val="1525"/>
              </a:spcBef>
            </a:pPr>
            <a:r>
              <a:rPr sz="2050" spc="-125" dirty="0">
                <a:latin typeface="Tahoma"/>
                <a:cs typeface="Tahoma"/>
              </a:rPr>
              <a:t>Sample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Cloudy</a:t>
            </a:r>
            <a:r>
              <a:rPr sz="2050" b="0" i="1" spc="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5" dirty="0">
                <a:latin typeface="Tahoma"/>
                <a:cs typeface="Tahoma"/>
              </a:rPr>
              <a:t>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Rain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35" dirty="0">
                <a:latin typeface="Tahoma"/>
                <a:cs typeface="Tahoma"/>
              </a:rPr>
              <a:t>given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its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Markov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blanket,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repeat. </a:t>
            </a:r>
            <a:r>
              <a:rPr sz="2050" spc="-114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Count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number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times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Rain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true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30" dirty="0">
                <a:latin typeface="Tahoma"/>
                <a:cs typeface="Tahoma"/>
              </a:rPr>
              <a:t>false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samples.</a:t>
            </a:r>
            <a:endParaRPr sz="2050" dirty="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1560"/>
              </a:spcBef>
            </a:pPr>
            <a:r>
              <a:rPr sz="2050" spc="-80" dirty="0">
                <a:latin typeface="Tahoma"/>
                <a:cs typeface="Tahoma"/>
              </a:rPr>
              <a:t>E.g.,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visit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100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states</a:t>
            </a:r>
            <a:endParaRPr sz="2050" dirty="0">
              <a:latin typeface="Tahoma"/>
              <a:cs typeface="Tahoma"/>
            </a:endParaRPr>
          </a:p>
          <a:p>
            <a:pPr marL="428625">
              <a:lnSpc>
                <a:spcPct val="100000"/>
              </a:lnSpc>
              <a:spcBef>
                <a:spcPts val="35"/>
              </a:spcBef>
            </a:pPr>
            <a:r>
              <a:rPr sz="2050" spc="-150" dirty="0">
                <a:latin typeface="Tahoma"/>
                <a:cs typeface="Tahoma"/>
              </a:rPr>
              <a:t>31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</a:t>
            </a:r>
            <a:r>
              <a:rPr sz="2050" spc="-160" dirty="0">
                <a:latin typeface="Tahoma"/>
                <a:cs typeface="Tahoma"/>
              </a:rPr>
              <a:t>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ain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69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hav</a:t>
            </a:r>
            <a:r>
              <a:rPr sz="2050" spc="-16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ain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09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se</a:t>
            </a:r>
            <a:endParaRPr sz="2050" dirty="0">
              <a:latin typeface="Bookman Old Style"/>
              <a:cs typeface="Bookman Old Style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sz="2050" spc="-1045" dirty="0">
                <a:solidFill>
                  <a:srgbClr val="990099"/>
                </a:solidFill>
                <a:latin typeface="Century"/>
                <a:cs typeface="Century"/>
              </a:rPr>
              <a:t>P</a:t>
            </a:r>
            <a:r>
              <a:rPr sz="3075" spc="855" baseline="14905" dirty="0">
                <a:solidFill>
                  <a:srgbClr val="990099"/>
                </a:solidFill>
                <a:latin typeface="Garamond"/>
                <a:cs typeface="Garamond"/>
              </a:rPr>
              <a:t>ˆ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10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ain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2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ue,</a:t>
            </a:r>
            <a:r>
              <a:rPr sz="2050" b="0" i="1" spc="-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etG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ass</a:t>
            </a:r>
            <a:r>
              <a:rPr sz="2050" b="0" i="1" spc="-27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u</a:t>
            </a:r>
            <a:r>
              <a:rPr sz="2050" b="0" i="1" spc="-14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 dirty="0">
              <a:latin typeface="Garamond"/>
              <a:cs typeface="Garamond"/>
            </a:endParaRPr>
          </a:p>
          <a:p>
            <a:pPr marL="429259">
              <a:lnSpc>
                <a:spcPct val="100000"/>
              </a:lnSpc>
              <a:spcBef>
                <a:spcPts val="25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spc="100" dirty="0">
                <a:solidFill>
                  <a:srgbClr val="990099"/>
                </a:solidFill>
                <a:latin typeface="Bookman Old Style"/>
                <a:cs typeface="Bookman Old Style"/>
              </a:rPr>
              <a:t>Normalize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31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69</a:t>
            </a:r>
            <a:r>
              <a:rPr sz="2050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(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31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69</a:t>
            </a:r>
            <a:r>
              <a:rPr sz="2050" spc="135" dirty="0">
                <a:solidFill>
                  <a:srgbClr val="990099"/>
                </a:solidFill>
                <a:latin typeface="Lucida Sans Unicode"/>
                <a:cs typeface="Lucida Sans Unicode"/>
              </a:rPr>
              <a:t>)</a:t>
            </a:r>
            <a:endParaRPr sz="2050" dirty="0">
              <a:latin typeface="Lucida Sans Unicode"/>
              <a:cs typeface="Lucida Sans Unicode"/>
            </a:endParaRPr>
          </a:p>
          <a:p>
            <a:pPr marL="62865">
              <a:lnSpc>
                <a:spcPct val="100000"/>
              </a:lnSpc>
              <a:spcBef>
                <a:spcPts val="1560"/>
              </a:spcBef>
            </a:pPr>
            <a:r>
              <a:rPr sz="2050" spc="-140" dirty="0">
                <a:latin typeface="Tahoma"/>
                <a:cs typeface="Tahoma"/>
              </a:rPr>
              <a:t>Theorem:</a:t>
            </a:r>
            <a:r>
              <a:rPr sz="2050" spc="2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chain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approaches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05" dirty="0">
                <a:solidFill>
                  <a:srgbClr val="00007E"/>
                </a:solidFill>
                <a:latin typeface="Tahoma"/>
                <a:cs typeface="Tahoma"/>
              </a:rPr>
              <a:t>stationary</a:t>
            </a:r>
            <a:r>
              <a:rPr sz="2050" spc="15" dirty="0">
                <a:solidFill>
                  <a:srgbClr val="00007E"/>
                </a:solidFill>
                <a:latin typeface="Tahoma"/>
                <a:cs typeface="Tahoma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Tahoma"/>
                <a:cs typeface="Tahoma"/>
              </a:rPr>
              <a:t>distribution</a:t>
            </a:r>
            <a:r>
              <a:rPr sz="2050" spc="-95" dirty="0">
                <a:latin typeface="Tahoma"/>
                <a:cs typeface="Tahoma"/>
              </a:rPr>
              <a:t>:</a:t>
            </a:r>
            <a:endParaRPr sz="2050" dirty="0">
              <a:latin typeface="Tahoma"/>
              <a:cs typeface="Tahoma"/>
            </a:endParaRPr>
          </a:p>
          <a:p>
            <a:pPr marL="428625" marR="460375">
              <a:lnSpc>
                <a:spcPct val="101000"/>
              </a:lnSpc>
              <a:spcBef>
                <a:spcPts val="10"/>
              </a:spcBef>
            </a:pPr>
            <a:r>
              <a:rPr sz="2050" spc="-125" dirty="0">
                <a:latin typeface="Tahoma"/>
                <a:cs typeface="Tahoma"/>
              </a:rPr>
              <a:t>long-run</a:t>
            </a:r>
            <a:r>
              <a:rPr sz="2050" spc="35" dirty="0">
                <a:latin typeface="Tahoma"/>
                <a:cs typeface="Tahoma"/>
              </a:rPr>
              <a:t> </a:t>
            </a:r>
            <a:r>
              <a:rPr sz="2050" spc="-90" dirty="0">
                <a:latin typeface="Tahoma"/>
                <a:cs typeface="Tahoma"/>
              </a:rPr>
              <a:t>fraction</a:t>
            </a:r>
            <a:r>
              <a:rPr sz="2050" spc="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time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spent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in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state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is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exactly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proportional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to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its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posterior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probability</a:t>
            </a:r>
            <a:endParaRPr sz="20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spc="100" dirty="0"/>
              <a:t>Markov</a:t>
            </a:r>
            <a:r>
              <a:rPr spc="260" dirty="0"/>
              <a:t> </a:t>
            </a:r>
            <a:r>
              <a:rPr spc="55" dirty="0"/>
              <a:t>blanket</a:t>
            </a:r>
            <a:r>
              <a:rPr spc="245" dirty="0"/>
              <a:t> </a:t>
            </a:r>
            <a:r>
              <a:rPr spc="50" dirty="0"/>
              <a:t>sampling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4660900" cy="1288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Tahoma"/>
                <a:cs typeface="Tahoma"/>
              </a:rPr>
              <a:t>Markov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blanket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b="0" i="1" spc="-100" dirty="0">
                <a:solidFill>
                  <a:srgbClr val="990099"/>
                </a:solidFill>
                <a:latin typeface="Bookman Old Style"/>
                <a:cs typeface="Bookman Old Style"/>
              </a:rPr>
              <a:t>Cloudy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0" dirty="0">
                <a:latin typeface="Tahoma"/>
                <a:cs typeface="Tahoma"/>
              </a:rPr>
              <a:t>is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Sprinkler</a:t>
            </a:r>
            <a:r>
              <a:rPr sz="2050" b="0" i="1" spc="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Rain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spc="-95" dirty="0">
                <a:latin typeface="Tahoma"/>
                <a:cs typeface="Tahoma"/>
              </a:rPr>
              <a:t>Markov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blanket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b="0" i="1" spc="-15" dirty="0">
                <a:solidFill>
                  <a:srgbClr val="990099"/>
                </a:solidFill>
                <a:latin typeface="Bookman Old Style"/>
                <a:cs typeface="Bookman Old Style"/>
              </a:rPr>
              <a:t>Rain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00" dirty="0">
                <a:latin typeface="Tahoma"/>
                <a:cs typeface="Tahoma"/>
              </a:rPr>
              <a:t>is</a:t>
            </a:r>
            <a:endParaRPr sz="2050">
              <a:latin typeface="Tahoma"/>
              <a:cs typeface="Tahoma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b="0" i="1" spc="114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95" dirty="0">
                <a:solidFill>
                  <a:srgbClr val="990099"/>
                </a:solidFill>
                <a:latin typeface="Bookman Old Style"/>
                <a:cs typeface="Bookman Old Style"/>
              </a:rPr>
              <a:t>oud</a:t>
            </a:r>
            <a:r>
              <a:rPr sz="2050" b="0" i="1" spc="-114" dirty="0">
                <a:solidFill>
                  <a:srgbClr val="990099"/>
                </a:solidFill>
                <a:latin typeface="Bookman Old Style"/>
                <a:cs typeface="Bookman Old Style"/>
              </a:rPr>
              <a:t>y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5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1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in</a:t>
            </a:r>
            <a:r>
              <a:rPr sz="2050" b="0" i="1" spc="2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50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-3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and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-60" dirty="0">
                <a:solidFill>
                  <a:srgbClr val="990099"/>
                </a:solidFill>
                <a:latin typeface="Bookman Old Style"/>
                <a:cs typeface="Bookman Old Style"/>
              </a:rPr>
              <a:t>W</a:t>
            </a:r>
            <a:r>
              <a:rPr sz="2050" b="0" i="1" spc="-34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10" dirty="0">
                <a:solidFill>
                  <a:srgbClr val="990099"/>
                </a:solidFill>
                <a:latin typeface="Bookman Old Style"/>
                <a:cs typeface="Bookman Old Style"/>
              </a:rPr>
              <a:t>etG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ass</a:t>
            </a:r>
            <a:endParaRPr sz="2050">
              <a:latin typeface="Bookman Old Style"/>
              <a:cs typeface="Bookman Old Styl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31101" y="1574558"/>
            <a:ext cx="1045844" cy="1010285"/>
            <a:chOff x="6731101" y="1574558"/>
            <a:chExt cx="1045844" cy="1010285"/>
          </a:xfrm>
        </p:grpSpPr>
        <p:sp>
          <p:nvSpPr>
            <p:cNvPr id="5" name="object 5"/>
            <p:cNvSpPr/>
            <p:nvPr/>
          </p:nvSpPr>
          <p:spPr>
            <a:xfrm>
              <a:off x="6755320" y="1794078"/>
              <a:ext cx="334010" cy="299720"/>
            </a:xfrm>
            <a:custGeom>
              <a:avLst/>
              <a:gdLst/>
              <a:ahLst/>
              <a:cxnLst/>
              <a:rect l="l" t="t" r="r" b="b"/>
              <a:pathLst>
                <a:path w="334009" h="299719">
                  <a:moveTo>
                    <a:pt x="333502" y="0"/>
                  </a:moveTo>
                  <a:lnTo>
                    <a:pt x="0" y="299288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1101" y="1997278"/>
              <a:ext cx="125730" cy="118110"/>
            </a:xfrm>
            <a:custGeom>
              <a:avLst/>
              <a:gdLst/>
              <a:ahLst/>
              <a:cxnLst/>
              <a:rect l="l" t="t" r="r" b="b"/>
              <a:pathLst>
                <a:path w="125729" h="118110">
                  <a:moveTo>
                    <a:pt x="0" y="117817"/>
                  </a:moveTo>
                  <a:lnTo>
                    <a:pt x="125336" y="54914"/>
                  </a:lnTo>
                  <a:lnTo>
                    <a:pt x="76047" y="0"/>
                  </a:lnTo>
                  <a:lnTo>
                    <a:pt x="0" y="117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5320" y="1781251"/>
              <a:ext cx="996315" cy="312420"/>
            </a:xfrm>
            <a:custGeom>
              <a:avLst/>
              <a:gdLst/>
              <a:ahLst/>
              <a:cxnLst/>
              <a:rect l="l" t="t" r="r" b="b"/>
              <a:pathLst>
                <a:path w="996315" h="312419">
                  <a:moveTo>
                    <a:pt x="87261" y="268325"/>
                  </a:moveTo>
                  <a:lnTo>
                    <a:pt x="0" y="312115"/>
                  </a:lnTo>
                  <a:lnTo>
                    <a:pt x="52946" y="230085"/>
                  </a:lnTo>
                </a:path>
                <a:path w="996315" h="312419">
                  <a:moveTo>
                    <a:pt x="628523" y="0"/>
                  </a:moveTo>
                  <a:lnTo>
                    <a:pt x="996226" y="312115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9324" y="1998738"/>
              <a:ext cx="127635" cy="116205"/>
            </a:xfrm>
            <a:custGeom>
              <a:avLst/>
              <a:gdLst/>
              <a:ahLst/>
              <a:cxnLst/>
              <a:rect l="l" t="t" r="r" b="b"/>
              <a:pathLst>
                <a:path w="127634" h="116205">
                  <a:moveTo>
                    <a:pt x="0" y="56261"/>
                  </a:moveTo>
                  <a:lnTo>
                    <a:pt x="127025" y="115684"/>
                  </a:lnTo>
                  <a:lnTo>
                    <a:pt x="47752" y="0"/>
                  </a:lnTo>
                  <a:lnTo>
                    <a:pt x="0" y="56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63103" y="2012822"/>
              <a:ext cx="88900" cy="80645"/>
            </a:xfrm>
            <a:custGeom>
              <a:avLst/>
              <a:gdLst/>
              <a:ahLst/>
              <a:cxnLst/>
              <a:rect l="l" t="t" r="r" b="b"/>
              <a:pathLst>
                <a:path w="88900" h="80644">
                  <a:moveTo>
                    <a:pt x="33248" y="0"/>
                  </a:moveTo>
                  <a:lnTo>
                    <a:pt x="88442" y="80543"/>
                  </a:lnTo>
                  <a:lnTo>
                    <a:pt x="0" y="39166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7379" y="1579003"/>
              <a:ext cx="511175" cy="299720"/>
            </a:xfrm>
            <a:custGeom>
              <a:avLst/>
              <a:gdLst/>
              <a:ahLst/>
              <a:cxnLst/>
              <a:rect l="l" t="t" r="r" b="b"/>
              <a:pathLst>
                <a:path w="511175" h="299719">
                  <a:moveTo>
                    <a:pt x="0" y="149847"/>
                  </a:moveTo>
                  <a:lnTo>
                    <a:pt x="25957" y="215752"/>
                  </a:lnTo>
                  <a:lnTo>
                    <a:pt x="56104" y="243577"/>
                  </a:lnTo>
                  <a:lnTo>
                    <a:pt x="95653" y="266784"/>
                  </a:lnTo>
                  <a:lnTo>
                    <a:pt x="143072" y="284475"/>
                  </a:lnTo>
                  <a:lnTo>
                    <a:pt x="196826" y="295749"/>
                  </a:lnTo>
                  <a:lnTo>
                    <a:pt x="255384" y="299707"/>
                  </a:lnTo>
                  <a:lnTo>
                    <a:pt x="313942" y="295749"/>
                  </a:lnTo>
                  <a:lnTo>
                    <a:pt x="367696" y="284475"/>
                  </a:lnTo>
                  <a:lnTo>
                    <a:pt x="415114" y="266784"/>
                  </a:lnTo>
                  <a:lnTo>
                    <a:pt x="454663" y="243577"/>
                  </a:lnTo>
                  <a:lnTo>
                    <a:pt x="484811" y="215752"/>
                  </a:lnTo>
                  <a:lnTo>
                    <a:pt x="510768" y="149847"/>
                  </a:lnTo>
                  <a:lnTo>
                    <a:pt x="504023" y="115490"/>
                  </a:lnTo>
                  <a:lnTo>
                    <a:pt x="454663" y="56127"/>
                  </a:lnTo>
                  <a:lnTo>
                    <a:pt x="415114" y="32921"/>
                  </a:lnTo>
                  <a:lnTo>
                    <a:pt x="367696" y="15231"/>
                  </a:lnTo>
                  <a:lnTo>
                    <a:pt x="313942" y="3957"/>
                  </a:lnTo>
                  <a:lnTo>
                    <a:pt x="255384" y="0"/>
                  </a:lnTo>
                  <a:lnTo>
                    <a:pt x="196826" y="3957"/>
                  </a:lnTo>
                  <a:lnTo>
                    <a:pt x="143072" y="15231"/>
                  </a:lnTo>
                  <a:lnTo>
                    <a:pt x="95653" y="32921"/>
                  </a:lnTo>
                  <a:lnTo>
                    <a:pt x="56104" y="56127"/>
                  </a:lnTo>
                  <a:lnTo>
                    <a:pt x="25957" y="83950"/>
                  </a:lnTo>
                  <a:lnTo>
                    <a:pt x="0" y="149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7379" y="1579003"/>
              <a:ext cx="511175" cy="299720"/>
            </a:xfrm>
            <a:custGeom>
              <a:avLst/>
              <a:gdLst/>
              <a:ahLst/>
              <a:cxnLst/>
              <a:rect l="l" t="t" r="r" b="b"/>
              <a:pathLst>
                <a:path w="511175" h="299719">
                  <a:moveTo>
                    <a:pt x="510768" y="149847"/>
                  </a:moveTo>
                  <a:lnTo>
                    <a:pt x="484811" y="83950"/>
                  </a:lnTo>
                  <a:lnTo>
                    <a:pt x="454663" y="56127"/>
                  </a:lnTo>
                  <a:lnTo>
                    <a:pt x="415114" y="32921"/>
                  </a:lnTo>
                  <a:lnTo>
                    <a:pt x="367696" y="15231"/>
                  </a:lnTo>
                  <a:lnTo>
                    <a:pt x="313942" y="3957"/>
                  </a:lnTo>
                  <a:lnTo>
                    <a:pt x="255384" y="0"/>
                  </a:lnTo>
                  <a:lnTo>
                    <a:pt x="196826" y="3957"/>
                  </a:lnTo>
                  <a:lnTo>
                    <a:pt x="143072" y="15231"/>
                  </a:lnTo>
                  <a:lnTo>
                    <a:pt x="95653" y="32921"/>
                  </a:lnTo>
                  <a:lnTo>
                    <a:pt x="56104" y="56127"/>
                  </a:lnTo>
                  <a:lnTo>
                    <a:pt x="25957" y="83950"/>
                  </a:lnTo>
                  <a:lnTo>
                    <a:pt x="0" y="149847"/>
                  </a:lnTo>
                  <a:lnTo>
                    <a:pt x="6744" y="184208"/>
                  </a:lnTo>
                  <a:lnTo>
                    <a:pt x="56104" y="243577"/>
                  </a:lnTo>
                  <a:lnTo>
                    <a:pt x="95653" y="266784"/>
                  </a:lnTo>
                  <a:lnTo>
                    <a:pt x="143072" y="284475"/>
                  </a:lnTo>
                  <a:lnTo>
                    <a:pt x="196826" y="295749"/>
                  </a:lnTo>
                  <a:lnTo>
                    <a:pt x="255384" y="299707"/>
                  </a:lnTo>
                  <a:lnTo>
                    <a:pt x="313942" y="295749"/>
                  </a:lnTo>
                  <a:lnTo>
                    <a:pt x="367696" y="284475"/>
                  </a:lnTo>
                  <a:lnTo>
                    <a:pt x="415114" y="266784"/>
                  </a:lnTo>
                  <a:lnTo>
                    <a:pt x="454663" y="243577"/>
                  </a:lnTo>
                  <a:lnTo>
                    <a:pt x="484811" y="215752"/>
                  </a:lnTo>
                  <a:lnTo>
                    <a:pt x="510768" y="149847"/>
                  </a:lnTo>
                  <a:close/>
                </a:path>
              </a:pathLst>
            </a:custGeom>
            <a:ln w="8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698" y="2311425"/>
              <a:ext cx="307975" cy="243840"/>
            </a:xfrm>
            <a:custGeom>
              <a:avLst/>
              <a:gdLst/>
              <a:ahLst/>
              <a:cxnLst/>
              <a:rect l="l" t="t" r="r" b="b"/>
              <a:pathLst>
                <a:path w="307975" h="243839">
                  <a:moveTo>
                    <a:pt x="307848" y="0"/>
                  </a:moveTo>
                  <a:lnTo>
                    <a:pt x="0" y="243700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8184" y="2462415"/>
              <a:ext cx="129539" cy="113030"/>
            </a:xfrm>
            <a:custGeom>
              <a:avLst/>
              <a:gdLst/>
              <a:ahLst/>
              <a:cxnLst/>
              <a:rect l="l" t="t" r="r" b="b"/>
              <a:pathLst>
                <a:path w="129540" h="113030">
                  <a:moveTo>
                    <a:pt x="0" y="112915"/>
                  </a:moveTo>
                  <a:lnTo>
                    <a:pt x="128981" y="57861"/>
                  </a:lnTo>
                  <a:lnTo>
                    <a:pt x="83172" y="0"/>
                  </a:lnTo>
                  <a:lnTo>
                    <a:pt x="0" y="112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59600" y="2345626"/>
              <a:ext cx="774065" cy="218440"/>
            </a:xfrm>
            <a:custGeom>
              <a:avLst/>
              <a:gdLst/>
              <a:ahLst/>
              <a:cxnLst/>
              <a:rect l="l" t="t" r="r" b="b"/>
              <a:pathLst>
                <a:path w="774065" h="218439">
                  <a:moveTo>
                    <a:pt x="773887" y="171183"/>
                  </a:moveTo>
                  <a:lnTo>
                    <a:pt x="684098" y="209499"/>
                  </a:lnTo>
                  <a:lnTo>
                    <a:pt x="741997" y="130898"/>
                  </a:lnTo>
                </a:path>
                <a:path w="774065" h="218439">
                  <a:moveTo>
                    <a:pt x="0" y="0"/>
                  </a:moveTo>
                  <a:lnTo>
                    <a:pt x="256540" y="218059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3943" y="2469019"/>
              <a:ext cx="127000" cy="116205"/>
            </a:xfrm>
            <a:custGeom>
              <a:avLst/>
              <a:gdLst/>
              <a:ahLst/>
              <a:cxnLst/>
              <a:rect l="l" t="t" r="r" b="b"/>
              <a:pathLst>
                <a:path w="127000" h="116205">
                  <a:moveTo>
                    <a:pt x="0" y="56235"/>
                  </a:moveTo>
                  <a:lnTo>
                    <a:pt x="126987" y="115735"/>
                  </a:lnTo>
                  <a:lnTo>
                    <a:pt x="47802" y="0"/>
                  </a:lnTo>
                  <a:lnTo>
                    <a:pt x="0" y="562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27735" y="2483103"/>
              <a:ext cx="88900" cy="80645"/>
            </a:xfrm>
            <a:custGeom>
              <a:avLst/>
              <a:gdLst/>
              <a:ahLst/>
              <a:cxnLst/>
              <a:rect l="l" t="t" r="r" b="b"/>
              <a:pathLst>
                <a:path w="88900" h="80644">
                  <a:moveTo>
                    <a:pt x="33274" y="0"/>
                  </a:moveTo>
                  <a:lnTo>
                    <a:pt x="88404" y="80581"/>
                  </a:lnTo>
                  <a:lnTo>
                    <a:pt x="0" y="39154"/>
                  </a:lnTo>
                </a:path>
              </a:pathLst>
            </a:custGeom>
            <a:ln w="171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99236" y="1628948"/>
            <a:ext cx="44894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Arial"/>
                <a:cs typeface="Arial"/>
              </a:rPr>
              <a:t>Cloudy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38008" y="2087041"/>
            <a:ext cx="520065" cy="308610"/>
            <a:chOff x="7638008" y="2087041"/>
            <a:chExt cx="520065" cy="308610"/>
          </a:xfrm>
        </p:grpSpPr>
        <p:sp>
          <p:nvSpPr>
            <p:cNvPr id="19" name="object 19"/>
            <p:cNvSpPr/>
            <p:nvPr/>
          </p:nvSpPr>
          <p:spPr>
            <a:xfrm>
              <a:off x="7642453" y="2091486"/>
              <a:ext cx="511175" cy="299720"/>
            </a:xfrm>
            <a:custGeom>
              <a:avLst/>
              <a:gdLst/>
              <a:ahLst/>
              <a:cxnLst/>
              <a:rect l="l" t="t" r="r" b="b"/>
              <a:pathLst>
                <a:path w="511175" h="299719">
                  <a:moveTo>
                    <a:pt x="0" y="149860"/>
                  </a:moveTo>
                  <a:lnTo>
                    <a:pt x="25957" y="215756"/>
                  </a:lnTo>
                  <a:lnTo>
                    <a:pt x="56103" y="243579"/>
                  </a:lnTo>
                  <a:lnTo>
                    <a:pt x="95651" y="266785"/>
                  </a:lnTo>
                  <a:lnTo>
                    <a:pt x="143067" y="284475"/>
                  </a:lnTo>
                  <a:lnTo>
                    <a:pt x="196818" y="295749"/>
                  </a:lnTo>
                  <a:lnTo>
                    <a:pt x="255371" y="299707"/>
                  </a:lnTo>
                  <a:lnTo>
                    <a:pt x="313929" y="295749"/>
                  </a:lnTo>
                  <a:lnTo>
                    <a:pt x="367683" y="284475"/>
                  </a:lnTo>
                  <a:lnTo>
                    <a:pt x="415102" y="266785"/>
                  </a:lnTo>
                  <a:lnTo>
                    <a:pt x="454651" y="243579"/>
                  </a:lnTo>
                  <a:lnTo>
                    <a:pt x="484798" y="215756"/>
                  </a:lnTo>
                  <a:lnTo>
                    <a:pt x="510755" y="149860"/>
                  </a:lnTo>
                  <a:lnTo>
                    <a:pt x="504011" y="115498"/>
                  </a:lnTo>
                  <a:lnTo>
                    <a:pt x="454651" y="56130"/>
                  </a:lnTo>
                  <a:lnTo>
                    <a:pt x="415102" y="32922"/>
                  </a:lnTo>
                  <a:lnTo>
                    <a:pt x="367683" y="15231"/>
                  </a:lnTo>
                  <a:lnTo>
                    <a:pt x="313929" y="3957"/>
                  </a:lnTo>
                  <a:lnTo>
                    <a:pt x="255371" y="0"/>
                  </a:lnTo>
                  <a:lnTo>
                    <a:pt x="196818" y="3957"/>
                  </a:lnTo>
                  <a:lnTo>
                    <a:pt x="143067" y="15231"/>
                  </a:lnTo>
                  <a:lnTo>
                    <a:pt x="95651" y="32922"/>
                  </a:lnTo>
                  <a:lnTo>
                    <a:pt x="56103" y="56130"/>
                  </a:lnTo>
                  <a:lnTo>
                    <a:pt x="25957" y="83955"/>
                  </a:lnTo>
                  <a:lnTo>
                    <a:pt x="0" y="149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42453" y="2091486"/>
              <a:ext cx="511175" cy="299720"/>
            </a:xfrm>
            <a:custGeom>
              <a:avLst/>
              <a:gdLst/>
              <a:ahLst/>
              <a:cxnLst/>
              <a:rect l="l" t="t" r="r" b="b"/>
              <a:pathLst>
                <a:path w="511175" h="299719">
                  <a:moveTo>
                    <a:pt x="510755" y="149860"/>
                  </a:moveTo>
                  <a:lnTo>
                    <a:pt x="484798" y="83955"/>
                  </a:lnTo>
                  <a:lnTo>
                    <a:pt x="454651" y="56130"/>
                  </a:lnTo>
                  <a:lnTo>
                    <a:pt x="415102" y="32922"/>
                  </a:lnTo>
                  <a:lnTo>
                    <a:pt x="367683" y="15231"/>
                  </a:lnTo>
                  <a:lnTo>
                    <a:pt x="313929" y="3957"/>
                  </a:lnTo>
                  <a:lnTo>
                    <a:pt x="255371" y="0"/>
                  </a:lnTo>
                  <a:lnTo>
                    <a:pt x="196818" y="3957"/>
                  </a:lnTo>
                  <a:lnTo>
                    <a:pt x="143067" y="15231"/>
                  </a:lnTo>
                  <a:lnTo>
                    <a:pt x="95651" y="32922"/>
                  </a:lnTo>
                  <a:lnTo>
                    <a:pt x="56103" y="56130"/>
                  </a:lnTo>
                  <a:lnTo>
                    <a:pt x="25957" y="83955"/>
                  </a:lnTo>
                  <a:lnTo>
                    <a:pt x="0" y="149860"/>
                  </a:lnTo>
                  <a:lnTo>
                    <a:pt x="6744" y="184216"/>
                  </a:lnTo>
                  <a:lnTo>
                    <a:pt x="56103" y="243579"/>
                  </a:lnTo>
                  <a:lnTo>
                    <a:pt x="95651" y="266785"/>
                  </a:lnTo>
                  <a:lnTo>
                    <a:pt x="143067" y="284475"/>
                  </a:lnTo>
                  <a:lnTo>
                    <a:pt x="196818" y="295749"/>
                  </a:lnTo>
                  <a:lnTo>
                    <a:pt x="255371" y="299707"/>
                  </a:lnTo>
                  <a:lnTo>
                    <a:pt x="313929" y="295749"/>
                  </a:lnTo>
                  <a:lnTo>
                    <a:pt x="367683" y="284475"/>
                  </a:lnTo>
                  <a:lnTo>
                    <a:pt x="415102" y="266785"/>
                  </a:lnTo>
                  <a:lnTo>
                    <a:pt x="454651" y="243579"/>
                  </a:lnTo>
                  <a:lnTo>
                    <a:pt x="484798" y="215756"/>
                  </a:lnTo>
                  <a:lnTo>
                    <a:pt x="510755" y="149860"/>
                  </a:lnTo>
                  <a:close/>
                </a:path>
              </a:pathLst>
            </a:custGeom>
            <a:ln w="8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49235" y="2141444"/>
            <a:ext cx="30543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Arial"/>
                <a:cs typeface="Arial"/>
              </a:rPr>
              <a:t>Rain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65773" y="2088426"/>
            <a:ext cx="686435" cy="332105"/>
            <a:chOff x="6265773" y="2088426"/>
            <a:chExt cx="686435" cy="33210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790" y="2101443"/>
              <a:ext cx="659866" cy="3057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278790" y="2101443"/>
              <a:ext cx="660400" cy="306070"/>
            </a:xfrm>
            <a:custGeom>
              <a:avLst/>
              <a:gdLst/>
              <a:ahLst/>
              <a:cxnLst/>
              <a:rect l="l" t="t" r="r" b="b"/>
              <a:pathLst>
                <a:path w="660400" h="306069">
                  <a:moveTo>
                    <a:pt x="659866" y="152895"/>
                  </a:moveTo>
                  <a:lnTo>
                    <a:pt x="633937" y="93381"/>
                  </a:lnTo>
                  <a:lnTo>
                    <a:pt x="603516" y="67409"/>
                  </a:lnTo>
                  <a:lnTo>
                    <a:pt x="563227" y="44781"/>
                  </a:lnTo>
                  <a:lnTo>
                    <a:pt x="514397" y="26111"/>
                  </a:lnTo>
                  <a:lnTo>
                    <a:pt x="458353" y="12015"/>
                  </a:lnTo>
                  <a:lnTo>
                    <a:pt x="396423" y="3106"/>
                  </a:lnTo>
                  <a:lnTo>
                    <a:pt x="329933" y="0"/>
                  </a:lnTo>
                  <a:lnTo>
                    <a:pt x="263439" y="3106"/>
                  </a:lnTo>
                  <a:lnTo>
                    <a:pt x="201507" y="12015"/>
                  </a:lnTo>
                  <a:lnTo>
                    <a:pt x="145463" y="26111"/>
                  </a:lnTo>
                  <a:lnTo>
                    <a:pt x="96634" y="44781"/>
                  </a:lnTo>
                  <a:lnTo>
                    <a:pt x="56346" y="67409"/>
                  </a:lnTo>
                  <a:lnTo>
                    <a:pt x="25927" y="93381"/>
                  </a:lnTo>
                  <a:lnTo>
                    <a:pt x="0" y="152895"/>
                  </a:lnTo>
                  <a:lnTo>
                    <a:pt x="6702" y="183709"/>
                  </a:lnTo>
                  <a:lnTo>
                    <a:pt x="56346" y="238380"/>
                  </a:lnTo>
                  <a:lnTo>
                    <a:pt x="96634" y="261008"/>
                  </a:lnTo>
                  <a:lnTo>
                    <a:pt x="145463" y="279678"/>
                  </a:lnTo>
                  <a:lnTo>
                    <a:pt x="201507" y="293775"/>
                  </a:lnTo>
                  <a:lnTo>
                    <a:pt x="263439" y="302684"/>
                  </a:lnTo>
                  <a:lnTo>
                    <a:pt x="329933" y="305790"/>
                  </a:lnTo>
                  <a:lnTo>
                    <a:pt x="396423" y="302684"/>
                  </a:lnTo>
                  <a:lnTo>
                    <a:pt x="458353" y="293775"/>
                  </a:lnTo>
                  <a:lnTo>
                    <a:pt x="514397" y="279678"/>
                  </a:lnTo>
                  <a:lnTo>
                    <a:pt x="563227" y="261008"/>
                  </a:lnTo>
                  <a:lnTo>
                    <a:pt x="603516" y="238380"/>
                  </a:lnTo>
                  <a:lnTo>
                    <a:pt x="633937" y="212409"/>
                  </a:lnTo>
                  <a:lnTo>
                    <a:pt x="659866" y="152895"/>
                  </a:lnTo>
                  <a:close/>
                </a:path>
              </a:pathLst>
            </a:custGeom>
            <a:ln w="25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24231" y="2154436"/>
            <a:ext cx="56197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" dirty="0">
                <a:latin typeface="Arial"/>
                <a:cs typeface="Arial"/>
              </a:rPr>
              <a:t>Sprinkler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68714" y="2516081"/>
            <a:ext cx="536575" cy="325755"/>
            <a:chOff x="6968714" y="2516081"/>
            <a:chExt cx="536575" cy="32575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1558" y="2528925"/>
              <a:ext cx="510755" cy="29969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981558" y="2528925"/>
              <a:ext cx="511175" cy="299720"/>
            </a:xfrm>
            <a:custGeom>
              <a:avLst/>
              <a:gdLst/>
              <a:ahLst/>
              <a:cxnLst/>
              <a:rect l="l" t="t" r="r" b="b"/>
              <a:pathLst>
                <a:path w="511175" h="299719">
                  <a:moveTo>
                    <a:pt x="510755" y="149847"/>
                  </a:moveTo>
                  <a:lnTo>
                    <a:pt x="484798" y="83950"/>
                  </a:lnTo>
                  <a:lnTo>
                    <a:pt x="454651" y="56127"/>
                  </a:lnTo>
                  <a:lnTo>
                    <a:pt x="415102" y="32921"/>
                  </a:lnTo>
                  <a:lnTo>
                    <a:pt x="367683" y="15231"/>
                  </a:lnTo>
                  <a:lnTo>
                    <a:pt x="313929" y="3957"/>
                  </a:lnTo>
                  <a:lnTo>
                    <a:pt x="255371" y="0"/>
                  </a:lnTo>
                  <a:lnTo>
                    <a:pt x="196818" y="3957"/>
                  </a:lnTo>
                  <a:lnTo>
                    <a:pt x="143067" y="15231"/>
                  </a:lnTo>
                  <a:lnTo>
                    <a:pt x="95651" y="32921"/>
                  </a:lnTo>
                  <a:lnTo>
                    <a:pt x="56103" y="56127"/>
                  </a:lnTo>
                  <a:lnTo>
                    <a:pt x="25957" y="83950"/>
                  </a:lnTo>
                  <a:lnTo>
                    <a:pt x="0" y="149847"/>
                  </a:lnTo>
                  <a:lnTo>
                    <a:pt x="6744" y="184208"/>
                  </a:lnTo>
                  <a:lnTo>
                    <a:pt x="56103" y="243572"/>
                  </a:lnTo>
                  <a:lnTo>
                    <a:pt x="95651" y="266777"/>
                  </a:lnTo>
                  <a:lnTo>
                    <a:pt x="143067" y="284465"/>
                  </a:lnTo>
                  <a:lnTo>
                    <a:pt x="196818" y="295737"/>
                  </a:lnTo>
                  <a:lnTo>
                    <a:pt x="255371" y="299694"/>
                  </a:lnTo>
                  <a:lnTo>
                    <a:pt x="313929" y="295737"/>
                  </a:lnTo>
                  <a:lnTo>
                    <a:pt x="367683" y="284465"/>
                  </a:lnTo>
                  <a:lnTo>
                    <a:pt x="415102" y="266777"/>
                  </a:lnTo>
                  <a:lnTo>
                    <a:pt x="454651" y="243572"/>
                  </a:lnTo>
                  <a:lnTo>
                    <a:pt x="484798" y="215749"/>
                  </a:lnTo>
                  <a:lnTo>
                    <a:pt x="510755" y="149847"/>
                  </a:lnTo>
                  <a:close/>
                </a:path>
              </a:pathLst>
            </a:custGeom>
            <a:ln w="256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48703" y="2510925"/>
            <a:ext cx="387985" cy="3244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7465">
              <a:lnSpc>
                <a:spcPts val="1070"/>
              </a:lnSpc>
              <a:spcBef>
                <a:spcPts val="315"/>
              </a:spcBef>
            </a:pPr>
            <a:r>
              <a:rPr sz="1050" spc="10" dirty="0">
                <a:latin typeface="Arial"/>
                <a:cs typeface="Arial"/>
              </a:rPr>
              <a:t>Wet 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Grass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62</a:t>
            </a:fld>
            <a:endParaRPr spc="20" dirty="0"/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xfrm>
            <a:off x="1295400" y="3335333"/>
            <a:ext cx="7818120" cy="2032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200">
              <a:lnSpc>
                <a:spcPts val="2270"/>
              </a:lnSpc>
              <a:spcBef>
                <a:spcPts val="114"/>
              </a:spcBef>
            </a:pPr>
            <a:r>
              <a:rPr spc="-70" dirty="0"/>
              <a:t>Probability</a:t>
            </a:r>
            <a:r>
              <a:rPr spc="20" dirty="0"/>
              <a:t> </a:t>
            </a:r>
            <a:r>
              <a:rPr spc="-135" dirty="0"/>
              <a:t>given</a:t>
            </a:r>
            <a:r>
              <a:rPr dirty="0"/>
              <a:t> </a:t>
            </a:r>
            <a:r>
              <a:rPr spc="-125" dirty="0"/>
              <a:t>the</a:t>
            </a:r>
            <a:r>
              <a:rPr spc="10" dirty="0"/>
              <a:t> </a:t>
            </a:r>
            <a:r>
              <a:rPr spc="-95" dirty="0"/>
              <a:t>Markov</a:t>
            </a:r>
            <a:r>
              <a:rPr spc="-5" dirty="0"/>
              <a:t> </a:t>
            </a:r>
            <a:r>
              <a:rPr spc="-110" dirty="0"/>
              <a:t>blanket</a:t>
            </a:r>
            <a:r>
              <a:rPr spc="-5" dirty="0"/>
              <a:t> </a:t>
            </a:r>
            <a:r>
              <a:rPr spc="-95" dirty="0"/>
              <a:t>is</a:t>
            </a:r>
            <a:r>
              <a:rPr spc="5" dirty="0"/>
              <a:t> </a:t>
            </a:r>
            <a:r>
              <a:rPr spc="-95" dirty="0"/>
              <a:t>calculated</a:t>
            </a:r>
            <a:r>
              <a:rPr spc="-15" dirty="0"/>
              <a:t> </a:t>
            </a:r>
            <a:r>
              <a:rPr spc="-160" dirty="0"/>
              <a:t>as</a:t>
            </a:r>
            <a:r>
              <a:rPr spc="5" dirty="0"/>
              <a:t> </a:t>
            </a:r>
            <a:r>
              <a:rPr spc="-130" dirty="0"/>
              <a:t>follows:</a:t>
            </a:r>
          </a:p>
          <a:p>
            <a:pPr marL="441325">
              <a:lnSpc>
                <a:spcPts val="2750"/>
              </a:lnSpc>
            </a:pPr>
            <a:r>
              <a:rPr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66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100" b="0" i="1" spc="195" baseline="-19841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254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spc="-667" baseline="29761" dirty="0">
                <a:solidFill>
                  <a:srgbClr val="990099"/>
                </a:solidFill>
                <a:latin typeface="Lucida Sans Unicode"/>
                <a:cs typeface="Lucida Sans Unicode"/>
              </a:rPr>
              <a:t> </a:t>
            </a:r>
            <a:r>
              <a:rPr sz="2100" b="0" i="1" spc="195" baseline="-19841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pa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r>
              <a:rPr sz="2450" spc="-60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100" b="0" i="1" spc="209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1800" i="1" spc="60" baseline="-30092" dirty="0">
                <a:solidFill>
                  <a:srgbClr val="990099"/>
                </a:solidFill>
                <a:latin typeface="Trebuchet MS"/>
                <a:cs typeface="Trebuchet MS"/>
              </a:rPr>
              <a:t>j</a:t>
            </a:r>
            <a:r>
              <a:rPr sz="1800" i="1" spc="-352" baseline="-30092" dirty="0">
                <a:solidFill>
                  <a:srgbClr val="990099"/>
                </a:solidFill>
                <a:latin typeface="Trebuchet MS"/>
                <a:cs typeface="Trebuchet MS"/>
              </a:rPr>
              <a:t> </a:t>
            </a:r>
            <a:r>
              <a:rPr sz="2100" spc="-240" baseline="-13888" dirty="0">
                <a:solidFill>
                  <a:srgbClr val="990099"/>
                </a:solidFill>
                <a:latin typeface="Lucida Sans Unicode"/>
                <a:cs typeface="Lucida Sans Unicode"/>
              </a:rPr>
              <a:t>∈</a:t>
            </a:r>
            <a:r>
              <a:rPr sz="2100" b="0" i="1" spc="150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C</a:t>
            </a:r>
            <a:r>
              <a:rPr sz="2100" b="0" i="1" spc="1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hi</a:t>
            </a:r>
            <a:r>
              <a:rPr sz="2100" b="0" i="1" spc="75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100" b="0" i="1" spc="-89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d</a:t>
            </a:r>
            <a:r>
              <a:rPr sz="2100" b="0" i="1" spc="-7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100" b="0" i="1" spc="-104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100" b="0" i="1" spc="-112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100" spc="15" baseline="-13888" dirty="0">
                <a:solidFill>
                  <a:srgbClr val="990099"/>
                </a:solidFill>
              </a:rPr>
              <a:t>(</a:t>
            </a:r>
            <a:r>
              <a:rPr sz="2100" b="0" i="1" spc="284" baseline="-13888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1800" i="1" spc="75" baseline="-30092" dirty="0">
                <a:solidFill>
                  <a:srgbClr val="990099"/>
                </a:solidFill>
                <a:latin typeface="Trebuchet MS"/>
                <a:cs typeface="Trebuchet MS"/>
              </a:rPr>
              <a:t>i</a:t>
            </a:r>
            <a:r>
              <a:rPr sz="2100" spc="89" baseline="-13888" dirty="0">
                <a:solidFill>
                  <a:srgbClr val="990099"/>
                </a:solidFill>
              </a:rPr>
              <a:t>)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135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b="0" i="1" spc="48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-195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pa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00" dirty="0">
                <a:solidFill>
                  <a:srgbClr val="990099"/>
                </a:solidFill>
                <a:latin typeface="Bookman Old Style"/>
                <a:cs typeface="Bookman Old Style"/>
              </a:rPr>
              <a:t>Z</a:t>
            </a:r>
            <a:r>
              <a:rPr sz="2100" b="0" i="1" spc="450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sz="2050" dirty="0">
              <a:latin typeface="Garamond"/>
              <a:cs typeface="Garamond"/>
            </a:endParaRPr>
          </a:p>
          <a:p>
            <a:pPr marL="76200" marR="1412875" indent="-635">
              <a:lnSpc>
                <a:spcPts val="4020"/>
              </a:lnSpc>
              <a:spcBef>
                <a:spcPts val="315"/>
              </a:spcBef>
            </a:pPr>
            <a:r>
              <a:rPr spc="-75" dirty="0"/>
              <a:t>Easily</a:t>
            </a:r>
            <a:r>
              <a:rPr spc="-30" dirty="0"/>
              <a:t> </a:t>
            </a:r>
            <a:r>
              <a:rPr spc="-140" dirty="0"/>
              <a:t>implemented</a:t>
            </a:r>
            <a:r>
              <a:rPr spc="70" dirty="0"/>
              <a:t> </a:t>
            </a:r>
            <a:r>
              <a:rPr spc="-85" dirty="0"/>
              <a:t>in</a:t>
            </a:r>
            <a:r>
              <a:rPr spc="5" dirty="0"/>
              <a:t> </a:t>
            </a:r>
            <a:r>
              <a:rPr spc="-160" dirty="0"/>
              <a:t>message-passing</a:t>
            </a:r>
            <a:r>
              <a:rPr spc="65" dirty="0"/>
              <a:t> </a:t>
            </a:r>
            <a:r>
              <a:rPr spc="-105" dirty="0"/>
              <a:t>parallel</a:t>
            </a:r>
            <a:r>
              <a:rPr dirty="0"/>
              <a:t> </a:t>
            </a:r>
            <a:r>
              <a:rPr spc="-140" dirty="0"/>
              <a:t>systems,</a:t>
            </a:r>
            <a:r>
              <a:rPr spc="5" dirty="0"/>
              <a:t> </a:t>
            </a:r>
            <a:r>
              <a:rPr spc="-130" dirty="0"/>
              <a:t>brains </a:t>
            </a:r>
            <a:r>
              <a:rPr spc="-625" dirty="0"/>
              <a:t> </a:t>
            </a:r>
            <a:r>
              <a:rPr spc="-50" dirty="0"/>
              <a:t>Main</a:t>
            </a:r>
            <a:r>
              <a:rPr dirty="0"/>
              <a:t> </a:t>
            </a:r>
            <a:r>
              <a:rPr spc="-100" dirty="0"/>
              <a:t>computational</a:t>
            </a:r>
            <a:r>
              <a:rPr spc="-10" dirty="0"/>
              <a:t> </a:t>
            </a:r>
            <a:r>
              <a:rPr spc="-150" dirty="0"/>
              <a:t>problems:</a:t>
            </a:r>
          </a:p>
          <a:p>
            <a:pPr marL="742950" indent="-301625">
              <a:lnSpc>
                <a:spcPts val="2100"/>
              </a:lnSpc>
              <a:buAutoNum type="arabicParenR"/>
              <a:tabLst>
                <a:tab pos="744220" algn="l"/>
              </a:tabLst>
            </a:pPr>
            <a:r>
              <a:rPr spc="-50" dirty="0"/>
              <a:t>Difficult</a:t>
            </a:r>
            <a:r>
              <a:rPr spc="-10" dirty="0"/>
              <a:t> </a:t>
            </a:r>
            <a:r>
              <a:rPr spc="-70" dirty="0"/>
              <a:t>to</a:t>
            </a:r>
            <a:r>
              <a:rPr spc="10" dirty="0"/>
              <a:t> </a:t>
            </a:r>
            <a:r>
              <a:rPr spc="-65" dirty="0"/>
              <a:t>tell</a:t>
            </a:r>
            <a:r>
              <a:rPr spc="25" dirty="0"/>
              <a:t> </a:t>
            </a:r>
            <a:r>
              <a:rPr spc="-40" dirty="0"/>
              <a:t>if</a:t>
            </a:r>
            <a:r>
              <a:rPr spc="15" dirty="0"/>
              <a:t> </a:t>
            </a:r>
            <a:r>
              <a:rPr spc="-150" dirty="0"/>
              <a:t>convergence</a:t>
            </a:r>
            <a:r>
              <a:rPr spc="5" dirty="0"/>
              <a:t> </a:t>
            </a:r>
            <a:r>
              <a:rPr spc="-160" dirty="0"/>
              <a:t>has</a:t>
            </a:r>
            <a:r>
              <a:rPr spc="15" dirty="0"/>
              <a:t> </a:t>
            </a:r>
            <a:r>
              <a:rPr spc="-170" dirty="0"/>
              <a:t>been</a:t>
            </a:r>
            <a:r>
              <a:rPr spc="20" dirty="0"/>
              <a:t> </a:t>
            </a:r>
            <a:r>
              <a:rPr spc="-135" dirty="0"/>
              <a:t>achieved</a:t>
            </a:r>
          </a:p>
          <a:p>
            <a:pPr marL="742950" indent="-301625">
              <a:lnSpc>
                <a:spcPct val="100000"/>
              </a:lnSpc>
              <a:spcBef>
                <a:spcPts val="25"/>
              </a:spcBef>
              <a:buAutoNum type="arabicParenR"/>
              <a:tabLst>
                <a:tab pos="744220" algn="l"/>
              </a:tabLst>
            </a:pPr>
            <a:r>
              <a:rPr spc="-100" dirty="0"/>
              <a:t>Can</a:t>
            </a:r>
            <a:r>
              <a:rPr spc="5" dirty="0"/>
              <a:t> </a:t>
            </a:r>
            <a:r>
              <a:rPr spc="-155" dirty="0"/>
              <a:t>be</a:t>
            </a:r>
            <a:r>
              <a:rPr spc="10" dirty="0"/>
              <a:t> </a:t>
            </a:r>
            <a:r>
              <a:rPr spc="-125" dirty="0"/>
              <a:t>wasteful</a:t>
            </a:r>
            <a:r>
              <a:rPr spc="-25" dirty="0"/>
              <a:t> </a:t>
            </a:r>
            <a:r>
              <a:rPr spc="-40" dirty="0"/>
              <a:t>if</a:t>
            </a:r>
            <a:r>
              <a:rPr spc="10" dirty="0"/>
              <a:t> </a:t>
            </a:r>
            <a:r>
              <a:rPr spc="-95" dirty="0"/>
              <a:t>Markov</a:t>
            </a:r>
            <a:r>
              <a:rPr spc="-20" dirty="0"/>
              <a:t> </a:t>
            </a:r>
            <a:r>
              <a:rPr spc="-110" dirty="0"/>
              <a:t>blanket</a:t>
            </a:r>
            <a:r>
              <a:rPr spc="-10" dirty="0"/>
              <a:t> </a:t>
            </a:r>
            <a:r>
              <a:rPr spc="-95" dirty="0"/>
              <a:t>is</a:t>
            </a:r>
            <a:r>
              <a:rPr spc="15" dirty="0"/>
              <a:t> </a:t>
            </a:r>
            <a:r>
              <a:rPr spc="-150" dirty="0"/>
              <a:t>large:</a:t>
            </a:r>
          </a:p>
          <a:p>
            <a:pPr marL="807720">
              <a:lnSpc>
                <a:spcPct val="100000"/>
              </a:lnSpc>
              <a:spcBef>
                <a:spcPts val="35"/>
              </a:spcBef>
            </a:pPr>
            <a:r>
              <a:rPr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pc="6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8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60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mb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6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8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85" dirty="0"/>
              <a:t>won’t</a:t>
            </a:r>
            <a:r>
              <a:rPr sz="2050" dirty="0"/>
              <a:t> </a:t>
            </a:r>
            <a:r>
              <a:rPr sz="2050" spc="-150" dirty="0"/>
              <a:t>change</a:t>
            </a:r>
            <a:r>
              <a:rPr sz="2050" spc="10" dirty="0"/>
              <a:t> </a:t>
            </a:r>
            <a:r>
              <a:rPr sz="2050" spc="-145" dirty="0"/>
              <a:t>much</a:t>
            </a:r>
            <a:r>
              <a:rPr sz="2050" spc="10" dirty="0"/>
              <a:t> </a:t>
            </a:r>
            <a:r>
              <a:rPr sz="2050" spc="-114" dirty="0"/>
              <a:t>(law</a:t>
            </a:r>
            <a:r>
              <a:rPr sz="2050" dirty="0"/>
              <a:t> </a:t>
            </a:r>
            <a:r>
              <a:rPr sz="2050" spc="-105" dirty="0"/>
              <a:t>of</a:t>
            </a:r>
            <a:r>
              <a:rPr sz="2050" spc="15" dirty="0"/>
              <a:t> </a:t>
            </a:r>
            <a:r>
              <a:rPr sz="2050" spc="-140" dirty="0"/>
              <a:t>large</a:t>
            </a:r>
            <a:r>
              <a:rPr sz="2050" spc="-5" dirty="0"/>
              <a:t> </a:t>
            </a:r>
            <a:r>
              <a:rPr sz="2050" spc="-135" dirty="0"/>
              <a:t>numbers)</a:t>
            </a:r>
            <a:endParaRPr sz="2050" dirty="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lang="en-US" spc="100" dirty="0"/>
              <a:t>Causal Networks</a:t>
            </a:r>
            <a:endParaRPr spc="5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63</a:t>
            </a:fld>
            <a:endParaRPr spc="20" dirty="0"/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47C30F98-29B6-4460-A47D-9F32DE9BC932}"/>
              </a:ext>
            </a:extLst>
          </p:cNvPr>
          <p:cNvSpPr txBox="1"/>
          <p:nvPr/>
        </p:nvSpPr>
        <p:spPr>
          <a:xfrm>
            <a:off x="1079505" y="1410429"/>
            <a:ext cx="7688675" cy="428514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Regu"/>
              </a:rPr>
              <a:t>Causal Networks: </a:t>
            </a:r>
            <a:r>
              <a:rPr lang="en-US" sz="1800" b="0" i="0" u="none" strike="noStrike" baseline="0" dirty="0">
                <a:latin typeface="NimbusRomNo9L-Regu"/>
              </a:rPr>
              <a:t>a restricted class of Bayesian networks that forbids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all but causally compatible orderings.</a:t>
            </a:r>
          </a:p>
          <a:p>
            <a:pPr algn="l"/>
            <a:endParaRPr lang="en-US" dirty="0">
              <a:latin typeface="NimbusRomNo9L-Regu"/>
              <a:cs typeface="Tahoma"/>
            </a:endParaRPr>
          </a:p>
          <a:p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r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w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g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=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r |c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s|c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w|r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g|w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pPr algn="l"/>
            <a:endParaRPr lang="en-US" sz="2050" dirty="0">
              <a:latin typeface="Tahoma"/>
              <a:cs typeface="Tahoma"/>
            </a:endParaRPr>
          </a:p>
          <a:p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C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f</a:t>
            </a:r>
            <a:r>
              <a:rPr lang="en-MY" sz="1800" b="0" i="1" u="none" strike="noStrike" baseline="-25000" dirty="0" err="1">
                <a:latin typeface="Times New Roman" panose="02020603050405020304" pitchFamily="18" charset="0"/>
              </a:rPr>
              <a:t>C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U</a:t>
            </a:r>
            <a:r>
              <a:rPr lang="en-MY" sz="1800" b="0" i="1" u="none" strike="noStrike" baseline="-25000" dirty="0">
                <a:latin typeface="Times New Roman" panose="02020603050405020304" pitchFamily="18" charset="0"/>
              </a:rPr>
              <a:t>C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pPr marR="68500"/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f</a:t>
            </a:r>
            <a:r>
              <a:rPr lang="en-MY" sz="1800" b="0" i="1" u="none" strike="noStrike" baseline="-25000" dirty="0" err="1">
                <a:latin typeface="Times New Roman" panose="02020603050405020304" pitchFamily="18" charset="0"/>
              </a:rPr>
              <a:t>R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U</a:t>
            </a:r>
            <a:r>
              <a:rPr lang="en-MY" sz="1800" b="0" i="1" u="none" strike="noStrike" baseline="-25000" dirty="0">
                <a:latin typeface="Times New Roman" panose="02020603050405020304" pitchFamily="18" charset="0"/>
              </a:rPr>
              <a:t>R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 </a:t>
            </a:r>
          </a:p>
          <a:p>
            <a:pPr marR="68500"/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f</a:t>
            </a:r>
            <a:r>
              <a:rPr lang="en-MY" sz="1800" b="0" i="1" u="none" strike="noStrike" baseline="-25000" dirty="0" err="1">
                <a:latin typeface="Times New Roman" panose="02020603050405020304" pitchFamily="18" charset="0"/>
              </a:rPr>
              <a:t>S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U</a:t>
            </a:r>
            <a:r>
              <a:rPr lang="en-MY" sz="1800" b="0" i="1" u="none" strike="noStrike" baseline="-25000" dirty="0">
                <a:latin typeface="Times New Roman" panose="02020603050405020304" pitchFamily="18" charset="0"/>
              </a:rPr>
              <a:t>S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W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f</a:t>
            </a:r>
            <a:r>
              <a:rPr lang="en-MY" sz="1800" b="0" i="1" u="none" strike="noStrike" baseline="-25000" dirty="0" err="1">
                <a:latin typeface="Times New Roman" panose="02020603050405020304" pitchFamily="18" charset="0"/>
              </a:rPr>
              <a:t>W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R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S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U</a:t>
            </a:r>
            <a:r>
              <a:rPr lang="en-MY" sz="1800" b="0" i="1" u="none" strike="noStrike" baseline="-25000" dirty="0">
                <a:latin typeface="Times New Roman" panose="02020603050405020304" pitchFamily="18" charset="0"/>
              </a:rPr>
              <a:t>W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G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MY" sz="1800" b="0" i="1" u="none" strike="noStrike" baseline="0" dirty="0" err="1">
                <a:latin typeface="Times New Roman" panose="02020603050405020304" pitchFamily="18" charset="0"/>
              </a:rPr>
              <a:t>f</a:t>
            </a:r>
            <a:r>
              <a:rPr lang="en-MY" sz="1800" b="0" i="1" u="none" strike="noStrike" baseline="-25000" dirty="0" err="1">
                <a:latin typeface="Times New Roman" panose="02020603050405020304" pitchFamily="18" charset="0"/>
              </a:rPr>
              <a:t>G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W</a:t>
            </a:r>
            <a:r>
              <a:rPr lang="en-MY" sz="1800" b="0" i="1" u="none" strike="noStrike" baseline="0" dirty="0">
                <a:latin typeface="Arial" panose="020B0604020202020204" pitchFamily="34" charset="0"/>
              </a:rPr>
              <a:t>,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U</a:t>
            </a:r>
            <a:r>
              <a:rPr lang="en-MY" sz="1800" b="0" i="1" u="none" strike="noStrike" baseline="-25000" dirty="0">
                <a:latin typeface="Times New Roman" panose="02020603050405020304" pitchFamily="18" charset="0"/>
              </a:rPr>
              <a:t>G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endParaRPr lang="en-MY" sz="1800" b="0" i="0" u="none" strike="noStrike" baseline="0" dirty="0"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latin typeface="NimbusRomNo9L-Regu"/>
              </a:rPr>
              <a:t>For example, suppose we </a:t>
            </a:r>
            <a:r>
              <a:rPr lang="en-US" sz="1800" b="0" i="0" u="none" strike="noStrike" baseline="0" dirty="0">
                <a:latin typeface="NimbusRomNo9L-ReguItal"/>
              </a:rPr>
              <a:t>turn the sprinkler on</a:t>
            </a:r>
            <a:r>
              <a:rPr lang="en-US" sz="1800" b="0" i="0" u="none" strike="noStrike" baseline="0" dirty="0">
                <a:latin typeface="NimbusRomNo9L-Regu"/>
              </a:rPr>
              <a:t>—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do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Sprinkler </a:t>
            </a:r>
            <a:r>
              <a:rPr lang="en-MY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en-MY" sz="1800" b="0" i="1" u="none" strike="noStrike" baseline="0" dirty="0">
                <a:latin typeface="Times New Roman" panose="02020603050405020304" pitchFamily="18" charset="0"/>
              </a:rPr>
              <a:t>true)</a:t>
            </a:r>
          </a:p>
          <a:p>
            <a:pPr algn="l"/>
            <a:endParaRPr lang="en-US" sz="2050" dirty="0">
              <a:latin typeface="Tahoma"/>
              <a:cs typeface="Tahoma"/>
            </a:endParaRPr>
          </a:p>
          <a:p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pt-BR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r</a:t>
            </a:r>
            <a:r>
              <a:rPr lang="pt-BR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w</a:t>
            </a:r>
            <a:r>
              <a:rPr lang="pt-BR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g|do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true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)) =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c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r |c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w|r</a:t>
            </a:r>
            <a:r>
              <a:rPr lang="pt-BR" sz="1800" b="0" i="1" u="none" strike="noStrike" baseline="0" dirty="0">
                <a:latin typeface="Arial" panose="020B0604020202020204" pitchFamily="34" charset="0"/>
              </a:rPr>
              <a:t>,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s 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=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true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) 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P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(</a:t>
            </a:r>
            <a:r>
              <a:rPr lang="pt-BR" sz="1800" b="0" i="1" u="none" strike="noStrike" baseline="0" dirty="0">
                <a:latin typeface="Times New Roman" panose="02020603050405020304" pitchFamily="18" charset="0"/>
              </a:rPr>
              <a:t>g|w</a:t>
            </a:r>
            <a:r>
              <a:rPr lang="pt-BR" sz="1800" b="0" i="0" u="none" strike="noStrike" baseline="0" dirty="0">
                <a:latin typeface="Tahoma" panose="020B0604030504040204" pitchFamily="34" charset="0"/>
              </a:rPr>
              <a:t>)</a:t>
            </a:r>
          </a:p>
          <a:p>
            <a:pPr algn="l"/>
            <a:endParaRPr lang="en-MY" sz="20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59030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2635"/>
              </a:lnSpc>
            </a:pPr>
            <a:r>
              <a:rPr lang="en-US" spc="100" dirty="0"/>
              <a:t>Causal Networks</a:t>
            </a:r>
            <a:endParaRPr spc="50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pc="15" dirty="0"/>
              <a:t>Chapter</a:t>
            </a:r>
            <a:r>
              <a:rPr spc="20" dirty="0"/>
              <a:t> 14.4–5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64</a:t>
            </a:fld>
            <a:endParaRPr spc="2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3">
                <a:extLst>
                  <a:ext uri="{FF2B5EF4-FFF2-40B4-BE49-F238E27FC236}">
                    <a16:creationId xmlns:a16="http://schemas.microsoft.com/office/drawing/2014/main" id="{47C30F98-29B6-4460-A47D-9F32DE9BC932}"/>
                  </a:ext>
                </a:extLst>
              </p:cNvPr>
              <p:cNvSpPr txBox="1"/>
              <p:nvPr/>
            </p:nvSpPr>
            <p:spPr>
              <a:xfrm>
                <a:off x="1079505" y="1410429"/>
                <a:ext cx="7688675" cy="3808093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algn="l"/>
                <a:r>
                  <a:rPr lang="en-US" sz="2050" dirty="0">
                    <a:latin typeface="Tahoma"/>
                    <a:cs typeface="Tahoma"/>
                  </a:rPr>
                  <a:t>Example:</a:t>
                </a:r>
              </a:p>
              <a:p>
                <a:r>
                  <a:rPr lang="en-US" dirty="0">
                    <a:latin typeface="NimbusRomNo9L-Regu"/>
                  </a:rPr>
                  <a:t>Predict the effect of turning on the sprinkler on a downstream variable such as </a:t>
                </a:r>
                <a:r>
                  <a:rPr lang="en-US" i="1" dirty="0" err="1">
                    <a:latin typeface="NimbusRomNo9L-Regu"/>
                  </a:rPr>
                  <a:t>GreenerGrass</a:t>
                </a:r>
                <a:r>
                  <a:rPr lang="en-US" dirty="0">
                    <a:latin typeface="NimbusRomNo9L-Regu"/>
                  </a:rPr>
                  <a:t>, but the adjustment formula must take into account not only the direct route from Sprinkler, but also the “back door” route via Cloudy and </a:t>
                </a:r>
                <a:r>
                  <a:rPr lang="en-US" sz="1800" b="0" i="0" u="none" strike="noStrike" baseline="0" dirty="0">
                    <a:latin typeface="NimbusRomNo9L-ReguItal"/>
                  </a:rPr>
                  <a:t>Rain</a:t>
                </a:r>
                <a:r>
                  <a:rPr lang="en-US" sz="1800" b="0" i="0" u="none" strike="noStrike" baseline="0" dirty="0">
                    <a:latin typeface="NimbusRomNo9L-Regu"/>
                  </a:rPr>
                  <a:t>.</a:t>
                </a:r>
                <a:endParaRPr lang="en-US" sz="2050" dirty="0">
                  <a:latin typeface="Tahoma"/>
                  <a:cs typeface="Tahoma"/>
                </a:endParaRPr>
              </a:p>
              <a:p>
                <a:pPr algn="l"/>
                <a:endParaRPr lang="en-US" sz="2050" dirty="0">
                  <a:latin typeface="Tahoma"/>
                  <a:cs typeface="Tahoma"/>
                </a:endParaRPr>
              </a:p>
              <a:p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P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(</a:t>
                </a:r>
                <a:r>
                  <a:rPr lang="en-US" sz="1800" b="0" i="1" u="none" strike="noStrike" baseline="0" dirty="0" err="1">
                    <a:latin typeface="Times New Roman" panose="02020603050405020304" pitchFamily="18" charset="0"/>
                  </a:rPr>
                  <a:t>g|do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(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S 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= 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true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pt-BR" sz="1800" b="0" i="1" u="none" strike="noStrike" baseline="0" dirty="0">
                    <a:latin typeface="Times New Roman" panose="02020603050405020304" pitchFamily="18" charset="0"/>
                  </a:rPr>
                  <a:t>P</a:t>
                </a:r>
                <a:r>
                  <a:rPr lang="pt-BR" sz="1800" b="0" i="0" u="none" strike="noStrike" baseline="0" dirty="0">
                    <a:latin typeface="Tahoma" panose="020B0604030504040204" pitchFamily="34" charset="0"/>
                  </a:rPr>
                  <a:t>(</a:t>
                </a:r>
                <a:r>
                  <a:rPr lang="pt-BR" sz="1800" b="0" i="1" u="none" strike="noStrike" baseline="0" dirty="0">
                    <a:latin typeface="Times New Roman" panose="02020603050405020304" pitchFamily="18" charset="0"/>
                  </a:rPr>
                  <a:t>g|S </a:t>
                </a:r>
                <a:r>
                  <a:rPr lang="pt-BR" sz="1800" b="0" i="0" u="none" strike="noStrike" baseline="0" dirty="0">
                    <a:latin typeface="Tahoma" panose="020B0604030504040204" pitchFamily="34" charset="0"/>
                  </a:rPr>
                  <a:t>= </a:t>
                </a:r>
                <a:r>
                  <a:rPr lang="pt-BR" sz="1800" b="0" i="1" u="none" strike="noStrike" baseline="0" dirty="0">
                    <a:latin typeface="Times New Roman" panose="02020603050405020304" pitchFamily="18" charset="0"/>
                  </a:rPr>
                  <a:t>true</a:t>
                </a:r>
                <a:r>
                  <a:rPr lang="pt-BR" sz="1800" b="0" i="1" u="none" strike="noStrike" baseline="0" dirty="0">
                    <a:latin typeface="Arial" panose="020B0604020202020204" pitchFamily="34" charset="0"/>
                  </a:rPr>
                  <a:t>, </a:t>
                </a:r>
                <a:r>
                  <a:rPr lang="pt-BR" sz="1800" b="0" i="1" u="none" strike="noStrike" baseline="0" dirty="0">
                    <a:latin typeface="Times New Roman" panose="02020603050405020304" pitchFamily="18" charset="0"/>
                  </a:rPr>
                  <a:t>r</a:t>
                </a:r>
                <a:r>
                  <a:rPr lang="pt-BR" sz="1800" b="0" i="0" u="none" strike="noStrike" baseline="0" dirty="0">
                    <a:latin typeface="Tahoma" panose="020B0604030504040204" pitchFamily="34" charset="0"/>
                  </a:rPr>
                  <a:t>)</a:t>
                </a:r>
                <a:r>
                  <a:rPr lang="pt-BR" sz="1800" b="0" i="1" u="none" strike="noStrike" baseline="0" dirty="0">
                    <a:latin typeface="Times New Roman" panose="02020603050405020304" pitchFamily="18" charset="0"/>
                  </a:rPr>
                  <a:t>P</a:t>
                </a:r>
                <a:r>
                  <a:rPr lang="pt-BR" sz="1800" b="0" i="0" u="none" strike="noStrike" baseline="0" dirty="0">
                    <a:latin typeface="Tahoma" panose="020B0604030504040204" pitchFamily="34" charset="0"/>
                  </a:rPr>
                  <a:t>(</a:t>
                </a:r>
                <a:r>
                  <a:rPr lang="pt-BR" sz="1800" b="0" i="1" u="none" strike="noStrike" baseline="0" dirty="0">
                    <a:latin typeface="Times New Roman" panose="02020603050405020304" pitchFamily="18" charset="0"/>
                  </a:rPr>
                  <a:t>r</a:t>
                </a:r>
                <a:r>
                  <a:rPr lang="pt-BR" sz="1800" b="0" i="0" u="none" strike="noStrike" baseline="0" dirty="0">
                    <a:latin typeface="Tahoma" panose="020B0604030504040204" pitchFamily="34" charset="0"/>
                  </a:rPr>
                  <a:t>)</a:t>
                </a:r>
              </a:p>
              <a:p>
                <a:endParaRPr lang="en-US" sz="1800" b="0" i="0" u="none" strike="noStrike" baseline="0" dirty="0">
                  <a:latin typeface="Tahoma" panose="020B0604030504040204" pitchFamily="34" charset="0"/>
                </a:endParaRPr>
              </a:p>
              <a:p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we wish to find the effect of 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do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(</a:t>
                </a:r>
                <a:r>
                  <a:rPr lang="en-US" sz="1800" b="0" i="1" u="none" strike="noStrike" baseline="0" dirty="0" err="1">
                    <a:latin typeface="Times New Roman" panose="02020603050405020304" pitchFamily="18" charset="0"/>
                  </a:rPr>
                  <a:t>X</a:t>
                </a:r>
                <a:r>
                  <a:rPr lang="en-US" sz="1800" b="0" i="1" u="none" strike="noStrike" baseline="-25000" dirty="0" err="1">
                    <a:latin typeface="Times New Roman" panose="02020603050405020304" pitchFamily="18" charset="0"/>
                  </a:rPr>
                  <a:t>j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 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= 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x </a:t>
                </a:r>
                <a:r>
                  <a:rPr lang="en-US" sz="1800" b="0" i="1" u="none" strike="noStrike" baseline="-25000" dirty="0" err="1">
                    <a:latin typeface="Times New Roman" panose="02020603050405020304" pitchFamily="18" charset="0"/>
                  </a:rPr>
                  <a:t>jk</a:t>
                </a:r>
                <a:r>
                  <a:rPr lang="en-US" sz="1800" b="0" i="0" u="none" strike="noStrike" baseline="0" dirty="0">
                    <a:latin typeface="Tahoma" panose="020B0604030504040204" pitchFamily="34" charset="0"/>
                  </a:rPr>
                  <a:t>) 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on a variable </a:t>
                </a:r>
                <a:r>
                  <a:rPr lang="en-US" sz="1800" b="0" i="1" u="none" strike="noStrike" baseline="0" dirty="0">
                    <a:latin typeface="Times New Roman" panose="02020603050405020304" pitchFamily="18" charset="0"/>
                  </a:rPr>
                  <a:t>X</a:t>
                </a:r>
                <a:r>
                  <a:rPr lang="en-US" sz="1800" b="0" i="1" u="none" strike="noStrike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</a:rPr>
                  <a:t>,</a:t>
                </a:r>
              </a:p>
              <a:p>
                <a:pPr algn="l"/>
                <a:endParaRPr lang="en-US" sz="2050" dirty="0">
                  <a:latin typeface="Tahoma"/>
                  <a:cs typeface="Tahoma"/>
                </a:endParaRPr>
              </a:p>
              <a:p>
                <a:pPr algn="l"/>
                <a:r>
                  <a:rPr lang="en-US" sz="2050" dirty="0">
                    <a:latin typeface="Tahoma"/>
                    <a:cs typeface="Tahoma"/>
                  </a:rPr>
                  <a:t>Back-door criterion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NimbusRomNo9L-Regu"/>
                  </a:rPr>
                  <a:t>allows us to write an adjustment formula that conditions on any set of variables </a:t>
                </a:r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NimbusRomNo9L-Medi"/>
                  </a:rPr>
                  <a:t>Z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NimbusRomNo9L-Medi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NimbusRomNo9L-Regu"/>
                  </a:rPr>
                  <a:t>that closes the back door, so to speak</a:t>
                </a:r>
                <a:endParaRPr lang="en-US" sz="2050" dirty="0">
                  <a:latin typeface="Tahoma"/>
                  <a:cs typeface="Tahoma"/>
                </a:endParaRPr>
              </a:p>
              <a:p>
                <a:pPr algn="l"/>
                <a:endParaRPr lang="en-MY" sz="205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35" name="object 3">
                <a:extLst>
                  <a:ext uri="{FF2B5EF4-FFF2-40B4-BE49-F238E27FC236}">
                    <a16:creationId xmlns:a16="http://schemas.microsoft.com/office/drawing/2014/main" id="{47C30F98-29B6-4460-A47D-9F32DE9B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5" y="1410429"/>
                <a:ext cx="7688675" cy="3808093"/>
              </a:xfrm>
              <a:prstGeom prst="rect">
                <a:avLst/>
              </a:prstGeom>
              <a:blipFill>
                <a:blip r:embed="rId2"/>
                <a:stretch>
                  <a:fillRect l="-2062" t="-1920" r="-7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2271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408905"/>
            <a:ext cx="7792084" cy="43290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046480" indent="-635">
              <a:lnSpc>
                <a:spcPct val="101000"/>
              </a:lnSpc>
              <a:spcBef>
                <a:spcPts val="90"/>
              </a:spcBef>
            </a:pPr>
            <a:r>
              <a:rPr dirty="0">
                <a:latin typeface="NimbusRomNo9L-Regu"/>
              </a:rPr>
              <a:t>Bayes nets provide a natural representation for (causally induced)  conditional independence</a:t>
            </a:r>
          </a:p>
          <a:p>
            <a:pPr marR="1074420">
              <a:lnSpc>
                <a:spcPct val="163400"/>
              </a:lnSpc>
            </a:pPr>
            <a:r>
              <a:rPr dirty="0">
                <a:latin typeface="NimbusRomNo9L-Regu"/>
              </a:rPr>
              <a:t>Topology + CPTs = compact representation of joint distribution  Generally easy for (non)experts to construct</a:t>
            </a:r>
          </a:p>
          <a:p>
            <a:pPr marR="5080">
              <a:lnSpc>
                <a:spcPct val="163400"/>
              </a:lnSpc>
              <a:tabLst>
                <a:tab pos="2287270" algn="l"/>
                <a:tab pos="2726055" algn="l"/>
              </a:tabLst>
            </a:pPr>
            <a:r>
              <a:rPr dirty="0">
                <a:latin typeface="NimbusRomNo9L-Regu"/>
              </a:rPr>
              <a:t>Canonical distributions (e.g., noisy-OR) = compact representation of CPTs  Continuous variables	⇒	parameterized distributions (e.g., linear Gaussian)</a:t>
            </a:r>
            <a:endParaRPr lang="en-US" dirty="0">
              <a:latin typeface="NimbusRomNo9L-Regu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r>
              <a:rPr lang="en-US" dirty="0">
                <a:latin typeface="NimbusRomNo9L-Regu"/>
              </a:rPr>
              <a:t>Exact inference by variable elimination:</a:t>
            </a:r>
          </a:p>
          <a:p>
            <a:pPr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lang="en-US" dirty="0">
                <a:latin typeface="NimbusRomNo9L-Regu"/>
              </a:rPr>
              <a:t>polytime on polytrees, NP-hard on general graphs</a:t>
            </a:r>
          </a:p>
          <a:p>
            <a:pPr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lang="en-US" dirty="0">
                <a:latin typeface="NimbusRomNo9L-Regu"/>
              </a:rPr>
              <a:t>space = time, very sensitive to topology</a:t>
            </a: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584200" algn="l"/>
              </a:tabLst>
            </a:pPr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Random sampling techniques such as likelihood weighting and Markov chain Monte</a:t>
            </a:r>
          </a:p>
          <a:p>
            <a:r>
              <a:rPr lang="en-US" dirty="0">
                <a:latin typeface="NimbusRomNo9L-Regu"/>
              </a:rPr>
              <a:t>Carlo can give reasonable estimates of the true posterior probabilities </a:t>
            </a:r>
            <a:r>
              <a:rPr lang="en-US" sz="1800" b="0" i="0" u="none" strike="noStrike" baseline="0" dirty="0">
                <a:latin typeface="NimbusRomNo9L-Regu"/>
              </a:rPr>
              <a:t>in a network and can cope with much larger networks than can exact algorithms.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81310-3C9A-45F5-9651-90FB8D666904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540" algn="ctr">
              <a:lnSpc>
                <a:spcPts val="2610"/>
              </a:lnSpc>
            </a:pPr>
            <a:r>
              <a:rPr spc="90" dirty="0"/>
              <a:t>Compactness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85417" y="1672818"/>
            <a:ext cx="1203325" cy="1092200"/>
            <a:chOff x="7785417" y="1672818"/>
            <a:chExt cx="1203325" cy="1092200"/>
          </a:xfrm>
        </p:grpSpPr>
        <p:sp>
          <p:nvSpPr>
            <p:cNvPr id="4" name="object 4"/>
            <p:cNvSpPr/>
            <p:nvPr/>
          </p:nvSpPr>
          <p:spPr>
            <a:xfrm>
              <a:off x="7965961" y="1853374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30">
                  <a:moveTo>
                    <a:pt x="0" y="0"/>
                  </a:moveTo>
                  <a:lnTo>
                    <a:pt x="366788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38134" y="212553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55283"/>
                  </a:moveTo>
                  <a:lnTo>
                    <a:pt x="138214" y="138214"/>
                  </a:lnTo>
                  <a:lnTo>
                    <a:pt x="55283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62252" y="2149652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28194" y="0"/>
                  </a:moveTo>
                  <a:lnTo>
                    <a:pt x="70497" y="70497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00657" y="1688058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00657" y="1688058"/>
              <a:ext cx="1172845" cy="537845"/>
            </a:xfrm>
            <a:custGeom>
              <a:avLst/>
              <a:gdLst/>
              <a:ahLst/>
              <a:cxnLst/>
              <a:rect l="l" t="t" r="r" b="b"/>
              <a:pathLst>
                <a:path w="1172845" h="537844">
                  <a:moveTo>
                    <a:pt x="330619" y="165315"/>
                  </a:move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close/>
                </a:path>
                <a:path w="1172845" h="537844">
                  <a:moveTo>
                    <a:pt x="1172659" y="165315"/>
                  </a:moveTo>
                  <a:lnTo>
                    <a:pt x="795553" y="537260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52307" y="2130970"/>
              <a:ext cx="139065" cy="137795"/>
            </a:xfrm>
            <a:custGeom>
              <a:avLst/>
              <a:gdLst/>
              <a:ahLst/>
              <a:cxnLst/>
              <a:rect l="l" t="t" r="r" b="b"/>
              <a:pathLst>
                <a:path w="139065" h="137794">
                  <a:moveTo>
                    <a:pt x="0" y="137642"/>
                  </a:moveTo>
                  <a:lnTo>
                    <a:pt x="138772" y="55664"/>
                  </a:lnTo>
                  <a:lnTo>
                    <a:pt x="83883" y="0"/>
                  </a:lnTo>
                  <a:lnTo>
                    <a:pt x="0" y="137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05445" y="2155113"/>
              <a:ext cx="561975" cy="566420"/>
            </a:xfrm>
            <a:custGeom>
              <a:avLst/>
              <a:gdLst/>
              <a:ahLst/>
              <a:cxnLst/>
              <a:rect l="l" t="t" r="r" b="b"/>
              <a:pathLst>
                <a:path w="561975" h="566419">
                  <a:moveTo>
                    <a:pt x="561543" y="28397"/>
                  </a:moveTo>
                  <a:lnTo>
                    <a:pt x="490766" y="70205"/>
                  </a:lnTo>
                  <a:lnTo>
                    <a:pt x="533539" y="0"/>
                  </a:lnTo>
                </a:path>
                <a:path w="561975" h="566419">
                  <a:moveTo>
                    <a:pt x="371944" y="194183"/>
                  </a:moveTo>
                  <a:lnTo>
                    <a:pt x="0" y="566127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1846" y="2626626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138214"/>
                  </a:moveTo>
                  <a:lnTo>
                    <a:pt x="138214" y="55283"/>
                  </a:lnTo>
                  <a:lnTo>
                    <a:pt x="82931" y="0"/>
                  </a:lnTo>
                  <a:lnTo>
                    <a:pt x="0" y="138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05445" y="2349296"/>
              <a:ext cx="723265" cy="372110"/>
            </a:xfrm>
            <a:custGeom>
              <a:avLst/>
              <a:gdLst/>
              <a:ahLst/>
              <a:cxnLst/>
              <a:rect l="l" t="t" r="r" b="b"/>
              <a:pathLst>
                <a:path w="723265" h="372110">
                  <a:moveTo>
                    <a:pt x="70497" y="329653"/>
                  </a:moveTo>
                  <a:lnTo>
                    <a:pt x="0" y="371944"/>
                  </a:lnTo>
                  <a:lnTo>
                    <a:pt x="42291" y="301447"/>
                  </a:lnTo>
                </a:path>
                <a:path w="723265" h="372110">
                  <a:moveTo>
                    <a:pt x="356450" y="0"/>
                  </a:moveTo>
                  <a:lnTo>
                    <a:pt x="723226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34056" y="262147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55283"/>
                  </a:moveTo>
                  <a:lnTo>
                    <a:pt x="138214" y="138201"/>
                  </a:lnTo>
                  <a:lnTo>
                    <a:pt x="55289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58174" y="2645587"/>
              <a:ext cx="71120" cy="70485"/>
            </a:xfrm>
            <a:custGeom>
              <a:avLst/>
              <a:gdLst/>
              <a:ahLst/>
              <a:cxnLst/>
              <a:rect l="l" t="t" r="r" b="b"/>
              <a:pathLst>
                <a:path w="71120" h="70485">
                  <a:moveTo>
                    <a:pt x="28206" y="0"/>
                  </a:moveTo>
                  <a:lnTo>
                    <a:pt x="70498" y="70485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83473" y="1687137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7267" y="1672831"/>
            <a:ext cx="361315" cy="361315"/>
            <a:chOff x="8777267" y="1672831"/>
            <a:chExt cx="361315" cy="361315"/>
          </a:xfrm>
        </p:grpSpPr>
        <p:sp>
          <p:nvSpPr>
            <p:cNvPr id="17" name="object 17"/>
            <p:cNvSpPr/>
            <p:nvPr/>
          </p:nvSpPr>
          <p:spPr>
            <a:xfrm>
              <a:off x="8792507" y="1688071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4" y="209249"/>
                  </a:lnTo>
                  <a:lnTo>
                    <a:pt x="22569" y="248737"/>
                  </a:lnTo>
                  <a:lnTo>
                    <a:pt x="48417" y="282192"/>
                  </a:lnTo>
                  <a:lnTo>
                    <a:pt x="81873" y="308038"/>
                  </a:lnTo>
                  <a:lnTo>
                    <a:pt x="121362" y="324702"/>
                  </a:lnTo>
                  <a:lnTo>
                    <a:pt x="165308" y="330606"/>
                  </a:lnTo>
                  <a:lnTo>
                    <a:pt x="209254" y="324702"/>
                  </a:lnTo>
                  <a:lnTo>
                    <a:pt x="248743" y="308038"/>
                  </a:lnTo>
                  <a:lnTo>
                    <a:pt x="282199" y="282192"/>
                  </a:lnTo>
                  <a:lnTo>
                    <a:pt x="308048" y="248737"/>
                  </a:lnTo>
                  <a:lnTo>
                    <a:pt x="324712" y="209249"/>
                  </a:lnTo>
                  <a:lnTo>
                    <a:pt x="330617" y="165303"/>
                  </a:lnTo>
                  <a:lnTo>
                    <a:pt x="324712" y="121357"/>
                  </a:lnTo>
                  <a:lnTo>
                    <a:pt x="308048" y="81868"/>
                  </a:lnTo>
                  <a:lnTo>
                    <a:pt x="282199" y="48413"/>
                  </a:lnTo>
                  <a:lnTo>
                    <a:pt x="248743" y="22567"/>
                  </a:lnTo>
                  <a:lnTo>
                    <a:pt x="209254" y="5904"/>
                  </a:lnTo>
                  <a:lnTo>
                    <a:pt x="165308" y="0"/>
                  </a:lnTo>
                  <a:lnTo>
                    <a:pt x="121362" y="5904"/>
                  </a:lnTo>
                  <a:lnTo>
                    <a:pt x="81873" y="22567"/>
                  </a:lnTo>
                  <a:lnTo>
                    <a:pt x="48417" y="48413"/>
                  </a:lnTo>
                  <a:lnTo>
                    <a:pt x="22569" y="81868"/>
                  </a:lnTo>
                  <a:lnTo>
                    <a:pt x="5904" y="121357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92507" y="1688071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7" y="165303"/>
                  </a:moveTo>
                  <a:lnTo>
                    <a:pt x="324712" y="121357"/>
                  </a:lnTo>
                  <a:lnTo>
                    <a:pt x="308048" y="81868"/>
                  </a:lnTo>
                  <a:lnTo>
                    <a:pt x="282199" y="48413"/>
                  </a:lnTo>
                  <a:lnTo>
                    <a:pt x="248743" y="22567"/>
                  </a:lnTo>
                  <a:lnTo>
                    <a:pt x="209254" y="5904"/>
                  </a:lnTo>
                  <a:lnTo>
                    <a:pt x="165308" y="0"/>
                  </a:lnTo>
                  <a:lnTo>
                    <a:pt x="121362" y="5904"/>
                  </a:lnTo>
                  <a:lnTo>
                    <a:pt x="81873" y="22567"/>
                  </a:lnTo>
                  <a:lnTo>
                    <a:pt x="48417" y="48413"/>
                  </a:lnTo>
                  <a:lnTo>
                    <a:pt x="22569" y="81868"/>
                  </a:lnTo>
                  <a:lnTo>
                    <a:pt x="5904" y="121357"/>
                  </a:lnTo>
                  <a:lnTo>
                    <a:pt x="0" y="165303"/>
                  </a:lnTo>
                  <a:lnTo>
                    <a:pt x="5904" y="209249"/>
                  </a:lnTo>
                  <a:lnTo>
                    <a:pt x="22569" y="248737"/>
                  </a:lnTo>
                  <a:lnTo>
                    <a:pt x="48417" y="282192"/>
                  </a:lnTo>
                  <a:lnTo>
                    <a:pt x="81873" y="308038"/>
                  </a:lnTo>
                  <a:lnTo>
                    <a:pt x="121362" y="324702"/>
                  </a:lnTo>
                  <a:lnTo>
                    <a:pt x="165308" y="330606"/>
                  </a:lnTo>
                  <a:lnTo>
                    <a:pt x="209254" y="324702"/>
                  </a:lnTo>
                  <a:lnTo>
                    <a:pt x="248743" y="308038"/>
                  </a:lnTo>
                  <a:lnTo>
                    <a:pt x="282199" y="282192"/>
                  </a:lnTo>
                  <a:lnTo>
                    <a:pt x="308048" y="248737"/>
                  </a:lnTo>
                  <a:lnTo>
                    <a:pt x="324712" y="209249"/>
                  </a:lnTo>
                  <a:lnTo>
                    <a:pt x="330617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75330" y="1687150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85417" y="2664675"/>
            <a:ext cx="361315" cy="361315"/>
            <a:chOff x="7785417" y="2664675"/>
            <a:chExt cx="361315" cy="361315"/>
          </a:xfrm>
        </p:grpSpPr>
        <p:sp>
          <p:nvSpPr>
            <p:cNvPr id="21" name="object 21"/>
            <p:cNvSpPr/>
            <p:nvPr/>
          </p:nvSpPr>
          <p:spPr>
            <a:xfrm>
              <a:off x="7800657" y="267991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00657" y="267991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93443" y="2678995"/>
            <a:ext cx="145415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281339" y="2168740"/>
            <a:ext cx="361315" cy="361315"/>
            <a:chOff x="8281339" y="2168740"/>
            <a:chExt cx="361315" cy="361315"/>
          </a:xfrm>
        </p:grpSpPr>
        <p:sp>
          <p:nvSpPr>
            <p:cNvPr id="25" name="object 25"/>
            <p:cNvSpPr/>
            <p:nvPr/>
          </p:nvSpPr>
          <p:spPr>
            <a:xfrm>
              <a:off x="8296579" y="2183980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96579" y="2183980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15"/>
                  </a:move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69439" y="2183072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777555" y="2664961"/>
            <a:ext cx="360680" cy="360680"/>
            <a:chOff x="8777555" y="2664961"/>
            <a:chExt cx="360680" cy="360680"/>
          </a:xfrm>
        </p:grpSpPr>
        <p:sp>
          <p:nvSpPr>
            <p:cNvPr id="29" name="object 29"/>
            <p:cNvSpPr/>
            <p:nvPr/>
          </p:nvSpPr>
          <p:spPr>
            <a:xfrm>
              <a:off x="8792509" y="267991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50"/>
                  </a:lnTo>
                  <a:lnTo>
                    <a:pt x="22569" y="248740"/>
                  </a:lnTo>
                  <a:lnTo>
                    <a:pt x="48417" y="282198"/>
                  </a:lnTo>
                  <a:lnTo>
                    <a:pt x="81874" y="308048"/>
                  </a:lnTo>
                  <a:lnTo>
                    <a:pt x="121363" y="324713"/>
                  </a:lnTo>
                  <a:lnTo>
                    <a:pt x="165308" y="330619"/>
                  </a:lnTo>
                  <a:lnTo>
                    <a:pt x="209254" y="324713"/>
                  </a:lnTo>
                  <a:lnTo>
                    <a:pt x="248743" y="308048"/>
                  </a:lnTo>
                  <a:lnTo>
                    <a:pt x="282199" y="282198"/>
                  </a:lnTo>
                  <a:lnTo>
                    <a:pt x="308048" y="248740"/>
                  </a:lnTo>
                  <a:lnTo>
                    <a:pt x="324712" y="209250"/>
                  </a:lnTo>
                  <a:lnTo>
                    <a:pt x="330617" y="165303"/>
                  </a:lnTo>
                  <a:lnTo>
                    <a:pt x="324712" y="121361"/>
                  </a:lnTo>
                  <a:lnTo>
                    <a:pt x="308048" y="81874"/>
                  </a:lnTo>
                  <a:lnTo>
                    <a:pt x="282199" y="48418"/>
                  </a:lnTo>
                  <a:lnTo>
                    <a:pt x="248743" y="22570"/>
                  </a:lnTo>
                  <a:lnTo>
                    <a:pt x="209254" y="5905"/>
                  </a:lnTo>
                  <a:lnTo>
                    <a:pt x="165308" y="0"/>
                  </a:lnTo>
                  <a:lnTo>
                    <a:pt x="121363" y="5905"/>
                  </a:lnTo>
                  <a:lnTo>
                    <a:pt x="81874" y="22570"/>
                  </a:lnTo>
                  <a:lnTo>
                    <a:pt x="48417" y="48418"/>
                  </a:lnTo>
                  <a:lnTo>
                    <a:pt x="22569" y="81874"/>
                  </a:lnTo>
                  <a:lnTo>
                    <a:pt x="5905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92509" y="267991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7" y="165303"/>
                  </a:moveTo>
                  <a:lnTo>
                    <a:pt x="324712" y="121361"/>
                  </a:lnTo>
                  <a:lnTo>
                    <a:pt x="308048" y="81874"/>
                  </a:lnTo>
                  <a:lnTo>
                    <a:pt x="282199" y="48418"/>
                  </a:lnTo>
                  <a:lnTo>
                    <a:pt x="248743" y="22570"/>
                  </a:lnTo>
                  <a:lnTo>
                    <a:pt x="209254" y="5905"/>
                  </a:lnTo>
                  <a:lnTo>
                    <a:pt x="165308" y="0"/>
                  </a:lnTo>
                  <a:lnTo>
                    <a:pt x="121363" y="5905"/>
                  </a:lnTo>
                  <a:lnTo>
                    <a:pt x="81874" y="22570"/>
                  </a:lnTo>
                  <a:lnTo>
                    <a:pt x="48417" y="48418"/>
                  </a:lnTo>
                  <a:lnTo>
                    <a:pt x="22569" y="81874"/>
                  </a:lnTo>
                  <a:lnTo>
                    <a:pt x="5905" y="121361"/>
                  </a:lnTo>
                  <a:lnTo>
                    <a:pt x="0" y="165303"/>
                  </a:lnTo>
                  <a:lnTo>
                    <a:pt x="5905" y="209250"/>
                  </a:lnTo>
                  <a:lnTo>
                    <a:pt x="22569" y="248740"/>
                  </a:lnTo>
                  <a:lnTo>
                    <a:pt x="48417" y="282198"/>
                  </a:lnTo>
                  <a:lnTo>
                    <a:pt x="81874" y="308048"/>
                  </a:lnTo>
                  <a:lnTo>
                    <a:pt x="121363" y="324713"/>
                  </a:lnTo>
                  <a:lnTo>
                    <a:pt x="165308" y="330619"/>
                  </a:lnTo>
                  <a:lnTo>
                    <a:pt x="209254" y="324713"/>
                  </a:lnTo>
                  <a:lnTo>
                    <a:pt x="248743" y="308048"/>
                  </a:lnTo>
                  <a:lnTo>
                    <a:pt x="282199" y="282198"/>
                  </a:lnTo>
                  <a:lnTo>
                    <a:pt x="308048" y="248740"/>
                  </a:lnTo>
                  <a:lnTo>
                    <a:pt x="324712" y="209250"/>
                  </a:lnTo>
                  <a:lnTo>
                    <a:pt x="330617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45422" y="2678995"/>
            <a:ext cx="22479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5" dirty="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32" name="object 32"/>
          <p:cNvSpPr txBox="1"/>
          <p:nvPr/>
        </p:nvSpPr>
        <p:spPr>
          <a:xfrm>
            <a:off x="1104881" y="1393664"/>
            <a:ext cx="6774815" cy="2821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60" dirty="0">
                <a:latin typeface="Tahoma"/>
                <a:cs typeface="Tahoma"/>
              </a:rPr>
              <a:t>A</a:t>
            </a:r>
            <a:r>
              <a:rPr sz="2050" spc="-220" dirty="0">
                <a:latin typeface="Tahoma"/>
                <a:cs typeface="Tahoma"/>
              </a:rPr>
              <a:t> </a:t>
            </a:r>
            <a:r>
              <a:rPr sz="2050" spc="70" dirty="0">
                <a:latin typeface="Tahoma"/>
                <a:cs typeface="Tahoma"/>
              </a:rPr>
              <a:t>CP</a:t>
            </a:r>
            <a:r>
              <a:rPr sz="2050" spc="80" dirty="0">
                <a:latin typeface="Tahoma"/>
                <a:cs typeface="Tahoma"/>
              </a:rPr>
              <a:t>T</a:t>
            </a:r>
            <a:r>
              <a:rPr sz="2050" spc="-204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-200" dirty="0">
                <a:latin typeface="Tahoma"/>
                <a:cs typeface="Tahoma"/>
              </a:rPr>
              <a:t> </a:t>
            </a:r>
            <a:r>
              <a:rPr sz="2050" spc="-30" dirty="0">
                <a:latin typeface="Tahoma"/>
                <a:cs typeface="Tahoma"/>
              </a:rPr>
              <a:t>B</a:t>
            </a:r>
            <a:r>
              <a:rPr sz="2050" spc="15" dirty="0">
                <a:latin typeface="Tahoma"/>
                <a:cs typeface="Tahoma"/>
              </a:rPr>
              <a:t>o</a:t>
            </a:r>
            <a:r>
              <a:rPr sz="2050" spc="-135" dirty="0">
                <a:latin typeface="Tahoma"/>
                <a:cs typeface="Tahoma"/>
              </a:rPr>
              <a:t>olean</a:t>
            </a:r>
            <a:r>
              <a:rPr sz="2050" spc="-220" dirty="0">
                <a:latin typeface="Tahoma"/>
                <a:cs typeface="Tahoma"/>
              </a:rPr>
              <a:t> 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8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0" dirty="0">
                <a:latin typeface="Tahoma"/>
                <a:cs typeface="Tahoma"/>
              </a:rPr>
              <a:t>wit</a:t>
            </a:r>
            <a:r>
              <a:rPr sz="2050" spc="-100" dirty="0">
                <a:latin typeface="Tahoma"/>
                <a:cs typeface="Tahoma"/>
              </a:rPr>
              <a:t>h</a:t>
            </a:r>
            <a:r>
              <a:rPr sz="2050" spc="-204" dirty="0"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-11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30" dirty="0">
                <a:latin typeface="Tahoma"/>
                <a:cs typeface="Tahoma"/>
              </a:rPr>
              <a:t>B</a:t>
            </a:r>
            <a:r>
              <a:rPr sz="2050" spc="15" dirty="0">
                <a:latin typeface="Tahoma"/>
                <a:cs typeface="Tahoma"/>
              </a:rPr>
              <a:t>o</a:t>
            </a:r>
            <a:r>
              <a:rPr sz="2050" spc="-135" dirty="0">
                <a:latin typeface="Tahoma"/>
                <a:cs typeface="Tahoma"/>
              </a:rPr>
              <a:t>olean</a:t>
            </a:r>
            <a:r>
              <a:rPr sz="2050" spc="-22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p</a:t>
            </a:r>
            <a:r>
              <a:rPr sz="2050" spc="-185" dirty="0">
                <a:latin typeface="Tahoma"/>
                <a:cs typeface="Tahoma"/>
              </a:rPr>
              <a:t>a</a:t>
            </a:r>
            <a:r>
              <a:rPr sz="2050" spc="-125" dirty="0">
                <a:latin typeface="Tahoma"/>
                <a:cs typeface="Tahoma"/>
              </a:rPr>
              <a:t>rent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-204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has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b="0" i="1" spc="-165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100" b="0" i="1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100" b="0" i="1" spc="-14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95" dirty="0">
                <a:latin typeface="Tahoma"/>
                <a:cs typeface="Tahoma"/>
              </a:rPr>
              <a:t>r</a:t>
            </a:r>
            <a:r>
              <a:rPr sz="2050" spc="-185" dirty="0">
                <a:latin typeface="Tahoma"/>
                <a:cs typeface="Tahoma"/>
              </a:rPr>
              <a:t>o</a:t>
            </a:r>
            <a:r>
              <a:rPr sz="2050" spc="-240" dirty="0">
                <a:latin typeface="Tahoma"/>
                <a:cs typeface="Tahoma"/>
              </a:rPr>
              <a:t>w</a:t>
            </a:r>
            <a:r>
              <a:rPr sz="2050" spc="-140" dirty="0">
                <a:latin typeface="Tahoma"/>
                <a:cs typeface="Tahoma"/>
              </a:rPr>
              <a:t>s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combinations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p</a:t>
            </a:r>
            <a:r>
              <a:rPr sz="2050" spc="-185" dirty="0">
                <a:latin typeface="Tahoma"/>
                <a:cs typeface="Tahoma"/>
              </a:rPr>
              <a:t>a</a:t>
            </a:r>
            <a:r>
              <a:rPr sz="2050" spc="-120" dirty="0">
                <a:latin typeface="Tahoma"/>
                <a:cs typeface="Tahoma"/>
              </a:rPr>
              <a:t>ren</a:t>
            </a:r>
            <a:r>
              <a:rPr sz="2050" spc="-80" dirty="0">
                <a:latin typeface="Tahoma"/>
                <a:cs typeface="Tahoma"/>
              </a:rPr>
              <a:t>t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values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spc="-95" dirty="0">
                <a:latin typeface="Tahoma"/>
                <a:cs typeface="Tahoma"/>
              </a:rPr>
              <a:t>Each</a:t>
            </a:r>
            <a:r>
              <a:rPr sz="2050" spc="-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r</a:t>
            </a:r>
            <a:r>
              <a:rPr sz="2050" spc="-185" dirty="0">
                <a:latin typeface="Tahoma"/>
                <a:cs typeface="Tahoma"/>
              </a:rPr>
              <a:t>o</a:t>
            </a:r>
            <a:r>
              <a:rPr sz="2050" spc="-200" dirty="0">
                <a:latin typeface="Tahoma"/>
                <a:cs typeface="Tahoma"/>
              </a:rPr>
              <a:t>w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requires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one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num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50" dirty="0">
                <a:latin typeface="Tahoma"/>
                <a:cs typeface="Tahoma"/>
              </a:rPr>
              <a:t>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254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-3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5" dirty="0">
                <a:solidFill>
                  <a:srgbClr val="990099"/>
                </a:solidFill>
                <a:latin typeface="Bookman Old Style"/>
                <a:cs typeface="Bookman Old Style"/>
              </a:rPr>
              <a:t>t</a:t>
            </a:r>
            <a:r>
              <a:rPr sz="2050" b="0" i="1" spc="1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145" dirty="0">
                <a:solidFill>
                  <a:srgbClr val="990099"/>
                </a:solidFill>
                <a:latin typeface="Bookman Old Style"/>
                <a:cs typeface="Bookman Old Style"/>
              </a:rPr>
              <a:t>ue</a:t>
            </a:r>
            <a:endParaRPr sz="2050">
              <a:latin typeface="Bookman Old Style"/>
              <a:cs typeface="Bookman Old Style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050" spc="-95" dirty="0">
                <a:latin typeface="Tahoma"/>
                <a:cs typeface="Tahoma"/>
              </a:rPr>
              <a:t>(th</a:t>
            </a:r>
            <a:r>
              <a:rPr sz="2050" spc="-110" dirty="0">
                <a:latin typeface="Tahoma"/>
                <a:cs typeface="Tahoma"/>
              </a:rPr>
              <a:t>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num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50" dirty="0">
                <a:latin typeface="Tahoma"/>
                <a:cs typeface="Tahoma"/>
              </a:rPr>
              <a:t>er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f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245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27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100" b="0" i="1" spc="-52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b="0" i="1" spc="509" dirty="0">
                <a:solidFill>
                  <a:srgbClr val="990099"/>
                </a:solidFill>
                <a:latin typeface="Bookman Old Style"/>
                <a:cs typeface="Bookman Old Style"/>
              </a:rPr>
              <a:t>f</a:t>
            </a:r>
            <a:r>
              <a:rPr sz="2050" b="0" i="1" spc="-125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20" dirty="0">
                <a:solidFill>
                  <a:srgbClr val="990099"/>
                </a:solidFill>
                <a:latin typeface="Bookman Old Style"/>
                <a:cs typeface="Bookman Old Style"/>
              </a:rPr>
              <a:t>l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b="0" i="1" spc="2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75" dirty="0">
                <a:latin typeface="Tahoma"/>
                <a:cs typeface="Tahoma"/>
              </a:rPr>
              <a:t>i</a:t>
            </a:r>
            <a:r>
              <a:rPr sz="2050" spc="-120" dirty="0">
                <a:latin typeface="Tahoma"/>
                <a:cs typeface="Tahoma"/>
              </a:rPr>
              <a:t>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just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2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spc="-3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spc="-145" dirty="0">
                <a:latin typeface="Tahoma"/>
                <a:cs typeface="Tahoma"/>
              </a:rPr>
              <a:t>If </a:t>
            </a:r>
            <a:r>
              <a:rPr sz="2050" spc="-150" dirty="0">
                <a:latin typeface="Tahoma"/>
                <a:cs typeface="Tahoma"/>
              </a:rPr>
              <a:t>each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v</a:t>
            </a:r>
            <a:r>
              <a:rPr sz="2050" spc="-190" dirty="0">
                <a:latin typeface="Tahoma"/>
                <a:cs typeface="Tahoma"/>
              </a:rPr>
              <a:t>a</a:t>
            </a:r>
            <a:r>
              <a:rPr sz="2050" spc="-100" dirty="0">
                <a:latin typeface="Tahoma"/>
                <a:cs typeface="Tahoma"/>
              </a:rPr>
              <a:t>riabl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70" dirty="0">
                <a:latin typeface="Tahoma"/>
                <a:cs typeface="Tahoma"/>
              </a:rPr>
              <a:t>ha</a:t>
            </a:r>
            <a:r>
              <a:rPr sz="2050" spc="-135" dirty="0">
                <a:latin typeface="Tahoma"/>
                <a:cs typeface="Tahoma"/>
              </a:rPr>
              <a:t>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50" dirty="0">
                <a:latin typeface="Tahoma"/>
                <a:cs typeface="Tahoma"/>
              </a:rPr>
              <a:t>n</a:t>
            </a:r>
            <a:r>
              <a:rPr sz="2050" spc="-145" dirty="0">
                <a:latin typeface="Tahoma"/>
                <a:cs typeface="Tahoma"/>
              </a:rPr>
              <a:t>o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204" dirty="0">
                <a:latin typeface="Tahoma"/>
                <a:cs typeface="Tahoma"/>
              </a:rPr>
              <a:t>m</a:t>
            </a:r>
            <a:r>
              <a:rPr sz="2050" spc="-180" dirty="0">
                <a:latin typeface="Tahoma"/>
                <a:cs typeface="Tahoma"/>
              </a:rPr>
              <a:t>o</a:t>
            </a:r>
            <a:r>
              <a:rPr sz="2050" spc="-125" dirty="0">
                <a:latin typeface="Tahoma"/>
                <a:cs typeface="Tahoma"/>
              </a:rPr>
              <a:t>r</a:t>
            </a:r>
            <a:r>
              <a:rPr sz="2050" spc="-175" dirty="0">
                <a:latin typeface="Tahoma"/>
                <a:cs typeface="Tahoma"/>
              </a:rPr>
              <a:t>e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110" dirty="0">
                <a:latin typeface="Tahoma"/>
                <a:cs typeface="Tahoma"/>
              </a:rPr>
              <a:t>tha</a:t>
            </a:r>
            <a:r>
              <a:rPr sz="2050" spc="-120" dirty="0">
                <a:latin typeface="Tahoma"/>
                <a:cs typeface="Tahoma"/>
              </a:rPr>
              <a:t>n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b="0" i="1" spc="9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150" dirty="0">
                <a:latin typeface="Tahoma"/>
                <a:cs typeface="Tahoma"/>
              </a:rPr>
              <a:t>p</a:t>
            </a:r>
            <a:r>
              <a:rPr sz="2050" spc="-185" dirty="0">
                <a:latin typeface="Tahoma"/>
                <a:cs typeface="Tahoma"/>
              </a:rPr>
              <a:t>a</a:t>
            </a:r>
            <a:r>
              <a:rPr sz="2050" spc="-120" dirty="0">
                <a:latin typeface="Tahoma"/>
                <a:cs typeface="Tahoma"/>
              </a:rPr>
              <a:t>rents,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2050" spc="-120" dirty="0">
                <a:latin typeface="Tahoma"/>
                <a:cs typeface="Tahoma"/>
              </a:rPr>
              <a:t>th</a:t>
            </a:r>
            <a:r>
              <a:rPr sz="2050" spc="-130" dirty="0">
                <a:latin typeface="Tahoma"/>
                <a:cs typeface="Tahoma"/>
              </a:rPr>
              <a:t>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complete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40" dirty="0">
                <a:latin typeface="Tahoma"/>
                <a:cs typeface="Tahoma"/>
              </a:rPr>
              <a:t>net</a:t>
            </a:r>
            <a:r>
              <a:rPr sz="2050" spc="-254" dirty="0">
                <a:latin typeface="Tahoma"/>
                <a:cs typeface="Tahoma"/>
              </a:rPr>
              <a:t>w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70" dirty="0">
                <a:latin typeface="Tahoma"/>
                <a:cs typeface="Tahoma"/>
              </a:rPr>
              <a:t>r</a:t>
            </a:r>
            <a:r>
              <a:rPr sz="2050" spc="-90" dirty="0">
                <a:latin typeface="Tahoma"/>
                <a:cs typeface="Tahoma"/>
              </a:rPr>
              <a:t>k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requires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b="0" i="1" spc="4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6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b="0" i="1" spc="-1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-5" dirty="0">
                <a:solidFill>
                  <a:srgbClr val="990099"/>
                </a:solidFill>
                <a:latin typeface="Cambria"/>
                <a:cs typeface="Cambria"/>
              </a:rPr>
              <a:t>·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b="0" i="1" spc="-22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k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3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65" dirty="0">
                <a:latin typeface="Tahoma"/>
                <a:cs typeface="Tahoma"/>
              </a:rPr>
              <a:t>num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55" dirty="0">
                <a:latin typeface="Tahoma"/>
                <a:cs typeface="Tahoma"/>
              </a:rPr>
              <a:t>ers</a:t>
            </a:r>
            <a:endParaRPr sz="2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050" spc="-140" dirty="0">
                <a:latin typeface="Tahoma"/>
                <a:cs typeface="Tahoma"/>
              </a:rPr>
              <a:t>I.e.,</a:t>
            </a:r>
            <a:r>
              <a:rPr sz="2050" spc="-20" dirty="0">
                <a:latin typeface="Tahoma"/>
                <a:cs typeface="Tahoma"/>
              </a:rPr>
              <a:t> </a:t>
            </a:r>
            <a:r>
              <a:rPr sz="2050" spc="-165" dirty="0">
                <a:latin typeface="Tahoma"/>
                <a:cs typeface="Tahoma"/>
              </a:rPr>
              <a:t>grows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linearly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95" dirty="0">
                <a:latin typeface="Tahoma"/>
                <a:cs typeface="Tahoma"/>
              </a:rPr>
              <a:t>with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b="0" i="1" spc="-7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-75" dirty="0">
                <a:latin typeface="Tahoma"/>
                <a:cs typeface="Tahoma"/>
              </a:rPr>
              <a:t>,</a:t>
            </a:r>
            <a:r>
              <a:rPr sz="2050" spc="-5" dirty="0">
                <a:latin typeface="Tahoma"/>
                <a:cs typeface="Tahoma"/>
              </a:rPr>
              <a:t> </a:t>
            </a:r>
            <a:r>
              <a:rPr sz="2050" spc="-135" dirty="0">
                <a:latin typeface="Tahoma"/>
                <a:cs typeface="Tahoma"/>
              </a:rPr>
              <a:t>vs.</a:t>
            </a:r>
            <a:r>
              <a:rPr sz="2050" spc="30" dirty="0">
                <a:latin typeface="Tahoma"/>
                <a:cs typeface="Tahoma"/>
              </a:rPr>
              <a:t> </a:t>
            </a:r>
            <a:r>
              <a:rPr sz="2050" b="0" i="1" spc="65" dirty="0">
                <a:solidFill>
                  <a:srgbClr val="990099"/>
                </a:solidFill>
                <a:latin typeface="Bookman Old Style"/>
                <a:cs typeface="Bookman Old Style"/>
              </a:rPr>
              <a:t>O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(2</a:t>
            </a:r>
            <a:r>
              <a:rPr sz="2100" b="0" i="1" spc="97" baseline="29761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r>
              <a:rPr sz="2050" spc="65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14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14" dirty="0">
                <a:latin typeface="Tahoma"/>
                <a:cs typeface="Tahoma"/>
              </a:rPr>
              <a:t>for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full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joint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distribution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04882" y="4385278"/>
            <a:ext cx="703897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latin typeface="Tahoma"/>
                <a:cs typeface="Tahoma"/>
              </a:rPr>
              <a:t>F</a:t>
            </a:r>
            <a:r>
              <a:rPr sz="2050" spc="-195" dirty="0">
                <a:latin typeface="Tahoma"/>
                <a:cs typeface="Tahoma"/>
              </a:rPr>
              <a:t>o</a:t>
            </a:r>
            <a:r>
              <a:rPr sz="2050" spc="-80" dirty="0">
                <a:latin typeface="Tahoma"/>
                <a:cs typeface="Tahoma"/>
              </a:rPr>
              <a:t>r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14" dirty="0">
                <a:latin typeface="Tahoma"/>
                <a:cs typeface="Tahoma"/>
              </a:rPr>
              <a:t>burgl</a:t>
            </a:r>
            <a:r>
              <a:rPr sz="2050" spc="-175" dirty="0">
                <a:latin typeface="Tahoma"/>
                <a:cs typeface="Tahoma"/>
              </a:rPr>
              <a:t>a</a:t>
            </a:r>
            <a:r>
              <a:rPr sz="2050" spc="-95" dirty="0">
                <a:latin typeface="Tahoma"/>
                <a:cs typeface="Tahoma"/>
              </a:rPr>
              <a:t>r</a:t>
            </a:r>
            <a:r>
              <a:rPr sz="2050" spc="-120" dirty="0">
                <a:latin typeface="Tahoma"/>
                <a:cs typeface="Tahoma"/>
              </a:rPr>
              <a:t>y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net</a:t>
            </a:r>
            <a:r>
              <a:rPr sz="2050" spc="-75" dirty="0">
                <a:latin typeface="Tahoma"/>
                <a:cs typeface="Tahoma"/>
              </a:rPr>
              <a:t>,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4</a:t>
            </a:r>
            <a:r>
              <a:rPr sz="2050" spc="-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+</a:t>
            </a:r>
            <a:r>
              <a:rPr sz="2050" spc="-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050" spc="-17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-165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165" dirty="0">
                <a:latin typeface="Tahoma"/>
                <a:cs typeface="Tahoma"/>
              </a:rPr>
              <a:t>num</a:t>
            </a:r>
            <a:r>
              <a:rPr sz="2050" spc="-95" dirty="0">
                <a:latin typeface="Tahoma"/>
                <a:cs typeface="Tahoma"/>
              </a:rPr>
              <a:t>b</a:t>
            </a:r>
            <a:r>
              <a:rPr sz="2050" spc="-155" dirty="0">
                <a:latin typeface="Tahoma"/>
                <a:cs typeface="Tahoma"/>
              </a:rPr>
              <a:t>ers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-120" dirty="0">
                <a:latin typeface="Tahoma"/>
                <a:cs typeface="Tahoma"/>
              </a:rPr>
              <a:t>(vs</a:t>
            </a:r>
            <a:r>
              <a:rPr sz="2050" spc="-80" dirty="0">
                <a:latin typeface="Tahoma"/>
                <a:cs typeface="Tahoma"/>
              </a:rPr>
              <a:t>.</a:t>
            </a:r>
            <a:r>
              <a:rPr sz="2050" spc="15" dirty="0">
                <a:latin typeface="Tahoma"/>
                <a:cs typeface="Tahoma"/>
              </a:rPr>
              <a:t> </a:t>
            </a:r>
            <a:r>
              <a:rPr sz="2050" spc="15" dirty="0">
                <a:solidFill>
                  <a:srgbClr val="990099"/>
                </a:solidFill>
                <a:latin typeface="Garamond"/>
                <a:cs typeface="Garamond"/>
              </a:rPr>
              <a:t>2</a:t>
            </a:r>
            <a:r>
              <a:rPr sz="2100" spc="67" baseline="29761" dirty="0">
                <a:solidFill>
                  <a:srgbClr val="990099"/>
                </a:solidFill>
                <a:latin typeface="Garamond"/>
                <a:cs typeface="Garamond"/>
              </a:rPr>
              <a:t>5</a:t>
            </a:r>
            <a:r>
              <a:rPr sz="2100" spc="232" baseline="29761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−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31</a:t>
            </a:r>
            <a:r>
              <a:rPr sz="2050" spc="-30" dirty="0">
                <a:latin typeface="Tahoma"/>
                <a:cs typeface="Tahoma"/>
              </a:rPr>
              <a:t>)</a:t>
            </a:r>
            <a:endParaRPr sz="2050">
              <a:latin typeface="Tahoma"/>
              <a:cs typeface="Tahom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9819-7AFD-4357-BB4A-2B49007F822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F421D7B-3818-45BC-87F5-4B8B9A08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114" dirty="0"/>
              <a:t>The Semantics of Bayesian Networks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536321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85" dirty="0">
                <a:solidFill>
                  <a:srgbClr val="00007E"/>
                </a:solidFill>
                <a:latin typeface="Tahoma"/>
                <a:cs typeface="Tahoma"/>
              </a:rPr>
              <a:t>Global </a:t>
            </a:r>
            <a:r>
              <a:rPr sz="2050" spc="-125" dirty="0">
                <a:latin typeface="Tahoma"/>
                <a:cs typeface="Tahoma"/>
              </a:rPr>
              <a:t>semantics</a:t>
            </a:r>
            <a:r>
              <a:rPr sz="2050" spc="-12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defines</a:t>
            </a:r>
            <a:r>
              <a:rPr sz="2050" spc="3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390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full </a:t>
            </a:r>
            <a:r>
              <a:rPr sz="2050" spc="-70" dirty="0">
                <a:latin typeface="Tahoma"/>
                <a:cs typeface="Tahoma"/>
              </a:rPr>
              <a:t>joint </a:t>
            </a:r>
            <a:r>
              <a:rPr sz="2050" spc="-85" dirty="0">
                <a:latin typeface="Tahoma"/>
                <a:cs typeface="Tahoma"/>
              </a:rPr>
              <a:t>distribution </a:t>
            </a:r>
            <a:r>
              <a:rPr sz="2050" spc="-80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product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local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distributions: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66317" y="1659102"/>
            <a:ext cx="1203325" cy="1092200"/>
            <a:chOff x="7366317" y="1659102"/>
            <a:chExt cx="1203325" cy="1092200"/>
          </a:xfrm>
        </p:grpSpPr>
        <p:sp>
          <p:nvSpPr>
            <p:cNvPr id="5" name="object 5"/>
            <p:cNvSpPr/>
            <p:nvPr/>
          </p:nvSpPr>
          <p:spPr>
            <a:xfrm>
              <a:off x="7546861" y="1839658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30">
                  <a:moveTo>
                    <a:pt x="0" y="0"/>
                  </a:moveTo>
                  <a:lnTo>
                    <a:pt x="366788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19034" y="211181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55283"/>
                  </a:moveTo>
                  <a:lnTo>
                    <a:pt x="138214" y="138214"/>
                  </a:lnTo>
                  <a:lnTo>
                    <a:pt x="55283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3152" y="2135936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28194" y="0"/>
                  </a:moveTo>
                  <a:lnTo>
                    <a:pt x="70497" y="70497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81557" y="1674342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1557" y="1674342"/>
              <a:ext cx="1172845" cy="537845"/>
            </a:xfrm>
            <a:custGeom>
              <a:avLst/>
              <a:gdLst/>
              <a:ahLst/>
              <a:cxnLst/>
              <a:rect l="l" t="t" r="r" b="b"/>
              <a:pathLst>
                <a:path w="1172845" h="537844">
                  <a:moveTo>
                    <a:pt x="330619" y="165315"/>
                  </a:move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close/>
                </a:path>
                <a:path w="1172845" h="537844">
                  <a:moveTo>
                    <a:pt x="1172654" y="165315"/>
                  </a:moveTo>
                  <a:lnTo>
                    <a:pt x="795553" y="537260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33207" y="2117267"/>
              <a:ext cx="139065" cy="137795"/>
            </a:xfrm>
            <a:custGeom>
              <a:avLst/>
              <a:gdLst/>
              <a:ahLst/>
              <a:cxnLst/>
              <a:rect l="l" t="t" r="r" b="b"/>
              <a:pathLst>
                <a:path w="139065" h="137794">
                  <a:moveTo>
                    <a:pt x="0" y="137629"/>
                  </a:moveTo>
                  <a:lnTo>
                    <a:pt x="138772" y="55651"/>
                  </a:lnTo>
                  <a:lnTo>
                    <a:pt x="83883" y="0"/>
                  </a:lnTo>
                  <a:lnTo>
                    <a:pt x="0" y="137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6345" y="2141397"/>
              <a:ext cx="561975" cy="566420"/>
            </a:xfrm>
            <a:custGeom>
              <a:avLst/>
              <a:gdLst/>
              <a:ahLst/>
              <a:cxnLst/>
              <a:rect l="l" t="t" r="r" b="b"/>
              <a:pathLst>
                <a:path w="561975" h="566419">
                  <a:moveTo>
                    <a:pt x="561543" y="28397"/>
                  </a:moveTo>
                  <a:lnTo>
                    <a:pt x="490766" y="70205"/>
                  </a:lnTo>
                  <a:lnTo>
                    <a:pt x="533539" y="0"/>
                  </a:lnTo>
                </a:path>
                <a:path w="561975" h="566419">
                  <a:moveTo>
                    <a:pt x="371944" y="194183"/>
                  </a:moveTo>
                  <a:lnTo>
                    <a:pt x="0" y="566127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42746" y="261291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138214"/>
                  </a:moveTo>
                  <a:lnTo>
                    <a:pt x="138214" y="55283"/>
                  </a:lnTo>
                  <a:lnTo>
                    <a:pt x="82931" y="0"/>
                  </a:lnTo>
                  <a:lnTo>
                    <a:pt x="0" y="138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86345" y="2335580"/>
              <a:ext cx="723265" cy="372110"/>
            </a:xfrm>
            <a:custGeom>
              <a:avLst/>
              <a:gdLst/>
              <a:ahLst/>
              <a:cxnLst/>
              <a:rect l="l" t="t" r="r" b="b"/>
              <a:pathLst>
                <a:path w="723265" h="372110">
                  <a:moveTo>
                    <a:pt x="70497" y="329653"/>
                  </a:moveTo>
                  <a:lnTo>
                    <a:pt x="0" y="371944"/>
                  </a:lnTo>
                  <a:lnTo>
                    <a:pt x="42291" y="301447"/>
                  </a:lnTo>
                </a:path>
                <a:path w="723265" h="372110">
                  <a:moveTo>
                    <a:pt x="356450" y="0"/>
                  </a:moveTo>
                  <a:lnTo>
                    <a:pt x="723226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14969" y="260775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55283"/>
                  </a:moveTo>
                  <a:lnTo>
                    <a:pt x="138201" y="138201"/>
                  </a:lnTo>
                  <a:lnTo>
                    <a:pt x="55270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39074" y="2631871"/>
              <a:ext cx="71120" cy="70485"/>
            </a:xfrm>
            <a:custGeom>
              <a:avLst/>
              <a:gdLst/>
              <a:ahLst/>
              <a:cxnLst/>
              <a:rect l="l" t="t" r="r" b="b"/>
              <a:pathLst>
                <a:path w="71120" h="70485">
                  <a:moveTo>
                    <a:pt x="28206" y="0"/>
                  </a:moveTo>
                  <a:lnTo>
                    <a:pt x="70497" y="70485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64387" y="1673422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358161" y="1659115"/>
            <a:ext cx="361315" cy="361315"/>
            <a:chOff x="8358161" y="1659115"/>
            <a:chExt cx="361315" cy="361315"/>
          </a:xfrm>
        </p:grpSpPr>
        <p:sp>
          <p:nvSpPr>
            <p:cNvPr id="18" name="object 18"/>
            <p:cNvSpPr/>
            <p:nvPr/>
          </p:nvSpPr>
          <p:spPr>
            <a:xfrm>
              <a:off x="8373401" y="167435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2" y="324702"/>
                  </a:lnTo>
                  <a:lnTo>
                    <a:pt x="248750" y="308038"/>
                  </a:lnTo>
                  <a:lnTo>
                    <a:pt x="282205" y="282192"/>
                  </a:lnTo>
                  <a:lnTo>
                    <a:pt x="308051" y="248737"/>
                  </a:lnTo>
                  <a:lnTo>
                    <a:pt x="324714" y="209249"/>
                  </a:lnTo>
                  <a:lnTo>
                    <a:pt x="330619" y="165303"/>
                  </a:lnTo>
                  <a:lnTo>
                    <a:pt x="324714" y="121357"/>
                  </a:lnTo>
                  <a:lnTo>
                    <a:pt x="308051" y="81868"/>
                  </a:lnTo>
                  <a:lnTo>
                    <a:pt x="282205" y="48413"/>
                  </a:lnTo>
                  <a:lnTo>
                    <a:pt x="248750" y="22567"/>
                  </a:lnTo>
                  <a:lnTo>
                    <a:pt x="209262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73401" y="167435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4" y="121357"/>
                  </a:lnTo>
                  <a:lnTo>
                    <a:pt x="308051" y="81868"/>
                  </a:lnTo>
                  <a:lnTo>
                    <a:pt x="282205" y="48413"/>
                  </a:lnTo>
                  <a:lnTo>
                    <a:pt x="248750" y="22567"/>
                  </a:lnTo>
                  <a:lnTo>
                    <a:pt x="209262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2" y="324702"/>
                  </a:lnTo>
                  <a:lnTo>
                    <a:pt x="248750" y="308038"/>
                  </a:lnTo>
                  <a:lnTo>
                    <a:pt x="282205" y="282192"/>
                  </a:lnTo>
                  <a:lnTo>
                    <a:pt x="308051" y="248737"/>
                  </a:lnTo>
                  <a:lnTo>
                    <a:pt x="324714" y="209249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56231" y="1673434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66317" y="2650959"/>
            <a:ext cx="361315" cy="361315"/>
            <a:chOff x="7366317" y="2650959"/>
            <a:chExt cx="361315" cy="361315"/>
          </a:xfrm>
        </p:grpSpPr>
        <p:sp>
          <p:nvSpPr>
            <p:cNvPr id="22" name="object 22"/>
            <p:cNvSpPr/>
            <p:nvPr/>
          </p:nvSpPr>
          <p:spPr>
            <a:xfrm>
              <a:off x="7381557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81557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474343" y="2665279"/>
            <a:ext cx="145415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862239" y="2155024"/>
            <a:ext cx="361315" cy="361315"/>
            <a:chOff x="7862239" y="2155024"/>
            <a:chExt cx="361315" cy="361315"/>
          </a:xfrm>
        </p:grpSpPr>
        <p:sp>
          <p:nvSpPr>
            <p:cNvPr id="26" name="object 26"/>
            <p:cNvSpPr/>
            <p:nvPr/>
          </p:nvSpPr>
          <p:spPr>
            <a:xfrm>
              <a:off x="7877479" y="2170264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77479" y="2170264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15"/>
                  </a:move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50339" y="2169356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58461" y="2651245"/>
            <a:ext cx="360680" cy="360680"/>
            <a:chOff x="8358461" y="2651245"/>
            <a:chExt cx="360680" cy="360680"/>
          </a:xfrm>
        </p:grpSpPr>
        <p:sp>
          <p:nvSpPr>
            <p:cNvPr id="30" name="object 30"/>
            <p:cNvSpPr/>
            <p:nvPr/>
          </p:nvSpPr>
          <p:spPr>
            <a:xfrm>
              <a:off x="8373414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73414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426322" y="2665279"/>
            <a:ext cx="22479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5" dirty="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33" name="object 33"/>
          <p:cNvSpPr txBox="1"/>
          <p:nvPr/>
        </p:nvSpPr>
        <p:spPr>
          <a:xfrm>
            <a:off x="1887727" y="2327323"/>
            <a:ext cx="948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29310" algn="l"/>
              </a:tabLst>
            </a:pP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14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1891" y="2155100"/>
            <a:ext cx="219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-60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100" b="0" i="1" spc="-52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100" baseline="45634">
              <a:latin typeface="Bookman Old Style"/>
              <a:cs typeface="Bookman Old Sty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62020" y="2351705"/>
            <a:ext cx="375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16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1400" spc="-11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93235" y="2207481"/>
            <a:ext cx="20897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pa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0300" y="2718020"/>
            <a:ext cx="315595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35" dirty="0">
                <a:latin typeface="Tahoma"/>
                <a:cs typeface="Tahoma"/>
              </a:rPr>
              <a:t>e.g.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329565">
              <a:lnSpc>
                <a:spcPct val="100000"/>
              </a:lnSpc>
              <a:spcBef>
                <a:spcPts val="1560"/>
              </a:spcBef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5656B1-969A-42F0-BC38-CFC62A69AFD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F4A978-B1BB-4DE2-BF73-44F8FCAE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14" dirty="0"/>
              <a:t>Global</a:t>
            </a:r>
            <a:r>
              <a:rPr spc="195" dirty="0"/>
              <a:t> </a:t>
            </a:r>
            <a:r>
              <a:rPr spc="50" dirty="0"/>
              <a:t>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9949"/>
            <a:ext cx="5363210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2050" spc="-30" dirty="0">
                <a:latin typeface="Tahoma"/>
                <a:cs typeface="Tahoma"/>
              </a:rPr>
              <a:t>“Global”</a:t>
            </a:r>
            <a:r>
              <a:rPr sz="2050" spc="-7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semantics</a:t>
            </a:r>
            <a:r>
              <a:rPr sz="2050" spc="-70" dirty="0">
                <a:latin typeface="Tahoma"/>
                <a:cs typeface="Tahoma"/>
              </a:rPr>
              <a:t> </a:t>
            </a:r>
            <a:r>
              <a:rPr sz="2050" spc="-145" dirty="0">
                <a:latin typeface="Tahoma"/>
                <a:cs typeface="Tahoma"/>
              </a:rPr>
              <a:t>defines</a:t>
            </a:r>
            <a:r>
              <a:rPr sz="2050" spc="-35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-55" dirty="0">
                <a:latin typeface="Tahoma"/>
                <a:cs typeface="Tahoma"/>
              </a:rPr>
              <a:t> </a:t>
            </a:r>
            <a:r>
              <a:rPr sz="2050" spc="-65" dirty="0">
                <a:latin typeface="Tahoma"/>
                <a:cs typeface="Tahoma"/>
              </a:rPr>
              <a:t>full</a:t>
            </a:r>
            <a:r>
              <a:rPr sz="2050" spc="-4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joint </a:t>
            </a:r>
            <a:r>
              <a:rPr sz="2050" spc="-85" dirty="0">
                <a:latin typeface="Tahoma"/>
                <a:cs typeface="Tahoma"/>
              </a:rPr>
              <a:t>distribution </a:t>
            </a:r>
            <a:r>
              <a:rPr sz="2050" spc="-625" dirty="0">
                <a:latin typeface="Tahoma"/>
                <a:cs typeface="Tahoma"/>
              </a:rPr>
              <a:t> </a:t>
            </a:r>
            <a:r>
              <a:rPr sz="2050" spc="-160" dirty="0">
                <a:latin typeface="Tahoma"/>
                <a:cs typeface="Tahoma"/>
              </a:rPr>
              <a:t>as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product</a:t>
            </a:r>
            <a:r>
              <a:rPr sz="2050" spc="25" dirty="0">
                <a:latin typeface="Tahoma"/>
                <a:cs typeface="Tahoma"/>
              </a:rPr>
              <a:t> </a:t>
            </a:r>
            <a:r>
              <a:rPr sz="2050" spc="-105" dirty="0">
                <a:latin typeface="Tahoma"/>
                <a:cs typeface="Tahoma"/>
              </a:rPr>
              <a:t>of</a:t>
            </a:r>
            <a:r>
              <a:rPr sz="2050" dirty="0">
                <a:latin typeface="Tahoma"/>
                <a:cs typeface="Tahoma"/>
              </a:rPr>
              <a:t> </a:t>
            </a:r>
            <a:r>
              <a:rPr sz="2050" spc="-125" dirty="0">
                <a:latin typeface="Tahoma"/>
                <a:cs typeface="Tahoma"/>
              </a:rPr>
              <a:t>the</a:t>
            </a:r>
            <a:r>
              <a:rPr sz="2050" spc="20" dirty="0">
                <a:latin typeface="Tahoma"/>
                <a:cs typeface="Tahoma"/>
              </a:rPr>
              <a:t> </a:t>
            </a:r>
            <a:r>
              <a:rPr sz="2050" spc="-70" dirty="0">
                <a:latin typeface="Tahoma"/>
                <a:cs typeface="Tahoma"/>
              </a:rPr>
              <a:t>local</a:t>
            </a:r>
            <a:r>
              <a:rPr sz="2050" spc="10" dirty="0">
                <a:latin typeface="Tahoma"/>
                <a:cs typeface="Tahoma"/>
              </a:rPr>
              <a:t> </a:t>
            </a:r>
            <a:r>
              <a:rPr sz="2050" spc="-85" dirty="0">
                <a:latin typeface="Tahoma"/>
                <a:cs typeface="Tahoma"/>
              </a:rPr>
              <a:t>conditional</a:t>
            </a:r>
            <a:r>
              <a:rPr sz="2050" spc="-10" dirty="0">
                <a:latin typeface="Tahoma"/>
                <a:cs typeface="Tahoma"/>
              </a:rPr>
              <a:t> </a:t>
            </a:r>
            <a:r>
              <a:rPr sz="2050" spc="-100" dirty="0">
                <a:latin typeface="Tahoma"/>
                <a:cs typeface="Tahoma"/>
              </a:rPr>
              <a:t>distributions:</a:t>
            </a:r>
            <a:endParaRPr sz="20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8341" y="1659102"/>
            <a:ext cx="1203325" cy="1092200"/>
            <a:chOff x="7558341" y="1659102"/>
            <a:chExt cx="1203325" cy="1092200"/>
          </a:xfrm>
        </p:grpSpPr>
        <p:sp>
          <p:nvSpPr>
            <p:cNvPr id="5" name="object 5"/>
            <p:cNvSpPr/>
            <p:nvPr/>
          </p:nvSpPr>
          <p:spPr>
            <a:xfrm>
              <a:off x="7738884" y="1839658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30">
                  <a:moveTo>
                    <a:pt x="0" y="0"/>
                  </a:moveTo>
                  <a:lnTo>
                    <a:pt x="366788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11058" y="2111819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55283"/>
                  </a:moveTo>
                  <a:lnTo>
                    <a:pt x="138214" y="138214"/>
                  </a:lnTo>
                  <a:lnTo>
                    <a:pt x="55283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5175" y="2135936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20" h="71119">
                  <a:moveTo>
                    <a:pt x="28194" y="0"/>
                  </a:moveTo>
                  <a:lnTo>
                    <a:pt x="70497" y="70497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73581" y="1674342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73581" y="1674342"/>
              <a:ext cx="1172845" cy="537845"/>
            </a:xfrm>
            <a:custGeom>
              <a:avLst/>
              <a:gdLst/>
              <a:ahLst/>
              <a:cxnLst/>
              <a:rect l="l" t="t" r="r" b="b"/>
              <a:pathLst>
                <a:path w="1172845" h="537844">
                  <a:moveTo>
                    <a:pt x="330619" y="165315"/>
                  </a:moveTo>
                  <a:lnTo>
                    <a:pt x="324713" y="121368"/>
                  </a:lnTo>
                  <a:lnTo>
                    <a:pt x="308048" y="81878"/>
                  </a:lnTo>
                  <a:lnTo>
                    <a:pt x="282198" y="48420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18" y="282205"/>
                  </a:lnTo>
                  <a:lnTo>
                    <a:pt x="81874" y="308051"/>
                  </a:lnTo>
                  <a:lnTo>
                    <a:pt x="121361" y="324714"/>
                  </a:lnTo>
                  <a:lnTo>
                    <a:pt x="165303" y="330619"/>
                  </a:lnTo>
                  <a:lnTo>
                    <a:pt x="209250" y="324714"/>
                  </a:lnTo>
                  <a:lnTo>
                    <a:pt x="248740" y="308051"/>
                  </a:lnTo>
                  <a:lnTo>
                    <a:pt x="282198" y="282205"/>
                  </a:lnTo>
                  <a:lnTo>
                    <a:pt x="308048" y="248750"/>
                  </a:lnTo>
                  <a:lnTo>
                    <a:pt x="324713" y="209262"/>
                  </a:lnTo>
                  <a:lnTo>
                    <a:pt x="330619" y="165315"/>
                  </a:lnTo>
                  <a:close/>
                </a:path>
                <a:path w="1172845" h="537844">
                  <a:moveTo>
                    <a:pt x="1172654" y="165315"/>
                  </a:moveTo>
                  <a:lnTo>
                    <a:pt x="795553" y="537260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25231" y="2117267"/>
              <a:ext cx="139065" cy="137795"/>
            </a:xfrm>
            <a:custGeom>
              <a:avLst/>
              <a:gdLst/>
              <a:ahLst/>
              <a:cxnLst/>
              <a:rect l="l" t="t" r="r" b="b"/>
              <a:pathLst>
                <a:path w="139065" h="137794">
                  <a:moveTo>
                    <a:pt x="0" y="137629"/>
                  </a:moveTo>
                  <a:lnTo>
                    <a:pt x="138772" y="55651"/>
                  </a:lnTo>
                  <a:lnTo>
                    <a:pt x="83883" y="0"/>
                  </a:lnTo>
                  <a:lnTo>
                    <a:pt x="0" y="1376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78369" y="2141397"/>
              <a:ext cx="561975" cy="566420"/>
            </a:xfrm>
            <a:custGeom>
              <a:avLst/>
              <a:gdLst/>
              <a:ahLst/>
              <a:cxnLst/>
              <a:rect l="l" t="t" r="r" b="b"/>
              <a:pathLst>
                <a:path w="561975" h="566419">
                  <a:moveTo>
                    <a:pt x="561543" y="28397"/>
                  </a:moveTo>
                  <a:lnTo>
                    <a:pt x="490766" y="70205"/>
                  </a:lnTo>
                  <a:lnTo>
                    <a:pt x="533539" y="0"/>
                  </a:lnTo>
                </a:path>
                <a:path w="561975" h="566419">
                  <a:moveTo>
                    <a:pt x="371944" y="194183"/>
                  </a:moveTo>
                  <a:lnTo>
                    <a:pt x="0" y="566127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34769" y="2612910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138214"/>
                  </a:moveTo>
                  <a:lnTo>
                    <a:pt x="138214" y="55283"/>
                  </a:lnTo>
                  <a:lnTo>
                    <a:pt x="82931" y="0"/>
                  </a:lnTo>
                  <a:lnTo>
                    <a:pt x="0" y="138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8369" y="2335580"/>
              <a:ext cx="723265" cy="372110"/>
            </a:xfrm>
            <a:custGeom>
              <a:avLst/>
              <a:gdLst/>
              <a:ahLst/>
              <a:cxnLst/>
              <a:rect l="l" t="t" r="r" b="b"/>
              <a:pathLst>
                <a:path w="723265" h="372110">
                  <a:moveTo>
                    <a:pt x="70497" y="329653"/>
                  </a:moveTo>
                  <a:lnTo>
                    <a:pt x="0" y="371944"/>
                  </a:lnTo>
                  <a:lnTo>
                    <a:pt x="42291" y="301447"/>
                  </a:lnTo>
                </a:path>
                <a:path w="723265" h="372110">
                  <a:moveTo>
                    <a:pt x="356450" y="0"/>
                  </a:moveTo>
                  <a:lnTo>
                    <a:pt x="723226" y="366776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06980" y="2607754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30">
                  <a:moveTo>
                    <a:pt x="0" y="55283"/>
                  </a:moveTo>
                  <a:lnTo>
                    <a:pt x="138214" y="138201"/>
                  </a:lnTo>
                  <a:lnTo>
                    <a:pt x="55283" y="0"/>
                  </a:lnTo>
                  <a:lnTo>
                    <a:pt x="0" y="55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31098" y="2631871"/>
              <a:ext cx="71120" cy="70485"/>
            </a:xfrm>
            <a:custGeom>
              <a:avLst/>
              <a:gdLst/>
              <a:ahLst/>
              <a:cxnLst/>
              <a:rect l="l" t="t" r="r" b="b"/>
              <a:pathLst>
                <a:path w="71120" h="70485">
                  <a:moveTo>
                    <a:pt x="28206" y="0"/>
                  </a:moveTo>
                  <a:lnTo>
                    <a:pt x="70497" y="70485"/>
                  </a:lnTo>
                  <a:lnTo>
                    <a:pt x="0" y="28194"/>
                  </a:lnTo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56398" y="1673422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550185" y="1659115"/>
            <a:ext cx="361315" cy="361315"/>
            <a:chOff x="8550185" y="1659115"/>
            <a:chExt cx="361315" cy="361315"/>
          </a:xfrm>
        </p:grpSpPr>
        <p:sp>
          <p:nvSpPr>
            <p:cNvPr id="18" name="object 18"/>
            <p:cNvSpPr/>
            <p:nvPr/>
          </p:nvSpPr>
          <p:spPr>
            <a:xfrm>
              <a:off x="8565425" y="167435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0" y="324702"/>
                  </a:lnTo>
                  <a:lnTo>
                    <a:pt x="248748" y="308038"/>
                  </a:lnTo>
                  <a:lnTo>
                    <a:pt x="282205" y="282192"/>
                  </a:lnTo>
                  <a:lnTo>
                    <a:pt x="308053" y="248737"/>
                  </a:lnTo>
                  <a:lnTo>
                    <a:pt x="324717" y="209249"/>
                  </a:lnTo>
                  <a:lnTo>
                    <a:pt x="330622" y="165303"/>
                  </a:lnTo>
                  <a:lnTo>
                    <a:pt x="324717" y="121357"/>
                  </a:lnTo>
                  <a:lnTo>
                    <a:pt x="308053" y="81868"/>
                  </a:lnTo>
                  <a:lnTo>
                    <a:pt x="282205" y="48413"/>
                  </a:lnTo>
                  <a:lnTo>
                    <a:pt x="248748" y="22567"/>
                  </a:lnTo>
                  <a:lnTo>
                    <a:pt x="209260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65425" y="1674355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22" y="165303"/>
                  </a:moveTo>
                  <a:lnTo>
                    <a:pt x="324717" y="121357"/>
                  </a:lnTo>
                  <a:lnTo>
                    <a:pt x="308053" y="81868"/>
                  </a:lnTo>
                  <a:lnTo>
                    <a:pt x="282205" y="48413"/>
                  </a:lnTo>
                  <a:lnTo>
                    <a:pt x="248748" y="22567"/>
                  </a:lnTo>
                  <a:lnTo>
                    <a:pt x="209260" y="5904"/>
                  </a:lnTo>
                  <a:lnTo>
                    <a:pt x="165315" y="0"/>
                  </a:lnTo>
                  <a:lnTo>
                    <a:pt x="121368" y="5904"/>
                  </a:lnTo>
                  <a:lnTo>
                    <a:pt x="81878" y="22567"/>
                  </a:lnTo>
                  <a:lnTo>
                    <a:pt x="48420" y="48413"/>
                  </a:lnTo>
                  <a:lnTo>
                    <a:pt x="22570" y="81868"/>
                  </a:lnTo>
                  <a:lnTo>
                    <a:pt x="5905" y="121357"/>
                  </a:lnTo>
                  <a:lnTo>
                    <a:pt x="0" y="165303"/>
                  </a:lnTo>
                  <a:lnTo>
                    <a:pt x="5905" y="209249"/>
                  </a:lnTo>
                  <a:lnTo>
                    <a:pt x="22570" y="248737"/>
                  </a:lnTo>
                  <a:lnTo>
                    <a:pt x="48420" y="282192"/>
                  </a:lnTo>
                  <a:lnTo>
                    <a:pt x="81878" y="308038"/>
                  </a:lnTo>
                  <a:lnTo>
                    <a:pt x="121368" y="324702"/>
                  </a:lnTo>
                  <a:lnTo>
                    <a:pt x="165315" y="330606"/>
                  </a:lnTo>
                  <a:lnTo>
                    <a:pt x="209260" y="324702"/>
                  </a:lnTo>
                  <a:lnTo>
                    <a:pt x="248748" y="308038"/>
                  </a:lnTo>
                  <a:lnTo>
                    <a:pt x="282205" y="282192"/>
                  </a:lnTo>
                  <a:lnTo>
                    <a:pt x="308053" y="248737"/>
                  </a:lnTo>
                  <a:lnTo>
                    <a:pt x="324717" y="209249"/>
                  </a:lnTo>
                  <a:lnTo>
                    <a:pt x="330622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48255" y="1673434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58341" y="2650959"/>
            <a:ext cx="361315" cy="361315"/>
            <a:chOff x="7558341" y="2650959"/>
            <a:chExt cx="361315" cy="361315"/>
          </a:xfrm>
        </p:grpSpPr>
        <p:sp>
          <p:nvSpPr>
            <p:cNvPr id="22" name="object 22"/>
            <p:cNvSpPr/>
            <p:nvPr/>
          </p:nvSpPr>
          <p:spPr>
            <a:xfrm>
              <a:off x="7573581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3581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03"/>
                  </a:moveTo>
                  <a:lnTo>
                    <a:pt x="324713" y="121361"/>
                  </a:lnTo>
                  <a:lnTo>
                    <a:pt x="308048" y="81874"/>
                  </a:lnTo>
                  <a:lnTo>
                    <a:pt x="282198" y="48418"/>
                  </a:lnTo>
                  <a:lnTo>
                    <a:pt x="248740" y="22570"/>
                  </a:lnTo>
                  <a:lnTo>
                    <a:pt x="209250" y="5905"/>
                  </a:lnTo>
                  <a:lnTo>
                    <a:pt x="165303" y="0"/>
                  </a:lnTo>
                  <a:lnTo>
                    <a:pt x="121361" y="5905"/>
                  </a:lnTo>
                  <a:lnTo>
                    <a:pt x="81874" y="22570"/>
                  </a:lnTo>
                  <a:lnTo>
                    <a:pt x="48418" y="48418"/>
                  </a:lnTo>
                  <a:lnTo>
                    <a:pt x="22570" y="81874"/>
                  </a:lnTo>
                  <a:lnTo>
                    <a:pt x="5905" y="121361"/>
                  </a:lnTo>
                  <a:lnTo>
                    <a:pt x="0" y="165303"/>
                  </a:lnTo>
                  <a:lnTo>
                    <a:pt x="5905" y="209250"/>
                  </a:lnTo>
                  <a:lnTo>
                    <a:pt x="22570" y="248740"/>
                  </a:lnTo>
                  <a:lnTo>
                    <a:pt x="48418" y="282198"/>
                  </a:lnTo>
                  <a:lnTo>
                    <a:pt x="81874" y="308048"/>
                  </a:lnTo>
                  <a:lnTo>
                    <a:pt x="121361" y="324713"/>
                  </a:lnTo>
                  <a:lnTo>
                    <a:pt x="165303" y="330619"/>
                  </a:lnTo>
                  <a:lnTo>
                    <a:pt x="209250" y="324713"/>
                  </a:lnTo>
                  <a:lnTo>
                    <a:pt x="248740" y="308048"/>
                  </a:lnTo>
                  <a:lnTo>
                    <a:pt x="282198" y="282198"/>
                  </a:lnTo>
                  <a:lnTo>
                    <a:pt x="308048" y="248740"/>
                  </a:lnTo>
                  <a:lnTo>
                    <a:pt x="324713" y="209250"/>
                  </a:lnTo>
                  <a:lnTo>
                    <a:pt x="330619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66367" y="2665279"/>
            <a:ext cx="145415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15" dirty="0"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54263" y="2155024"/>
            <a:ext cx="361315" cy="361315"/>
            <a:chOff x="8054263" y="2155024"/>
            <a:chExt cx="361315" cy="361315"/>
          </a:xfrm>
        </p:grpSpPr>
        <p:sp>
          <p:nvSpPr>
            <p:cNvPr id="26" name="object 26"/>
            <p:cNvSpPr/>
            <p:nvPr/>
          </p:nvSpPr>
          <p:spPr>
            <a:xfrm>
              <a:off x="8069503" y="2170264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15"/>
                  </a:move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69503" y="2170264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9" y="165315"/>
                  </a:moveTo>
                  <a:lnTo>
                    <a:pt x="324714" y="121368"/>
                  </a:lnTo>
                  <a:lnTo>
                    <a:pt x="308051" y="81878"/>
                  </a:lnTo>
                  <a:lnTo>
                    <a:pt x="282205" y="48420"/>
                  </a:lnTo>
                  <a:lnTo>
                    <a:pt x="248750" y="22570"/>
                  </a:lnTo>
                  <a:lnTo>
                    <a:pt x="209262" y="5905"/>
                  </a:lnTo>
                  <a:lnTo>
                    <a:pt x="165315" y="0"/>
                  </a:lnTo>
                  <a:lnTo>
                    <a:pt x="121368" y="5905"/>
                  </a:lnTo>
                  <a:lnTo>
                    <a:pt x="81878" y="22570"/>
                  </a:lnTo>
                  <a:lnTo>
                    <a:pt x="48420" y="48420"/>
                  </a:lnTo>
                  <a:lnTo>
                    <a:pt x="22570" y="81878"/>
                  </a:lnTo>
                  <a:lnTo>
                    <a:pt x="5905" y="121368"/>
                  </a:lnTo>
                  <a:lnTo>
                    <a:pt x="0" y="165315"/>
                  </a:lnTo>
                  <a:lnTo>
                    <a:pt x="5905" y="209262"/>
                  </a:lnTo>
                  <a:lnTo>
                    <a:pt x="22570" y="248750"/>
                  </a:lnTo>
                  <a:lnTo>
                    <a:pt x="48420" y="282205"/>
                  </a:lnTo>
                  <a:lnTo>
                    <a:pt x="81878" y="308051"/>
                  </a:lnTo>
                  <a:lnTo>
                    <a:pt x="121368" y="324714"/>
                  </a:lnTo>
                  <a:lnTo>
                    <a:pt x="165315" y="330619"/>
                  </a:lnTo>
                  <a:lnTo>
                    <a:pt x="209262" y="324714"/>
                  </a:lnTo>
                  <a:lnTo>
                    <a:pt x="248750" y="308051"/>
                  </a:lnTo>
                  <a:lnTo>
                    <a:pt x="282205" y="282205"/>
                  </a:lnTo>
                  <a:lnTo>
                    <a:pt x="308051" y="248750"/>
                  </a:lnTo>
                  <a:lnTo>
                    <a:pt x="324714" y="209262"/>
                  </a:lnTo>
                  <a:lnTo>
                    <a:pt x="330619" y="165315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42363" y="2169356"/>
            <a:ext cx="18542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0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50485" y="2651245"/>
            <a:ext cx="360680" cy="360680"/>
            <a:chOff x="8550485" y="2651245"/>
            <a:chExt cx="360680" cy="360680"/>
          </a:xfrm>
        </p:grpSpPr>
        <p:sp>
          <p:nvSpPr>
            <p:cNvPr id="30" name="object 30"/>
            <p:cNvSpPr/>
            <p:nvPr/>
          </p:nvSpPr>
          <p:spPr>
            <a:xfrm>
              <a:off x="8565438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0" y="165303"/>
                  </a:move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48" y="324713"/>
                  </a:lnTo>
                  <a:lnTo>
                    <a:pt x="248738" y="308048"/>
                  </a:lnTo>
                  <a:lnTo>
                    <a:pt x="282194" y="282198"/>
                  </a:lnTo>
                  <a:lnTo>
                    <a:pt x="308043" y="248740"/>
                  </a:lnTo>
                  <a:lnTo>
                    <a:pt x="324707" y="209250"/>
                  </a:lnTo>
                  <a:lnTo>
                    <a:pt x="330612" y="165303"/>
                  </a:lnTo>
                  <a:lnTo>
                    <a:pt x="324707" y="121361"/>
                  </a:lnTo>
                  <a:lnTo>
                    <a:pt x="308043" y="81874"/>
                  </a:lnTo>
                  <a:lnTo>
                    <a:pt x="282194" y="48418"/>
                  </a:lnTo>
                  <a:lnTo>
                    <a:pt x="248738" y="22570"/>
                  </a:lnTo>
                  <a:lnTo>
                    <a:pt x="209248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65438" y="2666199"/>
              <a:ext cx="330835" cy="330835"/>
            </a:xfrm>
            <a:custGeom>
              <a:avLst/>
              <a:gdLst/>
              <a:ahLst/>
              <a:cxnLst/>
              <a:rect l="l" t="t" r="r" b="b"/>
              <a:pathLst>
                <a:path w="330834" h="330835">
                  <a:moveTo>
                    <a:pt x="330612" y="165303"/>
                  </a:moveTo>
                  <a:lnTo>
                    <a:pt x="324707" y="121361"/>
                  </a:lnTo>
                  <a:lnTo>
                    <a:pt x="308043" y="81874"/>
                  </a:lnTo>
                  <a:lnTo>
                    <a:pt x="282194" y="48418"/>
                  </a:lnTo>
                  <a:lnTo>
                    <a:pt x="248738" y="22570"/>
                  </a:lnTo>
                  <a:lnTo>
                    <a:pt x="209248" y="5905"/>
                  </a:lnTo>
                  <a:lnTo>
                    <a:pt x="165303" y="0"/>
                  </a:lnTo>
                  <a:lnTo>
                    <a:pt x="121357" y="5905"/>
                  </a:lnTo>
                  <a:lnTo>
                    <a:pt x="81868" y="22570"/>
                  </a:lnTo>
                  <a:lnTo>
                    <a:pt x="48413" y="48418"/>
                  </a:lnTo>
                  <a:lnTo>
                    <a:pt x="22567" y="81874"/>
                  </a:lnTo>
                  <a:lnTo>
                    <a:pt x="5904" y="121361"/>
                  </a:lnTo>
                  <a:lnTo>
                    <a:pt x="0" y="165303"/>
                  </a:lnTo>
                  <a:lnTo>
                    <a:pt x="5904" y="209250"/>
                  </a:lnTo>
                  <a:lnTo>
                    <a:pt x="22567" y="248740"/>
                  </a:lnTo>
                  <a:lnTo>
                    <a:pt x="48413" y="282198"/>
                  </a:lnTo>
                  <a:lnTo>
                    <a:pt x="81868" y="308048"/>
                  </a:lnTo>
                  <a:lnTo>
                    <a:pt x="121357" y="324713"/>
                  </a:lnTo>
                  <a:lnTo>
                    <a:pt x="165303" y="330619"/>
                  </a:lnTo>
                  <a:lnTo>
                    <a:pt x="209248" y="324713"/>
                  </a:lnTo>
                  <a:lnTo>
                    <a:pt x="248738" y="308048"/>
                  </a:lnTo>
                  <a:lnTo>
                    <a:pt x="282194" y="282198"/>
                  </a:lnTo>
                  <a:lnTo>
                    <a:pt x="308043" y="248740"/>
                  </a:lnTo>
                  <a:lnTo>
                    <a:pt x="324707" y="209250"/>
                  </a:lnTo>
                  <a:lnTo>
                    <a:pt x="330612" y="165303"/>
                  </a:lnTo>
                  <a:close/>
                </a:path>
              </a:pathLst>
            </a:custGeom>
            <a:ln w="29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618346" y="2665279"/>
            <a:ext cx="224790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25" dirty="0">
                <a:latin typeface="Arial"/>
                <a:cs typeface="Arial"/>
              </a:rPr>
              <a:t>M</a:t>
            </a:r>
            <a:endParaRPr sz="185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7863331" y="7008652"/>
            <a:ext cx="73850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MY" spc="15" dirty="0"/>
              <a:t> </a:t>
            </a:r>
            <a:endParaRPr spc="2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33" name="object 33"/>
          <p:cNvSpPr txBox="1"/>
          <p:nvPr/>
        </p:nvSpPr>
        <p:spPr>
          <a:xfrm>
            <a:off x="1887727" y="2327323"/>
            <a:ext cx="948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29310" algn="l"/>
              </a:tabLst>
            </a:pP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	</a:t>
            </a:r>
            <a:r>
              <a:rPr sz="140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1891" y="2155100"/>
            <a:ext cx="2197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13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,</a:t>
            </a:r>
            <a:r>
              <a:rPr sz="2050" b="0" i="1" spc="-27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050" b="0" i="1" spc="28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spc="5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2050" spc="6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450" spc="-60" dirty="0">
                <a:solidFill>
                  <a:srgbClr val="990099"/>
                </a:solidFill>
                <a:latin typeface="Times New Roman"/>
                <a:cs typeface="Times New Roman"/>
              </a:rPr>
              <a:t>Π</a:t>
            </a:r>
            <a:r>
              <a:rPr sz="2100" b="0" i="1" spc="-52" baseline="45634" dirty="0">
                <a:solidFill>
                  <a:srgbClr val="990099"/>
                </a:solidFill>
                <a:latin typeface="Bookman Old Style"/>
                <a:cs typeface="Bookman Old Style"/>
              </a:rPr>
              <a:t>n</a:t>
            </a:r>
            <a:endParaRPr sz="2100" baseline="45634">
              <a:latin typeface="Bookman Old Style"/>
              <a:cs typeface="Bookman Old Sty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62020" y="2351705"/>
            <a:ext cx="375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0" i="1" spc="85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1400" b="0" i="1" spc="-18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1400" spc="160" dirty="0">
                <a:solidFill>
                  <a:srgbClr val="990099"/>
                </a:solidFill>
                <a:latin typeface="Garamond"/>
                <a:cs typeface="Garamond"/>
              </a:rPr>
              <a:t>=</a:t>
            </a:r>
            <a:r>
              <a:rPr sz="1400" spc="-114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1400" spc="4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endParaRPr sz="1400">
              <a:latin typeface="Garamond"/>
              <a:cs typeface="Garamon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93235" y="2207481"/>
            <a:ext cx="20897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4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95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130" dirty="0">
                <a:solidFill>
                  <a:srgbClr val="990099"/>
                </a:solidFill>
                <a:latin typeface="Bookman Old Style"/>
                <a:cs typeface="Bookman Old Style"/>
              </a:rPr>
              <a:t>pa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r</a:t>
            </a:r>
            <a:r>
              <a:rPr sz="2050" b="0" i="1" spc="-95" dirty="0">
                <a:solidFill>
                  <a:srgbClr val="990099"/>
                </a:solidFill>
                <a:latin typeface="Bookman Old Style"/>
                <a:cs typeface="Bookman Old Style"/>
              </a:rPr>
              <a:t>ent</a:t>
            </a:r>
            <a:r>
              <a:rPr sz="2050" b="0" i="1" spc="-90" dirty="0">
                <a:solidFill>
                  <a:srgbClr val="990099"/>
                </a:solidFill>
                <a:latin typeface="Bookman Old Style"/>
                <a:cs typeface="Bookman Old Style"/>
              </a:rPr>
              <a:t>s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50" dirty="0">
                <a:solidFill>
                  <a:srgbClr val="990099"/>
                </a:solidFill>
                <a:latin typeface="Bookman Old Style"/>
                <a:cs typeface="Bookman Old Style"/>
              </a:rPr>
              <a:t>X</a:t>
            </a:r>
            <a:r>
              <a:rPr sz="2100" b="0" i="1" spc="179" baseline="-11904" dirty="0">
                <a:solidFill>
                  <a:srgbClr val="990099"/>
                </a:solidFill>
                <a:latin typeface="Bookman Old Style"/>
                <a:cs typeface="Bookman Old Style"/>
              </a:rPr>
              <a:t>i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))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30300" y="2718020"/>
            <a:ext cx="4973320" cy="1559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35" dirty="0">
                <a:latin typeface="Tahoma"/>
                <a:cs typeface="Tahoma"/>
              </a:rPr>
              <a:t>e.g.</a:t>
            </a:r>
            <a:r>
              <a:rPr sz="2050" spc="-85" dirty="0">
                <a:latin typeface="Tahoma"/>
                <a:cs typeface="Tahoma"/>
              </a:rPr>
              <a:t>,</a:t>
            </a:r>
            <a:r>
              <a:rPr sz="2050" spc="5" dirty="0">
                <a:latin typeface="Tahoma"/>
                <a:cs typeface="Tahoma"/>
              </a:rPr>
              <a:t> 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26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b="0" i="1" spc="-40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3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b="0" i="1" spc="-16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b="0" i="1" spc="-15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65" dirty="0">
                <a:solidFill>
                  <a:srgbClr val="990099"/>
                </a:solidFill>
                <a:latin typeface="Cambria"/>
                <a:cs typeface="Cambria"/>
              </a:rPr>
              <a:t>∧</a:t>
            </a:r>
            <a:r>
              <a:rPr sz="205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463550">
              <a:lnSpc>
                <a:spcPct val="100000"/>
              </a:lnSpc>
              <a:spcBef>
                <a:spcPts val="1560"/>
              </a:spcBef>
              <a:tabLst>
                <a:tab pos="786765" algn="l"/>
              </a:tabLst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	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380" dirty="0">
                <a:solidFill>
                  <a:srgbClr val="990099"/>
                </a:solidFill>
                <a:latin typeface="Bookman Old Style"/>
                <a:cs typeface="Bookman Old Style"/>
              </a:rPr>
              <a:t>j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45" dirty="0">
                <a:solidFill>
                  <a:srgbClr val="990099"/>
                </a:solidFill>
                <a:latin typeface="Bookman Old Style"/>
                <a:cs typeface="Bookman Old Style"/>
              </a:rPr>
              <a:t>m</a:t>
            </a:r>
            <a:r>
              <a:rPr sz="2050" spc="-75" dirty="0">
                <a:solidFill>
                  <a:srgbClr val="990099"/>
                </a:solidFill>
                <a:latin typeface="Cambria"/>
                <a:cs typeface="Cambria"/>
              </a:rPr>
              <a:t>|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b="0" i="1" spc="-210" dirty="0">
                <a:solidFill>
                  <a:srgbClr val="990099"/>
                </a:solidFill>
                <a:latin typeface="Bookman Old Style"/>
                <a:cs typeface="Bookman Old Style"/>
              </a:rPr>
              <a:t>a</a:t>
            </a:r>
            <a:r>
              <a:rPr sz="2050" spc="80" dirty="0">
                <a:solidFill>
                  <a:srgbClr val="990099"/>
                </a:solidFill>
                <a:latin typeface="Cambria"/>
                <a:cs typeface="Cambria"/>
              </a:rPr>
              <a:t>|¬</a:t>
            </a:r>
            <a:r>
              <a:rPr sz="2050" b="0" i="1" spc="-215" dirty="0">
                <a:solidFill>
                  <a:srgbClr val="990099"/>
                </a:solidFill>
                <a:latin typeface="Bookman Old Style"/>
                <a:cs typeface="Bookman Old Style"/>
              </a:rPr>
              <a:t>b,</a:t>
            </a:r>
            <a:r>
              <a:rPr sz="2050" b="0" i="1" spc="-30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375" dirty="0">
                <a:solidFill>
                  <a:srgbClr val="990099"/>
                </a:solidFill>
                <a:latin typeface="Bookman Old Style"/>
                <a:cs typeface="Bookman Old Style"/>
              </a:rPr>
              <a:t>b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r>
              <a:rPr sz="2050" b="0" i="1" spc="70" dirty="0">
                <a:solidFill>
                  <a:srgbClr val="990099"/>
                </a:solidFill>
                <a:latin typeface="Bookman Old Style"/>
                <a:cs typeface="Bookman Old Style"/>
              </a:rPr>
              <a:t>P</a:t>
            </a:r>
            <a:r>
              <a:rPr sz="2050" b="0" i="1" spc="-335" dirty="0">
                <a:solidFill>
                  <a:srgbClr val="990099"/>
                </a:solidFill>
                <a:latin typeface="Bookman Old Style"/>
                <a:cs typeface="Bookman Old Style"/>
              </a:rPr>
              <a:t> 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(</a:t>
            </a:r>
            <a:r>
              <a:rPr sz="2050" spc="240" dirty="0">
                <a:solidFill>
                  <a:srgbClr val="990099"/>
                </a:solidFill>
                <a:latin typeface="Cambria"/>
                <a:cs typeface="Cambria"/>
              </a:rPr>
              <a:t>¬</a:t>
            </a:r>
            <a:r>
              <a:rPr sz="2050" b="0" i="1" spc="-175" dirty="0">
                <a:solidFill>
                  <a:srgbClr val="990099"/>
                </a:solidFill>
                <a:latin typeface="Bookman Old Style"/>
                <a:cs typeface="Bookman Old Style"/>
              </a:rPr>
              <a:t>e</a:t>
            </a:r>
            <a:r>
              <a:rPr sz="2050" spc="130" dirty="0">
                <a:solidFill>
                  <a:srgbClr val="990099"/>
                </a:solidFill>
                <a:latin typeface="Garamond"/>
                <a:cs typeface="Garamond"/>
              </a:rPr>
              <a:t>)</a:t>
            </a:r>
            <a:endParaRPr sz="2050">
              <a:latin typeface="Garamond"/>
              <a:cs typeface="Garamond"/>
            </a:endParaRPr>
          </a:p>
          <a:p>
            <a:pPr marL="463550">
              <a:lnSpc>
                <a:spcPct val="100000"/>
              </a:lnSpc>
              <a:spcBef>
                <a:spcPts val="325"/>
              </a:spcBef>
              <a:tabLst>
                <a:tab pos="786765" algn="l"/>
              </a:tabLst>
            </a:pPr>
            <a:r>
              <a:rPr sz="2050" spc="120" dirty="0">
                <a:solidFill>
                  <a:srgbClr val="990099"/>
                </a:solidFill>
                <a:latin typeface="Garamond"/>
                <a:cs typeface="Garamond"/>
              </a:rPr>
              <a:t>=	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9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×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7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×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00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1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×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99</a:t>
            </a:r>
            <a:r>
              <a:rPr sz="2050" spc="-15" dirty="0">
                <a:solidFill>
                  <a:srgbClr val="990099"/>
                </a:solidFill>
                <a:latin typeface="Garamond"/>
                <a:cs typeface="Garamond"/>
              </a:rPr>
              <a:t>9</a:t>
            </a:r>
            <a:r>
              <a:rPr sz="2050" spc="-180" dirty="0">
                <a:solidFill>
                  <a:srgbClr val="990099"/>
                </a:solidFill>
                <a:latin typeface="Garamond"/>
                <a:cs typeface="Garamond"/>
              </a:rPr>
              <a:t> </a:t>
            </a: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×</a:t>
            </a:r>
            <a:r>
              <a:rPr sz="2050" spc="-105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5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20" dirty="0">
                <a:solidFill>
                  <a:srgbClr val="990099"/>
                </a:solidFill>
                <a:latin typeface="Garamond"/>
                <a:cs typeface="Garamond"/>
              </a:rPr>
              <a:t>998</a:t>
            </a:r>
            <a:endParaRPr sz="2050">
              <a:latin typeface="Garamond"/>
              <a:cs typeface="Garamond"/>
            </a:endParaRPr>
          </a:p>
          <a:p>
            <a:pPr marL="455930">
              <a:lnSpc>
                <a:spcPct val="100000"/>
              </a:lnSpc>
              <a:spcBef>
                <a:spcPts val="335"/>
              </a:spcBef>
            </a:pPr>
            <a:r>
              <a:rPr sz="2050" spc="470" dirty="0">
                <a:solidFill>
                  <a:srgbClr val="990099"/>
                </a:solidFill>
                <a:latin typeface="Cambria"/>
                <a:cs typeface="Cambria"/>
              </a:rPr>
              <a:t>≈</a:t>
            </a:r>
            <a:r>
              <a:rPr sz="2050" spc="490" dirty="0">
                <a:solidFill>
                  <a:srgbClr val="990099"/>
                </a:solidFill>
                <a:latin typeface="Cambria"/>
                <a:cs typeface="Cambria"/>
              </a:rPr>
              <a:t> </a:t>
            </a:r>
            <a:r>
              <a:rPr sz="2050" spc="-25" dirty="0">
                <a:solidFill>
                  <a:srgbClr val="990099"/>
                </a:solidFill>
                <a:latin typeface="Garamond"/>
                <a:cs typeface="Garamond"/>
              </a:rPr>
              <a:t>0</a:t>
            </a:r>
            <a:r>
              <a:rPr sz="2050" b="0" i="1" spc="-25" dirty="0">
                <a:solidFill>
                  <a:srgbClr val="990099"/>
                </a:solidFill>
                <a:latin typeface="Bookman Old Style"/>
                <a:cs typeface="Bookman Old Style"/>
              </a:rPr>
              <a:t>.</a:t>
            </a:r>
            <a:r>
              <a:rPr sz="2050" spc="-25" dirty="0">
                <a:solidFill>
                  <a:srgbClr val="990099"/>
                </a:solidFill>
                <a:latin typeface="Garamond"/>
                <a:cs typeface="Garamond"/>
              </a:rPr>
              <a:t>00063</a:t>
            </a:r>
            <a:endParaRPr sz="2050">
              <a:latin typeface="Garamond"/>
              <a:cs typeface="Garamon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A0D673-42E7-4359-928F-6E9445BCEA09}"/>
              </a:ext>
            </a:extLst>
          </p:cNvPr>
          <p:cNvSpPr txBox="1"/>
          <p:nvPr/>
        </p:nvSpPr>
        <p:spPr>
          <a:xfrm>
            <a:off x="3749356" y="714425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20" dirty="0"/>
              <a:t>© 2022 Pearson Education Ltd.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234B20A-E8CF-4189-86F3-560C4F5B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079192"/>
            <a:ext cx="914400" cy="276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6681</Words>
  <Application>Microsoft Office PowerPoint</Application>
  <PresentationFormat>Custom</PresentationFormat>
  <Paragraphs>1387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3" baseType="lpstr">
      <vt:lpstr>Arial</vt:lpstr>
      <vt:lpstr>Bookman Old Style</vt:lpstr>
      <vt:lpstr>Calibri</vt:lpstr>
      <vt:lpstr>Cambria</vt:lpstr>
      <vt:lpstr>Cambria Math</vt:lpstr>
      <vt:lpstr>Century</vt:lpstr>
      <vt:lpstr>Euclid</vt:lpstr>
      <vt:lpstr>Garamond</vt:lpstr>
      <vt:lpstr>Gill Sans MT</vt:lpstr>
      <vt:lpstr>Lucida Sans Unicode</vt:lpstr>
      <vt:lpstr>NimbusRomNo9L-Medi</vt:lpstr>
      <vt:lpstr>NimbusRomNo9L-Regu</vt:lpstr>
      <vt:lpstr>NimbusRomNo9L-ReguItal</vt:lpstr>
      <vt:lpstr>Palatino Linotype</vt:lpstr>
      <vt:lpstr>Tahoma</vt:lpstr>
      <vt:lpstr>Times New Roman</vt:lpstr>
      <vt:lpstr>Trebuchet MS</vt:lpstr>
      <vt:lpstr>Office Theme</vt:lpstr>
      <vt:lpstr>PowerPoint Presentation</vt:lpstr>
      <vt:lpstr>Outline</vt:lpstr>
      <vt:lpstr>Representing Knowledge in an Uncertain Domain</vt:lpstr>
      <vt:lpstr>Example</vt:lpstr>
      <vt:lpstr>Example</vt:lpstr>
      <vt:lpstr>Example contd.</vt:lpstr>
      <vt:lpstr>Compactness</vt:lpstr>
      <vt:lpstr>The Semantics of Bayesian Networks</vt:lpstr>
      <vt:lpstr>Global semantics</vt:lpstr>
      <vt:lpstr>Local semantics</vt:lpstr>
      <vt:lpstr>Markov blanket</vt:lpstr>
      <vt:lpstr>Constructing Bayesian networks</vt:lpstr>
      <vt:lpstr>Example</vt:lpstr>
      <vt:lpstr>Example</vt:lpstr>
      <vt:lpstr>Example</vt:lpstr>
      <vt:lpstr>Example</vt:lpstr>
      <vt:lpstr>Example</vt:lpstr>
      <vt:lpstr>Example contd.</vt:lpstr>
      <vt:lpstr>Example: Car insurance</vt:lpstr>
      <vt:lpstr>Compact conditional distributions</vt:lpstr>
      <vt:lpstr>Compact conditional distributions contd.</vt:lpstr>
      <vt:lpstr>Hybrid (discrete+continuous) networks</vt:lpstr>
      <vt:lpstr>Continuous child variables</vt:lpstr>
      <vt:lpstr>Continuous child variables</vt:lpstr>
      <vt:lpstr>Discrete variable w/ continuous parents</vt:lpstr>
      <vt:lpstr>Why the probit?</vt:lpstr>
      <vt:lpstr>Discrete variable contd.</vt:lpstr>
      <vt:lpstr>Exact Inference in Bayesian Networks</vt:lpstr>
      <vt:lpstr>Inference by enumeration</vt:lpstr>
      <vt:lpstr>Enumeration algorithm</vt:lpstr>
      <vt:lpstr>Evaluation tree</vt:lpstr>
      <vt:lpstr>Inference by variable elimination</vt:lpstr>
      <vt:lpstr>Variable elimination: Basic operations</vt:lpstr>
      <vt:lpstr>Variable elimination algorithm</vt:lpstr>
      <vt:lpstr>Irrelevant variables</vt:lpstr>
      <vt:lpstr>Irrelevant variables contd.</vt:lpstr>
      <vt:lpstr>Complexity of exact inference</vt:lpstr>
      <vt:lpstr>Approximate Inference for Bayesian Networks</vt:lpstr>
      <vt:lpstr>Sampling from an empty network</vt:lpstr>
      <vt:lpstr>Example</vt:lpstr>
      <vt:lpstr>Example</vt:lpstr>
      <vt:lpstr>Example</vt:lpstr>
      <vt:lpstr>Example</vt:lpstr>
      <vt:lpstr>Example</vt:lpstr>
      <vt:lpstr>Example</vt:lpstr>
      <vt:lpstr>Example</vt:lpstr>
      <vt:lpstr>Sampling from an empty network contd.</vt:lpstr>
      <vt:lpstr>Rejection sampling</vt:lpstr>
      <vt:lpstr>Analysis of rejection sampling</vt:lpstr>
      <vt:lpstr>Likelihood weighting</vt:lpstr>
      <vt:lpstr>Likelihood weighting example</vt:lpstr>
      <vt:lpstr>Likelihood weighting example</vt:lpstr>
      <vt:lpstr>Likelihood weighting example</vt:lpstr>
      <vt:lpstr>Likelihood weighting example</vt:lpstr>
      <vt:lpstr>Likelihood weighting example</vt:lpstr>
      <vt:lpstr>Likelihood weighting example</vt:lpstr>
      <vt:lpstr>Likelihood weighting example</vt:lpstr>
      <vt:lpstr>Likelihood weighting analysis</vt:lpstr>
      <vt:lpstr>Approximate inference using MCMC</vt:lpstr>
      <vt:lpstr>The Markov chain</vt:lpstr>
      <vt:lpstr>MCMC example contd.</vt:lpstr>
      <vt:lpstr>Markov blanket sampling</vt:lpstr>
      <vt:lpstr>Causal Networks</vt:lpstr>
      <vt:lpstr>Causal Networks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chapter14a.dvi</dc:title>
  <dc:creator>User</dc:creator>
  <cp:lastModifiedBy>Kumar, Aman</cp:lastModifiedBy>
  <cp:revision>5</cp:revision>
  <dcterms:created xsi:type="dcterms:W3CDTF">2021-09-01T11:59:42Z</dcterms:created>
  <dcterms:modified xsi:type="dcterms:W3CDTF">2022-02-23T03:21:41Z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2021-09-01T00:00:00Z</vt:filetime>
  </property>
</Properties>
</file>